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8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0CF"/>
    <a:srgbClr val="FFD579"/>
    <a:srgbClr val="FF85FF"/>
    <a:srgbClr val="00FA00"/>
    <a:srgbClr val="FF7E79"/>
    <a:srgbClr val="9437FF"/>
    <a:srgbClr val="D88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21"/>
    <p:restoredTop sz="94696"/>
  </p:normalViewPr>
  <p:slideViewPr>
    <p:cSldViewPr snapToGrid="0" snapToObjects="1">
      <p:cViewPr varScale="1">
        <p:scale>
          <a:sx n="105" d="100"/>
          <a:sy n="105" d="100"/>
        </p:scale>
        <p:origin x="6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B6EA5-3E23-1145-ACDF-0D02DDB3B295}" type="datetimeFigureOut">
              <a:rPr lang="en-US" smtClean="0"/>
              <a:t>1/16/21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CD2DC8-22BC-5A4E-B174-8A10DC8FEF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966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CD2DC8-22BC-5A4E-B174-8A10DC8FEF6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60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4185-EBBF-C545-B556-22754273C2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5BB8D2-804F-BD44-A874-BCFE7C7B6C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116CB-B9B8-D14D-8213-C53DB25F8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D2F4-84A4-3546-92EB-F11BE4C21850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040B0-8DA4-C043-82FD-BF4D5ECAE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74965-D2A9-4548-8C55-3E8F98C10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712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30085-23AE-164C-8AB1-0986325E4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B5A35-7309-E941-AD03-0C97A5CE3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56F41-A706-A748-BC38-9025DD6F7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3720-A49A-C74D-8999-89475369D403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6C0B19-A9DE-FD4C-8D97-5474324E4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FBF08-0C7A-C14D-ABF2-6E077DB69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36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F9CBD-582B-6A4D-BD3B-F0A5129C7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44DBF7-5BC1-E24B-B909-665EFAA5FD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7141FE-A376-4E46-9F0E-A83439A78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15BD-CB52-1841-80F4-7DB76616100C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6E0910-60F7-B84E-9120-B91AAD5646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92649-53AD-E74D-855A-98CC88AD5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679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3ED83-11A3-F448-B9FE-BD4E6FC0A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FEFE2-DA0B-304E-B720-BA300E400C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69829-6C79-1340-A0D0-65D6F8FC00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94923F-32C4-5E4F-895E-68E6F8308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57BB9-D2A3-D644-AACB-A67C807A7C7A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D570BA-2D39-5F4F-A836-80D62FF82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7A437A-5053-9C42-8E83-EAC918492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165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90217-1CCE-9A40-9326-E469BB2CA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D402B2-E196-8D4B-9F10-FEAA24D3E6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4284F9-6CF9-DA43-B6BB-96E32A32BB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2542E7-FC82-D844-8541-58FBA38A92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1E78E8-C71B-574D-B1B1-061A0A179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1245C-AC9D-2D48-81F8-75EC9691F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37E5-81F3-D742-B8F6-FAC8177E4A2F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AD1476-A215-4F40-B98D-A3C1026CB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ADD15E-F633-1947-BDCA-F3F3057E6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545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60480-52C8-0C49-A887-4FC2D116C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76779A-3C8D-EB4F-8352-1742E3B59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3B3E-0CE5-2749-8382-4C072B1E726B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5DF821-240D-0E4E-88C9-DB6B9174D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E7D83D-09A2-F146-931B-9396CC1CB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595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4EB2A7-15F0-0A40-992F-0DC3A2A1E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D97EE-08AC-674D-AE1A-B1B2886F0F5C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4751F3-5F33-F84C-9E9F-4D98E4508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023B57-C65A-C245-AFA4-560D47BED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899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0CF0F-22DF-E24E-96ED-31F52BE87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D841F-3230-BE43-B0E7-D2192C741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A051B-5120-C34A-BBEF-A5984E8F2E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A5A712-9026-BC46-88D2-62960A149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DC1A9-144E-0649-850E-4BE22903A850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0F5B5-ABDF-594D-9BA4-4CA7C3EAB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1C3B48-8875-374A-BD32-58A06F7BF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565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D92F5-EB3A-E64C-86C3-A95B7D244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D9F987-6AD9-8E41-B4BE-7FAB09D34E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954D9A-024E-1C47-AB25-909CB934BD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6541C0-5D35-8A4A-9424-F49D40769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21BA6-BE83-C94D-866D-32C795207398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A8C678-7E1D-5B4B-8F09-126178089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298A42-6661-1E4C-96FE-2D89108EE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559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E0A36-B33F-C34E-B110-FA3C53792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63D140-F1E0-154E-ADC0-E8228AC6D2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D7EFB-CCFC-7F4C-A6BC-5921D4BC2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D38BC-6FC5-6F40-BD69-9A7F10E9A86F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DE2CB4-B042-044C-A073-926B58ACE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F7D02-519E-DC46-A3C2-D35D1FAAC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713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400CB8-905A-ED43-80D8-52D915659B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E12C8-04F2-924E-B2DB-81D4FD2E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4554F-8482-704F-A11A-20FF88F4F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4FF71-437B-6C4B-B88A-129D225195C3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C5AD1C-456B-6246-A7D4-0564D2019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12AA2-CCCC-714D-8266-89EA191ED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899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2C6F4D-B3A2-B14A-BBA6-94B410765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C78E29-E6B9-2047-95F2-E40711621F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B162E-0E0C-5E45-94AC-F87D5299A2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5E696-333F-804A-8AEA-B162BB5F7477}" type="datetime1">
              <a:rPr lang="en-GB" smtClean="0"/>
              <a:t>16/01/2021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2298F-AFC8-D140-A6FA-518722CC39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D7C77-E8EC-5B44-9BE2-A570E5A18F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D0FF3B-F93D-264A-8358-870F7B3880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684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yoclinic.org/healthy-lifestyle/childrens-health/in-depth/bullying/art-20044918" TargetMode="External"/><Relationship Id="rId3" Type="http://schemas.openxmlformats.org/officeDocument/2006/relationships/hyperlink" Target="https://www.futurelearn.com/info/courses/supporting-learning-primary/0/steps/58666" TargetMode="External"/><Relationship Id="rId7" Type="http://schemas.openxmlformats.org/officeDocument/2006/relationships/hyperlink" Target="https://www.mayclinic.org/healthy-lifestyle/children&#8217;s-healthy/in-depth/bullying/art-" TargetMode="External"/><Relationship Id="rId2" Type="http://schemas.openxmlformats.org/officeDocument/2006/relationships/hyperlink" Target="https://www.bullying.co.uk/anti-bullying-week/bullying-uk-national-survey-201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idscape.org.uk/advice/facts-about-bullying/what-is-bullying" TargetMode="External"/><Relationship Id="rId5" Type="http://schemas.openxmlformats.org/officeDocument/2006/relationships/hyperlink" Target="https://www.dreamstime.com/royalty-free-stock-photos-girl-crying-reading-harassment-messages-teenager-message-her-smartphone-her-classmates-making-cyber-bullying-image40834268" TargetMode="External"/><Relationship Id="rId4" Type="http://schemas.openxmlformats.org/officeDocument/2006/relationships/hyperlink" Target="https://www.gograph.com/vector-clip-art/bullying.html" TargetMode="External"/><Relationship Id="rId9" Type="http://schemas.openxmlformats.org/officeDocument/2006/relationships/hyperlink" Target="https://www.nspcc.org.uk/what-is-child-abuse/types-of-abuse/bullying-and-cyberbullyin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tsy.com/listing/718989715/in-a-world-where-you-can-be-anything-be?utm_medium=SellerListingTools&amp;utm_campaign=Share&amp;utm_source=Pinterest&amp;share_time=1566079111000&amp;utm_term=so.slt&amp;epik=dj0yJnU9SHgtQ2QzQkNTSndrdm9uSG5mdTBQVk5YUTNndWhaQVYmcD0wJm49M3RRSy1BR0pua3lhUHNhVjllZENfdyZ0PUFBQUFBRl9iaFZJ" TargetMode="External"/><Relationship Id="rId2" Type="http://schemas.openxmlformats.org/officeDocument/2006/relationships/hyperlink" Target="https://www.stopbullying.gov/bullying/warning-sig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ngminds.org.uk/find-help/feelings-and-symptoms/bullying/" TargetMode="External"/><Relationship Id="rId5" Type="http://schemas.openxmlformats.org/officeDocument/2006/relationships/hyperlink" Target="https://www.firstdiscoverers.co.uk/child-development-theories-carl-rogers/amp/" TargetMode="External"/><Relationship Id="rId4" Type="http://schemas.openxmlformats.org/officeDocument/2006/relationships/hyperlink" Target="https://moodle.uwtsd.ac.uk/pluginfilephp/440584/mod_resource/content/1/respecting-others-anti-bullying-guidanc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>
            <a:extLst>
              <a:ext uri="{FF2B5EF4-FFF2-40B4-BE49-F238E27FC236}">
                <a16:creationId xmlns:a16="http://schemas.microsoft.com/office/drawing/2014/main" id="{F18558DD-9335-1546-9FF8-8D78FB4B8969}"/>
              </a:ext>
            </a:extLst>
          </p:cNvPr>
          <p:cNvGrpSpPr/>
          <p:nvPr/>
        </p:nvGrpSpPr>
        <p:grpSpPr>
          <a:xfrm>
            <a:off x="3156007" y="1377072"/>
            <a:ext cx="6096000" cy="3684245"/>
            <a:chOff x="3196856" y="1647283"/>
            <a:chExt cx="6096000" cy="3684245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FAEBF17-9F55-0B4E-B60A-F13A9F364B21}"/>
                </a:ext>
              </a:extLst>
            </p:cNvPr>
            <p:cNvGrpSpPr/>
            <p:nvPr/>
          </p:nvGrpSpPr>
          <p:grpSpPr>
            <a:xfrm>
              <a:off x="3196856" y="1647283"/>
              <a:ext cx="6096000" cy="3387234"/>
              <a:chOff x="3048000" y="1604752"/>
              <a:chExt cx="6096000" cy="3387234"/>
            </a:xfrm>
          </p:grpSpPr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F578C764-E149-1748-91FC-E55F9450B8E4}"/>
                  </a:ext>
                </a:extLst>
              </p:cNvPr>
              <p:cNvSpPr/>
              <p:nvPr/>
            </p:nvSpPr>
            <p:spPr>
              <a:xfrm>
                <a:off x="4442637" y="1866014"/>
                <a:ext cx="3306726" cy="3125972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9A032E5E-15D8-FD46-B0AF-FB23963BDDD3}"/>
                  </a:ext>
                </a:extLst>
              </p:cNvPr>
              <p:cNvSpPr/>
              <p:nvPr/>
            </p:nvSpPr>
            <p:spPr>
              <a:xfrm>
                <a:off x="3048000" y="2321005"/>
                <a:ext cx="6096000" cy="2215991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algn="ctr"/>
                <a:r>
                  <a:rPr lang="en-US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Bradley Hand ITC" panose="03070402050302030203" pitchFamily="66" charset="77"/>
                  </a:rPr>
                  <a:t>In a</a:t>
                </a:r>
              </a:p>
              <a:p>
                <a:pPr algn="ctr"/>
                <a:r>
                  <a:rPr lang="en-US" sz="2800" b="1" dirty="0">
                    <a:solidFill>
                      <a:srgbClr val="FF0000"/>
                    </a:solidFill>
                    <a:latin typeface="Cooper Black" panose="0208090404030B020404" pitchFamily="18" charset="77"/>
                  </a:rPr>
                  <a:t>W</a:t>
                </a:r>
                <a:r>
                  <a:rPr lang="en-US" sz="2800" b="1" dirty="0">
                    <a:solidFill>
                      <a:srgbClr val="FFC000"/>
                    </a:solidFill>
                    <a:latin typeface="Cooper Black" panose="0208090404030B020404" pitchFamily="18" charset="77"/>
                  </a:rPr>
                  <a:t>O</a:t>
                </a:r>
                <a:r>
                  <a:rPr lang="en-US" sz="2800" b="1" dirty="0">
                    <a:solidFill>
                      <a:srgbClr val="FF85FF"/>
                    </a:solidFill>
                    <a:latin typeface="Cooper Black" panose="0208090404030B020404" pitchFamily="18" charset="77"/>
                  </a:rPr>
                  <a:t>R</a:t>
                </a:r>
                <a:r>
                  <a:rPr lang="en-US" sz="2800" b="1" dirty="0">
                    <a:solidFill>
                      <a:srgbClr val="00FA00"/>
                    </a:solidFill>
                    <a:latin typeface="Cooper Black" panose="0208090404030B020404" pitchFamily="18" charset="77"/>
                  </a:rPr>
                  <a:t>L</a:t>
                </a:r>
                <a:r>
                  <a:rPr lang="en-US" sz="2800" b="1" dirty="0">
                    <a:solidFill>
                      <a:srgbClr val="9437FF"/>
                    </a:solidFill>
                    <a:latin typeface="Cooper Black" panose="0208090404030B020404" pitchFamily="18" charset="77"/>
                  </a:rPr>
                  <a:t>D</a:t>
                </a:r>
              </a:p>
              <a:p>
                <a:pPr algn="ctr"/>
                <a:r>
                  <a:rPr lang="en-US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Bradley Hand ITC" panose="03070402050302030203" pitchFamily="66" charset="77"/>
                  </a:rPr>
                  <a:t>Where you can </a:t>
                </a:r>
              </a:p>
              <a:p>
                <a:pPr algn="ctr"/>
                <a:r>
                  <a:rPr lang="en-US" sz="2800" dirty="0">
                    <a:solidFill>
                      <a:srgbClr val="FF7E79"/>
                    </a:solidFill>
                    <a:latin typeface="Cooper Black" panose="0208090404030B020404" pitchFamily="18" charset="77"/>
                  </a:rPr>
                  <a:t>B</a:t>
                </a:r>
                <a:r>
                  <a:rPr lang="en-US" sz="2800" dirty="0">
                    <a:solidFill>
                      <a:srgbClr val="00B0F0"/>
                    </a:solidFill>
                    <a:latin typeface="Cooper Black" panose="0208090404030B020404" pitchFamily="18" charset="77"/>
                  </a:rPr>
                  <a:t>E</a:t>
                </a:r>
                <a:r>
                  <a:rPr lang="en-US" sz="2800" dirty="0">
                    <a:latin typeface="Cooper Black" panose="0208090404030B020404" pitchFamily="18" charset="77"/>
                  </a:rPr>
                  <a:t> </a:t>
                </a:r>
                <a:r>
                  <a:rPr lang="en-US" sz="2800" dirty="0">
                    <a:solidFill>
                      <a:srgbClr val="FF0000"/>
                    </a:solidFill>
                    <a:latin typeface="Cooper Black" panose="0208090404030B020404" pitchFamily="18" charset="77"/>
                  </a:rPr>
                  <a:t>A</a:t>
                </a:r>
                <a:r>
                  <a:rPr lang="en-US" sz="2800" dirty="0">
                    <a:solidFill>
                      <a:srgbClr val="FFC000"/>
                    </a:solidFill>
                    <a:latin typeface="Cooper Black" panose="0208090404030B020404" pitchFamily="18" charset="77"/>
                  </a:rPr>
                  <a:t>N</a:t>
                </a:r>
                <a:r>
                  <a:rPr lang="en-US" sz="2800" dirty="0">
                    <a:solidFill>
                      <a:srgbClr val="FF85FF"/>
                    </a:solidFill>
                    <a:latin typeface="Cooper Black" panose="0208090404030B020404" pitchFamily="18" charset="77"/>
                  </a:rPr>
                  <a:t>Y</a:t>
                </a:r>
                <a:r>
                  <a:rPr lang="en-US" sz="2800" dirty="0">
                    <a:solidFill>
                      <a:srgbClr val="00FA00"/>
                    </a:solidFill>
                    <a:latin typeface="Cooper Black" panose="0208090404030B020404" pitchFamily="18" charset="77"/>
                  </a:rPr>
                  <a:t>T</a:t>
                </a:r>
                <a:r>
                  <a:rPr lang="en-US" sz="2800" dirty="0">
                    <a:solidFill>
                      <a:srgbClr val="9437FF"/>
                    </a:solidFill>
                    <a:latin typeface="Cooper Black" panose="0208090404030B020404" pitchFamily="18" charset="77"/>
                  </a:rPr>
                  <a:t>H</a:t>
                </a:r>
                <a:r>
                  <a:rPr lang="en-US" sz="2800" dirty="0">
                    <a:solidFill>
                      <a:srgbClr val="FF7E79"/>
                    </a:solidFill>
                    <a:latin typeface="Cooper Black" panose="0208090404030B020404" pitchFamily="18" charset="77"/>
                  </a:rPr>
                  <a:t>I</a:t>
                </a:r>
                <a:r>
                  <a:rPr lang="en-US" sz="2800" dirty="0">
                    <a:solidFill>
                      <a:srgbClr val="00B0F0"/>
                    </a:solidFill>
                    <a:latin typeface="Cooper Black" panose="0208090404030B020404" pitchFamily="18" charset="77"/>
                  </a:rPr>
                  <a:t>N</a:t>
                </a:r>
                <a:r>
                  <a:rPr lang="en-US" sz="2800" dirty="0">
                    <a:solidFill>
                      <a:srgbClr val="FF0000"/>
                    </a:solidFill>
                    <a:latin typeface="Cooper Black" panose="0208090404030B020404" pitchFamily="18" charset="77"/>
                  </a:rPr>
                  <a:t>G</a:t>
                </a:r>
              </a:p>
              <a:p>
                <a:pPr algn="ctr"/>
                <a:r>
                  <a:rPr lang="en-US" dirty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Bradley Hand ITC" panose="03070402050302030203" pitchFamily="66" charset="77"/>
                  </a:rPr>
                  <a:t>Choose to be</a:t>
                </a:r>
              </a:p>
              <a:p>
                <a:pPr algn="ctr"/>
                <a:r>
                  <a:rPr lang="en-US" sz="2800" dirty="0">
                    <a:solidFill>
                      <a:srgbClr val="FFC000"/>
                    </a:solidFill>
                    <a:latin typeface="Cooper Black" panose="0208090404030B020404" pitchFamily="18" charset="77"/>
                  </a:rPr>
                  <a:t>K</a:t>
                </a:r>
                <a:r>
                  <a:rPr lang="en-US" sz="2800" dirty="0">
                    <a:solidFill>
                      <a:srgbClr val="FF85FF"/>
                    </a:solidFill>
                    <a:latin typeface="Cooper Black" panose="0208090404030B020404" pitchFamily="18" charset="77"/>
                  </a:rPr>
                  <a:t>I</a:t>
                </a:r>
                <a:r>
                  <a:rPr lang="en-US" sz="2800" dirty="0">
                    <a:solidFill>
                      <a:srgbClr val="00FA00"/>
                    </a:solidFill>
                    <a:latin typeface="Cooper Black" panose="0208090404030B020404" pitchFamily="18" charset="77"/>
                  </a:rPr>
                  <a:t>N</a:t>
                </a:r>
                <a:r>
                  <a:rPr lang="en-US" sz="2800" dirty="0">
                    <a:solidFill>
                      <a:srgbClr val="9437FF"/>
                    </a:solidFill>
                    <a:latin typeface="Cooper Black" panose="0208090404030B020404" pitchFamily="18" charset="77"/>
                  </a:rPr>
                  <a:t>D</a:t>
                </a:r>
                <a:r>
                  <a:rPr lang="en-US" sz="2800" dirty="0">
                    <a:solidFill>
                      <a:srgbClr val="FF7E79"/>
                    </a:solidFill>
                    <a:latin typeface="Cooper Black" panose="0208090404030B020404" pitchFamily="18" charset="77"/>
                  </a:rPr>
                  <a:t>!</a:t>
                </a:r>
                <a:r>
                  <a:rPr lang="en-US" sz="2800" dirty="0">
                    <a:latin typeface="Cooper Black" panose="0208090404030B020404" pitchFamily="18" charset="77"/>
                  </a:rPr>
                  <a:t> </a:t>
                </a:r>
              </a:p>
            </p:txBody>
          </p:sp>
          <p:sp>
            <p:nvSpPr>
              <p:cNvPr id="6" name="5-point Star 5">
                <a:extLst>
                  <a:ext uri="{FF2B5EF4-FFF2-40B4-BE49-F238E27FC236}">
                    <a16:creationId xmlns:a16="http://schemas.microsoft.com/office/drawing/2014/main" id="{2D6AFACA-3756-664D-B0F6-888494C587F9}"/>
                  </a:ext>
                </a:extLst>
              </p:cNvPr>
              <p:cNvSpPr/>
              <p:nvPr/>
            </p:nvSpPr>
            <p:spPr>
              <a:xfrm>
                <a:off x="4722628" y="2638319"/>
                <a:ext cx="478465" cy="467833"/>
              </a:xfrm>
              <a:prstGeom prst="star5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" name="5-point Star 6">
                <a:extLst>
                  <a:ext uri="{FF2B5EF4-FFF2-40B4-BE49-F238E27FC236}">
                    <a16:creationId xmlns:a16="http://schemas.microsoft.com/office/drawing/2014/main" id="{C2289772-13BA-4848-AF07-A8C1912CA06C}"/>
                  </a:ext>
                </a:extLst>
              </p:cNvPr>
              <p:cNvSpPr/>
              <p:nvPr/>
            </p:nvSpPr>
            <p:spPr>
              <a:xfrm>
                <a:off x="5073501" y="1604752"/>
                <a:ext cx="848833" cy="716253"/>
              </a:xfrm>
              <a:prstGeom prst="star5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" name="5-point Star 7">
                <a:extLst>
                  <a:ext uri="{FF2B5EF4-FFF2-40B4-BE49-F238E27FC236}">
                    <a16:creationId xmlns:a16="http://schemas.microsoft.com/office/drawing/2014/main" id="{870D7A73-D288-2244-8006-B2F5FAC31925}"/>
                  </a:ext>
                </a:extLst>
              </p:cNvPr>
              <p:cNvSpPr/>
              <p:nvPr/>
            </p:nvSpPr>
            <p:spPr>
              <a:xfrm>
                <a:off x="7086598" y="2321005"/>
                <a:ext cx="848833" cy="716253"/>
              </a:xfrm>
              <a:prstGeom prst="star5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9" name="5-point Star 8">
                <a:extLst>
                  <a:ext uri="{FF2B5EF4-FFF2-40B4-BE49-F238E27FC236}">
                    <a16:creationId xmlns:a16="http://schemas.microsoft.com/office/drawing/2014/main" id="{D636D313-961C-F344-88F4-89975FCAB33D}"/>
                  </a:ext>
                </a:extLst>
              </p:cNvPr>
              <p:cNvSpPr/>
              <p:nvPr/>
            </p:nvSpPr>
            <p:spPr>
              <a:xfrm>
                <a:off x="4427574" y="3875143"/>
                <a:ext cx="848833" cy="716253"/>
              </a:xfrm>
              <a:prstGeom prst="star5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" name="5-point Star 9">
                <a:extLst>
                  <a:ext uri="{FF2B5EF4-FFF2-40B4-BE49-F238E27FC236}">
                    <a16:creationId xmlns:a16="http://schemas.microsoft.com/office/drawing/2014/main" id="{7621A2AD-3445-BC48-96AD-ABDA08132A02}"/>
                  </a:ext>
                </a:extLst>
              </p:cNvPr>
              <p:cNvSpPr/>
              <p:nvPr/>
            </p:nvSpPr>
            <p:spPr>
              <a:xfrm>
                <a:off x="6615222" y="4376585"/>
                <a:ext cx="730102" cy="606853"/>
              </a:xfrm>
              <a:prstGeom prst="star5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1" name="5-point Star 10">
                <a:extLst>
                  <a:ext uri="{FF2B5EF4-FFF2-40B4-BE49-F238E27FC236}">
                    <a16:creationId xmlns:a16="http://schemas.microsoft.com/office/drawing/2014/main" id="{4D216039-7D3C-7441-A649-F197E144A49A}"/>
                  </a:ext>
                </a:extLst>
              </p:cNvPr>
              <p:cNvSpPr/>
              <p:nvPr/>
            </p:nvSpPr>
            <p:spPr>
              <a:xfrm>
                <a:off x="6434473" y="1989460"/>
                <a:ext cx="478465" cy="467833"/>
              </a:xfrm>
              <a:prstGeom prst="star5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2" name="5-point Star 11">
                <a:extLst>
                  <a:ext uri="{FF2B5EF4-FFF2-40B4-BE49-F238E27FC236}">
                    <a16:creationId xmlns:a16="http://schemas.microsoft.com/office/drawing/2014/main" id="{A185C6EC-7F82-FF44-BC88-26E21143952D}"/>
                  </a:ext>
                </a:extLst>
              </p:cNvPr>
              <p:cNvSpPr/>
              <p:nvPr/>
            </p:nvSpPr>
            <p:spPr>
              <a:xfrm>
                <a:off x="6912938" y="3765437"/>
                <a:ext cx="478465" cy="467833"/>
              </a:xfrm>
              <a:prstGeom prst="star5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3" name="5-point Star 12">
                <a:extLst>
                  <a:ext uri="{FF2B5EF4-FFF2-40B4-BE49-F238E27FC236}">
                    <a16:creationId xmlns:a16="http://schemas.microsoft.com/office/drawing/2014/main" id="{20ABD942-10E8-DA4D-A944-B8F01B27FA56}"/>
                  </a:ext>
                </a:extLst>
              </p:cNvPr>
              <p:cNvSpPr/>
              <p:nvPr/>
            </p:nvSpPr>
            <p:spPr>
              <a:xfrm>
                <a:off x="5856767" y="4400982"/>
                <a:ext cx="478465" cy="467833"/>
              </a:xfrm>
              <a:prstGeom prst="star5">
                <a:avLst/>
              </a:prstGeom>
              <a:solidFill>
                <a:srgbClr val="FFFF00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41FE5A0E-A7BE-EE4D-8C8F-7246339054C6}"/>
                </a:ext>
              </a:extLst>
            </p:cNvPr>
            <p:cNvSpPr txBox="1"/>
            <p:nvPr/>
          </p:nvSpPr>
          <p:spPr>
            <a:xfrm>
              <a:off x="5254050" y="5054529"/>
              <a:ext cx="224013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(Tidy Lady Printable, 2020)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AB84689D-8C99-E641-9B19-0CA3B97C61C2}"/>
              </a:ext>
            </a:extLst>
          </p:cNvPr>
          <p:cNvSpPr txBox="1"/>
          <p:nvPr/>
        </p:nvSpPr>
        <p:spPr>
          <a:xfrm>
            <a:off x="0" y="217181"/>
            <a:ext cx="96437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u="sng" dirty="0">
                <a:solidFill>
                  <a:srgbClr val="9437FF"/>
                </a:solidFill>
                <a:latin typeface="Bradley Hand ITC" panose="03070402050302030203" pitchFamily="66" charset="77"/>
              </a:rPr>
              <a:t>It’s</a:t>
            </a:r>
            <a:r>
              <a:rPr lang="en-US" sz="4000" b="1" u="sng" dirty="0">
                <a:solidFill>
                  <a:srgbClr val="FF7E79"/>
                </a:solidFill>
                <a:latin typeface="Bradley Hand ITC" panose="03070402050302030203" pitchFamily="66" charset="77"/>
              </a:rPr>
              <a:t> time </a:t>
            </a:r>
            <a:r>
              <a:rPr lang="en-US" sz="4000" b="1" u="sng" dirty="0">
                <a:solidFill>
                  <a:srgbClr val="00B0F0"/>
                </a:solidFill>
                <a:latin typeface="Bradley Hand ITC" panose="03070402050302030203" pitchFamily="66" charset="77"/>
              </a:rPr>
              <a:t>to </a:t>
            </a:r>
            <a:r>
              <a:rPr lang="en-US" sz="4000" b="1" u="sng" dirty="0">
                <a:solidFill>
                  <a:srgbClr val="FF0000"/>
                </a:solidFill>
                <a:latin typeface="Bradley Hand ITC" panose="03070402050302030203" pitchFamily="66" charset="77"/>
              </a:rPr>
              <a:t>STOP</a:t>
            </a:r>
            <a:r>
              <a:rPr lang="en-US" sz="4000" b="1" u="sng" dirty="0">
                <a:solidFill>
                  <a:srgbClr val="FFC000"/>
                </a:solidFill>
                <a:latin typeface="Bradley Hand ITC" panose="03070402050302030203" pitchFamily="66" charset="77"/>
              </a:rPr>
              <a:t> bullying </a:t>
            </a:r>
            <a:r>
              <a:rPr lang="en-US" sz="4000" b="1" u="sng" dirty="0">
                <a:solidFill>
                  <a:srgbClr val="FF85FF"/>
                </a:solidFill>
                <a:latin typeface="Bradley Hand ITC" panose="03070402050302030203" pitchFamily="66" charset="77"/>
              </a:rPr>
              <a:t>…. </a:t>
            </a:r>
            <a:r>
              <a:rPr lang="en-US" sz="4000" b="1" u="sng" dirty="0">
                <a:solidFill>
                  <a:srgbClr val="00FA00"/>
                </a:solidFill>
                <a:latin typeface="Bradley Hand ITC" panose="03070402050302030203" pitchFamily="66" charset="77"/>
              </a:rPr>
              <a:t>now!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E60FCFF-C75C-E340-AB45-C287CA4DE507}"/>
              </a:ext>
            </a:extLst>
          </p:cNvPr>
          <p:cNvSpPr txBox="1"/>
          <p:nvPr/>
        </p:nvSpPr>
        <p:spPr>
          <a:xfrm>
            <a:off x="248003" y="1681447"/>
            <a:ext cx="3987209" cy="276998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>
                <a:solidFill>
                  <a:srgbClr val="FFC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child who is bullied is at risk of:</a:t>
            </a:r>
            <a:endParaRPr lang="en-US" b="1" u="sng" dirty="0">
              <a:solidFill>
                <a:schemeClr val="tx1">
                  <a:lumMod val="75000"/>
                  <a:lumOff val="2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Depression or anxiety.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Loneliness or isolation.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 self-esteem.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Eating disorders.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Self harming behaviour.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Thoughts of suicide.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Poor performance in school.</a:t>
            </a:r>
          </a:p>
          <a:p>
            <a:pPr lvl="5"/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(Mayo Clinic, 2019)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F0327A0-BE19-4A4A-9F90-D766E5C8B995}"/>
              </a:ext>
            </a:extLst>
          </p:cNvPr>
          <p:cNvGrpSpPr/>
          <p:nvPr/>
        </p:nvGrpSpPr>
        <p:grpSpPr>
          <a:xfrm>
            <a:off x="9292855" y="61569"/>
            <a:ext cx="2761699" cy="1862713"/>
            <a:chOff x="9292855" y="61569"/>
            <a:chExt cx="2761699" cy="1862713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3228D449-1073-EB40-8EB2-21FDD87DC2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5348" t="21989" r="5764" b="32430"/>
            <a:stretch/>
          </p:blipFill>
          <p:spPr>
            <a:xfrm>
              <a:off x="9292855" y="61569"/>
              <a:ext cx="2761699" cy="1585714"/>
            </a:xfrm>
            <a:prstGeom prst="rect">
              <a:avLst/>
            </a:prstGeom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444C84D-11CC-3048-9E44-BBF2A387CFCD}"/>
                </a:ext>
              </a:extLst>
            </p:cNvPr>
            <p:cNvSpPr txBox="1"/>
            <p:nvPr/>
          </p:nvSpPr>
          <p:spPr>
            <a:xfrm>
              <a:off x="10446046" y="1647283"/>
              <a:ext cx="160850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(Young minds, 2020)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946A6C78-B02E-8747-A4ED-270EF2F76E19}"/>
              </a:ext>
            </a:extLst>
          </p:cNvPr>
          <p:cNvSpPr txBox="1"/>
          <p:nvPr/>
        </p:nvSpPr>
        <p:spPr>
          <a:xfrm>
            <a:off x="4263225" y="5062954"/>
            <a:ext cx="3750805" cy="175432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>
                <a:solidFill>
                  <a:srgbClr val="FF85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Bullying comes in different forms: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Verbal.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Physical.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Emotional.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Cyberbullying.  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(Kidscape,2020)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BDBFD00-352F-1D4F-96B8-365F103E610D}"/>
              </a:ext>
            </a:extLst>
          </p:cNvPr>
          <p:cNvSpPr txBox="1"/>
          <p:nvPr/>
        </p:nvSpPr>
        <p:spPr>
          <a:xfrm>
            <a:off x="211986" y="836241"/>
            <a:ext cx="896014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Bullying is a behaviour that hurts someone else. It can happen anywhere - at school, at home or online. It’s usually repeated over a long period of time and can hurt a child both physically and emotionally. </a:t>
            </a:r>
          </a:p>
          <a:p>
            <a:pPr algn="ctr"/>
            <a:r>
              <a:rPr lang="en-US" sz="1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								</a:t>
            </a:r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(NSPCC,2020) 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C90B842-1185-3C49-A9F7-FFC1AFDA59FF}"/>
              </a:ext>
            </a:extLst>
          </p:cNvPr>
          <p:cNvGrpSpPr/>
          <p:nvPr/>
        </p:nvGrpSpPr>
        <p:grpSpPr>
          <a:xfrm>
            <a:off x="1364033" y="4562341"/>
            <a:ext cx="2064584" cy="2280525"/>
            <a:chOff x="1526108" y="4419116"/>
            <a:chExt cx="2064584" cy="2280525"/>
          </a:xfrm>
        </p:grpSpPr>
        <p:pic>
          <p:nvPicPr>
            <p:cNvPr id="25" name="Picture 24" descr="A picture containing doll, drawing, toy&#10;&#10;Description automatically generated">
              <a:extLst>
                <a:ext uri="{FF2B5EF4-FFF2-40B4-BE49-F238E27FC236}">
                  <a16:creationId xmlns:a16="http://schemas.microsoft.com/office/drawing/2014/main" id="{7FF99E27-E6E5-3E41-A16C-C5EFBEB30C5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526108" y="4419116"/>
              <a:ext cx="1964030" cy="196403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3BC4A18-DDCF-D249-AF97-A728AD9C72E6}"/>
                </a:ext>
              </a:extLst>
            </p:cNvPr>
            <p:cNvSpPr txBox="1"/>
            <p:nvPr/>
          </p:nvSpPr>
          <p:spPr>
            <a:xfrm>
              <a:off x="2175687" y="6422642"/>
              <a:ext cx="141500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(Go graph, 2020) 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BA19838-7C28-9F43-B3ED-77C9FB7A9C66}"/>
              </a:ext>
            </a:extLst>
          </p:cNvPr>
          <p:cNvGrpSpPr/>
          <p:nvPr/>
        </p:nvGrpSpPr>
        <p:grpSpPr>
          <a:xfrm>
            <a:off x="9101766" y="1966116"/>
            <a:ext cx="3573544" cy="2798190"/>
            <a:chOff x="8872190" y="4184558"/>
            <a:chExt cx="3149055" cy="2373761"/>
          </a:xfrm>
        </p:grpSpPr>
        <p:pic>
          <p:nvPicPr>
            <p:cNvPr id="28" name="Picture 27" descr="A picture containing toy, doll&#10;&#10;Description automatically generated">
              <a:extLst>
                <a:ext uri="{FF2B5EF4-FFF2-40B4-BE49-F238E27FC236}">
                  <a16:creationId xmlns:a16="http://schemas.microsoft.com/office/drawing/2014/main" id="{C74A7DC1-1565-EA4A-BD67-F219C0F12FA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r="2269" b="6504"/>
            <a:stretch/>
          </p:blipFill>
          <p:spPr>
            <a:xfrm>
              <a:off x="8872190" y="4184558"/>
              <a:ext cx="2013199" cy="2055580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D67D1E7A-17E3-2742-9E6D-B3C4D772DCCB}"/>
                </a:ext>
              </a:extLst>
            </p:cNvPr>
            <p:cNvSpPr txBox="1"/>
            <p:nvPr/>
          </p:nvSpPr>
          <p:spPr>
            <a:xfrm>
              <a:off x="9749533" y="6323335"/>
              <a:ext cx="2271712" cy="2349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(Kakigori,2020)</a:t>
              </a:r>
            </a:p>
          </p:txBody>
        </p: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05442E4C-C35E-FE47-8DD7-A6DA0ED5085A}"/>
              </a:ext>
            </a:extLst>
          </p:cNvPr>
          <p:cNvSpPr txBox="1"/>
          <p:nvPr/>
        </p:nvSpPr>
        <p:spPr>
          <a:xfrm>
            <a:off x="8287939" y="4753600"/>
            <a:ext cx="3671888" cy="2031325"/>
          </a:xfrm>
          <a:prstGeom prst="rect">
            <a:avLst/>
          </a:prstGeom>
          <a:noFill/>
          <a:ln>
            <a:solidFill>
              <a:srgbClr val="00FA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solidFill>
                  <a:srgbClr val="00FA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Signs a child is being bullied</a:t>
            </a:r>
            <a:r>
              <a:rPr lang="en-US" dirty="0">
                <a:solidFill>
                  <a:srgbClr val="00FA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Unexplained injuries.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Frequent headaches.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Lost or destroyed clothing. 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Declining Grades.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Decreased self-esteem.</a:t>
            </a:r>
          </a:p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		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(Stopbullying,2020)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787580-AA4A-D344-A9B7-0FA3CA370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453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28F59-B927-F440-BF9C-F53491FB5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98171"/>
            <a:ext cx="10515600" cy="732155"/>
          </a:xfrm>
        </p:spPr>
        <p:txBody>
          <a:bodyPr>
            <a:normAutofit/>
          </a:bodyPr>
          <a:lstStyle/>
          <a:p>
            <a:pPr algn="ctr"/>
            <a:r>
              <a:rPr lang="en-US" sz="2000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99C0E-9837-134E-8B7A-8EF214099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76" y="484730"/>
            <a:ext cx="11888448" cy="3133429"/>
          </a:xfrm>
        </p:spPr>
        <p:txBody>
          <a:bodyPr vert="horz">
            <a:noAutofit/>
          </a:bodyPr>
          <a:lstStyle/>
          <a:p>
            <a:pPr lvl="0"/>
            <a:r>
              <a:rPr lang="en-GB" sz="1800" dirty="0"/>
              <a:t>Family lives, 2014, Bullying UK National Survey. Bullying UK. Available at: </a:t>
            </a:r>
            <a:r>
              <a:rPr lang="en-GB" sz="1800" u="sng" dirty="0">
                <a:hlinkClick r:id="rId2"/>
              </a:rPr>
              <a:t>https://www.bullying.co.uk/anti-bullying-week/bullying-uk-national-survey-2014/</a:t>
            </a:r>
            <a:r>
              <a:rPr lang="en-GB" sz="1800" dirty="0"/>
              <a:t>. Accessed 23</a:t>
            </a:r>
            <a:r>
              <a:rPr lang="en-GB" sz="1800" baseline="30000" dirty="0"/>
              <a:t>rd</a:t>
            </a:r>
            <a:r>
              <a:rPr lang="en-GB" sz="1800" dirty="0"/>
              <a:t> December 2020.</a:t>
            </a:r>
          </a:p>
          <a:p>
            <a:pPr lvl="0"/>
            <a:r>
              <a:rPr lang="en-GB" sz="1800" dirty="0" err="1"/>
              <a:t>Faulconbridge</a:t>
            </a:r>
            <a:r>
              <a:rPr lang="en-GB" sz="1800" dirty="0"/>
              <a:t>. J, et al. (2018), Improving the Psychological Well-Being of Children and Young People. </a:t>
            </a:r>
          </a:p>
          <a:p>
            <a:pPr lvl="0"/>
            <a:r>
              <a:rPr lang="en-GB" sz="1800" dirty="0"/>
              <a:t>Future Learn, (2020) Maslow’s Hierarchy of Needs. Available at: </a:t>
            </a:r>
            <a:r>
              <a:rPr lang="en-GB" sz="1800" u="sng" dirty="0">
                <a:hlinkClick r:id="rId3"/>
              </a:rPr>
              <a:t>https://www.futurelearn.com/info/courses/supporting-learning-primary/0/steps/58666</a:t>
            </a:r>
            <a:r>
              <a:rPr lang="en-GB" sz="1800" dirty="0"/>
              <a:t>. Accessed 21</a:t>
            </a:r>
            <a:r>
              <a:rPr lang="en-GB" sz="1800" baseline="30000" dirty="0"/>
              <a:t>st</a:t>
            </a:r>
            <a:r>
              <a:rPr lang="en-GB" sz="1800" dirty="0"/>
              <a:t> December 2020. </a:t>
            </a:r>
          </a:p>
          <a:p>
            <a:pPr lvl="0"/>
            <a:r>
              <a:rPr lang="en-GB" sz="1800" dirty="0"/>
              <a:t>Go Graph, (2020), Bullying Clip Art – Royalty Free. Available at: </a:t>
            </a:r>
            <a:r>
              <a:rPr lang="en-GB" sz="1800" u="sng" dirty="0">
                <a:hlinkClick r:id="rId4"/>
              </a:rPr>
              <a:t>https://www.gograph.com/vector-clip-art/bullying.html</a:t>
            </a:r>
            <a:r>
              <a:rPr lang="en-GB" sz="1800" dirty="0"/>
              <a:t>. Accessed 17</a:t>
            </a:r>
            <a:r>
              <a:rPr lang="en-GB" sz="1800" baseline="30000" dirty="0"/>
              <a:t>th</a:t>
            </a:r>
            <a:r>
              <a:rPr lang="en-GB" sz="1800" dirty="0"/>
              <a:t> December 2020.</a:t>
            </a:r>
          </a:p>
          <a:p>
            <a:pPr lvl="0"/>
            <a:r>
              <a:rPr lang="en-GB" sz="1800" dirty="0" err="1"/>
              <a:t>Kakigori</a:t>
            </a:r>
            <a:r>
              <a:rPr lang="en-GB" sz="1800" dirty="0"/>
              <a:t>, (2020), Girl Crying Reading Harassment Messages. Available at: </a:t>
            </a:r>
            <a:r>
              <a:rPr lang="en-GB" sz="1800" u="sng" dirty="0">
                <a:hlinkClick r:id="rId5"/>
              </a:rPr>
              <a:t>https://www.dreamstime.com/royalty-free-stock-photos-girl-crying-reading-harassment-messages-teenager-message-her-smartphone-her-classmates-making-cyber-bullying-image40834268</a:t>
            </a:r>
            <a:r>
              <a:rPr lang="en-GB" sz="1800" dirty="0"/>
              <a:t>. Accessed 17</a:t>
            </a:r>
            <a:r>
              <a:rPr lang="en-GB" sz="1800" baseline="30000" dirty="0"/>
              <a:t>th</a:t>
            </a:r>
            <a:r>
              <a:rPr lang="en-GB" sz="1800" dirty="0"/>
              <a:t> December 2020.</a:t>
            </a:r>
          </a:p>
          <a:p>
            <a:pPr lvl="0"/>
            <a:r>
              <a:rPr lang="en-GB" sz="1800" dirty="0"/>
              <a:t>Kidscape, (2020), What is Bullying. Available at: </a:t>
            </a:r>
            <a:r>
              <a:rPr lang="en-GB" sz="1800" u="sng" dirty="0">
                <a:hlinkClick r:id="rId6"/>
              </a:rPr>
              <a:t>https://kidscape.org.uk/advice/facts-about-bullying/what-is-bullying</a:t>
            </a:r>
            <a:r>
              <a:rPr lang="en-GB" sz="1800" dirty="0"/>
              <a:t>. Accessed 21</a:t>
            </a:r>
            <a:r>
              <a:rPr lang="en-GB" sz="1800" baseline="30000" dirty="0"/>
              <a:t>st</a:t>
            </a:r>
            <a:r>
              <a:rPr lang="en-GB" sz="1800" dirty="0"/>
              <a:t> December 2020. </a:t>
            </a:r>
          </a:p>
          <a:p>
            <a:pPr lvl="0"/>
            <a:r>
              <a:rPr lang="en-GB" sz="1800" dirty="0"/>
              <a:t>Mayo Clinic Staff, Bullying: How Parents Can Help, (2019), Available at: </a:t>
            </a:r>
            <a:r>
              <a:rPr lang="en-GB" sz="1800" u="sng" dirty="0">
                <a:hlinkClick r:id="rId7"/>
              </a:rPr>
              <a:t>https://www.mayclinic.org/healthy-lifestyle/children’s-healthy/in-depth/bullying/art-</a:t>
            </a:r>
            <a:r>
              <a:rPr lang="en-GB" sz="1800" dirty="0"/>
              <a:t>. Accessed 21</a:t>
            </a:r>
            <a:r>
              <a:rPr lang="en-GB" sz="1800" baseline="30000" dirty="0"/>
              <a:t>st</a:t>
            </a:r>
            <a:r>
              <a:rPr lang="en-GB" sz="1800" dirty="0"/>
              <a:t> December 2020.</a:t>
            </a:r>
          </a:p>
          <a:p>
            <a:pPr lvl="0"/>
            <a:r>
              <a:rPr lang="en-GB" sz="1800" dirty="0"/>
              <a:t>Mayo clinic, (2019), Bullying: How Parents Can Help. Available at: </a:t>
            </a:r>
            <a:r>
              <a:rPr lang="en-GB" sz="1800" u="sng" dirty="0">
                <a:hlinkClick r:id="rId8"/>
              </a:rPr>
              <a:t>https://www.mayoclinic.org/healthy-lifestyle/childrens-health/in-depth/bullying/art-20044918#:~:text=Being%20bullied%20as%20a%20child%20has%20been%20linked,more%20likely%20to%20use%20alcohol%20and%20other%20drugs</a:t>
            </a:r>
            <a:r>
              <a:rPr lang="en-GB" sz="1800" dirty="0"/>
              <a:t>. Accessed 17</a:t>
            </a:r>
            <a:r>
              <a:rPr lang="en-GB" sz="1800" baseline="30000" dirty="0"/>
              <a:t>th</a:t>
            </a:r>
            <a:r>
              <a:rPr lang="en-GB" sz="1800" dirty="0"/>
              <a:t> December 2020.</a:t>
            </a:r>
          </a:p>
          <a:p>
            <a:pPr lvl="0"/>
            <a:r>
              <a:rPr lang="en-GB" sz="1800" dirty="0"/>
              <a:t>NSPCC, (2020), Every Child is Worth Fighting For, Available at: </a:t>
            </a:r>
            <a:r>
              <a:rPr lang="en-GB" sz="1800" u="sng" dirty="0">
                <a:hlinkClick r:id="rId9"/>
              </a:rPr>
              <a:t>https://www.nspcc.org.uk/what-is-child-abuse/types-of-abuse/bullying-and-cyberbullying/</a:t>
            </a:r>
            <a:r>
              <a:rPr lang="en-GB" sz="1800" dirty="0"/>
              <a:t>. Accessed 21</a:t>
            </a:r>
            <a:r>
              <a:rPr lang="en-GB" sz="1800" baseline="30000" dirty="0"/>
              <a:t>st</a:t>
            </a:r>
            <a:r>
              <a:rPr lang="en-GB" sz="1800" dirty="0"/>
              <a:t> December 2020.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1D5AFA-3ADD-6B47-A113-3BC3942A7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034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F5F58-4652-EB46-B4C2-3145AB96A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70"/>
            <a:ext cx="10515600" cy="561467"/>
          </a:xfrm>
        </p:spPr>
        <p:txBody>
          <a:bodyPr>
            <a:normAutofit/>
          </a:bodyPr>
          <a:lstStyle/>
          <a:p>
            <a:pPr algn="ctr"/>
            <a:r>
              <a:rPr lang="en-US" sz="2400" u="sng" dirty="0"/>
              <a:t>References continued.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5A230-4E24-9742-98A4-BBBB089BD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072" y="681036"/>
            <a:ext cx="11996928" cy="605739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sz="2100" dirty="0"/>
              <a:t>School A, Anti-Bullying Policy, 2019, Website withheld due to anonymity.  </a:t>
            </a:r>
          </a:p>
          <a:p>
            <a:pPr lvl="0"/>
            <a:r>
              <a:rPr lang="en-GB" sz="2100" dirty="0"/>
              <a:t>Stop </a:t>
            </a:r>
            <a:r>
              <a:rPr lang="en-GB" sz="2100" dirty="0" err="1"/>
              <a:t>Bullying.gov</a:t>
            </a:r>
            <a:r>
              <a:rPr lang="en-GB" sz="2100" dirty="0"/>
              <a:t> available at: </a:t>
            </a:r>
            <a:r>
              <a:rPr lang="en-GB" sz="2100" u="sng" dirty="0">
                <a:hlinkClick r:id="rId2"/>
              </a:rPr>
              <a:t>https://www.stopbullying.gov/bullying/warning-signs</a:t>
            </a:r>
            <a:r>
              <a:rPr lang="en-GB" sz="2100" dirty="0"/>
              <a:t>. Accessed 21</a:t>
            </a:r>
            <a:r>
              <a:rPr lang="en-GB" sz="2100" baseline="30000" dirty="0"/>
              <a:t>st</a:t>
            </a:r>
            <a:r>
              <a:rPr lang="en-GB" sz="2100" dirty="0"/>
              <a:t> December 2020. </a:t>
            </a:r>
          </a:p>
          <a:p>
            <a:pPr lvl="0"/>
            <a:r>
              <a:rPr lang="en-US" sz="2100" dirty="0"/>
              <a:t>Tidy Label Printable, (2020), Available at: </a:t>
            </a:r>
            <a:r>
              <a:rPr lang="en-GB" sz="2100" u="sng" dirty="0">
                <a:hlinkClick r:id="rId3"/>
              </a:rPr>
              <a:t>https://www.etsy.com/listing/718989715/in-a-world-where-you-can-be-anything-be?utm_medium=SellerListingTools&amp;utm_campaign=Share&amp;utm_source=Pinterest&amp;share_time=1566079111000&amp;utm_term=so.slt&amp;epik=dj0yJnU9SHgtQ2QzQkNTSndrdm9uSG5mdTBQVk5YUTNndWhaQVYmcD0wJm49M3RRSy1BR0pua3lhUHNhVjllZENfdyZ0PUFBQUFBRl9iaFZJ</a:t>
            </a:r>
            <a:r>
              <a:rPr lang="en-GB" sz="2100" dirty="0"/>
              <a:t>. Accessed 17</a:t>
            </a:r>
            <a:r>
              <a:rPr lang="en-GB" sz="2100" baseline="30000" dirty="0"/>
              <a:t>th</a:t>
            </a:r>
            <a:r>
              <a:rPr lang="en-GB" sz="2100" dirty="0"/>
              <a:t> December 2020.</a:t>
            </a:r>
          </a:p>
          <a:p>
            <a:pPr lvl="0"/>
            <a:r>
              <a:rPr lang="en-GB" sz="2100" dirty="0"/>
              <a:t>Welsh Assembly Government, Department for Training and Education, (2003), Respecting Others: Antibullying Guidance. National Assembly For Wales Curricular No: 23/2003. Available at: </a:t>
            </a:r>
            <a:r>
              <a:rPr lang="en-GB" sz="2100" u="sng" dirty="0">
                <a:hlinkClick r:id="rId4"/>
              </a:rPr>
              <a:t>https://moodle.uwtsd.ac.uk/pluginfilephp/440584/mod_resource/content/1/respecting-others-anti-bullying-guidance.pdf</a:t>
            </a:r>
            <a:r>
              <a:rPr lang="en-GB" sz="2100" dirty="0"/>
              <a:t>. Accessed 21</a:t>
            </a:r>
            <a:r>
              <a:rPr lang="en-GB" sz="2100" baseline="30000" dirty="0"/>
              <a:t>st</a:t>
            </a:r>
            <a:r>
              <a:rPr lang="en-GB" sz="2100" dirty="0"/>
              <a:t> December 2020. </a:t>
            </a:r>
          </a:p>
          <a:p>
            <a:pPr lvl="0"/>
            <a:r>
              <a:rPr lang="en-GB" sz="2100" dirty="0"/>
              <a:t>Williams. D, (2018), Child Development Theories: Carl Rogers. First Discoverers. Available at: </a:t>
            </a:r>
            <a:r>
              <a:rPr lang="en-GB" sz="2100" u="sng" dirty="0">
                <a:hlinkClick r:id="rId5"/>
              </a:rPr>
              <a:t>https://www.firstdiscoverers.co.uk/child-development-theories-carl-rogers/amp/</a:t>
            </a:r>
            <a:r>
              <a:rPr lang="en-GB" sz="2100" dirty="0"/>
              <a:t>. Accessed 21</a:t>
            </a:r>
            <a:r>
              <a:rPr lang="en-GB" sz="2100" baseline="30000" dirty="0"/>
              <a:t>st</a:t>
            </a:r>
            <a:r>
              <a:rPr lang="en-GB" sz="2100" dirty="0"/>
              <a:t> December 2020.  </a:t>
            </a:r>
          </a:p>
          <a:p>
            <a:pPr lvl="0"/>
            <a:r>
              <a:rPr lang="en-GB" sz="2100" dirty="0"/>
              <a:t>Young minds, (2020), Bullying, Available at: </a:t>
            </a:r>
            <a:r>
              <a:rPr lang="en-GB" sz="2100" u="sng" dirty="0">
                <a:hlinkClick r:id="rId6"/>
              </a:rPr>
              <a:t>https://youngminds.org.uk/find-help/feelings-and-symptoms/bullying/</a:t>
            </a:r>
            <a:r>
              <a:rPr lang="en-GB" sz="2100" dirty="0"/>
              <a:t>. Accessed 21</a:t>
            </a:r>
            <a:r>
              <a:rPr lang="en-GB" sz="2100" baseline="30000" dirty="0"/>
              <a:t>st</a:t>
            </a:r>
            <a:r>
              <a:rPr lang="en-GB" sz="2100" dirty="0"/>
              <a:t> December 2020.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231F43-428B-2B40-AE17-595EE3BCB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0FF3B-F93D-264A-8358-870F7B3880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0834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773</Words>
  <Application>Microsoft Macintosh PowerPoint</Application>
  <PresentationFormat>Widescreen</PresentationFormat>
  <Paragraphs>56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Bradley Hand ITC</vt:lpstr>
      <vt:lpstr>Calibri</vt:lpstr>
      <vt:lpstr>Calibri Light</vt:lpstr>
      <vt:lpstr>Cooper Black</vt:lpstr>
      <vt:lpstr>Tahoma</vt:lpstr>
      <vt:lpstr>Office Theme</vt:lpstr>
      <vt:lpstr>PowerPoint Presentation</vt:lpstr>
      <vt:lpstr>References</vt:lpstr>
      <vt:lpstr>References continued.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 Davies (Ysgol Crug Glas)</cp:lastModifiedBy>
  <cp:revision>11</cp:revision>
  <dcterms:created xsi:type="dcterms:W3CDTF">2020-12-17T16:08:20Z</dcterms:created>
  <dcterms:modified xsi:type="dcterms:W3CDTF">2021-01-16T17:07:53Z</dcterms:modified>
</cp:coreProperties>
</file>