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9" r:id="rId3"/>
    <p:sldId id="261" r:id="rId4"/>
    <p:sldId id="262" r:id="rId5"/>
    <p:sldId id="263" r:id="rId6"/>
    <p:sldId id="266" r:id="rId7"/>
    <p:sldId id="260" r:id="rId8"/>
    <p:sldId id="264" r:id="rId9"/>
    <p:sldId id="265" r:id="rId10"/>
    <p:sldId id="267" r:id="rId11"/>
    <p:sldId id="268" r:id="rId12"/>
    <p:sldId id="269" r:id="rId13"/>
    <p:sldId id="270" r:id="rId14"/>
    <p:sldId id="258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4" d="100"/>
          <a:sy n="74" d="100"/>
        </p:scale>
        <p:origin x="124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0236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5891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18846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23041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7421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6767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390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7453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474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635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137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7607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Reframing the World: The Emergence and significance of global history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1944" y="6192258"/>
            <a:ext cx="6400800" cy="665742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HPHP4010</a:t>
            </a:r>
            <a:endParaRPr lang="en-GB" sz="3200" b="1" dirty="0" smtClean="0">
              <a:solidFill>
                <a:schemeClr val="bg1"/>
              </a:solidFill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323528" y="2892265"/>
            <a:ext cx="8496944" cy="194421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 Antiqua"/>
                <a:ea typeface="+mn-ea"/>
                <a:cs typeface="+mn-cs"/>
              </a:rPr>
              <a:t>Applying World</a:t>
            </a:r>
            <a:r>
              <a:rPr kumimoji="0" lang="en-GB" sz="40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 Antiqua"/>
                <a:ea typeface="+mn-ea"/>
                <a:cs typeface="+mn-cs"/>
              </a:rPr>
              <a:t> Systems Theory to the </a:t>
            </a:r>
            <a:r>
              <a:rPr lang="en-GB" sz="4000" dirty="0" smtClean="0">
                <a:solidFill>
                  <a:prstClr val="black"/>
                </a:solidFill>
                <a:latin typeface="Book Antiqua"/>
              </a:rPr>
              <a:t>pre-Modern</a:t>
            </a:r>
            <a:r>
              <a:rPr kumimoji="0" lang="en-GB" sz="40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 Antiqua"/>
                <a:ea typeface="+mn-ea"/>
                <a:cs typeface="+mn-cs"/>
              </a:rPr>
              <a:t> World</a:t>
            </a:r>
            <a:r>
              <a:rPr kumimoji="0" lang="en-GB" sz="4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 Antiqua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 Antiqua"/>
                <a:ea typeface="+mn-ea"/>
                <a:cs typeface="+mn-cs"/>
              </a:rPr>
              <a:t>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ook Antiqua"/>
              <a:ea typeface="+mn-ea"/>
              <a:cs typeface="+mn-cs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1681" y="4150551"/>
            <a:ext cx="3260637" cy="2041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733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338031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Applying WST/WSA to the pre-modern world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736485"/>
            <a:ext cx="9144000" cy="2925667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If we accept Wallerstein’s premise that our current capitalist world-system is a peculiarly “modern” phenomenon, how can WS concepts be applied to the pre-modern past? 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6070"/>
          <a:stretch/>
        </p:blipFill>
        <p:spPr>
          <a:xfrm>
            <a:off x="4726546" y="3827890"/>
            <a:ext cx="4198221" cy="287866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t="4227" b="4435"/>
          <a:stretch/>
        </p:blipFill>
        <p:spPr>
          <a:xfrm>
            <a:off x="406624" y="4388358"/>
            <a:ext cx="3913299" cy="2318198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109616" y="1654937"/>
            <a:ext cx="8924767" cy="520306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GB" dirty="0" err="1" smtClean="0">
                <a:solidFill>
                  <a:schemeClr val="bg1"/>
                </a:solidFill>
              </a:rPr>
              <a:t>Wallerstein</a:t>
            </a:r>
            <a:r>
              <a:rPr lang="en-GB" dirty="0" smtClean="0">
                <a:solidFill>
                  <a:schemeClr val="bg1"/>
                </a:solidFill>
              </a:rPr>
              <a:t> conceived of mini-systems existing in the very distant past, viewing them as having been loose groupings of communities – the mini-systems being relatively unstable and comparatively short-lived.</a:t>
            </a:r>
          </a:p>
          <a:p>
            <a:pPr defTabSz="914400"/>
            <a:endParaRPr lang="en-GB" sz="300" dirty="0">
              <a:solidFill>
                <a:schemeClr val="bg1"/>
              </a:solidFill>
            </a:endParaRPr>
          </a:p>
          <a:p>
            <a:pPr defTabSz="914400"/>
            <a:r>
              <a:rPr lang="en-GB" dirty="0" smtClean="0">
                <a:solidFill>
                  <a:schemeClr val="bg1"/>
                </a:solidFill>
              </a:rPr>
              <a:t>But in the last few millennia saw the rise of more extensive world-systems – most world-economies being rapidly converted into world-empires by the expansion of one of the ruling groups. </a:t>
            </a:r>
          </a:p>
          <a:p>
            <a:pPr lvl="1" defTabSz="914400"/>
            <a:r>
              <a:rPr lang="en-GB" dirty="0" smtClean="0">
                <a:solidFill>
                  <a:schemeClr val="bg1"/>
                </a:solidFill>
              </a:rPr>
              <a:t>The current capitalist world system is unique because it represents the first stable world-economy.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8076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Why WST/WSA is useful for archaeologists and historians of the pre-modern world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622" y="1587321"/>
            <a:ext cx="8738315" cy="51663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It looks at patterns on a grand geographic and temporal scale (the latter potentially quite useful for </a:t>
            </a:r>
            <a:r>
              <a:rPr lang="en-GB" dirty="0">
                <a:solidFill>
                  <a:schemeClr val="bg1"/>
                </a:solidFill>
              </a:rPr>
              <a:t>those interested </a:t>
            </a:r>
            <a:r>
              <a:rPr lang="en-GB" dirty="0" smtClean="0">
                <a:solidFill>
                  <a:schemeClr val="bg1"/>
                </a:solidFill>
              </a:rPr>
              <a:t>in the </a:t>
            </a:r>
            <a:r>
              <a:rPr lang="en-GB" i="1" dirty="0">
                <a:solidFill>
                  <a:schemeClr val="bg1"/>
                </a:solidFill>
              </a:rPr>
              <a:t>longue </a:t>
            </a:r>
            <a:r>
              <a:rPr lang="en-GB" i="1" dirty="0" err="1" smtClean="0">
                <a:solidFill>
                  <a:schemeClr val="bg1"/>
                </a:solidFill>
              </a:rPr>
              <a:t>durée</a:t>
            </a:r>
            <a:r>
              <a:rPr lang="en-GB" dirty="0" smtClean="0">
                <a:solidFill>
                  <a:schemeClr val="bg1"/>
                </a:solidFill>
              </a:rPr>
              <a:t>).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It counters the notion of “closed” societies and singular focus on the “nation-state” or individual “civilisations”.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It has clearly defined approaches for studying inter-regional dynamics.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Perhaps easier to apply if one looks at the ancient world with world-empires rather than world-economies in mind.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i.e. viewing empires as world-systems.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6411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World-empires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388232"/>
            <a:ext cx="9144000" cy="3009084"/>
          </a:xfrm>
        </p:spPr>
        <p:txBody>
          <a:bodyPr>
            <a:normAutofit fontScale="92500"/>
          </a:bodyPr>
          <a:lstStyle/>
          <a:p>
            <a:r>
              <a:rPr lang="en-GB" sz="2600" dirty="0" smtClean="0">
                <a:solidFill>
                  <a:schemeClr val="bg1"/>
                </a:solidFill>
              </a:rPr>
              <a:t>Utilise the core-periphery dynamic to think about exploitation.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Semi-peripheries can be conceived of as a “middle” group of traders, well-to-do urbanites, etc. (Woolf 1990), rather than states. </a:t>
            </a:r>
          </a:p>
          <a:p>
            <a:pPr lvl="1"/>
            <a:endParaRPr lang="en-GB" sz="300" dirty="0">
              <a:solidFill>
                <a:schemeClr val="bg1"/>
              </a:solidFill>
            </a:endParaRPr>
          </a:p>
          <a:p>
            <a:r>
              <a:rPr lang="en-GB" sz="2600" dirty="0" smtClean="0">
                <a:solidFill>
                  <a:schemeClr val="bg1"/>
                </a:solidFill>
              </a:rPr>
              <a:t>World-empire as notionally circular, organised concentrically around its centre, with its radius determined by maintenance costs and revenue.</a:t>
            </a:r>
            <a:endParaRPr lang="en-GB" sz="2600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0330" r="21119"/>
          <a:stretch/>
        </p:blipFill>
        <p:spPr>
          <a:xfrm>
            <a:off x="6658077" y="4397316"/>
            <a:ext cx="2377038" cy="2136371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0" y="4224270"/>
            <a:ext cx="6903076" cy="2633730"/>
          </a:xfrm>
          <a:prstGeom prst="rect">
            <a:avLst/>
          </a:prstGeom>
        </p:spPr>
        <p:txBody>
          <a:bodyPr vert="horz">
            <a:normAutofit fontScale="925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GB" sz="2600" dirty="0" smtClean="0">
                <a:solidFill>
                  <a:schemeClr val="bg1"/>
                </a:solidFill>
              </a:rPr>
              <a:t>Obviously in reality no empire is a perfect circle, with many distortions being apparent.</a:t>
            </a:r>
          </a:p>
          <a:p>
            <a:pPr defTabSz="914400"/>
            <a:endParaRPr lang="en-GB" sz="300" dirty="0" smtClean="0">
              <a:solidFill>
                <a:schemeClr val="bg1"/>
              </a:solidFill>
            </a:endParaRPr>
          </a:p>
          <a:p>
            <a:pPr defTabSz="914400"/>
            <a:r>
              <a:rPr lang="en-GB" sz="2600" dirty="0" smtClean="0">
                <a:solidFill>
                  <a:schemeClr val="bg1"/>
                </a:solidFill>
              </a:rPr>
              <a:t>30 days travel typical of a world-empire? (</a:t>
            </a:r>
            <a:r>
              <a:rPr lang="en-GB" sz="2600" dirty="0" err="1" smtClean="0">
                <a:solidFill>
                  <a:schemeClr val="bg1"/>
                </a:solidFill>
              </a:rPr>
              <a:t>Braudel</a:t>
            </a:r>
            <a:r>
              <a:rPr lang="en-GB" sz="2600" dirty="0" smtClean="0">
                <a:solidFill>
                  <a:schemeClr val="bg1"/>
                </a:solidFill>
              </a:rPr>
              <a:t> 1995).</a:t>
            </a:r>
          </a:p>
          <a:p>
            <a:pPr defTabSz="914400"/>
            <a:endParaRPr lang="en-GB" sz="300" dirty="0">
              <a:solidFill>
                <a:schemeClr val="bg1"/>
              </a:solidFill>
            </a:endParaRPr>
          </a:p>
          <a:p>
            <a:pPr defTabSz="914400"/>
            <a:r>
              <a:rPr lang="en-GB" sz="2600" dirty="0" smtClean="0">
                <a:solidFill>
                  <a:schemeClr val="bg1"/>
                </a:solidFill>
              </a:rPr>
              <a:t>Defined by expansion (absorption of mini-systems), contraction and collapse.</a:t>
            </a:r>
            <a:endParaRPr lang="en-GB" sz="2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739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Ancient Empires competing for peripheries in the orbit of both?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-1" y="1600200"/>
            <a:ext cx="5233738" cy="5257800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Parts of the Levant and </a:t>
            </a:r>
            <a:r>
              <a:rPr lang="en-GB" dirty="0" err="1" smtClean="0">
                <a:solidFill>
                  <a:schemeClr val="bg1"/>
                </a:solidFill>
              </a:rPr>
              <a:t>Caucauses</a:t>
            </a:r>
            <a:r>
              <a:rPr lang="en-GB" dirty="0" smtClean="0">
                <a:solidFill>
                  <a:schemeClr val="bg1"/>
                </a:solidFill>
              </a:rPr>
              <a:t> region contested by both the Romans and “Persians” (Parthians and Sasanians).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But does the core-periphery dynamic make sense in this context?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For example, the eastern edges of Syria formed part of the Euphrates frontier with “Persia”. However, it was far from marginal in terms of its economic significance. 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361502" y="1600200"/>
            <a:ext cx="3638120" cy="3489158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5233737" y="5175668"/>
            <a:ext cx="3838073" cy="158608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GB" sz="2400" dirty="0" smtClean="0">
                <a:solidFill>
                  <a:schemeClr val="bg1"/>
                </a:solidFill>
              </a:rPr>
              <a:t>Syria a highly prosperous and population region of the Roman Empire.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8038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Role of Commerce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152" y="1600200"/>
            <a:ext cx="8912180" cy="52578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In a world-economy the link between areas/regions is based on economics (regardless of political structures in specific areas).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In a world-empire there is an attempt at military domination, and co-option of local elites – focus on collection of tribute (both “core” and “periphery” are often essentially agrarian economies).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Trade, including long-distance trade a minor (though this does not mean completely insignificant) part of overall economic activity.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Power very much in the hands of the political elite.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2130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6242541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World Systems Theory and “Empires” of the Past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88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 Roman Empire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" y="1600200"/>
            <a:ext cx="5100034" cy="3937714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World empire consisting of a series of formerly independent mini-systems made subordinate to a core?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In provinces </a:t>
            </a:r>
            <a:r>
              <a:rPr lang="en-GB" dirty="0" err="1" smtClean="0">
                <a:solidFill>
                  <a:schemeClr val="bg1"/>
                </a:solidFill>
              </a:rPr>
              <a:t>translocal</a:t>
            </a:r>
            <a:r>
              <a:rPr lang="en-GB" dirty="0" smtClean="0">
                <a:solidFill>
                  <a:schemeClr val="bg1"/>
                </a:solidFill>
              </a:rPr>
              <a:t> elites, and urban residents, with very large rural agricultural populations.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No specific equivalent to a semi-periphery states.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00035" y="1975968"/>
            <a:ext cx="3915176" cy="2944212"/>
          </a:xfrm>
          <a:prstGeom prst="rect">
            <a:avLst/>
          </a:prstGeom>
        </p:spPr>
      </p:pic>
      <p:sp>
        <p:nvSpPr>
          <p:cNvPr id="9" name="Content Placeholder 2"/>
          <p:cNvSpPr txBox="1">
            <a:spLocks/>
          </p:cNvSpPr>
          <p:nvPr/>
        </p:nvSpPr>
        <p:spPr>
          <a:xfrm>
            <a:off x="0" y="5478509"/>
            <a:ext cx="9144000" cy="1320085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GB" dirty="0" smtClean="0">
                <a:solidFill>
                  <a:schemeClr val="bg1"/>
                </a:solidFill>
              </a:rPr>
              <a:t>Focus on extracting tribute from locally self-administered provinces (economy heavily focused around agriculture, but with some trading and craft activities).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72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860"/>
            <a:ext cx="9143999" cy="1380776"/>
          </a:xfrm>
        </p:spPr>
        <p:txBody>
          <a:bodyPr>
            <a:no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What makes a periphery in a world-empire?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" y="1584100"/>
            <a:ext cx="4655330" cy="5273899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Vast majority of the populations across all provinces and in Italy engaged in subsistence agriculture. </a:t>
            </a:r>
          </a:p>
          <a:p>
            <a:pPr lvl="1"/>
            <a:r>
              <a:rPr lang="en-GB" sz="1700" dirty="0" smtClean="0">
                <a:solidFill>
                  <a:schemeClr val="bg1"/>
                </a:solidFill>
              </a:rPr>
              <a:t>Although obviously other economic activities are happening as well (trade, crafts, mining, etc.)</a:t>
            </a:r>
          </a:p>
          <a:p>
            <a:pPr lvl="1"/>
            <a:endParaRPr lang="en-GB" sz="3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Does it matter if tribute comes in kind or in “cash”?</a:t>
            </a:r>
          </a:p>
          <a:p>
            <a:endParaRPr lang="en-GB" sz="3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Not all provinces providers of “net revenue”, compare Egypt and Syria, to say Pannonia and Moesia.</a:t>
            </a:r>
          </a:p>
          <a:p>
            <a:endParaRPr lang="en-GB" sz="300" dirty="0">
              <a:solidFill>
                <a:schemeClr val="bg1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55331" y="1417638"/>
            <a:ext cx="2598502" cy="2637430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4530265" y="4055069"/>
            <a:ext cx="4613735" cy="280293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GB" sz="2400" dirty="0" smtClean="0">
                <a:solidFill>
                  <a:schemeClr val="bg1"/>
                </a:solidFill>
              </a:rPr>
              <a:t>Should a “periphery” be a net contributor or “recipient”? (e.g. in terms of cost of garrisoning)? What about imperial munificence?</a:t>
            </a:r>
          </a:p>
          <a:p>
            <a:pPr defTabSz="914400"/>
            <a:endParaRPr lang="en-GB" sz="300" dirty="0">
              <a:solidFill>
                <a:schemeClr val="bg1"/>
              </a:solidFill>
            </a:endParaRPr>
          </a:p>
          <a:p>
            <a:pPr defTabSz="914400"/>
            <a:r>
              <a:rPr lang="en-GB" sz="2400" dirty="0">
                <a:solidFill>
                  <a:schemeClr val="bg1"/>
                </a:solidFill>
              </a:rPr>
              <a:t>Frontiers major consumers of revenue</a:t>
            </a:r>
            <a:r>
              <a:rPr lang="en-GB" sz="2400" dirty="0" smtClean="0">
                <a:solidFill>
                  <a:schemeClr val="bg1"/>
                </a:solidFill>
              </a:rPr>
              <a:t>.  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5497" y="1417638"/>
            <a:ext cx="1647341" cy="2508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21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How does the core-periphery model work in relation to Roman expansion?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649273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Republican period – motives for expansion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Booty and prestige (for the oligarchic elite competing for magistracies and public honours); defeated may become allies who provide military support.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Shift in Augustan period onwards from expansion for booty and plunder to slightly more stable frontiers and consolidation.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More substantive development of the taxation / tribute system.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33363" y="1600200"/>
            <a:ext cx="4494727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Relative decline in expansion: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Ecological limits?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Shift from oligarchic competition to autocratic government?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Difficulty integrating certain “Germanic” groups with radically different socio-political structures.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Lack of “economic return”?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9273" y="4984123"/>
            <a:ext cx="2460490" cy="172937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5673" y="5133144"/>
            <a:ext cx="1802417" cy="135181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44699" y="1600200"/>
            <a:ext cx="8783391" cy="523220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Does the core-periphery model only makes sense in an Imperial context?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At an abstract level, can this model help us to answer questions such as why was their a degree of stability in the Roman “world-empire” for some centuries prior the systems (partial) collapse? 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To what extent did core and periphery regions develop differently? 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Can WST/WSA help us analyse the long-term impact of Roman Imperialism?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0208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546" y="273050"/>
            <a:ext cx="8809150" cy="11430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World-economy vs. world-empire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World-economy (</a:t>
            </a:r>
            <a:r>
              <a:rPr lang="en-GB" b="1" dirty="0" err="1" smtClean="0">
                <a:solidFill>
                  <a:schemeClr val="bg1"/>
                </a:solidFill>
              </a:rPr>
              <a:t>Carandini</a:t>
            </a:r>
            <a:r>
              <a:rPr lang="en-GB" b="1" dirty="0" smtClean="0">
                <a:solidFill>
                  <a:schemeClr val="bg1"/>
                </a:solidFill>
              </a:rPr>
              <a:t> 1986)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World-empire (Woolf 1990)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0" y="2362200"/>
            <a:ext cx="4497388" cy="4495800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Development of more than just “luxury” trade – inter-regional commerce;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Places like Africa and southern Spain exporting good to Italy as a sort of semi-periphery?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Institutions of the early Imperial state beneficial to trade and production.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Growth in both, as well as demographic growth.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04575" y="2362200"/>
            <a:ext cx="4559121" cy="4495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Certain flows and movements of goods influenced by political-military structure (rather than mercantilism):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Annona system – grain and other material to Rome.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Supply of troops on the frontiers (notably oil, grain and wine).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Movement of certain building materials connected to imperial construction projects.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Trade inadvertently benefiting from the flow of taxes and rents.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034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Alternative model? World-symbols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0" y="1600200"/>
            <a:ext cx="9144000" cy="1387699"/>
          </a:xfrm>
        </p:spPr>
        <p:txBody>
          <a:bodyPr>
            <a:norm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Super-regional dominance is achieved by a social formation in which symbolic or religious power has subordinated economic and political interests to its own.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0" y="2781836"/>
            <a:ext cx="4495800" cy="4076164"/>
          </a:xfrm>
        </p:spPr>
        <p:txBody>
          <a:bodyPr/>
          <a:lstStyle/>
          <a:p>
            <a:r>
              <a:rPr lang="en-GB" sz="2400" dirty="0" smtClean="0">
                <a:solidFill>
                  <a:schemeClr val="bg1"/>
                </a:solidFill>
              </a:rPr>
              <a:t>Early medieval “Christendom” not merely a collection of mini-systems, but was tied into a shared symbolic system: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Catholicism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Chivalry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Feudal ideologies  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Collective pan-regional expeditions (Crusades).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196" y="2987899"/>
            <a:ext cx="4475408" cy="3768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647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Symbolic power of prestige goods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" y="1600200"/>
            <a:ext cx="4391695" cy="52578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Symbolic goods vs. prestige goods: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Latter quite interchangeable and used as a means of displaying / enhancing status;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Former also have a potential prestige element, but may have a ceremonial or religious “essence” that is not so easily replaceable.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3915177" y="1600200"/>
            <a:ext cx="5228824" cy="4525963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Wari imperial economy extended by the circulation of prestige goods? Or independent imitation?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Among </a:t>
            </a:r>
            <a:r>
              <a:rPr lang="en-GB" dirty="0">
                <a:solidFill>
                  <a:schemeClr val="bg1"/>
                </a:solidFill>
              </a:rPr>
              <a:t>other items, the </a:t>
            </a:r>
            <a:r>
              <a:rPr lang="en-GB" i="1" dirty="0" err="1">
                <a:solidFill>
                  <a:schemeClr val="bg1"/>
                </a:solidFill>
              </a:rPr>
              <a:t>tupus</a:t>
            </a:r>
            <a:r>
              <a:rPr lang="en-GB" i="1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or bronze clothing </a:t>
            </a:r>
            <a:r>
              <a:rPr lang="en-GB" dirty="0" smtClean="0">
                <a:solidFill>
                  <a:schemeClr val="bg1"/>
                </a:solidFill>
              </a:rPr>
              <a:t>pins.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9630" y="4080859"/>
            <a:ext cx="1867395" cy="267411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3781" y="4080859"/>
            <a:ext cx="2233463" cy="199735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t="15734" b="17846"/>
          <a:stretch/>
        </p:blipFill>
        <p:spPr>
          <a:xfrm>
            <a:off x="7125036" y="6164799"/>
            <a:ext cx="1570954" cy="618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214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Bibliography (1)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629" y="1600200"/>
            <a:ext cx="8811491" cy="5257800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Braudel</a:t>
            </a:r>
            <a:r>
              <a:rPr lang="en-GB" dirty="0">
                <a:solidFill>
                  <a:schemeClr val="bg1"/>
                </a:solidFill>
              </a:rPr>
              <a:t>, Fernand</a:t>
            </a:r>
            <a:r>
              <a:rPr lang="en-GB" dirty="0" smtClean="0">
                <a:solidFill>
                  <a:schemeClr val="bg1"/>
                </a:solidFill>
              </a:rPr>
              <a:t>. (1995) </a:t>
            </a:r>
            <a:r>
              <a:rPr lang="en-GB" i="1" dirty="0">
                <a:solidFill>
                  <a:schemeClr val="bg1"/>
                </a:solidFill>
              </a:rPr>
              <a:t>The Mediterranean and the Mediterranean World in the Age of Philip </a:t>
            </a:r>
            <a:r>
              <a:rPr lang="en-GB" i="1" dirty="0" smtClean="0">
                <a:solidFill>
                  <a:schemeClr val="bg1"/>
                </a:solidFill>
              </a:rPr>
              <a:t>II</a:t>
            </a:r>
            <a:r>
              <a:rPr lang="en-GB" dirty="0" smtClean="0">
                <a:solidFill>
                  <a:schemeClr val="bg1"/>
                </a:solidFill>
              </a:rPr>
              <a:t>, Volume II. </a:t>
            </a:r>
            <a:r>
              <a:rPr lang="en-GB" dirty="0" err="1" smtClean="0">
                <a:solidFill>
                  <a:schemeClr val="bg1"/>
                </a:solidFill>
              </a:rPr>
              <a:t>Berekley</a:t>
            </a:r>
            <a:r>
              <a:rPr lang="en-GB" dirty="0" smtClean="0">
                <a:solidFill>
                  <a:schemeClr val="bg1"/>
                </a:solidFill>
              </a:rPr>
              <a:t>: University </a:t>
            </a:r>
            <a:r>
              <a:rPr lang="en-GB" dirty="0">
                <a:solidFill>
                  <a:schemeClr val="bg1"/>
                </a:solidFill>
              </a:rPr>
              <a:t>of California </a:t>
            </a:r>
            <a:r>
              <a:rPr lang="en-GB" dirty="0" smtClean="0">
                <a:solidFill>
                  <a:schemeClr val="bg1"/>
                </a:solidFill>
              </a:rPr>
              <a:t>Press.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Frank</a:t>
            </a:r>
            <a:r>
              <a:rPr lang="en-GB" dirty="0">
                <a:solidFill>
                  <a:schemeClr val="bg1"/>
                </a:solidFill>
              </a:rPr>
              <a:t>, Andre </a:t>
            </a:r>
            <a:r>
              <a:rPr lang="en-GB" dirty="0" err="1">
                <a:solidFill>
                  <a:schemeClr val="bg1"/>
                </a:solidFill>
              </a:rPr>
              <a:t>Gunder</a:t>
            </a:r>
            <a:r>
              <a:rPr lang="en-GB" dirty="0">
                <a:solidFill>
                  <a:schemeClr val="bg1"/>
                </a:solidFill>
              </a:rPr>
              <a:t> and Barry K. Gills, eds., (1996) </a:t>
            </a:r>
            <a:r>
              <a:rPr lang="en-GB" i="1" dirty="0">
                <a:solidFill>
                  <a:schemeClr val="bg1"/>
                </a:solidFill>
              </a:rPr>
              <a:t>The world system: Five hundred years or five thousand? </a:t>
            </a:r>
            <a:r>
              <a:rPr lang="en-GB" dirty="0">
                <a:solidFill>
                  <a:schemeClr val="bg1"/>
                </a:solidFill>
              </a:rPr>
              <a:t>London: Psychology Press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Jennings, Justin, </a:t>
            </a:r>
            <a:r>
              <a:rPr lang="en-GB" dirty="0" err="1">
                <a:solidFill>
                  <a:schemeClr val="bg1"/>
                </a:solidFill>
              </a:rPr>
              <a:t>María</a:t>
            </a:r>
            <a:r>
              <a:rPr lang="en-GB" dirty="0">
                <a:solidFill>
                  <a:schemeClr val="bg1"/>
                </a:solidFill>
              </a:rPr>
              <a:t> Inés Velarde, Franco Mora and Willy </a:t>
            </a:r>
            <a:r>
              <a:rPr lang="en-GB" dirty="0" err="1">
                <a:solidFill>
                  <a:schemeClr val="bg1"/>
                </a:solidFill>
              </a:rPr>
              <a:t>Yépez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Álvarez</a:t>
            </a:r>
            <a:r>
              <a:rPr lang="en-GB" dirty="0" smtClean="0">
                <a:solidFill>
                  <a:schemeClr val="bg1"/>
                </a:solidFill>
              </a:rPr>
              <a:t>. </a:t>
            </a:r>
            <a:r>
              <a:rPr lang="en-GB" dirty="0">
                <a:solidFill>
                  <a:schemeClr val="bg1"/>
                </a:solidFill>
              </a:rPr>
              <a:t>(2015</a:t>
            </a:r>
            <a:r>
              <a:rPr lang="en-GB" dirty="0" smtClean="0">
                <a:solidFill>
                  <a:schemeClr val="bg1"/>
                </a:solidFill>
              </a:rPr>
              <a:t>) </a:t>
            </a:r>
            <a:r>
              <a:rPr lang="en-GB" dirty="0">
                <a:solidFill>
                  <a:schemeClr val="bg1"/>
                </a:solidFill>
              </a:rPr>
              <a:t>‘Wari imperialism, bronze production, and the formation of the Middle Horizon: Complicating the picture’, </a:t>
            </a:r>
            <a:r>
              <a:rPr lang="en-GB" i="1" dirty="0">
                <a:solidFill>
                  <a:schemeClr val="bg1"/>
                </a:solidFill>
              </a:rPr>
              <a:t>Journal of Anthropological </a:t>
            </a:r>
            <a:r>
              <a:rPr lang="en-GB" i="1" dirty="0" smtClean="0">
                <a:solidFill>
                  <a:schemeClr val="bg1"/>
                </a:solidFill>
              </a:rPr>
              <a:t>Archaeology</a:t>
            </a:r>
            <a:r>
              <a:rPr lang="en-GB" dirty="0" smtClean="0">
                <a:solidFill>
                  <a:schemeClr val="bg1"/>
                </a:solidFill>
              </a:rPr>
              <a:t> 39: </a:t>
            </a:r>
            <a:r>
              <a:rPr lang="en-GB" dirty="0">
                <a:solidFill>
                  <a:schemeClr val="bg1"/>
                </a:solidFill>
              </a:rPr>
              <a:t>63-75.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6757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Bibliography </a:t>
            </a:r>
            <a:r>
              <a:rPr lang="en-GB" dirty="0" smtClean="0">
                <a:solidFill>
                  <a:schemeClr val="bg1"/>
                </a:solidFill>
              </a:rPr>
              <a:t>(2)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Wallerstein, Immanuel. (1993) ‘World system versus world systems: A Critique’, in A. G. Frank and B. K. Gills, (eds.), </a:t>
            </a:r>
            <a:r>
              <a:rPr lang="en-GB" i="1" dirty="0">
                <a:solidFill>
                  <a:schemeClr val="bg1"/>
                </a:solidFill>
              </a:rPr>
              <a:t>The World System: Five Hundred Years or Five Thousand?</a:t>
            </a:r>
            <a:r>
              <a:rPr lang="en-GB" dirty="0">
                <a:solidFill>
                  <a:schemeClr val="bg1"/>
                </a:solidFill>
              </a:rPr>
              <a:t>, pp. 292-296. London: Psychology Press.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Woolf, Greg. (1990) ‘World-systems analysis and the Roman empire’, </a:t>
            </a:r>
            <a:r>
              <a:rPr lang="en-GB" i="1" dirty="0">
                <a:solidFill>
                  <a:schemeClr val="bg1"/>
                </a:solidFill>
              </a:rPr>
              <a:t>Journal of Roman Archaeology</a:t>
            </a:r>
            <a:r>
              <a:rPr lang="en-GB" dirty="0">
                <a:solidFill>
                  <a:schemeClr val="bg1"/>
                </a:solidFill>
              </a:rPr>
              <a:t> 3: 44-58.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687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1007</TotalTime>
  <Words>1321</Words>
  <Application>Microsoft Office PowerPoint</Application>
  <PresentationFormat>On-screen Show (4:3)</PresentationFormat>
  <Paragraphs>113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Book Antiqua</vt:lpstr>
      <vt:lpstr>Lucida Sans</vt:lpstr>
      <vt:lpstr>Wingdings</vt:lpstr>
      <vt:lpstr>Wingdings 2</vt:lpstr>
      <vt:lpstr>Wingdings 3</vt:lpstr>
      <vt:lpstr>Apex</vt:lpstr>
      <vt:lpstr>Reframing the World: The Emergence and significance of global history </vt:lpstr>
      <vt:lpstr>Applying WST/WSA to the pre-modern world</vt:lpstr>
      <vt:lpstr>Why WST/WSA is useful for archaeologists and historians of the pre-modern world</vt:lpstr>
      <vt:lpstr>World-empires</vt:lpstr>
      <vt:lpstr>Ancient Empires competing for peripheries in the orbit of both?</vt:lpstr>
      <vt:lpstr>Role of Commerce</vt:lpstr>
      <vt:lpstr>World Systems Theory and “Empires” of the Past</vt:lpstr>
      <vt:lpstr>The Roman Empire</vt:lpstr>
      <vt:lpstr>What makes a periphery in a world-empire?</vt:lpstr>
      <vt:lpstr>How does the core-periphery model work in relation to Roman expansion?</vt:lpstr>
      <vt:lpstr>World-economy vs. world-empire</vt:lpstr>
      <vt:lpstr>Alternative model? World-symbols</vt:lpstr>
      <vt:lpstr>Symbolic power of prestige goods</vt:lpstr>
      <vt:lpstr>Bibliography (1) </vt:lpstr>
      <vt:lpstr>Bibliography (2)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Reframing the World: The Emergence and significance of global history </dc:title>
  <dc:creator>Matthew Cobb</dc:creator>
  <cp:lastModifiedBy>Matthew Cobb</cp:lastModifiedBy>
  <cp:revision>68</cp:revision>
  <dcterms:created xsi:type="dcterms:W3CDTF">2020-09-30T13:13:58Z</dcterms:created>
  <dcterms:modified xsi:type="dcterms:W3CDTF">2020-11-06T18:11:54Z</dcterms:modified>
</cp:coreProperties>
</file>