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53" r:id="rId3"/>
  </p:sldMasterIdLst>
  <p:sldIdLst>
    <p:sldId id="256" r:id="rId4"/>
    <p:sldId id="264" r:id="rId5"/>
    <p:sldId id="268" r:id="rId6"/>
    <p:sldId id="265" r:id="rId7"/>
    <p:sldId id="266" r:id="rId8"/>
    <p:sldId id="281" r:id="rId9"/>
    <p:sldId id="275" r:id="rId10"/>
    <p:sldId id="277" r:id="rId11"/>
    <p:sldId id="272" r:id="rId12"/>
    <p:sldId id="283" r:id="rId13"/>
    <p:sldId id="285" r:id="rId14"/>
    <p:sldId id="262" r:id="rId15"/>
  </p:sldIdLst>
  <p:sldSz cx="9144000" cy="5143500" type="screen16x9"/>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9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2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0" d="100"/>
          <a:sy n="90" d="100"/>
        </p:scale>
        <p:origin x="90" y="72"/>
      </p:cViewPr>
      <p:guideLst>
        <p:guide orient="horz" pos="1892"/>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3075806"/>
            <a:ext cx="9144000" cy="1728192"/>
          </a:xfrm>
          <a:prstGeom prst="rect">
            <a:avLst/>
          </a:prstGeom>
          <a:gradFill flip="none" rotWithShape="1">
            <a:gsLst>
              <a:gs pos="20000">
                <a:srgbClr val="FFFFFF">
                  <a:alpha val="90000"/>
                </a:srgbClr>
              </a:gs>
              <a:gs pos="0">
                <a:schemeClr val="bg1">
                  <a:alpha val="0"/>
                </a:schemeClr>
              </a:gs>
              <a:gs pos="80000">
                <a:schemeClr val="bg1">
                  <a:alpha val="90000"/>
                </a:schemeClr>
              </a:gs>
              <a:gs pos="100000">
                <a:schemeClr val="bg1">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latin typeface="Arial" pitchFamily="34" charset="0"/>
              <a:cs typeface="Arial" pitchFamily="34" charset="0"/>
            </a:endParaRPr>
          </a:p>
        </p:txBody>
      </p:sp>
      <p:sp>
        <p:nvSpPr>
          <p:cNvPr id="10" name="Text Placeholder 9"/>
          <p:cNvSpPr>
            <a:spLocks noGrp="1"/>
          </p:cNvSpPr>
          <p:nvPr>
            <p:ph type="body" sz="quarter" idx="10" hasCustomPrompt="1"/>
          </p:nvPr>
        </p:nvSpPr>
        <p:spPr>
          <a:xfrm>
            <a:off x="0" y="3295076"/>
            <a:ext cx="9144000" cy="612000"/>
          </a:xfrm>
          <a:prstGeom prst="rect">
            <a:avLst/>
          </a:prstGeom>
        </p:spPr>
        <p:txBody>
          <a:bodyPr anchor="ctr"/>
          <a:lstStyle>
            <a:lvl1pPr marL="0" indent="0" algn="ctr">
              <a:lnSpc>
                <a:spcPct val="100000"/>
              </a:lnSpc>
              <a:buNone/>
              <a:defRPr sz="3600" b="1" baseline="0">
                <a:solidFill>
                  <a:schemeClr val="accent1"/>
                </a:solidFill>
                <a:latin typeface="+mj-lt"/>
                <a:cs typeface="Arial" pitchFamily="34" charset="0"/>
              </a:defRPr>
            </a:lvl1pPr>
          </a:lstStyle>
          <a:p>
            <a:r>
              <a:rPr lang="en-US" altLang="ko-KR" dirty="0">
                <a:ea typeface="+mn-ea"/>
              </a:rPr>
              <a:t>FREE PPT TEMPLATES</a:t>
            </a:r>
            <a:endParaRPr lang="en-US" altLang="ko-KR" b="1" dirty="0"/>
          </a:p>
        </p:txBody>
      </p:sp>
      <p:sp>
        <p:nvSpPr>
          <p:cNvPr id="11" name="Text Placeholder 9"/>
          <p:cNvSpPr>
            <a:spLocks noGrp="1"/>
          </p:cNvSpPr>
          <p:nvPr>
            <p:ph type="body" sz="quarter" idx="11" hasCustomPrompt="1"/>
          </p:nvPr>
        </p:nvSpPr>
        <p:spPr>
          <a:xfrm>
            <a:off x="-148" y="3920168"/>
            <a:ext cx="9144000" cy="288032"/>
          </a:xfrm>
          <a:prstGeom prst="rect">
            <a:avLst/>
          </a:prstGeom>
        </p:spPr>
        <p:txBody>
          <a:bodyPr anchor="ctr"/>
          <a:lstStyle>
            <a:lvl1pPr marL="0" indent="0" algn="ctr">
              <a:buNone/>
              <a:defRPr sz="1400" b="0" baseline="0">
                <a:solidFill>
                  <a:schemeClr val="accent1"/>
                </a:solidFill>
                <a:latin typeface="+mn-lt"/>
                <a:cs typeface="Arial" pitchFamily="34" charset="0"/>
              </a:defRPr>
            </a:lvl1pPr>
          </a:lstStyle>
          <a:p>
            <a:pPr>
              <a:spcBef>
                <a:spcPts val="0"/>
              </a:spcBef>
              <a:defRPr/>
            </a:pPr>
            <a:r>
              <a:rPr lang="en-US" altLang="ko-KR" sz="1400" b="1" dirty="0"/>
              <a:t>INSERT THE TITLE OF YOUR PRESENTATION HERE</a:t>
            </a:r>
            <a:endParaRPr lang="en-US" altLang="ko-KR" sz="1400" dirty="0"/>
          </a:p>
        </p:txBody>
      </p:sp>
    </p:spTree>
    <p:extLst>
      <p:ext uri="{BB962C8B-B14F-4D97-AF65-F5344CB8AC3E}">
        <p14:creationId xmlns:p14="http://schemas.microsoft.com/office/powerpoint/2010/main" val="41627365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Oval 4"/>
          <p:cNvSpPr/>
          <p:nvPr userDrawn="1"/>
        </p:nvSpPr>
        <p:spPr>
          <a:xfrm>
            <a:off x="2519772" y="519522"/>
            <a:ext cx="4104456" cy="4104456"/>
          </a:xfrm>
          <a:prstGeom prst="ellipse">
            <a:avLst/>
          </a:pr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Text Placeholder 9"/>
          <p:cNvSpPr>
            <a:spLocks noGrp="1"/>
          </p:cNvSpPr>
          <p:nvPr>
            <p:ph type="body" sz="quarter" idx="10" hasCustomPrompt="1"/>
          </p:nvPr>
        </p:nvSpPr>
        <p:spPr>
          <a:xfrm>
            <a:off x="2519772" y="2116842"/>
            <a:ext cx="4104456" cy="576063"/>
          </a:xfrm>
          <a:prstGeom prst="rect">
            <a:avLst/>
          </a:prstGeom>
        </p:spPr>
        <p:txBody>
          <a:bodyPr anchor="ctr"/>
          <a:lstStyle>
            <a:lvl1pPr marL="0" indent="0" algn="ctr">
              <a:buNone/>
              <a:defRPr sz="3600" b="0" baseline="0">
                <a:solidFill>
                  <a:schemeClr val="bg1"/>
                </a:solidFill>
                <a:latin typeface="+mj-lt"/>
                <a:cs typeface="Arial" pitchFamily="34" charset="0"/>
              </a:defRPr>
            </a:lvl1pPr>
          </a:lstStyle>
          <a:p>
            <a:pPr lvl="0"/>
            <a:r>
              <a:rPr lang="en-US" altLang="ko-KR" dirty="0"/>
              <a:t>Thank you</a:t>
            </a:r>
          </a:p>
        </p:txBody>
      </p:sp>
      <p:sp>
        <p:nvSpPr>
          <p:cNvPr id="7" name="Text Placeholder 9"/>
          <p:cNvSpPr>
            <a:spLocks noGrp="1"/>
          </p:cNvSpPr>
          <p:nvPr>
            <p:ph type="body" sz="quarter" idx="11" hasCustomPrompt="1"/>
          </p:nvPr>
        </p:nvSpPr>
        <p:spPr>
          <a:xfrm>
            <a:off x="2519624" y="2715766"/>
            <a:ext cx="4104456" cy="288032"/>
          </a:xfrm>
          <a:prstGeom prst="rect">
            <a:avLst/>
          </a:prstGeom>
        </p:spPr>
        <p:txBody>
          <a:bodyPr anchor="ctr"/>
          <a:lstStyle>
            <a:lvl1pPr marL="0" indent="0" algn="ctr">
              <a:buNone/>
              <a:defRPr sz="1400" b="0" baseline="0">
                <a:solidFill>
                  <a:schemeClr val="bg1"/>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42721271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Layout">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57120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Agenda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flipH="1">
            <a:off x="0" y="0"/>
            <a:ext cx="3203848" cy="5143500"/>
          </a:xfrm>
          <a:prstGeom prst="rect">
            <a:avLst/>
          </a:prstGeom>
          <a:solidFill>
            <a:schemeClr val="accent1">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Tree>
    <p:extLst>
      <p:ext uri="{BB962C8B-B14F-4D97-AF65-F5344CB8AC3E}">
        <p14:creationId xmlns:p14="http://schemas.microsoft.com/office/powerpoint/2010/main" val="11572403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solidFill>
                  <a:schemeClr val="tx1">
                    <a:lumMod val="75000"/>
                    <a:lumOff val="25000"/>
                  </a:schemeClr>
                </a:solidFill>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699542"/>
            <a:ext cx="9144000" cy="288032"/>
          </a:xfrm>
          <a:prstGeom prst="rect">
            <a:avLst/>
          </a:prstGeom>
        </p:spPr>
        <p:txBody>
          <a:bodyPr anchor="ctr"/>
          <a:lstStyle>
            <a:lvl1pPr marL="0" indent="0" algn="ctr">
              <a:buNone/>
              <a:defRPr sz="1400" b="0" baseline="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312904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latin typeface="+mj-lt"/>
                <a:cs typeface="Arial" pitchFamily="34" charset="0"/>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699542"/>
            <a:ext cx="9144000" cy="288032"/>
          </a:xfrm>
          <a:prstGeom prst="rect">
            <a:avLst/>
          </a:prstGeom>
        </p:spPr>
        <p:txBody>
          <a:bodyPr anchor="ctr"/>
          <a:lstStyle>
            <a:lvl1pPr marL="0" indent="0" algn="ctr">
              <a:buNone/>
              <a:defRPr sz="1400" b="0" baseline="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
        <p:nvSpPr>
          <p:cNvPr id="6" name="Rectangle 5"/>
          <p:cNvSpPr/>
          <p:nvPr userDrawn="1"/>
        </p:nvSpPr>
        <p:spPr>
          <a:xfrm flipH="1">
            <a:off x="0" y="3723878"/>
            <a:ext cx="9144000" cy="1419622"/>
          </a:xfrm>
          <a:prstGeom prst="rect">
            <a:avLst/>
          </a:prstGeom>
          <a:solidFill>
            <a:schemeClr val="accent1">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 name="Picture Placeholder 2"/>
          <p:cNvSpPr>
            <a:spLocks noGrp="1"/>
          </p:cNvSpPr>
          <p:nvPr>
            <p:ph type="pic" idx="12" hasCustomPrompt="1"/>
          </p:nvPr>
        </p:nvSpPr>
        <p:spPr>
          <a:xfrm>
            <a:off x="3888209" y="3040087"/>
            <a:ext cx="1367581" cy="1367581"/>
          </a:xfrm>
          <a:prstGeom prst="ellipse">
            <a:avLst/>
          </a:prstGeom>
          <a:solidFill>
            <a:schemeClr val="bg1">
              <a:lumMod val="95000"/>
            </a:schemeClr>
          </a:solidFill>
          <a:ln w="50800">
            <a:noFill/>
          </a:ln>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2855377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ext Placeholder 9"/>
          <p:cNvSpPr>
            <a:spLocks noGrp="1"/>
          </p:cNvSpPr>
          <p:nvPr>
            <p:ph type="body" sz="quarter" idx="10" hasCustomPrompt="1"/>
          </p:nvPr>
        </p:nvSpPr>
        <p:spPr>
          <a:xfrm>
            <a:off x="0" y="181632"/>
            <a:ext cx="9144000" cy="576064"/>
          </a:xfrm>
          <a:prstGeom prst="rect">
            <a:avLst/>
          </a:prstGeom>
        </p:spPr>
        <p:txBody>
          <a:bodyPr anchor="ctr"/>
          <a:lstStyle>
            <a:lvl1pPr marL="0" indent="0" algn="ctr">
              <a:buNone/>
              <a:defRPr sz="3600" b="0" baseline="0">
                <a:latin typeface="+mj-lt"/>
                <a:cs typeface="Arial" pitchFamily="34" charset="0"/>
              </a:defRPr>
            </a:lvl1pPr>
          </a:lstStyle>
          <a:p>
            <a:pPr lvl="0"/>
            <a:r>
              <a:rPr lang="en-US" altLang="ko-KR" dirty="0"/>
              <a:t>IMAGES &amp; CONTENTS</a:t>
            </a:r>
          </a:p>
        </p:txBody>
      </p:sp>
      <p:sp>
        <p:nvSpPr>
          <p:cNvPr id="7" name="Text Placeholder 9"/>
          <p:cNvSpPr>
            <a:spLocks noGrp="1"/>
          </p:cNvSpPr>
          <p:nvPr>
            <p:ph type="body" sz="quarter" idx="11" hasCustomPrompt="1"/>
          </p:nvPr>
        </p:nvSpPr>
        <p:spPr>
          <a:xfrm>
            <a:off x="0" y="757696"/>
            <a:ext cx="9144000" cy="288032"/>
          </a:xfrm>
          <a:prstGeom prst="rect">
            <a:avLst/>
          </a:prstGeom>
        </p:spPr>
        <p:txBody>
          <a:bodyPr anchor="ctr"/>
          <a:lstStyle>
            <a:lvl1pPr marL="0" indent="0" algn="ctr">
              <a:buNone/>
              <a:defRPr sz="1400" b="0" baseline="0">
                <a:latin typeface="+mn-lt"/>
                <a:cs typeface="Arial" pitchFamily="34" charset="0"/>
              </a:defRPr>
            </a:lvl1pPr>
          </a:lstStyle>
          <a:p>
            <a:pPr lvl="0"/>
            <a:r>
              <a:rPr lang="en-US" altLang="ko-KR" dirty="0"/>
              <a:t>Insert the title of your subtitle Here</a:t>
            </a:r>
          </a:p>
        </p:txBody>
      </p:sp>
      <p:sp>
        <p:nvSpPr>
          <p:cNvPr id="8" name="Picture Placeholder 2"/>
          <p:cNvSpPr>
            <a:spLocks noGrp="1"/>
          </p:cNvSpPr>
          <p:nvPr>
            <p:ph type="pic" idx="1" hasCustomPrompt="1"/>
          </p:nvPr>
        </p:nvSpPr>
        <p:spPr>
          <a:xfrm>
            <a:off x="463352" y="1491630"/>
            <a:ext cx="2546536" cy="3096344"/>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9" name="Picture Placeholder 2"/>
          <p:cNvSpPr>
            <a:spLocks noGrp="1"/>
          </p:cNvSpPr>
          <p:nvPr>
            <p:ph type="pic" idx="12" hasCustomPrompt="1"/>
          </p:nvPr>
        </p:nvSpPr>
        <p:spPr>
          <a:xfrm>
            <a:off x="3297920" y="1491630"/>
            <a:ext cx="2546536" cy="3096344"/>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2" name="Picture Placeholder 2"/>
          <p:cNvSpPr>
            <a:spLocks noGrp="1"/>
          </p:cNvSpPr>
          <p:nvPr>
            <p:ph type="pic" idx="13" hasCustomPrompt="1"/>
          </p:nvPr>
        </p:nvSpPr>
        <p:spPr>
          <a:xfrm>
            <a:off x="6132488" y="1491630"/>
            <a:ext cx="2546536" cy="3096344"/>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526879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ext Placeholder 9"/>
          <p:cNvSpPr>
            <a:spLocks noGrp="1"/>
          </p:cNvSpPr>
          <p:nvPr>
            <p:ph type="body" sz="quarter" idx="10" hasCustomPrompt="1"/>
          </p:nvPr>
        </p:nvSpPr>
        <p:spPr>
          <a:xfrm>
            <a:off x="0" y="181632"/>
            <a:ext cx="9144000" cy="576064"/>
          </a:xfrm>
          <a:prstGeom prst="rect">
            <a:avLst/>
          </a:prstGeom>
        </p:spPr>
        <p:txBody>
          <a:bodyPr anchor="ctr"/>
          <a:lstStyle>
            <a:lvl1pPr marL="0" indent="0" algn="ctr">
              <a:buNone/>
              <a:defRPr sz="3600" b="0" baseline="0">
                <a:solidFill>
                  <a:schemeClr val="tx1">
                    <a:lumMod val="75000"/>
                    <a:lumOff val="25000"/>
                  </a:schemeClr>
                </a:solidFill>
                <a:latin typeface="+mj-lt"/>
                <a:cs typeface="Arial" pitchFamily="34" charset="0"/>
              </a:defRPr>
            </a:lvl1pPr>
          </a:lstStyle>
          <a:p>
            <a:pPr lvl="0"/>
            <a:r>
              <a:rPr lang="en-US" altLang="ko-KR" dirty="0"/>
              <a:t>IMAGES &amp; CONTENTS</a:t>
            </a:r>
          </a:p>
        </p:txBody>
      </p:sp>
      <p:sp>
        <p:nvSpPr>
          <p:cNvPr id="7" name="Text Placeholder 9"/>
          <p:cNvSpPr>
            <a:spLocks noGrp="1"/>
          </p:cNvSpPr>
          <p:nvPr>
            <p:ph type="body" sz="quarter" idx="11" hasCustomPrompt="1"/>
          </p:nvPr>
        </p:nvSpPr>
        <p:spPr>
          <a:xfrm>
            <a:off x="0" y="757696"/>
            <a:ext cx="9144000" cy="288032"/>
          </a:xfrm>
          <a:prstGeom prst="rect">
            <a:avLst/>
          </a:prstGeom>
        </p:spPr>
        <p:txBody>
          <a:bodyPr anchor="ctr"/>
          <a:lstStyle>
            <a:lvl1pPr marL="0" indent="0" algn="ctr">
              <a:buNone/>
              <a:defRPr sz="1400" b="0" baseline="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
        <p:nvSpPr>
          <p:cNvPr id="8" name="Rectangle 7"/>
          <p:cNvSpPr/>
          <p:nvPr userDrawn="1"/>
        </p:nvSpPr>
        <p:spPr>
          <a:xfrm flipH="1">
            <a:off x="0" y="2304256"/>
            <a:ext cx="9144000" cy="1419622"/>
          </a:xfrm>
          <a:prstGeom prst="rect">
            <a:avLst/>
          </a:prstGeom>
          <a:solidFill>
            <a:schemeClr val="accent3">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pic>
        <p:nvPicPr>
          <p:cNvPr id="10" name="Picture 2" descr="D:\Fullppt\PNG이미지\핸드폰2.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070880" y="1522821"/>
            <a:ext cx="2808312" cy="3400810"/>
          </a:xfrm>
          <a:prstGeom prst="rect">
            <a:avLst/>
          </a:prstGeom>
          <a:noFill/>
          <a:extLst>
            <a:ext uri="{909E8E84-426E-40DD-AFC4-6F175D3DCCD1}">
              <a14:hiddenFill xmlns:a14="http://schemas.microsoft.com/office/drawing/2010/main">
                <a:solidFill>
                  <a:srgbClr val="FFFFFF"/>
                </a:solidFill>
              </a14:hiddenFill>
            </a:ext>
          </a:extLst>
        </p:spPr>
      </p:pic>
      <p:sp>
        <p:nvSpPr>
          <p:cNvPr id="11" name="Picture Placeholder 2"/>
          <p:cNvSpPr>
            <a:spLocks noGrp="1"/>
          </p:cNvSpPr>
          <p:nvPr>
            <p:ph type="pic" idx="1" hasCustomPrompt="1"/>
          </p:nvPr>
        </p:nvSpPr>
        <p:spPr>
          <a:xfrm>
            <a:off x="3755527" y="1660969"/>
            <a:ext cx="1619609" cy="250179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8284413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Picture Placeholder 2"/>
          <p:cNvSpPr>
            <a:spLocks noGrp="1"/>
          </p:cNvSpPr>
          <p:nvPr>
            <p:ph type="pic" idx="1" hasCustomPrompt="1"/>
          </p:nvPr>
        </p:nvSpPr>
        <p:spPr>
          <a:xfrm>
            <a:off x="0" y="0"/>
            <a:ext cx="9144000" cy="3096344"/>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9" name="Picture Placeholder 2"/>
          <p:cNvSpPr>
            <a:spLocks noGrp="1"/>
          </p:cNvSpPr>
          <p:nvPr>
            <p:ph type="pic" idx="12" hasCustomPrompt="1"/>
          </p:nvPr>
        </p:nvSpPr>
        <p:spPr>
          <a:xfrm>
            <a:off x="5004047" y="1779661"/>
            <a:ext cx="3200431" cy="2410501"/>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5265515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_Basic Layout">
    <p:bg>
      <p:bgPr>
        <a:solidFill>
          <a:schemeClr val="bg1"/>
        </a:solidFill>
        <a:effectLst/>
      </p:bgPr>
    </p:bg>
    <p:spTree>
      <p:nvGrpSpPr>
        <p:cNvPr id="1" name=""/>
        <p:cNvGrpSpPr/>
        <p:nvPr/>
      </p:nvGrpSpPr>
      <p:grpSpPr>
        <a:xfrm>
          <a:off x="0" y="0"/>
          <a:ext cx="0" cy="0"/>
          <a:chOff x="0" y="0"/>
          <a:chExt cx="0" cy="0"/>
        </a:xfrm>
      </p:grpSpPr>
      <p:sp>
        <p:nvSpPr>
          <p:cNvPr id="8" name="Picture Placeholder 2"/>
          <p:cNvSpPr>
            <a:spLocks noGrp="1"/>
          </p:cNvSpPr>
          <p:nvPr>
            <p:ph type="pic" idx="1" hasCustomPrompt="1"/>
          </p:nvPr>
        </p:nvSpPr>
        <p:spPr>
          <a:xfrm>
            <a:off x="0" y="0"/>
            <a:ext cx="9144000" cy="5143500"/>
          </a:xfrm>
          <a:prstGeom prst="rect">
            <a:avLst/>
          </a:prstGeom>
          <a:solidFill>
            <a:schemeClr val="bg1">
              <a:lumMod val="8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6" name="Text Placeholder 9"/>
          <p:cNvSpPr>
            <a:spLocks noGrp="1"/>
          </p:cNvSpPr>
          <p:nvPr>
            <p:ph type="body" sz="quarter" idx="10" hasCustomPrompt="1"/>
          </p:nvPr>
        </p:nvSpPr>
        <p:spPr>
          <a:xfrm>
            <a:off x="0" y="181632"/>
            <a:ext cx="9144000" cy="576064"/>
          </a:xfrm>
          <a:prstGeom prst="rect">
            <a:avLst/>
          </a:prstGeom>
        </p:spPr>
        <p:txBody>
          <a:bodyPr anchor="ctr"/>
          <a:lstStyle>
            <a:lvl1pPr marL="0" indent="0" algn="ctr">
              <a:buNone/>
              <a:defRPr sz="3600" b="0" baseline="0">
                <a:solidFill>
                  <a:schemeClr val="tx1">
                    <a:lumMod val="75000"/>
                    <a:lumOff val="25000"/>
                  </a:schemeClr>
                </a:solidFill>
                <a:latin typeface="+mj-lt"/>
                <a:cs typeface="Arial" pitchFamily="34" charset="0"/>
              </a:defRPr>
            </a:lvl1pPr>
          </a:lstStyle>
          <a:p>
            <a:pPr lvl="0"/>
            <a:r>
              <a:rPr lang="en-US" altLang="ko-KR" dirty="0"/>
              <a:t>IMAGES &amp; CONTENTS</a:t>
            </a:r>
          </a:p>
        </p:txBody>
      </p:sp>
      <p:sp>
        <p:nvSpPr>
          <p:cNvPr id="7" name="Text Placeholder 9"/>
          <p:cNvSpPr>
            <a:spLocks noGrp="1"/>
          </p:cNvSpPr>
          <p:nvPr>
            <p:ph type="body" sz="quarter" idx="11" hasCustomPrompt="1"/>
          </p:nvPr>
        </p:nvSpPr>
        <p:spPr>
          <a:xfrm>
            <a:off x="0" y="757696"/>
            <a:ext cx="9144000" cy="288032"/>
          </a:xfrm>
          <a:prstGeom prst="rect">
            <a:avLst/>
          </a:prstGeom>
        </p:spPr>
        <p:txBody>
          <a:bodyPr anchor="ctr"/>
          <a:lstStyle>
            <a:lvl1pPr marL="0" indent="0" algn="ctr">
              <a:buNone/>
              <a:defRPr sz="1400" b="0" baseline="0">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3731124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userDrawn="1"/>
        </p:nvSpPr>
        <p:spPr>
          <a:xfrm flipH="1">
            <a:off x="4860032" y="1131590"/>
            <a:ext cx="4283968" cy="2880320"/>
          </a:xfrm>
          <a:prstGeom prst="rect">
            <a:avLst/>
          </a:prstGeom>
          <a:solidFill>
            <a:schemeClr val="accent3">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 name="Picture Placeholder 2"/>
          <p:cNvSpPr>
            <a:spLocks noGrp="1"/>
          </p:cNvSpPr>
          <p:nvPr>
            <p:ph type="pic" idx="13" hasCustomPrompt="1"/>
          </p:nvPr>
        </p:nvSpPr>
        <p:spPr>
          <a:xfrm>
            <a:off x="5332704" y="0"/>
            <a:ext cx="3338624" cy="51435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6132159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7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ext Placeholder 9"/>
          <p:cNvSpPr>
            <a:spLocks noGrp="1"/>
          </p:cNvSpPr>
          <p:nvPr>
            <p:ph type="body" sz="quarter" idx="10" hasCustomPrompt="1"/>
          </p:nvPr>
        </p:nvSpPr>
        <p:spPr>
          <a:xfrm>
            <a:off x="0" y="181632"/>
            <a:ext cx="9144000" cy="576064"/>
          </a:xfrm>
          <a:prstGeom prst="rect">
            <a:avLst/>
          </a:prstGeom>
        </p:spPr>
        <p:txBody>
          <a:bodyPr anchor="ctr"/>
          <a:lstStyle>
            <a:lvl1pPr marL="0" indent="0" algn="ctr">
              <a:buNone/>
              <a:defRPr sz="3600" b="0" baseline="0">
                <a:solidFill>
                  <a:schemeClr val="tx1">
                    <a:lumMod val="75000"/>
                    <a:lumOff val="25000"/>
                  </a:schemeClr>
                </a:solidFill>
                <a:latin typeface="+mj-lt"/>
                <a:cs typeface="Arial" pitchFamily="34" charset="0"/>
              </a:defRPr>
            </a:lvl1pPr>
          </a:lstStyle>
          <a:p>
            <a:pPr lvl="0"/>
            <a:r>
              <a:rPr lang="en-US" altLang="ko-KR" dirty="0"/>
              <a:t>IMAGES &amp; CONTENTS</a:t>
            </a:r>
          </a:p>
        </p:txBody>
      </p:sp>
      <p:sp>
        <p:nvSpPr>
          <p:cNvPr id="7" name="Text Placeholder 9"/>
          <p:cNvSpPr>
            <a:spLocks noGrp="1"/>
          </p:cNvSpPr>
          <p:nvPr>
            <p:ph type="body" sz="quarter" idx="11" hasCustomPrompt="1"/>
          </p:nvPr>
        </p:nvSpPr>
        <p:spPr>
          <a:xfrm>
            <a:off x="0" y="757696"/>
            <a:ext cx="9144000" cy="288032"/>
          </a:xfrm>
          <a:prstGeom prst="rect">
            <a:avLst/>
          </a:prstGeom>
        </p:spPr>
        <p:txBody>
          <a:bodyPr anchor="ctr"/>
          <a:lstStyle>
            <a:lvl1pPr marL="0" indent="0" algn="ctr">
              <a:buNone/>
              <a:defRPr sz="1400" b="0" baseline="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
        <p:nvSpPr>
          <p:cNvPr id="8" name="Picture Placeholder 2"/>
          <p:cNvSpPr>
            <a:spLocks noGrp="1"/>
          </p:cNvSpPr>
          <p:nvPr>
            <p:ph type="pic" idx="1" hasCustomPrompt="1"/>
          </p:nvPr>
        </p:nvSpPr>
        <p:spPr>
          <a:xfrm>
            <a:off x="0" y="1347614"/>
            <a:ext cx="3049200" cy="208823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9" name="Picture Placeholder 2"/>
          <p:cNvSpPr>
            <a:spLocks noGrp="1"/>
          </p:cNvSpPr>
          <p:nvPr>
            <p:ph type="pic" idx="12" hasCustomPrompt="1"/>
          </p:nvPr>
        </p:nvSpPr>
        <p:spPr>
          <a:xfrm>
            <a:off x="3047400" y="1347614"/>
            <a:ext cx="3049200" cy="208823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0" name="Picture Placeholder 2"/>
          <p:cNvSpPr>
            <a:spLocks noGrp="1"/>
          </p:cNvSpPr>
          <p:nvPr>
            <p:ph type="pic" idx="13" hasCustomPrompt="1"/>
          </p:nvPr>
        </p:nvSpPr>
        <p:spPr>
          <a:xfrm>
            <a:off x="6094800" y="1347614"/>
            <a:ext cx="3049200" cy="2088232"/>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1491854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9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Picture Placeholder 2"/>
          <p:cNvSpPr>
            <a:spLocks noGrp="1"/>
          </p:cNvSpPr>
          <p:nvPr>
            <p:ph type="pic" idx="13" hasCustomPrompt="1"/>
          </p:nvPr>
        </p:nvSpPr>
        <p:spPr>
          <a:xfrm>
            <a:off x="3119664" y="241759"/>
            <a:ext cx="2880000" cy="151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9" name="Rectangle 8"/>
          <p:cNvSpPr/>
          <p:nvPr userDrawn="1"/>
        </p:nvSpPr>
        <p:spPr>
          <a:xfrm flipH="1">
            <a:off x="164882" y="227329"/>
            <a:ext cx="2880000" cy="4674412"/>
          </a:xfrm>
          <a:prstGeom prst="rect">
            <a:avLst/>
          </a:prstGeom>
          <a:solidFill>
            <a:schemeClr val="accent1">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 name="Rectangle 9"/>
          <p:cNvSpPr/>
          <p:nvPr userDrawn="1"/>
        </p:nvSpPr>
        <p:spPr>
          <a:xfrm flipH="1">
            <a:off x="6069538" y="227329"/>
            <a:ext cx="2880000" cy="4674412"/>
          </a:xfrm>
          <a:prstGeom prst="rect">
            <a:avLst/>
          </a:prstGeom>
          <a:solidFill>
            <a:schemeClr val="accent1">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Picture Placeholder 2"/>
          <p:cNvSpPr>
            <a:spLocks noGrp="1"/>
          </p:cNvSpPr>
          <p:nvPr>
            <p:ph type="pic" idx="14" hasCustomPrompt="1"/>
          </p:nvPr>
        </p:nvSpPr>
        <p:spPr>
          <a:xfrm>
            <a:off x="3119664" y="1815750"/>
            <a:ext cx="2880000" cy="151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3" name="Picture Placeholder 2"/>
          <p:cNvSpPr>
            <a:spLocks noGrp="1"/>
          </p:cNvSpPr>
          <p:nvPr>
            <p:ph type="pic" idx="15" hasCustomPrompt="1"/>
          </p:nvPr>
        </p:nvSpPr>
        <p:spPr>
          <a:xfrm>
            <a:off x="3119664" y="3389741"/>
            <a:ext cx="2880000" cy="151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5302735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8_Basic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5" name="Rectangle 14"/>
          <p:cNvSpPr/>
          <p:nvPr userDrawn="1"/>
        </p:nvSpPr>
        <p:spPr>
          <a:xfrm flipH="1">
            <a:off x="0" y="0"/>
            <a:ext cx="9144000" cy="5143500"/>
          </a:xfrm>
          <a:custGeom>
            <a:avLst/>
            <a:gdLst/>
            <a:ahLst/>
            <a:cxnLst/>
            <a:rect l="l" t="t" r="r" b="b"/>
            <a:pathLst>
              <a:path w="9153539" h="5143500">
                <a:moveTo>
                  <a:pt x="8820472" y="267494"/>
                </a:moveTo>
                <a:lnTo>
                  <a:pt x="8820472" y="4948014"/>
                </a:lnTo>
                <a:lnTo>
                  <a:pt x="5553076" y="4948014"/>
                </a:lnTo>
                <a:lnTo>
                  <a:pt x="5553076" y="267494"/>
                </a:lnTo>
                <a:close/>
                <a:moveTo>
                  <a:pt x="9153539" y="0"/>
                </a:moveTo>
                <a:lnTo>
                  <a:pt x="0" y="0"/>
                </a:lnTo>
                <a:lnTo>
                  <a:pt x="0" y="5143500"/>
                </a:lnTo>
                <a:lnTo>
                  <a:pt x="9153539" y="5143500"/>
                </a:lnTo>
                <a:close/>
              </a:path>
            </a:pathLst>
          </a:custGeom>
          <a:solidFill>
            <a:schemeClr val="accent1">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Picture Placeholder 2"/>
          <p:cNvSpPr>
            <a:spLocks noGrp="1"/>
          </p:cNvSpPr>
          <p:nvPr>
            <p:ph type="pic" idx="13" hasCustomPrompt="1"/>
          </p:nvPr>
        </p:nvSpPr>
        <p:spPr>
          <a:xfrm>
            <a:off x="3960440" y="267494"/>
            <a:ext cx="3294112" cy="151216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0" name="Picture Placeholder 2"/>
          <p:cNvSpPr>
            <a:spLocks noGrp="1"/>
          </p:cNvSpPr>
          <p:nvPr>
            <p:ph type="pic" idx="14" hasCustomPrompt="1"/>
          </p:nvPr>
        </p:nvSpPr>
        <p:spPr>
          <a:xfrm>
            <a:off x="7308472" y="1851670"/>
            <a:ext cx="1512000" cy="151216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1" name="Picture Placeholder 2"/>
          <p:cNvSpPr>
            <a:spLocks noGrp="1"/>
          </p:cNvSpPr>
          <p:nvPr>
            <p:ph type="pic" idx="15" hasCustomPrompt="1"/>
          </p:nvPr>
        </p:nvSpPr>
        <p:spPr>
          <a:xfrm>
            <a:off x="5742552" y="3435846"/>
            <a:ext cx="3077920" cy="151216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2" name="Picture Placeholder 2"/>
          <p:cNvSpPr>
            <a:spLocks noGrp="1"/>
          </p:cNvSpPr>
          <p:nvPr>
            <p:ph type="pic" idx="16" hasCustomPrompt="1"/>
          </p:nvPr>
        </p:nvSpPr>
        <p:spPr>
          <a:xfrm>
            <a:off x="3960440" y="1851670"/>
            <a:ext cx="1728192" cy="3096344"/>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3" name="Picture Placeholder 2"/>
          <p:cNvSpPr>
            <a:spLocks noGrp="1"/>
          </p:cNvSpPr>
          <p:nvPr>
            <p:ph type="pic" idx="17" hasCustomPrompt="1"/>
          </p:nvPr>
        </p:nvSpPr>
        <p:spPr>
          <a:xfrm>
            <a:off x="5742552" y="1851099"/>
            <a:ext cx="1512000" cy="151216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4" name="Picture Placeholder 2"/>
          <p:cNvSpPr>
            <a:spLocks noGrp="1"/>
          </p:cNvSpPr>
          <p:nvPr>
            <p:ph type="pic" idx="18" hasCustomPrompt="1"/>
          </p:nvPr>
        </p:nvSpPr>
        <p:spPr>
          <a:xfrm>
            <a:off x="7308472" y="267494"/>
            <a:ext cx="1512000" cy="151216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192672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hapes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242646" y="92609"/>
            <a:ext cx="8679898" cy="543185"/>
          </a:xfrm>
          <a:prstGeom prst="rect">
            <a:avLst/>
          </a:prstGeom>
        </p:spPr>
        <p:txBody>
          <a:bodyPr anchor="ctr"/>
          <a:lstStyle>
            <a:lvl1pPr marL="0" indent="0" algn="ctr">
              <a:buNone/>
              <a:defRPr sz="4050" b="0" baseline="0">
                <a:solidFill>
                  <a:schemeClr val="tx1">
                    <a:lumMod val="85000"/>
                    <a:lumOff val="15000"/>
                  </a:schemeClr>
                </a:solidFill>
                <a:latin typeface="+mj-lt"/>
                <a:cs typeface="Arial" pitchFamily="34" charset="0"/>
              </a:defRPr>
            </a:lvl1pPr>
          </a:lstStyle>
          <a:p>
            <a:r>
              <a:rPr lang="en-US" altLang="ko-KR" dirty="0"/>
              <a:t>Fully Editable Shapes</a:t>
            </a:r>
          </a:p>
        </p:txBody>
      </p:sp>
    </p:spTree>
    <p:extLst>
      <p:ext uri="{BB962C8B-B14F-4D97-AF65-F5344CB8AC3E}">
        <p14:creationId xmlns:p14="http://schemas.microsoft.com/office/powerpoint/2010/main" val="472002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con sets layout">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3600" b="0" baseline="0">
                <a:latin typeface="+mn-lt"/>
                <a:cs typeface="Arial" pitchFamily="34" charset="0"/>
              </a:defRPr>
            </a:lvl1pPr>
          </a:lstStyle>
          <a:p>
            <a:pPr lvl="0"/>
            <a:r>
              <a:rPr lang="en-US" altLang="ko-KR" dirty="0"/>
              <a:t>ICON SETS LAYOUT</a:t>
            </a:r>
          </a:p>
        </p:txBody>
      </p:sp>
      <p:sp>
        <p:nvSpPr>
          <p:cNvPr id="11" name="Rounded Rectangle 10"/>
          <p:cNvSpPr/>
          <p:nvPr userDrawn="1"/>
        </p:nvSpPr>
        <p:spPr>
          <a:xfrm>
            <a:off x="354008" y="1131589"/>
            <a:ext cx="2849840" cy="364917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7" name="Rounded Rectangle 16"/>
          <p:cNvSpPr/>
          <p:nvPr userDrawn="1"/>
        </p:nvSpPr>
        <p:spPr>
          <a:xfrm>
            <a:off x="531932" y="1347500"/>
            <a:ext cx="108520" cy="3240473"/>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bg1"/>
              </a:solidFill>
            </a:endParaRPr>
          </a:p>
        </p:txBody>
      </p:sp>
      <p:sp>
        <p:nvSpPr>
          <p:cNvPr id="18" name="Half Frame 17"/>
          <p:cNvSpPr/>
          <p:nvPr userDrawn="1"/>
        </p:nvSpPr>
        <p:spPr>
          <a:xfrm rot="5400000">
            <a:off x="2592642" y="1238201"/>
            <a:ext cx="502331" cy="502331"/>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Tree>
    <p:extLst>
      <p:ext uri="{BB962C8B-B14F-4D97-AF65-F5344CB8AC3E}">
        <p14:creationId xmlns:p14="http://schemas.microsoft.com/office/powerpoint/2010/main" val="7381822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Break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3707904" y="2211710"/>
            <a:ext cx="5436096" cy="576064"/>
          </a:xfrm>
          <a:prstGeom prst="rect">
            <a:avLst/>
          </a:prstGeom>
        </p:spPr>
        <p:txBody>
          <a:bodyPr anchor="ctr"/>
          <a:lstStyle>
            <a:lvl1pPr marL="0" indent="0" algn="l">
              <a:buNone/>
              <a:defRPr sz="3600" b="0" baseline="0">
                <a:solidFill>
                  <a:schemeClr val="tx1">
                    <a:lumMod val="75000"/>
                    <a:lumOff val="25000"/>
                  </a:schemeClr>
                </a:solidFill>
                <a:latin typeface="+mj-lt"/>
                <a:cs typeface="Arial" pitchFamily="34" charset="0"/>
              </a:defRPr>
            </a:lvl1pPr>
          </a:lstStyle>
          <a:p>
            <a:pPr lvl="0"/>
            <a:r>
              <a:rPr lang="en-US" altLang="ko-KR" dirty="0"/>
              <a:t>SECTION BREAK</a:t>
            </a:r>
          </a:p>
        </p:txBody>
      </p:sp>
      <p:sp>
        <p:nvSpPr>
          <p:cNvPr id="11" name="Text Placeholder 9"/>
          <p:cNvSpPr>
            <a:spLocks noGrp="1"/>
          </p:cNvSpPr>
          <p:nvPr>
            <p:ph type="body" sz="quarter" idx="11" hasCustomPrompt="1"/>
          </p:nvPr>
        </p:nvSpPr>
        <p:spPr>
          <a:xfrm>
            <a:off x="3707904" y="2787774"/>
            <a:ext cx="5436096" cy="288032"/>
          </a:xfrm>
          <a:prstGeom prst="rect">
            <a:avLst/>
          </a:prstGeom>
        </p:spPr>
        <p:txBody>
          <a:bodyPr anchor="ctr"/>
          <a:lstStyle>
            <a:lvl1pPr marL="0" indent="0" algn="l">
              <a:buNone/>
              <a:defRPr sz="1400" b="0" baseline="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Tree>
    <p:extLst>
      <p:ext uri="{BB962C8B-B14F-4D97-AF65-F5344CB8AC3E}">
        <p14:creationId xmlns:p14="http://schemas.microsoft.com/office/powerpoint/2010/main" val="17382354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theme" Target="../theme/theme2.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6683050"/>
      </p:ext>
    </p:extLst>
  </p:cSld>
  <p:clrMap bg1="lt1" tx1="dk1" bg2="lt2" tx2="dk2" accent1="accent1" accent2="accent2" accent3="accent3" accent4="accent4" accent5="accent5" accent6="accent6" hlink="hlink" folHlink="folHlink"/>
  <p:sldLayoutIdLst>
    <p:sldLayoutId id="2147483649" r:id="rId1"/>
    <p:sldLayoutId id="2147483678" r:id="rId2"/>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7555548"/>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52" r:id="rId3"/>
    <p:sldLayoutId id="2147483668" r:id="rId4"/>
    <p:sldLayoutId id="2147483669" r:id="rId5"/>
    <p:sldLayoutId id="2147483670" r:id="rId6"/>
    <p:sldLayoutId id="2147483671" r:id="rId7"/>
    <p:sldLayoutId id="2147483672" r:id="rId8"/>
    <p:sldLayoutId id="2147483673" r:id="rId9"/>
    <p:sldLayoutId id="2147483674" r:id="rId10"/>
    <p:sldLayoutId id="2147483676" r:id="rId11"/>
    <p:sldLayoutId id="2147483675" r:id="rId12"/>
    <p:sldLayoutId id="2147483677" r:id="rId13"/>
    <p:sldLayoutId id="2147483656" r:id="rId14"/>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4710703"/>
      </p:ext>
    </p:extLst>
  </p:cSld>
  <p:clrMap bg1="lt1" tx1="dk1" bg2="lt2" tx2="dk2" accent1="accent1" accent2="accent2" accent3="accent3" accent4="accent4" accent5="accent5" accent6="accent6" hlink="hlink" folHlink="folHlink"/>
  <p:sldLayoutIdLst>
    <p:sldLayoutId id="2147483654"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5.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14.xml"/><Relationship Id="rId4" Type="http://schemas.openxmlformats.org/officeDocument/2006/relationships/image" Target="../media/image17.jpg"/></Relationships>
</file>

<file path=ppt/slides/_rels/slide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9000" r="-9000"/>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373" y="3291830"/>
            <a:ext cx="9144000" cy="648071"/>
          </a:xfrm>
        </p:spPr>
        <p:txBody>
          <a:bodyPr/>
          <a:lstStyle/>
          <a:p>
            <a:r>
              <a:rPr lang="en-US" altLang="ko-KR" dirty="0">
                <a:solidFill>
                  <a:schemeClr val="tx1">
                    <a:lumMod val="50000"/>
                    <a:lumOff val="50000"/>
                  </a:schemeClr>
                </a:solidFill>
                <a:ea typeface="맑은 고딕" pitchFamily="50" charset="-127"/>
              </a:rPr>
              <a:t>Tarcolea Resort Danube</a:t>
            </a:r>
            <a:endParaRPr lang="en-US" altLang="ko-KR" dirty="0">
              <a:solidFill>
                <a:schemeClr val="tx1">
                  <a:lumMod val="50000"/>
                  <a:lumOff val="50000"/>
                </a:schemeClr>
              </a:solidFill>
            </a:endParaRPr>
          </a:p>
        </p:txBody>
      </p:sp>
      <p:sp>
        <p:nvSpPr>
          <p:cNvPr id="4" name="Text Placeholder 3"/>
          <p:cNvSpPr>
            <a:spLocks noGrp="1"/>
          </p:cNvSpPr>
          <p:nvPr>
            <p:ph type="body" sz="quarter" idx="11"/>
          </p:nvPr>
        </p:nvSpPr>
        <p:spPr>
          <a:xfrm>
            <a:off x="-148" y="3975905"/>
            <a:ext cx="9144000" cy="288032"/>
          </a:xfrm>
        </p:spPr>
        <p:txBody>
          <a:bodyPr/>
          <a:lstStyle/>
          <a:p>
            <a:pPr>
              <a:spcBef>
                <a:spcPts val="0"/>
              </a:spcBef>
              <a:defRPr/>
            </a:pPr>
            <a:r>
              <a:rPr lang="en-US" altLang="ko-KR" b="1" dirty="0">
                <a:solidFill>
                  <a:schemeClr val="bg1">
                    <a:lumMod val="65000"/>
                  </a:schemeClr>
                </a:solidFill>
              </a:rPr>
              <a:t>Andi Tarcolea – 1815439</a:t>
            </a:r>
          </a:p>
          <a:p>
            <a:pPr>
              <a:spcBef>
                <a:spcPts val="0"/>
              </a:spcBef>
              <a:defRPr/>
            </a:pPr>
            <a:r>
              <a:rPr lang="en-US" altLang="ko-KR" b="1" dirty="0">
                <a:solidFill>
                  <a:schemeClr val="bg1">
                    <a:lumMod val="65000"/>
                  </a:schemeClr>
                </a:solidFill>
              </a:rPr>
              <a:t>Ionela-Daniela Tarcolea - 1816283</a:t>
            </a:r>
            <a:endParaRPr lang="en-US" altLang="ko-KR" dirty="0">
              <a:solidFill>
                <a:schemeClr val="bg1">
                  <a:lumMod val="65000"/>
                </a:schemeClr>
              </a:solidFill>
            </a:endParaRPr>
          </a:p>
        </p:txBody>
      </p:sp>
    </p:spTree>
    <p:extLst>
      <p:ext uri="{BB962C8B-B14F-4D97-AF65-F5344CB8AC3E}">
        <p14:creationId xmlns:p14="http://schemas.microsoft.com/office/powerpoint/2010/main" val="29718413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3074" name="Picture 2" descr="Imagini pentru danube delta">
            <a:extLst>
              <a:ext uri="{FF2B5EF4-FFF2-40B4-BE49-F238E27FC236}">
                <a16:creationId xmlns:a16="http://schemas.microsoft.com/office/drawing/2014/main" id="{200E61D9-ECD3-47E0-B76A-97EECF98C8F5}"/>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r="22975"/>
          <a:stretch/>
        </p:blipFill>
        <p:spPr bwMode="auto">
          <a:xfrm>
            <a:off x="3174853" y="-9966"/>
            <a:ext cx="5969147" cy="51534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D342E8D-00FF-4C95-877A-E89A13381598}"/>
              </a:ext>
            </a:extLst>
          </p:cNvPr>
          <p:cNvSpPr/>
          <p:nvPr/>
        </p:nvSpPr>
        <p:spPr>
          <a:xfrm>
            <a:off x="-396552" y="-92546"/>
            <a:ext cx="3600400" cy="5400600"/>
          </a:xfrm>
          <a:prstGeom prst="rect">
            <a:avLst/>
          </a:prstGeom>
          <a:solidFill>
            <a:schemeClr val="bg1">
              <a:lumMod val="85000"/>
            </a:schemeClr>
          </a:solidFill>
          <a:ln>
            <a:solidFill>
              <a:schemeClr val="bg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 name="Title 2"/>
          <p:cNvSpPr txBox="1">
            <a:spLocks/>
          </p:cNvSpPr>
          <p:nvPr/>
        </p:nvSpPr>
        <p:spPr>
          <a:xfrm>
            <a:off x="251520" y="195486"/>
            <a:ext cx="2952328" cy="1152128"/>
          </a:xfrm>
          <a:prstGeom prst="rect">
            <a:avLst/>
          </a:prstGeom>
        </p:spPr>
        <p:txBody>
          <a:bodyPr anchor="ctr"/>
          <a:lstStyle>
            <a:lvl1pPr algn="ctr" defTabSz="914400" rtl="0" eaLnBrk="1" latinLnBrk="1" hangingPunct="1">
              <a:spcBef>
                <a:spcPct val="0"/>
              </a:spcBef>
              <a:buNone/>
              <a:defRPr sz="4400" kern="1200">
                <a:solidFill>
                  <a:schemeClr val="tx1"/>
                </a:solidFill>
                <a:latin typeface="+mj-lt"/>
                <a:ea typeface="+mj-ea"/>
                <a:cs typeface="+mj-cs"/>
              </a:defRPr>
            </a:lvl1pPr>
          </a:lstStyle>
          <a:p>
            <a:pPr algn="l"/>
            <a:r>
              <a:rPr lang="en-US" sz="3600" dirty="0">
                <a:solidFill>
                  <a:schemeClr val="bg1"/>
                </a:solidFill>
                <a:latin typeface="Acumin Pro Wide" panose="020B0505020202020204" pitchFamily="34" charset="0"/>
                <a:cs typeface="Arial" pitchFamily="34" charset="0"/>
              </a:rPr>
              <a:t>Executive</a:t>
            </a:r>
          </a:p>
          <a:p>
            <a:pPr algn="l"/>
            <a:r>
              <a:rPr lang="en-US" sz="3600" dirty="0">
                <a:solidFill>
                  <a:schemeClr val="bg1"/>
                </a:solidFill>
                <a:latin typeface="Acumin Pro Wide" panose="020B0505020202020204" pitchFamily="34" charset="0"/>
                <a:cs typeface="Arial" pitchFamily="34" charset="0"/>
              </a:rPr>
              <a:t>Summary</a:t>
            </a:r>
          </a:p>
        </p:txBody>
      </p:sp>
      <p:sp>
        <p:nvSpPr>
          <p:cNvPr id="3" name="Oval 2"/>
          <p:cNvSpPr/>
          <p:nvPr/>
        </p:nvSpPr>
        <p:spPr>
          <a:xfrm>
            <a:off x="2829178" y="661825"/>
            <a:ext cx="720080" cy="720080"/>
          </a:xfrm>
          <a:prstGeom prst="ellipse">
            <a:avLst/>
          </a:prstGeom>
          <a:solidFill>
            <a:schemeClr val="bg1"/>
          </a:solidFill>
          <a:ln w="1905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ko-KR" altLang="en-US"/>
          </a:p>
        </p:txBody>
      </p:sp>
      <p:sp>
        <p:nvSpPr>
          <p:cNvPr id="6" name="Oval 5"/>
          <p:cNvSpPr/>
          <p:nvPr/>
        </p:nvSpPr>
        <p:spPr>
          <a:xfrm>
            <a:off x="2829178" y="1721382"/>
            <a:ext cx="720080" cy="720080"/>
          </a:xfrm>
          <a:prstGeom prst="ellipse">
            <a:avLst/>
          </a:prstGeom>
          <a:solidFill>
            <a:schemeClr val="bg1"/>
          </a:solidFill>
          <a:ln w="1905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ko-KR" altLang="en-US"/>
          </a:p>
        </p:txBody>
      </p:sp>
      <p:sp>
        <p:nvSpPr>
          <p:cNvPr id="7" name="Oval 6"/>
          <p:cNvSpPr/>
          <p:nvPr/>
        </p:nvSpPr>
        <p:spPr>
          <a:xfrm>
            <a:off x="2829178" y="2780939"/>
            <a:ext cx="720080" cy="720080"/>
          </a:xfrm>
          <a:prstGeom prst="ellipse">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ko-KR" altLang="en-US"/>
          </a:p>
        </p:txBody>
      </p:sp>
      <p:sp>
        <p:nvSpPr>
          <p:cNvPr id="8" name="Oval 7"/>
          <p:cNvSpPr/>
          <p:nvPr/>
        </p:nvSpPr>
        <p:spPr>
          <a:xfrm>
            <a:off x="2829178" y="3840496"/>
            <a:ext cx="720080" cy="720080"/>
          </a:xfrm>
          <a:prstGeom prst="ellipse">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ko-KR" altLang="en-US"/>
          </a:p>
        </p:txBody>
      </p:sp>
      <p:sp>
        <p:nvSpPr>
          <p:cNvPr id="10" name="Rectangle 30"/>
          <p:cNvSpPr/>
          <p:nvPr/>
        </p:nvSpPr>
        <p:spPr>
          <a:xfrm>
            <a:off x="3009040" y="849716"/>
            <a:ext cx="345306" cy="344297"/>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1" name="Pie 24"/>
          <p:cNvSpPr/>
          <p:nvPr/>
        </p:nvSpPr>
        <p:spPr>
          <a:xfrm>
            <a:off x="2970227" y="1859950"/>
            <a:ext cx="409255" cy="406988"/>
          </a:xfrm>
          <a:custGeom>
            <a:avLst/>
            <a:gdLst/>
            <a:ahLst/>
            <a:cxnLst/>
            <a:rect l="l" t="t" r="r" b="b"/>
            <a:pathLst>
              <a:path w="3228711" h="3210836">
                <a:moveTo>
                  <a:pt x="351626" y="695968"/>
                </a:moveTo>
                <a:lnTo>
                  <a:pt x="1548007" y="1678300"/>
                </a:lnTo>
                <a:lnTo>
                  <a:pt x="236194" y="2500159"/>
                </a:lnTo>
                <a:cubicBezTo>
                  <a:pt x="-116985" y="1936431"/>
                  <a:pt x="-70514" y="1210092"/>
                  <a:pt x="351626" y="695968"/>
                </a:cubicBezTo>
                <a:close/>
                <a:moveTo>
                  <a:pt x="1957429" y="262366"/>
                </a:moveTo>
                <a:cubicBezTo>
                  <a:pt x="2634256" y="359480"/>
                  <a:pt x="3156733" y="907132"/>
                  <a:pt x="3221913" y="1587776"/>
                </a:cubicBezTo>
                <a:cubicBezTo>
                  <a:pt x="3287093" y="2268421"/>
                  <a:pt x="2878048" y="2905277"/>
                  <a:pt x="2231953" y="3129078"/>
                </a:cubicBezTo>
                <a:cubicBezTo>
                  <a:pt x="1585858" y="3352879"/>
                  <a:pt x="870522" y="3105497"/>
                  <a:pt x="500715" y="2530372"/>
                </a:cubicBezTo>
                <a:lnTo>
                  <a:pt x="1746987" y="1729019"/>
                </a:lnTo>
                <a:close/>
                <a:moveTo>
                  <a:pt x="1604447" y="200"/>
                </a:moveTo>
                <a:cubicBezTo>
                  <a:pt x="1665125" y="-778"/>
                  <a:pt x="1726175" y="1809"/>
                  <a:pt x="1787307" y="8072"/>
                </a:cubicBezTo>
                <a:lnTo>
                  <a:pt x="1629532" y="1548011"/>
                </a:lnTo>
                <a:lnTo>
                  <a:pt x="483856" y="506987"/>
                </a:lnTo>
                <a:cubicBezTo>
                  <a:pt x="773141" y="188622"/>
                  <a:pt x="1179697" y="7051"/>
                  <a:pt x="1604447" y="200"/>
                </a:cubicBezTo>
                <a:close/>
              </a:path>
            </a:pathLst>
          </a:cu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12" name="Rectangle 36"/>
          <p:cNvSpPr/>
          <p:nvPr/>
        </p:nvSpPr>
        <p:spPr>
          <a:xfrm>
            <a:off x="3013903" y="2988181"/>
            <a:ext cx="365579" cy="305595"/>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3" name="Oval 21"/>
          <p:cNvSpPr>
            <a:spLocks noChangeAspect="1"/>
          </p:cNvSpPr>
          <p:nvPr/>
        </p:nvSpPr>
        <p:spPr>
          <a:xfrm>
            <a:off x="3009604" y="4027010"/>
            <a:ext cx="344177" cy="347051"/>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nvGrpSpPr>
          <p:cNvPr id="14" name="Group 13"/>
          <p:cNvGrpSpPr/>
          <p:nvPr/>
        </p:nvGrpSpPr>
        <p:grpSpPr>
          <a:xfrm>
            <a:off x="3779912" y="682519"/>
            <a:ext cx="4320480" cy="863358"/>
            <a:chOff x="803640" y="3362835"/>
            <a:chExt cx="2059657" cy="863358"/>
          </a:xfrm>
        </p:grpSpPr>
        <p:sp>
          <p:nvSpPr>
            <p:cNvPr id="15" name="TextBox 14"/>
            <p:cNvSpPr txBox="1"/>
            <p:nvPr/>
          </p:nvSpPr>
          <p:spPr>
            <a:xfrm>
              <a:off x="803640" y="3579862"/>
              <a:ext cx="2059657"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The grand opening will take place in the spring of 2020 when the season starts because now it is 2019 and we are in the middle of the season</a:t>
              </a:r>
              <a:endParaRPr lang="ko-KR" altLang="en-US" sz="1200" dirty="0">
                <a:solidFill>
                  <a:schemeClr val="tx1">
                    <a:lumMod val="75000"/>
                    <a:lumOff val="25000"/>
                  </a:schemeClr>
                </a:solidFill>
                <a:cs typeface="Arial" pitchFamily="34" charset="0"/>
              </a:endParaRPr>
            </a:p>
          </p:txBody>
        </p:sp>
        <p:sp>
          <p:nvSpPr>
            <p:cNvPr id="16" name="TextBox 15"/>
            <p:cNvSpPr txBox="1"/>
            <p:nvPr/>
          </p:nvSpPr>
          <p:spPr>
            <a:xfrm>
              <a:off x="803640" y="3362835"/>
              <a:ext cx="2059657" cy="276999"/>
            </a:xfrm>
            <a:prstGeom prst="rect">
              <a:avLst/>
            </a:prstGeom>
            <a:noFill/>
          </p:spPr>
          <p:txBody>
            <a:bodyPr wrap="square" rtlCol="0">
              <a:spAutoFit/>
            </a:bodyPr>
            <a:lstStyle/>
            <a:p>
              <a:r>
                <a:rPr lang="en-US" altLang="ko-KR" sz="1200" dirty="0">
                  <a:ln w="0"/>
                  <a:effectLst>
                    <a:outerShdw blurRad="38100" dist="19050" dir="2700000" algn="tl" rotWithShape="0">
                      <a:schemeClr val="dk1">
                        <a:alpha val="40000"/>
                      </a:schemeClr>
                    </a:outerShdw>
                  </a:effectLst>
                  <a:cs typeface="Arial" pitchFamily="34" charset="0"/>
                </a:rPr>
                <a:t>Grand Opening in 2020</a:t>
              </a:r>
              <a:endParaRPr lang="ko-KR" altLang="en-US" sz="1200" dirty="0">
                <a:ln w="0"/>
                <a:effectLst>
                  <a:outerShdw blurRad="38100" dist="19050" dir="2700000" algn="tl" rotWithShape="0">
                    <a:schemeClr val="dk1">
                      <a:alpha val="40000"/>
                    </a:schemeClr>
                  </a:outerShdw>
                </a:effectLst>
                <a:cs typeface="Arial" pitchFamily="34" charset="0"/>
              </a:endParaRPr>
            </a:p>
          </p:txBody>
        </p:sp>
      </p:grpSp>
      <p:grpSp>
        <p:nvGrpSpPr>
          <p:cNvPr id="17" name="Group 16"/>
          <p:cNvGrpSpPr/>
          <p:nvPr/>
        </p:nvGrpSpPr>
        <p:grpSpPr>
          <a:xfrm>
            <a:off x="3779912" y="1742076"/>
            <a:ext cx="4320480" cy="863358"/>
            <a:chOff x="803640" y="3362835"/>
            <a:chExt cx="2059657" cy="863358"/>
          </a:xfrm>
        </p:grpSpPr>
        <p:sp>
          <p:nvSpPr>
            <p:cNvPr id="18" name="TextBox 17"/>
            <p:cNvSpPr txBox="1"/>
            <p:nvPr/>
          </p:nvSpPr>
          <p:spPr>
            <a:xfrm>
              <a:off x="803640" y="3579862"/>
              <a:ext cx="2059657"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Andi will be managing the activities the tourists will have, while Ionela will be taking care of the resort regarding the administration and designing</a:t>
              </a:r>
              <a:endParaRPr lang="ko-KR" altLang="en-US" sz="1200" dirty="0">
                <a:solidFill>
                  <a:schemeClr val="tx1">
                    <a:lumMod val="75000"/>
                    <a:lumOff val="25000"/>
                  </a:schemeClr>
                </a:solidFill>
                <a:cs typeface="Arial" pitchFamily="34" charset="0"/>
              </a:endParaRPr>
            </a:p>
          </p:txBody>
        </p:sp>
        <p:sp>
          <p:nvSpPr>
            <p:cNvPr id="19" name="TextBox 18"/>
            <p:cNvSpPr txBox="1"/>
            <p:nvPr/>
          </p:nvSpPr>
          <p:spPr>
            <a:xfrm>
              <a:off x="803640" y="3362835"/>
              <a:ext cx="2059657" cy="276999"/>
            </a:xfrm>
            <a:prstGeom prst="rect">
              <a:avLst/>
            </a:prstGeom>
            <a:noFill/>
          </p:spPr>
          <p:txBody>
            <a:bodyPr wrap="square" rtlCol="0">
              <a:spAutoFit/>
            </a:bodyPr>
            <a:lstStyle/>
            <a:p>
              <a:r>
                <a:rPr lang="en-US" altLang="ko-KR" sz="1200" dirty="0">
                  <a:ln w="0"/>
                  <a:effectLst>
                    <a:outerShdw blurRad="38100" dist="19050" dir="2700000" algn="tl" rotWithShape="0">
                      <a:schemeClr val="dk1">
                        <a:alpha val="40000"/>
                      </a:schemeClr>
                    </a:outerShdw>
                  </a:effectLst>
                  <a:cs typeface="Arial" pitchFamily="34" charset="0"/>
                </a:rPr>
                <a:t>Team roles</a:t>
              </a:r>
              <a:endParaRPr lang="ko-KR" altLang="en-US" sz="1200" dirty="0">
                <a:ln w="0"/>
                <a:effectLst>
                  <a:outerShdw blurRad="38100" dist="19050" dir="2700000" algn="tl" rotWithShape="0">
                    <a:schemeClr val="dk1">
                      <a:alpha val="40000"/>
                    </a:schemeClr>
                  </a:outerShdw>
                </a:effectLst>
                <a:cs typeface="Arial" pitchFamily="34" charset="0"/>
              </a:endParaRPr>
            </a:p>
          </p:txBody>
        </p:sp>
      </p:grpSp>
      <p:grpSp>
        <p:nvGrpSpPr>
          <p:cNvPr id="20" name="Group 19"/>
          <p:cNvGrpSpPr/>
          <p:nvPr/>
        </p:nvGrpSpPr>
        <p:grpSpPr>
          <a:xfrm>
            <a:off x="3779912" y="2801633"/>
            <a:ext cx="4320480" cy="863358"/>
            <a:chOff x="803640" y="3362835"/>
            <a:chExt cx="2059657" cy="863358"/>
          </a:xfrm>
        </p:grpSpPr>
        <p:sp>
          <p:nvSpPr>
            <p:cNvPr id="21" name="TextBox 20"/>
            <p:cNvSpPr txBox="1"/>
            <p:nvPr/>
          </p:nvSpPr>
          <p:spPr>
            <a:xfrm>
              <a:off x="803640" y="3579862"/>
              <a:ext cx="2059657"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The tourists will take part at different cultural events while exploring the beauty of Danube, something that places Romania ahead of other countries</a:t>
              </a:r>
              <a:endParaRPr lang="ko-KR" altLang="en-US" sz="1200" dirty="0">
                <a:solidFill>
                  <a:schemeClr val="tx1">
                    <a:lumMod val="75000"/>
                    <a:lumOff val="25000"/>
                  </a:schemeClr>
                </a:solidFill>
                <a:cs typeface="Arial" pitchFamily="34" charset="0"/>
              </a:endParaRPr>
            </a:p>
          </p:txBody>
        </p:sp>
        <p:sp>
          <p:nvSpPr>
            <p:cNvPr id="22" name="TextBox 21"/>
            <p:cNvSpPr txBox="1"/>
            <p:nvPr/>
          </p:nvSpPr>
          <p:spPr>
            <a:xfrm>
              <a:off x="803640" y="3362835"/>
              <a:ext cx="2059657" cy="276999"/>
            </a:xfrm>
            <a:prstGeom prst="rect">
              <a:avLst/>
            </a:prstGeom>
            <a:noFill/>
          </p:spPr>
          <p:txBody>
            <a:bodyPr wrap="square" rtlCol="0">
              <a:spAutoFit/>
            </a:bodyPr>
            <a:lstStyle/>
            <a:p>
              <a:r>
                <a:rPr lang="en-US" altLang="ko-KR" sz="1200" dirty="0">
                  <a:ln w="0"/>
                  <a:effectLst>
                    <a:outerShdw blurRad="38100" dist="19050" dir="2700000" algn="tl" rotWithShape="0">
                      <a:schemeClr val="dk1">
                        <a:alpha val="40000"/>
                      </a:schemeClr>
                    </a:outerShdw>
                  </a:effectLst>
                  <a:cs typeface="Arial" pitchFamily="34" charset="0"/>
                </a:rPr>
                <a:t>Entertainment</a:t>
              </a:r>
              <a:endParaRPr lang="ko-KR" altLang="en-US" sz="1200" dirty="0">
                <a:ln w="0"/>
                <a:effectLst>
                  <a:outerShdw blurRad="38100" dist="19050" dir="2700000" algn="tl" rotWithShape="0">
                    <a:schemeClr val="dk1">
                      <a:alpha val="40000"/>
                    </a:schemeClr>
                  </a:outerShdw>
                </a:effectLst>
                <a:cs typeface="Arial" pitchFamily="34" charset="0"/>
              </a:endParaRPr>
            </a:p>
          </p:txBody>
        </p:sp>
      </p:grpSp>
      <p:grpSp>
        <p:nvGrpSpPr>
          <p:cNvPr id="23" name="Group 22"/>
          <p:cNvGrpSpPr/>
          <p:nvPr/>
        </p:nvGrpSpPr>
        <p:grpSpPr>
          <a:xfrm>
            <a:off x="3779912" y="3861190"/>
            <a:ext cx="4320480" cy="863358"/>
            <a:chOff x="803640" y="3362835"/>
            <a:chExt cx="2059657" cy="863358"/>
          </a:xfrm>
        </p:grpSpPr>
        <p:sp>
          <p:nvSpPr>
            <p:cNvPr id="24" name="TextBox 23"/>
            <p:cNvSpPr txBox="1"/>
            <p:nvPr/>
          </p:nvSpPr>
          <p:spPr>
            <a:xfrm>
              <a:off x="803640" y="3579862"/>
              <a:ext cx="2059657"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The project will be supported with the help ITI Delta </a:t>
              </a:r>
              <a:r>
                <a:rPr lang="en-US" altLang="ko-KR" sz="1200" dirty="0" err="1">
                  <a:solidFill>
                    <a:schemeClr val="tx1">
                      <a:lumMod val="75000"/>
                      <a:lumOff val="25000"/>
                    </a:schemeClr>
                  </a:solidFill>
                  <a:cs typeface="Arial" pitchFamily="34" charset="0"/>
                </a:rPr>
                <a:t>Dunarii</a:t>
              </a:r>
              <a:r>
                <a:rPr lang="en-US" altLang="ko-KR" sz="1200" dirty="0">
                  <a:solidFill>
                    <a:schemeClr val="tx1">
                      <a:lumMod val="75000"/>
                      <a:lumOff val="25000"/>
                    </a:schemeClr>
                  </a:solidFill>
                  <a:cs typeface="Arial" pitchFamily="34" charset="0"/>
                </a:rPr>
                <a:t>, an association which is promoting The Danube Delta in Romania, an European Union association formed in Romania</a:t>
              </a:r>
              <a:endParaRPr lang="ko-KR" altLang="en-US" sz="1200" dirty="0">
                <a:solidFill>
                  <a:schemeClr val="tx1">
                    <a:lumMod val="75000"/>
                    <a:lumOff val="25000"/>
                  </a:schemeClr>
                </a:solidFill>
                <a:cs typeface="Arial" pitchFamily="34" charset="0"/>
              </a:endParaRPr>
            </a:p>
          </p:txBody>
        </p:sp>
        <p:sp>
          <p:nvSpPr>
            <p:cNvPr id="25" name="TextBox 24"/>
            <p:cNvSpPr txBox="1"/>
            <p:nvPr/>
          </p:nvSpPr>
          <p:spPr>
            <a:xfrm>
              <a:off x="803640" y="3362835"/>
              <a:ext cx="2059657" cy="276999"/>
            </a:xfrm>
            <a:prstGeom prst="rect">
              <a:avLst/>
            </a:prstGeom>
            <a:noFill/>
          </p:spPr>
          <p:txBody>
            <a:bodyPr wrap="square" rtlCol="0">
              <a:spAutoFit/>
            </a:bodyPr>
            <a:lstStyle/>
            <a:p>
              <a:r>
                <a:rPr lang="en-US" altLang="ko-KR" sz="1200" dirty="0">
                  <a:ln w="0"/>
                  <a:effectLst>
                    <a:outerShdw blurRad="38100" dist="19050" dir="2700000" algn="tl" rotWithShape="0">
                      <a:schemeClr val="dk1">
                        <a:alpha val="40000"/>
                      </a:schemeClr>
                    </a:outerShdw>
                  </a:effectLst>
                  <a:cs typeface="Arial" pitchFamily="34" charset="0"/>
                </a:rPr>
                <a:t>European Funds</a:t>
              </a:r>
              <a:endParaRPr lang="ko-KR" altLang="en-US" sz="1200" dirty="0">
                <a:ln w="0"/>
                <a:effectLst>
                  <a:outerShdw blurRad="38100" dist="19050" dir="2700000" algn="tl" rotWithShape="0">
                    <a:schemeClr val="dk1">
                      <a:alpha val="40000"/>
                    </a:schemeClr>
                  </a:outerShdw>
                </a:effectLst>
                <a:cs typeface="Arial" pitchFamily="34" charset="0"/>
              </a:endParaRPr>
            </a:p>
          </p:txBody>
        </p:sp>
      </p:grpSp>
    </p:spTree>
    <p:extLst>
      <p:ext uri="{BB962C8B-B14F-4D97-AF65-F5344CB8AC3E}">
        <p14:creationId xmlns:p14="http://schemas.microsoft.com/office/powerpoint/2010/main" val="22702776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6" name="Picture 2" descr="Imagini pentru danube delta">
            <a:extLst>
              <a:ext uri="{FF2B5EF4-FFF2-40B4-BE49-F238E27FC236}">
                <a16:creationId xmlns:a16="http://schemas.microsoft.com/office/drawing/2014/main" id="{B7F073DF-EEA3-4DD4-880E-525B823CB500}"/>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35067"/>
          <a:stretch/>
        </p:blipFill>
        <p:spPr bwMode="auto">
          <a:xfrm>
            <a:off x="0" y="0"/>
            <a:ext cx="9175898" cy="372387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F5446A0-7DD5-452C-8198-273E1F9706CD}"/>
              </a:ext>
            </a:extLst>
          </p:cNvPr>
          <p:cNvSpPr/>
          <p:nvPr/>
        </p:nvSpPr>
        <p:spPr>
          <a:xfrm>
            <a:off x="0" y="3723878"/>
            <a:ext cx="9252520" cy="1512168"/>
          </a:xfrm>
          <a:prstGeom prst="rect">
            <a:avLst/>
          </a:prstGeom>
          <a:solidFill>
            <a:schemeClr val="bg1">
              <a:lumMod val="75000"/>
            </a:schemeClr>
          </a:solidFill>
          <a:ln>
            <a:solidFill>
              <a:schemeClr val="bg1">
                <a:lumMod val="75000"/>
              </a:schemeClr>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 name="Text Placeholder 1"/>
          <p:cNvSpPr>
            <a:spLocks noGrp="1"/>
          </p:cNvSpPr>
          <p:nvPr>
            <p:ph type="body" sz="quarter" idx="10"/>
          </p:nvPr>
        </p:nvSpPr>
        <p:spPr/>
        <p:txBody>
          <a:bodyPr/>
          <a:lstStyle/>
          <a:p>
            <a:r>
              <a:rPr lang="en-US" altLang="ko-KR" b="1" dirty="0"/>
              <a:t>Company overview</a:t>
            </a:r>
            <a:endParaRPr lang="ko-KR" altLang="en-US" b="1" dirty="0"/>
          </a:p>
        </p:txBody>
      </p:sp>
      <p:pic>
        <p:nvPicPr>
          <p:cNvPr id="6" name="Picture Placeholder 5" descr="A picture containing outdoor, sky, grass, nature&#10;&#10;Description automatically generated">
            <a:extLst>
              <a:ext uri="{FF2B5EF4-FFF2-40B4-BE49-F238E27FC236}">
                <a16:creationId xmlns:a16="http://schemas.microsoft.com/office/drawing/2014/main" id="{52B3D5AB-B4A2-45BB-A074-5889306B3084}"/>
              </a:ext>
            </a:extLst>
          </p:cNvPr>
          <p:cNvPicPr>
            <a:picLocks noGrp="1" noChangeAspect="1"/>
          </p:cNvPicPr>
          <p:nvPr>
            <p:ph type="pic" idx="12"/>
          </p:nvPr>
        </p:nvPicPr>
        <p:blipFill>
          <a:blip r:embed="rId3" cstate="print">
            <a:extLst>
              <a:ext uri="{28A0092B-C50C-407E-A947-70E740481C1C}">
                <a14:useLocalDpi xmlns:a14="http://schemas.microsoft.com/office/drawing/2010/main" val="0"/>
              </a:ext>
            </a:extLst>
          </a:blip>
          <a:srcRect l="16619" r="16619"/>
          <a:stretch>
            <a:fillRect/>
          </a:stretch>
        </p:blipFill>
        <p:spPr/>
      </p:pic>
      <p:sp>
        <p:nvSpPr>
          <p:cNvPr id="7" name="TextBox 6"/>
          <p:cNvSpPr txBox="1"/>
          <p:nvPr/>
        </p:nvSpPr>
        <p:spPr>
          <a:xfrm>
            <a:off x="1871700" y="1535545"/>
            <a:ext cx="6156684" cy="1015663"/>
          </a:xfrm>
          <a:prstGeom prst="rect">
            <a:avLst/>
          </a:prstGeom>
          <a:noFill/>
        </p:spPr>
        <p:txBody>
          <a:bodyPr wrap="square" rtlCol="0">
            <a:spAutoFit/>
          </a:bodyPr>
          <a:lstStyle/>
          <a:p>
            <a:pPr algn="ctr"/>
            <a:r>
              <a:rPr lang="en-US" altLang="ko-KR" sz="1200" dirty="0">
                <a:cs typeface="Arial" pitchFamily="34" charset="0"/>
              </a:rPr>
              <a:t>The business is in a hospitality and tourism industry promoting the Danube Delta of Romania, one of the biggest Deltas in Europe. Promoting the origin country makes the project special because a lot of effort will be put in, as well as emotion and feelings. The whole concept will target mainly the foreign guests to invite them discover the culture, traditions and places of Danube Delta and also of Romania.</a:t>
            </a:r>
          </a:p>
        </p:txBody>
      </p:sp>
      <p:sp>
        <p:nvSpPr>
          <p:cNvPr id="8" name="TextBox 7"/>
          <p:cNvSpPr txBox="1"/>
          <p:nvPr/>
        </p:nvSpPr>
        <p:spPr>
          <a:xfrm>
            <a:off x="1115616" y="1335962"/>
            <a:ext cx="569387" cy="1015663"/>
          </a:xfrm>
          <a:prstGeom prst="rect">
            <a:avLst/>
          </a:prstGeom>
          <a:noFill/>
        </p:spPr>
        <p:txBody>
          <a:bodyPr wrap="none" rtlCol="0">
            <a:spAutoFit/>
          </a:bodyPr>
          <a:lstStyle/>
          <a:p>
            <a:r>
              <a:rPr lang="en-US" altLang="ko-KR" sz="6000" b="1" dirty="0">
                <a:latin typeface="Arial" pitchFamily="34" charset="0"/>
                <a:cs typeface="Arial" pitchFamily="34" charset="0"/>
              </a:rPr>
              <a:t>“</a:t>
            </a:r>
            <a:endParaRPr lang="ko-KR" altLang="en-US" sz="6000" b="1" dirty="0">
              <a:latin typeface="Arial" pitchFamily="34" charset="0"/>
              <a:cs typeface="Arial" pitchFamily="34" charset="0"/>
            </a:endParaRPr>
          </a:p>
        </p:txBody>
      </p:sp>
      <p:sp>
        <p:nvSpPr>
          <p:cNvPr id="9" name="TextBox 8"/>
          <p:cNvSpPr txBox="1"/>
          <p:nvPr/>
        </p:nvSpPr>
        <p:spPr>
          <a:xfrm rot="10800000">
            <a:off x="7384698" y="1876122"/>
            <a:ext cx="569387" cy="1015663"/>
          </a:xfrm>
          <a:prstGeom prst="rect">
            <a:avLst/>
          </a:prstGeom>
          <a:noFill/>
        </p:spPr>
        <p:txBody>
          <a:bodyPr wrap="none" rtlCol="0">
            <a:spAutoFit/>
          </a:bodyPr>
          <a:lstStyle/>
          <a:p>
            <a:r>
              <a:rPr lang="en-US" altLang="ko-KR" sz="6000" b="1" dirty="0">
                <a:latin typeface="Arial" pitchFamily="34" charset="0"/>
                <a:cs typeface="Arial" pitchFamily="34" charset="0"/>
              </a:rPr>
              <a:t>“</a:t>
            </a:r>
            <a:endParaRPr lang="ko-KR" altLang="en-US" sz="6000" b="1" dirty="0">
              <a:latin typeface="Arial" pitchFamily="34" charset="0"/>
              <a:cs typeface="Arial" pitchFamily="34" charset="0"/>
            </a:endParaRPr>
          </a:p>
        </p:txBody>
      </p:sp>
    </p:spTree>
    <p:extLst>
      <p:ext uri="{BB962C8B-B14F-4D97-AF65-F5344CB8AC3E}">
        <p14:creationId xmlns:p14="http://schemas.microsoft.com/office/powerpoint/2010/main" val="484193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l="-17000" r="-17000"/>
          </a:stretch>
        </a:blipFill>
        <a:effectLst/>
      </p:bgPr>
    </p:bg>
    <p:spTree>
      <p:nvGrpSpPr>
        <p:cNvPr id="1" name=""/>
        <p:cNvGrpSpPr/>
        <p:nvPr/>
      </p:nvGrpSpPr>
      <p:grpSpPr>
        <a:xfrm>
          <a:off x="0" y="0"/>
          <a:ext cx="0" cy="0"/>
          <a:chOff x="0" y="0"/>
          <a:chExt cx="0" cy="0"/>
        </a:xfrm>
      </p:grpSpPr>
      <p:sp>
        <p:nvSpPr>
          <p:cNvPr id="40" name="Oval 39">
            <a:extLst>
              <a:ext uri="{FF2B5EF4-FFF2-40B4-BE49-F238E27FC236}">
                <a16:creationId xmlns:a16="http://schemas.microsoft.com/office/drawing/2014/main" id="{3A0D9D88-D922-44B7-8383-0EFC98766C43}"/>
              </a:ext>
            </a:extLst>
          </p:cNvPr>
          <p:cNvSpPr/>
          <p:nvPr/>
        </p:nvSpPr>
        <p:spPr>
          <a:xfrm>
            <a:off x="4218890" y="4159354"/>
            <a:ext cx="677666" cy="677666"/>
          </a:xfrm>
          <a:prstGeom prst="ellips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2" name="Text Placeholder 1"/>
          <p:cNvSpPr>
            <a:spLocks noGrp="1"/>
          </p:cNvSpPr>
          <p:nvPr>
            <p:ph type="body" sz="quarter" idx="10"/>
          </p:nvPr>
        </p:nvSpPr>
        <p:spPr/>
        <p:txBody>
          <a:bodyPr/>
          <a:lstStyle/>
          <a:p>
            <a:r>
              <a:rPr lang="en-US" altLang="ko-KR"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Our Services</a:t>
            </a:r>
            <a:endParaRPr lang="ko-KR" altLang="en-US"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grpSp>
        <p:nvGrpSpPr>
          <p:cNvPr id="36" name="Group 35">
            <a:extLst>
              <a:ext uri="{FF2B5EF4-FFF2-40B4-BE49-F238E27FC236}">
                <a16:creationId xmlns:a16="http://schemas.microsoft.com/office/drawing/2014/main" id="{527B0A50-641A-404F-8DE6-F6BAE370B4F5}"/>
              </a:ext>
            </a:extLst>
          </p:cNvPr>
          <p:cNvGrpSpPr/>
          <p:nvPr/>
        </p:nvGrpSpPr>
        <p:grpSpPr>
          <a:xfrm>
            <a:off x="1270168" y="1275606"/>
            <a:ext cx="1338892" cy="1243926"/>
            <a:chOff x="1270168" y="1275606"/>
            <a:chExt cx="1338892" cy="1243926"/>
          </a:xfrm>
        </p:grpSpPr>
        <p:sp>
          <p:nvSpPr>
            <p:cNvPr id="4" name="Oval 3"/>
            <p:cNvSpPr/>
            <p:nvPr/>
          </p:nvSpPr>
          <p:spPr>
            <a:xfrm>
              <a:off x="1600781" y="1275606"/>
              <a:ext cx="677666" cy="677666"/>
            </a:xfrm>
            <a:prstGeom prst="ellips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4" name="TextBox 13"/>
            <p:cNvSpPr txBox="1"/>
            <p:nvPr/>
          </p:nvSpPr>
          <p:spPr>
            <a:xfrm>
              <a:off x="1270168" y="2057867"/>
              <a:ext cx="1338892" cy="461665"/>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Booking a room</a:t>
              </a:r>
              <a:endParaRPr lang="ko-KR" altLang="en-US" sz="1200" b="1" dirty="0">
                <a:solidFill>
                  <a:schemeClr val="tx1">
                    <a:lumMod val="75000"/>
                    <a:lumOff val="25000"/>
                  </a:schemeClr>
                </a:solidFill>
                <a:cs typeface="Arial" pitchFamily="34" charset="0"/>
              </a:endParaRPr>
            </a:p>
          </p:txBody>
        </p:sp>
        <p:sp>
          <p:nvSpPr>
            <p:cNvPr id="22" name="Rectangle 30"/>
            <p:cNvSpPr/>
            <p:nvPr/>
          </p:nvSpPr>
          <p:spPr>
            <a:xfrm>
              <a:off x="1807877" y="1476091"/>
              <a:ext cx="263469" cy="262699"/>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grpSp>
        <p:nvGrpSpPr>
          <p:cNvPr id="34" name="Group 33">
            <a:extLst>
              <a:ext uri="{FF2B5EF4-FFF2-40B4-BE49-F238E27FC236}">
                <a16:creationId xmlns:a16="http://schemas.microsoft.com/office/drawing/2014/main" id="{DF9C726A-BB06-4508-A514-6035D15C8D19}"/>
              </a:ext>
            </a:extLst>
          </p:cNvPr>
          <p:cNvGrpSpPr/>
          <p:nvPr/>
        </p:nvGrpSpPr>
        <p:grpSpPr>
          <a:xfrm>
            <a:off x="6506387" y="1275606"/>
            <a:ext cx="1338892" cy="1428592"/>
            <a:chOff x="6506387" y="1275606"/>
            <a:chExt cx="1338892" cy="1428592"/>
          </a:xfrm>
        </p:grpSpPr>
        <p:sp>
          <p:nvSpPr>
            <p:cNvPr id="9" name="Oval 8"/>
            <p:cNvSpPr/>
            <p:nvPr/>
          </p:nvSpPr>
          <p:spPr>
            <a:xfrm>
              <a:off x="6837000" y="1275606"/>
              <a:ext cx="677666" cy="677666"/>
            </a:xfrm>
            <a:prstGeom prst="ellips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7" name="TextBox 16"/>
            <p:cNvSpPr txBox="1"/>
            <p:nvPr/>
          </p:nvSpPr>
          <p:spPr>
            <a:xfrm>
              <a:off x="6506387" y="2057867"/>
              <a:ext cx="1338892" cy="646331"/>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Cultural and traditional events</a:t>
              </a:r>
              <a:endParaRPr lang="ko-KR" altLang="en-US" sz="1200" b="1" dirty="0">
                <a:solidFill>
                  <a:schemeClr val="tx1">
                    <a:lumMod val="75000"/>
                    <a:lumOff val="25000"/>
                  </a:schemeClr>
                </a:solidFill>
                <a:cs typeface="Arial" pitchFamily="34" charset="0"/>
              </a:endParaRPr>
            </a:p>
          </p:txBody>
        </p:sp>
        <p:sp>
          <p:nvSpPr>
            <p:cNvPr id="25" name="Rectangle 36"/>
            <p:cNvSpPr/>
            <p:nvPr/>
          </p:nvSpPr>
          <p:spPr>
            <a:xfrm>
              <a:off x="7017444" y="1464790"/>
              <a:ext cx="316776" cy="264799"/>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sp>
        <p:nvSpPr>
          <p:cNvPr id="26" name="Oval 21"/>
          <p:cNvSpPr>
            <a:spLocks noChangeAspect="1"/>
          </p:cNvSpPr>
          <p:nvPr/>
        </p:nvSpPr>
        <p:spPr>
          <a:xfrm>
            <a:off x="8089317" y="3058536"/>
            <a:ext cx="324953" cy="327666"/>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nvGrpSpPr>
          <p:cNvPr id="38" name="Group 37">
            <a:extLst>
              <a:ext uri="{FF2B5EF4-FFF2-40B4-BE49-F238E27FC236}">
                <a16:creationId xmlns:a16="http://schemas.microsoft.com/office/drawing/2014/main" id="{53EE7825-9501-4DBF-A5E1-73F3C9FFBB95}"/>
              </a:ext>
            </a:extLst>
          </p:cNvPr>
          <p:cNvGrpSpPr/>
          <p:nvPr/>
        </p:nvGrpSpPr>
        <p:grpSpPr>
          <a:xfrm>
            <a:off x="3888277" y="2706286"/>
            <a:ext cx="1338892" cy="1437967"/>
            <a:chOff x="3015574" y="2529788"/>
            <a:chExt cx="1338892" cy="1437967"/>
          </a:xfrm>
        </p:grpSpPr>
        <p:sp>
          <p:nvSpPr>
            <p:cNvPr id="11" name="Oval 10"/>
            <p:cNvSpPr/>
            <p:nvPr/>
          </p:nvSpPr>
          <p:spPr>
            <a:xfrm>
              <a:off x="3346187" y="2529788"/>
              <a:ext cx="677666" cy="677666"/>
            </a:xfrm>
            <a:prstGeom prst="ellips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20" name="TextBox 19"/>
            <p:cNvSpPr txBox="1"/>
            <p:nvPr/>
          </p:nvSpPr>
          <p:spPr>
            <a:xfrm>
              <a:off x="3015574" y="3321424"/>
              <a:ext cx="1338892" cy="646331"/>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A lot of stories to be told about Romania</a:t>
              </a:r>
              <a:endParaRPr lang="ko-KR" altLang="en-US" sz="1200" b="1" dirty="0">
                <a:solidFill>
                  <a:schemeClr val="tx1">
                    <a:lumMod val="75000"/>
                    <a:lumOff val="25000"/>
                  </a:schemeClr>
                </a:solidFill>
                <a:cs typeface="Arial" pitchFamily="34" charset="0"/>
              </a:endParaRPr>
            </a:p>
          </p:txBody>
        </p:sp>
        <p:sp>
          <p:nvSpPr>
            <p:cNvPr id="27" name="Rectangle 9"/>
            <p:cNvSpPr/>
            <p:nvPr/>
          </p:nvSpPr>
          <p:spPr>
            <a:xfrm>
              <a:off x="3542500" y="2754662"/>
              <a:ext cx="275377" cy="25777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37" name="Group 36">
            <a:extLst>
              <a:ext uri="{FF2B5EF4-FFF2-40B4-BE49-F238E27FC236}">
                <a16:creationId xmlns:a16="http://schemas.microsoft.com/office/drawing/2014/main" id="{325CD055-32AD-4681-90EE-1AEA45469C84}"/>
              </a:ext>
            </a:extLst>
          </p:cNvPr>
          <p:cNvGrpSpPr/>
          <p:nvPr/>
        </p:nvGrpSpPr>
        <p:grpSpPr>
          <a:xfrm>
            <a:off x="1266736" y="2709687"/>
            <a:ext cx="1338892" cy="1238386"/>
            <a:chOff x="1270168" y="2544703"/>
            <a:chExt cx="1338892" cy="1238386"/>
          </a:xfrm>
        </p:grpSpPr>
        <p:sp>
          <p:nvSpPr>
            <p:cNvPr id="10" name="Oval 9"/>
            <p:cNvSpPr/>
            <p:nvPr/>
          </p:nvSpPr>
          <p:spPr>
            <a:xfrm>
              <a:off x="1600781" y="2544703"/>
              <a:ext cx="677666" cy="677666"/>
            </a:xfrm>
            <a:prstGeom prst="ellips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8" name="TextBox 17"/>
            <p:cNvSpPr txBox="1"/>
            <p:nvPr/>
          </p:nvSpPr>
          <p:spPr>
            <a:xfrm>
              <a:off x="1270168" y="3321424"/>
              <a:ext cx="1338892" cy="461665"/>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Games for children</a:t>
              </a:r>
              <a:endParaRPr lang="ko-KR" altLang="en-US" sz="1200" b="1" dirty="0">
                <a:solidFill>
                  <a:schemeClr val="tx1">
                    <a:lumMod val="75000"/>
                    <a:lumOff val="25000"/>
                  </a:schemeClr>
                </a:solidFill>
                <a:cs typeface="Arial" pitchFamily="34" charset="0"/>
              </a:endParaRPr>
            </a:p>
          </p:txBody>
        </p:sp>
        <p:sp>
          <p:nvSpPr>
            <p:cNvPr id="28" name="Rectangle 16"/>
            <p:cNvSpPr/>
            <p:nvPr/>
          </p:nvSpPr>
          <p:spPr>
            <a:xfrm rot="2700000">
              <a:off x="1840412" y="2696915"/>
              <a:ext cx="198401" cy="377468"/>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6" name="Group 5">
            <a:extLst>
              <a:ext uri="{FF2B5EF4-FFF2-40B4-BE49-F238E27FC236}">
                <a16:creationId xmlns:a16="http://schemas.microsoft.com/office/drawing/2014/main" id="{471EE916-02DE-4B3E-BC9E-F35E323D642D}"/>
              </a:ext>
            </a:extLst>
          </p:cNvPr>
          <p:cNvGrpSpPr/>
          <p:nvPr/>
        </p:nvGrpSpPr>
        <p:grpSpPr>
          <a:xfrm>
            <a:off x="6506387" y="2704198"/>
            <a:ext cx="1338892" cy="1622633"/>
            <a:chOff x="4760980" y="2529788"/>
            <a:chExt cx="1338892" cy="1622633"/>
          </a:xfrm>
        </p:grpSpPr>
        <p:sp>
          <p:nvSpPr>
            <p:cNvPr id="12" name="Oval 11"/>
            <p:cNvSpPr/>
            <p:nvPr/>
          </p:nvSpPr>
          <p:spPr>
            <a:xfrm>
              <a:off x="5091593" y="2529788"/>
              <a:ext cx="677666" cy="677666"/>
            </a:xfrm>
            <a:prstGeom prst="ellips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9" name="TextBox 18"/>
            <p:cNvSpPr txBox="1"/>
            <p:nvPr/>
          </p:nvSpPr>
          <p:spPr>
            <a:xfrm>
              <a:off x="4760980" y="3321424"/>
              <a:ext cx="1338892" cy="830997"/>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An album of pictures given at the end of the stay</a:t>
              </a:r>
              <a:endParaRPr lang="ko-KR" altLang="en-US" sz="1200" b="1" dirty="0">
                <a:solidFill>
                  <a:schemeClr val="tx1">
                    <a:lumMod val="75000"/>
                    <a:lumOff val="25000"/>
                  </a:schemeClr>
                </a:solidFill>
                <a:cs typeface="Arial" pitchFamily="34" charset="0"/>
              </a:endParaRPr>
            </a:p>
          </p:txBody>
        </p:sp>
        <p:sp>
          <p:nvSpPr>
            <p:cNvPr id="29" name="Rounded Rectangle 27"/>
            <p:cNvSpPr/>
            <p:nvPr/>
          </p:nvSpPr>
          <p:spPr>
            <a:xfrm>
              <a:off x="5262130" y="2719408"/>
              <a:ext cx="301460" cy="231563"/>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grpSp>
        <p:nvGrpSpPr>
          <p:cNvPr id="35" name="Group 34">
            <a:extLst>
              <a:ext uri="{FF2B5EF4-FFF2-40B4-BE49-F238E27FC236}">
                <a16:creationId xmlns:a16="http://schemas.microsoft.com/office/drawing/2014/main" id="{CB3E69ED-D8D7-475B-8141-54F4845B3614}"/>
              </a:ext>
            </a:extLst>
          </p:cNvPr>
          <p:cNvGrpSpPr/>
          <p:nvPr/>
        </p:nvGrpSpPr>
        <p:grpSpPr>
          <a:xfrm>
            <a:off x="3888277" y="1257889"/>
            <a:ext cx="1338892" cy="1211339"/>
            <a:chOff x="3015574" y="1275606"/>
            <a:chExt cx="1338892" cy="1211339"/>
          </a:xfrm>
        </p:grpSpPr>
        <p:sp>
          <p:nvSpPr>
            <p:cNvPr id="7" name="Oval 6"/>
            <p:cNvSpPr/>
            <p:nvPr/>
          </p:nvSpPr>
          <p:spPr>
            <a:xfrm>
              <a:off x="3346187" y="1275606"/>
              <a:ext cx="677666" cy="677666"/>
            </a:xfrm>
            <a:prstGeom prst="ellips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6" name="TextBox 15"/>
            <p:cNvSpPr txBox="1"/>
            <p:nvPr/>
          </p:nvSpPr>
          <p:spPr>
            <a:xfrm>
              <a:off x="3015574" y="2025280"/>
              <a:ext cx="1338892" cy="461665"/>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Cruises on Danube</a:t>
              </a:r>
              <a:endParaRPr lang="ko-KR" altLang="en-US" sz="1200" b="1" dirty="0">
                <a:solidFill>
                  <a:schemeClr val="tx1">
                    <a:lumMod val="75000"/>
                    <a:lumOff val="25000"/>
                  </a:schemeClr>
                </a:solidFill>
                <a:cs typeface="Arial" pitchFamily="34" charset="0"/>
              </a:endParaRPr>
            </a:p>
          </p:txBody>
        </p:sp>
        <p:sp>
          <p:nvSpPr>
            <p:cNvPr id="32" name="Trapezoid 22">
              <a:extLst>
                <a:ext uri="{FF2B5EF4-FFF2-40B4-BE49-F238E27FC236}">
                  <a16:creationId xmlns:a16="http://schemas.microsoft.com/office/drawing/2014/main" id="{A6B60537-2600-4A27-9584-B5E332B156C2}"/>
                </a:ext>
              </a:extLst>
            </p:cNvPr>
            <p:cNvSpPr>
              <a:spLocks noChangeAspect="1"/>
            </p:cNvSpPr>
            <p:nvPr/>
          </p:nvSpPr>
          <p:spPr>
            <a:xfrm>
              <a:off x="3412027" y="1464411"/>
              <a:ext cx="536322" cy="272837"/>
            </a:xfrm>
            <a:custGeom>
              <a:avLst/>
              <a:gdLst/>
              <a:ahLst/>
              <a:cxnLst/>
              <a:rect l="l" t="t" r="r" b="b"/>
              <a:pathLst>
                <a:path w="3261500" h="1659188">
                  <a:moveTo>
                    <a:pt x="121102" y="1436888"/>
                  </a:moveTo>
                  <a:lnTo>
                    <a:pt x="3045452" y="1436888"/>
                  </a:lnTo>
                  <a:cubicBezTo>
                    <a:pt x="3001437" y="1508238"/>
                    <a:pt x="2956882" y="1580993"/>
                    <a:pt x="2918729" y="1659188"/>
                  </a:cubicBezTo>
                  <a:lnTo>
                    <a:pt x="202648" y="1659188"/>
                  </a:lnTo>
                  <a:cubicBezTo>
                    <a:pt x="188127" y="1585004"/>
                    <a:pt x="156049" y="1510828"/>
                    <a:pt x="121102" y="1436888"/>
                  </a:cubicBezTo>
                  <a:close/>
                  <a:moveTo>
                    <a:pt x="2814967" y="1119413"/>
                  </a:moveTo>
                  <a:lnTo>
                    <a:pt x="2814967" y="1227413"/>
                  </a:lnTo>
                  <a:lnTo>
                    <a:pt x="2922967" y="1227413"/>
                  </a:lnTo>
                  <a:lnTo>
                    <a:pt x="2922967" y="1119413"/>
                  </a:lnTo>
                  <a:close/>
                  <a:moveTo>
                    <a:pt x="2600074" y="1119413"/>
                  </a:moveTo>
                  <a:lnTo>
                    <a:pt x="2600074" y="1227413"/>
                  </a:lnTo>
                  <a:lnTo>
                    <a:pt x="2708074" y="1227413"/>
                  </a:lnTo>
                  <a:lnTo>
                    <a:pt x="2708074" y="1119413"/>
                  </a:lnTo>
                  <a:close/>
                  <a:moveTo>
                    <a:pt x="2385182" y="1119413"/>
                  </a:moveTo>
                  <a:lnTo>
                    <a:pt x="2385182" y="1227413"/>
                  </a:lnTo>
                  <a:lnTo>
                    <a:pt x="2493182" y="1227413"/>
                  </a:lnTo>
                  <a:lnTo>
                    <a:pt x="2493182" y="1119413"/>
                  </a:lnTo>
                  <a:close/>
                  <a:moveTo>
                    <a:pt x="1716569" y="1119413"/>
                  </a:moveTo>
                  <a:lnTo>
                    <a:pt x="1716569" y="1227413"/>
                  </a:lnTo>
                  <a:lnTo>
                    <a:pt x="1824569" y="1227413"/>
                  </a:lnTo>
                  <a:lnTo>
                    <a:pt x="1824569" y="1119413"/>
                  </a:lnTo>
                  <a:close/>
                  <a:moveTo>
                    <a:pt x="1501676" y="1119413"/>
                  </a:moveTo>
                  <a:lnTo>
                    <a:pt x="1501676" y="1227413"/>
                  </a:lnTo>
                  <a:lnTo>
                    <a:pt x="1609676" y="1227413"/>
                  </a:lnTo>
                  <a:lnTo>
                    <a:pt x="1609676" y="1119413"/>
                  </a:lnTo>
                  <a:close/>
                  <a:moveTo>
                    <a:pt x="1286784" y="1119413"/>
                  </a:moveTo>
                  <a:lnTo>
                    <a:pt x="1286784" y="1227413"/>
                  </a:lnTo>
                  <a:lnTo>
                    <a:pt x="1394784" y="1227413"/>
                  </a:lnTo>
                  <a:lnTo>
                    <a:pt x="1394784" y="1119413"/>
                  </a:lnTo>
                  <a:close/>
                  <a:moveTo>
                    <a:pt x="1071892" y="1119413"/>
                  </a:moveTo>
                  <a:lnTo>
                    <a:pt x="1071892" y="1227413"/>
                  </a:lnTo>
                  <a:lnTo>
                    <a:pt x="1179892" y="1227413"/>
                  </a:lnTo>
                  <a:lnTo>
                    <a:pt x="1179892" y="1119413"/>
                  </a:lnTo>
                  <a:close/>
                  <a:moveTo>
                    <a:pt x="857000" y="1119413"/>
                  </a:moveTo>
                  <a:lnTo>
                    <a:pt x="857000" y="1227413"/>
                  </a:lnTo>
                  <a:lnTo>
                    <a:pt x="965000" y="1227413"/>
                  </a:lnTo>
                  <a:lnTo>
                    <a:pt x="965000" y="1119413"/>
                  </a:lnTo>
                  <a:close/>
                  <a:moveTo>
                    <a:pt x="642108" y="1119413"/>
                  </a:moveTo>
                  <a:lnTo>
                    <a:pt x="642108" y="1227413"/>
                  </a:lnTo>
                  <a:lnTo>
                    <a:pt x="750108" y="1227413"/>
                  </a:lnTo>
                  <a:lnTo>
                    <a:pt x="750108" y="1119413"/>
                  </a:lnTo>
                  <a:close/>
                  <a:moveTo>
                    <a:pt x="427216" y="1119413"/>
                  </a:moveTo>
                  <a:lnTo>
                    <a:pt x="427216" y="1227413"/>
                  </a:lnTo>
                  <a:lnTo>
                    <a:pt x="535216" y="1227413"/>
                  </a:lnTo>
                  <a:lnTo>
                    <a:pt x="535216" y="1119413"/>
                  </a:lnTo>
                  <a:close/>
                  <a:moveTo>
                    <a:pt x="356387" y="794045"/>
                  </a:moveTo>
                  <a:lnTo>
                    <a:pt x="310667" y="896924"/>
                  </a:lnTo>
                  <a:lnTo>
                    <a:pt x="2620886" y="908354"/>
                  </a:lnTo>
                  <a:lnTo>
                    <a:pt x="2540130" y="801665"/>
                  </a:lnTo>
                  <a:close/>
                  <a:moveTo>
                    <a:pt x="382676" y="631248"/>
                  </a:moveTo>
                  <a:lnTo>
                    <a:pt x="363625" y="730317"/>
                  </a:lnTo>
                  <a:lnTo>
                    <a:pt x="2492522" y="737937"/>
                  </a:lnTo>
                  <a:lnTo>
                    <a:pt x="2418771" y="631248"/>
                  </a:lnTo>
                  <a:close/>
                  <a:moveTo>
                    <a:pt x="1756650" y="318899"/>
                  </a:moveTo>
                  <a:lnTo>
                    <a:pt x="1756650" y="477608"/>
                  </a:lnTo>
                  <a:lnTo>
                    <a:pt x="1900650" y="477608"/>
                  </a:lnTo>
                  <a:lnTo>
                    <a:pt x="1900650" y="318899"/>
                  </a:lnTo>
                  <a:close/>
                  <a:moveTo>
                    <a:pt x="1470038" y="318899"/>
                  </a:moveTo>
                  <a:lnTo>
                    <a:pt x="1470038" y="477608"/>
                  </a:lnTo>
                  <a:lnTo>
                    <a:pt x="1614038" y="477608"/>
                  </a:lnTo>
                  <a:lnTo>
                    <a:pt x="1614038" y="318899"/>
                  </a:lnTo>
                  <a:close/>
                  <a:moveTo>
                    <a:pt x="1183427" y="318899"/>
                  </a:moveTo>
                  <a:lnTo>
                    <a:pt x="1183427" y="477608"/>
                  </a:lnTo>
                  <a:lnTo>
                    <a:pt x="1327427" y="477608"/>
                  </a:lnTo>
                  <a:lnTo>
                    <a:pt x="1327427" y="318899"/>
                  </a:lnTo>
                  <a:close/>
                  <a:moveTo>
                    <a:pt x="896816" y="318899"/>
                  </a:moveTo>
                  <a:lnTo>
                    <a:pt x="896816" y="477608"/>
                  </a:lnTo>
                  <a:lnTo>
                    <a:pt x="1040816" y="477608"/>
                  </a:lnTo>
                  <a:lnTo>
                    <a:pt x="1040816" y="318899"/>
                  </a:lnTo>
                  <a:close/>
                  <a:moveTo>
                    <a:pt x="1190618" y="0"/>
                  </a:moveTo>
                  <a:lnTo>
                    <a:pt x="1271830" y="0"/>
                  </a:lnTo>
                  <a:lnTo>
                    <a:pt x="1308266" y="193836"/>
                  </a:lnTo>
                  <a:lnTo>
                    <a:pt x="1977660" y="193836"/>
                  </a:lnTo>
                  <a:lnTo>
                    <a:pt x="2138144" y="525639"/>
                  </a:lnTo>
                  <a:lnTo>
                    <a:pt x="2421400" y="525639"/>
                  </a:lnTo>
                  <a:lnTo>
                    <a:pt x="2750195" y="950920"/>
                  </a:lnTo>
                  <a:lnTo>
                    <a:pt x="3261500" y="937238"/>
                  </a:lnTo>
                  <a:cubicBezTo>
                    <a:pt x="3244841" y="1097170"/>
                    <a:pt x="3172191" y="1230845"/>
                    <a:pt x="3089450" y="1364888"/>
                  </a:cubicBezTo>
                  <a:lnTo>
                    <a:pt x="88044" y="1364888"/>
                  </a:lnTo>
                  <a:cubicBezTo>
                    <a:pt x="35437" y="1251413"/>
                    <a:pt x="-11245" y="1137942"/>
                    <a:pt x="2399" y="1024450"/>
                  </a:cubicBezTo>
                  <a:lnTo>
                    <a:pt x="197767" y="1019222"/>
                  </a:lnTo>
                  <a:lnTo>
                    <a:pt x="321162" y="525639"/>
                  </a:lnTo>
                  <a:lnTo>
                    <a:pt x="681951" y="525639"/>
                  </a:lnTo>
                  <a:lnTo>
                    <a:pt x="764901" y="193836"/>
                  </a:lnTo>
                  <a:lnTo>
                    <a:pt x="930048" y="193836"/>
                  </a:lnTo>
                  <a:lnTo>
                    <a:pt x="966373" y="588"/>
                  </a:lnTo>
                  <a:lnTo>
                    <a:pt x="1047585" y="588"/>
                  </a:lnTo>
                  <a:lnTo>
                    <a:pt x="1083910" y="193836"/>
                  </a:lnTo>
                  <a:lnTo>
                    <a:pt x="1154183" y="1938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39" name="Heart 38">
            <a:extLst>
              <a:ext uri="{FF2B5EF4-FFF2-40B4-BE49-F238E27FC236}">
                <a16:creationId xmlns:a16="http://schemas.microsoft.com/office/drawing/2014/main" id="{BE8CAAFC-010B-4F22-9152-29108312007E}"/>
              </a:ext>
            </a:extLst>
          </p:cNvPr>
          <p:cNvSpPr/>
          <p:nvPr/>
        </p:nvSpPr>
        <p:spPr>
          <a:xfrm>
            <a:off x="4361800" y="4307096"/>
            <a:ext cx="382181" cy="382181"/>
          </a:xfrm>
          <a:prstGeom prst="hear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41" name="Rectangle 40">
            <a:extLst>
              <a:ext uri="{FF2B5EF4-FFF2-40B4-BE49-F238E27FC236}">
                <a16:creationId xmlns:a16="http://schemas.microsoft.com/office/drawing/2014/main" id="{D032D917-A2EB-4B1B-AD65-13B519A18976}"/>
              </a:ext>
            </a:extLst>
          </p:cNvPr>
          <p:cNvSpPr/>
          <p:nvPr/>
        </p:nvSpPr>
        <p:spPr>
          <a:xfrm>
            <a:off x="3859238" y="4837019"/>
            <a:ext cx="1502334" cy="276999"/>
          </a:xfrm>
          <a:prstGeom prst="rect">
            <a:avLst/>
          </a:prstGeom>
        </p:spPr>
        <p:txBody>
          <a:bodyPr wrap="none">
            <a:spAutoFit/>
          </a:bodyPr>
          <a:lstStyle/>
          <a:p>
            <a:r>
              <a:rPr lang="en-US" sz="1200" b="1" dirty="0">
                <a:solidFill>
                  <a:schemeClr val="tx1">
                    <a:lumMod val="75000"/>
                    <a:lumOff val="25000"/>
                  </a:schemeClr>
                </a:solidFill>
                <a:cs typeface="Arial" pitchFamily="34" charset="0"/>
              </a:rPr>
              <a:t>Romanian cuisine</a:t>
            </a:r>
          </a:p>
        </p:txBody>
      </p:sp>
    </p:spTree>
    <p:extLst>
      <p:ext uri="{BB962C8B-B14F-4D97-AF65-F5344CB8AC3E}">
        <p14:creationId xmlns:p14="http://schemas.microsoft.com/office/powerpoint/2010/main" val="42670336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9000" b="-9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ln w="0"/>
                <a:effectLst>
                  <a:outerShdw blurRad="38100" dist="19050" dir="2700000" algn="tl" rotWithShape="0">
                    <a:schemeClr val="dk1">
                      <a:alpha val="40000"/>
                    </a:schemeClr>
                  </a:outerShdw>
                </a:effectLst>
              </a:rPr>
              <a:t>Target Market – Foreign/Romanian tourists</a:t>
            </a:r>
            <a:endParaRPr lang="ko-KR" altLang="en-US" dirty="0">
              <a:ln w="0"/>
              <a:effectLst>
                <a:outerShdw blurRad="38100" dist="19050" dir="2700000" algn="tl" rotWithShape="0">
                  <a:schemeClr val="dk1">
                    <a:alpha val="40000"/>
                  </a:schemeClr>
                </a:outerShdw>
              </a:effectLst>
            </a:endParaRPr>
          </a:p>
        </p:txBody>
      </p:sp>
      <p:pic>
        <p:nvPicPr>
          <p:cNvPr id="7" name="Picture Placeholder 6" descr="A person walking down a dirt road&#10;&#10;Description automatically generated">
            <a:extLst>
              <a:ext uri="{FF2B5EF4-FFF2-40B4-BE49-F238E27FC236}">
                <a16:creationId xmlns:a16="http://schemas.microsoft.com/office/drawing/2014/main" id="{8FC09F1D-E290-450D-9643-7AA62E6E712F}"/>
              </a:ext>
            </a:extLst>
          </p:cNvPr>
          <p:cNvPicPr>
            <a:picLocks noGrp="1" noChangeAspect="1"/>
          </p:cNvPicPr>
          <p:nvPr>
            <p:ph type="pic" idx="12"/>
          </p:nvPr>
        </p:nvPicPr>
        <p:blipFill>
          <a:blip r:embed="rId3" cstate="print">
            <a:extLst>
              <a:ext uri="{28A0092B-C50C-407E-A947-70E740481C1C}">
                <a14:useLocalDpi xmlns:a14="http://schemas.microsoft.com/office/drawing/2010/main" val="0"/>
              </a:ext>
            </a:extLst>
          </a:blip>
          <a:srcRect l="25340" r="25340"/>
          <a:stretch>
            <a:fillRect/>
          </a:stretch>
        </p:blipFill>
        <p:spPr>
          <a:xfrm>
            <a:off x="395536" y="1230295"/>
            <a:ext cx="2546536" cy="3096344"/>
          </a:xfrm>
        </p:spPr>
      </p:pic>
      <p:sp>
        <p:nvSpPr>
          <p:cNvPr id="16" name="Frame 15"/>
          <p:cNvSpPr/>
          <p:nvPr/>
        </p:nvSpPr>
        <p:spPr>
          <a:xfrm>
            <a:off x="480672" y="1302303"/>
            <a:ext cx="2376264" cy="2952328"/>
          </a:xfrm>
          <a:prstGeom prst="frame">
            <a:avLst>
              <a:gd name="adj1" fmla="val 1417"/>
            </a:avLst>
          </a:prstGeom>
          <a:solidFill>
            <a:schemeClr val="tx1">
              <a:lumMod val="85000"/>
              <a:lumOff val="15000"/>
            </a:schemeClr>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19" name="Rectangle 18"/>
          <p:cNvSpPr/>
          <p:nvPr/>
        </p:nvSpPr>
        <p:spPr>
          <a:xfrm>
            <a:off x="615752" y="3454276"/>
            <a:ext cx="2106104" cy="648072"/>
          </a:xfrm>
          <a:prstGeom prst="rect">
            <a:avLst/>
          </a:prstGeom>
          <a:solidFill>
            <a:schemeClr val="tx1">
              <a:lumMod val="95000"/>
              <a:lumOff val="5000"/>
            </a:schemeClr>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nvGrpSpPr>
          <p:cNvPr id="25" name="Group 24"/>
          <p:cNvGrpSpPr/>
          <p:nvPr/>
        </p:nvGrpSpPr>
        <p:grpSpPr>
          <a:xfrm>
            <a:off x="732699" y="3522416"/>
            <a:ext cx="1872209" cy="511791"/>
            <a:chOff x="3779911" y="3327771"/>
            <a:chExt cx="1584178" cy="511791"/>
          </a:xfrm>
          <a:noFill/>
        </p:grpSpPr>
        <p:sp>
          <p:nvSpPr>
            <p:cNvPr id="26" name="Text Placeholder 17"/>
            <p:cNvSpPr txBox="1">
              <a:spLocks/>
            </p:cNvSpPr>
            <p:nvPr/>
          </p:nvSpPr>
          <p:spPr>
            <a:xfrm>
              <a:off x="3779911" y="3327771"/>
              <a:ext cx="1584177" cy="246087"/>
            </a:xfrm>
            <a:prstGeom prst="rect">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solidFill>
                    <a:schemeClr val="bg1"/>
                  </a:solidFill>
                  <a:latin typeface="Arial" pitchFamily="34" charset="0"/>
                  <a:cs typeface="Arial" pitchFamily="34" charset="0"/>
                </a:rPr>
                <a:t>Foreign tourists</a:t>
              </a:r>
            </a:p>
          </p:txBody>
        </p:sp>
        <p:sp>
          <p:nvSpPr>
            <p:cNvPr id="27" name="Text Placeholder 18"/>
            <p:cNvSpPr txBox="1">
              <a:spLocks/>
            </p:cNvSpPr>
            <p:nvPr/>
          </p:nvSpPr>
          <p:spPr>
            <a:xfrm>
              <a:off x="3779912" y="3589982"/>
              <a:ext cx="1584177" cy="249580"/>
            </a:xfrm>
            <a:prstGeom prst="rect">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900" dirty="0">
                  <a:solidFill>
                    <a:schemeClr val="bg1"/>
                  </a:solidFill>
                  <a:latin typeface="Arial" pitchFamily="34" charset="0"/>
                  <a:cs typeface="Arial" pitchFamily="34" charset="0"/>
                </a:rPr>
                <a:t>British, French, Italian, Swedish, Hungarian etc.</a:t>
              </a:r>
            </a:p>
          </p:txBody>
        </p:sp>
      </p:grpSp>
      <p:sp>
        <p:nvSpPr>
          <p:cNvPr id="10" name="Rectangle 9">
            <a:extLst>
              <a:ext uri="{FF2B5EF4-FFF2-40B4-BE49-F238E27FC236}">
                <a16:creationId xmlns:a16="http://schemas.microsoft.com/office/drawing/2014/main" id="{A1F94403-7AC9-46E6-833A-F06478127E71}"/>
              </a:ext>
            </a:extLst>
          </p:cNvPr>
          <p:cNvSpPr/>
          <p:nvPr/>
        </p:nvSpPr>
        <p:spPr>
          <a:xfrm>
            <a:off x="3222913" y="1230295"/>
            <a:ext cx="5669568" cy="2031325"/>
          </a:xfrm>
          <a:prstGeom prst="rect">
            <a:avLst/>
          </a:prstGeom>
        </p:spPr>
        <p:txBody>
          <a:bodyPr wrap="square">
            <a:spAutoFit/>
          </a:bodyPr>
          <a:lstStyle/>
          <a:p>
            <a:pPr marL="285750" indent="-285750">
              <a:buFont typeface="Arial" panose="020B0604020202020204" pitchFamily="34" charset="0"/>
              <a:buChar char="•"/>
            </a:pPr>
            <a:r>
              <a:rPr lang="en-US" altLang="ko-KR" dirty="0">
                <a:cs typeface="Arial" pitchFamily="34" charset="0"/>
              </a:rPr>
              <a:t>Promoting as much as we can the traditions</a:t>
            </a:r>
          </a:p>
          <a:p>
            <a:pPr marL="285750" indent="-285750">
              <a:buFont typeface="Arial" panose="020B0604020202020204" pitchFamily="34" charset="0"/>
              <a:buChar char="•"/>
            </a:pPr>
            <a:r>
              <a:rPr lang="en-US" dirty="0">
                <a:cs typeface="Arial" pitchFamily="34" charset="0"/>
              </a:rPr>
              <a:t>Promoting the culture that we were raised with</a:t>
            </a:r>
          </a:p>
          <a:p>
            <a:pPr marL="285750" indent="-285750">
              <a:buFont typeface="Arial" panose="020B0604020202020204" pitchFamily="34" charset="0"/>
              <a:buChar char="•"/>
            </a:pPr>
            <a:r>
              <a:rPr lang="en-US" dirty="0">
                <a:cs typeface="Arial" pitchFamily="34" charset="0"/>
              </a:rPr>
              <a:t>Romanian cuisine and specialties</a:t>
            </a:r>
          </a:p>
          <a:p>
            <a:pPr marL="285750" indent="-285750">
              <a:buFont typeface="Arial" panose="020B0604020202020204" pitchFamily="34" charset="0"/>
              <a:buChar char="•"/>
            </a:pPr>
            <a:r>
              <a:rPr lang="en-US" dirty="0">
                <a:cs typeface="Arial" pitchFamily="34" charset="0"/>
              </a:rPr>
              <a:t>Trying to tell them the history of Romania</a:t>
            </a:r>
          </a:p>
          <a:p>
            <a:pPr marL="285750" indent="-285750">
              <a:buFont typeface="Arial" panose="020B0604020202020204" pitchFamily="34" charset="0"/>
              <a:buChar char="•"/>
            </a:pPr>
            <a:r>
              <a:rPr lang="en-US" dirty="0">
                <a:cs typeface="Arial" pitchFamily="34" charset="0"/>
              </a:rPr>
              <a:t>Stories about Danube and the rare species of </a:t>
            </a:r>
          </a:p>
          <a:p>
            <a:r>
              <a:rPr lang="en-US" dirty="0">
                <a:cs typeface="Arial" pitchFamily="34" charset="0"/>
              </a:rPr>
              <a:t>animals that are still living there</a:t>
            </a:r>
          </a:p>
          <a:p>
            <a:pPr marL="285750" indent="-285750">
              <a:buFont typeface="Arial" panose="020B0604020202020204" pitchFamily="34" charset="0"/>
              <a:buChar char="•"/>
            </a:pPr>
            <a:endParaRPr lang="en-US" dirty="0">
              <a:cs typeface="Arial" pitchFamily="34" charset="0"/>
            </a:endParaRPr>
          </a:p>
        </p:txBody>
      </p:sp>
    </p:spTree>
    <p:extLst>
      <p:ext uri="{BB962C8B-B14F-4D97-AF65-F5344CB8AC3E}">
        <p14:creationId xmlns:p14="http://schemas.microsoft.com/office/powerpoint/2010/main" val="19215746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ln w="0"/>
                <a:solidFill>
                  <a:schemeClr val="tx1"/>
                </a:solidFill>
                <a:effectLst>
                  <a:outerShdw blurRad="38100" dist="19050" dir="2700000" algn="tl" rotWithShape="0">
                    <a:schemeClr val="dk1">
                      <a:alpha val="40000"/>
                    </a:schemeClr>
                  </a:outerShdw>
                </a:effectLst>
              </a:rPr>
              <a:t>Market Segment</a:t>
            </a:r>
            <a:endParaRPr lang="ko-KR" altLang="en-US" dirty="0">
              <a:ln w="0"/>
              <a:solidFill>
                <a:schemeClr val="tx1"/>
              </a:solidFill>
              <a:effectLst>
                <a:outerShdw blurRad="38100" dist="19050" dir="2700000" algn="tl" rotWithShape="0">
                  <a:schemeClr val="dk1">
                    <a:alpha val="40000"/>
                  </a:schemeClr>
                </a:outerShdw>
              </a:effectLst>
            </a:endParaRPr>
          </a:p>
        </p:txBody>
      </p:sp>
      <p:sp>
        <p:nvSpPr>
          <p:cNvPr id="4" name="Rectangle 3"/>
          <p:cNvSpPr/>
          <p:nvPr/>
        </p:nvSpPr>
        <p:spPr>
          <a:xfrm>
            <a:off x="0" y="1710654"/>
            <a:ext cx="9144000" cy="2354560"/>
          </a:xfrm>
          <a:prstGeom prst="rect">
            <a:avLst/>
          </a:prstGeom>
          <a:solidFill>
            <a:schemeClr val="bg1">
              <a:lumMod val="7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5" name="Oval 4"/>
          <p:cNvSpPr/>
          <p:nvPr/>
        </p:nvSpPr>
        <p:spPr>
          <a:xfrm>
            <a:off x="1835695" y="2684286"/>
            <a:ext cx="931331" cy="931331"/>
          </a:xfrm>
          <a:prstGeom prst="ellipse">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nvGrpSpPr>
          <p:cNvPr id="8" name="Group 7"/>
          <p:cNvGrpSpPr/>
          <p:nvPr/>
        </p:nvGrpSpPr>
        <p:grpSpPr>
          <a:xfrm>
            <a:off x="4622997" y="1710654"/>
            <a:ext cx="4521003" cy="928409"/>
            <a:chOff x="300361" y="1376682"/>
            <a:chExt cx="2936827" cy="928409"/>
          </a:xfrm>
        </p:grpSpPr>
        <p:sp>
          <p:nvSpPr>
            <p:cNvPr id="9" name="TextBox 8"/>
            <p:cNvSpPr txBox="1"/>
            <p:nvPr/>
          </p:nvSpPr>
          <p:spPr>
            <a:xfrm>
              <a:off x="300361" y="1658760"/>
              <a:ext cx="2936827" cy="646331"/>
            </a:xfrm>
            <a:prstGeom prst="rect">
              <a:avLst/>
            </a:prstGeom>
            <a:noFill/>
          </p:spPr>
          <p:txBody>
            <a:bodyPr wrap="square" rtlCol="0">
              <a:spAutoFit/>
            </a:bodyPr>
            <a:lstStyle/>
            <a:p>
              <a:pPr algn="r"/>
              <a:r>
                <a:rPr lang="en-US" altLang="ko-KR" sz="1200" dirty="0">
                  <a:solidFill>
                    <a:schemeClr val="bg1"/>
                  </a:solidFill>
                  <a:cs typeface="Arial" pitchFamily="34" charset="0"/>
                </a:rPr>
                <a:t>The geographic structure lays into the cities our travelers come from. It really does not matter that much, but after a market research, our services could be improved </a:t>
              </a:r>
            </a:p>
          </p:txBody>
        </p:sp>
        <p:sp>
          <p:nvSpPr>
            <p:cNvPr id="10" name="TextBox 9"/>
            <p:cNvSpPr txBox="1"/>
            <p:nvPr/>
          </p:nvSpPr>
          <p:spPr>
            <a:xfrm>
              <a:off x="300361" y="1376682"/>
              <a:ext cx="2936827" cy="276999"/>
            </a:xfrm>
            <a:prstGeom prst="rect">
              <a:avLst/>
            </a:prstGeom>
            <a:noFill/>
          </p:spPr>
          <p:txBody>
            <a:bodyPr wrap="square" rtlCol="0">
              <a:spAutoFit/>
            </a:bodyPr>
            <a:lstStyle/>
            <a:p>
              <a:pPr algn="r"/>
              <a:r>
                <a:rPr lang="en-US" altLang="ko-KR" sz="1200" b="1" dirty="0">
                  <a:solidFill>
                    <a:schemeClr val="bg1"/>
                  </a:solidFill>
                  <a:cs typeface="Arial" pitchFamily="34" charset="0"/>
                </a:rPr>
                <a:t>Geographic</a:t>
              </a:r>
              <a:endParaRPr lang="ko-KR" altLang="en-US" sz="1200" b="1" dirty="0">
                <a:solidFill>
                  <a:schemeClr val="bg1"/>
                </a:solidFill>
                <a:cs typeface="Arial" pitchFamily="34" charset="0"/>
              </a:endParaRPr>
            </a:p>
          </p:txBody>
        </p:sp>
      </p:grpSp>
      <p:pic>
        <p:nvPicPr>
          <p:cNvPr id="1026" name="Picture 2" descr="Imagine similarÄ">
            <a:extLst>
              <a:ext uri="{FF2B5EF4-FFF2-40B4-BE49-F238E27FC236}">
                <a16:creationId xmlns:a16="http://schemas.microsoft.com/office/drawing/2014/main" id="{8642A5B8-440F-4626-8D8E-BAF5DAAD350D}"/>
              </a:ext>
            </a:extLst>
          </p:cNvPr>
          <p:cNvPicPr>
            <a:picLocks noChangeAspect="1" noChangeArrowheads="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saturation sat="0"/>
                    </a14:imgEffect>
                    <a14:imgEffect>
                      <a14:brightnessContrast bright="40000"/>
                    </a14:imgEffect>
                  </a14:imgLayer>
                </a14:imgProps>
              </a:ext>
              <a:ext uri="{28A0092B-C50C-407E-A947-70E740481C1C}">
                <a14:useLocalDpi xmlns:a14="http://schemas.microsoft.com/office/drawing/2010/main" val="0"/>
              </a:ext>
            </a:extLst>
          </a:blip>
          <a:srcRect/>
          <a:stretch>
            <a:fillRect/>
          </a:stretch>
        </p:blipFill>
        <p:spPr bwMode="auto">
          <a:xfrm>
            <a:off x="442011" y="1643168"/>
            <a:ext cx="3111915" cy="2489532"/>
          </a:xfrm>
          <a:prstGeom prst="rect">
            <a:avLst/>
          </a:prstGeom>
          <a:noFill/>
          <a:extLst>
            <a:ext uri="{909E8E84-426E-40DD-AFC4-6F175D3DCCD1}">
              <a14:hiddenFill xmlns:a14="http://schemas.microsoft.com/office/drawing/2010/main">
                <a:solidFill>
                  <a:srgbClr val="FFFFFF"/>
                </a:solidFill>
              </a14:hiddenFill>
            </a:ext>
          </a:extLst>
        </p:spPr>
      </p:pic>
      <p:sp>
        <p:nvSpPr>
          <p:cNvPr id="13" name="Rounded Rectangle 51">
            <a:extLst>
              <a:ext uri="{FF2B5EF4-FFF2-40B4-BE49-F238E27FC236}">
                <a16:creationId xmlns:a16="http://schemas.microsoft.com/office/drawing/2014/main" id="{B00D6D92-6A6B-4325-8ADF-6695CD5C45DF}"/>
              </a:ext>
            </a:extLst>
          </p:cNvPr>
          <p:cNvSpPr/>
          <p:nvPr/>
        </p:nvSpPr>
        <p:spPr>
          <a:xfrm rot="16200000" flipH="1">
            <a:off x="2842460" y="3227304"/>
            <a:ext cx="256925" cy="241962"/>
          </a:xfrm>
          <a:custGeom>
            <a:avLst/>
            <a:gdLst/>
            <a:ahLst/>
            <a:cxnLst/>
            <a:rect l="l" t="t" r="r" b="b"/>
            <a:pathLst>
              <a:path w="2928608" h="2758049">
                <a:moveTo>
                  <a:pt x="2797052" y="1199936"/>
                </a:moveTo>
                <a:lnTo>
                  <a:pt x="2797052" y="1541978"/>
                </a:lnTo>
                <a:cubicBezTo>
                  <a:pt x="2797052" y="1578306"/>
                  <a:pt x="2826502" y="1607756"/>
                  <a:pt x="2862830" y="1607756"/>
                </a:cubicBezTo>
                <a:lnTo>
                  <a:pt x="2862830" y="1607755"/>
                </a:lnTo>
                <a:cubicBezTo>
                  <a:pt x="2899158" y="1607755"/>
                  <a:pt x="2928608" y="1578305"/>
                  <a:pt x="2928608" y="1541977"/>
                </a:cubicBezTo>
                <a:lnTo>
                  <a:pt x="2928607" y="1199936"/>
                </a:lnTo>
                <a:cubicBezTo>
                  <a:pt x="2928607" y="1163608"/>
                  <a:pt x="2899158" y="1134159"/>
                  <a:pt x="2862830" y="1134158"/>
                </a:cubicBezTo>
                <a:cubicBezTo>
                  <a:pt x="2826502" y="1134159"/>
                  <a:pt x="2797052" y="1163608"/>
                  <a:pt x="2797052" y="1199936"/>
                </a:cubicBezTo>
                <a:close/>
                <a:moveTo>
                  <a:pt x="2593193" y="1147315"/>
                </a:moveTo>
                <a:lnTo>
                  <a:pt x="2593193" y="1594601"/>
                </a:lnTo>
                <a:cubicBezTo>
                  <a:pt x="2593193" y="1630929"/>
                  <a:pt x="2622643" y="1660379"/>
                  <a:pt x="2658971" y="1660379"/>
                </a:cubicBezTo>
                <a:lnTo>
                  <a:pt x="2658971" y="1660378"/>
                </a:lnTo>
                <a:cubicBezTo>
                  <a:pt x="2695299" y="1660378"/>
                  <a:pt x="2724749" y="1630928"/>
                  <a:pt x="2724749" y="1594600"/>
                </a:cubicBezTo>
                <a:lnTo>
                  <a:pt x="2724748" y="1147315"/>
                </a:lnTo>
                <a:cubicBezTo>
                  <a:pt x="2724748" y="1110987"/>
                  <a:pt x="2695299" y="1081538"/>
                  <a:pt x="2658971" y="1081537"/>
                </a:cubicBezTo>
                <a:cubicBezTo>
                  <a:pt x="2622643" y="1081538"/>
                  <a:pt x="2593193" y="1110987"/>
                  <a:pt x="2593193" y="1147315"/>
                </a:cubicBezTo>
                <a:close/>
                <a:moveTo>
                  <a:pt x="2389334" y="1121004"/>
                </a:moveTo>
                <a:lnTo>
                  <a:pt x="2389334" y="1620912"/>
                </a:lnTo>
                <a:cubicBezTo>
                  <a:pt x="2389334" y="1657240"/>
                  <a:pt x="2418784" y="1686690"/>
                  <a:pt x="2455112" y="1686690"/>
                </a:cubicBezTo>
                <a:lnTo>
                  <a:pt x="2455112" y="1686689"/>
                </a:lnTo>
                <a:cubicBezTo>
                  <a:pt x="2491440" y="1686689"/>
                  <a:pt x="2520890" y="1657239"/>
                  <a:pt x="2520890" y="1620911"/>
                </a:cubicBezTo>
                <a:lnTo>
                  <a:pt x="2520889" y="1121004"/>
                </a:lnTo>
                <a:cubicBezTo>
                  <a:pt x="2520889" y="1084676"/>
                  <a:pt x="2491440" y="1055227"/>
                  <a:pt x="2455112" y="1055226"/>
                </a:cubicBezTo>
                <a:cubicBezTo>
                  <a:pt x="2418784" y="1055227"/>
                  <a:pt x="2389334" y="1084676"/>
                  <a:pt x="2389334" y="1121004"/>
                </a:cubicBezTo>
                <a:close/>
                <a:moveTo>
                  <a:pt x="1314382" y="1247024"/>
                </a:moveTo>
                <a:cubicBezTo>
                  <a:pt x="1314381" y="1225915"/>
                  <a:pt x="1331494" y="1208803"/>
                  <a:pt x="1352603" y="1208803"/>
                </a:cubicBezTo>
                <a:lnTo>
                  <a:pt x="1410313" y="1208803"/>
                </a:lnTo>
                <a:lnTo>
                  <a:pt x="1410313" y="1146778"/>
                </a:lnTo>
                <a:cubicBezTo>
                  <a:pt x="1410313" y="1145599"/>
                  <a:pt x="1410393" y="1144438"/>
                  <a:pt x="1411688" y="1143457"/>
                </a:cubicBezTo>
                <a:lnTo>
                  <a:pt x="1408531" y="1133444"/>
                </a:lnTo>
                <a:cubicBezTo>
                  <a:pt x="1410371" y="1112415"/>
                  <a:pt x="1428909" y="1096860"/>
                  <a:pt x="1449938" y="1098699"/>
                </a:cubicBezTo>
                <a:lnTo>
                  <a:pt x="2236821" y="1167543"/>
                </a:lnTo>
                <a:cubicBezTo>
                  <a:pt x="2257849" y="1169383"/>
                  <a:pt x="2273405" y="1187920"/>
                  <a:pt x="2271565" y="1208950"/>
                </a:cubicBezTo>
                <a:cubicBezTo>
                  <a:pt x="2269725" y="1229978"/>
                  <a:pt x="2251187" y="1245533"/>
                  <a:pt x="2230159" y="1243693"/>
                </a:cubicBezTo>
                <a:cubicBezTo>
                  <a:pt x="1973864" y="1221271"/>
                  <a:pt x="1717570" y="1198849"/>
                  <a:pt x="1461275" y="1176426"/>
                </a:cubicBezTo>
                <a:lnTo>
                  <a:pt x="1461274" y="1208803"/>
                </a:lnTo>
                <a:lnTo>
                  <a:pt x="1518985" y="1208803"/>
                </a:lnTo>
                <a:cubicBezTo>
                  <a:pt x="1540095" y="1208802"/>
                  <a:pt x="1557205" y="1225915"/>
                  <a:pt x="1557206" y="1247025"/>
                </a:cubicBezTo>
                <a:lnTo>
                  <a:pt x="1557207" y="1247023"/>
                </a:lnTo>
                <a:cubicBezTo>
                  <a:pt x="1557207" y="1268132"/>
                  <a:pt x="1540095" y="1285244"/>
                  <a:pt x="1518986" y="1285244"/>
                </a:cubicBezTo>
                <a:cubicBezTo>
                  <a:pt x="1499749" y="1285244"/>
                  <a:pt x="1480511" y="1285243"/>
                  <a:pt x="1461275" y="1285244"/>
                </a:cubicBezTo>
                <a:lnTo>
                  <a:pt x="1461275" y="1337600"/>
                </a:lnTo>
                <a:lnTo>
                  <a:pt x="1518985" y="1337600"/>
                </a:lnTo>
                <a:cubicBezTo>
                  <a:pt x="1540095" y="1337600"/>
                  <a:pt x="1557206" y="1354713"/>
                  <a:pt x="1557206" y="1375821"/>
                </a:cubicBezTo>
                <a:lnTo>
                  <a:pt x="1557207" y="1375820"/>
                </a:lnTo>
                <a:cubicBezTo>
                  <a:pt x="1557206" y="1396928"/>
                  <a:pt x="1540095" y="1414041"/>
                  <a:pt x="1518986" y="1414041"/>
                </a:cubicBezTo>
                <a:cubicBezTo>
                  <a:pt x="1499750" y="1414041"/>
                  <a:pt x="1480511" y="1414041"/>
                  <a:pt x="1461275" y="1414042"/>
                </a:cubicBezTo>
                <a:lnTo>
                  <a:pt x="1461275" y="1466398"/>
                </a:lnTo>
                <a:lnTo>
                  <a:pt x="1518985" y="1466398"/>
                </a:lnTo>
                <a:cubicBezTo>
                  <a:pt x="1540095" y="1466398"/>
                  <a:pt x="1557206" y="1483509"/>
                  <a:pt x="1557206" y="1504618"/>
                </a:cubicBezTo>
                <a:lnTo>
                  <a:pt x="1557207" y="1504619"/>
                </a:lnTo>
                <a:cubicBezTo>
                  <a:pt x="1557207" y="1525727"/>
                  <a:pt x="1540094" y="1542838"/>
                  <a:pt x="1518986" y="1542839"/>
                </a:cubicBezTo>
                <a:cubicBezTo>
                  <a:pt x="1499749" y="1542839"/>
                  <a:pt x="1480511" y="1542838"/>
                  <a:pt x="1461275" y="1542839"/>
                </a:cubicBezTo>
                <a:lnTo>
                  <a:pt x="1461274" y="1575412"/>
                </a:lnTo>
                <a:lnTo>
                  <a:pt x="2226550" y="1494978"/>
                </a:lnTo>
                <a:cubicBezTo>
                  <a:pt x="2247542" y="1492772"/>
                  <a:pt x="2266350" y="1508001"/>
                  <a:pt x="2268556" y="1528995"/>
                </a:cubicBezTo>
                <a:cubicBezTo>
                  <a:pt x="2270763" y="1549988"/>
                  <a:pt x="2255534" y="1568794"/>
                  <a:pt x="2234542" y="1571000"/>
                </a:cubicBezTo>
                <a:cubicBezTo>
                  <a:pt x="1972686" y="1598522"/>
                  <a:pt x="1710833" y="1626046"/>
                  <a:pt x="1448978" y="1653567"/>
                </a:cubicBezTo>
                <a:cubicBezTo>
                  <a:pt x="1427984" y="1655774"/>
                  <a:pt x="1409178" y="1640544"/>
                  <a:pt x="1406971" y="1619551"/>
                </a:cubicBezTo>
                <a:cubicBezTo>
                  <a:pt x="1406474" y="1614827"/>
                  <a:pt x="1406862" y="1610214"/>
                  <a:pt x="1410805" y="1606610"/>
                </a:cubicBezTo>
                <a:lnTo>
                  <a:pt x="1410312" y="1605422"/>
                </a:lnTo>
                <a:lnTo>
                  <a:pt x="1410312" y="1542839"/>
                </a:lnTo>
                <a:lnTo>
                  <a:pt x="1352603" y="1542841"/>
                </a:lnTo>
                <a:cubicBezTo>
                  <a:pt x="1331494" y="1542841"/>
                  <a:pt x="1314382" y="1525729"/>
                  <a:pt x="1314382" y="1504619"/>
                </a:cubicBezTo>
                <a:cubicBezTo>
                  <a:pt x="1314382" y="1483510"/>
                  <a:pt x="1331493" y="1466397"/>
                  <a:pt x="1352603" y="1466398"/>
                </a:cubicBezTo>
                <a:lnTo>
                  <a:pt x="1410312" y="1466398"/>
                </a:lnTo>
                <a:lnTo>
                  <a:pt x="1410313" y="1414042"/>
                </a:lnTo>
                <a:lnTo>
                  <a:pt x="1352603" y="1414042"/>
                </a:lnTo>
                <a:cubicBezTo>
                  <a:pt x="1331494" y="1414041"/>
                  <a:pt x="1314383" y="1396930"/>
                  <a:pt x="1314382" y="1375820"/>
                </a:cubicBezTo>
                <a:cubicBezTo>
                  <a:pt x="1314383" y="1354713"/>
                  <a:pt x="1331494" y="1337600"/>
                  <a:pt x="1352603" y="1337601"/>
                </a:cubicBezTo>
                <a:lnTo>
                  <a:pt x="1410312" y="1337600"/>
                </a:lnTo>
                <a:lnTo>
                  <a:pt x="1410312" y="1285244"/>
                </a:lnTo>
                <a:lnTo>
                  <a:pt x="1352603" y="1285244"/>
                </a:lnTo>
                <a:cubicBezTo>
                  <a:pt x="1331494" y="1285244"/>
                  <a:pt x="1314381" y="1268133"/>
                  <a:pt x="1314382" y="1247024"/>
                </a:cubicBezTo>
                <a:close/>
                <a:moveTo>
                  <a:pt x="1171967" y="72000"/>
                </a:moveTo>
                <a:lnTo>
                  <a:pt x="1171967" y="288000"/>
                </a:lnTo>
                <a:cubicBezTo>
                  <a:pt x="1171967" y="327765"/>
                  <a:pt x="1204202" y="360000"/>
                  <a:pt x="1243967" y="360000"/>
                </a:cubicBezTo>
                <a:cubicBezTo>
                  <a:pt x="1283732" y="360000"/>
                  <a:pt x="1315967" y="327765"/>
                  <a:pt x="1315967" y="288000"/>
                </a:cubicBezTo>
                <a:lnTo>
                  <a:pt x="1315967" y="72000"/>
                </a:lnTo>
                <a:cubicBezTo>
                  <a:pt x="1315967" y="32235"/>
                  <a:pt x="1283732" y="0"/>
                  <a:pt x="1243967" y="0"/>
                </a:cubicBezTo>
                <a:cubicBezTo>
                  <a:pt x="1204202" y="0"/>
                  <a:pt x="1171967" y="32235"/>
                  <a:pt x="1171967" y="72000"/>
                </a:cubicBezTo>
                <a:close/>
                <a:moveTo>
                  <a:pt x="1171966" y="2470049"/>
                </a:moveTo>
                <a:lnTo>
                  <a:pt x="1171966" y="2686049"/>
                </a:lnTo>
                <a:cubicBezTo>
                  <a:pt x="1171966" y="2725814"/>
                  <a:pt x="1204201" y="2758049"/>
                  <a:pt x="1243966" y="2758049"/>
                </a:cubicBezTo>
                <a:cubicBezTo>
                  <a:pt x="1283731" y="2758049"/>
                  <a:pt x="1315966" y="2725814"/>
                  <a:pt x="1315966" y="2686049"/>
                </a:cubicBezTo>
                <a:lnTo>
                  <a:pt x="1315966" y="2470049"/>
                </a:lnTo>
                <a:cubicBezTo>
                  <a:pt x="1315966" y="2430284"/>
                  <a:pt x="1283731" y="2398049"/>
                  <a:pt x="1243966" y="2398049"/>
                </a:cubicBezTo>
                <a:cubicBezTo>
                  <a:pt x="1204201" y="2398049"/>
                  <a:pt x="1171966" y="2430284"/>
                  <a:pt x="1171966" y="2470049"/>
                </a:cubicBezTo>
                <a:close/>
                <a:moveTo>
                  <a:pt x="515345" y="1370958"/>
                </a:moveTo>
                <a:cubicBezTo>
                  <a:pt x="515344" y="1558300"/>
                  <a:pt x="586814" y="1745642"/>
                  <a:pt x="729750" y="1888579"/>
                </a:cubicBezTo>
                <a:cubicBezTo>
                  <a:pt x="1015625" y="2174454"/>
                  <a:pt x="1479119" y="2174454"/>
                  <a:pt x="1764994" y="1888580"/>
                </a:cubicBezTo>
                <a:lnTo>
                  <a:pt x="1940572" y="1713001"/>
                </a:lnTo>
                <a:lnTo>
                  <a:pt x="2136413" y="1713002"/>
                </a:lnTo>
                <a:cubicBezTo>
                  <a:pt x="2215124" y="1713001"/>
                  <a:pt x="2278929" y="1649195"/>
                  <a:pt x="2278929" y="1570486"/>
                </a:cubicBezTo>
                <a:lnTo>
                  <a:pt x="2278929" y="1374645"/>
                </a:lnTo>
                <a:lnTo>
                  <a:pt x="2282614" y="1370959"/>
                </a:lnTo>
                <a:lnTo>
                  <a:pt x="2278929" y="1367272"/>
                </a:lnTo>
                <a:lnTo>
                  <a:pt x="2278929" y="1171432"/>
                </a:lnTo>
                <a:cubicBezTo>
                  <a:pt x="2278929" y="1092722"/>
                  <a:pt x="2215123" y="1028916"/>
                  <a:pt x="2136413" y="1028916"/>
                </a:cubicBezTo>
                <a:lnTo>
                  <a:pt x="1940571" y="1028916"/>
                </a:lnTo>
                <a:cubicBezTo>
                  <a:pt x="1882045" y="970390"/>
                  <a:pt x="1823519" y="911862"/>
                  <a:pt x="1764993" y="853336"/>
                </a:cubicBezTo>
                <a:cubicBezTo>
                  <a:pt x="1479118" y="567461"/>
                  <a:pt x="1015625" y="567462"/>
                  <a:pt x="729750" y="853336"/>
                </a:cubicBezTo>
                <a:cubicBezTo>
                  <a:pt x="586813" y="996273"/>
                  <a:pt x="515344" y="1183616"/>
                  <a:pt x="515345" y="1370958"/>
                </a:cubicBezTo>
                <a:close/>
                <a:moveTo>
                  <a:pt x="388776" y="2386770"/>
                </a:moveTo>
                <a:cubicBezTo>
                  <a:pt x="388776" y="2405196"/>
                  <a:pt x="395805" y="2423622"/>
                  <a:pt x="409865" y="2437681"/>
                </a:cubicBezTo>
                <a:cubicBezTo>
                  <a:pt x="437983" y="2465800"/>
                  <a:pt x="483570" y="2465800"/>
                  <a:pt x="511688" y="2437681"/>
                </a:cubicBezTo>
                <a:lnTo>
                  <a:pt x="664423" y="2284946"/>
                </a:lnTo>
                <a:cubicBezTo>
                  <a:pt x="692541" y="2256828"/>
                  <a:pt x="692541" y="2211241"/>
                  <a:pt x="664423" y="2183123"/>
                </a:cubicBezTo>
                <a:cubicBezTo>
                  <a:pt x="636305" y="2155005"/>
                  <a:pt x="590718" y="2155005"/>
                  <a:pt x="562599" y="2183123"/>
                </a:cubicBezTo>
                <a:lnTo>
                  <a:pt x="409865" y="2335858"/>
                </a:lnTo>
                <a:cubicBezTo>
                  <a:pt x="395805" y="2349917"/>
                  <a:pt x="388776" y="2368343"/>
                  <a:pt x="388776" y="2386770"/>
                </a:cubicBezTo>
                <a:close/>
                <a:moveTo>
                  <a:pt x="388776" y="365689"/>
                </a:moveTo>
                <a:cubicBezTo>
                  <a:pt x="388776" y="384115"/>
                  <a:pt x="395805" y="402541"/>
                  <a:pt x="409865" y="416600"/>
                </a:cubicBezTo>
                <a:lnTo>
                  <a:pt x="562599" y="569335"/>
                </a:lnTo>
                <a:cubicBezTo>
                  <a:pt x="590718" y="597454"/>
                  <a:pt x="636305" y="597454"/>
                  <a:pt x="664423" y="569335"/>
                </a:cubicBezTo>
                <a:cubicBezTo>
                  <a:pt x="692541" y="541217"/>
                  <a:pt x="692541" y="495630"/>
                  <a:pt x="664423" y="467512"/>
                </a:cubicBezTo>
                <a:lnTo>
                  <a:pt x="511688" y="314777"/>
                </a:lnTo>
                <a:cubicBezTo>
                  <a:pt x="483570" y="286659"/>
                  <a:pt x="437983" y="286659"/>
                  <a:pt x="409865" y="314777"/>
                </a:cubicBezTo>
                <a:cubicBezTo>
                  <a:pt x="395805" y="328836"/>
                  <a:pt x="388776" y="347262"/>
                  <a:pt x="388776" y="365689"/>
                </a:cubicBezTo>
                <a:close/>
                <a:moveTo>
                  <a:pt x="0" y="1379024"/>
                </a:moveTo>
                <a:cubicBezTo>
                  <a:pt x="0" y="1418789"/>
                  <a:pt x="32235" y="1451024"/>
                  <a:pt x="72000" y="1451024"/>
                </a:cubicBezTo>
                <a:lnTo>
                  <a:pt x="288000" y="1451024"/>
                </a:lnTo>
                <a:cubicBezTo>
                  <a:pt x="327765" y="1451024"/>
                  <a:pt x="360000" y="1418789"/>
                  <a:pt x="360000" y="1379024"/>
                </a:cubicBezTo>
                <a:cubicBezTo>
                  <a:pt x="360000" y="1339259"/>
                  <a:pt x="327765" y="1307024"/>
                  <a:pt x="288000" y="1307024"/>
                </a:cubicBezTo>
                <a:lnTo>
                  <a:pt x="72000" y="1307024"/>
                </a:lnTo>
                <a:cubicBezTo>
                  <a:pt x="32235" y="1307024"/>
                  <a:pt x="0" y="1339259"/>
                  <a:pt x="0" y="1379024"/>
                </a:cubicBezTo>
                <a:close/>
              </a:path>
            </a:pathLst>
          </a:cu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grpSp>
        <p:nvGrpSpPr>
          <p:cNvPr id="12" name="Group 11">
            <a:extLst>
              <a:ext uri="{FF2B5EF4-FFF2-40B4-BE49-F238E27FC236}">
                <a16:creationId xmlns:a16="http://schemas.microsoft.com/office/drawing/2014/main" id="{E7AE2BB4-0E47-4A6B-9C6A-F7D426FDD55A}"/>
              </a:ext>
            </a:extLst>
          </p:cNvPr>
          <p:cNvGrpSpPr/>
          <p:nvPr/>
        </p:nvGrpSpPr>
        <p:grpSpPr>
          <a:xfrm>
            <a:off x="4622996" y="2618016"/>
            <a:ext cx="4521003" cy="743743"/>
            <a:chOff x="300361" y="1376682"/>
            <a:chExt cx="2936827" cy="743743"/>
          </a:xfrm>
        </p:grpSpPr>
        <p:sp>
          <p:nvSpPr>
            <p:cNvPr id="14" name="TextBox 13">
              <a:extLst>
                <a:ext uri="{FF2B5EF4-FFF2-40B4-BE49-F238E27FC236}">
                  <a16:creationId xmlns:a16="http://schemas.microsoft.com/office/drawing/2014/main" id="{6410E32A-7250-4A1E-8B8E-584DA969B217}"/>
                </a:ext>
              </a:extLst>
            </p:cNvPr>
            <p:cNvSpPr txBox="1"/>
            <p:nvPr/>
          </p:nvSpPr>
          <p:spPr>
            <a:xfrm>
              <a:off x="300361" y="1658760"/>
              <a:ext cx="2936827" cy="461665"/>
            </a:xfrm>
            <a:prstGeom prst="rect">
              <a:avLst/>
            </a:prstGeom>
            <a:noFill/>
          </p:spPr>
          <p:txBody>
            <a:bodyPr wrap="square" rtlCol="0">
              <a:spAutoFit/>
            </a:bodyPr>
            <a:lstStyle/>
            <a:p>
              <a:pPr algn="r"/>
              <a:r>
                <a:rPr lang="en-US" altLang="ko-KR" sz="1200" dirty="0">
                  <a:solidFill>
                    <a:schemeClr val="bg1"/>
                  </a:solidFill>
                  <a:cs typeface="Arial" pitchFamily="34" charset="0"/>
                </a:rPr>
                <a:t>Foreign travelers are middle aged mostly and elderly people who are spending their money on traveling and seeing the world</a:t>
              </a:r>
            </a:p>
          </p:txBody>
        </p:sp>
        <p:sp>
          <p:nvSpPr>
            <p:cNvPr id="15" name="TextBox 14">
              <a:extLst>
                <a:ext uri="{FF2B5EF4-FFF2-40B4-BE49-F238E27FC236}">
                  <a16:creationId xmlns:a16="http://schemas.microsoft.com/office/drawing/2014/main" id="{3D6D2565-E179-4C08-B44C-6F3084ACC6D2}"/>
                </a:ext>
              </a:extLst>
            </p:cNvPr>
            <p:cNvSpPr txBox="1"/>
            <p:nvPr/>
          </p:nvSpPr>
          <p:spPr>
            <a:xfrm>
              <a:off x="300361" y="1376682"/>
              <a:ext cx="2936827" cy="276999"/>
            </a:xfrm>
            <a:prstGeom prst="rect">
              <a:avLst/>
            </a:prstGeom>
            <a:noFill/>
          </p:spPr>
          <p:txBody>
            <a:bodyPr wrap="square" rtlCol="0">
              <a:spAutoFit/>
            </a:bodyPr>
            <a:lstStyle/>
            <a:p>
              <a:pPr algn="r"/>
              <a:r>
                <a:rPr lang="en-US" altLang="ko-KR" sz="1200" b="1" dirty="0">
                  <a:solidFill>
                    <a:schemeClr val="bg1"/>
                  </a:solidFill>
                  <a:cs typeface="Arial" pitchFamily="34" charset="0"/>
                </a:rPr>
                <a:t>Demographic</a:t>
              </a:r>
              <a:endParaRPr lang="ko-KR" altLang="en-US" sz="1200" b="1" dirty="0">
                <a:solidFill>
                  <a:schemeClr val="bg1"/>
                </a:solidFill>
                <a:cs typeface="Arial" pitchFamily="34" charset="0"/>
              </a:endParaRPr>
            </a:p>
          </p:txBody>
        </p:sp>
      </p:grpSp>
      <p:grpSp>
        <p:nvGrpSpPr>
          <p:cNvPr id="16" name="Group 15">
            <a:extLst>
              <a:ext uri="{FF2B5EF4-FFF2-40B4-BE49-F238E27FC236}">
                <a16:creationId xmlns:a16="http://schemas.microsoft.com/office/drawing/2014/main" id="{F5B367A4-38A1-4E3B-AF94-A8FFD6D82A09}"/>
              </a:ext>
            </a:extLst>
          </p:cNvPr>
          <p:cNvGrpSpPr/>
          <p:nvPr/>
        </p:nvGrpSpPr>
        <p:grpSpPr>
          <a:xfrm>
            <a:off x="4622995" y="3361911"/>
            <a:ext cx="4521003" cy="743743"/>
            <a:chOff x="300361" y="1376682"/>
            <a:chExt cx="2936827" cy="743743"/>
          </a:xfrm>
        </p:grpSpPr>
        <p:sp>
          <p:nvSpPr>
            <p:cNvPr id="17" name="TextBox 16">
              <a:extLst>
                <a:ext uri="{FF2B5EF4-FFF2-40B4-BE49-F238E27FC236}">
                  <a16:creationId xmlns:a16="http://schemas.microsoft.com/office/drawing/2014/main" id="{4246A5AC-5199-4CC7-94E6-EEA4B595B2EB}"/>
                </a:ext>
              </a:extLst>
            </p:cNvPr>
            <p:cNvSpPr txBox="1"/>
            <p:nvPr/>
          </p:nvSpPr>
          <p:spPr>
            <a:xfrm>
              <a:off x="300361" y="1658760"/>
              <a:ext cx="2936827" cy="461665"/>
            </a:xfrm>
            <a:prstGeom prst="rect">
              <a:avLst/>
            </a:prstGeom>
            <a:noFill/>
          </p:spPr>
          <p:txBody>
            <a:bodyPr wrap="square" rtlCol="0">
              <a:spAutoFit/>
            </a:bodyPr>
            <a:lstStyle/>
            <a:p>
              <a:pPr algn="r"/>
              <a:r>
                <a:rPr lang="en-US" altLang="ko-KR" sz="1200" dirty="0">
                  <a:solidFill>
                    <a:schemeClr val="bg1"/>
                  </a:solidFill>
                  <a:cs typeface="Arial" pitchFamily="34" charset="0"/>
                </a:rPr>
                <a:t>The way we could make them stay loyal to us is to offer them annually new activities in Danube and near it</a:t>
              </a:r>
            </a:p>
          </p:txBody>
        </p:sp>
        <p:sp>
          <p:nvSpPr>
            <p:cNvPr id="18" name="TextBox 17">
              <a:extLst>
                <a:ext uri="{FF2B5EF4-FFF2-40B4-BE49-F238E27FC236}">
                  <a16:creationId xmlns:a16="http://schemas.microsoft.com/office/drawing/2014/main" id="{565779E5-9682-499B-B081-9BB1AB590D95}"/>
                </a:ext>
              </a:extLst>
            </p:cNvPr>
            <p:cNvSpPr txBox="1"/>
            <p:nvPr/>
          </p:nvSpPr>
          <p:spPr>
            <a:xfrm>
              <a:off x="300361" y="1376682"/>
              <a:ext cx="2936827" cy="276999"/>
            </a:xfrm>
            <a:prstGeom prst="rect">
              <a:avLst/>
            </a:prstGeom>
            <a:noFill/>
          </p:spPr>
          <p:txBody>
            <a:bodyPr wrap="square" rtlCol="0">
              <a:spAutoFit/>
            </a:bodyPr>
            <a:lstStyle/>
            <a:p>
              <a:pPr algn="r"/>
              <a:r>
                <a:rPr lang="en-US" altLang="ko-KR" sz="1200" b="1" dirty="0">
                  <a:solidFill>
                    <a:schemeClr val="bg1"/>
                  </a:solidFill>
                  <a:cs typeface="Arial" pitchFamily="34" charset="0"/>
                </a:rPr>
                <a:t>Behavioral</a:t>
              </a:r>
              <a:endParaRPr lang="ko-KR" altLang="en-US" sz="1200" b="1" dirty="0">
                <a:solidFill>
                  <a:schemeClr val="bg1"/>
                </a:solidFill>
                <a:cs typeface="Arial" pitchFamily="34" charset="0"/>
              </a:endParaRPr>
            </a:p>
          </p:txBody>
        </p:sp>
      </p:grpSp>
      <p:grpSp>
        <p:nvGrpSpPr>
          <p:cNvPr id="19" name="Group 18">
            <a:extLst>
              <a:ext uri="{FF2B5EF4-FFF2-40B4-BE49-F238E27FC236}">
                <a16:creationId xmlns:a16="http://schemas.microsoft.com/office/drawing/2014/main" id="{AC97255A-A447-4FEB-935F-22E7D040B5AF}"/>
              </a:ext>
            </a:extLst>
          </p:cNvPr>
          <p:cNvGrpSpPr/>
          <p:nvPr/>
        </p:nvGrpSpPr>
        <p:grpSpPr>
          <a:xfrm>
            <a:off x="4622997" y="3992274"/>
            <a:ext cx="4521003" cy="928409"/>
            <a:chOff x="300361" y="1376682"/>
            <a:chExt cx="2936827" cy="928409"/>
          </a:xfrm>
        </p:grpSpPr>
        <p:sp>
          <p:nvSpPr>
            <p:cNvPr id="20" name="TextBox 19">
              <a:extLst>
                <a:ext uri="{FF2B5EF4-FFF2-40B4-BE49-F238E27FC236}">
                  <a16:creationId xmlns:a16="http://schemas.microsoft.com/office/drawing/2014/main" id="{A5292566-4EB5-40AA-B2C5-47D97A26AB76}"/>
                </a:ext>
              </a:extLst>
            </p:cNvPr>
            <p:cNvSpPr txBox="1"/>
            <p:nvPr/>
          </p:nvSpPr>
          <p:spPr>
            <a:xfrm>
              <a:off x="300361" y="1658760"/>
              <a:ext cx="2936827" cy="646331"/>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The values these persons should have are regarding their cultural aptitudes and how much they would like to spread their horizons to see another part of the world, another culture </a:t>
              </a:r>
            </a:p>
          </p:txBody>
        </p:sp>
        <p:sp>
          <p:nvSpPr>
            <p:cNvPr id="21" name="TextBox 20">
              <a:extLst>
                <a:ext uri="{FF2B5EF4-FFF2-40B4-BE49-F238E27FC236}">
                  <a16:creationId xmlns:a16="http://schemas.microsoft.com/office/drawing/2014/main" id="{3B3F9543-ADDB-4921-8D91-897F4B1395C1}"/>
                </a:ext>
              </a:extLst>
            </p:cNvPr>
            <p:cNvSpPr txBox="1"/>
            <p:nvPr/>
          </p:nvSpPr>
          <p:spPr>
            <a:xfrm>
              <a:off x="300361" y="1376682"/>
              <a:ext cx="2936827"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Psychographic</a:t>
              </a:r>
              <a:endParaRPr lang="ko-KR" altLang="en-US" sz="1200" b="1" dirty="0">
                <a:solidFill>
                  <a:schemeClr val="tx1">
                    <a:lumMod val="75000"/>
                    <a:lumOff val="25000"/>
                  </a:schemeClr>
                </a:solidFill>
                <a:cs typeface="Arial" pitchFamily="34" charset="0"/>
              </a:endParaRPr>
            </a:p>
          </p:txBody>
        </p:sp>
      </p:grpSp>
    </p:spTree>
    <p:extLst>
      <p:ext uri="{BB962C8B-B14F-4D97-AF65-F5344CB8AC3E}">
        <p14:creationId xmlns:p14="http://schemas.microsoft.com/office/powerpoint/2010/main" val="3264458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42000"/>
            <a:lum/>
          </a:blip>
          <a:srcRect/>
          <a:stretch>
            <a:fillRect l="-17000" r="-17000"/>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346B55E-3642-4556-AAA8-FEE22D17D51A}"/>
              </a:ext>
            </a:extLst>
          </p:cNvPr>
          <p:cNvSpPr/>
          <p:nvPr/>
        </p:nvSpPr>
        <p:spPr>
          <a:xfrm>
            <a:off x="539552" y="268288"/>
            <a:ext cx="2808312" cy="46799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13"/>
          <p:cNvSpPr txBox="1">
            <a:spLocks/>
          </p:cNvSpPr>
          <p:nvPr/>
        </p:nvSpPr>
        <p:spPr>
          <a:xfrm>
            <a:off x="683568" y="572274"/>
            <a:ext cx="2520280" cy="155107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110000"/>
              </a:lnSpc>
              <a:buNone/>
            </a:pPr>
            <a:r>
              <a:rPr lang="en-US" sz="2000" b="1" dirty="0">
                <a:solidFill>
                  <a:schemeClr val="tx1">
                    <a:lumMod val="75000"/>
                    <a:lumOff val="25000"/>
                  </a:schemeClr>
                </a:solidFill>
                <a:latin typeface="+mj-lt"/>
                <a:cs typeface="Arial" pitchFamily="34" charset="0"/>
              </a:rPr>
              <a:t>Micro</a:t>
            </a:r>
          </a:p>
          <a:p>
            <a:pPr marL="0" indent="0" algn="r">
              <a:lnSpc>
                <a:spcPct val="110000"/>
              </a:lnSpc>
              <a:buNone/>
            </a:pPr>
            <a:r>
              <a:rPr lang="en-US" altLang="ko-KR" sz="2000" b="1" dirty="0">
                <a:solidFill>
                  <a:schemeClr val="tx1">
                    <a:lumMod val="75000"/>
                    <a:lumOff val="25000"/>
                  </a:schemeClr>
                </a:solidFill>
                <a:latin typeface="+mj-lt"/>
                <a:cs typeface="Arial" pitchFamily="34" charset="0"/>
              </a:rPr>
              <a:t>And</a:t>
            </a:r>
          </a:p>
          <a:p>
            <a:pPr marL="0" indent="0" algn="r">
              <a:lnSpc>
                <a:spcPct val="110000"/>
              </a:lnSpc>
              <a:buNone/>
            </a:pPr>
            <a:r>
              <a:rPr lang="en-US" altLang="ko-KR" sz="2000" b="1" dirty="0">
                <a:solidFill>
                  <a:schemeClr val="tx1">
                    <a:lumMod val="75000"/>
                    <a:lumOff val="25000"/>
                  </a:schemeClr>
                </a:solidFill>
                <a:latin typeface="+mj-lt"/>
                <a:cs typeface="Arial" pitchFamily="34" charset="0"/>
              </a:rPr>
              <a:t>Macro </a:t>
            </a:r>
          </a:p>
          <a:p>
            <a:pPr marL="0" indent="0" algn="r">
              <a:lnSpc>
                <a:spcPct val="110000"/>
              </a:lnSpc>
              <a:buNone/>
            </a:pPr>
            <a:r>
              <a:rPr lang="en-US" altLang="ko-KR" sz="2000" b="1" dirty="0">
                <a:solidFill>
                  <a:schemeClr val="tx1">
                    <a:lumMod val="75000"/>
                    <a:lumOff val="25000"/>
                  </a:schemeClr>
                </a:solidFill>
                <a:latin typeface="+mj-lt"/>
                <a:cs typeface="Arial" pitchFamily="34" charset="0"/>
              </a:rPr>
              <a:t>Environment</a:t>
            </a:r>
          </a:p>
        </p:txBody>
      </p:sp>
      <p:sp>
        <p:nvSpPr>
          <p:cNvPr id="13" name="Content Placeholder 4"/>
          <p:cNvSpPr txBox="1">
            <a:spLocks/>
          </p:cNvSpPr>
          <p:nvPr/>
        </p:nvSpPr>
        <p:spPr>
          <a:xfrm>
            <a:off x="704010" y="2607754"/>
            <a:ext cx="2479395" cy="1584176"/>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ko-KR" sz="1200" dirty="0">
                <a:solidFill>
                  <a:schemeClr val="tx1">
                    <a:lumMod val="75000"/>
                    <a:lumOff val="25000"/>
                  </a:schemeClr>
                </a:solidFill>
                <a:cs typeface="Arial" pitchFamily="34" charset="0"/>
              </a:rPr>
              <a:t>Macro environment refers to the external sources of influence (e.g. PESTEL analysis) while the micro environment refers to the industry itself (e.g. Porter’s 5 forces, SWOT analysis etc.)</a:t>
            </a:r>
          </a:p>
        </p:txBody>
      </p:sp>
      <p:pic>
        <p:nvPicPr>
          <p:cNvPr id="8" name="Picture Placeholder 7" descr="A picture containing object, businesscard&#10;&#10;Description automatically generated">
            <a:extLst>
              <a:ext uri="{FF2B5EF4-FFF2-40B4-BE49-F238E27FC236}">
                <a16:creationId xmlns:a16="http://schemas.microsoft.com/office/drawing/2014/main" id="{AA798B7D-2B76-416C-AA9E-023798EF795F}"/>
              </a:ext>
            </a:extLst>
          </p:cNvPr>
          <p:cNvPicPr>
            <a:picLocks noGrp="1" noChangeAspect="1"/>
          </p:cNvPicPr>
          <p:nvPr>
            <p:ph type="pic" idx="16"/>
          </p:nvPr>
        </p:nvPicPr>
        <p:blipFill>
          <a:blip r:embed="rId3">
            <a:extLst>
              <a:ext uri="{28A0092B-C50C-407E-A947-70E740481C1C}">
                <a14:useLocalDpi xmlns:a14="http://schemas.microsoft.com/office/drawing/2010/main" val="0"/>
              </a:ext>
            </a:extLst>
          </a:blip>
          <a:srcRect t="2973" b="2973"/>
          <a:stretch>
            <a:fillRect/>
          </a:stretch>
        </p:blipFill>
        <p:spPr>
          <a:xfrm>
            <a:off x="3708400" y="268288"/>
            <a:ext cx="2479675" cy="2519362"/>
          </a:xfrm>
        </p:spPr>
      </p:pic>
      <p:pic>
        <p:nvPicPr>
          <p:cNvPr id="15" name="Picture Placeholder 14" descr="A picture containing toiletry&#10;&#10;Description automatically generated">
            <a:extLst>
              <a:ext uri="{FF2B5EF4-FFF2-40B4-BE49-F238E27FC236}">
                <a16:creationId xmlns:a16="http://schemas.microsoft.com/office/drawing/2014/main" id="{F77593F0-7A7D-45A4-9E50-C66DD7EB45EC}"/>
              </a:ext>
            </a:extLst>
          </p:cNvPr>
          <p:cNvPicPr>
            <a:picLocks noGrp="1" noChangeAspect="1"/>
          </p:cNvPicPr>
          <p:nvPr>
            <p:ph type="pic" idx="18"/>
          </p:nvPr>
        </p:nvPicPr>
        <p:blipFill>
          <a:blip r:embed="rId4">
            <a:extLst>
              <a:ext uri="{28A0092B-C50C-407E-A947-70E740481C1C}">
                <a14:useLocalDpi xmlns:a14="http://schemas.microsoft.com/office/drawing/2010/main" val="0"/>
              </a:ext>
            </a:extLst>
          </a:blip>
          <a:srcRect l="2969" r="2969"/>
          <a:stretch>
            <a:fillRect/>
          </a:stretch>
        </p:blipFill>
        <p:spPr>
          <a:xfrm>
            <a:off x="6372225" y="2427288"/>
            <a:ext cx="2479675" cy="2520950"/>
          </a:xfrm>
        </p:spPr>
      </p:pic>
    </p:spTree>
    <p:extLst>
      <p:ext uri="{BB962C8B-B14F-4D97-AF65-F5344CB8AC3E}">
        <p14:creationId xmlns:p14="http://schemas.microsoft.com/office/powerpoint/2010/main" val="21909754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a:stretch>
        </a:blipFill>
        <a:effectLst/>
      </p:bgPr>
    </p:bg>
    <p:spTree>
      <p:nvGrpSpPr>
        <p:cNvPr id="1" name=""/>
        <p:cNvGrpSpPr/>
        <p:nvPr/>
      </p:nvGrpSpPr>
      <p:grpSpPr>
        <a:xfrm>
          <a:off x="0" y="0"/>
          <a:ext cx="0" cy="0"/>
          <a:chOff x="0" y="0"/>
          <a:chExt cx="0" cy="0"/>
        </a:xfrm>
      </p:grpSpPr>
      <p:grpSp>
        <p:nvGrpSpPr>
          <p:cNvPr id="15" name="Group 14"/>
          <p:cNvGrpSpPr/>
          <p:nvPr/>
        </p:nvGrpSpPr>
        <p:grpSpPr>
          <a:xfrm rot="16200000">
            <a:off x="3476752" y="2324432"/>
            <a:ext cx="546074" cy="1842933"/>
            <a:chOff x="4025928" y="987638"/>
            <a:chExt cx="576066" cy="1944152"/>
          </a:xfrm>
          <a:solidFill>
            <a:schemeClr val="tx1">
              <a:alpha val="70000"/>
            </a:schemeClr>
          </a:solidFill>
        </p:grpSpPr>
        <p:sp>
          <p:nvSpPr>
            <p:cNvPr id="16" name="Rectangle 15"/>
            <p:cNvSpPr/>
            <p:nvPr/>
          </p:nvSpPr>
          <p:spPr>
            <a:xfrm>
              <a:off x="4025928" y="1563638"/>
              <a:ext cx="576064" cy="136815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7" name="Right Triangle 16"/>
            <p:cNvSpPr/>
            <p:nvPr/>
          </p:nvSpPr>
          <p:spPr>
            <a:xfrm flipH="1">
              <a:off x="4025994" y="987638"/>
              <a:ext cx="576000" cy="575999"/>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sp>
        <p:nvSpPr>
          <p:cNvPr id="2" name="Text Placeholder 1"/>
          <p:cNvSpPr>
            <a:spLocks noGrp="1"/>
          </p:cNvSpPr>
          <p:nvPr>
            <p:ph type="body" sz="quarter" idx="10"/>
          </p:nvPr>
        </p:nvSpPr>
        <p:spPr/>
        <p:txBody>
          <a:bodyPr/>
          <a:lstStyle/>
          <a:p>
            <a:r>
              <a:rPr lang="en-US" altLang="ko-KR" dirty="0"/>
              <a:t>SWOT analysis</a:t>
            </a:r>
            <a:endParaRPr lang="ko-KR" altLang="en-US" dirty="0"/>
          </a:p>
        </p:txBody>
      </p:sp>
      <p:grpSp>
        <p:nvGrpSpPr>
          <p:cNvPr id="7" name="Group 6"/>
          <p:cNvGrpSpPr/>
          <p:nvPr/>
        </p:nvGrpSpPr>
        <p:grpSpPr>
          <a:xfrm>
            <a:off x="4028887" y="1131794"/>
            <a:ext cx="546072" cy="1842849"/>
            <a:chOff x="4025928" y="987726"/>
            <a:chExt cx="576064" cy="1944064"/>
          </a:xfrm>
          <a:solidFill>
            <a:schemeClr val="accent1"/>
          </a:solidFill>
        </p:grpSpPr>
        <p:sp>
          <p:nvSpPr>
            <p:cNvPr id="4" name="Rectangle 3"/>
            <p:cNvSpPr/>
            <p:nvPr/>
          </p:nvSpPr>
          <p:spPr>
            <a:xfrm>
              <a:off x="4025928" y="1563638"/>
              <a:ext cx="576064" cy="1368152"/>
            </a:xfrm>
            <a:prstGeom prst="rect">
              <a:avLst/>
            </a:prstGeom>
            <a:ln/>
          </p:spPr>
          <p:style>
            <a:lnRef idx="2">
              <a:schemeClr val="dk1">
                <a:shade val="50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5" name="Right Triangle 4"/>
            <p:cNvSpPr/>
            <p:nvPr/>
          </p:nvSpPr>
          <p:spPr>
            <a:xfrm flipH="1">
              <a:off x="4025992" y="987726"/>
              <a:ext cx="576000" cy="576000"/>
            </a:xfrm>
            <a:prstGeom prst="rtTriangle">
              <a:avLst/>
            </a:prstGeom>
            <a:ln/>
          </p:spPr>
          <p:style>
            <a:lnRef idx="2">
              <a:schemeClr val="dk1">
                <a:shade val="50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9" name="Group 8"/>
          <p:cNvGrpSpPr/>
          <p:nvPr/>
        </p:nvGrpSpPr>
        <p:grpSpPr>
          <a:xfrm rot="5400000">
            <a:off x="5223346" y="1780185"/>
            <a:ext cx="546072" cy="1842848"/>
            <a:chOff x="4025928" y="987727"/>
            <a:chExt cx="576064" cy="1944063"/>
          </a:xfrm>
          <a:solidFill>
            <a:schemeClr val="tx1">
              <a:lumMod val="95000"/>
              <a:lumOff val="5000"/>
              <a:alpha val="70000"/>
            </a:schemeClr>
          </a:solidFill>
        </p:grpSpPr>
        <p:sp>
          <p:nvSpPr>
            <p:cNvPr id="10" name="Rectangle 9"/>
            <p:cNvSpPr/>
            <p:nvPr/>
          </p:nvSpPr>
          <p:spPr>
            <a:xfrm>
              <a:off x="4025928" y="1563638"/>
              <a:ext cx="576064" cy="136815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1" name="Right Triangle 10"/>
            <p:cNvSpPr/>
            <p:nvPr/>
          </p:nvSpPr>
          <p:spPr>
            <a:xfrm flipH="1">
              <a:off x="4025992" y="987727"/>
              <a:ext cx="576000" cy="576000"/>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12" name="Group 11"/>
          <p:cNvGrpSpPr/>
          <p:nvPr/>
        </p:nvGrpSpPr>
        <p:grpSpPr>
          <a:xfrm rot="10800000">
            <a:off x="4574958" y="2972863"/>
            <a:ext cx="546072" cy="1842849"/>
            <a:chOff x="4025928" y="987726"/>
            <a:chExt cx="576064" cy="1944064"/>
          </a:xfrm>
          <a:solidFill>
            <a:schemeClr val="accent1"/>
          </a:solidFill>
        </p:grpSpPr>
        <p:sp>
          <p:nvSpPr>
            <p:cNvPr id="13" name="Rectangle 12"/>
            <p:cNvSpPr/>
            <p:nvPr/>
          </p:nvSpPr>
          <p:spPr>
            <a:xfrm>
              <a:off x="4025928" y="1563638"/>
              <a:ext cx="576064" cy="1368152"/>
            </a:xfrm>
            <a:prstGeom prst="rect">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4" name="Right Triangle 13"/>
            <p:cNvSpPr/>
            <p:nvPr/>
          </p:nvSpPr>
          <p:spPr>
            <a:xfrm flipH="1">
              <a:off x="4025992" y="987726"/>
              <a:ext cx="576000" cy="576000"/>
            </a:xfrm>
            <a:prstGeom prst="rtTriangl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sp>
        <p:nvSpPr>
          <p:cNvPr id="18" name="TextBox 17"/>
          <p:cNvSpPr txBox="1"/>
          <p:nvPr/>
        </p:nvSpPr>
        <p:spPr>
          <a:xfrm>
            <a:off x="4635720" y="2563107"/>
            <a:ext cx="1376440" cy="276999"/>
          </a:xfrm>
          <a:prstGeom prst="rect">
            <a:avLst/>
          </a:prstGeom>
          <a:noFill/>
        </p:spPr>
        <p:txBody>
          <a:bodyPr wrap="square" rtlCol="0">
            <a:spAutoFit/>
          </a:bodyPr>
          <a:lstStyle/>
          <a:p>
            <a:r>
              <a:rPr lang="en-US" altLang="ko-KR" sz="1200" b="1" dirty="0">
                <a:solidFill>
                  <a:schemeClr val="bg1"/>
                </a:solidFill>
                <a:cs typeface="Arial" pitchFamily="34" charset="0"/>
              </a:rPr>
              <a:t>Weaknesses</a:t>
            </a:r>
            <a:endParaRPr lang="ko-KR" altLang="en-US" sz="1200" b="1" dirty="0">
              <a:solidFill>
                <a:schemeClr val="bg1"/>
              </a:solidFill>
              <a:cs typeface="Arial" pitchFamily="34" charset="0"/>
            </a:endParaRPr>
          </a:p>
        </p:txBody>
      </p:sp>
      <p:sp>
        <p:nvSpPr>
          <p:cNvPr id="19" name="TextBox 18"/>
          <p:cNvSpPr txBox="1"/>
          <p:nvPr/>
        </p:nvSpPr>
        <p:spPr>
          <a:xfrm rot="16200000">
            <a:off x="3613704" y="2128076"/>
            <a:ext cx="1376440" cy="276999"/>
          </a:xfrm>
          <a:prstGeom prst="rect">
            <a:avLst/>
          </a:prstGeom>
          <a:noFill/>
        </p:spPr>
        <p:txBody>
          <a:bodyPr wrap="square" rtlCol="0">
            <a:spAutoFit/>
          </a:bodyPr>
          <a:lstStyle/>
          <a:p>
            <a:r>
              <a:rPr lang="en-US" altLang="ko-KR" sz="1200" b="1" dirty="0">
                <a:solidFill>
                  <a:schemeClr val="bg1"/>
                </a:solidFill>
                <a:cs typeface="Arial" pitchFamily="34" charset="0"/>
              </a:rPr>
              <a:t>Strengths</a:t>
            </a:r>
            <a:endParaRPr lang="ko-KR" altLang="en-US" sz="1200" b="1" dirty="0">
              <a:solidFill>
                <a:schemeClr val="bg1"/>
              </a:solidFill>
              <a:cs typeface="Arial" pitchFamily="34" charset="0"/>
            </a:endParaRPr>
          </a:p>
        </p:txBody>
      </p:sp>
      <p:sp>
        <p:nvSpPr>
          <p:cNvPr id="20" name="TextBox 19"/>
          <p:cNvSpPr txBox="1"/>
          <p:nvPr/>
        </p:nvSpPr>
        <p:spPr>
          <a:xfrm rot="16200000">
            <a:off x="4159743" y="3522585"/>
            <a:ext cx="1376440" cy="276999"/>
          </a:xfrm>
          <a:prstGeom prst="rect">
            <a:avLst/>
          </a:prstGeom>
          <a:noFill/>
        </p:spPr>
        <p:txBody>
          <a:bodyPr wrap="square" rtlCol="0">
            <a:spAutoFit/>
          </a:bodyPr>
          <a:lstStyle/>
          <a:p>
            <a:r>
              <a:rPr lang="en-US" altLang="ko-KR" sz="1200" b="1" dirty="0">
                <a:solidFill>
                  <a:schemeClr val="bg1"/>
                </a:solidFill>
                <a:cs typeface="Arial" pitchFamily="34" charset="0"/>
              </a:rPr>
              <a:t>Opportunities</a:t>
            </a:r>
            <a:endParaRPr lang="ko-KR" altLang="en-US" sz="1200" b="1" dirty="0">
              <a:solidFill>
                <a:schemeClr val="bg1"/>
              </a:solidFill>
              <a:cs typeface="Arial" pitchFamily="34" charset="0"/>
            </a:endParaRPr>
          </a:p>
        </p:txBody>
      </p:sp>
      <p:sp>
        <p:nvSpPr>
          <p:cNvPr id="21" name="TextBox 20"/>
          <p:cNvSpPr txBox="1"/>
          <p:nvPr/>
        </p:nvSpPr>
        <p:spPr>
          <a:xfrm>
            <a:off x="3170433" y="3107369"/>
            <a:ext cx="1376440" cy="276999"/>
          </a:xfrm>
          <a:prstGeom prst="rect">
            <a:avLst/>
          </a:prstGeom>
          <a:noFill/>
        </p:spPr>
        <p:txBody>
          <a:bodyPr wrap="square" rtlCol="0">
            <a:spAutoFit/>
          </a:bodyPr>
          <a:lstStyle/>
          <a:p>
            <a:r>
              <a:rPr lang="en-US" altLang="ko-KR" sz="1200" b="1" dirty="0">
                <a:solidFill>
                  <a:schemeClr val="bg1"/>
                </a:solidFill>
                <a:cs typeface="Arial" pitchFamily="34" charset="0"/>
              </a:rPr>
              <a:t>Threats</a:t>
            </a:r>
            <a:endParaRPr lang="ko-KR" altLang="en-US" sz="1200" b="1" dirty="0">
              <a:solidFill>
                <a:schemeClr val="bg1"/>
              </a:solidFill>
              <a:cs typeface="Arial" pitchFamily="34" charset="0"/>
            </a:endParaRPr>
          </a:p>
        </p:txBody>
      </p:sp>
      <p:sp>
        <p:nvSpPr>
          <p:cNvPr id="22" name="TextBox 21"/>
          <p:cNvSpPr txBox="1"/>
          <p:nvPr/>
        </p:nvSpPr>
        <p:spPr>
          <a:xfrm>
            <a:off x="4716016" y="1347614"/>
            <a:ext cx="3180508" cy="276999"/>
          </a:xfrm>
          <a:prstGeom prst="rect">
            <a:avLst/>
          </a:prstGeom>
          <a:noFill/>
        </p:spPr>
        <p:txBody>
          <a:bodyPr wrap="square" rtlCol="0">
            <a:spAutoFit/>
          </a:bodyPr>
          <a:lstStyle/>
          <a:p>
            <a:pPr marL="171450" indent="-171450">
              <a:buFont typeface="Wingdings" pitchFamily="2" charset="2"/>
              <a:buChar char="l"/>
            </a:pPr>
            <a:r>
              <a:rPr lang="en-US" altLang="ko-KR" sz="1200" dirty="0">
                <a:solidFill>
                  <a:schemeClr val="tx1">
                    <a:lumMod val="75000"/>
                    <a:lumOff val="25000"/>
                  </a:schemeClr>
                </a:solidFill>
                <a:cs typeface="Arial" pitchFamily="34" charset="0"/>
              </a:rPr>
              <a:t>Hard to promote</a:t>
            </a:r>
            <a:endParaRPr lang="ko-KR" altLang="en-US" sz="1200" dirty="0">
              <a:solidFill>
                <a:schemeClr val="tx1">
                  <a:lumMod val="75000"/>
                  <a:lumOff val="25000"/>
                </a:schemeClr>
              </a:solidFill>
              <a:cs typeface="Arial" pitchFamily="34" charset="0"/>
            </a:endParaRPr>
          </a:p>
        </p:txBody>
      </p:sp>
      <p:sp>
        <p:nvSpPr>
          <p:cNvPr id="23" name="TextBox 22"/>
          <p:cNvSpPr txBox="1"/>
          <p:nvPr/>
        </p:nvSpPr>
        <p:spPr>
          <a:xfrm>
            <a:off x="4716016" y="1667641"/>
            <a:ext cx="3180508" cy="276999"/>
          </a:xfrm>
          <a:prstGeom prst="rect">
            <a:avLst/>
          </a:prstGeom>
          <a:noFill/>
        </p:spPr>
        <p:txBody>
          <a:bodyPr wrap="square" rtlCol="0">
            <a:spAutoFit/>
          </a:bodyPr>
          <a:lstStyle/>
          <a:p>
            <a:pPr marL="171450" indent="-171450">
              <a:buFont typeface="Wingdings" pitchFamily="2" charset="2"/>
              <a:buChar char="l"/>
            </a:pPr>
            <a:r>
              <a:rPr lang="en-US" altLang="ko-KR" sz="1200" dirty="0">
                <a:solidFill>
                  <a:schemeClr val="tx1">
                    <a:lumMod val="75000"/>
                    <a:lumOff val="25000"/>
                  </a:schemeClr>
                </a:solidFill>
                <a:cs typeface="Arial" pitchFamily="34" charset="0"/>
              </a:rPr>
              <a:t>The area is not developed good enough</a:t>
            </a:r>
            <a:endParaRPr lang="ko-KR" altLang="en-US" sz="1200" dirty="0">
              <a:solidFill>
                <a:schemeClr val="tx1">
                  <a:lumMod val="75000"/>
                  <a:lumOff val="25000"/>
                </a:schemeClr>
              </a:solidFill>
              <a:cs typeface="Arial" pitchFamily="34" charset="0"/>
            </a:endParaRPr>
          </a:p>
        </p:txBody>
      </p:sp>
      <p:sp>
        <p:nvSpPr>
          <p:cNvPr id="25" name="TextBox 24"/>
          <p:cNvSpPr txBox="1"/>
          <p:nvPr/>
        </p:nvSpPr>
        <p:spPr>
          <a:xfrm>
            <a:off x="5244684" y="3150995"/>
            <a:ext cx="3647795" cy="276999"/>
          </a:xfrm>
          <a:prstGeom prst="rect">
            <a:avLst/>
          </a:prstGeom>
          <a:noFill/>
        </p:spPr>
        <p:txBody>
          <a:bodyPr wrap="square" rtlCol="0">
            <a:spAutoFit/>
          </a:bodyPr>
          <a:lstStyle/>
          <a:p>
            <a:pPr marL="171450" indent="-171450">
              <a:buFont typeface="Wingdings" pitchFamily="2" charset="2"/>
              <a:buChar char="l"/>
            </a:pPr>
            <a:r>
              <a:rPr lang="en-US" altLang="ko-KR" sz="1200" dirty="0">
                <a:solidFill>
                  <a:schemeClr val="tx1">
                    <a:lumMod val="75000"/>
                    <a:lumOff val="25000"/>
                  </a:schemeClr>
                </a:solidFill>
                <a:cs typeface="Arial" pitchFamily="34" charset="0"/>
              </a:rPr>
              <a:t>Opportunity to promote the national traditions</a:t>
            </a:r>
            <a:endParaRPr lang="ko-KR" altLang="en-US" sz="1200" dirty="0">
              <a:solidFill>
                <a:schemeClr val="tx1">
                  <a:lumMod val="75000"/>
                  <a:lumOff val="25000"/>
                </a:schemeClr>
              </a:solidFill>
              <a:cs typeface="Arial" pitchFamily="34" charset="0"/>
            </a:endParaRPr>
          </a:p>
        </p:txBody>
      </p:sp>
      <p:sp>
        <p:nvSpPr>
          <p:cNvPr id="26" name="TextBox 25"/>
          <p:cNvSpPr txBox="1"/>
          <p:nvPr/>
        </p:nvSpPr>
        <p:spPr>
          <a:xfrm>
            <a:off x="5244685" y="3471022"/>
            <a:ext cx="3180508" cy="276999"/>
          </a:xfrm>
          <a:prstGeom prst="rect">
            <a:avLst/>
          </a:prstGeom>
          <a:noFill/>
        </p:spPr>
        <p:txBody>
          <a:bodyPr wrap="square" rtlCol="0">
            <a:spAutoFit/>
          </a:bodyPr>
          <a:lstStyle/>
          <a:p>
            <a:pPr marL="171450" indent="-171450">
              <a:buFont typeface="Wingdings" pitchFamily="2" charset="2"/>
              <a:buChar char="l"/>
            </a:pPr>
            <a:r>
              <a:rPr lang="en-US" altLang="ko-KR" sz="1200" dirty="0">
                <a:solidFill>
                  <a:schemeClr val="tx1">
                    <a:lumMod val="75000"/>
                    <a:lumOff val="25000"/>
                  </a:schemeClr>
                </a:solidFill>
                <a:cs typeface="Arial" pitchFamily="34" charset="0"/>
              </a:rPr>
              <a:t>Market penetration</a:t>
            </a:r>
            <a:endParaRPr lang="ko-KR" altLang="en-US" sz="1200" dirty="0">
              <a:solidFill>
                <a:schemeClr val="tx1">
                  <a:lumMod val="75000"/>
                  <a:lumOff val="25000"/>
                </a:schemeClr>
              </a:solidFill>
              <a:cs typeface="Arial" pitchFamily="34" charset="0"/>
            </a:endParaRPr>
          </a:p>
        </p:txBody>
      </p:sp>
      <p:sp>
        <p:nvSpPr>
          <p:cNvPr id="27" name="TextBox 26"/>
          <p:cNvSpPr txBox="1"/>
          <p:nvPr/>
        </p:nvSpPr>
        <p:spPr>
          <a:xfrm>
            <a:off x="5244685" y="3791049"/>
            <a:ext cx="3180508" cy="276999"/>
          </a:xfrm>
          <a:prstGeom prst="rect">
            <a:avLst/>
          </a:prstGeom>
          <a:noFill/>
        </p:spPr>
        <p:txBody>
          <a:bodyPr wrap="square" rtlCol="0">
            <a:spAutoFit/>
          </a:bodyPr>
          <a:lstStyle/>
          <a:p>
            <a:pPr marL="171450" indent="-171450">
              <a:buFont typeface="Wingdings" pitchFamily="2" charset="2"/>
              <a:buChar char="l"/>
            </a:pPr>
            <a:r>
              <a:rPr lang="en-US" altLang="ko-KR" sz="1200" dirty="0">
                <a:solidFill>
                  <a:schemeClr val="tx1">
                    <a:lumMod val="75000"/>
                    <a:lumOff val="25000"/>
                  </a:schemeClr>
                </a:solidFill>
                <a:cs typeface="Arial" pitchFamily="34" charset="0"/>
              </a:rPr>
              <a:t>Services welcoming all kind of guests</a:t>
            </a:r>
            <a:endParaRPr lang="ko-KR" altLang="en-US" sz="1200" dirty="0">
              <a:solidFill>
                <a:schemeClr val="tx1">
                  <a:lumMod val="75000"/>
                  <a:lumOff val="25000"/>
                </a:schemeClr>
              </a:solidFill>
              <a:cs typeface="Arial" pitchFamily="34" charset="0"/>
            </a:endParaRPr>
          </a:p>
        </p:txBody>
      </p:sp>
      <p:sp>
        <p:nvSpPr>
          <p:cNvPr id="28" name="TextBox 27"/>
          <p:cNvSpPr txBox="1"/>
          <p:nvPr/>
        </p:nvSpPr>
        <p:spPr>
          <a:xfrm>
            <a:off x="-108520" y="3635990"/>
            <a:ext cx="4548944" cy="276999"/>
          </a:xfrm>
          <a:prstGeom prst="rect">
            <a:avLst/>
          </a:prstGeom>
          <a:noFill/>
        </p:spPr>
        <p:txBody>
          <a:bodyPr wrap="square" rtlCol="0">
            <a:spAutoFit/>
          </a:bodyPr>
          <a:lstStyle/>
          <a:p>
            <a:pPr marL="171450" indent="-171450" algn="r">
              <a:buFont typeface="Wingdings" pitchFamily="2" charset="2"/>
              <a:buChar char="l"/>
            </a:pPr>
            <a:r>
              <a:rPr lang="en-US" altLang="ko-KR" sz="1200" dirty="0">
                <a:solidFill>
                  <a:schemeClr val="tx1">
                    <a:lumMod val="75000"/>
                    <a:lumOff val="25000"/>
                  </a:schemeClr>
                </a:solidFill>
                <a:cs typeface="Arial" pitchFamily="34" charset="0"/>
              </a:rPr>
              <a:t>A lot of competition from the locals with their own businesses</a:t>
            </a:r>
            <a:endParaRPr lang="ko-KR" altLang="en-US" sz="1200" dirty="0">
              <a:solidFill>
                <a:schemeClr val="tx1">
                  <a:lumMod val="75000"/>
                  <a:lumOff val="25000"/>
                </a:schemeClr>
              </a:solidFill>
              <a:cs typeface="Arial" pitchFamily="34" charset="0"/>
            </a:endParaRPr>
          </a:p>
        </p:txBody>
      </p:sp>
      <p:sp>
        <p:nvSpPr>
          <p:cNvPr id="30" name="TextBox 29"/>
          <p:cNvSpPr txBox="1"/>
          <p:nvPr/>
        </p:nvSpPr>
        <p:spPr>
          <a:xfrm>
            <a:off x="1259882" y="3929578"/>
            <a:ext cx="3180508" cy="461665"/>
          </a:xfrm>
          <a:prstGeom prst="rect">
            <a:avLst/>
          </a:prstGeom>
          <a:noFill/>
        </p:spPr>
        <p:txBody>
          <a:bodyPr wrap="square" rtlCol="0">
            <a:spAutoFit/>
          </a:bodyPr>
          <a:lstStyle/>
          <a:p>
            <a:pPr marL="171450" indent="-171450" algn="r">
              <a:buFont typeface="Wingdings" pitchFamily="2" charset="2"/>
              <a:buChar char="l"/>
            </a:pPr>
            <a:r>
              <a:rPr lang="en-US" altLang="ko-KR" sz="1200" dirty="0">
                <a:solidFill>
                  <a:schemeClr val="tx1">
                    <a:lumMod val="75000"/>
                    <a:lumOff val="25000"/>
                  </a:schemeClr>
                </a:solidFill>
                <a:cs typeface="Arial" pitchFamily="34" charset="0"/>
              </a:rPr>
              <a:t>Rivalry and supplying issues because of the hard-accessible area</a:t>
            </a:r>
            <a:endParaRPr lang="ko-KR" altLang="en-US" sz="1200" dirty="0">
              <a:solidFill>
                <a:schemeClr val="tx1">
                  <a:lumMod val="75000"/>
                  <a:lumOff val="25000"/>
                </a:schemeClr>
              </a:solidFill>
              <a:cs typeface="Arial" pitchFamily="34" charset="0"/>
            </a:endParaRPr>
          </a:p>
        </p:txBody>
      </p:sp>
      <p:sp>
        <p:nvSpPr>
          <p:cNvPr id="31" name="TextBox 30"/>
          <p:cNvSpPr txBox="1"/>
          <p:nvPr/>
        </p:nvSpPr>
        <p:spPr>
          <a:xfrm>
            <a:off x="688778" y="1951323"/>
            <a:ext cx="3180508" cy="276999"/>
          </a:xfrm>
          <a:prstGeom prst="rect">
            <a:avLst/>
          </a:prstGeom>
          <a:noFill/>
        </p:spPr>
        <p:txBody>
          <a:bodyPr wrap="square" rtlCol="0">
            <a:spAutoFit/>
          </a:bodyPr>
          <a:lstStyle/>
          <a:p>
            <a:pPr marL="171450" indent="-171450" algn="r">
              <a:buFont typeface="Wingdings" pitchFamily="2" charset="2"/>
              <a:buChar char="l"/>
            </a:pPr>
            <a:r>
              <a:rPr lang="en-US" altLang="ko-KR" sz="1200" dirty="0">
                <a:solidFill>
                  <a:schemeClr val="tx1">
                    <a:lumMod val="75000"/>
                    <a:lumOff val="25000"/>
                  </a:schemeClr>
                </a:solidFill>
                <a:cs typeface="Arial" pitchFamily="34" charset="0"/>
              </a:rPr>
              <a:t>Excellent location</a:t>
            </a:r>
            <a:endParaRPr lang="ko-KR" altLang="en-US" sz="1200" dirty="0">
              <a:solidFill>
                <a:schemeClr val="tx1">
                  <a:lumMod val="75000"/>
                  <a:lumOff val="25000"/>
                </a:schemeClr>
              </a:solidFill>
              <a:cs typeface="Arial" pitchFamily="34" charset="0"/>
            </a:endParaRPr>
          </a:p>
        </p:txBody>
      </p:sp>
      <p:sp>
        <p:nvSpPr>
          <p:cNvPr id="32" name="TextBox 31"/>
          <p:cNvSpPr txBox="1"/>
          <p:nvPr/>
        </p:nvSpPr>
        <p:spPr>
          <a:xfrm>
            <a:off x="688778" y="2271350"/>
            <a:ext cx="3180508" cy="276999"/>
          </a:xfrm>
          <a:prstGeom prst="rect">
            <a:avLst/>
          </a:prstGeom>
          <a:noFill/>
        </p:spPr>
        <p:txBody>
          <a:bodyPr wrap="square" rtlCol="0">
            <a:spAutoFit/>
          </a:bodyPr>
          <a:lstStyle/>
          <a:p>
            <a:pPr marL="171450" indent="-171450" algn="r">
              <a:buFont typeface="Wingdings" pitchFamily="2" charset="2"/>
              <a:buChar char="l"/>
            </a:pPr>
            <a:r>
              <a:rPr lang="en-US" altLang="ko-KR" sz="1200" dirty="0">
                <a:solidFill>
                  <a:schemeClr val="tx1">
                    <a:lumMod val="75000"/>
                    <a:lumOff val="25000"/>
                  </a:schemeClr>
                </a:solidFill>
                <a:cs typeface="Arial" pitchFamily="34" charset="0"/>
              </a:rPr>
              <a:t>Unique experiences</a:t>
            </a:r>
            <a:endParaRPr lang="ko-KR" altLang="en-US" sz="1200" dirty="0">
              <a:solidFill>
                <a:schemeClr val="tx1">
                  <a:lumMod val="75000"/>
                  <a:lumOff val="25000"/>
                </a:schemeClr>
              </a:solidFill>
              <a:cs typeface="Arial" pitchFamily="34" charset="0"/>
            </a:endParaRPr>
          </a:p>
        </p:txBody>
      </p:sp>
      <p:sp>
        <p:nvSpPr>
          <p:cNvPr id="33" name="TextBox 32"/>
          <p:cNvSpPr txBox="1"/>
          <p:nvPr/>
        </p:nvSpPr>
        <p:spPr>
          <a:xfrm>
            <a:off x="688778" y="2591377"/>
            <a:ext cx="3180508" cy="276999"/>
          </a:xfrm>
          <a:prstGeom prst="rect">
            <a:avLst/>
          </a:prstGeom>
          <a:noFill/>
        </p:spPr>
        <p:txBody>
          <a:bodyPr wrap="square" rtlCol="0">
            <a:spAutoFit/>
          </a:bodyPr>
          <a:lstStyle/>
          <a:p>
            <a:pPr marL="171450" indent="-171450" algn="r">
              <a:buFont typeface="Wingdings" pitchFamily="2" charset="2"/>
              <a:buChar char="l"/>
            </a:pPr>
            <a:r>
              <a:rPr lang="en-US" altLang="ko-KR" sz="1200" dirty="0">
                <a:solidFill>
                  <a:schemeClr val="tx1">
                    <a:lumMod val="75000"/>
                    <a:lumOff val="25000"/>
                  </a:schemeClr>
                </a:solidFill>
                <a:cs typeface="Arial" pitchFamily="34" charset="0"/>
              </a:rPr>
              <a:t>The stay of guests will be full of activities</a:t>
            </a:r>
            <a:endParaRPr lang="ko-KR" altLang="en-US" sz="1200" dirty="0">
              <a:solidFill>
                <a:schemeClr val="tx1">
                  <a:lumMod val="75000"/>
                  <a:lumOff val="25000"/>
                </a:schemeClr>
              </a:solidFill>
              <a:cs typeface="Arial" pitchFamily="34" charset="0"/>
            </a:endParaRPr>
          </a:p>
        </p:txBody>
      </p:sp>
    </p:spTree>
    <p:extLst>
      <p:ext uri="{BB962C8B-B14F-4D97-AF65-F5344CB8AC3E}">
        <p14:creationId xmlns:p14="http://schemas.microsoft.com/office/powerpoint/2010/main" val="14454700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40000"/>
            <a:lum/>
          </a:blip>
          <a:srcRect/>
          <a:stretch>
            <a:fillRect/>
          </a:stretch>
        </a:blipFill>
        <a:effectLst/>
      </p:bgPr>
    </p:bg>
    <p:spTree>
      <p:nvGrpSpPr>
        <p:cNvPr id="1" name=""/>
        <p:cNvGrpSpPr/>
        <p:nvPr/>
      </p:nvGrpSpPr>
      <p:grpSpPr>
        <a:xfrm>
          <a:off x="0" y="0"/>
          <a:ext cx="0" cy="0"/>
          <a:chOff x="0" y="0"/>
          <a:chExt cx="0" cy="0"/>
        </a:xfrm>
      </p:grpSpPr>
      <p:sp>
        <p:nvSpPr>
          <p:cNvPr id="6" name="Text Placeholder 1"/>
          <p:cNvSpPr txBox="1">
            <a:spLocks/>
          </p:cNvSpPr>
          <p:nvPr/>
        </p:nvSpPr>
        <p:spPr>
          <a:xfrm>
            <a:off x="278814" y="94119"/>
            <a:ext cx="3456384" cy="1224384"/>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ko-KR" b="1" dirty="0">
                <a:latin typeface="+mj-lt"/>
                <a:cs typeface="Arial" pitchFamily="34" charset="0"/>
              </a:rPr>
              <a:t>PESTEL</a:t>
            </a:r>
          </a:p>
          <a:p>
            <a:pPr marL="0" indent="0">
              <a:buNone/>
            </a:pPr>
            <a:r>
              <a:rPr lang="en-US" altLang="ko-KR" b="1" dirty="0">
                <a:solidFill>
                  <a:schemeClr val="tx1">
                    <a:lumMod val="75000"/>
                    <a:lumOff val="25000"/>
                  </a:schemeClr>
                </a:solidFill>
                <a:latin typeface="+mj-lt"/>
                <a:cs typeface="Arial" pitchFamily="34" charset="0"/>
              </a:rPr>
              <a:t>Analysis</a:t>
            </a:r>
            <a:endParaRPr lang="ko-KR" altLang="en-US" b="1" dirty="0">
              <a:solidFill>
                <a:schemeClr val="tx1">
                  <a:lumMod val="75000"/>
                  <a:lumOff val="25000"/>
                </a:schemeClr>
              </a:solidFill>
              <a:latin typeface="+mj-lt"/>
              <a:cs typeface="Arial" pitchFamily="34" charset="0"/>
            </a:endParaRPr>
          </a:p>
        </p:txBody>
      </p:sp>
      <p:sp>
        <p:nvSpPr>
          <p:cNvPr id="7" name="TextBox 6"/>
          <p:cNvSpPr txBox="1"/>
          <p:nvPr/>
        </p:nvSpPr>
        <p:spPr>
          <a:xfrm>
            <a:off x="278814" y="1173182"/>
            <a:ext cx="3936057" cy="3970318"/>
          </a:xfrm>
          <a:prstGeom prst="rect">
            <a:avLst/>
          </a:prstGeom>
          <a:noFill/>
        </p:spPr>
        <p:txBody>
          <a:bodyPr wrap="square" rtlCol="0">
            <a:spAutoFit/>
          </a:bodyPr>
          <a:lstStyle/>
          <a:p>
            <a:r>
              <a:rPr lang="en-US" altLang="ko-KR" sz="1400" b="1" dirty="0">
                <a:solidFill>
                  <a:schemeClr val="tx1">
                    <a:lumMod val="75000"/>
                    <a:lumOff val="25000"/>
                  </a:schemeClr>
                </a:solidFill>
                <a:cs typeface="Arial" pitchFamily="34" charset="0"/>
              </a:rPr>
              <a:t>POLITICAL</a:t>
            </a:r>
            <a:r>
              <a:rPr lang="en-US" altLang="ko-KR" sz="1400" dirty="0">
                <a:solidFill>
                  <a:schemeClr val="tx1">
                    <a:lumMod val="75000"/>
                    <a:lumOff val="25000"/>
                  </a:schemeClr>
                </a:solidFill>
                <a:cs typeface="Arial" pitchFamily="34" charset="0"/>
              </a:rPr>
              <a:t> – Instability of the Romanian Government and corruption</a:t>
            </a:r>
          </a:p>
          <a:p>
            <a:r>
              <a:rPr lang="en-US" altLang="ko-KR" sz="1400" b="1" dirty="0">
                <a:solidFill>
                  <a:schemeClr val="tx1">
                    <a:lumMod val="75000"/>
                    <a:lumOff val="25000"/>
                  </a:schemeClr>
                </a:solidFill>
                <a:cs typeface="Arial" pitchFamily="34" charset="0"/>
              </a:rPr>
              <a:t>ECONOMIC</a:t>
            </a:r>
            <a:r>
              <a:rPr lang="en-US" altLang="ko-KR" sz="1400" dirty="0">
                <a:solidFill>
                  <a:schemeClr val="tx1">
                    <a:lumMod val="75000"/>
                    <a:lumOff val="25000"/>
                  </a:schemeClr>
                </a:solidFill>
                <a:cs typeface="Arial" pitchFamily="34" charset="0"/>
              </a:rPr>
              <a:t> – The political instability affects the currency and, at the moment, Romania has a big deficit because of the actual party that is ruling</a:t>
            </a:r>
          </a:p>
          <a:p>
            <a:r>
              <a:rPr lang="en-US" altLang="ko-KR" sz="1400" b="1" dirty="0">
                <a:solidFill>
                  <a:schemeClr val="tx1">
                    <a:lumMod val="75000"/>
                    <a:lumOff val="25000"/>
                  </a:schemeClr>
                </a:solidFill>
                <a:cs typeface="Arial" pitchFamily="34" charset="0"/>
              </a:rPr>
              <a:t>SOCIAL</a:t>
            </a:r>
            <a:r>
              <a:rPr lang="en-US" altLang="ko-KR" sz="1400" dirty="0">
                <a:solidFill>
                  <a:schemeClr val="tx1">
                    <a:lumMod val="75000"/>
                    <a:lumOff val="25000"/>
                  </a:schemeClr>
                </a:solidFill>
                <a:cs typeface="Arial" pitchFamily="34" charset="0"/>
              </a:rPr>
              <a:t> – The population of Romania has a moderate to high education because of their capacity</a:t>
            </a:r>
          </a:p>
          <a:p>
            <a:r>
              <a:rPr lang="en-US" altLang="ko-KR" sz="1400" b="1" dirty="0">
                <a:solidFill>
                  <a:schemeClr val="tx1">
                    <a:lumMod val="75000"/>
                    <a:lumOff val="25000"/>
                  </a:schemeClr>
                </a:solidFill>
                <a:cs typeface="Arial" pitchFamily="34" charset="0"/>
              </a:rPr>
              <a:t>TECHNOLOGY</a:t>
            </a:r>
            <a:r>
              <a:rPr lang="en-US" altLang="ko-KR" sz="1400" dirty="0">
                <a:solidFill>
                  <a:schemeClr val="tx1">
                    <a:lumMod val="75000"/>
                    <a:lumOff val="25000"/>
                  </a:schemeClr>
                </a:solidFill>
                <a:cs typeface="Arial" pitchFamily="34" charset="0"/>
              </a:rPr>
              <a:t> – The idea of online booking is taken into consideration and the company will have a standard booking system</a:t>
            </a:r>
          </a:p>
          <a:p>
            <a:r>
              <a:rPr lang="en-US" altLang="ko-KR" sz="1400" b="1" dirty="0">
                <a:solidFill>
                  <a:schemeClr val="tx1">
                    <a:lumMod val="75000"/>
                    <a:lumOff val="25000"/>
                  </a:schemeClr>
                </a:solidFill>
                <a:cs typeface="Arial" pitchFamily="34" charset="0"/>
              </a:rPr>
              <a:t>LEGAL</a:t>
            </a:r>
            <a:r>
              <a:rPr lang="en-US" altLang="ko-KR" sz="1400" dirty="0">
                <a:solidFill>
                  <a:schemeClr val="tx1">
                    <a:lumMod val="75000"/>
                    <a:lumOff val="25000"/>
                  </a:schemeClr>
                </a:solidFill>
                <a:cs typeface="Arial" pitchFamily="34" charset="0"/>
              </a:rPr>
              <a:t> – The 5% VAT law of the tourism industry, whereas the normal VAT is 19%</a:t>
            </a:r>
          </a:p>
          <a:p>
            <a:r>
              <a:rPr lang="en-US" altLang="ko-KR" sz="1400" b="1" dirty="0">
                <a:solidFill>
                  <a:schemeClr val="tx1">
                    <a:lumMod val="75000"/>
                    <a:lumOff val="25000"/>
                  </a:schemeClr>
                </a:solidFill>
                <a:cs typeface="Arial" pitchFamily="34" charset="0"/>
              </a:rPr>
              <a:t>ENVIRONMENT</a:t>
            </a:r>
            <a:r>
              <a:rPr lang="en-US" altLang="ko-KR" sz="1400" dirty="0">
                <a:solidFill>
                  <a:schemeClr val="tx1">
                    <a:lumMod val="75000"/>
                    <a:lumOff val="25000"/>
                  </a:schemeClr>
                </a:solidFill>
                <a:cs typeface="Arial" pitchFamily="34" charset="0"/>
              </a:rPr>
              <a:t> – The whole place is protected and it should be because of its uniqueness, therefore, a sustainable and green approach will be taken into consideration</a:t>
            </a:r>
          </a:p>
        </p:txBody>
      </p:sp>
      <p:pic>
        <p:nvPicPr>
          <p:cNvPr id="2050" name="Picture 2" descr="Imagine similarÄ">
            <a:extLst>
              <a:ext uri="{FF2B5EF4-FFF2-40B4-BE49-F238E27FC236}">
                <a16:creationId xmlns:a16="http://schemas.microsoft.com/office/drawing/2014/main" id="{5973EAEE-A7FD-4BEE-BA15-28303FB8FD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419501"/>
            <a:ext cx="5978633" cy="4155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0259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9000" b="-9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solidFill>
                  <a:schemeClr val="tx1"/>
                </a:solidFill>
              </a:rPr>
              <a:t>Marketing Communication Mix</a:t>
            </a:r>
            <a:endParaRPr lang="ko-KR" altLang="en-US" dirty="0">
              <a:solidFill>
                <a:schemeClr val="tx1"/>
              </a:solidFill>
            </a:endParaRPr>
          </a:p>
        </p:txBody>
      </p:sp>
      <p:sp>
        <p:nvSpPr>
          <p:cNvPr id="3" name="Text Placeholder 2"/>
          <p:cNvSpPr>
            <a:spLocks noGrp="1"/>
          </p:cNvSpPr>
          <p:nvPr>
            <p:ph type="body" sz="quarter" idx="11"/>
          </p:nvPr>
        </p:nvSpPr>
        <p:spPr/>
        <p:txBody>
          <a:bodyPr/>
          <a:lstStyle/>
          <a:p>
            <a:pPr lvl="0"/>
            <a:r>
              <a:rPr lang="en-US" altLang="ko-KR" dirty="0"/>
              <a:t>How we are going to “sell” the services</a:t>
            </a:r>
          </a:p>
        </p:txBody>
      </p:sp>
      <p:sp>
        <p:nvSpPr>
          <p:cNvPr id="7" name="Teardrop 6"/>
          <p:cNvSpPr/>
          <p:nvPr/>
        </p:nvSpPr>
        <p:spPr>
          <a:xfrm rot="8100000">
            <a:off x="4114799" y="1753016"/>
            <a:ext cx="914400" cy="914401"/>
          </a:xfrm>
          <a:custGeom>
            <a:avLst/>
            <a:gdLst/>
            <a:ahLst/>
            <a:cxnLst/>
            <a:rect l="l" t="t" r="r" b="b"/>
            <a:pathLst>
              <a:path w="914400" h="914401">
                <a:moveTo>
                  <a:pt x="0" y="914400"/>
                </a:moveTo>
                <a:lnTo>
                  <a:pt x="0" y="457204"/>
                </a:lnTo>
                <a:lnTo>
                  <a:pt x="0" y="457200"/>
                </a:lnTo>
                <a:cubicBezTo>
                  <a:pt x="0" y="204695"/>
                  <a:pt x="204695" y="0"/>
                  <a:pt x="457200" y="0"/>
                </a:cubicBezTo>
                <a:lnTo>
                  <a:pt x="914400" y="0"/>
                </a:lnTo>
                <a:lnTo>
                  <a:pt x="914400" y="457197"/>
                </a:lnTo>
                <a:cubicBezTo>
                  <a:pt x="914400" y="457198"/>
                  <a:pt x="914400" y="457199"/>
                  <a:pt x="914400" y="457201"/>
                </a:cubicBezTo>
                <a:cubicBezTo>
                  <a:pt x="914400" y="709706"/>
                  <a:pt x="709705" y="914401"/>
                  <a:pt x="457200" y="914401"/>
                </a:cubicBezTo>
                <a:close/>
              </a:path>
            </a:pathLst>
          </a:custGeom>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8" name="Teardrop 6"/>
          <p:cNvSpPr/>
          <p:nvPr/>
        </p:nvSpPr>
        <p:spPr>
          <a:xfrm rot="2700000">
            <a:off x="3321218" y="2509723"/>
            <a:ext cx="914400" cy="914401"/>
          </a:xfrm>
          <a:custGeom>
            <a:avLst/>
            <a:gdLst/>
            <a:ahLst/>
            <a:cxnLst/>
            <a:rect l="l" t="t" r="r" b="b"/>
            <a:pathLst>
              <a:path w="914400" h="914401">
                <a:moveTo>
                  <a:pt x="0" y="914400"/>
                </a:moveTo>
                <a:lnTo>
                  <a:pt x="0" y="457204"/>
                </a:lnTo>
                <a:lnTo>
                  <a:pt x="0" y="457200"/>
                </a:lnTo>
                <a:cubicBezTo>
                  <a:pt x="0" y="204695"/>
                  <a:pt x="204695" y="0"/>
                  <a:pt x="457200" y="0"/>
                </a:cubicBezTo>
                <a:lnTo>
                  <a:pt x="914400" y="0"/>
                </a:lnTo>
                <a:lnTo>
                  <a:pt x="914400" y="457197"/>
                </a:lnTo>
                <a:cubicBezTo>
                  <a:pt x="914400" y="457198"/>
                  <a:pt x="914400" y="457199"/>
                  <a:pt x="914400" y="457201"/>
                </a:cubicBezTo>
                <a:cubicBezTo>
                  <a:pt x="914400" y="709706"/>
                  <a:pt x="709705" y="914401"/>
                  <a:pt x="457200" y="914401"/>
                </a:cubicBezTo>
                <a:close/>
              </a:path>
            </a:pathLst>
          </a:custGeom>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9" name="Teardrop 6"/>
          <p:cNvSpPr/>
          <p:nvPr/>
        </p:nvSpPr>
        <p:spPr>
          <a:xfrm rot="18900000">
            <a:off x="4114799" y="3265184"/>
            <a:ext cx="914400" cy="914401"/>
          </a:xfrm>
          <a:custGeom>
            <a:avLst/>
            <a:gdLst/>
            <a:ahLst/>
            <a:cxnLst/>
            <a:rect l="l" t="t" r="r" b="b"/>
            <a:pathLst>
              <a:path w="914400" h="914401">
                <a:moveTo>
                  <a:pt x="0" y="914400"/>
                </a:moveTo>
                <a:lnTo>
                  <a:pt x="0" y="457204"/>
                </a:lnTo>
                <a:lnTo>
                  <a:pt x="0" y="457200"/>
                </a:lnTo>
                <a:cubicBezTo>
                  <a:pt x="0" y="204695"/>
                  <a:pt x="204695" y="0"/>
                  <a:pt x="457200" y="0"/>
                </a:cubicBezTo>
                <a:lnTo>
                  <a:pt x="914400" y="0"/>
                </a:lnTo>
                <a:lnTo>
                  <a:pt x="914400" y="457197"/>
                </a:lnTo>
                <a:cubicBezTo>
                  <a:pt x="914400" y="457198"/>
                  <a:pt x="914400" y="457199"/>
                  <a:pt x="914400" y="457201"/>
                </a:cubicBezTo>
                <a:cubicBezTo>
                  <a:pt x="914400" y="709706"/>
                  <a:pt x="709705" y="914401"/>
                  <a:pt x="457200" y="914401"/>
                </a:cubicBezTo>
                <a:close/>
              </a:path>
            </a:pathLst>
          </a:custGeom>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0" name="Teardrop 6"/>
          <p:cNvSpPr/>
          <p:nvPr/>
        </p:nvSpPr>
        <p:spPr>
          <a:xfrm rot="2700000">
            <a:off x="4908380" y="2509723"/>
            <a:ext cx="914400" cy="914401"/>
          </a:xfrm>
          <a:custGeom>
            <a:avLst/>
            <a:gdLst/>
            <a:ahLst/>
            <a:cxnLst/>
            <a:rect l="l" t="t" r="r" b="b"/>
            <a:pathLst>
              <a:path w="914400" h="914401">
                <a:moveTo>
                  <a:pt x="0" y="914400"/>
                </a:moveTo>
                <a:lnTo>
                  <a:pt x="0" y="457204"/>
                </a:lnTo>
                <a:lnTo>
                  <a:pt x="0" y="457200"/>
                </a:lnTo>
                <a:cubicBezTo>
                  <a:pt x="0" y="204695"/>
                  <a:pt x="204695" y="0"/>
                  <a:pt x="457200" y="0"/>
                </a:cubicBezTo>
                <a:lnTo>
                  <a:pt x="914400" y="0"/>
                </a:lnTo>
                <a:lnTo>
                  <a:pt x="914400" y="457197"/>
                </a:lnTo>
                <a:cubicBezTo>
                  <a:pt x="914400" y="457198"/>
                  <a:pt x="914400" y="457199"/>
                  <a:pt x="914400" y="457201"/>
                </a:cubicBezTo>
                <a:cubicBezTo>
                  <a:pt x="914400" y="709706"/>
                  <a:pt x="709705" y="914401"/>
                  <a:pt x="457200" y="914401"/>
                </a:cubicBezTo>
                <a:close/>
              </a:path>
            </a:pathLst>
          </a:custGeom>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nvGrpSpPr>
          <p:cNvPr id="15" name="Group 14"/>
          <p:cNvGrpSpPr/>
          <p:nvPr/>
        </p:nvGrpSpPr>
        <p:grpSpPr>
          <a:xfrm>
            <a:off x="5580423" y="1409604"/>
            <a:ext cx="3022844" cy="1048024"/>
            <a:chOff x="803640" y="3362835"/>
            <a:chExt cx="2059657" cy="1048024"/>
          </a:xfrm>
        </p:grpSpPr>
        <p:sp>
          <p:nvSpPr>
            <p:cNvPr id="16" name="TextBox 15"/>
            <p:cNvSpPr txBox="1"/>
            <p:nvPr/>
          </p:nvSpPr>
          <p:spPr>
            <a:xfrm>
              <a:off x="803640" y="3579862"/>
              <a:ext cx="2059657" cy="830997"/>
            </a:xfrm>
            <a:prstGeom prst="rect">
              <a:avLst/>
            </a:prstGeom>
            <a:noFill/>
          </p:spPr>
          <p:txBody>
            <a:bodyPr wrap="square" rtlCol="0">
              <a:spAutoFit/>
            </a:bodyPr>
            <a:lstStyle/>
            <a:p>
              <a:r>
                <a:rPr lang="en-US" altLang="ko-KR" sz="1200" dirty="0">
                  <a:solidFill>
                    <a:schemeClr val="tx1">
                      <a:lumMod val="75000"/>
                      <a:lumOff val="25000"/>
                    </a:schemeClr>
                  </a:solidFill>
                  <a:ea typeface="+mj-ea"/>
                  <a:cs typeface="Arial" pitchFamily="34" charset="0"/>
                </a:rPr>
                <a:t>The discounts will be applied on a bigger group and promotions during special days (e.g. The whole place can hold a New Year Event)</a:t>
              </a:r>
              <a:endParaRPr lang="ko-KR" altLang="en-US" sz="1200" dirty="0">
                <a:solidFill>
                  <a:schemeClr val="tx1">
                    <a:lumMod val="75000"/>
                    <a:lumOff val="25000"/>
                  </a:schemeClr>
                </a:solidFill>
                <a:ea typeface="+mj-ea"/>
                <a:cs typeface="Arial" pitchFamily="34" charset="0"/>
              </a:endParaRPr>
            </a:p>
          </p:txBody>
        </p:sp>
        <p:sp>
          <p:nvSpPr>
            <p:cNvPr id="17" name="TextBox 16"/>
            <p:cNvSpPr txBox="1"/>
            <p:nvPr/>
          </p:nvSpPr>
          <p:spPr>
            <a:xfrm>
              <a:off x="803640" y="3362835"/>
              <a:ext cx="2059657" cy="276999"/>
            </a:xfrm>
            <a:prstGeom prst="rect">
              <a:avLst/>
            </a:prstGeom>
            <a:noFill/>
          </p:spPr>
          <p:txBody>
            <a:bodyPr wrap="square" rtlCol="0">
              <a:spAutoFit/>
            </a:bodyPr>
            <a:lstStyle/>
            <a:p>
              <a:r>
                <a:rPr lang="en-US" altLang="ko-KR" sz="1200" b="1" dirty="0">
                  <a:solidFill>
                    <a:schemeClr val="tx1">
                      <a:lumMod val="75000"/>
                      <a:lumOff val="25000"/>
                    </a:schemeClr>
                  </a:solidFill>
                  <a:ea typeface="+mj-ea"/>
                  <a:cs typeface="Arial" pitchFamily="34" charset="0"/>
                </a:rPr>
                <a:t>Discounts and promotions</a:t>
              </a:r>
              <a:endParaRPr lang="ko-KR" altLang="en-US" sz="1200" b="1" dirty="0">
                <a:solidFill>
                  <a:schemeClr val="tx1">
                    <a:lumMod val="75000"/>
                    <a:lumOff val="25000"/>
                  </a:schemeClr>
                </a:solidFill>
                <a:ea typeface="+mj-ea"/>
                <a:cs typeface="Arial" pitchFamily="34" charset="0"/>
              </a:endParaRPr>
            </a:p>
          </p:txBody>
        </p:sp>
      </p:grpSp>
      <p:grpSp>
        <p:nvGrpSpPr>
          <p:cNvPr id="18" name="Group 17"/>
          <p:cNvGrpSpPr/>
          <p:nvPr/>
        </p:nvGrpSpPr>
        <p:grpSpPr>
          <a:xfrm>
            <a:off x="5580423" y="3584087"/>
            <a:ext cx="3022844" cy="1048024"/>
            <a:chOff x="803640" y="3362835"/>
            <a:chExt cx="2059657" cy="1048024"/>
          </a:xfrm>
        </p:grpSpPr>
        <p:sp>
          <p:nvSpPr>
            <p:cNvPr id="19" name="TextBox 18"/>
            <p:cNvSpPr txBox="1"/>
            <p:nvPr/>
          </p:nvSpPr>
          <p:spPr>
            <a:xfrm>
              <a:off x="803640" y="3579862"/>
              <a:ext cx="2059657" cy="830997"/>
            </a:xfrm>
            <a:prstGeom prst="rect">
              <a:avLst/>
            </a:prstGeom>
            <a:noFill/>
          </p:spPr>
          <p:txBody>
            <a:bodyPr wrap="square" rtlCol="0">
              <a:spAutoFit/>
            </a:bodyPr>
            <a:lstStyle/>
            <a:p>
              <a:r>
                <a:rPr lang="en-US" altLang="ko-KR" sz="1200" dirty="0">
                  <a:solidFill>
                    <a:schemeClr val="tx1">
                      <a:lumMod val="75000"/>
                      <a:lumOff val="25000"/>
                    </a:schemeClr>
                  </a:solidFill>
                  <a:ea typeface="+mj-ea"/>
                  <a:cs typeface="Arial" pitchFamily="34" charset="0"/>
                </a:rPr>
                <a:t>The presence the company will have on the internet will influence the guests because it can show more transparency o our business</a:t>
              </a:r>
              <a:endParaRPr lang="ko-KR" altLang="en-US" sz="1200" dirty="0">
                <a:solidFill>
                  <a:schemeClr val="tx1">
                    <a:lumMod val="75000"/>
                    <a:lumOff val="25000"/>
                  </a:schemeClr>
                </a:solidFill>
                <a:ea typeface="+mj-ea"/>
                <a:cs typeface="Arial" pitchFamily="34" charset="0"/>
              </a:endParaRPr>
            </a:p>
          </p:txBody>
        </p:sp>
        <p:sp>
          <p:nvSpPr>
            <p:cNvPr id="20" name="TextBox 19"/>
            <p:cNvSpPr txBox="1"/>
            <p:nvPr/>
          </p:nvSpPr>
          <p:spPr>
            <a:xfrm>
              <a:off x="803640" y="3362835"/>
              <a:ext cx="2059657" cy="276999"/>
            </a:xfrm>
            <a:prstGeom prst="rect">
              <a:avLst/>
            </a:prstGeom>
            <a:noFill/>
          </p:spPr>
          <p:txBody>
            <a:bodyPr wrap="square" rtlCol="0">
              <a:spAutoFit/>
            </a:bodyPr>
            <a:lstStyle/>
            <a:p>
              <a:r>
                <a:rPr lang="en-US" altLang="ko-KR" sz="1200" b="1" dirty="0">
                  <a:solidFill>
                    <a:schemeClr val="tx1">
                      <a:lumMod val="75000"/>
                      <a:lumOff val="25000"/>
                    </a:schemeClr>
                  </a:solidFill>
                  <a:ea typeface="+mj-ea"/>
                  <a:cs typeface="Arial" pitchFamily="34" charset="0"/>
                </a:rPr>
                <a:t>Internet presence</a:t>
              </a:r>
              <a:endParaRPr lang="ko-KR" altLang="en-US" sz="1200" b="1" dirty="0">
                <a:solidFill>
                  <a:schemeClr val="tx1">
                    <a:lumMod val="75000"/>
                    <a:lumOff val="25000"/>
                  </a:schemeClr>
                </a:solidFill>
                <a:ea typeface="+mj-ea"/>
                <a:cs typeface="Arial" pitchFamily="34" charset="0"/>
              </a:endParaRPr>
            </a:p>
          </p:txBody>
        </p:sp>
      </p:grpSp>
      <p:grpSp>
        <p:nvGrpSpPr>
          <p:cNvPr id="21" name="Group 20"/>
          <p:cNvGrpSpPr/>
          <p:nvPr/>
        </p:nvGrpSpPr>
        <p:grpSpPr>
          <a:xfrm>
            <a:off x="26672" y="3476499"/>
            <a:ext cx="3933070" cy="936824"/>
            <a:chOff x="183445" y="3362835"/>
            <a:chExt cx="2679852" cy="699899"/>
          </a:xfrm>
        </p:grpSpPr>
        <p:sp>
          <p:nvSpPr>
            <p:cNvPr id="22" name="TextBox 21"/>
            <p:cNvSpPr txBox="1"/>
            <p:nvPr/>
          </p:nvSpPr>
          <p:spPr>
            <a:xfrm>
              <a:off x="803640" y="3579862"/>
              <a:ext cx="2059657" cy="482872"/>
            </a:xfrm>
            <a:prstGeom prst="rect">
              <a:avLst/>
            </a:prstGeom>
            <a:noFill/>
          </p:spPr>
          <p:txBody>
            <a:bodyPr wrap="square" rtlCol="0">
              <a:spAutoFit/>
            </a:bodyPr>
            <a:lstStyle/>
            <a:p>
              <a:pPr algn="r"/>
              <a:r>
                <a:rPr lang="en-US" altLang="ko-KR" sz="1200" dirty="0">
                  <a:solidFill>
                    <a:schemeClr val="tx1">
                      <a:lumMod val="75000"/>
                      <a:lumOff val="25000"/>
                    </a:schemeClr>
                  </a:solidFill>
                  <a:ea typeface="+mj-ea"/>
                  <a:cs typeface="Arial" pitchFamily="34" charset="0"/>
                </a:rPr>
                <a:t>The partnerships could generate more income to be then again invested back in the services provided</a:t>
              </a:r>
              <a:endParaRPr lang="ko-KR" altLang="en-US" sz="1200" dirty="0">
                <a:solidFill>
                  <a:schemeClr val="tx1">
                    <a:lumMod val="75000"/>
                    <a:lumOff val="25000"/>
                  </a:schemeClr>
                </a:solidFill>
                <a:ea typeface="+mj-ea"/>
                <a:cs typeface="Arial" pitchFamily="34" charset="0"/>
              </a:endParaRPr>
            </a:p>
          </p:txBody>
        </p:sp>
        <p:sp>
          <p:nvSpPr>
            <p:cNvPr id="23" name="TextBox 22"/>
            <p:cNvSpPr txBox="1"/>
            <p:nvPr/>
          </p:nvSpPr>
          <p:spPr>
            <a:xfrm>
              <a:off x="183445" y="3362835"/>
              <a:ext cx="2679852" cy="206945"/>
            </a:xfrm>
            <a:prstGeom prst="rect">
              <a:avLst/>
            </a:prstGeom>
            <a:noFill/>
          </p:spPr>
          <p:txBody>
            <a:bodyPr wrap="square" rtlCol="0">
              <a:spAutoFit/>
            </a:bodyPr>
            <a:lstStyle/>
            <a:p>
              <a:pPr algn="r"/>
              <a:r>
                <a:rPr lang="en-US" altLang="ko-KR" sz="1200" b="1" dirty="0">
                  <a:solidFill>
                    <a:schemeClr val="tx1">
                      <a:lumMod val="75000"/>
                      <a:lumOff val="25000"/>
                    </a:schemeClr>
                  </a:solidFill>
                  <a:ea typeface="+mj-ea"/>
                  <a:cs typeface="Arial" pitchFamily="34" charset="0"/>
                </a:rPr>
                <a:t>Tour-operators and travel agencies partnerships</a:t>
              </a:r>
              <a:endParaRPr lang="ko-KR" altLang="en-US" sz="1200" b="1" dirty="0">
                <a:solidFill>
                  <a:schemeClr val="tx1">
                    <a:lumMod val="75000"/>
                    <a:lumOff val="25000"/>
                  </a:schemeClr>
                </a:solidFill>
                <a:ea typeface="+mj-ea"/>
                <a:cs typeface="Arial" pitchFamily="34" charset="0"/>
              </a:endParaRPr>
            </a:p>
          </p:txBody>
        </p:sp>
      </p:grpSp>
      <p:grpSp>
        <p:nvGrpSpPr>
          <p:cNvPr id="24" name="Group 23"/>
          <p:cNvGrpSpPr/>
          <p:nvPr/>
        </p:nvGrpSpPr>
        <p:grpSpPr>
          <a:xfrm>
            <a:off x="513674" y="1409604"/>
            <a:ext cx="3022844" cy="678692"/>
            <a:chOff x="803640" y="3362835"/>
            <a:chExt cx="2059657" cy="678692"/>
          </a:xfrm>
        </p:grpSpPr>
        <p:sp>
          <p:nvSpPr>
            <p:cNvPr id="25" name="TextBox 24"/>
            <p:cNvSpPr txBox="1"/>
            <p:nvPr/>
          </p:nvSpPr>
          <p:spPr>
            <a:xfrm>
              <a:off x="803640" y="3579862"/>
              <a:ext cx="2059657" cy="461665"/>
            </a:xfrm>
            <a:prstGeom prst="rect">
              <a:avLst/>
            </a:prstGeom>
            <a:noFill/>
          </p:spPr>
          <p:txBody>
            <a:bodyPr wrap="square" rtlCol="0">
              <a:spAutoFit/>
            </a:bodyPr>
            <a:lstStyle/>
            <a:p>
              <a:pPr algn="r"/>
              <a:r>
                <a:rPr lang="en-US" altLang="ko-KR" sz="1200" dirty="0">
                  <a:solidFill>
                    <a:schemeClr val="tx1">
                      <a:lumMod val="75000"/>
                      <a:lumOff val="25000"/>
                    </a:schemeClr>
                  </a:solidFill>
                  <a:ea typeface="+mj-ea"/>
                  <a:cs typeface="Arial" pitchFamily="34" charset="0"/>
                </a:rPr>
                <a:t>Advertising through paid posts on social media especially, partnerships</a:t>
              </a:r>
              <a:endParaRPr lang="ko-KR" altLang="en-US" sz="1200" dirty="0">
                <a:solidFill>
                  <a:schemeClr val="tx1">
                    <a:lumMod val="75000"/>
                    <a:lumOff val="25000"/>
                  </a:schemeClr>
                </a:solidFill>
                <a:ea typeface="+mj-ea"/>
                <a:cs typeface="Arial" pitchFamily="34" charset="0"/>
              </a:endParaRPr>
            </a:p>
          </p:txBody>
        </p:sp>
        <p:sp>
          <p:nvSpPr>
            <p:cNvPr id="26" name="TextBox 25"/>
            <p:cNvSpPr txBox="1"/>
            <p:nvPr/>
          </p:nvSpPr>
          <p:spPr>
            <a:xfrm>
              <a:off x="803640" y="3362835"/>
              <a:ext cx="2059657" cy="276999"/>
            </a:xfrm>
            <a:prstGeom prst="rect">
              <a:avLst/>
            </a:prstGeom>
            <a:noFill/>
          </p:spPr>
          <p:txBody>
            <a:bodyPr wrap="square" rtlCol="0">
              <a:spAutoFit/>
            </a:bodyPr>
            <a:lstStyle/>
            <a:p>
              <a:pPr algn="r"/>
              <a:r>
                <a:rPr lang="en-US" altLang="ko-KR" sz="1200" b="1" dirty="0">
                  <a:solidFill>
                    <a:schemeClr val="tx1">
                      <a:lumMod val="75000"/>
                      <a:lumOff val="25000"/>
                    </a:schemeClr>
                  </a:solidFill>
                  <a:ea typeface="+mj-ea"/>
                  <a:cs typeface="Arial" pitchFamily="34" charset="0"/>
                </a:rPr>
                <a:t>Advertising</a:t>
              </a:r>
              <a:endParaRPr lang="ko-KR" altLang="en-US" sz="1200" b="1" dirty="0">
                <a:solidFill>
                  <a:schemeClr val="tx1">
                    <a:lumMod val="75000"/>
                    <a:lumOff val="25000"/>
                  </a:schemeClr>
                </a:solidFill>
                <a:ea typeface="+mj-ea"/>
                <a:cs typeface="Arial" pitchFamily="34" charset="0"/>
              </a:endParaRPr>
            </a:p>
          </p:txBody>
        </p:sp>
      </p:grpSp>
    </p:spTree>
    <p:extLst>
      <p:ext uri="{BB962C8B-B14F-4D97-AF65-F5344CB8AC3E}">
        <p14:creationId xmlns:p14="http://schemas.microsoft.com/office/powerpoint/2010/main" val="2586647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40000"/>
            <a:lum/>
          </a:blip>
          <a:srcRect/>
          <a:stretch>
            <a:fillRect t="-4000" b="-4000"/>
          </a:stretch>
        </a:blipFill>
        <a:effectLst/>
      </p:bgPr>
    </p:bg>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t>Business Strategy</a:t>
            </a:r>
            <a:endParaRPr lang="ko-KR" altLang="en-US" dirty="0"/>
          </a:p>
        </p:txBody>
      </p:sp>
      <p:sp>
        <p:nvSpPr>
          <p:cNvPr id="9" name="TextBox 8"/>
          <p:cNvSpPr txBox="1"/>
          <p:nvPr/>
        </p:nvSpPr>
        <p:spPr>
          <a:xfrm>
            <a:off x="467544" y="915566"/>
            <a:ext cx="3744416" cy="3785652"/>
          </a:xfrm>
          <a:prstGeom prst="rect">
            <a:avLst/>
          </a:prstGeom>
          <a:noFill/>
        </p:spPr>
        <p:txBody>
          <a:bodyPr wrap="square" rtlCol="0">
            <a:spAutoFit/>
          </a:bodyPr>
          <a:lstStyle/>
          <a:p>
            <a:pPr marL="171450" indent="-171450">
              <a:buFont typeface="Arial" panose="020B0604020202020204" pitchFamily="34" charset="0"/>
              <a:buChar char="•"/>
            </a:pPr>
            <a:r>
              <a:rPr lang="en-US" altLang="ko-KR" sz="2000" dirty="0">
                <a:solidFill>
                  <a:schemeClr val="tx1">
                    <a:lumMod val="75000"/>
                    <a:lumOff val="25000"/>
                  </a:schemeClr>
                </a:solidFill>
                <a:cs typeface="Arial" pitchFamily="34" charset="0"/>
              </a:rPr>
              <a:t>Promote the business at the foreign tourists</a:t>
            </a:r>
          </a:p>
          <a:p>
            <a:pPr marL="171450" indent="-171450">
              <a:buFont typeface="Arial" panose="020B0604020202020204" pitchFamily="34" charset="0"/>
              <a:buChar char="•"/>
            </a:pPr>
            <a:r>
              <a:rPr lang="en-US" altLang="ko-KR" sz="2000" dirty="0">
                <a:solidFill>
                  <a:schemeClr val="tx1">
                    <a:lumMod val="75000"/>
                    <a:lumOff val="25000"/>
                  </a:schemeClr>
                </a:solidFill>
                <a:cs typeface="Arial" pitchFamily="34" charset="0"/>
              </a:rPr>
              <a:t>Form a customer base </a:t>
            </a:r>
          </a:p>
          <a:p>
            <a:pPr marL="171450" indent="-171450">
              <a:buFont typeface="Arial" panose="020B0604020202020204" pitchFamily="34" charset="0"/>
              <a:buChar char="•"/>
            </a:pPr>
            <a:r>
              <a:rPr lang="en-US" altLang="ko-KR" sz="2000" dirty="0">
                <a:solidFill>
                  <a:schemeClr val="tx1">
                    <a:lumMod val="75000"/>
                    <a:lumOff val="25000"/>
                  </a:schemeClr>
                </a:solidFill>
                <a:cs typeface="Arial" pitchFamily="34" charset="0"/>
              </a:rPr>
              <a:t>Develop in different areas: more rooms available, restaurant with a terrace that has a view to Danube, different cruises, bar etc.</a:t>
            </a:r>
          </a:p>
          <a:p>
            <a:pPr marL="171450" indent="-171450">
              <a:buFont typeface="Arial" panose="020B0604020202020204" pitchFamily="34" charset="0"/>
              <a:buChar char="•"/>
            </a:pPr>
            <a:r>
              <a:rPr lang="en-US" altLang="ko-KR" sz="2000" dirty="0">
                <a:solidFill>
                  <a:schemeClr val="tx1">
                    <a:lumMod val="75000"/>
                    <a:lumOff val="25000"/>
                  </a:schemeClr>
                </a:solidFill>
                <a:cs typeface="Arial" pitchFamily="34" charset="0"/>
              </a:rPr>
              <a:t>We do not want to develop more because we consider that this is something authentic </a:t>
            </a:r>
          </a:p>
        </p:txBody>
      </p:sp>
      <p:pic>
        <p:nvPicPr>
          <p:cNvPr id="3076" name="Picture 4" descr="Imagini pentru business strategy">
            <a:extLst>
              <a:ext uri="{FF2B5EF4-FFF2-40B4-BE49-F238E27FC236}">
                <a16:creationId xmlns:a16="http://schemas.microsoft.com/office/drawing/2014/main" id="{1032A1C6-4250-4E6F-95EB-28918976A3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1898315"/>
            <a:ext cx="4968552" cy="1447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7759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77000"/>
            <a:lum/>
          </a:blip>
          <a:srcRect/>
          <a:stretch>
            <a:fillRect l="-34000" r="-34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68B463A-F7AE-456E-9BB8-B50D7AAA5324}"/>
              </a:ext>
            </a:extLst>
          </p:cNvPr>
          <p:cNvSpPr/>
          <p:nvPr/>
        </p:nvSpPr>
        <p:spPr>
          <a:xfrm>
            <a:off x="2987676" y="987574"/>
            <a:ext cx="3168352" cy="3168352"/>
          </a:xfrm>
          <a:prstGeom prst="ellipse">
            <a:avLst/>
          </a:prstGeom>
          <a:solidFill>
            <a:schemeClr val="dk1">
              <a:alpha val="54000"/>
            </a:schemeClr>
          </a:solidFill>
        </p:spPr>
        <p:style>
          <a:lnRef idx="3">
            <a:schemeClr val="lt1"/>
          </a:lnRef>
          <a:fillRef idx="1">
            <a:schemeClr val="dk1"/>
          </a:fillRef>
          <a:effectRef idx="1">
            <a:schemeClr val="dk1"/>
          </a:effectRef>
          <a:fontRef idx="minor">
            <a:schemeClr val="lt1"/>
          </a:fontRef>
        </p:style>
        <p:txBody>
          <a:bodyPr rtlCol="0" anchor="ctr"/>
          <a:lstStyle/>
          <a:p>
            <a:pPr algn="ctr"/>
            <a:endParaRPr lang="en-US"/>
          </a:p>
        </p:txBody>
      </p:sp>
      <p:sp>
        <p:nvSpPr>
          <p:cNvPr id="2" name="Text Placeholder 1"/>
          <p:cNvSpPr>
            <a:spLocks noGrp="1"/>
          </p:cNvSpPr>
          <p:nvPr>
            <p:ph type="body" sz="quarter" idx="10"/>
          </p:nvPr>
        </p:nvSpPr>
        <p:spPr>
          <a:xfrm>
            <a:off x="2519624" y="2283718"/>
            <a:ext cx="4104456" cy="576063"/>
          </a:xfrm>
        </p:spPr>
        <p:txBody>
          <a:bodyPr/>
          <a:lstStyle/>
          <a:p>
            <a:r>
              <a:rPr lang="en-US" altLang="ko-KR" dirty="0"/>
              <a:t>Thank you!</a:t>
            </a:r>
          </a:p>
        </p:txBody>
      </p:sp>
    </p:spTree>
    <p:extLst>
      <p:ext uri="{BB962C8B-B14F-4D97-AF65-F5344CB8AC3E}">
        <p14:creationId xmlns:p14="http://schemas.microsoft.com/office/powerpoint/2010/main" val="1409950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Cover and End Slide Master">
  <a:themeElements>
    <a:clrScheme name="ALLPPT-COLOR-A11">
      <a:dk1>
        <a:sysClr val="windowText" lastClr="000000"/>
      </a:dk1>
      <a:lt1>
        <a:sysClr val="window" lastClr="FFFFFF"/>
      </a:lt1>
      <a:dk2>
        <a:srgbClr val="1F497D"/>
      </a:dk2>
      <a:lt2>
        <a:srgbClr val="EEECE1"/>
      </a:lt2>
      <a:accent1>
        <a:srgbClr val="0070C0"/>
      </a:accent1>
      <a:accent2>
        <a:srgbClr val="0070C0"/>
      </a:accent2>
      <a:accent3>
        <a:srgbClr val="0070C0"/>
      </a:accent3>
      <a:accent4>
        <a:srgbClr val="0070C0"/>
      </a:accent4>
      <a:accent5>
        <a:srgbClr val="0070C0"/>
      </a:accent5>
      <a:accent6>
        <a:srgbClr val="0070C0"/>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COLOR-A11">
      <a:dk1>
        <a:sysClr val="windowText" lastClr="000000"/>
      </a:dk1>
      <a:lt1>
        <a:sysClr val="window" lastClr="FFFFFF"/>
      </a:lt1>
      <a:dk2>
        <a:srgbClr val="1F497D"/>
      </a:dk2>
      <a:lt2>
        <a:srgbClr val="EEECE1"/>
      </a:lt2>
      <a:accent1>
        <a:srgbClr val="0070C0"/>
      </a:accent1>
      <a:accent2>
        <a:srgbClr val="0070C0"/>
      </a:accent2>
      <a:accent3>
        <a:srgbClr val="0070C0"/>
      </a:accent3>
      <a:accent4>
        <a:srgbClr val="0070C0"/>
      </a:accent4>
      <a:accent5>
        <a:srgbClr val="0070C0"/>
      </a:accent5>
      <a:accent6>
        <a:srgbClr val="0070C0"/>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72C0"/>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3.xml><?xml version="1.0" encoding="utf-8"?>
<a:theme xmlns:a="http://schemas.openxmlformats.org/drawingml/2006/main" name="Section Break Slide Master">
  <a:themeElements>
    <a:clrScheme name="ALLPPT-COLOR-A11">
      <a:dk1>
        <a:sysClr val="windowText" lastClr="000000"/>
      </a:dk1>
      <a:lt1>
        <a:sysClr val="window" lastClr="FFFFFF"/>
      </a:lt1>
      <a:dk2>
        <a:srgbClr val="1F497D"/>
      </a:dk2>
      <a:lt2>
        <a:srgbClr val="EEECE1"/>
      </a:lt2>
      <a:accent1>
        <a:srgbClr val="0070C0"/>
      </a:accent1>
      <a:accent2>
        <a:srgbClr val="0070C0"/>
      </a:accent2>
      <a:accent3>
        <a:srgbClr val="0070C0"/>
      </a:accent3>
      <a:accent4>
        <a:srgbClr val="0070C0"/>
      </a:accent4>
      <a:accent5>
        <a:srgbClr val="0070C0"/>
      </a:accent5>
      <a:accent6>
        <a:srgbClr val="0070C0"/>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2694</TotalTime>
  <Words>804</Words>
  <PresentationFormat>On-screen Show (16:9)</PresentationFormat>
  <Paragraphs>87</Paragraphs>
  <Slides>12</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12</vt:i4>
      </vt:variant>
    </vt:vector>
  </HeadingPairs>
  <TitlesOfParts>
    <vt:vector size="18" baseType="lpstr">
      <vt:lpstr>Acumin Pro Wide</vt:lpstr>
      <vt:lpstr>Arial</vt:lpstr>
      <vt:lpstr>Wingdings</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2016-12-05T23:26:54Z</dcterms:created>
  <dcterms:modified xsi:type="dcterms:W3CDTF">2019-06-17T22:42:22Z</dcterms:modified>
</cp:coreProperties>
</file>