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comments/comment3.xml" ContentType="application/vnd.openxmlformats-officedocument.presentationml.comment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17"/>
  </p:notesMasterIdLst>
  <p:sldIdLst>
    <p:sldId id="279" r:id="rId5"/>
    <p:sldId id="266" r:id="rId6"/>
    <p:sldId id="306" r:id="rId7"/>
    <p:sldId id="258" r:id="rId8"/>
    <p:sldId id="285" r:id="rId9"/>
    <p:sldId id="303" r:id="rId10"/>
    <p:sldId id="286" r:id="rId11"/>
    <p:sldId id="304" r:id="rId12"/>
    <p:sldId id="305" r:id="rId13"/>
    <p:sldId id="261" r:id="rId14"/>
    <p:sldId id="307" r:id="rId15"/>
    <p:sldId id="308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Nathan Morgan (1801338)" initials="N(" lastIdx="18" clrIdx="0">
    <p:extLst>
      <p:ext uri="{19B8F6BF-5375-455C-9EA6-DF929625EA0E}">
        <p15:presenceInfo xmlns:p15="http://schemas.microsoft.com/office/powerpoint/2012/main" userId="S::1801338@student.uwtsd.ac.uk::c0e76291-f8bc-4341-9398-a82526e6a01e" providerId="AD"/>
      </p:ext>
    </p:extLst>
  </p:cmAuthor>
  <p:cmAuthor id="2" name="Daniel Algie (1706977)" initials="D(" lastIdx="13" clrIdx="1">
    <p:extLst>
      <p:ext uri="{19B8F6BF-5375-455C-9EA6-DF929625EA0E}">
        <p15:presenceInfo xmlns:p15="http://schemas.microsoft.com/office/powerpoint/2012/main" userId="S::1706977@student.uwtsd.ac.uk::039c2abf-29b2-4de6-9a4b-40db1914ef8e" providerId="AD"/>
      </p:ext>
    </p:extLst>
  </p:cmAuthor>
  <p:cmAuthor id="3" name="Ryan Morgan (1706559)" initials="R(" lastIdx="7" clrIdx="2">
    <p:extLst>
      <p:ext uri="{19B8F6BF-5375-455C-9EA6-DF929625EA0E}">
        <p15:presenceInfo xmlns:p15="http://schemas.microsoft.com/office/powerpoint/2012/main" userId="S::1706559@student.uwtsd.ac.uk::5c8fcc25-a84e-4d35-a0fc-6686dc480f58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7C80"/>
    <a:srgbClr val="FFFF66"/>
    <a:srgbClr val="FFCC99"/>
    <a:srgbClr val="33CCFF"/>
    <a:srgbClr val="CC99FF"/>
    <a:srgbClr val="00CC66"/>
    <a:srgbClr val="FF5050"/>
    <a:srgbClr val="99CCFF"/>
    <a:srgbClr val="336699"/>
    <a:srgbClr val="0066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11-29T16:05:38.661" idx="7">
    <p:pos x="10" y="10"/>
    <p:text>https://books.google.co.uk/books?id=SNkDAAAAMBAJ&amp;pg=PA118&amp;lpg=PA118&amp;dq=chrysler+1949+ignition&amp;source=bl&amp;ots=AMEvo2dVrL&amp;sig=TT42Ak65ZtXZttgzFhP1xsG2sYU&amp;hl=en&amp;ei=4FZwTLjpL8H7lweHyqT-DQ&amp;sa=X&amp;oi=book_result&amp;ct=result&amp;redir_esc=y#v=onepage&amp;q=chrysler%201949%20ignition&amp;f=false</p:text>
    <p:extLst>
      <p:ext uri="{C676402C-5697-4E1C-873F-D02D1690AC5C}">
        <p15:threadingInfo xmlns:p15="http://schemas.microsoft.com/office/powerpoint/2012/main" timeZoneBias="480"/>
      </p:ext>
    </p:extLst>
  </p:cm>
  <p:cm authorId="1" dt="2019-11-29T16:07:53.443" idx="8">
    <p:pos x="10" y="106"/>
    <p:text>When the car key was first invented their biggest concern was stopping children from operating vehicles, but now we have a different problem.</p:text>
    <p:extLst>
      <p:ext uri="{C676402C-5697-4E1C-873F-D02D1690AC5C}">
        <p15:threadingInfo xmlns:p15="http://schemas.microsoft.com/office/powerpoint/2012/main" timeZoneBias="480">
          <p15:parentCm authorId="1" idx="7"/>
        </p15:threadingInfo>
      </p:ext>
    </p:extLst>
  </p:cm>
  <p:cm authorId="1" dt="2019-11-29T16:08:25.833" idx="9">
    <p:pos x="106" y="106"/>
    <p:text>Raise your hand if you drive</p:text>
    <p:extLst>
      <p:ext uri="{C676402C-5697-4E1C-873F-D02D1690AC5C}">
        <p15:threadingInfo xmlns:p15="http://schemas.microsoft.com/office/powerpoint/2012/main" timeZoneBias="480"/>
      </p:ext>
    </p:extLst>
  </p:cm>
  <p:cm authorId="1" dt="2019-11-29T16:08:45.224" idx="10">
    <p:pos x="106" y="202"/>
    <p:text>Are there any police in here?</p:text>
    <p:extLst>
      <p:ext uri="{C676402C-5697-4E1C-873F-D02D1690AC5C}">
        <p15:threadingInfo xmlns:p15="http://schemas.microsoft.com/office/powerpoint/2012/main" timeZoneBias="480">
          <p15:parentCm authorId="1" idx="9"/>
        </p15:threadingInfo>
      </p:ext>
    </p:extLst>
  </p:cm>
  <p:cm authorId="1" dt="2019-11-29T16:18:22.333" idx="11">
    <p:pos x="106" y="298"/>
    <p:text>Raise your hand if you've had a small drink then driven</p:text>
    <p:extLst>
      <p:ext uri="{C676402C-5697-4E1C-873F-D02D1690AC5C}">
        <p15:threadingInfo xmlns:p15="http://schemas.microsoft.com/office/powerpoint/2012/main" timeZoneBias="480">
          <p15:parentCm authorId="1" idx="9"/>
        </p15:threadingInfo>
      </p:ext>
    </p:extLst>
  </p:cm>
  <p:cm authorId="1" dt="2019-11-29T16:19:00.477" idx="12">
    <p:pos x="106" y="394"/>
    <p:text>Does the thought that you could have been over the limit scare you?</p:text>
    <p:extLst>
      <p:ext uri="{C676402C-5697-4E1C-873F-D02D1690AC5C}">
        <p15:threadingInfo xmlns:p15="http://schemas.microsoft.com/office/powerpoint/2012/main" timeZoneBias="480">
          <p15:parentCm authorId="1" idx="9"/>
        </p15:threadingInfo>
      </p:ext>
    </p:extLst>
  </p:cm>
  <p:cm authorId="1" dt="2019-11-29T16:29:20.200" idx="13">
    <p:pos x="202" y="202"/>
    <p:text>1979 - 2016 671,850 cases relating to driving under the influence in the UK</p:text>
    <p:extLst>
      <p:ext uri="{C676402C-5697-4E1C-873F-D02D1690AC5C}">
        <p15:threadingInfo xmlns:p15="http://schemas.microsoft.com/office/powerpoint/2012/main" timeZoneBias="480"/>
      </p:ext>
    </p:extLst>
  </p:cm>
  <p:cm authorId="1" dt="2019-11-29T16:39:03.251" idx="14">
    <p:pos x="202" y="298"/>
    <p:text>https://www.drinkdriving.org/drink_driving_statistics_uk.php</p:text>
    <p:extLst>
      <p:ext uri="{C676402C-5697-4E1C-873F-D02D1690AC5C}">
        <p15:threadingInfo xmlns:p15="http://schemas.microsoft.com/office/powerpoint/2012/main" timeZoneBias="480">
          <p15:parentCm authorId="1" idx="13"/>
        </p15:threadingInfo>
      </p:ext>
    </p:extLst>
  </p:cm>
  <p:cm authorId="1" dt="2019-11-30T09:11:05.649" idx="16">
    <p:pos x="298" y="298"/>
    <p:text>1 in 10 users of the road arent legally authorised to do so, our device will reduce this and ultimately make the road safer</p:text>
    <p:extLst>
      <p:ext uri="{C676402C-5697-4E1C-873F-D02D1690AC5C}">
        <p15:threadingInfo xmlns:p15="http://schemas.microsoft.com/office/powerpoint/2012/main" timeZoneBias="480"/>
      </p:ext>
    </p:extLst>
  </p:cm>
  <p:cm authorId="2" dt="2019-12-03T09:42:27.131" idx="13">
    <p:pos x="298" y="394"/>
    <p:text>Preliminary research suggests that a concern people had was losing their keys, a simple solution is using the receiver technology In the vehicle itself to be paired with mobile phones and a basic web app to allow Cark-e customers to use their phone to access the vehicle.
</p:text>
    <p:extLst>
      <p:ext uri="{C676402C-5697-4E1C-873F-D02D1690AC5C}">
        <p15:threadingInfo xmlns:p15="http://schemas.microsoft.com/office/powerpoint/2012/main" timeZoneBias="480">
          <p15:parentCm authorId="1" idx="16"/>
        </p15:threadingInfo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9-12-02T06:36:46.127" idx="5">
    <p:pos x="10" y="10"/>
    <p:text>https://bizfluent.com/about-6511548-importance-finance-business.html the importance of funding
</p:text>
    <p:extLst>
      <p:ext uri="{C676402C-5697-4E1C-873F-D02D1690AC5C}">
        <p15:threadingInfo xmlns:p15="http://schemas.microsoft.com/office/powerpoint/2012/main" timeZoneBias="48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9-11-30T06:25:30.863" idx="2">
    <p:pos x="10" y="10"/>
    <p:text>https://create.arduino.cc/projecthub/john-brown-university-embedded-systems-joe-alex/fingerprint-scanning-garage-door-opener-48095c
</p:text>
    <p:extLst>
      <p:ext uri="{C676402C-5697-4E1C-873F-D02D1690AC5C}">
        <p15:threadingInfo xmlns:p15="http://schemas.microsoft.com/office/powerpoint/2012/main" timeZoneBias="480"/>
      </p:ext>
    </p:extLst>
  </p:cm>
  <p:cm authorId="2" dt="2019-11-30T06:52:08.595" idx="3">
    <p:pos x="10" y="106"/>
    <p:text>https://youtu.be/dMo2tNzoYoE
concept designed keys by bad.not.bad
</p:text>
    <p:extLst>
      <p:ext uri="{C676402C-5697-4E1C-873F-D02D1690AC5C}">
        <p15:threadingInfo xmlns:p15="http://schemas.microsoft.com/office/powerpoint/2012/main" timeZoneBias="480">
          <p15:parentCm authorId="2" idx="2"/>
        </p15:threadingInfo>
      </p:ext>
    </p:extLst>
  </p:cm>
  <p:cm authorId="2" dt="2019-12-02T07:25:38.787" idx="6">
    <p:pos x="10" y="146"/>
    <p:text>https://www.liquidplanner.com/blog/7-signs-strong-teamwork/ team work 
</p:text>
    <p:extLst>
      <p:ext uri="{C676402C-5697-4E1C-873F-D02D1690AC5C}">
        <p15:threadingInfo xmlns:p15="http://schemas.microsoft.com/office/powerpoint/2012/main" timeZoneBias="480">
          <p15:parentCm authorId="2" idx="2"/>
        </p15:threadingInfo>
      </p:ext>
    </p:extLst>
  </p:cm>
</p:cmLst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65F272D-3E0A-4061-83ED-F624D6AB633D}" type="doc">
      <dgm:prSet loTypeId="urn:microsoft.com/office/officeart/2005/8/layout/cycle3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37091B41-CEC0-4B40-85F0-46866EBEF824}">
      <dgm:prSet phldrT="[Text]" phldr="0"/>
      <dgm:spPr>
        <a:solidFill>
          <a:srgbClr val="6EF69B"/>
        </a:solidFill>
        <a:ln>
          <a:solidFill>
            <a:schemeClr val="bg1">
              <a:lumMod val="75000"/>
              <a:lumOff val="25000"/>
            </a:schemeClr>
          </a:solidFill>
        </a:ln>
      </dgm:spPr>
      <dgm:t>
        <a:bodyPr/>
        <a:lstStyle/>
        <a:p>
          <a:r>
            <a:rPr lang="en-GB">
              <a:solidFill>
                <a:schemeClr val="bg1">
                  <a:lumMod val="75000"/>
                  <a:lumOff val="25000"/>
                </a:schemeClr>
              </a:solidFill>
              <a:latin typeface="Century Gothic" panose="020B0502020202020204"/>
            </a:rPr>
            <a:t>Planning</a:t>
          </a:r>
          <a:endParaRPr lang="en-GB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69A72259-FDB7-4BC7-AFF6-88FDC2384C7D}" type="parTrans" cxnId="{5D75ABDA-9841-480E-A4F9-6F62B89AE324}">
      <dgm:prSet/>
      <dgm:spPr/>
      <dgm:t>
        <a:bodyPr/>
        <a:lstStyle/>
        <a:p>
          <a:endParaRPr lang="en-GB"/>
        </a:p>
      </dgm:t>
    </dgm:pt>
    <dgm:pt modelId="{AA7CFC64-BE3D-4AB4-BF0E-1420FB71E844}" type="sibTrans" cxnId="{5D75ABDA-9841-480E-A4F9-6F62B89AE324}">
      <dgm:prSet/>
      <dgm:spPr>
        <a:solidFill>
          <a:schemeClr val="tx1">
            <a:lumMod val="85000"/>
          </a:schemeClr>
        </a:solidFill>
      </dgm:spPr>
      <dgm:t>
        <a:bodyPr/>
        <a:lstStyle/>
        <a:p>
          <a:endParaRPr lang="en-GB"/>
        </a:p>
      </dgm:t>
    </dgm:pt>
    <dgm:pt modelId="{CFDDE5FA-3E99-4F7B-8EE1-7D2BFB399FF5}">
      <dgm:prSet phldrT="[Text]" phldr="0"/>
      <dgm:spPr>
        <a:solidFill>
          <a:srgbClr val="66CCFF"/>
        </a:solidFill>
        <a:ln>
          <a:solidFill>
            <a:schemeClr val="bg1">
              <a:lumMod val="75000"/>
              <a:lumOff val="25000"/>
            </a:schemeClr>
          </a:solidFill>
        </a:ln>
      </dgm:spPr>
      <dgm:t>
        <a:bodyPr/>
        <a:lstStyle/>
        <a:p>
          <a:r>
            <a:rPr lang="en-GB">
              <a:solidFill>
                <a:schemeClr val="bg1">
                  <a:lumMod val="75000"/>
                  <a:lumOff val="25000"/>
                </a:schemeClr>
              </a:solidFill>
              <a:latin typeface="Century Gothic" panose="020B0502020202020204"/>
            </a:rPr>
            <a:t>Defining</a:t>
          </a:r>
          <a:endParaRPr lang="en-GB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4C5120B8-B7DB-4223-AED9-5A50D6396799}" type="parTrans" cxnId="{688E0D6F-C079-4225-95A0-912BF608A7D2}">
      <dgm:prSet/>
      <dgm:spPr/>
      <dgm:t>
        <a:bodyPr/>
        <a:lstStyle/>
        <a:p>
          <a:endParaRPr lang="en-GB"/>
        </a:p>
      </dgm:t>
    </dgm:pt>
    <dgm:pt modelId="{B327A82A-9D5D-4A27-A7E5-33E30DFE73FA}" type="sibTrans" cxnId="{688E0D6F-C079-4225-95A0-912BF608A7D2}">
      <dgm:prSet/>
      <dgm:spPr/>
      <dgm:t>
        <a:bodyPr/>
        <a:lstStyle/>
        <a:p>
          <a:endParaRPr lang="en-GB"/>
        </a:p>
      </dgm:t>
    </dgm:pt>
    <dgm:pt modelId="{C5C95B06-3839-4D3E-928F-385264D10640}">
      <dgm:prSet phldrT="[Text]" phldr="0"/>
      <dgm:spPr>
        <a:solidFill>
          <a:srgbClr val="CC99FF"/>
        </a:solidFill>
        <a:ln>
          <a:solidFill>
            <a:schemeClr val="bg1">
              <a:lumMod val="75000"/>
              <a:lumOff val="25000"/>
            </a:schemeClr>
          </a:solidFill>
        </a:ln>
      </dgm:spPr>
      <dgm:t>
        <a:bodyPr/>
        <a:lstStyle/>
        <a:p>
          <a:r>
            <a:rPr lang="en-GB">
              <a:solidFill>
                <a:schemeClr val="bg1">
                  <a:lumMod val="75000"/>
                  <a:lumOff val="25000"/>
                </a:schemeClr>
              </a:solidFill>
              <a:latin typeface="Century Gothic" panose="020B0502020202020204"/>
            </a:rPr>
            <a:t>Designing</a:t>
          </a:r>
          <a:endParaRPr lang="en-GB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2BE4F654-8B22-4764-A7ED-02AF49F7BC22}" type="parTrans" cxnId="{6505F355-3B40-4E4B-ACFF-E97062E474A8}">
      <dgm:prSet/>
      <dgm:spPr/>
      <dgm:t>
        <a:bodyPr/>
        <a:lstStyle/>
        <a:p>
          <a:endParaRPr lang="en-GB"/>
        </a:p>
      </dgm:t>
    </dgm:pt>
    <dgm:pt modelId="{E6EC7917-0626-4C95-9D5D-CAB71867A822}" type="sibTrans" cxnId="{6505F355-3B40-4E4B-ACFF-E97062E474A8}">
      <dgm:prSet/>
      <dgm:spPr/>
      <dgm:t>
        <a:bodyPr/>
        <a:lstStyle/>
        <a:p>
          <a:endParaRPr lang="en-GB"/>
        </a:p>
      </dgm:t>
    </dgm:pt>
    <dgm:pt modelId="{4E26A45E-EA57-4561-85A7-11ADBA0396BB}">
      <dgm:prSet phldrT="[Text]" phldr="0"/>
      <dgm:spPr>
        <a:solidFill>
          <a:srgbClr val="FF9999"/>
        </a:solidFill>
        <a:ln>
          <a:solidFill>
            <a:schemeClr val="bg1">
              <a:lumMod val="75000"/>
              <a:lumOff val="25000"/>
            </a:schemeClr>
          </a:solidFill>
        </a:ln>
      </dgm:spPr>
      <dgm:t>
        <a:bodyPr/>
        <a:lstStyle/>
        <a:p>
          <a:pPr rtl="0"/>
          <a:r>
            <a:rPr lang="en-GB">
              <a:solidFill>
                <a:schemeClr val="bg1">
                  <a:lumMod val="75000"/>
                  <a:lumOff val="25000"/>
                </a:schemeClr>
              </a:solidFill>
              <a:latin typeface="Century Gothic" panose="020B0502020202020204"/>
            </a:rPr>
            <a:t>Building</a:t>
          </a:r>
          <a:endParaRPr lang="en-GB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6B1542E1-F41C-4497-8A35-945C3E381326}" type="parTrans" cxnId="{A5235AB6-BB06-4222-8C77-2D4392A4FF11}">
      <dgm:prSet/>
      <dgm:spPr/>
      <dgm:t>
        <a:bodyPr/>
        <a:lstStyle/>
        <a:p>
          <a:endParaRPr lang="en-GB"/>
        </a:p>
      </dgm:t>
    </dgm:pt>
    <dgm:pt modelId="{9FE56343-ABE6-45BD-A6E9-E85544E3E71A}" type="sibTrans" cxnId="{A5235AB6-BB06-4222-8C77-2D4392A4FF11}">
      <dgm:prSet/>
      <dgm:spPr/>
      <dgm:t>
        <a:bodyPr/>
        <a:lstStyle/>
        <a:p>
          <a:endParaRPr lang="en-GB"/>
        </a:p>
      </dgm:t>
    </dgm:pt>
    <dgm:pt modelId="{37D86EA3-1F7D-4D1C-9A46-0154A7C3F844}">
      <dgm:prSet phldrT="[Text]" phldr="0"/>
      <dgm:spPr>
        <a:solidFill>
          <a:srgbClr val="FFCC99"/>
        </a:solidFill>
        <a:ln>
          <a:solidFill>
            <a:schemeClr val="bg1">
              <a:lumMod val="75000"/>
              <a:lumOff val="25000"/>
            </a:schemeClr>
          </a:solidFill>
        </a:ln>
      </dgm:spPr>
      <dgm:t>
        <a:bodyPr/>
        <a:lstStyle/>
        <a:p>
          <a:r>
            <a:rPr lang="en-GB">
              <a:solidFill>
                <a:schemeClr val="bg1">
                  <a:lumMod val="75000"/>
                  <a:lumOff val="25000"/>
                </a:schemeClr>
              </a:solidFill>
              <a:latin typeface="Century Gothic" panose="020B0502020202020204"/>
            </a:rPr>
            <a:t>Testing</a:t>
          </a:r>
          <a:endParaRPr lang="en-GB">
            <a:solidFill>
              <a:schemeClr val="bg1">
                <a:lumMod val="75000"/>
                <a:lumOff val="25000"/>
              </a:schemeClr>
            </a:solidFill>
          </a:endParaRPr>
        </a:p>
      </dgm:t>
    </dgm:pt>
    <dgm:pt modelId="{05884E02-B4E7-4E92-B05F-4A3356C06037}" type="parTrans" cxnId="{E4B649A7-952A-48F3-A3C3-E538BEB3681D}">
      <dgm:prSet/>
      <dgm:spPr/>
      <dgm:t>
        <a:bodyPr/>
        <a:lstStyle/>
        <a:p>
          <a:endParaRPr lang="en-GB"/>
        </a:p>
      </dgm:t>
    </dgm:pt>
    <dgm:pt modelId="{D5EC018A-1C9E-441D-B8FC-AEF1BBA1CBF0}" type="sibTrans" cxnId="{E4B649A7-952A-48F3-A3C3-E538BEB3681D}">
      <dgm:prSet/>
      <dgm:spPr/>
      <dgm:t>
        <a:bodyPr/>
        <a:lstStyle/>
        <a:p>
          <a:endParaRPr lang="en-GB"/>
        </a:p>
      </dgm:t>
    </dgm:pt>
    <dgm:pt modelId="{3FE8155C-3314-452C-BAAC-A215664813B0}">
      <dgm:prSet phldrT="[Text]"/>
      <dgm:spPr>
        <a:solidFill>
          <a:srgbClr val="FFFF99"/>
        </a:solidFill>
        <a:ln>
          <a:solidFill>
            <a:schemeClr val="bg1">
              <a:lumMod val="75000"/>
              <a:lumOff val="25000"/>
            </a:schemeClr>
          </a:solidFill>
        </a:ln>
      </dgm:spPr>
      <dgm:t>
        <a:bodyPr/>
        <a:lstStyle/>
        <a:p>
          <a:r>
            <a:rPr lang="en-GB">
              <a:solidFill>
                <a:schemeClr val="bg1">
                  <a:lumMod val="75000"/>
                  <a:lumOff val="25000"/>
                </a:schemeClr>
              </a:solidFill>
            </a:rPr>
            <a:t>Deployment</a:t>
          </a:r>
        </a:p>
      </dgm:t>
    </dgm:pt>
    <dgm:pt modelId="{2DEDBCA9-D555-4875-AFEF-ABE57329CC9F}" type="parTrans" cxnId="{012FB24D-30F6-4502-83C2-CA403FA119E1}">
      <dgm:prSet/>
      <dgm:spPr/>
      <dgm:t>
        <a:bodyPr/>
        <a:lstStyle/>
        <a:p>
          <a:endParaRPr lang="en-GB"/>
        </a:p>
      </dgm:t>
    </dgm:pt>
    <dgm:pt modelId="{1598159A-1050-4535-9567-42D08689BA67}" type="sibTrans" cxnId="{012FB24D-30F6-4502-83C2-CA403FA119E1}">
      <dgm:prSet/>
      <dgm:spPr/>
      <dgm:t>
        <a:bodyPr/>
        <a:lstStyle/>
        <a:p>
          <a:endParaRPr lang="en-GB"/>
        </a:p>
      </dgm:t>
    </dgm:pt>
    <dgm:pt modelId="{48E749B9-F4C9-4429-8905-4910B5389691}" type="pres">
      <dgm:prSet presAssocID="{865F272D-3E0A-4061-83ED-F624D6AB633D}" presName="Name0" presStyleCnt="0">
        <dgm:presLayoutVars>
          <dgm:dir/>
          <dgm:resizeHandles val="exact"/>
        </dgm:presLayoutVars>
      </dgm:prSet>
      <dgm:spPr/>
    </dgm:pt>
    <dgm:pt modelId="{EEC711E2-3359-496C-9AC8-0A4D839BF362}" type="pres">
      <dgm:prSet presAssocID="{865F272D-3E0A-4061-83ED-F624D6AB633D}" presName="cycle" presStyleCnt="0"/>
      <dgm:spPr/>
    </dgm:pt>
    <dgm:pt modelId="{98D7387F-0AD6-4E83-9409-C791E67A9A7E}" type="pres">
      <dgm:prSet presAssocID="{37091B41-CEC0-4B40-85F0-46866EBEF824}" presName="nodeFirstNode" presStyleLbl="node1" presStyleIdx="0" presStyleCnt="6">
        <dgm:presLayoutVars>
          <dgm:bulletEnabled val="1"/>
        </dgm:presLayoutVars>
      </dgm:prSet>
      <dgm:spPr/>
    </dgm:pt>
    <dgm:pt modelId="{290A7A37-A2D9-42A3-AF49-47BB65035E59}" type="pres">
      <dgm:prSet presAssocID="{AA7CFC64-BE3D-4AB4-BF0E-1420FB71E844}" presName="sibTransFirstNode" presStyleLbl="bgShp" presStyleIdx="0" presStyleCnt="1" custLinFactNeighborX="46" custLinFactNeighborY="-525"/>
      <dgm:spPr/>
    </dgm:pt>
    <dgm:pt modelId="{48B49043-EC83-44C9-9DFB-9A3034E5131B}" type="pres">
      <dgm:prSet presAssocID="{CFDDE5FA-3E99-4F7B-8EE1-7D2BFB399FF5}" presName="nodeFollowingNodes" presStyleLbl="node1" presStyleIdx="1" presStyleCnt="6">
        <dgm:presLayoutVars>
          <dgm:bulletEnabled val="1"/>
        </dgm:presLayoutVars>
      </dgm:prSet>
      <dgm:spPr/>
    </dgm:pt>
    <dgm:pt modelId="{50C676F7-E3DF-4B10-B7BD-35E9789098E6}" type="pres">
      <dgm:prSet presAssocID="{C5C95B06-3839-4D3E-928F-385264D10640}" presName="nodeFollowingNodes" presStyleLbl="node1" presStyleIdx="2" presStyleCnt="6">
        <dgm:presLayoutVars>
          <dgm:bulletEnabled val="1"/>
        </dgm:presLayoutVars>
      </dgm:prSet>
      <dgm:spPr/>
    </dgm:pt>
    <dgm:pt modelId="{05AC4DAD-7D61-4EAD-B204-E091C39870C7}" type="pres">
      <dgm:prSet presAssocID="{4E26A45E-EA57-4561-85A7-11ADBA0396BB}" presName="nodeFollowingNodes" presStyleLbl="node1" presStyleIdx="3" presStyleCnt="6">
        <dgm:presLayoutVars>
          <dgm:bulletEnabled val="1"/>
        </dgm:presLayoutVars>
      </dgm:prSet>
      <dgm:spPr/>
    </dgm:pt>
    <dgm:pt modelId="{0BAB2C61-49B9-490D-B795-B338432442B9}" type="pres">
      <dgm:prSet presAssocID="{37D86EA3-1F7D-4D1C-9A46-0154A7C3F844}" presName="nodeFollowingNodes" presStyleLbl="node1" presStyleIdx="4" presStyleCnt="6">
        <dgm:presLayoutVars>
          <dgm:bulletEnabled val="1"/>
        </dgm:presLayoutVars>
      </dgm:prSet>
      <dgm:spPr/>
    </dgm:pt>
    <dgm:pt modelId="{504AEF0B-6285-4F0C-ACBE-3FD4C3B90346}" type="pres">
      <dgm:prSet presAssocID="{3FE8155C-3314-452C-BAAC-A215664813B0}" presName="nodeFollowingNodes" presStyleLbl="node1" presStyleIdx="5" presStyleCnt="6">
        <dgm:presLayoutVars>
          <dgm:bulletEnabled val="1"/>
        </dgm:presLayoutVars>
      </dgm:prSet>
      <dgm:spPr/>
    </dgm:pt>
  </dgm:ptLst>
  <dgm:cxnLst>
    <dgm:cxn modelId="{24376602-EBB2-495A-897B-10913A1310BB}" type="presOf" srcId="{3FE8155C-3314-452C-BAAC-A215664813B0}" destId="{504AEF0B-6285-4F0C-ACBE-3FD4C3B90346}" srcOrd="0" destOrd="0" presId="urn:microsoft.com/office/officeart/2005/8/layout/cycle3"/>
    <dgm:cxn modelId="{A7804E4A-1287-43C3-A5B2-16594677A6FD}" type="presOf" srcId="{C5C95B06-3839-4D3E-928F-385264D10640}" destId="{50C676F7-E3DF-4B10-B7BD-35E9789098E6}" srcOrd="0" destOrd="0" presId="urn:microsoft.com/office/officeart/2005/8/layout/cycle3"/>
    <dgm:cxn modelId="{012FB24D-30F6-4502-83C2-CA403FA119E1}" srcId="{865F272D-3E0A-4061-83ED-F624D6AB633D}" destId="{3FE8155C-3314-452C-BAAC-A215664813B0}" srcOrd="5" destOrd="0" parTransId="{2DEDBCA9-D555-4875-AFEF-ABE57329CC9F}" sibTransId="{1598159A-1050-4535-9567-42D08689BA67}"/>
    <dgm:cxn modelId="{688E0D6F-C079-4225-95A0-912BF608A7D2}" srcId="{865F272D-3E0A-4061-83ED-F624D6AB633D}" destId="{CFDDE5FA-3E99-4F7B-8EE1-7D2BFB399FF5}" srcOrd="1" destOrd="0" parTransId="{4C5120B8-B7DB-4223-AED9-5A50D6396799}" sibTransId="{B327A82A-9D5D-4A27-A7E5-33E30DFE73FA}"/>
    <dgm:cxn modelId="{8793CB6F-D804-495E-9789-5F732E3F6105}" type="presOf" srcId="{4E26A45E-EA57-4561-85A7-11ADBA0396BB}" destId="{05AC4DAD-7D61-4EAD-B204-E091C39870C7}" srcOrd="0" destOrd="0" presId="urn:microsoft.com/office/officeart/2005/8/layout/cycle3"/>
    <dgm:cxn modelId="{6505F355-3B40-4E4B-ACFF-E97062E474A8}" srcId="{865F272D-3E0A-4061-83ED-F624D6AB633D}" destId="{C5C95B06-3839-4D3E-928F-385264D10640}" srcOrd="2" destOrd="0" parTransId="{2BE4F654-8B22-4764-A7ED-02AF49F7BC22}" sibTransId="{E6EC7917-0626-4C95-9D5D-CAB71867A822}"/>
    <dgm:cxn modelId="{FF800A81-454E-43B2-9D59-94BF86D6A450}" type="presOf" srcId="{37D86EA3-1F7D-4D1C-9A46-0154A7C3F844}" destId="{0BAB2C61-49B9-490D-B795-B338432442B9}" srcOrd="0" destOrd="0" presId="urn:microsoft.com/office/officeart/2005/8/layout/cycle3"/>
    <dgm:cxn modelId="{2058A292-E507-498F-AD3E-0FF71C837841}" type="presOf" srcId="{CFDDE5FA-3E99-4F7B-8EE1-7D2BFB399FF5}" destId="{48B49043-EC83-44C9-9DFB-9A3034E5131B}" srcOrd="0" destOrd="0" presId="urn:microsoft.com/office/officeart/2005/8/layout/cycle3"/>
    <dgm:cxn modelId="{E4B649A7-952A-48F3-A3C3-E538BEB3681D}" srcId="{865F272D-3E0A-4061-83ED-F624D6AB633D}" destId="{37D86EA3-1F7D-4D1C-9A46-0154A7C3F844}" srcOrd="4" destOrd="0" parTransId="{05884E02-B4E7-4E92-B05F-4A3356C06037}" sibTransId="{D5EC018A-1C9E-441D-B8FC-AEF1BBA1CBF0}"/>
    <dgm:cxn modelId="{5C4A0BAC-339B-4C92-9F84-4E9F8DFCA876}" type="presOf" srcId="{865F272D-3E0A-4061-83ED-F624D6AB633D}" destId="{48E749B9-F4C9-4429-8905-4910B5389691}" srcOrd="0" destOrd="0" presId="urn:microsoft.com/office/officeart/2005/8/layout/cycle3"/>
    <dgm:cxn modelId="{A5235AB6-BB06-4222-8C77-2D4392A4FF11}" srcId="{865F272D-3E0A-4061-83ED-F624D6AB633D}" destId="{4E26A45E-EA57-4561-85A7-11ADBA0396BB}" srcOrd="3" destOrd="0" parTransId="{6B1542E1-F41C-4497-8A35-945C3E381326}" sibTransId="{9FE56343-ABE6-45BD-A6E9-E85544E3E71A}"/>
    <dgm:cxn modelId="{F630B9C8-FB74-40B0-88A5-9E292D984D40}" type="presOf" srcId="{37091B41-CEC0-4B40-85F0-46866EBEF824}" destId="{98D7387F-0AD6-4E83-9409-C791E67A9A7E}" srcOrd="0" destOrd="0" presId="urn:microsoft.com/office/officeart/2005/8/layout/cycle3"/>
    <dgm:cxn modelId="{5D75ABDA-9841-480E-A4F9-6F62B89AE324}" srcId="{865F272D-3E0A-4061-83ED-F624D6AB633D}" destId="{37091B41-CEC0-4B40-85F0-46866EBEF824}" srcOrd="0" destOrd="0" parTransId="{69A72259-FDB7-4BC7-AFF6-88FDC2384C7D}" sibTransId="{AA7CFC64-BE3D-4AB4-BF0E-1420FB71E844}"/>
    <dgm:cxn modelId="{65CCE1DB-32E1-4596-A28D-B030145D55F5}" type="presOf" srcId="{AA7CFC64-BE3D-4AB4-BF0E-1420FB71E844}" destId="{290A7A37-A2D9-42A3-AF49-47BB65035E59}" srcOrd="0" destOrd="0" presId="urn:microsoft.com/office/officeart/2005/8/layout/cycle3"/>
    <dgm:cxn modelId="{42C0533F-79A3-4059-906F-353BE2D2700B}" type="presParOf" srcId="{48E749B9-F4C9-4429-8905-4910B5389691}" destId="{EEC711E2-3359-496C-9AC8-0A4D839BF362}" srcOrd="0" destOrd="0" presId="urn:microsoft.com/office/officeart/2005/8/layout/cycle3"/>
    <dgm:cxn modelId="{6EB3ECB2-810F-40D8-B053-60FD610D8945}" type="presParOf" srcId="{EEC711E2-3359-496C-9AC8-0A4D839BF362}" destId="{98D7387F-0AD6-4E83-9409-C791E67A9A7E}" srcOrd="0" destOrd="0" presId="urn:microsoft.com/office/officeart/2005/8/layout/cycle3"/>
    <dgm:cxn modelId="{4FB15525-ED0B-4EB8-800E-0388AC9D39A9}" type="presParOf" srcId="{EEC711E2-3359-496C-9AC8-0A4D839BF362}" destId="{290A7A37-A2D9-42A3-AF49-47BB65035E59}" srcOrd="1" destOrd="0" presId="urn:microsoft.com/office/officeart/2005/8/layout/cycle3"/>
    <dgm:cxn modelId="{112104B1-2E07-464B-ACF0-69FCDEB7B64D}" type="presParOf" srcId="{EEC711E2-3359-496C-9AC8-0A4D839BF362}" destId="{48B49043-EC83-44C9-9DFB-9A3034E5131B}" srcOrd="2" destOrd="0" presId="urn:microsoft.com/office/officeart/2005/8/layout/cycle3"/>
    <dgm:cxn modelId="{04C853EC-D42A-4EA5-A98F-4F24B415A6C1}" type="presParOf" srcId="{EEC711E2-3359-496C-9AC8-0A4D839BF362}" destId="{50C676F7-E3DF-4B10-B7BD-35E9789098E6}" srcOrd="3" destOrd="0" presId="urn:microsoft.com/office/officeart/2005/8/layout/cycle3"/>
    <dgm:cxn modelId="{65E09F26-3E51-408F-8445-212138C24BEF}" type="presParOf" srcId="{EEC711E2-3359-496C-9AC8-0A4D839BF362}" destId="{05AC4DAD-7D61-4EAD-B204-E091C39870C7}" srcOrd="4" destOrd="0" presId="urn:microsoft.com/office/officeart/2005/8/layout/cycle3"/>
    <dgm:cxn modelId="{4F1FE768-0DAE-4CAC-8571-442E919045EE}" type="presParOf" srcId="{EEC711E2-3359-496C-9AC8-0A4D839BF362}" destId="{0BAB2C61-49B9-490D-B795-B338432442B9}" srcOrd="5" destOrd="0" presId="urn:microsoft.com/office/officeart/2005/8/layout/cycle3"/>
    <dgm:cxn modelId="{308648D0-D708-42E0-BFD1-A9426246B2D4}" type="presParOf" srcId="{EEC711E2-3359-496C-9AC8-0A4D839BF362}" destId="{504AEF0B-6285-4F0C-ACBE-3FD4C3B90346}" srcOrd="6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90A7A37-A2D9-42A3-AF49-47BB65035E59}">
      <dsp:nvSpPr>
        <dsp:cNvPr id="0" name=""/>
        <dsp:cNvSpPr/>
      </dsp:nvSpPr>
      <dsp:spPr>
        <a:xfrm>
          <a:off x="620847" y="-23273"/>
          <a:ext cx="3556540" cy="3556540"/>
        </a:xfrm>
        <a:prstGeom prst="circularArrow">
          <a:avLst>
            <a:gd name="adj1" fmla="val 5274"/>
            <a:gd name="adj2" fmla="val 312630"/>
            <a:gd name="adj3" fmla="val 14302791"/>
            <a:gd name="adj4" fmla="val 17083461"/>
            <a:gd name="adj5" fmla="val 5477"/>
          </a:avLst>
        </a:prstGeom>
        <a:solidFill>
          <a:schemeClr val="tx1">
            <a:lumMod val="85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D7387F-0AD6-4E83-9409-C791E67A9A7E}">
      <dsp:nvSpPr>
        <dsp:cNvPr id="0" name=""/>
        <dsp:cNvSpPr/>
      </dsp:nvSpPr>
      <dsp:spPr>
        <a:xfrm>
          <a:off x="1750114" y="918"/>
          <a:ext cx="1294733" cy="647366"/>
        </a:xfrm>
        <a:prstGeom prst="roundRect">
          <a:avLst/>
        </a:prstGeom>
        <a:solidFill>
          <a:srgbClr val="6EF69B"/>
        </a:solidFill>
        <a:ln w="19050" cap="rnd" cmpd="sng" algn="ctr">
          <a:solidFill>
            <a:schemeClr val="bg1">
              <a:lumMod val="75000"/>
              <a:lumOff val="2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solidFill>
                <a:schemeClr val="bg1">
                  <a:lumMod val="75000"/>
                  <a:lumOff val="25000"/>
                </a:schemeClr>
              </a:solidFill>
              <a:latin typeface="Century Gothic" panose="020B0502020202020204"/>
            </a:rPr>
            <a:t>Planning</a:t>
          </a:r>
          <a:endParaRPr lang="en-GB" sz="1400" kern="120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1781716" y="32520"/>
        <a:ext cx="1231529" cy="584162"/>
      </dsp:txXfrm>
    </dsp:sp>
    <dsp:sp modelId="{48B49043-EC83-44C9-9DFB-9A3034E5131B}">
      <dsp:nvSpPr>
        <dsp:cNvPr id="0" name=""/>
        <dsp:cNvSpPr/>
      </dsp:nvSpPr>
      <dsp:spPr>
        <a:xfrm>
          <a:off x="2999629" y="722326"/>
          <a:ext cx="1294733" cy="647366"/>
        </a:xfrm>
        <a:prstGeom prst="roundRect">
          <a:avLst/>
        </a:prstGeom>
        <a:solidFill>
          <a:srgbClr val="66CCFF"/>
        </a:solidFill>
        <a:ln w="19050" cap="rnd" cmpd="sng" algn="ctr">
          <a:solidFill>
            <a:schemeClr val="bg1">
              <a:lumMod val="75000"/>
              <a:lumOff val="2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solidFill>
                <a:schemeClr val="bg1">
                  <a:lumMod val="75000"/>
                  <a:lumOff val="25000"/>
                </a:schemeClr>
              </a:solidFill>
              <a:latin typeface="Century Gothic" panose="020B0502020202020204"/>
            </a:rPr>
            <a:t>Defining</a:t>
          </a:r>
          <a:endParaRPr lang="en-GB" sz="1400" kern="120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3031231" y="753928"/>
        <a:ext cx="1231529" cy="584162"/>
      </dsp:txXfrm>
    </dsp:sp>
    <dsp:sp modelId="{50C676F7-E3DF-4B10-B7BD-35E9789098E6}">
      <dsp:nvSpPr>
        <dsp:cNvPr id="0" name=""/>
        <dsp:cNvSpPr/>
      </dsp:nvSpPr>
      <dsp:spPr>
        <a:xfrm>
          <a:off x="2999629" y="2165141"/>
          <a:ext cx="1294733" cy="647366"/>
        </a:xfrm>
        <a:prstGeom prst="roundRect">
          <a:avLst/>
        </a:prstGeom>
        <a:solidFill>
          <a:srgbClr val="CC99FF"/>
        </a:solidFill>
        <a:ln w="19050" cap="rnd" cmpd="sng" algn="ctr">
          <a:solidFill>
            <a:schemeClr val="bg1">
              <a:lumMod val="75000"/>
              <a:lumOff val="2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solidFill>
                <a:schemeClr val="bg1">
                  <a:lumMod val="75000"/>
                  <a:lumOff val="25000"/>
                </a:schemeClr>
              </a:solidFill>
              <a:latin typeface="Century Gothic" panose="020B0502020202020204"/>
            </a:rPr>
            <a:t>Designing</a:t>
          </a:r>
          <a:endParaRPr lang="en-GB" sz="1400" kern="120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3031231" y="2196743"/>
        <a:ext cx="1231529" cy="584162"/>
      </dsp:txXfrm>
    </dsp:sp>
    <dsp:sp modelId="{05AC4DAD-7D61-4EAD-B204-E091C39870C7}">
      <dsp:nvSpPr>
        <dsp:cNvPr id="0" name=""/>
        <dsp:cNvSpPr/>
      </dsp:nvSpPr>
      <dsp:spPr>
        <a:xfrm>
          <a:off x="1750114" y="2886549"/>
          <a:ext cx="1294733" cy="647366"/>
        </a:xfrm>
        <a:prstGeom prst="roundRect">
          <a:avLst/>
        </a:prstGeom>
        <a:solidFill>
          <a:srgbClr val="FF9999"/>
        </a:solidFill>
        <a:ln w="19050" cap="rnd" cmpd="sng" algn="ctr">
          <a:solidFill>
            <a:schemeClr val="bg1">
              <a:lumMod val="75000"/>
              <a:lumOff val="2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solidFill>
                <a:schemeClr val="bg1">
                  <a:lumMod val="75000"/>
                  <a:lumOff val="25000"/>
                </a:schemeClr>
              </a:solidFill>
              <a:latin typeface="Century Gothic" panose="020B0502020202020204"/>
            </a:rPr>
            <a:t>Building</a:t>
          </a:r>
          <a:endParaRPr lang="en-GB" sz="1400" kern="120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1781716" y="2918151"/>
        <a:ext cx="1231529" cy="584162"/>
      </dsp:txXfrm>
    </dsp:sp>
    <dsp:sp modelId="{0BAB2C61-49B9-490D-B795-B338432442B9}">
      <dsp:nvSpPr>
        <dsp:cNvPr id="0" name=""/>
        <dsp:cNvSpPr/>
      </dsp:nvSpPr>
      <dsp:spPr>
        <a:xfrm>
          <a:off x="500599" y="2165141"/>
          <a:ext cx="1294733" cy="647366"/>
        </a:xfrm>
        <a:prstGeom prst="roundRect">
          <a:avLst/>
        </a:prstGeom>
        <a:solidFill>
          <a:srgbClr val="FFCC99"/>
        </a:solidFill>
        <a:ln w="19050" cap="rnd" cmpd="sng" algn="ctr">
          <a:solidFill>
            <a:schemeClr val="bg1">
              <a:lumMod val="75000"/>
              <a:lumOff val="2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solidFill>
                <a:schemeClr val="bg1">
                  <a:lumMod val="75000"/>
                  <a:lumOff val="25000"/>
                </a:schemeClr>
              </a:solidFill>
              <a:latin typeface="Century Gothic" panose="020B0502020202020204"/>
            </a:rPr>
            <a:t>Testing</a:t>
          </a:r>
          <a:endParaRPr lang="en-GB" sz="1400" kern="1200">
            <a:solidFill>
              <a:schemeClr val="bg1">
                <a:lumMod val="75000"/>
                <a:lumOff val="25000"/>
              </a:schemeClr>
            </a:solidFill>
          </a:endParaRPr>
        </a:p>
      </dsp:txBody>
      <dsp:txXfrm>
        <a:off x="532201" y="2196743"/>
        <a:ext cx="1231529" cy="584162"/>
      </dsp:txXfrm>
    </dsp:sp>
    <dsp:sp modelId="{504AEF0B-6285-4F0C-ACBE-3FD4C3B90346}">
      <dsp:nvSpPr>
        <dsp:cNvPr id="0" name=""/>
        <dsp:cNvSpPr/>
      </dsp:nvSpPr>
      <dsp:spPr>
        <a:xfrm>
          <a:off x="500599" y="722326"/>
          <a:ext cx="1294733" cy="647366"/>
        </a:xfrm>
        <a:prstGeom prst="roundRect">
          <a:avLst/>
        </a:prstGeom>
        <a:solidFill>
          <a:srgbClr val="FFFF99"/>
        </a:solidFill>
        <a:ln w="19050" cap="rnd" cmpd="sng" algn="ctr">
          <a:solidFill>
            <a:schemeClr val="bg1">
              <a:lumMod val="75000"/>
              <a:lumOff val="2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>
              <a:solidFill>
                <a:schemeClr val="bg1">
                  <a:lumMod val="75000"/>
                  <a:lumOff val="25000"/>
                </a:schemeClr>
              </a:solidFill>
            </a:rPr>
            <a:t>Deployment</a:t>
          </a:r>
        </a:p>
      </dsp:txBody>
      <dsp:txXfrm>
        <a:off x="532201" y="753928"/>
        <a:ext cx="1231529" cy="5841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20D949-2B7B-43E7-AB2B-240FB3F7D19A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3EB9D4-5683-45A2-AA4A-F35729A2A7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6883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EED88-215C-4518-87DD-E6FEDD784B65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6FD51-CE79-4762-A350-E96754387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3255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EED88-215C-4518-87DD-E6FEDD784B65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6FD51-CE79-4762-A350-E96754387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501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EED88-215C-4518-87DD-E6FEDD784B65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6FD51-CE79-4762-A350-E96754387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1621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EED88-215C-4518-87DD-E6FEDD784B65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6FD51-CE79-4762-A350-E96754387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735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EED88-215C-4518-87DD-E6FEDD784B65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6FD51-CE79-4762-A350-E96754387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39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EED88-215C-4518-87DD-E6FEDD784B65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6FD51-CE79-4762-A350-E96754387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1564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EED88-215C-4518-87DD-E6FEDD784B65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6FD51-CE79-4762-A350-E96754387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48469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EED88-215C-4518-87DD-E6FEDD784B65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6FD51-CE79-4762-A350-E96754387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3511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19CEED88-215C-4518-87DD-E6FEDD784B65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A726FD51-CE79-4762-A350-E96754387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152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bg>
      <p:bgPr>
        <a:blipFill dpi="0" rotWithShape="1">
          <a:blip r:embed="rId2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EED88-215C-4518-87DD-E6FEDD784B65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6FD51-CE79-4762-A350-E96754387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3101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bg>
      <p:bgPr>
        <a:blipFill dpi="0" rotWithShape="1">
          <a:blip r:embed="rId2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EED88-215C-4518-87DD-E6FEDD784B65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6FD51-CE79-4762-A350-E96754387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21210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bg>
      <p:bgPr>
        <a:blipFill dpi="0" rotWithShape="1">
          <a:blip r:embed="rId2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EED88-215C-4518-87DD-E6FEDD784B65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6FD51-CE79-4762-A350-E96754387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783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bg>
      <p:bgPr>
        <a:blipFill dpi="0" rotWithShape="1">
          <a:blip r:embed="rId2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EED88-215C-4518-87DD-E6FEDD784B65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6FD51-CE79-4762-A350-E96754387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8351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bg>
      <p:bgPr>
        <a:blipFill dpi="0" rotWithShape="1">
          <a:blip r:embed="rId2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EED88-215C-4518-87DD-E6FEDD784B65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6FD51-CE79-4762-A350-E96754387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3935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bg>
      <p:bgPr>
        <a:blipFill dpi="0" rotWithShape="1">
          <a:blip r:embed="rId2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EED88-215C-4518-87DD-E6FEDD784B65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6FD51-CE79-4762-A350-E96754387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3576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EED88-215C-4518-87DD-E6FEDD784B65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6FD51-CE79-4762-A350-E96754387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1827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EED88-215C-4518-87DD-E6FEDD784B65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26FD51-CE79-4762-A350-E96754387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7989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/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19CEED88-215C-4518-87DD-E6FEDD784B65}" type="datetimeFigureOut">
              <a:rPr lang="en-GB" smtClean="0"/>
              <a:t>03/12/2019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A726FD51-CE79-4762-A350-E96754387F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3362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comments" Target="../comments/commen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comments" Target="../comments/comment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10" Type="http://schemas.openxmlformats.org/officeDocument/2006/relationships/image" Target="../media/image16.png"/><Relationship Id="rId4" Type="http://schemas.openxmlformats.org/officeDocument/2006/relationships/image" Target="../media/image10.jpeg"/><Relationship Id="rId9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7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@AmyScript/how-to-reduce-reuse-and-recycle-your-code-389e6742e4ac" TargetMode="External"/><Relationship Id="rId2" Type="http://schemas.openxmlformats.org/officeDocument/2006/relationships/hyperlink" Target="https://create.arduino.cc/projecthub/john-brown-university-embedded-systems-joe-alex/fingerprint-scanning-garage-door-opener-48095c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ivotaltracker.com/agile/what-is-agile-project-management" TargetMode="External"/><Relationship Id="rId4" Type="http://schemas.openxmlformats.org/officeDocument/2006/relationships/hyperlink" Target="mailto:medium.com/@AmyScript/how-to-reduce-reuse-and-recycle-your-code-389e6742e4a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icture containing drawing, food&#10;&#10;Description automatically generated">
            <a:extLst>
              <a:ext uri="{FF2B5EF4-FFF2-40B4-BE49-F238E27FC236}">
                <a16:creationId xmlns:a16="http://schemas.microsoft.com/office/drawing/2014/main" id="{E96C290C-D7DC-4653-A64C-6BF37A2F83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042B3B5-6803-4C80-98AA-96C0FBD94144}"/>
              </a:ext>
            </a:extLst>
          </p:cNvPr>
          <p:cNvSpPr txBox="1"/>
          <p:nvPr/>
        </p:nvSpPr>
        <p:spPr>
          <a:xfrm>
            <a:off x="7558392" y="5252935"/>
            <a:ext cx="26459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/>
              <a:t>Presents</a:t>
            </a:r>
          </a:p>
        </p:txBody>
      </p:sp>
    </p:spTree>
    <p:extLst>
      <p:ext uri="{BB962C8B-B14F-4D97-AF65-F5344CB8AC3E}">
        <p14:creationId xmlns:p14="http://schemas.microsoft.com/office/powerpoint/2010/main" val="18121781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202A8D90-7573-476D-A5AB-182B87BAB21C}"/>
              </a:ext>
            </a:extLst>
          </p:cNvPr>
          <p:cNvGrpSpPr/>
          <p:nvPr/>
        </p:nvGrpSpPr>
        <p:grpSpPr>
          <a:xfrm>
            <a:off x="2701943" y="2001607"/>
            <a:ext cx="6788114" cy="2854786"/>
            <a:chOff x="2480575" y="1935757"/>
            <a:chExt cx="6788114" cy="2854786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9C1433E0-AA91-4EB7-B1CA-81772D9654A7}"/>
                </a:ext>
              </a:extLst>
            </p:cNvPr>
            <p:cNvSpPr txBox="1"/>
            <p:nvPr/>
          </p:nvSpPr>
          <p:spPr>
            <a:xfrm>
              <a:off x="5524130" y="4267323"/>
              <a:ext cx="3341914" cy="523220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800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KEY TO THE FUTURE</a:t>
              </a:r>
              <a:endParaRPr lang="en-US" sz="2800">
                <a:solidFill>
                  <a:schemeClr val="bg1">
                    <a:lumMod val="75000"/>
                    <a:lumOff val="25000"/>
                  </a:schemeClr>
                </a:solidFill>
              </a:endParaRPr>
            </a:p>
          </p:txBody>
        </p:sp>
        <p:sp>
          <p:nvSpPr>
            <p:cNvPr id="2" name="TextBox 1">
              <a:extLst>
                <a:ext uri="{FF2B5EF4-FFF2-40B4-BE49-F238E27FC236}">
                  <a16:creationId xmlns:a16="http://schemas.microsoft.com/office/drawing/2014/main" id="{1C264D48-FDC2-47DC-BEE4-E55B27B2E142}"/>
                </a:ext>
              </a:extLst>
            </p:cNvPr>
            <p:cNvSpPr txBox="1"/>
            <p:nvPr/>
          </p:nvSpPr>
          <p:spPr>
            <a:xfrm>
              <a:off x="5122719" y="3105150"/>
              <a:ext cx="4145970" cy="1323439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r>
                <a:rPr lang="en-GB" sz="8000" b="1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CARK-E</a:t>
              </a:r>
            </a:p>
          </p:txBody>
        </p:sp>
        <p:pic>
          <p:nvPicPr>
            <p:cNvPr id="6" name="Picture 7" descr="A picture containing clock, room&#10;&#10;Description generated with very high confidence">
              <a:extLst>
                <a:ext uri="{FF2B5EF4-FFF2-40B4-BE49-F238E27FC236}">
                  <a16:creationId xmlns:a16="http://schemas.microsoft.com/office/drawing/2014/main" id="{39BD9F18-2196-4EB1-9D3B-6EE5B26015A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-1800000">
              <a:off x="2480575" y="1935757"/>
              <a:ext cx="4024745" cy="2253926"/>
            </a:xfrm>
            <a:prstGeom prst="rect">
              <a:avLst/>
            </a:prstGeom>
            <a:effectLst/>
          </p:spPr>
        </p:pic>
      </p:grpSp>
    </p:spTree>
    <p:extLst>
      <p:ext uri="{BB962C8B-B14F-4D97-AF65-F5344CB8AC3E}">
        <p14:creationId xmlns:p14="http://schemas.microsoft.com/office/powerpoint/2010/main" val="38496505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7A071-531E-44F1-87F5-561CFF370A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Introduction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39F377-A671-4291-ABEE-AC29BD172B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The slide show will go into depth on the funding and production for the cark-e how it was decided if this was a sustainable project. How the completion of the cark-e will be construed and parts needed to make this  product a success . 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5378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9" descr="A vase of flowers on a table&#10;&#10;Description generated with high confidence">
            <a:extLst>
              <a:ext uri="{FF2B5EF4-FFF2-40B4-BE49-F238E27FC236}">
                <a16:creationId xmlns:a16="http://schemas.microsoft.com/office/drawing/2014/main" id="{AFB4FED3-5C23-4FAF-84C0-9B7DADE1001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4122"/>
          <a:stretch/>
        </p:blipFill>
        <p:spPr>
          <a:xfrm>
            <a:off x="-313131" y="-167004"/>
            <a:ext cx="12505131" cy="702500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9A2AE4E-8AF2-42D4-89C7-23A71BCCB92F}"/>
              </a:ext>
            </a:extLst>
          </p:cNvPr>
          <p:cNvSpPr txBox="1"/>
          <p:nvPr/>
        </p:nvSpPr>
        <p:spPr>
          <a:xfrm>
            <a:off x="9916110" y="6423688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>
                <a:solidFill>
                  <a:schemeClr val="bg1"/>
                </a:solidFill>
              </a:rPr>
              <a:t>Dan </a:t>
            </a:r>
            <a:r>
              <a:rPr lang="en-GB" err="1">
                <a:solidFill>
                  <a:schemeClr val="bg1"/>
                </a:solidFill>
              </a:rPr>
              <a:t>Algie</a:t>
            </a:r>
            <a:r>
              <a:rPr lang="en-GB">
                <a:solidFill>
                  <a:schemeClr val="bg1"/>
                </a:solidFill>
              </a:rPr>
              <a:t> 1706977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B0DE28-959C-4A55-9FA8-A41EE16A6AEC}"/>
              </a:ext>
            </a:extLst>
          </p:cNvPr>
          <p:cNvSpPr txBox="1"/>
          <p:nvPr/>
        </p:nvSpPr>
        <p:spPr>
          <a:xfrm>
            <a:off x="4642139" y="269298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spcAft>
                <a:spcPts val="600"/>
              </a:spcAft>
            </a:pPr>
            <a:endParaRPr lang="en-GB">
              <a:solidFill>
                <a:schemeClr val="bg1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9B381C-CDDE-4081-8A62-DF896EF3E0DC}"/>
              </a:ext>
            </a:extLst>
          </p:cNvPr>
          <p:cNvSpPr txBox="1"/>
          <p:nvPr/>
        </p:nvSpPr>
        <p:spPr>
          <a:xfrm>
            <a:off x="190500" y="83128"/>
            <a:ext cx="275066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b="1" dirty="0">
                <a:solidFill>
                  <a:schemeClr val="bg1"/>
                </a:solidFill>
                <a:cs typeface="Calibri"/>
              </a:rPr>
              <a:t>Funding &amp; resources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310AFBE-497E-4EDA-B7F0-A2BC41CCCD64}"/>
              </a:ext>
            </a:extLst>
          </p:cNvPr>
          <p:cNvSpPr txBox="1"/>
          <p:nvPr/>
        </p:nvSpPr>
        <p:spPr>
          <a:xfrm>
            <a:off x="364548" y="1827934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solidFill>
                <a:schemeClr val="bg1"/>
              </a:solidFill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5FA0060-F608-4DF0-A6F3-8B20BD15DCBA}"/>
              </a:ext>
            </a:extLst>
          </p:cNvPr>
          <p:cNvSpPr txBox="1"/>
          <p:nvPr/>
        </p:nvSpPr>
        <p:spPr>
          <a:xfrm>
            <a:off x="3049449" y="613116"/>
            <a:ext cx="2914649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  <a:cs typeface="Calibri"/>
              </a:rPr>
              <a:t>Who's funding the project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solidFill>
                <a:schemeClr val="bg1"/>
              </a:solidFill>
              <a:ea typeface="+mn-lt"/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  <a:ea typeface="+mn-lt"/>
                <a:cs typeface="Calibri"/>
              </a:rPr>
              <a:t>Why funding is important for the project to grow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solidFill>
                <a:schemeClr val="bg1"/>
              </a:solidFill>
              <a:ea typeface="+mn-lt"/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What we plan to do with funding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solidFill>
                <a:schemeClr val="bg1"/>
              </a:solidFill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>
                <a:solidFill>
                  <a:schemeClr val="bg1"/>
                </a:solidFill>
                <a:cs typeface="Calibri"/>
              </a:rPr>
              <a:t>The Future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>
              <a:solidFill>
                <a:schemeClr val="bg1"/>
              </a:solidFill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A112FD0-FCA8-48DD-ABF1-01E5088BD480}"/>
              </a:ext>
            </a:extLst>
          </p:cNvPr>
          <p:cNvSpPr txBox="1"/>
          <p:nvPr/>
        </p:nvSpPr>
        <p:spPr>
          <a:xfrm>
            <a:off x="255373" y="2912075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>
              <a:solidFill>
                <a:schemeClr val="bg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3706318-4E0F-4D79-B0B0-0541B9A79170}"/>
              </a:ext>
            </a:extLst>
          </p:cNvPr>
          <p:cNvSpPr txBox="1"/>
          <p:nvPr/>
        </p:nvSpPr>
        <p:spPr>
          <a:xfrm>
            <a:off x="11287709" y="5920032"/>
            <a:ext cx="6724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[1]</a:t>
            </a:r>
          </a:p>
        </p:txBody>
      </p:sp>
    </p:spTree>
    <p:extLst>
      <p:ext uri="{BB962C8B-B14F-4D97-AF65-F5344CB8AC3E}">
        <p14:creationId xmlns:p14="http://schemas.microsoft.com/office/powerpoint/2010/main" val="682807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0BA05CE-5810-4F8C-A25F-896A79E188C7}"/>
              </a:ext>
            </a:extLst>
          </p:cNvPr>
          <p:cNvSpPr txBox="1"/>
          <p:nvPr/>
        </p:nvSpPr>
        <p:spPr>
          <a:xfrm>
            <a:off x="209550" y="37147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chemeClr val="bg1"/>
                </a:solidFill>
              </a:rPr>
              <a:t>Resources</a:t>
            </a:r>
            <a:r>
              <a:rPr lang="en-US">
                <a:solidFill>
                  <a:schemeClr val="bg1"/>
                </a:solidFill>
              </a:rPr>
              <a:t> </a:t>
            </a:r>
            <a:r>
              <a:rPr lang="en-US" b="1">
                <a:solidFill>
                  <a:schemeClr val="bg1"/>
                </a:solidFill>
              </a:rPr>
              <a:t>&amp; people</a:t>
            </a:r>
            <a:r>
              <a:rPr lang="en-US">
                <a:solidFill>
                  <a:schemeClr val="bg1"/>
                </a:solidFill>
              </a:rPr>
              <a:t> </a:t>
            </a:r>
          </a:p>
        </p:txBody>
      </p:sp>
      <p:pic>
        <p:nvPicPr>
          <p:cNvPr id="3" name="Picture 3" descr="A picture containing clock, meter&#10;&#10;Description generated with very high confidence">
            <a:extLst>
              <a:ext uri="{FF2B5EF4-FFF2-40B4-BE49-F238E27FC236}">
                <a16:creationId xmlns:a16="http://schemas.microsoft.com/office/drawing/2014/main" id="{9B98BB96-C01D-40DE-93D6-3647A42464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65346" y="219566"/>
            <a:ext cx="6687064" cy="215574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9D1E23F-D364-47E7-B8B9-66FBD3F20CBD}"/>
              </a:ext>
            </a:extLst>
          </p:cNvPr>
          <p:cNvSpPr txBox="1"/>
          <p:nvPr/>
        </p:nvSpPr>
        <p:spPr>
          <a:xfrm>
            <a:off x="223194" y="1458869"/>
            <a:ext cx="4454553" cy="535531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>
                <a:solidFill>
                  <a:schemeClr val="bg1"/>
                </a:solidFill>
              </a:rPr>
              <a:t>Similar concept designs which could help towards the cark-e</a:t>
            </a:r>
          </a:p>
          <a:p>
            <a:pPr marL="285750" indent="-285750">
              <a:buFont typeface="Arial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chemeClr val="bg1"/>
                </a:solidFill>
              </a:rPr>
              <a:t>The team will be making this project a success, we will not be out-source any building or testing.</a:t>
            </a:r>
          </a:p>
          <a:p>
            <a:pPr marL="285750" indent="-285750">
              <a:buFont typeface="Arial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chemeClr val="bg1"/>
                </a:solidFill>
              </a:rPr>
              <a:t>The resources available </a:t>
            </a:r>
          </a:p>
          <a:p>
            <a:pPr marL="742950" lvl="1" indent="-285750">
              <a:buFont typeface="Arial"/>
              <a:buChar char="•"/>
            </a:pPr>
            <a:r>
              <a:rPr lang="en-US">
                <a:solidFill>
                  <a:schemeClr val="bg1"/>
                </a:solidFill>
              </a:rPr>
              <a:t>3d printer</a:t>
            </a:r>
          </a:p>
          <a:p>
            <a:pPr marL="742950" lvl="1" indent="-285750">
              <a:buFont typeface="Arial"/>
              <a:buChar char="•"/>
            </a:pPr>
            <a:r>
              <a:rPr lang="en-US">
                <a:solidFill>
                  <a:schemeClr val="bg1"/>
                </a:solidFill>
              </a:rPr>
              <a:t>Electronics lab</a:t>
            </a:r>
          </a:p>
          <a:p>
            <a:pPr marL="742950" lvl="1" indent="-285750">
              <a:buFont typeface="Arial"/>
              <a:buChar char="•"/>
            </a:pPr>
            <a:r>
              <a:rPr lang="en-US">
                <a:solidFill>
                  <a:schemeClr val="bg1"/>
                </a:solidFill>
              </a:rPr>
              <a:t>Computer Lab </a:t>
            </a:r>
          </a:p>
          <a:p>
            <a:pPr marL="742950" lvl="1" indent="-285750">
              <a:buFont typeface="Arial"/>
              <a:buChar char="•"/>
            </a:pPr>
            <a:r>
              <a:rPr lang="en-US">
                <a:solidFill>
                  <a:schemeClr val="bg1"/>
                </a:solidFill>
              </a:rPr>
              <a:t>Lecturers </a:t>
            </a:r>
          </a:p>
          <a:p>
            <a:pPr marL="742950" lvl="1" indent="-285750">
              <a:buFont typeface="Arial"/>
              <a:buChar char="•"/>
            </a:pPr>
            <a:r>
              <a:rPr lang="en-US">
                <a:solidFill>
                  <a:schemeClr val="bg1"/>
                </a:solidFill>
              </a:rPr>
              <a:t>Software</a:t>
            </a:r>
          </a:p>
          <a:p>
            <a:pPr marL="285750" indent="-285750">
              <a:buFont typeface="Arial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US">
              <a:solidFill>
                <a:schemeClr val="bg1"/>
              </a:solidFill>
            </a:endParaRPr>
          </a:p>
          <a:p>
            <a:endParaRPr lang="en-US">
              <a:solidFill>
                <a:schemeClr val="bg1"/>
              </a:solidFill>
            </a:endParaRPr>
          </a:p>
        </p:txBody>
      </p:sp>
      <p:pic>
        <p:nvPicPr>
          <p:cNvPr id="5" name="Picture 5" descr="A picture containing clock&#10;&#10;Description generated with very high confidence">
            <a:extLst>
              <a:ext uri="{FF2B5EF4-FFF2-40B4-BE49-F238E27FC236}">
                <a16:creationId xmlns:a16="http://schemas.microsoft.com/office/drawing/2014/main" id="{CC5E6C89-45CB-4793-9BEC-F3CCD6C2EE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53507" y="3114528"/>
            <a:ext cx="3624549" cy="193354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E980730-64FA-4F42-AB4F-3E50B4CAD818}"/>
              </a:ext>
            </a:extLst>
          </p:cNvPr>
          <p:cNvSpPr txBox="1"/>
          <p:nvPr/>
        </p:nvSpPr>
        <p:spPr>
          <a:xfrm>
            <a:off x="11296361" y="2375586"/>
            <a:ext cx="6724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[8]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C0F7441-5628-4BE6-B766-94B1F30EF7BC}"/>
              </a:ext>
            </a:extLst>
          </p:cNvPr>
          <p:cNvSpPr/>
          <p:nvPr/>
        </p:nvSpPr>
        <p:spPr>
          <a:xfrm>
            <a:off x="7153507" y="5176829"/>
            <a:ext cx="4764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[2]</a:t>
            </a:r>
          </a:p>
        </p:txBody>
      </p:sp>
    </p:spTree>
    <p:extLst>
      <p:ext uri="{BB962C8B-B14F-4D97-AF65-F5344CB8AC3E}">
        <p14:creationId xmlns:p14="http://schemas.microsoft.com/office/powerpoint/2010/main" val="3655287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A25E50-1CAD-4A09-A117-336901508F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412" y="609600"/>
            <a:ext cx="9905999" cy="553641"/>
          </a:xfrm>
        </p:spPr>
        <p:txBody>
          <a:bodyPr>
            <a:normAutofit fontScale="90000"/>
          </a:bodyPr>
          <a:lstStyle/>
          <a:p>
            <a:r>
              <a:rPr lang="en-GB">
                <a:solidFill>
                  <a:schemeClr val="bg1"/>
                </a:solidFill>
                <a:latin typeface="Century Gothic (Body)"/>
              </a:rPr>
              <a:t>Equipment – Hardware &amp; Software</a:t>
            </a:r>
          </a:p>
        </p:txBody>
      </p:sp>
      <p:pic>
        <p:nvPicPr>
          <p:cNvPr id="5" name="Picture 9" descr="A close up of a device&#10;&#10;Description generated with high confidence">
            <a:extLst>
              <a:ext uri="{FF2B5EF4-FFF2-40B4-BE49-F238E27FC236}">
                <a16:creationId xmlns:a16="http://schemas.microsoft.com/office/drawing/2014/main" id="{72222414-B786-45CF-810F-C27016CAC93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437" b="19588"/>
          <a:stretch/>
        </p:blipFill>
        <p:spPr>
          <a:xfrm>
            <a:off x="1142345" y="3567703"/>
            <a:ext cx="2665356" cy="2228021"/>
          </a:xfrm>
          <a:prstGeom prst="rect">
            <a:avLst/>
          </a:prstGeom>
        </p:spPr>
      </p:pic>
      <p:pic>
        <p:nvPicPr>
          <p:cNvPr id="6" name="Picture 12" descr="A circuit board&#10;&#10;Description generated with very high confidence">
            <a:extLst>
              <a:ext uri="{FF2B5EF4-FFF2-40B4-BE49-F238E27FC236}">
                <a16:creationId xmlns:a16="http://schemas.microsoft.com/office/drawing/2014/main" id="{0320BFAE-037D-4310-A02A-CA8C9B57CE1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954" t="36503" r="17291" b="36059"/>
          <a:stretch/>
        </p:blipFill>
        <p:spPr>
          <a:xfrm>
            <a:off x="1272511" y="2859470"/>
            <a:ext cx="1858657" cy="752671"/>
          </a:xfrm>
          <a:prstGeom prst="rect">
            <a:avLst/>
          </a:prstGeom>
        </p:spPr>
      </p:pic>
      <p:pic>
        <p:nvPicPr>
          <p:cNvPr id="7" name="Picture 16" descr="A close up of a device&#10;&#10;Description generated with high confidence">
            <a:extLst>
              <a:ext uri="{FF2B5EF4-FFF2-40B4-BE49-F238E27FC236}">
                <a16:creationId xmlns:a16="http://schemas.microsoft.com/office/drawing/2014/main" id="{1B30DFEB-FC79-4200-B373-36B94316FB5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0417" b="25926"/>
          <a:stretch/>
        </p:blipFill>
        <p:spPr>
          <a:xfrm>
            <a:off x="3127561" y="2213447"/>
            <a:ext cx="2457453" cy="1524001"/>
          </a:xfrm>
          <a:prstGeom prst="rect">
            <a:avLst/>
          </a:prstGeom>
        </p:spPr>
      </p:pic>
      <p:pic>
        <p:nvPicPr>
          <p:cNvPr id="8" name="Picture 18" descr="A circuit board&#10;&#10;Description generated with very high confidence">
            <a:extLst>
              <a:ext uri="{FF2B5EF4-FFF2-40B4-BE49-F238E27FC236}">
                <a16:creationId xmlns:a16="http://schemas.microsoft.com/office/drawing/2014/main" id="{7EDD8F82-97F7-4B25-88B1-1C11DD60702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2784" t="13983" r="18403" b="12500"/>
          <a:stretch/>
        </p:blipFill>
        <p:spPr>
          <a:xfrm>
            <a:off x="3806147" y="3671201"/>
            <a:ext cx="1613365" cy="2016711"/>
          </a:xfrm>
          <a:prstGeom prst="rect">
            <a:avLst/>
          </a:prstGeom>
        </p:spPr>
      </p:pic>
      <p:pic>
        <p:nvPicPr>
          <p:cNvPr id="9" name="Picture 20" descr="A picture containing black, clock, meter&#10;&#10;Description generated with very high confidence">
            <a:extLst>
              <a:ext uri="{FF2B5EF4-FFF2-40B4-BE49-F238E27FC236}">
                <a16:creationId xmlns:a16="http://schemas.microsoft.com/office/drawing/2014/main" id="{ECDB6751-ED3D-41CB-87F7-BD1062E0F726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49957" b="18815"/>
          <a:stretch/>
        </p:blipFill>
        <p:spPr>
          <a:xfrm>
            <a:off x="1678139" y="1369218"/>
            <a:ext cx="2743200" cy="856626"/>
          </a:xfrm>
          <a:prstGeom prst="rect">
            <a:avLst/>
          </a:prstGeom>
        </p:spPr>
      </p:pic>
      <p:pic>
        <p:nvPicPr>
          <p:cNvPr id="10" name="Picture 9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807C9317-C493-4B09-B100-50E2E01F3C40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-360" t="246" r="-589" b="36895"/>
          <a:stretch/>
        </p:blipFill>
        <p:spPr>
          <a:xfrm>
            <a:off x="6525607" y="3231581"/>
            <a:ext cx="2888042" cy="1724377"/>
          </a:xfrm>
          <a:prstGeom prst="rect">
            <a:avLst/>
          </a:prstGeom>
        </p:spPr>
      </p:pic>
      <p:pic>
        <p:nvPicPr>
          <p:cNvPr id="11" name="Picture 11" descr="A close up of a sign&#10;&#10;Description generated with high confidence">
            <a:extLst>
              <a:ext uri="{FF2B5EF4-FFF2-40B4-BE49-F238E27FC236}">
                <a16:creationId xmlns:a16="http://schemas.microsoft.com/office/drawing/2014/main" id="{48C9BF00-BE46-405A-9E94-0F2908CBB3C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15421" y="1585440"/>
            <a:ext cx="2743200" cy="482080"/>
          </a:xfrm>
          <a:prstGeom prst="rect">
            <a:avLst/>
          </a:prstGeom>
        </p:spPr>
      </p:pic>
      <p:pic>
        <p:nvPicPr>
          <p:cNvPr id="12" name="Picture 14" descr="A close up of a logo&#10;&#10;Description generated with very high confidence">
            <a:extLst>
              <a:ext uri="{FF2B5EF4-FFF2-40B4-BE49-F238E27FC236}">
                <a16:creationId xmlns:a16="http://schemas.microsoft.com/office/drawing/2014/main" id="{22B75518-E9BE-404C-A7F6-717624793FF0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t="31656" b="30485"/>
          <a:stretch/>
        </p:blipFill>
        <p:spPr>
          <a:xfrm>
            <a:off x="8904823" y="1373570"/>
            <a:ext cx="2743200" cy="1384756"/>
          </a:xfrm>
          <a:prstGeom prst="rect">
            <a:avLst/>
          </a:prstGeom>
        </p:spPr>
      </p:pic>
      <p:pic>
        <p:nvPicPr>
          <p:cNvPr id="1028" name="Picture 4" descr="Image result for microsoft png">
            <a:extLst>
              <a:ext uri="{FF2B5EF4-FFF2-40B4-BE49-F238E27FC236}">
                <a16:creationId xmlns:a16="http://schemas.microsoft.com/office/drawing/2014/main" id="{6E057A0D-4B33-4C78-8C61-2103878E3D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51160" y="3239357"/>
            <a:ext cx="1363751" cy="1040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7D0403B7-9EA9-4783-B4E5-61754021F3E5}"/>
              </a:ext>
            </a:extLst>
          </p:cNvPr>
          <p:cNvSpPr/>
          <p:nvPr/>
        </p:nvSpPr>
        <p:spPr>
          <a:xfrm>
            <a:off x="514464" y="1369218"/>
            <a:ext cx="12458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[3,4,5,6,7]</a:t>
            </a:r>
          </a:p>
        </p:txBody>
      </p:sp>
    </p:spTree>
    <p:extLst>
      <p:ext uri="{BB962C8B-B14F-4D97-AF65-F5344CB8AC3E}">
        <p14:creationId xmlns:p14="http://schemas.microsoft.com/office/powerpoint/2010/main" val="30307048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245B6F91-E2D5-4C13-8C31-FA31B3939FF6}"/>
              </a:ext>
            </a:extLst>
          </p:cNvPr>
          <p:cNvGrpSpPr/>
          <p:nvPr/>
        </p:nvGrpSpPr>
        <p:grpSpPr>
          <a:xfrm>
            <a:off x="6495078" y="252268"/>
            <a:ext cx="4794963" cy="3534835"/>
            <a:chOff x="6495078" y="252268"/>
            <a:chExt cx="4794963" cy="3534835"/>
          </a:xfrm>
        </p:grpSpPr>
        <p:graphicFrame>
          <p:nvGraphicFramePr>
            <p:cNvPr id="2" name="Diagram 1">
              <a:extLst>
                <a:ext uri="{FF2B5EF4-FFF2-40B4-BE49-F238E27FC236}">
                  <a16:creationId xmlns:a16="http://schemas.microsoft.com/office/drawing/2014/main" id="{80FED5CE-AAE5-45EF-93A0-4C95AD15211C}"/>
                </a:ext>
              </a:extLst>
            </p:cNvPr>
            <p:cNvGraphicFramePr/>
            <p:nvPr>
              <p:extLst>
                <p:ext uri="{D42A27DB-BD31-4B8C-83A1-F6EECF244321}">
                  <p14:modId xmlns:p14="http://schemas.microsoft.com/office/powerpoint/2010/main" val="4263332633"/>
                </p:ext>
              </p:extLst>
            </p:nvPr>
          </p:nvGraphicFramePr>
          <p:xfrm>
            <a:off x="6495078" y="252268"/>
            <a:ext cx="4794963" cy="3534835"/>
          </p:xfrm>
          <a:graphic>
            <a:graphicData uri="http://schemas.openxmlformats.org/drawingml/2006/diagram">
              <dgm:relIds xmlns:dgm="http://schemas.openxmlformats.org/drawingml/2006/diagram" xmlns:r="http://schemas.openxmlformats.org/officeDocument/2006/relationships" r:dm="rId2" r:lo="rId3" r:qs="rId4" r:cs="rId5"/>
            </a:graphicData>
          </a:graphic>
        </p:graphicFrame>
        <p:sp>
          <p:nvSpPr>
            <p:cNvPr id="11" name="TextBox 1">
              <a:extLst>
                <a:ext uri="{FF2B5EF4-FFF2-40B4-BE49-F238E27FC236}">
                  <a16:creationId xmlns:a16="http://schemas.microsoft.com/office/drawing/2014/main" id="{E7A010A4-4A73-4AB6-9734-597F20F018A4}"/>
                </a:ext>
              </a:extLst>
            </p:cNvPr>
            <p:cNvSpPr txBox="1"/>
            <p:nvPr/>
          </p:nvSpPr>
          <p:spPr>
            <a:xfrm>
              <a:off x="8254482" y="1665743"/>
              <a:ext cx="1487631" cy="707886"/>
            </a:xfrm>
            <a:prstGeom prst="rect">
              <a:avLst/>
            </a:prstGeom>
            <a:noFill/>
          </p:spPr>
          <p:txBody>
            <a:bodyPr rot="0" spcFirstLastPara="0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/>
              <a:r>
                <a:rPr lang="en-GB" sz="4000" b="1">
                  <a:solidFill>
                    <a:schemeClr val="bg1">
                      <a:lumMod val="75000"/>
                      <a:lumOff val="25000"/>
                    </a:schemeClr>
                  </a:solidFill>
                </a:rPr>
                <a:t>SDLC</a:t>
              </a:r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1986BBD1-57AB-45A7-B759-06F0E345F59C}"/>
              </a:ext>
            </a:extLst>
          </p:cNvPr>
          <p:cNvSpPr txBox="1"/>
          <p:nvPr/>
        </p:nvSpPr>
        <p:spPr>
          <a:xfrm>
            <a:off x="587876" y="453827"/>
            <a:ext cx="4320025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chemeClr val="bg1"/>
                </a:solidFill>
              </a:rPr>
              <a:t>Main Goals</a:t>
            </a:r>
          </a:p>
          <a:p>
            <a:pPr marL="285750" indent="-285750">
              <a:buFont typeface="Arial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chemeClr val="bg1"/>
                </a:solidFill>
              </a:rPr>
              <a:t>How the key could work </a:t>
            </a:r>
          </a:p>
          <a:p>
            <a:pPr marL="285750" indent="-285750">
              <a:buFont typeface="Arial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chemeClr val="bg1"/>
                </a:solidFill>
              </a:rPr>
              <a:t>Deciding which functionality's will be included</a:t>
            </a:r>
          </a:p>
          <a:p>
            <a:pPr marL="285750" indent="-285750">
              <a:buFont typeface="Arial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chemeClr val="bg1"/>
                </a:solidFill>
              </a:rPr>
              <a:t>What will the cark-e look like</a:t>
            </a:r>
          </a:p>
          <a:p>
            <a:pPr marL="285750" indent="-285750">
              <a:buFont typeface="Arial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chemeClr val="bg1"/>
                </a:solidFill>
              </a:rPr>
              <a:t>Creating the cark-e/website/database</a:t>
            </a:r>
          </a:p>
          <a:p>
            <a:pPr marL="285750" indent="-285750">
              <a:buFont typeface="Arial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chemeClr val="bg1"/>
                </a:solidFill>
              </a:rPr>
              <a:t>Testing the cark-e</a:t>
            </a:r>
          </a:p>
          <a:p>
            <a:endParaRPr lang="en-US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chemeClr val="bg1"/>
                </a:solidFill>
              </a:rPr>
              <a:t>Deploying the final product / final presentation</a:t>
            </a:r>
          </a:p>
        </p:txBody>
      </p:sp>
      <p:pic>
        <p:nvPicPr>
          <p:cNvPr id="2050" name="Picture 2" descr="SDLC Agile Model">
            <a:extLst>
              <a:ext uri="{FF2B5EF4-FFF2-40B4-BE49-F238E27FC236}">
                <a16:creationId xmlns:a16="http://schemas.microsoft.com/office/drawing/2014/main" id="{2023828D-A831-4C6E-84B7-1D51CA929E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8543" y="3988486"/>
            <a:ext cx="3731661" cy="2780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87D63E1-C08E-4AEB-A5E7-038B9B5C1E4F}"/>
              </a:ext>
            </a:extLst>
          </p:cNvPr>
          <p:cNvSpPr txBox="1"/>
          <p:nvPr/>
        </p:nvSpPr>
        <p:spPr>
          <a:xfrm>
            <a:off x="9077642" y="4032175"/>
            <a:ext cx="186405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rgbClr val="FF0000"/>
                </a:solidFill>
              </a:rPr>
              <a:t>software development life cycle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48F18BD-AC47-4E08-8827-4772342FAD2E}"/>
              </a:ext>
            </a:extLst>
          </p:cNvPr>
          <p:cNvSpPr/>
          <p:nvPr/>
        </p:nvSpPr>
        <p:spPr>
          <a:xfrm>
            <a:off x="855329" y="5378530"/>
            <a:ext cx="82264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[10]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04197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C57AE-C392-40A9-A77D-76E0FFEFCC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bg1"/>
                </a:soli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Database</a:t>
            </a:r>
            <a:endParaRPr lang="en-GB" b="1" err="1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FA2C46-E543-4A0A-9ED4-9FCE6C6629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>
              <a:solidFill>
                <a:schemeClr val="bg1"/>
              </a:solidFill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endParaRPr lang="en-GB">
              <a:solidFill>
                <a:schemeClr val="bg1"/>
              </a:solidFill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  <a:p>
            <a:endParaRPr lang="en-GB">
              <a:solidFill>
                <a:schemeClr val="bg1"/>
              </a:solidFill>
              <a:effectLst>
                <a:glow rad="38100">
                  <a:prstClr val="black">
                    <a:lumMod val="50000"/>
                    <a:lumOff val="50000"/>
                    <a:alpha val="20000"/>
                  </a:prstClr>
                </a:glow>
                <a:outerShdw blurRad="44450" dist="12700" dir="13860000" algn="tl" rotWithShape="0">
                  <a:srgbClr val="000000">
                    <a:alpha val="20000"/>
                  </a:srgbClr>
                </a:outerShdw>
              </a:effectLst>
            </a:endParaRPr>
          </a:p>
        </p:txBody>
      </p:sp>
      <p:pic>
        <p:nvPicPr>
          <p:cNvPr id="4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639E55AE-DB08-4AE4-9319-1811BE7410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8087" y="204952"/>
            <a:ext cx="8172449" cy="5608706"/>
          </a:xfrm>
          <a:prstGeom prst="rect">
            <a:avLst/>
          </a:prstGeom>
        </p:spPr>
      </p:pic>
      <p:pic>
        <p:nvPicPr>
          <p:cNvPr id="5" name="Picture 5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614ABE93-BBBE-4C7D-98A5-C9955F599B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60751" y="3179393"/>
            <a:ext cx="4047994" cy="290003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58EDEF0-76A4-4E5F-AE0D-C2F5D4B7ACAC}"/>
              </a:ext>
            </a:extLst>
          </p:cNvPr>
          <p:cNvSpPr/>
          <p:nvPr/>
        </p:nvSpPr>
        <p:spPr>
          <a:xfrm>
            <a:off x="107444" y="2477665"/>
            <a:ext cx="4764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[9]</a:t>
            </a:r>
          </a:p>
        </p:txBody>
      </p:sp>
    </p:spTree>
    <p:extLst>
      <p:ext uri="{BB962C8B-B14F-4D97-AF65-F5344CB8AC3E}">
        <p14:creationId xmlns:p14="http://schemas.microsoft.com/office/powerpoint/2010/main" val="32382449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D1529-29EC-4FE0-9E53-817C79ECA6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bg1"/>
                </a:solidFill>
                <a:effectLst>
                  <a:glow rad="38100">
                    <a:prstClr val="black">
                      <a:lumMod val="65000"/>
                      <a:lumOff val="35000"/>
                      <a:alpha val="40000"/>
                    </a:prst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rPr>
              <a:t>Website</a:t>
            </a:r>
            <a:endParaRPr lang="en-GB">
              <a:solidFill>
                <a:schemeClr val="bg1"/>
              </a:solidFill>
              <a:effectLst>
                <a:glow rad="38100">
                  <a:prstClr val="black">
                    <a:lumMod val="65000"/>
                    <a:lumOff val="35000"/>
                    <a:alpha val="40000"/>
                  </a:prstClr>
                </a:glow>
                <a:outerShdw blurRad="28575" dist="38100" dir="1404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pic>
        <p:nvPicPr>
          <p:cNvPr id="5" name="Picture 5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5FDA635F-8999-4586-9847-CEE85806B82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6676" y="3258620"/>
            <a:ext cx="4202482" cy="3424172"/>
          </a:xfrm>
        </p:spPr>
      </p:pic>
      <p:pic>
        <p:nvPicPr>
          <p:cNvPr id="4" name="Picture 4" descr="A screenshot of a cell phone&#10;&#10;Description generated with very high confidence">
            <a:extLst>
              <a:ext uri="{FF2B5EF4-FFF2-40B4-BE49-F238E27FC236}">
                <a16:creationId xmlns:a16="http://schemas.microsoft.com/office/drawing/2014/main" id="{F3673553-2B1A-4F64-B34D-DC71C5B062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7375" y="96056"/>
            <a:ext cx="7924800" cy="4061464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9DA5BB49-67C7-4A53-B7CC-27FFCDF9E6FA}"/>
              </a:ext>
            </a:extLst>
          </p:cNvPr>
          <p:cNvSpPr/>
          <p:nvPr/>
        </p:nvSpPr>
        <p:spPr>
          <a:xfrm>
            <a:off x="5084796" y="4794314"/>
            <a:ext cx="60465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[10]</a:t>
            </a:r>
          </a:p>
        </p:txBody>
      </p:sp>
    </p:spTree>
    <p:extLst>
      <p:ext uri="{BB962C8B-B14F-4D97-AF65-F5344CB8AC3E}">
        <p14:creationId xmlns:p14="http://schemas.microsoft.com/office/powerpoint/2010/main" val="25356534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F8A2514-20E3-45A6-A04A-83F782D9CE86}"/>
              </a:ext>
            </a:extLst>
          </p:cNvPr>
          <p:cNvSpPr txBox="1"/>
          <p:nvPr/>
        </p:nvSpPr>
        <p:spPr>
          <a:xfrm>
            <a:off x="348049" y="16269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bg1"/>
                </a:solidFill>
              </a:rPr>
              <a:t>Functionality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F8D7C6-C485-468A-9264-9EFEDC4B5CFF}"/>
              </a:ext>
            </a:extLst>
          </p:cNvPr>
          <p:cNvSpPr txBox="1"/>
          <p:nvPr/>
        </p:nvSpPr>
        <p:spPr>
          <a:xfrm>
            <a:off x="461319" y="832021"/>
            <a:ext cx="2743199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>
                <a:solidFill>
                  <a:schemeClr val="bg1"/>
                </a:solidFill>
              </a:rPr>
              <a:t>Biometric recognition </a:t>
            </a:r>
          </a:p>
          <a:p>
            <a:pPr marL="285750" indent="-285750">
              <a:buFont typeface="Arial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chemeClr val="bg1"/>
                </a:solidFill>
              </a:rPr>
              <a:t>Will know if a  user has access to the cark-e</a:t>
            </a:r>
          </a:p>
          <a:p>
            <a:pPr marL="285750" indent="-285750">
              <a:buFont typeface="Arial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chemeClr val="bg1"/>
                </a:solidFill>
              </a:rPr>
              <a:t>Displays if access is accepted or denied</a:t>
            </a:r>
          </a:p>
          <a:p>
            <a:pPr marL="285750" indent="-285750">
              <a:buFont typeface="Arial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US">
                <a:solidFill>
                  <a:schemeClr val="bg1"/>
                </a:solidFill>
              </a:rPr>
              <a:t>Save user details through web app connected to database</a:t>
            </a:r>
          </a:p>
          <a:p>
            <a:pPr marL="285750" indent="-285750">
              <a:buFont typeface="Arial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US">
              <a:solidFill>
                <a:schemeClr val="bg1"/>
              </a:solidFill>
            </a:endParaRPr>
          </a:p>
        </p:txBody>
      </p:sp>
      <p:pic>
        <p:nvPicPr>
          <p:cNvPr id="5" name="Picture 5" descr="A circuit board&#10;&#10;Description generated with very high confidence">
            <a:extLst>
              <a:ext uri="{FF2B5EF4-FFF2-40B4-BE49-F238E27FC236}">
                <a16:creationId xmlns:a16="http://schemas.microsoft.com/office/drawing/2014/main" id="{0572A2DB-FFC4-4CDC-BC70-3FDA2B8816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25697" y="296562"/>
            <a:ext cx="2743200" cy="27432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0B1F53B-418B-49E3-A24B-D61468C84DE6}"/>
              </a:ext>
            </a:extLst>
          </p:cNvPr>
          <p:cNvSpPr txBox="1"/>
          <p:nvPr/>
        </p:nvSpPr>
        <p:spPr>
          <a:xfrm>
            <a:off x="4072569" y="161580"/>
            <a:ext cx="2743199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Future functions </a:t>
            </a:r>
          </a:p>
          <a:p>
            <a:pPr marL="285750" indent="-285750">
              <a:buFont typeface="Arial,Sans-Serif"/>
              <a:buChar char="•"/>
            </a:pPr>
            <a:endParaRPr lang="en-US"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Alcohol reading </a:t>
            </a:r>
          </a:p>
          <a:p>
            <a:pPr marL="285750" indent="-285750">
              <a:buFont typeface="Arial,Sans-Serif"/>
              <a:buChar char="•"/>
            </a:pPr>
            <a:endParaRPr lang="en-US">
              <a:solidFill>
                <a:schemeClr val="bg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GPS tracking</a:t>
            </a:r>
          </a:p>
          <a:p>
            <a:pPr marL="285750" indent="-285750">
              <a:buFont typeface="Arial,Sans-Serif"/>
              <a:buChar char="•"/>
            </a:pPr>
            <a:endParaRPr lang="en-US">
              <a:solidFill>
                <a:srgbClr val="FFFFFF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r>
              <a:rPr lang="en-US">
                <a:solidFill>
                  <a:schemeClr val="bg1"/>
                </a:solidFill>
                <a:ea typeface="+mn-lt"/>
                <a:cs typeface="+mn-lt"/>
              </a:rPr>
              <a:t>Sos feature </a:t>
            </a:r>
          </a:p>
          <a:p>
            <a:pPr marL="285750" indent="-285750">
              <a:buFont typeface="Arial,Sans-Serif"/>
              <a:buChar char="•"/>
            </a:pPr>
            <a:endParaRPr lang="en-US">
              <a:solidFill>
                <a:schemeClr val="bg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endParaRPr lang="en-US">
              <a:solidFill>
                <a:schemeClr val="bg1"/>
              </a:solidFill>
              <a:ea typeface="+mn-lt"/>
              <a:cs typeface="+mn-lt"/>
            </a:endParaRPr>
          </a:p>
          <a:p>
            <a:pPr marL="285750" indent="-285750">
              <a:buFont typeface="Arial,Sans-Serif"/>
              <a:buChar char="•"/>
            </a:pPr>
            <a:endParaRPr lang="en-US">
              <a:solidFill>
                <a:schemeClr val="bg1"/>
              </a:solidFill>
            </a:endParaRPr>
          </a:p>
          <a:p>
            <a:pPr marL="285750" indent="-285750">
              <a:buFont typeface="Arial,Sans-Serif"/>
              <a:buChar char="•"/>
            </a:pPr>
            <a:endParaRPr lang="en-US">
              <a:solidFill>
                <a:schemeClr val="bg1"/>
              </a:solidFill>
            </a:endParaRPr>
          </a:p>
          <a:p>
            <a:r>
              <a:rPr lang="en-GB"/>
              <a:t> text</a:t>
            </a:r>
          </a:p>
        </p:txBody>
      </p:sp>
    </p:spTree>
    <p:extLst>
      <p:ext uri="{BB962C8B-B14F-4D97-AF65-F5344CB8AC3E}">
        <p14:creationId xmlns:p14="http://schemas.microsoft.com/office/powerpoint/2010/main" val="5328149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8D1E2-7446-4ED7-AC8A-76C55AF54B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081173-D1ED-4E56-B709-A9F2509742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For the Cark-e to be a fully operating car key ready for the final presentation. The team will need to completed the prototype build, the database and the website all within the Gannt time scale.</a:t>
            </a:r>
          </a:p>
          <a:p>
            <a:r>
              <a:rPr lang="en-GB" dirty="0">
                <a:solidFill>
                  <a:schemeClr val="bg1"/>
                </a:solidFill>
              </a:rPr>
              <a:t>The main goals are staying on track and making the cark-e within the time frame set.</a:t>
            </a:r>
          </a:p>
          <a:p>
            <a:r>
              <a:rPr lang="en-GB" dirty="0">
                <a:solidFill>
                  <a:schemeClr val="bg1"/>
                </a:solidFill>
              </a:rPr>
              <a:t>In conclusion it is believed that if everything is completed in order and progressing we will achieve the end goal.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25545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FB6CF-5F03-4B18-B305-AE54A07D27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F7BF18-635D-442F-A149-68FCD6B9A3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0463" y="2666999"/>
            <a:ext cx="9905998" cy="3124201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[1] https://bizfluent.com/about-6511548-importance-finance-business.html the importance of funding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 [2] development image url:https://www.frameworksinstitute.org/adolescence.html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[3]development image </a:t>
            </a:r>
            <a:r>
              <a:rPr lang="en-US" dirty="0" err="1">
                <a:solidFill>
                  <a:schemeClr val="bg1"/>
                </a:solidFill>
              </a:rPr>
              <a:t>sql</a:t>
            </a:r>
            <a:r>
              <a:rPr lang="en-US" dirty="0">
                <a:solidFill>
                  <a:schemeClr val="bg1"/>
                </a:solidFill>
              </a:rPr>
              <a:t> url:ZDNET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[4]development image </a:t>
            </a:r>
            <a:r>
              <a:rPr lang="en-US" dirty="0" err="1">
                <a:solidFill>
                  <a:schemeClr val="bg1"/>
                </a:solidFill>
              </a:rPr>
              <a:t>arduino</a:t>
            </a:r>
            <a:r>
              <a:rPr lang="en-US" dirty="0">
                <a:solidFill>
                  <a:schemeClr val="bg1"/>
                </a:solidFill>
              </a:rPr>
              <a:t> url:https://cpc.farnell.com/arduino-org/a000073/atmega328-arduino-uno-smd-dev/dp/SC13001?mckv=sA419NTjI_dc|pcrid|224679642167|kword||match||plid||slid||product|SC13001|pgrid|47129782516|ptaid|pla-371255952663|&amp;CMP=KNC-GUK-CPC-SHOPPING&amp;gclid=EAIaIQobChMI1e-Bsq6N5gIVzLHtCh0ecw9nEAQYASABEgJD5_D_BwE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[5]development image visual url:https://www.logolynx.com/topic/visual+studio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[6]functionality image </a:t>
            </a:r>
            <a:r>
              <a:rPr lang="en-US" dirty="0" err="1">
                <a:solidFill>
                  <a:schemeClr val="bg1"/>
                </a:solidFill>
              </a:rPr>
              <a:t>lcd</a:t>
            </a:r>
            <a:r>
              <a:rPr lang="en-US" dirty="0">
                <a:solidFill>
                  <a:schemeClr val="bg1"/>
                </a:solidFill>
              </a:rPr>
              <a:t> screen url:https://lastminuteengineers.com/arduino-1602-character-lcd-tutorial/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[7]functionality image </a:t>
            </a:r>
            <a:r>
              <a:rPr lang="en-US" dirty="0" err="1">
                <a:solidFill>
                  <a:schemeClr val="bg1"/>
                </a:solidFill>
              </a:rPr>
              <a:t>lcd</a:t>
            </a:r>
            <a:r>
              <a:rPr lang="en-US" dirty="0">
                <a:solidFill>
                  <a:schemeClr val="bg1"/>
                </a:solidFill>
              </a:rPr>
              <a:t> screen url:https://www.robotshop.com/en/phidgets-usb-lcd-white.html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[8]resources and people </a:t>
            </a:r>
            <a:r>
              <a:rPr lang="en-US" dirty="0" err="1">
                <a:solidFill>
                  <a:schemeClr val="bg1"/>
                </a:solidFill>
              </a:rPr>
              <a:t>img</a:t>
            </a:r>
            <a:r>
              <a:rPr lang="en-US" dirty="0">
                <a:solidFill>
                  <a:schemeClr val="bg1"/>
                </a:solidFill>
              </a:rPr>
              <a:t> and idea resources </a:t>
            </a:r>
            <a:r>
              <a:rPr lang="en-US" dirty="0">
                <a:solidFill>
                  <a:schemeClr val="bg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url:https://create.arduino.cc/projecthub/john-brown-university-embedded-systems-joe-alex/fingerprint-scanning-garage-door-opener-48095c</a:t>
            </a:r>
            <a:endParaRPr lang="en-US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</a:rPr>
              <a:t>published by </a:t>
            </a:r>
            <a:r>
              <a:rPr lang="en-US" dirty="0" err="1">
                <a:solidFill>
                  <a:schemeClr val="bg1"/>
                </a:solidFill>
              </a:rPr>
              <a:t>alex</a:t>
            </a:r>
            <a:r>
              <a:rPr lang="en-US" dirty="0">
                <a:solidFill>
                  <a:schemeClr val="bg1"/>
                </a:solidFill>
              </a:rPr>
              <a:t> </a:t>
            </a:r>
            <a:r>
              <a:rPr lang="en-US" dirty="0" err="1">
                <a:solidFill>
                  <a:schemeClr val="bg1"/>
                </a:solidFill>
              </a:rPr>
              <a:t>mcchristian</a:t>
            </a:r>
            <a:r>
              <a:rPr lang="en-US" dirty="0">
                <a:solidFill>
                  <a:schemeClr val="bg1"/>
                </a:solidFill>
              </a:rPr>
              <a:t> additional contributor's joe price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[9]The Bad Tutorials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[10] </a:t>
            </a:r>
            <a:r>
              <a:rPr lang="en-GB" dirty="0" err="1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url</a:t>
            </a:r>
            <a:r>
              <a:rPr lang="en-GB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medium.com/@</a:t>
            </a:r>
            <a:r>
              <a:rPr lang="en-GB" dirty="0" err="1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AmyScript</a:t>
            </a:r>
            <a:r>
              <a:rPr lang="en-GB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/how-to-reduce-reuse-and-recycle-your-code-389e6742e4ac</a:t>
            </a: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[11]</a:t>
            </a:r>
            <a:r>
              <a:rPr lang="en-GB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https://www.pivotaltracker.com/agile/what-is-agile-project-management</a:t>
            </a:r>
            <a:endParaRPr lang="en-US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28152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F5B9F87D69BA54197DE015BB36D6107" ma:contentTypeVersion="6" ma:contentTypeDescription="Create a new document." ma:contentTypeScope="" ma:versionID="170e6f2c33a5109ad492175dc5ff159f">
  <xsd:schema xmlns:xsd="http://www.w3.org/2001/XMLSchema" xmlns:xs="http://www.w3.org/2001/XMLSchema" xmlns:p="http://schemas.microsoft.com/office/2006/metadata/properties" xmlns:ns3="e5b087ed-fd45-4b48-bae7-5ede8327259a" xmlns:ns4="009d2e54-86c4-4f39-be94-35164ff440f7" targetNamespace="http://schemas.microsoft.com/office/2006/metadata/properties" ma:root="true" ma:fieldsID="c049005347ced1759d59de77c75b4482" ns3:_="" ns4:_="">
    <xsd:import namespace="e5b087ed-fd45-4b48-bae7-5ede8327259a"/>
    <xsd:import namespace="009d2e54-86c4-4f39-be94-35164ff440f7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5b087ed-fd45-4b48-bae7-5ede8327259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9d2e54-86c4-4f39-be94-35164ff440f7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3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09DA95A-6805-4E1E-9E9E-85618A30D10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213ABFB-2854-45E5-B50F-AB6B175C169F}">
  <ds:schemaRefs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purl.org/dc/terms/"/>
    <ds:schemaRef ds:uri="e5b087ed-fd45-4b48-bae7-5ede8327259a"/>
    <ds:schemaRef ds:uri="http://purl.org/dc/dcmitype/"/>
    <ds:schemaRef ds:uri="http://schemas.microsoft.com/office/infopath/2007/PartnerControls"/>
    <ds:schemaRef ds:uri="http://schemas.openxmlformats.org/package/2006/metadata/core-properties"/>
    <ds:schemaRef ds:uri="009d2e54-86c4-4f39-be94-35164ff440f7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1624BB33-6257-4FD5-9E58-A5A4DF7988D1}">
  <ds:schemaRefs>
    <ds:schemaRef ds:uri="009d2e54-86c4-4f39-be94-35164ff440f7"/>
    <ds:schemaRef ds:uri="e5b087ed-fd45-4b48-bae7-5ede8327259a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</TotalTime>
  <Words>550</Words>
  <Application>Microsoft Office PowerPoint</Application>
  <PresentationFormat>Widescreen</PresentationFormat>
  <Paragraphs>100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Arial,Sans-Serif</vt:lpstr>
      <vt:lpstr>Calibri</vt:lpstr>
      <vt:lpstr>Century Gothic</vt:lpstr>
      <vt:lpstr>Century Gothic (Body)</vt:lpstr>
      <vt:lpstr>Mesh</vt:lpstr>
      <vt:lpstr>PowerPoint Presentation</vt:lpstr>
      <vt:lpstr>PowerPoint Presentation</vt:lpstr>
      <vt:lpstr>Introduction</vt:lpstr>
      <vt:lpstr>PowerPoint Presentation</vt:lpstr>
      <vt:lpstr>PowerPoint Presentation</vt:lpstr>
      <vt:lpstr>Equipment – Hardware &amp; Software</vt:lpstr>
      <vt:lpstr>PowerPoint Presentation</vt:lpstr>
      <vt:lpstr>Database</vt:lpstr>
      <vt:lpstr>Website</vt:lpstr>
      <vt:lpstr>PowerPoint Presentation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Anthony Smith (1704559)</dc:creator>
  <cp:lastModifiedBy>Daniel Algie (1706977)</cp:lastModifiedBy>
  <cp:revision>7</cp:revision>
  <dcterms:created xsi:type="dcterms:W3CDTF">2019-11-27T11:11:59Z</dcterms:created>
  <dcterms:modified xsi:type="dcterms:W3CDTF">2019-12-04T13:36:18Z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0x0101003F5B9F87D69BA54197DE015BB36D6107</vt:lpwstr>
  </property>
</Properties>
</file>