
<file path=[Content_Types].xml><?xml version="1.0" encoding="utf-8"?>
<Types xmlns="http://schemas.openxmlformats.org/package/2006/content-types">
  <Default Extension="jpeg" ContentType="image/jpeg"/>
  <Default Extension="png" ContentType="image/png"/>
  <Default Extension="m4a" ContentType="audio/mp4"/>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9"/>
  </p:notesMasterIdLst>
  <p:sldIdLst>
    <p:sldId id="280" r:id="rId3"/>
    <p:sldId id="268" r:id="rId4"/>
    <p:sldId id="258" r:id="rId5"/>
    <p:sldId id="294" r:id="rId6"/>
    <p:sldId id="264" r:id="rId7"/>
    <p:sldId id="263" r:id="rId8"/>
    <p:sldId id="298" r:id="rId9"/>
    <p:sldId id="275" r:id="rId10"/>
    <p:sldId id="295" r:id="rId11"/>
    <p:sldId id="299" r:id="rId12"/>
    <p:sldId id="259" r:id="rId13"/>
    <p:sldId id="300" r:id="rId14"/>
    <p:sldId id="301" r:id="rId15"/>
    <p:sldId id="266" r:id="rId16"/>
    <p:sldId id="276" r:id="rId17"/>
    <p:sldId id="302" r:id="rId18"/>
  </p:sldIdLst>
  <p:sldSz cx="12192000" cy="6858000"/>
  <p:notesSz cx="6858000" cy="9144000"/>
  <p:custDataLst>
    <p:tags r:id="rId23"/>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3E50"/>
    <a:srgbClr val="E73A1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662" autoAdjust="0"/>
    <p:restoredTop sz="94660"/>
  </p:normalViewPr>
  <p:slideViewPr>
    <p:cSldViewPr snapToGrid="0">
      <p:cViewPr>
        <p:scale>
          <a:sx n="66" d="100"/>
          <a:sy n="66" d="100"/>
        </p:scale>
        <p:origin x="2146" y="432"/>
      </p:cViewPr>
      <p:guideLst>
        <p:guide orient="horz" pos="2147"/>
        <p:guide pos="3847"/>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3" Type="http://schemas.openxmlformats.org/officeDocument/2006/relationships/tags" Target="tags/tag1.xml"/><Relationship Id="rId22" Type="http://schemas.openxmlformats.org/officeDocument/2006/relationships/tableStyles" Target="tableStyles.xml"/><Relationship Id="rId21" Type="http://schemas.openxmlformats.org/officeDocument/2006/relationships/viewProps" Target="viewProps.xml"/><Relationship Id="rId20" Type="http://schemas.openxmlformats.org/officeDocument/2006/relationships/presProps" Target="presProps.xml"/><Relationship Id="rId2" Type="http://schemas.openxmlformats.org/officeDocument/2006/relationships/theme" Target="theme/theme1.xml"/><Relationship Id="rId19" Type="http://schemas.openxmlformats.org/officeDocument/2006/relationships/notesMaster" Target="notesMasters/notesMaster1.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AD3388-242D-4241-BD47-FD158BBB91DE}"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3B68E5-EFBF-482F-9AC2-4332C0FB9631}"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office.msn.com.cn/Template/Home.shtml" TargetMode="Externa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DF6047D9-FEE4-4881-B706-9575ADABFECF}"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A99B09EC-0F5A-4ED1-9D27-B6EB06E679C1}"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标题和内容">
    <p:bg>
      <p:bgPr>
        <a:solidFill>
          <a:schemeClr val="tx2">
            <a:lumMod val="75000"/>
          </a:schemeClr>
        </a:solidFill>
        <a:effectLst/>
      </p:bgPr>
    </p:bg>
    <p:spTree>
      <p:nvGrpSpPr>
        <p:cNvPr id="1" name=""/>
        <p:cNvGrpSpPr/>
        <p:nvPr/>
      </p:nvGrpSpPr>
      <p:grpSpPr>
        <a:xfrm>
          <a:off x="0" y="0"/>
          <a:ext cx="0" cy="0"/>
          <a:chOff x="0" y="0"/>
          <a:chExt cx="0" cy="0"/>
        </a:xfrm>
      </p:grpSpPr>
      <p:sp>
        <p:nvSpPr>
          <p:cNvPr id="7" name="等腰三角形 6"/>
          <p:cNvSpPr/>
          <p:nvPr userDrawn="1"/>
        </p:nvSpPr>
        <p:spPr>
          <a:xfrm>
            <a:off x="0" y="0"/>
            <a:ext cx="12192000" cy="6858000"/>
          </a:xfrm>
          <a:prstGeom prst="triangle">
            <a:avLst>
              <a:gd name="adj" fmla="val 0"/>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平行四边形 7"/>
          <p:cNvSpPr/>
          <p:nvPr userDrawn="1"/>
        </p:nvSpPr>
        <p:spPr>
          <a:xfrm rot="20778963">
            <a:off x="-646976" y="1540496"/>
            <a:ext cx="13477001" cy="3777009"/>
          </a:xfrm>
          <a:prstGeom prst="parallelogram">
            <a:avLst/>
          </a:prstGeom>
          <a:solidFill>
            <a:schemeClr val="tx2">
              <a:lumMod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等腰三角形 8"/>
          <p:cNvSpPr/>
          <p:nvPr userDrawn="1"/>
        </p:nvSpPr>
        <p:spPr>
          <a:xfrm rot="11945907">
            <a:off x="1083011" y="-1064600"/>
            <a:ext cx="4950776" cy="10172220"/>
          </a:xfrm>
          <a:prstGeom prst="triangle">
            <a:avLst>
              <a:gd name="adj" fmla="val 100000"/>
            </a:avLst>
          </a:prstGeom>
          <a:solidFill>
            <a:schemeClr val="tx2">
              <a:lumMod val="7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节标题">
    <p:bg>
      <p:bgPr>
        <a:solidFill>
          <a:schemeClr val="tx2">
            <a:lumMod val="75000"/>
          </a:schemeClr>
        </a:solidFill>
        <a:effectLst/>
      </p:bgPr>
    </p:bg>
    <p:spTree>
      <p:nvGrpSpPr>
        <p:cNvPr id="1" name=""/>
        <p:cNvGrpSpPr/>
        <p:nvPr/>
      </p:nvGrpSpPr>
      <p:grpSpPr>
        <a:xfrm>
          <a:off x="0" y="0"/>
          <a:ext cx="0" cy="0"/>
          <a:chOff x="0" y="0"/>
          <a:chExt cx="0" cy="0"/>
        </a:xfrm>
      </p:grpSpPr>
      <p:sp>
        <p:nvSpPr>
          <p:cNvPr id="11" name="等腰三角形 10"/>
          <p:cNvSpPr/>
          <p:nvPr userDrawn="1"/>
        </p:nvSpPr>
        <p:spPr>
          <a:xfrm>
            <a:off x="0" y="0"/>
            <a:ext cx="12192000" cy="6858000"/>
          </a:xfrm>
          <a:prstGeom prst="triangle">
            <a:avLst>
              <a:gd name="adj" fmla="val 0"/>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平行四边形 11"/>
          <p:cNvSpPr/>
          <p:nvPr userDrawn="1"/>
        </p:nvSpPr>
        <p:spPr>
          <a:xfrm rot="20778963">
            <a:off x="-646976" y="1540496"/>
            <a:ext cx="13477001" cy="3777009"/>
          </a:xfrm>
          <a:prstGeom prst="parallelogram">
            <a:avLst/>
          </a:prstGeom>
          <a:solidFill>
            <a:schemeClr val="tx2">
              <a:lumMod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矩形 6"/>
          <p:cNvSpPr/>
          <p:nvPr userDrawn="1"/>
        </p:nvSpPr>
        <p:spPr>
          <a:xfrm>
            <a:off x="3067050" y="0"/>
            <a:ext cx="912495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两栏内容">
    <p:bg>
      <p:bgPr>
        <a:solidFill>
          <a:schemeClr val="tx2">
            <a:lumMod val="75000"/>
          </a:schemeClr>
        </a:solidFill>
        <a:effectLst/>
      </p:bgPr>
    </p:bg>
    <p:spTree>
      <p:nvGrpSpPr>
        <p:cNvPr id="1" name=""/>
        <p:cNvGrpSpPr/>
        <p:nvPr/>
      </p:nvGrpSpPr>
      <p:grpSpPr>
        <a:xfrm>
          <a:off x="0" y="0"/>
          <a:ext cx="0" cy="0"/>
          <a:chOff x="0" y="0"/>
          <a:chExt cx="0" cy="0"/>
        </a:xfrm>
      </p:grpSpPr>
      <p:sp>
        <p:nvSpPr>
          <p:cNvPr id="8" name="等腰三角形 7"/>
          <p:cNvSpPr/>
          <p:nvPr userDrawn="1"/>
        </p:nvSpPr>
        <p:spPr>
          <a:xfrm>
            <a:off x="0" y="0"/>
            <a:ext cx="12192000" cy="6858000"/>
          </a:xfrm>
          <a:prstGeom prst="triangle">
            <a:avLst>
              <a:gd name="adj" fmla="val 0"/>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平行四边形 8"/>
          <p:cNvSpPr/>
          <p:nvPr userDrawn="1"/>
        </p:nvSpPr>
        <p:spPr>
          <a:xfrm rot="20778963">
            <a:off x="-646976" y="1540496"/>
            <a:ext cx="13477001" cy="3777009"/>
          </a:xfrm>
          <a:prstGeom prst="parallelogram">
            <a:avLst/>
          </a:prstGeom>
          <a:solidFill>
            <a:schemeClr val="tx2">
              <a:lumMod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0" name="组合 9"/>
          <p:cNvGrpSpPr/>
          <p:nvPr userDrawn="1"/>
        </p:nvGrpSpPr>
        <p:grpSpPr>
          <a:xfrm>
            <a:off x="0" y="0"/>
            <a:ext cx="12192000" cy="6858000"/>
            <a:chOff x="0" y="0"/>
            <a:chExt cx="12192000" cy="6858000"/>
          </a:xfrm>
        </p:grpSpPr>
        <p:sp>
          <p:nvSpPr>
            <p:cNvPr id="11" name="矩形 10"/>
            <p:cNvSpPr/>
            <p:nvPr/>
          </p:nvSpPr>
          <p:spPr>
            <a:xfrm>
              <a:off x="3067050" y="0"/>
              <a:ext cx="912495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流程图: 手动输入 11"/>
            <p:cNvSpPr/>
            <p:nvPr/>
          </p:nvSpPr>
          <p:spPr>
            <a:xfrm>
              <a:off x="0" y="0"/>
              <a:ext cx="3067050" cy="6858000"/>
            </a:xfrm>
            <a:prstGeom prst="flowChartManualInpu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比较">
    <p:bg>
      <p:bgPr>
        <a:solidFill>
          <a:schemeClr val="tx2">
            <a:lumMod val="75000"/>
          </a:schemeClr>
        </a:solidFill>
        <a:effectLst/>
      </p:bgPr>
    </p:bg>
    <p:spTree>
      <p:nvGrpSpPr>
        <p:cNvPr id="1" name=""/>
        <p:cNvGrpSpPr/>
        <p:nvPr/>
      </p:nvGrpSpPr>
      <p:grpSpPr>
        <a:xfrm>
          <a:off x="0" y="0"/>
          <a:ext cx="0" cy="0"/>
          <a:chOff x="0" y="0"/>
          <a:chExt cx="0" cy="0"/>
        </a:xfrm>
      </p:grpSpPr>
      <p:sp>
        <p:nvSpPr>
          <p:cNvPr id="10" name="等腰三角形 9"/>
          <p:cNvSpPr/>
          <p:nvPr userDrawn="1"/>
        </p:nvSpPr>
        <p:spPr>
          <a:xfrm>
            <a:off x="0" y="0"/>
            <a:ext cx="12192000" cy="6858000"/>
          </a:xfrm>
          <a:prstGeom prst="triangle">
            <a:avLst>
              <a:gd name="adj" fmla="val 0"/>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平行四边形 10"/>
          <p:cNvSpPr/>
          <p:nvPr userDrawn="1"/>
        </p:nvSpPr>
        <p:spPr>
          <a:xfrm rot="20778963">
            <a:off x="-646976" y="1540496"/>
            <a:ext cx="13477001" cy="3777009"/>
          </a:xfrm>
          <a:prstGeom prst="parallelogram">
            <a:avLst/>
          </a:prstGeom>
          <a:solidFill>
            <a:schemeClr val="tx2">
              <a:lumMod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等腰三角形 11"/>
          <p:cNvSpPr/>
          <p:nvPr userDrawn="1"/>
        </p:nvSpPr>
        <p:spPr>
          <a:xfrm rot="11945907">
            <a:off x="1083011" y="-1064600"/>
            <a:ext cx="4950776" cy="10172220"/>
          </a:xfrm>
          <a:prstGeom prst="triangle">
            <a:avLst>
              <a:gd name="adj" fmla="val 100000"/>
            </a:avLst>
          </a:prstGeom>
          <a:solidFill>
            <a:schemeClr val="tx2">
              <a:lumMod val="7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流程图: 手动输入 12"/>
          <p:cNvSpPr/>
          <p:nvPr userDrawn="1"/>
        </p:nvSpPr>
        <p:spPr>
          <a:xfrm rot="5400000" flipH="1">
            <a:off x="-361950" y="1047750"/>
            <a:ext cx="6858000" cy="4762500"/>
          </a:xfrm>
          <a:prstGeom prst="flowChartManualInput">
            <a:avLst/>
          </a:prstGeom>
          <a:solidFill>
            <a:schemeClr val="bg1">
              <a:alpha val="1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流程图: 手动输入 13"/>
          <p:cNvSpPr/>
          <p:nvPr userDrawn="1"/>
        </p:nvSpPr>
        <p:spPr>
          <a:xfrm rot="5400000" flipH="1">
            <a:off x="-1047750" y="1047750"/>
            <a:ext cx="6858000" cy="4762500"/>
          </a:xfrm>
          <a:prstGeom prst="flowChartManualInput">
            <a:avLst/>
          </a:pr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流程图: 手动输入 14"/>
          <p:cNvSpPr/>
          <p:nvPr userDrawn="1"/>
        </p:nvSpPr>
        <p:spPr>
          <a:xfrm rot="5400000" flipH="1">
            <a:off x="-1333500" y="1047750"/>
            <a:ext cx="6858000" cy="4762500"/>
          </a:xfrm>
          <a:prstGeom prst="flowChartManualInpu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仅标题">
    <p:bg>
      <p:bgPr>
        <a:solidFill>
          <a:schemeClr val="tx2">
            <a:lumMod val="75000"/>
          </a:schemeClr>
        </a:solidFill>
        <a:effectLst/>
      </p:bgPr>
    </p:bg>
    <p:spTree>
      <p:nvGrpSpPr>
        <p:cNvPr id="1" name=""/>
        <p:cNvGrpSpPr/>
        <p:nvPr/>
      </p:nvGrpSpPr>
      <p:grpSpPr>
        <a:xfrm>
          <a:off x="0" y="0"/>
          <a:ext cx="0" cy="0"/>
          <a:chOff x="0" y="0"/>
          <a:chExt cx="0" cy="0"/>
        </a:xfrm>
      </p:grpSpPr>
      <p:sp>
        <p:nvSpPr>
          <p:cNvPr id="6" name="等腰三角形 5"/>
          <p:cNvSpPr/>
          <p:nvPr userDrawn="1"/>
        </p:nvSpPr>
        <p:spPr>
          <a:xfrm>
            <a:off x="0" y="0"/>
            <a:ext cx="12192000" cy="6858000"/>
          </a:xfrm>
          <a:prstGeom prst="triangle">
            <a:avLst>
              <a:gd name="adj" fmla="val 0"/>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平行四边形 6"/>
          <p:cNvSpPr/>
          <p:nvPr userDrawn="1"/>
        </p:nvSpPr>
        <p:spPr>
          <a:xfrm rot="20778963">
            <a:off x="-646976" y="1540496"/>
            <a:ext cx="13477001" cy="3777009"/>
          </a:xfrm>
          <a:prstGeom prst="parallelogram">
            <a:avLst/>
          </a:prstGeom>
          <a:solidFill>
            <a:schemeClr val="tx2">
              <a:lumMod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等腰三角形 7"/>
          <p:cNvSpPr/>
          <p:nvPr userDrawn="1"/>
        </p:nvSpPr>
        <p:spPr>
          <a:xfrm rot="11945907">
            <a:off x="1083011" y="-1064600"/>
            <a:ext cx="4950776" cy="10172220"/>
          </a:xfrm>
          <a:prstGeom prst="triangle">
            <a:avLst>
              <a:gd name="adj" fmla="val 100000"/>
            </a:avLst>
          </a:prstGeom>
          <a:solidFill>
            <a:schemeClr val="tx2">
              <a:lumMod val="7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平行四边形 8"/>
          <p:cNvSpPr/>
          <p:nvPr userDrawn="1"/>
        </p:nvSpPr>
        <p:spPr>
          <a:xfrm>
            <a:off x="0" y="-1"/>
            <a:ext cx="12192000" cy="6858000"/>
          </a:xfrm>
          <a:prstGeom prst="parallelogram">
            <a:avLst>
              <a:gd name="adj" fmla="val 53889"/>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内容与标题">
    <p:spTree>
      <p:nvGrpSpPr>
        <p:cNvPr id="1" name=""/>
        <p:cNvGrpSpPr/>
        <p:nvPr/>
      </p:nvGrpSpPr>
      <p:grpSpPr>
        <a:xfrm>
          <a:off x="0" y="0"/>
          <a:ext cx="0" cy="0"/>
          <a:chOff x="0" y="0"/>
          <a:chExt cx="0" cy="0"/>
        </a:xfrm>
      </p:grpSpPr>
      <p:pic>
        <p:nvPicPr>
          <p:cNvPr id="8" name="图片 7">
            <a:hlinkClick r:id="rId2"/>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4286431" y="2521041"/>
            <a:ext cx="3177903" cy="418585"/>
          </a:xfrm>
          <a:prstGeom prst="rect">
            <a:avLst/>
          </a:prstGeom>
        </p:spPr>
      </p:pic>
      <p:sp>
        <p:nvSpPr>
          <p:cNvPr id="9" name="文本框 8"/>
          <p:cNvSpPr txBox="1"/>
          <p:nvPr userDrawn="1"/>
        </p:nvSpPr>
        <p:spPr>
          <a:xfrm>
            <a:off x="4259746" y="3740751"/>
            <a:ext cx="3347390" cy="297454"/>
          </a:xfrm>
          <a:prstGeom prst="rect">
            <a:avLst/>
          </a:prstGeom>
          <a:noFill/>
        </p:spPr>
        <p:txBody>
          <a:bodyPr wrap="none" rtlCol="0">
            <a:spAutoFit/>
          </a:bodyPr>
          <a:lstStyle/>
          <a:p>
            <a:pPr algn="ctr"/>
            <a:r>
              <a:rPr kumimoji="1" lang="zh-CN" altLang="en-US" sz="1335" dirty="0">
                <a:solidFill>
                  <a:schemeClr val="tx1">
                    <a:lumMod val="75000"/>
                    <a:lumOff val="25000"/>
                  </a:schemeClr>
                </a:solidFill>
              </a:rPr>
              <a:t>点击</a:t>
            </a:r>
            <a:r>
              <a:rPr kumimoji="1" lang="en-US" altLang="zh-CN" sz="1335" dirty="0">
                <a:solidFill>
                  <a:schemeClr val="tx1">
                    <a:lumMod val="75000"/>
                    <a:lumOff val="25000"/>
                  </a:schemeClr>
                </a:solidFill>
              </a:rPr>
              <a:t>Logo</a:t>
            </a:r>
            <a:r>
              <a:rPr kumimoji="1" lang="zh-CN" altLang="en-US" sz="1335" dirty="0">
                <a:solidFill>
                  <a:schemeClr val="tx1">
                    <a:lumMod val="75000"/>
                    <a:lumOff val="25000"/>
                  </a:schemeClr>
                </a:solidFill>
              </a:rPr>
              <a:t>获取更多优质模板（放映模式）</a:t>
            </a:r>
            <a:endParaRPr kumimoji="1" lang="zh-CN" altLang="en-US" sz="1335" dirty="0">
              <a:solidFill>
                <a:schemeClr val="tx1">
                  <a:lumMod val="75000"/>
                  <a:lumOff val="25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30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DF6047D9-FEE4-4881-B706-9575ADABFECF}"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A99B09EC-0F5A-4ED1-9D27-B6EB06E679C1}"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F6047D9-FEE4-4881-B706-9575ADABFECF}"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A99B09EC-0F5A-4ED1-9D27-B6EB06E679C1}"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F6047D9-FEE4-4881-B706-9575ADABFECF}"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A99B09EC-0F5A-4ED1-9D27-B6EB06E679C1}" type="slidenum">
              <a:rPr lang="zh-CN" altLang="en-US" smtClean="0"/>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1" Type="http://schemas.openxmlformats.org/officeDocument/2006/relationships/theme" Target="../theme/theme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F6047D9-FEE4-4881-B706-9575ADABFECF}"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99B09EC-0F5A-4ED1-9D27-B6EB06E679C1}"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image" Target="../media/image2.png"/><Relationship Id="rId2" Type="http://schemas.microsoft.com/office/2007/relationships/media" Target="../media/media1.m4a"/><Relationship Id="rId1" Type="http://schemas.openxmlformats.org/officeDocument/2006/relationships/audio" Target="../media/media1.m4a"/></Relationships>
</file>

<file path=ppt/slides/_rels/slide2.xml.rels><?xml version="1.0" encoding="UTF-8" standalone="yes"?>
<Relationships xmlns="http://schemas.openxmlformats.org/package/2006/relationships"><Relationship Id="rId5" Type="http://schemas.openxmlformats.org/officeDocument/2006/relationships/slideLayout" Target="../slideLayouts/slideLayout1.xml"/><Relationship Id="rId4" Type="http://schemas.openxmlformats.org/officeDocument/2006/relationships/image" Target="../media/image2.png"/><Relationship Id="rId3" Type="http://schemas.microsoft.com/office/2007/relationships/media" Target="../media/media2.m4a"/><Relationship Id="rId2" Type="http://schemas.openxmlformats.org/officeDocument/2006/relationships/audio" Target="../media/media2.m4a"/><Relationship Id="rId1" Type="http://schemas.openxmlformats.org/officeDocument/2006/relationships/image" Target="../media/image3.jpeg"/></Relationships>
</file>

<file path=ppt/slides/_rels/slide3.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image" Target="../media/image2.png"/><Relationship Id="rId2" Type="http://schemas.microsoft.com/office/2007/relationships/media" Target="../media/media3.m4a"/><Relationship Id="rId1" Type="http://schemas.openxmlformats.org/officeDocument/2006/relationships/audio" Target="../media/media3.m4a"/></Relationships>
</file>

<file path=ppt/slides/_rels/slide4.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image" Target="../media/image2.png"/><Relationship Id="rId2" Type="http://schemas.microsoft.com/office/2007/relationships/media" Target="../media/media4.m4a"/><Relationship Id="rId1" Type="http://schemas.openxmlformats.org/officeDocument/2006/relationships/audio" Target="../media/media4.m4a"/></Relationships>
</file>

<file path=ppt/slides/_rels/slide5.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image" Target="../media/image2.png"/><Relationship Id="rId2" Type="http://schemas.microsoft.com/office/2007/relationships/media" Target="../media/media5.m4a"/><Relationship Id="rId1" Type="http://schemas.openxmlformats.org/officeDocument/2006/relationships/audio" Target="../media/media5.m4a"/></Relationships>
</file>

<file path=ppt/slides/_rels/slide6.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image" Target="../media/image2.png"/><Relationship Id="rId2" Type="http://schemas.microsoft.com/office/2007/relationships/media" Target="../media/media6.m4a"/><Relationship Id="rId1" Type="http://schemas.openxmlformats.org/officeDocument/2006/relationships/audio" Target="../media/media6.m4a"/></Relationships>
</file>

<file path=ppt/slides/_rels/slide7.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image" Target="../media/image2.png"/><Relationship Id="rId2" Type="http://schemas.microsoft.com/office/2007/relationships/media" Target="../media/media7.m4a"/><Relationship Id="rId1" Type="http://schemas.openxmlformats.org/officeDocument/2006/relationships/audio" Target="../media/media7.m4a"/></Relationships>
</file>

<file path=ppt/slides/_rels/slide8.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image" Target="../media/image2.png"/><Relationship Id="rId2" Type="http://schemas.microsoft.com/office/2007/relationships/media" Target="../media/media8.m4a"/><Relationship Id="rId1" Type="http://schemas.openxmlformats.org/officeDocument/2006/relationships/audio" Target="../media/media8.m4a"/></Relationships>
</file>

<file path=ppt/slides/_rels/slide9.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image" Target="../media/image2.png"/><Relationship Id="rId2" Type="http://schemas.microsoft.com/office/2007/relationships/media" Target="../media/media9.m4a"/><Relationship Id="rId1" Type="http://schemas.openxmlformats.org/officeDocument/2006/relationships/audio" Target="../media/media9.m4a"/></Relationships>
</file>

<file path=ppt/slides/_rels/slide10.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image" Target="../media/image2.png"/><Relationship Id="rId2" Type="http://schemas.microsoft.com/office/2007/relationships/media" Target="../media/media10.m4a"/><Relationship Id="rId1" Type="http://schemas.openxmlformats.org/officeDocument/2006/relationships/audio" Target="../media/media10.m4a"/></Relationships>
</file>

<file path=ppt/slides/_rels/slide11.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image" Target="../media/image2.png"/><Relationship Id="rId2" Type="http://schemas.microsoft.com/office/2007/relationships/media" Target="../media/media11.m4a"/><Relationship Id="rId1" Type="http://schemas.openxmlformats.org/officeDocument/2006/relationships/audio" Target="../media/media11.m4a"/></Relationships>
</file>

<file path=ppt/slides/_rels/slide12.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image" Target="../media/image2.png"/><Relationship Id="rId2" Type="http://schemas.microsoft.com/office/2007/relationships/media" Target="../media/media12.m4a"/><Relationship Id="rId1" Type="http://schemas.openxmlformats.org/officeDocument/2006/relationships/audio" Target="../media/media12.m4a"/></Relationships>
</file>

<file path=ppt/slides/_rels/slide13.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image" Target="../media/image2.png"/><Relationship Id="rId2" Type="http://schemas.microsoft.com/office/2007/relationships/media" Target="../media/media13.m4a"/><Relationship Id="rId1" Type="http://schemas.openxmlformats.org/officeDocument/2006/relationships/audio" Target="../media/media13.m4a"/></Relationships>
</file>

<file path=ppt/slides/_rels/slide14.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openxmlformats.org/officeDocument/2006/relationships/image" Target="../media/image2.png"/><Relationship Id="rId4" Type="http://schemas.microsoft.com/office/2007/relationships/media" Target="../media/media14.m4a"/><Relationship Id="rId3" Type="http://schemas.openxmlformats.org/officeDocument/2006/relationships/audio" Target="../media/media14.m4a"/><Relationship Id="rId2" Type="http://schemas.openxmlformats.org/officeDocument/2006/relationships/image" Target="../media/image5.png"/><Relationship Id="rId1" Type="http://schemas.openxmlformats.org/officeDocument/2006/relationships/image" Target="../media/image4.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等腰三角形 2"/>
          <p:cNvSpPr/>
          <p:nvPr/>
        </p:nvSpPr>
        <p:spPr>
          <a:xfrm>
            <a:off x="1809750" y="1695450"/>
            <a:ext cx="3810000" cy="3409950"/>
          </a:xfrm>
          <a:prstGeom prst="triangle">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等腰三角形 1"/>
          <p:cNvSpPr/>
          <p:nvPr/>
        </p:nvSpPr>
        <p:spPr>
          <a:xfrm rot="10800000">
            <a:off x="2800350" y="1360805"/>
            <a:ext cx="3810000" cy="3409950"/>
          </a:xfrm>
          <a:prstGeom prst="triangle">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等腰三角形 3"/>
          <p:cNvSpPr/>
          <p:nvPr/>
        </p:nvSpPr>
        <p:spPr>
          <a:xfrm>
            <a:off x="4438650" y="499872"/>
            <a:ext cx="5734050" cy="5131975"/>
          </a:xfrm>
          <a:prstGeom prst="triangle">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文本框 10"/>
          <p:cNvSpPr txBox="1"/>
          <p:nvPr/>
        </p:nvSpPr>
        <p:spPr>
          <a:xfrm>
            <a:off x="240665" y="2506345"/>
            <a:ext cx="6669405" cy="4092575"/>
          </a:xfrm>
          <a:prstGeom prst="rect">
            <a:avLst/>
          </a:prstGeom>
          <a:noFill/>
        </p:spPr>
        <p:txBody>
          <a:bodyPr wrap="square" rtlCol="0">
            <a:spAutoFit/>
          </a:bodyPr>
          <a:lstStyle/>
          <a:p>
            <a:r>
              <a:rPr lang="en-US" sz="13000" b="1" dirty="0" smtClean="0">
                <a:solidFill>
                  <a:schemeClr val="bg1"/>
                </a:solidFill>
              </a:rPr>
              <a:t>Moment</a:t>
            </a:r>
            <a:endParaRPr lang="en-US" sz="13000" b="1" dirty="0" smtClean="0">
              <a:solidFill>
                <a:schemeClr val="bg1"/>
              </a:solidFill>
            </a:endParaRPr>
          </a:p>
          <a:p>
            <a:r>
              <a:rPr lang="en-US" sz="13000" b="1" dirty="0" smtClean="0">
                <a:solidFill>
                  <a:schemeClr val="bg1"/>
                </a:solidFill>
              </a:rPr>
              <a:t> </a:t>
            </a:r>
            <a:endParaRPr lang="en-US" sz="13000" b="1" dirty="0">
              <a:solidFill>
                <a:schemeClr val="bg1"/>
              </a:solidFill>
            </a:endParaRPr>
          </a:p>
        </p:txBody>
      </p:sp>
      <p:cxnSp>
        <p:nvCxnSpPr>
          <p:cNvPr id="12" name="直接连接符 11"/>
          <p:cNvCxnSpPr/>
          <p:nvPr/>
        </p:nvCxnSpPr>
        <p:spPr>
          <a:xfrm>
            <a:off x="6381118" y="2506254"/>
            <a:ext cx="0" cy="2264332"/>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矩形 12"/>
          <p:cNvSpPr/>
          <p:nvPr/>
        </p:nvSpPr>
        <p:spPr>
          <a:xfrm>
            <a:off x="6380937" y="3899159"/>
            <a:ext cx="5004236" cy="3046095"/>
          </a:xfrm>
          <a:prstGeom prst="rect">
            <a:avLst/>
          </a:prstGeom>
        </p:spPr>
        <p:txBody>
          <a:bodyPr wrap="square">
            <a:spAutoFit/>
          </a:bodyPr>
          <a:lstStyle/>
          <a:p>
            <a:r>
              <a:rPr kumimoji="1" sz="3200" dirty="0">
                <a:solidFill>
                  <a:schemeClr val="bg1"/>
                </a:solidFill>
                <a:ea typeface="微软雅黑" panose="020B0503020204020204" pitchFamily="34" charset="-122"/>
              </a:rPr>
              <a:t>Your vlog friend-a useful and </a:t>
            </a:r>
            <a:r>
              <a:rPr kumimoji="1" lang="en-US" sz="3200" dirty="0">
                <a:solidFill>
                  <a:schemeClr val="bg1"/>
                </a:solidFill>
                <a:ea typeface="微软雅黑" panose="020B0503020204020204" pitchFamily="34" charset="-122"/>
              </a:rPr>
              <a:t>easy</a:t>
            </a:r>
            <a:r>
              <a:rPr kumimoji="1" sz="3200" dirty="0">
                <a:solidFill>
                  <a:schemeClr val="bg1"/>
                </a:solidFill>
                <a:ea typeface="微软雅黑" panose="020B0503020204020204" pitchFamily="34" charset="-122"/>
              </a:rPr>
              <a:t> </a:t>
            </a:r>
            <a:r>
              <a:rPr kumimoji="1" lang="en-US" sz="3200" dirty="0">
                <a:solidFill>
                  <a:schemeClr val="bg1"/>
                </a:solidFill>
                <a:ea typeface="微软雅黑" panose="020B0503020204020204" pitchFamily="34" charset="-122"/>
              </a:rPr>
              <a:t>learning</a:t>
            </a:r>
            <a:r>
              <a:rPr kumimoji="1" sz="3200" dirty="0">
                <a:solidFill>
                  <a:schemeClr val="bg1"/>
                </a:solidFill>
                <a:ea typeface="微软雅黑" panose="020B0503020204020204" pitchFamily="34" charset="-122"/>
              </a:rPr>
              <a:t> </a:t>
            </a:r>
            <a:r>
              <a:rPr kumimoji="1" lang="en-US" sz="3200" dirty="0">
                <a:solidFill>
                  <a:schemeClr val="bg1"/>
                </a:solidFill>
                <a:ea typeface="微软雅黑" panose="020B0503020204020204" pitchFamily="34" charset="-122"/>
              </a:rPr>
              <a:t>app</a:t>
            </a:r>
            <a:endParaRPr kumimoji="1" lang="en-US" sz="3200" dirty="0">
              <a:solidFill>
                <a:schemeClr val="bg1"/>
              </a:solidFill>
              <a:ea typeface="微软雅黑" panose="020B0503020204020204" pitchFamily="34" charset="-122"/>
            </a:endParaRPr>
          </a:p>
          <a:p>
            <a:endParaRPr kumimoji="1" lang="en-US" sz="3200" dirty="0">
              <a:solidFill>
                <a:schemeClr val="bg1"/>
              </a:solidFill>
              <a:ea typeface="微软雅黑" panose="020B0503020204020204" pitchFamily="34" charset="-122"/>
            </a:endParaRPr>
          </a:p>
          <a:p>
            <a:r>
              <a:rPr kumimoji="1" lang="en-US" sz="3200" dirty="0">
                <a:solidFill>
                  <a:schemeClr val="bg1"/>
                </a:solidFill>
                <a:ea typeface="微软雅黑" panose="020B0503020204020204" pitchFamily="34" charset="-122"/>
              </a:rPr>
              <a:t>YIMING WU</a:t>
            </a:r>
            <a:endParaRPr kumimoji="1" lang="en-US" sz="3200" dirty="0">
              <a:solidFill>
                <a:schemeClr val="bg1"/>
              </a:solidFill>
              <a:ea typeface="微软雅黑" panose="020B0503020204020204" pitchFamily="34" charset="-122"/>
            </a:endParaRPr>
          </a:p>
          <a:p>
            <a:r>
              <a:rPr kumimoji="1" lang="en-US" sz="3200" dirty="0">
                <a:solidFill>
                  <a:schemeClr val="bg1"/>
                </a:solidFill>
                <a:ea typeface="微软雅黑" panose="020B0503020204020204" pitchFamily="34" charset="-122"/>
              </a:rPr>
              <a:t>1805141</a:t>
            </a:r>
            <a:endParaRPr kumimoji="1" lang="en-US" sz="3200" dirty="0">
              <a:solidFill>
                <a:schemeClr val="bg1"/>
              </a:solidFill>
              <a:ea typeface="微软雅黑" panose="020B0503020204020204" pitchFamily="34" charset="-122"/>
            </a:endParaRPr>
          </a:p>
          <a:p>
            <a:r>
              <a:rPr kumimoji="1" lang="en-US" sz="3200" dirty="0">
                <a:solidFill>
                  <a:schemeClr val="bg1"/>
                </a:solidFill>
                <a:ea typeface="微软雅黑" panose="020B0503020204020204" pitchFamily="34" charset="-122"/>
              </a:rPr>
              <a:t>MBA</a:t>
            </a:r>
            <a:endParaRPr kumimoji="1" lang="en-US" sz="3200" dirty="0">
              <a:solidFill>
                <a:schemeClr val="bg1"/>
              </a:solidFill>
              <a:ea typeface="微软雅黑" panose="020B0503020204020204" pitchFamily="34" charset="-122"/>
            </a:endParaRPr>
          </a:p>
        </p:txBody>
      </p:sp>
      <p:pic>
        <p:nvPicPr>
          <p:cNvPr id="5" name="录音 (20)">
            <a:hlinkClick r:id="" action="ppaction://media"/>
          </p:cNvPr>
          <p:cNvPicPr/>
          <p:nvPr>
            <a:audioFile r:link="rId1"/>
            <p:extLst>
              <p:ext uri="{DAA4B4D4-6D71-4841-9C94-3DE7FCFB9230}">
                <p14:media xmlns:p14="http://schemas.microsoft.com/office/powerpoint/2010/main" r:embed="rId2"/>
              </p:ext>
            </p:extLst>
          </p:nvPr>
        </p:nvPicPr>
        <p:blipFill>
          <a:blip r:embed="rId3"/>
          <a:stretch>
            <a:fillRect/>
          </a:stretch>
        </p:blipFill>
        <p:spPr>
          <a:xfrm>
            <a:off x="8253095" y="603250"/>
            <a:ext cx="412750" cy="412750"/>
          </a:xfrm>
          <a:prstGeom prst="rect">
            <a:avLst/>
          </a:prstGeom>
        </p:spPr>
      </p:pic>
    </p:spTree>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1405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1">
                  <p:stCondLst>
                    <p:cond delay="indefinite"/>
                  </p:stCondLst>
                  <p:endCondLst>
                    <p:cond evt="onNext">
                      <p:tgtEl>
                        <p:sldTgt/>
                      </p:tgtEl>
                    </p:cond>
                    <p:cond evt="onPrev">
                      <p:tgtEl>
                        <p:sldTgt/>
                      </p:tgtEl>
                    </p:cond>
                    <p:cond evt="onStopAudio">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rotWithShape="1">
          <a:blip r:embed="rId1">
            <a:extLst>
              <a:ext uri="{28A0092B-C50C-407E-A947-70E740481C1C}">
                <a14:useLocalDpi xmlns:a14="http://schemas.microsoft.com/office/drawing/2010/main" val="0"/>
              </a:ext>
            </a:extLst>
          </a:blip>
          <a:srcRect l="21875" r="21875"/>
          <a:stretch>
            <a:fillRect/>
          </a:stretch>
        </p:blipFill>
        <p:spPr>
          <a:xfrm rot="10800000">
            <a:off x="-3431709" y="-5417"/>
            <a:ext cx="6863417" cy="6863417"/>
          </a:xfrm>
          <a:prstGeom prst="pie">
            <a:avLst>
              <a:gd name="adj1" fmla="val 5347296"/>
              <a:gd name="adj2" fmla="val 16200000"/>
            </a:avLst>
          </a:prstGeom>
        </p:spPr>
      </p:pic>
      <p:grpSp>
        <p:nvGrpSpPr>
          <p:cNvPr id="2" name="组合 1"/>
          <p:cNvGrpSpPr/>
          <p:nvPr/>
        </p:nvGrpSpPr>
        <p:grpSpPr>
          <a:xfrm>
            <a:off x="2228850" y="838200"/>
            <a:ext cx="781050" cy="781050"/>
            <a:chOff x="2228850" y="838200"/>
            <a:chExt cx="781050" cy="781050"/>
          </a:xfrm>
        </p:grpSpPr>
        <p:sp>
          <p:nvSpPr>
            <p:cNvPr id="5" name="椭圆 4"/>
            <p:cNvSpPr/>
            <p:nvPr/>
          </p:nvSpPr>
          <p:spPr>
            <a:xfrm>
              <a:off x="2228850" y="838200"/>
              <a:ext cx="781050" cy="781050"/>
            </a:xfrm>
            <a:prstGeom prst="ellipse">
              <a:avLst/>
            </a:prstGeom>
            <a:solidFill>
              <a:schemeClr val="bg1"/>
            </a:solidFill>
            <a:ln>
              <a:solidFill>
                <a:schemeClr val="bg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9" name="组 20"/>
            <p:cNvGrpSpPr/>
            <p:nvPr/>
          </p:nvGrpSpPr>
          <p:grpSpPr>
            <a:xfrm>
              <a:off x="2311400" y="1025525"/>
              <a:ext cx="615950" cy="406400"/>
              <a:chOff x="3786188" y="1143000"/>
              <a:chExt cx="615950" cy="406400"/>
            </a:xfrm>
          </p:grpSpPr>
          <p:sp>
            <p:nvSpPr>
              <p:cNvPr id="10" name="Freeform 134"/>
              <p:cNvSpPr>
                <a:spLocks noEditPoints="1"/>
              </p:cNvSpPr>
              <p:nvPr/>
            </p:nvSpPr>
            <p:spPr bwMode="auto">
              <a:xfrm>
                <a:off x="3887788" y="1355725"/>
                <a:ext cx="396875" cy="193675"/>
              </a:xfrm>
              <a:custGeom>
                <a:avLst/>
                <a:gdLst/>
                <a:ahLst/>
                <a:cxnLst>
                  <a:cxn ang="0">
                    <a:pos x="124" y="122"/>
                  </a:cxn>
                  <a:cxn ang="0">
                    <a:pos x="102" y="118"/>
                  </a:cxn>
                  <a:cxn ang="0">
                    <a:pos x="24" y="84"/>
                  </a:cxn>
                  <a:cxn ang="0">
                    <a:pos x="6" y="70"/>
                  </a:cxn>
                  <a:cxn ang="0">
                    <a:pos x="0" y="48"/>
                  </a:cxn>
                  <a:cxn ang="0">
                    <a:pos x="0" y="10"/>
                  </a:cxn>
                  <a:cxn ang="0">
                    <a:pos x="2" y="4"/>
                  </a:cxn>
                  <a:cxn ang="0">
                    <a:pos x="8" y="0"/>
                  </a:cxn>
                  <a:cxn ang="0">
                    <a:pos x="38" y="0"/>
                  </a:cxn>
                  <a:cxn ang="0">
                    <a:pos x="106" y="26"/>
                  </a:cxn>
                  <a:cxn ang="0">
                    <a:pos x="116" y="28"/>
                  </a:cxn>
                  <a:cxn ang="0">
                    <a:pos x="126" y="30"/>
                  </a:cxn>
                  <a:cxn ang="0">
                    <a:pos x="146" y="26"/>
                  </a:cxn>
                  <a:cxn ang="0">
                    <a:pos x="204" y="2"/>
                  </a:cxn>
                  <a:cxn ang="0">
                    <a:pos x="240" y="0"/>
                  </a:cxn>
                  <a:cxn ang="0">
                    <a:pos x="244" y="2"/>
                  </a:cxn>
                  <a:cxn ang="0">
                    <a:pos x="248" y="6"/>
                  </a:cxn>
                  <a:cxn ang="0">
                    <a:pos x="250" y="48"/>
                  </a:cxn>
                  <a:cxn ang="0">
                    <a:pos x="248" y="58"/>
                  </a:cxn>
                  <a:cxn ang="0">
                    <a:pos x="234" y="78"/>
                  </a:cxn>
                  <a:cxn ang="0">
                    <a:pos x="146" y="118"/>
                  </a:cxn>
                  <a:cxn ang="0">
                    <a:pos x="136" y="122"/>
                  </a:cxn>
                  <a:cxn ang="0">
                    <a:pos x="124" y="122"/>
                  </a:cxn>
                  <a:cxn ang="0">
                    <a:pos x="16" y="48"/>
                  </a:cxn>
                  <a:cxn ang="0">
                    <a:pos x="18" y="54"/>
                  </a:cxn>
                  <a:cxn ang="0">
                    <a:pos x="24" y="66"/>
                  </a:cxn>
                  <a:cxn ang="0">
                    <a:pos x="108" y="104"/>
                  </a:cxn>
                  <a:cxn ang="0">
                    <a:pos x="116" y="106"/>
                  </a:cxn>
                  <a:cxn ang="0">
                    <a:pos x="124" y="106"/>
                  </a:cxn>
                  <a:cxn ang="0">
                    <a:pos x="140" y="104"/>
                  </a:cxn>
                  <a:cxn ang="0">
                    <a:pos x="218" y="70"/>
                  </a:cxn>
                  <a:cxn ang="0">
                    <a:pos x="228" y="60"/>
                  </a:cxn>
                  <a:cxn ang="0">
                    <a:pos x="232" y="48"/>
                  </a:cxn>
                  <a:cxn ang="0">
                    <a:pos x="208" y="18"/>
                  </a:cxn>
                  <a:cxn ang="0">
                    <a:pos x="154" y="40"/>
                  </a:cxn>
                  <a:cxn ang="0">
                    <a:pos x="126" y="46"/>
                  </a:cxn>
                  <a:cxn ang="0">
                    <a:pos x="114" y="44"/>
                  </a:cxn>
                  <a:cxn ang="0">
                    <a:pos x="38" y="18"/>
                  </a:cxn>
                </a:cxnLst>
                <a:rect l="0" t="0" r="r" b="b"/>
                <a:pathLst>
                  <a:path w="250" h="122">
                    <a:moveTo>
                      <a:pt x="124" y="122"/>
                    </a:moveTo>
                    <a:lnTo>
                      <a:pt x="124" y="122"/>
                    </a:lnTo>
                    <a:lnTo>
                      <a:pt x="112" y="122"/>
                    </a:lnTo>
                    <a:lnTo>
                      <a:pt x="102" y="118"/>
                    </a:lnTo>
                    <a:lnTo>
                      <a:pt x="24" y="84"/>
                    </a:lnTo>
                    <a:lnTo>
                      <a:pt x="24" y="84"/>
                    </a:lnTo>
                    <a:lnTo>
                      <a:pt x="14" y="78"/>
                    </a:lnTo>
                    <a:lnTo>
                      <a:pt x="6" y="70"/>
                    </a:lnTo>
                    <a:lnTo>
                      <a:pt x="2" y="58"/>
                    </a:lnTo>
                    <a:lnTo>
                      <a:pt x="0" y="48"/>
                    </a:lnTo>
                    <a:lnTo>
                      <a:pt x="0" y="10"/>
                    </a:lnTo>
                    <a:lnTo>
                      <a:pt x="0" y="10"/>
                    </a:lnTo>
                    <a:lnTo>
                      <a:pt x="0" y="6"/>
                    </a:lnTo>
                    <a:lnTo>
                      <a:pt x="2" y="4"/>
                    </a:lnTo>
                    <a:lnTo>
                      <a:pt x="4" y="2"/>
                    </a:lnTo>
                    <a:lnTo>
                      <a:pt x="8" y="0"/>
                    </a:lnTo>
                    <a:lnTo>
                      <a:pt x="38" y="0"/>
                    </a:lnTo>
                    <a:lnTo>
                      <a:pt x="38" y="0"/>
                    </a:lnTo>
                    <a:lnTo>
                      <a:pt x="42" y="2"/>
                    </a:lnTo>
                    <a:lnTo>
                      <a:pt x="106" y="26"/>
                    </a:lnTo>
                    <a:lnTo>
                      <a:pt x="106" y="26"/>
                    </a:lnTo>
                    <a:lnTo>
                      <a:pt x="116" y="28"/>
                    </a:lnTo>
                    <a:lnTo>
                      <a:pt x="126" y="30"/>
                    </a:lnTo>
                    <a:lnTo>
                      <a:pt x="126" y="30"/>
                    </a:lnTo>
                    <a:lnTo>
                      <a:pt x="136" y="28"/>
                    </a:lnTo>
                    <a:lnTo>
                      <a:pt x="146" y="26"/>
                    </a:lnTo>
                    <a:lnTo>
                      <a:pt x="204" y="2"/>
                    </a:lnTo>
                    <a:lnTo>
                      <a:pt x="204" y="2"/>
                    </a:lnTo>
                    <a:lnTo>
                      <a:pt x="206" y="0"/>
                    </a:lnTo>
                    <a:lnTo>
                      <a:pt x="240" y="0"/>
                    </a:lnTo>
                    <a:lnTo>
                      <a:pt x="240" y="0"/>
                    </a:lnTo>
                    <a:lnTo>
                      <a:pt x="244" y="2"/>
                    </a:lnTo>
                    <a:lnTo>
                      <a:pt x="246" y="4"/>
                    </a:lnTo>
                    <a:lnTo>
                      <a:pt x="248" y="6"/>
                    </a:lnTo>
                    <a:lnTo>
                      <a:pt x="250" y="10"/>
                    </a:lnTo>
                    <a:lnTo>
                      <a:pt x="250" y="48"/>
                    </a:lnTo>
                    <a:lnTo>
                      <a:pt x="250" y="48"/>
                    </a:lnTo>
                    <a:lnTo>
                      <a:pt x="248" y="58"/>
                    </a:lnTo>
                    <a:lnTo>
                      <a:pt x="242" y="70"/>
                    </a:lnTo>
                    <a:lnTo>
                      <a:pt x="234" y="78"/>
                    </a:lnTo>
                    <a:lnTo>
                      <a:pt x="224" y="84"/>
                    </a:lnTo>
                    <a:lnTo>
                      <a:pt x="146" y="118"/>
                    </a:lnTo>
                    <a:lnTo>
                      <a:pt x="146" y="118"/>
                    </a:lnTo>
                    <a:lnTo>
                      <a:pt x="136" y="122"/>
                    </a:lnTo>
                    <a:lnTo>
                      <a:pt x="124" y="122"/>
                    </a:lnTo>
                    <a:lnTo>
                      <a:pt x="124" y="122"/>
                    </a:lnTo>
                    <a:close/>
                    <a:moveTo>
                      <a:pt x="16" y="18"/>
                    </a:moveTo>
                    <a:lnTo>
                      <a:pt x="16" y="48"/>
                    </a:lnTo>
                    <a:lnTo>
                      <a:pt x="16" y="48"/>
                    </a:lnTo>
                    <a:lnTo>
                      <a:pt x="18" y="54"/>
                    </a:lnTo>
                    <a:lnTo>
                      <a:pt x="20" y="60"/>
                    </a:lnTo>
                    <a:lnTo>
                      <a:pt x="24" y="66"/>
                    </a:lnTo>
                    <a:lnTo>
                      <a:pt x="30" y="70"/>
                    </a:lnTo>
                    <a:lnTo>
                      <a:pt x="108" y="104"/>
                    </a:lnTo>
                    <a:lnTo>
                      <a:pt x="108" y="104"/>
                    </a:lnTo>
                    <a:lnTo>
                      <a:pt x="116" y="106"/>
                    </a:lnTo>
                    <a:lnTo>
                      <a:pt x="124" y="106"/>
                    </a:lnTo>
                    <a:lnTo>
                      <a:pt x="124" y="106"/>
                    </a:lnTo>
                    <a:lnTo>
                      <a:pt x="132" y="106"/>
                    </a:lnTo>
                    <a:lnTo>
                      <a:pt x="140" y="104"/>
                    </a:lnTo>
                    <a:lnTo>
                      <a:pt x="218" y="70"/>
                    </a:lnTo>
                    <a:lnTo>
                      <a:pt x="218" y="70"/>
                    </a:lnTo>
                    <a:lnTo>
                      <a:pt x="224" y="66"/>
                    </a:lnTo>
                    <a:lnTo>
                      <a:pt x="228" y="60"/>
                    </a:lnTo>
                    <a:lnTo>
                      <a:pt x="232" y="54"/>
                    </a:lnTo>
                    <a:lnTo>
                      <a:pt x="232" y="48"/>
                    </a:lnTo>
                    <a:lnTo>
                      <a:pt x="232" y="18"/>
                    </a:lnTo>
                    <a:lnTo>
                      <a:pt x="208" y="18"/>
                    </a:lnTo>
                    <a:lnTo>
                      <a:pt x="154" y="40"/>
                    </a:lnTo>
                    <a:lnTo>
                      <a:pt x="154" y="40"/>
                    </a:lnTo>
                    <a:lnTo>
                      <a:pt x="140" y="44"/>
                    </a:lnTo>
                    <a:lnTo>
                      <a:pt x="126" y="46"/>
                    </a:lnTo>
                    <a:lnTo>
                      <a:pt x="126" y="46"/>
                    </a:lnTo>
                    <a:lnTo>
                      <a:pt x="114" y="44"/>
                    </a:lnTo>
                    <a:lnTo>
                      <a:pt x="100" y="42"/>
                    </a:lnTo>
                    <a:lnTo>
                      <a:pt x="38" y="18"/>
                    </a:lnTo>
                    <a:lnTo>
                      <a:pt x="16" y="18"/>
                    </a:lnTo>
                    <a:close/>
                  </a:path>
                </a:pathLst>
              </a:custGeom>
              <a:solidFill>
                <a:srgbClr val="000000"/>
              </a:solidFill>
              <a:ln w="9525">
                <a:noFill/>
                <a:round/>
              </a:ln>
            </p:spPr>
            <p:txBody>
              <a:bodyPr vert="horz" wrap="square" lIns="91440" tIns="45720" rIns="91440" bIns="45720" numCol="1" anchor="t" anchorCtr="0" compatLnSpc="1"/>
              <a:lstStyle/>
              <a:p>
                <a:endParaRPr lang="zh-CN" altLang="en-US"/>
              </a:p>
            </p:txBody>
          </p:sp>
          <p:sp>
            <p:nvSpPr>
              <p:cNvPr id="11" name="Freeform 135"/>
              <p:cNvSpPr>
                <a:spLocks noEditPoints="1"/>
              </p:cNvSpPr>
              <p:nvPr/>
            </p:nvSpPr>
            <p:spPr bwMode="auto">
              <a:xfrm>
                <a:off x="3786188" y="1143000"/>
                <a:ext cx="615950" cy="333375"/>
              </a:xfrm>
              <a:custGeom>
                <a:avLst/>
                <a:gdLst/>
                <a:ahLst/>
                <a:cxnLst>
                  <a:cxn ang="0">
                    <a:pos x="380" y="210"/>
                  </a:cxn>
                  <a:cxn ang="0">
                    <a:pos x="348" y="210"/>
                  </a:cxn>
                  <a:cxn ang="0">
                    <a:pos x="344" y="210"/>
                  </a:cxn>
                  <a:cxn ang="0">
                    <a:pos x="340" y="206"/>
                  </a:cxn>
                  <a:cxn ang="0">
                    <a:pos x="340" y="198"/>
                  </a:cxn>
                  <a:cxn ang="0">
                    <a:pos x="356" y="90"/>
                  </a:cxn>
                  <a:cxn ang="0">
                    <a:pos x="214" y="150"/>
                  </a:cxn>
                  <a:cxn ang="0">
                    <a:pos x="190" y="154"/>
                  </a:cxn>
                  <a:cxn ang="0">
                    <a:pos x="178" y="154"/>
                  </a:cxn>
                  <a:cxn ang="0">
                    <a:pos x="14" y="92"/>
                  </a:cxn>
                  <a:cxn ang="0">
                    <a:pos x="6" y="88"/>
                  </a:cxn>
                  <a:cxn ang="0">
                    <a:pos x="0" y="80"/>
                  </a:cxn>
                  <a:cxn ang="0">
                    <a:pos x="0" y="76"/>
                  </a:cxn>
                  <a:cxn ang="0">
                    <a:pos x="2" y="70"/>
                  </a:cxn>
                  <a:cxn ang="0">
                    <a:pos x="14" y="62"/>
                  </a:cxn>
                  <a:cxn ang="0">
                    <a:pos x="168" y="4"/>
                  </a:cxn>
                  <a:cxn ang="0">
                    <a:pos x="192" y="0"/>
                  </a:cxn>
                  <a:cxn ang="0">
                    <a:pos x="202" y="2"/>
                  </a:cxn>
                  <a:cxn ang="0">
                    <a:pos x="362" y="56"/>
                  </a:cxn>
                  <a:cxn ang="0">
                    <a:pos x="368" y="60"/>
                  </a:cxn>
                  <a:cxn ang="0">
                    <a:pos x="376" y="66"/>
                  </a:cxn>
                  <a:cxn ang="0">
                    <a:pos x="376" y="70"/>
                  </a:cxn>
                  <a:cxn ang="0">
                    <a:pos x="372" y="80"/>
                  </a:cxn>
                  <a:cxn ang="0">
                    <a:pos x="386" y="198"/>
                  </a:cxn>
                  <a:cxn ang="0">
                    <a:pos x="388" y="202"/>
                  </a:cxn>
                  <a:cxn ang="0">
                    <a:pos x="388" y="206"/>
                  </a:cxn>
                  <a:cxn ang="0">
                    <a:pos x="382" y="210"/>
                  </a:cxn>
                  <a:cxn ang="0">
                    <a:pos x="380" y="210"/>
                  </a:cxn>
                  <a:cxn ang="0">
                    <a:pos x="366" y="194"/>
                  </a:cxn>
                  <a:cxn ang="0">
                    <a:pos x="362" y="194"/>
                  </a:cxn>
                  <a:cxn ang="0">
                    <a:pos x="174" y="136"/>
                  </a:cxn>
                  <a:cxn ang="0">
                    <a:pos x="180" y="138"/>
                  </a:cxn>
                  <a:cxn ang="0">
                    <a:pos x="190" y="138"/>
                  </a:cxn>
                  <a:cxn ang="0">
                    <a:pos x="206" y="136"/>
                  </a:cxn>
                  <a:cxn ang="0">
                    <a:pos x="208" y="18"/>
                  </a:cxn>
                  <a:cxn ang="0">
                    <a:pos x="200" y="18"/>
                  </a:cxn>
                  <a:cxn ang="0">
                    <a:pos x="192" y="16"/>
                  </a:cxn>
                  <a:cxn ang="0">
                    <a:pos x="174" y="20"/>
                  </a:cxn>
                </a:cxnLst>
                <a:rect l="0" t="0" r="r" b="b"/>
                <a:pathLst>
                  <a:path w="388" h="210">
                    <a:moveTo>
                      <a:pt x="380" y="210"/>
                    </a:moveTo>
                    <a:lnTo>
                      <a:pt x="380" y="210"/>
                    </a:lnTo>
                    <a:lnTo>
                      <a:pt x="380" y="210"/>
                    </a:lnTo>
                    <a:lnTo>
                      <a:pt x="348" y="210"/>
                    </a:lnTo>
                    <a:lnTo>
                      <a:pt x="348" y="210"/>
                    </a:lnTo>
                    <a:lnTo>
                      <a:pt x="344" y="210"/>
                    </a:lnTo>
                    <a:lnTo>
                      <a:pt x="340" y="206"/>
                    </a:lnTo>
                    <a:lnTo>
                      <a:pt x="340" y="206"/>
                    </a:lnTo>
                    <a:lnTo>
                      <a:pt x="340" y="202"/>
                    </a:lnTo>
                    <a:lnTo>
                      <a:pt x="340" y="198"/>
                    </a:lnTo>
                    <a:lnTo>
                      <a:pt x="356" y="170"/>
                    </a:lnTo>
                    <a:lnTo>
                      <a:pt x="356" y="90"/>
                    </a:lnTo>
                    <a:lnTo>
                      <a:pt x="214" y="150"/>
                    </a:lnTo>
                    <a:lnTo>
                      <a:pt x="214" y="150"/>
                    </a:lnTo>
                    <a:lnTo>
                      <a:pt x="202" y="154"/>
                    </a:lnTo>
                    <a:lnTo>
                      <a:pt x="190" y="154"/>
                    </a:lnTo>
                    <a:lnTo>
                      <a:pt x="190" y="154"/>
                    </a:lnTo>
                    <a:lnTo>
                      <a:pt x="178" y="154"/>
                    </a:lnTo>
                    <a:lnTo>
                      <a:pt x="168" y="152"/>
                    </a:lnTo>
                    <a:lnTo>
                      <a:pt x="14" y="92"/>
                    </a:lnTo>
                    <a:lnTo>
                      <a:pt x="14" y="92"/>
                    </a:lnTo>
                    <a:lnTo>
                      <a:pt x="6" y="88"/>
                    </a:lnTo>
                    <a:lnTo>
                      <a:pt x="2" y="84"/>
                    </a:lnTo>
                    <a:lnTo>
                      <a:pt x="0" y="80"/>
                    </a:lnTo>
                    <a:lnTo>
                      <a:pt x="0" y="76"/>
                    </a:lnTo>
                    <a:lnTo>
                      <a:pt x="0" y="76"/>
                    </a:lnTo>
                    <a:lnTo>
                      <a:pt x="0" y="74"/>
                    </a:lnTo>
                    <a:lnTo>
                      <a:pt x="2" y="70"/>
                    </a:lnTo>
                    <a:lnTo>
                      <a:pt x="6" y="66"/>
                    </a:lnTo>
                    <a:lnTo>
                      <a:pt x="14" y="62"/>
                    </a:lnTo>
                    <a:lnTo>
                      <a:pt x="168" y="4"/>
                    </a:lnTo>
                    <a:lnTo>
                      <a:pt x="168" y="4"/>
                    </a:lnTo>
                    <a:lnTo>
                      <a:pt x="178" y="2"/>
                    </a:lnTo>
                    <a:lnTo>
                      <a:pt x="192" y="0"/>
                    </a:lnTo>
                    <a:lnTo>
                      <a:pt x="192" y="0"/>
                    </a:lnTo>
                    <a:lnTo>
                      <a:pt x="202" y="2"/>
                    </a:lnTo>
                    <a:lnTo>
                      <a:pt x="214" y="4"/>
                    </a:lnTo>
                    <a:lnTo>
                      <a:pt x="362" y="56"/>
                    </a:lnTo>
                    <a:lnTo>
                      <a:pt x="362" y="56"/>
                    </a:lnTo>
                    <a:lnTo>
                      <a:pt x="368" y="60"/>
                    </a:lnTo>
                    <a:lnTo>
                      <a:pt x="372" y="64"/>
                    </a:lnTo>
                    <a:lnTo>
                      <a:pt x="376" y="66"/>
                    </a:lnTo>
                    <a:lnTo>
                      <a:pt x="376" y="70"/>
                    </a:lnTo>
                    <a:lnTo>
                      <a:pt x="376" y="70"/>
                    </a:lnTo>
                    <a:lnTo>
                      <a:pt x="376" y="74"/>
                    </a:lnTo>
                    <a:lnTo>
                      <a:pt x="372" y="80"/>
                    </a:lnTo>
                    <a:lnTo>
                      <a:pt x="372" y="170"/>
                    </a:lnTo>
                    <a:lnTo>
                      <a:pt x="386" y="198"/>
                    </a:lnTo>
                    <a:lnTo>
                      <a:pt x="386" y="198"/>
                    </a:lnTo>
                    <a:lnTo>
                      <a:pt x="388" y="202"/>
                    </a:lnTo>
                    <a:lnTo>
                      <a:pt x="388" y="202"/>
                    </a:lnTo>
                    <a:lnTo>
                      <a:pt x="388" y="206"/>
                    </a:lnTo>
                    <a:lnTo>
                      <a:pt x="386" y="208"/>
                    </a:lnTo>
                    <a:lnTo>
                      <a:pt x="382" y="210"/>
                    </a:lnTo>
                    <a:lnTo>
                      <a:pt x="380" y="210"/>
                    </a:lnTo>
                    <a:lnTo>
                      <a:pt x="380" y="210"/>
                    </a:lnTo>
                    <a:close/>
                    <a:moveTo>
                      <a:pt x="362" y="194"/>
                    </a:moveTo>
                    <a:lnTo>
                      <a:pt x="366" y="194"/>
                    </a:lnTo>
                    <a:lnTo>
                      <a:pt x="364" y="190"/>
                    </a:lnTo>
                    <a:lnTo>
                      <a:pt x="362" y="194"/>
                    </a:lnTo>
                    <a:close/>
                    <a:moveTo>
                      <a:pt x="20" y="76"/>
                    </a:moveTo>
                    <a:lnTo>
                      <a:pt x="174" y="136"/>
                    </a:lnTo>
                    <a:lnTo>
                      <a:pt x="174" y="136"/>
                    </a:lnTo>
                    <a:lnTo>
                      <a:pt x="180" y="138"/>
                    </a:lnTo>
                    <a:lnTo>
                      <a:pt x="190" y="138"/>
                    </a:lnTo>
                    <a:lnTo>
                      <a:pt x="190" y="138"/>
                    </a:lnTo>
                    <a:lnTo>
                      <a:pt x="198" y="138"/>
                    </a:lnTo>
                    <a:lnTo>
                      <a:pt x="206" y="136"/>
                    </a:lnTo>
                    <a:lnTo>
                      <a:pt x="356" y="72"/>
                    </a:lnTo>
                    <a:lnTo>
                      <a:pt x="208" y="18"/>
                    </a:lnTo>
                    <a:lnTo>
                      <a:pt x="208" y="18"/>
                    </a:lnTo>
                    <a:lnTo>
                      <a:pt x="200" y="18"/>
                    </a:lnTo>
                    <a:lnTo>
                      <a:pt x="192" y="16"/>
                    </a:lnTo>
                    <a:lnTo>
                      <a:pt x="192" y="16"/>
                    </a:lnTo>
                    <a:lnTo>
                      <a:pt x="182" y="18"/>
                    </a:lnTo>
                    <a:lnTo>
                      <a:pt x="174" y="20"/>
                    </a:lnTo>
                    <a:lnTo>
                      <a:pt x="20" y="76"/>
                    </a:lnTo>
                    <a:close/>
                  </a:path>
                </a:pathLst>
              </a:custGeom>
              <a:solidFill>
                <a:srgbClr val="000000"/>
              </a:solidFill>
              <a:ln w="9525">
                <a:noFill/>
                <a:round/>
              </a:ln>
            </p:spPr>
            <p:txBody>
              <a:bodyPr vert="horz" wrap="square" lIns="91440" tIns="45720" rIns="91440" bIns="45720" numCol="1" anchor="t" anchorCtr="0" compatLnSpc="1"/>
              <a:lstStyle/>
              <a:p>
                <a:endParaRPr lang="zh-CN" altLang="en-US"/>
              </a:p>
            </p:txBody>
          </p:sp>
        </p:grpSp>
      </p:grpSp>
      <p:grpSp>
        <p:nvGrpSpPr>
          <p:cNvPr id="3" name="组合 2"/>
          <p:cNvGrpSpPr/>
          <p:nvPr/>
        </p:nvGrpSpPr>
        <p:grpSpPr>
          <a:xfrm>
            <a:off x="3009900" y="2307808"/>
            <a:ext cx="781050" cy="781050"/>
            <a:chOff x="3009900" y="2307808"/>
            <a:chExt cx="781050" cy="781050"/>
          </a:xfrm>
        </p:grpSpPr>
        <p:sp>
          <p:nvSpPr>
            <p:cNvPr id="6" name="椭圆 5"/>
            <p:cNvSpPr/>
            <p:nvPr/>
          </p:nvSpPr>
          <p:spPr>
            <a:xfrm>
              <a:off x="3009900" y="2307808"/>
              <a:ext cx="781050" cy="781050"/>
            </a:xfrm>
            <a:prstGeom prst="ellipse">
              <a:avLst/>
            </a:prstGeom>
            <a:solidFill>
              <a:schemeClr val="bg1"/>
            </a:solidFill>
            <a:ln>
              <a:solidFill>
                <a:schemeClr val="bg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2" name="组 19"/>
            <p:cNvGrpSpPr/>
            <p:nvPr/>
          </p:nvGrpSpPr>
          <p:grpSpPr>
            <a:xfrm>
              <a:off x="3205606" y="2464970"/>
              <a:ext cx="394843" cy="527654"/>
              <a:chOff x="3910013" y="1676400"/>
              <a:chExt cx="349250" cy="466725"/>
            </a:xfrm>
          </p:grpSpPr>
          <p:sp>
            <p:nvSpPr>
              <p:cNvPr id="13" name="Freeform 139"/>
              <p:cNvSpPr>
                <a:spLocks noEditPoints="1"/>
              </p:cNvSpPr>
              <p:nvPr/>
            </p:nvSpPr>
            <p:spPr bwMode="auto">
              <a:xfrm>
                <a:off x="3910013" y="1676400"/>
                <a:ext cx="349250" cy="466725"/>
              </a:xfrm>
              <a:custGeom>
                <a:avLst/>
                <a:gdLst/>
                <a:ahLst/>
                <a:cxnLst>
                  <a:cxn ang="0">
                    <a:pos x="110" y="294"/>
                  </a:cxn>
                  <a:cxn ang="0">
                    <a:pos x="96" y="288"/>
                  </a:cxn>
                  <a:cxn ang="0">
                    <a:pos x="76" y="266"/>
                  </a:cxn>
                  <a:cxn ang="0">
                    <a:pos x="44" y="226"/>
                  </a:cxn>
                  <a:cxn ang="0">
                    <a:pos x="14" y="172"/>
                  </a:cxn>
                  <a:cxn ang="0">
                    <a:pos x="4" y="142"/>
                  </a:cxn>
                  <a:cxn ang="0">
                    <a:pos x="0" y="114"/>
                  </a:cxn>
                  <a:cxn ang="0">
                    <a:pos x="0" y="100"/>
                  </a:cxn>
                  <a:cxn ang="0">
                    <a:pos x="6" y="74"/>
                  </a:cxn>
                  <a:cxn ang="0">
                    <a:pos x="14" y="52"/>
                  </a:cxn>
                  <a:cxn ang="0">
                    <a:pos x="28" y="32"/>
                  </a:cxn>
                  <a:cxn ang="0">
                    <a:pos x="36" y="24"/>
                  </a:cxn>
                  <a:cxn ang="0">
                    <a:pos x="70" y="6"/>
                  </a:cxn>
                  <a:cxn ang="0">
                    <a:pos x="110" y="0"/>
                  </a:cxn>
                  <a:cxn ang="0">
                    <a:pos x="132" y="0"/>
                  </a:cxn>
                  <a:cxn ang="0">
                    <a:pos x="168" y="14"/>
                  </a:cxn>
                  <a:cxn ang="0">
                    <a:pos x="184" y="24"/>
                  </a:cxn>
                  <a:cxn ang="0">
                    <a:pos x="200" y="42"/>
                  </a:cxn>
                  <a:cxn ang="0">
                    <a:pos x="212" y="62"/>
                  </a:cxn>
                  <a:cxn ang="0">
                    <a:pos x="218" y="86"/>
                  </a:cxn>
                  <a:cxn ang="0">
                    <a:pos x="220" y="114"/>
                  </a:cxn>
                  <a:cxn ang="0">
                    <a:pos x="220" y="128"/>
                  </a:cxn>
                  <a:cxn ang="0">
                    <a:pos x="212" y="158"/>
                  </a:cxn>
                  <a:cxn ang="0">
                    <a:pos x="192" y="200"/>
                  </a:cxn>
                  <a:cxn ang="0">
                    <a:pos x="160" y="248"/>
                  </a:cxn>
                  <a:cxn ang="0">
                    <a:pos x="126" y="288"/>
                  </a:cxn>
                  <a:cxn ang="0">
                    <a:pos x="118" y="292"/>
                  </a:cxn>
                  <a:cxn ang="0">
                    <a:pos x="110" y="294"/>
                  </a:cxn>
                  <a:cxn ang="0">
                    <a:pos x="110" y="16"/>
                  </a:cxn>
                  <a:cxn ang="0">
                    <a:pos x="86" y="18"/>
                  </a:cxn>
                  <a:cxn ang="0">
                    <a:pos x="66" y="24"/>
                  </a:cxn>
                  <a:cxn ang="0">
                    <a:pos x="38" y="48"/>
                  </a:cxn>
                  <a:cxn ang="0">
                    <a:pos x="22" y="80"/>
                  </a:cxn>
                  <a:cxn ang="0">
                    <a:pos x="16" y="114"/>
                  </a:cxn>
                  <a:cxn ang="0">
                    <a:pos x="18" y="126"/>
                  </a:cxn>
                  <a:cxn ang="0">
                    <a:pos x="24" y="154"/>
                  </a:cxn>
                  <a:cxn ang="0">
                    <a:pos x="42" y="194"/>
                  </a:cxn>
                  <a:cxn ang="0">
                    <a:pos x="74" y="238"/>
                  </a:cxn>
                  <a:cxn ang="0">
                    <a:pos x="106" y="276"/>
                  </a:cxn>
                  <a:cxn ang="0">
                    <a:pos x="110" y="278"/>
                  </a:cxn>
                  <a:cxn ang="0">
                    <a:pos x="114" y="276"/>
                  </a:cxn>
                  <a:cxn ang="0">
                    <a:pos x="146" y="238"/>
                  </a:cxn>
                  <a:cxn ang="0">
                    <a:pos x="178" y="194"/>
                  </a:cxn>
                  <a:cxn ang="0">
                    <a:pos x="196" y="154"/>
                  </a:cxn>
                  <a:cxn ang="0">
                    <a:pos x="204" y="126"/>
                  </a:cxn>
                  <a:cxn ang="0">
                    <a:pos x="204" y="114"/>
                  </a:cxn>
                  <a:cxn ang="0">
                    <a:pos x="200" y="80"/>
                  </a:cxn>
                  <a:cxn ang="0">
                    <a:pos x="184" y="48"/>
                  </a:cxn>
                  <a:cxn ang="0">
                    <a:pos x="154" y="24"/>
                  </a:cxn>
                  <a:cxn ang="0">
                    <a:pos x="134" y="18"/>
                  </a:cxn>
                  <a:cxn ang="0">
                    <a:pos x="110" y="16"/>
                  </a:cxn>
                </a:cxnLst>
                <a:rect l="0" t="0" r="r" b="b"/>
                <a:pathLst>
                  <a:path w="220" h="294">
                    <a:moveTo>
                      <a:pt x="110" y="294"/>
                    </a:moveTo>
                    <a:lnTo>
                      <a:pt x="110" y="294"/>
                    </a:lnTo>
                    <a:lnTo>
                      <a:pt x="102" y="292"/>
                    </a:lnTo>
                    <a:lnTo>
                      <a:pt x="96" y="288"/>
                    </a:lnTo>
                    <a:lnTo>
                      <a:pt x="96" y="288"/>
                    </a:lnTo>
                    <a:lnTo>
                      <a:pt x="76" y="266"/>
                    </a:lnTo>
                    <a:lnTo>
                      <a:pt x="60" y="248"/>
                    </a:lnTo>
                    <a:lnTo>
                      <a:pt x="44" y="226"/>
                    </a:lnTo>
                    <a:lnTo>
                      <a:pt x="28" y="200"/>
                    </a:lnTo>
                    <a:lnTo>
                      <a:pt x="14" y="172"/>
                    </a:lnTo>
                    <a:lnTo>
                      <a:pt x="8" y="158"/>
                    </a:lnTo>
                    <a:lnTo>
                      <a:pt x="4" y="142"/>
                    </a:lnTo>
                    <a:lnTo>
                      <a:pt x="2" y="128"/>
                    </a:lnTo>
                    <a:lnTo>
                      <a:pt x="0" y="114"/>
                    </a:lnTo>
                    <a:lnTo>
                      <a:pt x="0" y="114"/>
                    </a:lnTo>
                    <a:lnTo>
                      <a:pt x="0" y="100"/>
                    </a:lnTo>
                    <a:lnTo>
                      <a:pt x="2" y="86"/>
                    </a:lnTo>
                    <a:lnTo>
                      <a:pt x="6" y="74"/>
                    </a:lnTo>
                    <a:lnTo>
                      <a:pt x="10" y="62"/>
                    </a:lnTo>
                    <a:lnTo>
                      <a:pt x="14" y="52"/>
                    </a:lnTo>
                    <a:lnTo>
                      <a:pt x="20" y="42"/>
                    </a:lnTo>
                    <a:lnTo>
                      <a:pt x="28" y="32"/>
                    </a:lnTo>
                    <a:lnTo>
                      <a:pt x="36" y="24"/>
                    </a:lnTo>
                    <a:lnTo>
                      <a:pt x="36" y="24"/>
                    </a:lnTo>
                    <a:lnTo>
                      <a:pt x="52" y="14"/>
                    </a:lnTo>
                    <a:lnTo>
                      <a:pt x="70" y="6"/>
                    </a:lnTo>
                    <a:lnTo>
                      <a:pt x="90" y="0"/>
                    </a:lnTo>
                    <a:lnTo>
                      <a:pt x="110" y="0"/>
                    </a:lnTo>
                    <a:lnTo>
                      <a:pt x="110" y="0"/>
                    </a:lnTo>
                    <a:lnTo>
                      <a:pt x="132" y="0"/>
                    </a:lnTo>
                    <a:lnTo>
                      <a:pt x="150" y="6"/>
                    </a:lnTo>
                    <a:lnTo>
                      <a:pt x="168" y="14"/>
                    </a:lnTo>
                    <a:lnTo>
                      <a:pt x="184" y="24"/>
                    </a:lnTo>
                    <a:lnTo>
                      <a:pt x="184" y="24"/>
                    </a:lnTo>
                    <a:lnTo>
                      <a:pt x="192" y="32"/>
                    </a:lnTo>
                    <a:lnTo>
                      <a:pt x="200" y="42"/>
                    </a:lnTo>
                    <a:lnTo>
                      <a:pt x="206" y="52"/>
                    </a:lnTo>
                    <a:lnTo>
                      <a:pt x="212" y="62"/>
                    </a:lnTo>
                    <a:lnTo>
                      <a:pt x="216" y="74"/>
                    </a:lnTo>
                    <a:lnTo>
                      <a:pt x="218" y="86"/>
                    </a:lnTo>
                    <a:lnTo>
                      <a:pt x="220" y="100"/>
                    </a:lnTo>
                    <a:lnTo>
                      <a:pt x="220" y="114"/>
                    </a:lnTo>
                    <a:lnTo>
                      <a:pt x="220" y="114"/>
                    </a:lnTo>
                    <a:lnTo>
                      <a:pt x="220" y="128"/>
                    </a:lnTo>
                    <a:lnTo>
                      <a:pt x="216" y="142"/>
                    </a:lnTo>
                    <a:lnTo>
                      <a:pt x="212" y="158"/>
                    </a:lnTo>
                    <a:lnTo>
                      <a:pt x="206" y="172"/>
                    </a:lnTo>
                    <a:lnTo>
                      <a:pt x="192" y="200"/>
                    </a:lnTo>
                    <a:lnTo>
                      <a:pt x="176" y="226"/>
                    </a:lnTo>
                    <a:lnTo>
                      <a:pt x="160" y="248"/>
                    </a:lnTo>
                    <a:lnTo>
                      <a:pt x="144" y="266"/>
                    </a:lnTo>
                    <a:lnTo>
                      <a:pt x="126" y="288"/>
                    </a:lnTo>
                    <a:lnTo>
                      <a:pt x="126" y="288"/>
                    </a:lnTo>
                    <a:lnTo>
                      <a:pt x="118" y="292"/>
                    </a:lnTo>
                    <a:lnTo>
                      <a:pt x="110" y="294"/>
                    </a:lnTo>
                    <a:lnTo>
                      <a:pt x="110" y="294"/>
                    </a:lnTo>
                    <a:close/>
                    <a:moveTo>
                      <a:pt x="110" y="16"/>
                    </a:moveTo>
                    <a:lnTo>
                      <a:pt x="110" y="16"/>
                    </a:lnTo>
                    <a:lnTo>
                      <a:pt x="98" y="16"/>
                    </a:lnTo>
                    <a:lnTo>
                      <a:pt x="86" y="18"/>
                    </a:lnTo>
                    <a:lnTo>
                      <a:pt x="76" y="20"/>
                    </a:lnTo>
                    <a:lnTo>
                      <a:pt x="66" y="24"/>
                    </a:lnTo>
                    <a:lnTo>
                      <a:pt x="50" y="34"/>
                    </a:lnTo>
                    <a:lnTo>
                      <a:pt x="38" y="48"/>
                    </a:lnTo>
                    <a:lnTo>
                      <a:pt x="28" y="62"/>
                    </a:lnTo>
                    <a:lnTo>
                      <a:pt x="22" y="80"/>
                    </a:lnTo>
                    <a:lnTo>
                      <a:pt x="18" y="96"/>
                    </a:lnTo>
                    <a:lnTo>
                      <a:pt x="16" y="114"/>
                    </a:lnTo>
                    <a:lnTo>
                      <a:pt x="16" y="114"/>
                    </a:lnTo>
                    <a:lnTo>
                      <a:pt x="18" y="126"/>
                    </a:lnTo>
                    <a:lnTo>
                      <a:pt x="20" y="140"/>
                    </a:lnTo>
                    <a:lnTo>
                      <a:pt x="24" y="154"/>
                    </a:lnTo>
                    <a:lnTo>
                      <a:pt x="30" y="168"/>
                    </a:lnTo>
                    <a:lnTo>
                      <a:pt x="42" y="194"/>
                    </a:lnTo>
                    <a:lnTo>
                      <a:pt x="58" y="218"/>
                    </a:lnTo>
                    <a:lnTo>
                      <a:pt x="74" y="238"/>
                    </a:lnTo>
                    <a:lnTo>
                      <a:pt x="88" y="256"/>
                    </a:lnTo>
                    <a:lnTo>
                      <a:pt x="106" y="276"/>
                    </a:lnTo>
                    <a:lnTo>
                      <a:pt x="106" y="276"/>
                    </a:lnTo>
                    <a:lnTo>
                      <a:pt x="110" y="278"/>
                    </a:lnTo>
                    <a:lnTo>
                      <a:pt x="114" y="276"/>
                    </a:lnTo>
                    <a:lnTo>
                      <a:pt x="114" y="276"/>
                    </a:lnTo>
                    <a:lnTo>
                      <a:pt x="132" y="256"/>
                    </a:lnTo>
                    <a:lnTo>
                      <a:pt x="146" y="238"/>
                    </a:lnTo>
                    <a:lnTo>
                      <a:pt x="162" y="218"/>
                    </a:lnTo>
                    <a:lnTo>
                      <a:pt x="178" y="194"/>
                    </a:lnTo>
                    <a:lnTo>
                      <a:pt x="192" y="168"/>
                    </a:lnTo>
                    <a:lnTo>
                      <a:pt x="196" y="154"/>
                    </a:lnTo>
                    <a:lnTo>
                      <a:pt x="200" y="140"/>
                    </a:lnTo>
                    <a:lnTo>
                      <a:pt x="204" y="126"/>
                    </a:lnTo>
                    <a:lnTo>
                      <a:pt x="204" y="114"/>
                    </a:lnTo>
                    <a:lnTo>
                      <a:pt x="204" y="114"/>
                    </a:lnTo>
                    <a:lnTo>
                      <a:pt x="204" y="96"/>
                    </a:lnTo>
                    <a:lnTo>
                      <a:pt x="200" y="80"/>
                    </a:lnTo>
                    <a:lnTo>
                      <a:pt x="192" y="62"/>
                    </a:lnTo>
                    <a:lnTo>
                      <a:pt x="184" y="48"/>
                    </a:lnTo>
                    <a:lnTo>
                      <a:pt x="170" y="34"/>
                    </a:lnTo>
                    <a:lnTo>
                      <a:pt x="154" y="24"/>
                    </a:lnTo>
                    <a:lnTo>
                      <a:pt x="144" y="20"/>
                    </a:lnTo>
                    <a:lnTo>
                      <a:pt x="134" y="18"/>
                    </a:lnTo>
                    <a:lnTo>
                      <a:pt x="122" y="16"/>
                    </a:lnTo>
                    <a:lnTo>
                      <a:pt x="110" y="16"/>
                    </a:lnTo>
                    <a:lnTo>
                      <a:pt x="110" y="16"/>
                    </a:lnTo>
                    <a:close/>
                  </a:path>
                </a:pathLst>
              </a:custGeom>
              <a:solidFill>
                <a:srgbClr val="000000"/>
              </a:solidFill>
              <a:ln w="9525">
                <a:noFill/>
                <a:round/>
              </a:ln>
            </p:spPr>
            <p:txBody>
              <a:bodyPr vert="horz" wrap="square" lIns="91440" tIns="45720" rIns="91440" bIns="45720" numCol="1" anchor="t" anchorCtr="0" compatLnSpc="1"/>
              <a:lstStyle/>
              <a:p>
                <a:endParaRPr lang="zh-CN" altLang="en-US"/>
              </a:p>
            </p:txBody>
          </p:sp>
          <p:sp>
            <p:nvSpPr>
              <p:cNvPr id="14" name="Freeform 140"/>
              <p:cNvSpPr>
                <a:spLocks noEditPoints="1"/>
              </p:cNvSpPr>
              <p:nvPr/>
            </p:nvSpPr>
            <p:spPr bwMode="auto">
              <a:xfrm>
                <a:off x="3992563" y="1739900"/>
                <a:ext cx="184150" cy="180975"/>
              </a:xfrm>
              <a:custGeom>
                <a:avLst/>
                <a:gdLst/>
                <a:ahLst/>
                <a:cxnLst>
                  <a:cxn ang="0">
                    <a:pos x="58" y="114"/>
                  </a:cxn>
                  <a:cxn ang="0">
                    <a:pos x="36" y="110"/>
                  </a:cxn>
                  <a:cxn ang="0">
                    <a:pos x="18" y="98"/>
                  </a:cxn>
                  <a:cxn ang="0">
                    <a:pos x="6" y="80"/>
                  </a:cxn>
                  <a:cxn ang="0">
                    <a:pos x="0" y="58"/>
                  </a:cxn>
                  <a:cxn ang="0">
                    <a:pos x="2" y="46"/>
                  </a:cxn>
                  <a:cxn ang="0">
                    <a:pos x="10" y="24"/>
                  </a:cxn>
                  <a:cxn ang="0">
                    <a:pos x="26" y="10"/>
                  </a:cxn>
                  <a:cxn ang="0">
                    <a:pos x="46" y="0"/>
                  </a:cxn>
                  <a:cxn ang="0">
                    <a:pos x="58" y="0"/>
                  </a:cxn>
                  <a:cxn ang="0">
                    <a:pos x="80" y="4"/>
                  </a:cxn>
                  <a:cxn ang="0">
                    <a:pos x="100" y="16"/>
                  </a:cxn>
                  <a:cxn ang="0">
                    <a:pos x="112" y="34"/>
                  </a:cxn>
                  <a:cxn ang="0">
                    <a:pos x="116" y="58"/>
                  </a:cxn>
                  <a:cxn ang="0">
                    <a:pos x="114" y="68"/>
                  </a:cxn>
                  <a:cxn ang="0">
                    <a:pos x="106" y="90"/>
                  </a:cxn>
                  <a:cxn ang="0">
                    <a:pos x="90" y="104"/>
                  </a:cxn>
                  <a:cxn ang="0">
                    <a:pos x="70" y="114"/>
                  </a:cxn>
                  <a:cxn ang="0">
                    <a:pos x="58" y="114"/>
                  </a:cxn>
                  <a:cxn ang="0">
                    <a:pos x="58" y="16"/>
                  </a:cxn>
                  <a:cxn ang="0">
                    <a:pos x="42" y="18"/>
                  </a:cxn>
                  <a:cxn ang="0">
                    <a:pos x="30" y="28"/>
                  </a:cxn>
                  <a:cxn ang="0">
                    <a:pos x="20" y="42"/>
                  </a:cxn>
                  <a:cxn ang="0">
                    <a:pos x="16" y="58"/>
                  </a:cxn>
                  <a:cxn ang="0">
                    <a:pos x="18" y="66"/>
                  </a:cxn>
                  <a:cxn ang="0">
                    <a:pos x="24" y="80"/>
                  </a:cxn>
                  <a:cxn ang="0">
                    <a:pos x="36" y="92"/>
                  </a:cxn>
                  <a:cxn ang="0">
                    <a:pos x="50" y="98"/>
                  </a:cxn>
                  <a:cxn ang="0">
                    <a:pos x="58" y="98"/>
                  </a:cxn>
                  <a:cxn ang="0">
                    <a:pos x="74" y="96"/>
                  </a:cxn>
                  <a:cxn ang="0">
                    <a:pos x="88" y="86"/>
                  </a:cxn>
                  <a:cxn ang="0">
                    <a:pos x="96" y="74"/>
                  </a:cxn>
                  <a:cxn ang="0">
                    <a:pos x="100" y="58"/>
                  </a:cxn>
                  <a:cxn ang="0">
                    <a:pos x="98" y="48"/>
                  </a:cxn>
                  <a:cxn ang="0">
                    <a:pos x="92" y="34"/>
                  </a:cxn>
                  <a:cxn ang="0">
                    <a:pos x="82" y="22"/>
                  </a:cxn>
                  <a:cxn ang="0">
                    <a:pos x="66" y="16"/>
                  </a:cxn>
                  <a:cxn ang="0">
                    <a:pos x="58" y="16"/>
                  </a:cxn>
                </a:cxnLst>
                <a:rect l="0" t="0" r="r" b="b"/>
                <a:pathLst>
                  <a:path w="116" h="114">
                    <a:moveTo>
                      <a:pt x="58" y="114"/>
                    </a:moveTo>
                    <a:lnTo>
                      <a:pt x="58" y="114"/>
                    </a:lnTo>
                    <a:lnTo>
                      <a:pt x="46" y="114"/>
                    </a:lnTo>
                    <a:lnTo>
                      <a:pt x="36" y="110"/>
                    </a:lnTo>
                    <a:lnTo>
                      <a:pt x="26" y="104"/>
                    </a:lnTo>
                    <a:lnTo>
                      <a:pt x="18" y="98"/>
                    </a:lnTo>
                    <a:lnTo>
                      <a:pt x="10" y="90"/>
                    </a:lnTo>
                    <a:lnTo>
                      <a:pt x="6" y="80"/>
                    </a:lnTo>
                    <a:lnTo>
                      <a:pt x="2" y="68"/>
                    </a:lnTo>
                    <a:lnTo>
                      <a:pt x="0" y="58"/>
                    </a:lnTo>
                    <a:lnTo>
                      <a:pt x="0" y="58"/>
                    </a:lnTo>
                    <a:lnTo>
                      <a:pt x="2" y="46"/>
                    </a:lnTo>
                    <a:lnTo>
                      <a:pt x="6" y="34"/>
                    </a:lnTo>
                    <a:lnTo>
                      <a:pt x="10" y="24"/>
                    </a:lnTo>
                    <a:lnTo>
                      <a:pt x="18" y="16"/>
                    </a:lnTo>
                    <a:lnTo>
                      <a:pt x="26" y="10"/>
                    </a:lnTo>
                    <a:lnTo>
                      <a:pt x="36" y="4"/>
                    </a:lnTo>
                    <a:lnTo>
                      <a:pt x="46" y="0"/>
                    </a:lnTo>
                    <a:lnTo>
                      <a:pt x="58" y="0"/>
                    </a:lnTo>
                    <a:lnTo>
                      <a:pt x="58" y="0"/>
                    </a:lnTo>
                    <a:lnTo>
                      <a:pt x="70" y="0"/>
                    </a:lnTo>
                    <a:lnTo>
                      <a:pt x="80" y="4"/>
                    </a:lnTo>
                    <a:lnTo>
                      <a:pt x="90" y="10"/>
                    </a:lnTo>
                    <a:lnTo>
                      <a:pt x="100" y="16"/>
                    </a:lnTo>
                    <a:lnTo>
                      <a:pt x="106" y="24"/>
                    </a:lnTo>
                    <a:lnTo>
                      <a:pt x="112" y="34"/>
                    </a:lnTo>
                    <a:lnTo>
                      <a:pt x="114" y="46"/>
                    </a:lnTo>
                    <a:lnTo>
                      <a:pt x="116" y="58"/>
                    </a:lnTo>
                    <a:lnTo>
                      <a:pt x="116" y="58"/>
                    </a:lnTo>
                    <a:lnTo>
                      <a:pt x="114" y="68"/>
                    </a:lnTo>
                    <a:lnTo>
                      <a:pt x="112" y="80"/>
                    </a:lnTo>
                    <a:lnTo>
                      <a:pt x="106" y="90"/>
                    </a:lnTo>
                    <a:lnTo>
                      <a:pt x="100" y="98"/>
                    </a:lnTo>
                    <a:lnTo>
                      <a:pt x="90" y="104"/>
                    </a:lnTo>
                    <a:lnTo>
                      <a:pt x="80" y="110"/>
                    </a:lnTo>
                    <a:lnTo>
                      <a:pt x="70" y="114"/>
                    </a:lnTo>
                    <a:lnTo>
                      <a:pt x="58" y="114"/>
                    </a:lnTo>
                    <a:lnTo>
                      <a:pt x="58" y="114"/>
                    </a:lnTo>
                    <a:close/>
                    <a:moveTo>
                      <a:pt x="58" y="16"/>
                    </a:moveTo>
                    <a:lnTo>
                      <a:pt x="58" y="16"/>
                    </a:lnTo>
                    <a:lnTo>
                      <a:pt x="50" y="16"/>
                    </a:lnTo>
                    <a:lnTo>
                      <a:pt x="42" y="18"/>
                    </a:lnTo>
                    <a:lnTo>
                      <a:pt x="36" y="22"/>
                    </a:lnTo>
                    <a:lnTo>
                      <a:pt x="30" y="28"/>
                    </a:lnTo>
                    <a:lnTo>
                      <a:pt x="24" y="34"/>
                    </a:lnTo>
                    <a:lnTo>
                      <a:pt x="20" y="42"/>
                    </a:lnTo>
                    <a:lnTo>
                      <a:pt x="18" y="48"/>
                    </a:lnTo>
                    <a:lnTo>
                      <a:pt x="16" y="58"/>
                    </a:lnTo>
                    <a:lnTo>
                      <a:pt x="16" y="58"/>
                    </a:lnTo>
                    <a:lnTo>
                      <a:pt x="18" y="66"/>
                    </a:lnTo>
                    <a:lnTo>
                      <a:pt x="20" y="74"/>
                    </a:lnTo>
                    <a:lnTo>
                      <a:pt x="24" y="80"/>
                    </a:lnTo>
                    <a:lnTo>
                      <a:pt x="30" y="86"/>
                    </a:lnTo>
                    <a:lnTo>
                      <a:pt x="36" y="92"/>
                    </a:lnTo>
                    <a:lnTo>
                      <a:pt x="42" y="96"/>
                    </a:lnTo>
                    <a:lnTo>
                      <a:pt x="50" y="98"/>
                    </a:lnTo>
                    <a:lnTo>
                      <a:pt x="58" y="98"/>
                    </a:lnTo>
                    <a:lnTo>
                      <a:pt x="58" y="98"/>
                    </a:lnTo>
                    <a:lnTo>
                      <a:pt x="66" y="98"/>
                    </a:lnTo>
                    <a:lnTo>
                      <a:pt x="74" y="96"/>
                    </a:lnTo>
                    <a:lnTo>
                      <a:pt x="82" y="92"/>
                    </a:lnTo>
                    <a:lnTo>
                      <a:pt x="88" y="86"/>
                    </a:lnTo>
                    <a:lnTo>
                      <a:pt x="92" y="80"/>
                    </a:lnTo>
                    <a:lnTo>
                      <a:pt x="96" y="74"/>
                    </a:lnTo>
                    <a:lnTo>
                      <a:pt x="98" y="66"/>
                    </a:lnTo>
                    <a:lnTo>
                      <a:pt x="100" y="58"/>
                    </a:lnTo>
                    <a:lnTo>
                      <a:pt x="100" y="58"/>
                    </a:lnTo>
                    <a:lnTo>
                      <a:pt x="98" y="48"/>
                    </a:lnTo>
                    <a:lnTo>
                      <a:pt x="96" y="40"/>
                    </a:lnTo>
                    <a:lnTo>
                      <a:pt x="92" y="34"/>
                    </a:lnTo>
                    <a:lnTo>
                      <a:pt x="88" y="28"/>
                    </a:lnTo>
                    <a:lnTo>
                      <a:pt x="82" y="22"/>
                    </a:lnTo>
                    <a:lnTo>
                      <a:pt x="74" y="18"/>
                    </a:lnTo>
                    <a:lnTo>
                      <a:pt x="66" y="16"/>
                    </a:lnTo>
                    <a:lnTo>
                      <a:pt x="58" y="16"/>
                    </a:lnTo>
                    <a:lnTo>
                      <a:pt x="58" y="16"/>
                    </a:lnTo>
                    <a:close/>
                  </a:path>
                </a:pathLst>
              </a:custGeom>
              <a:solidFill>
                <a:srgbClr val="000000"/>
              </a:solidFill>
              <a:ln w="9525">
                <a:noFill/>
                <a:round/>
              </a:ln>
            </p:spPr>
            <p:txBody>
              <a:bodyPr vert="horz" wrap="square" lIns="91440" tIns="45720" rIns="91440" bIns="45720" numCol="1" anchor="t" anchorCtr="0" compatLnSpc="1"/>
              <a:lstStyle/>
              <a:p>
                <a:endParaRPr lang="zh-CN" altLang="en-US"/>
              </a:p>
            </p:txBody>
          </p:sp>
        </p:grpSp>
      </p:grpSp>
      <p:grpSp>
        <p:nvGrpSpPr>
          <p:cNvPr id="24" name="组合 23"/>
          <p:cNvGrpSpPr/>
          <p:nvPr/>
        </p:nvGrpSpPr>
        <p:grpSpPr>
          <a:xfrm>
            <a:off x="2228850" y="5400172"/>
            <a:ext cx="781050" cy="781050"/>
            <a:chOff x="2228850" y="5400172"/>
            <a:chExt cx="781050" cy="781050"/>
          </a:xfrm>
        </p:grpSpPr>
        <p:sp>
          <p:nvSpPr>
            <p:cNvPr id="8" name="椭圆 7"/>
            <p:cNvSpPr/>
            <p:nvPr/>
          </p:nvSpPr>
          <p:spPr>
            <a:xfrm>
              <a:off x="2228850" y="5400172"/>
              <a:ext cx="781050" cy="781050"/>
            </a:xfrm>
            <a:prstGeom prst="ellipse">
              <a:avLst/>
            </a:prstGeom>
            <a:solidFill>
              <a:schemeClr val="bg1"/>
            </a:solidFill>
            <a:ln>
              <a:solidFill>
                <a:schemeClr val="bg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Freeform 148"/>
            <p:cNvSpPr>
              <a:spLocks noEditPoints="1"/>
            </p:cNvSpPr>
            <p:nvPr/>
          </p:nvSpPr>
          <p:spPr bwMode="auto">
            <a:xfrm>
              <a:off x="2376487" y="5535109"/>
              <a:ext cx="485775" cy="511175"/>
            </a:xfrm>
            <a:custGeom>
              <a:avLst/>
              <a:gdLst/>
              <a:ahLst/>
              <a:cxnLst>
                <a:cxn ang="0">
                  <a:pos x="238" y="8"/>
                </a:cxn>
                <a:cxn ang="0">
                  <a:pos x="234" y="2"/>
                </a:cxn>
                <a:cxn ang="0">
                  <a:pos x="78" y="0"/>
                </a:cxn>
                <a:cxn ang="0">
                  <a:pos x="72" y="2"/>
                </a:cxn>
                <a:cxn ang="0">
                  <a:pos x="68" y="48"/>
                </a:cxn>
                <a:cxn ang="0">
                  <a:pos x="16" y="50"/>
                </a:cxn>
                <a:cxn ang="0">
                  <a:pos x="0" y="74"/>
                </a:cxn>
                <a:cxn ang="0">
                  <a:pos x="2" y="88"/>
                </a:cxn>
                <a:cxn ang="0">
                  <a:pos x="44" y="162"/>
                </a:cxn>
                <a:cxn ang="0">
                  <a:pos x="44" y="162"/>
                </a:cxn>
                <a:cxn ang="0">
                  <a:pos x="62" y="178"/>
                </a:cxn>
                <a:cxn ang="0">
                  <a:pos x="72" y="194"/>
                </a:cxn>
                <a:cxn ang="0">
                  <a:pos x="96" y="228"/>
                </a:cxn>
                <a:cxn ang="0">
                  <a:pos x="132" y="248"/>
                </a:cxn>
                <a:cxn ang="0">
                  <a:pos x="126" y="272"/>
                </a:cxn>
                <a:cxn ang="0">
                  <a:pos x="106" y="280"/>
                </a:cxn>
                <a:cxn ang="0">
                  <a:pos x="98" y="308"/>
                </a:cxn>
                <a:cxn ang="0">
                  <a:pos x="72" y="310"/>
                </a:cxn>
                <a:cxn ang="0">
                  <a:pos x="72" y="320"/>
                </a:cxn>
                <a:cxn ang="0">
                  <a:pos x="114" y="322"/>
                </a:cxn>
                <a:cxn ang="0">
                  <a:pos x="228" y="322"/>
                </a:cxn>
                <a:cxn ang="0">
                  <a:pos x="236" y="314"/>
                </a:cxn>
                <a:cxn ang="0">
                  <a:pos x="228" y="308"/>
                </a:cxn>
                <a:cxn ang="0">
                  <a:pos x="208" y="300"/>
                </a:cxn>
                <a:cxn ang="0">
                  <a:pos x="190" y="274"/>
                </a:cxn>
                <a:cxn ang="0">
                  <a:pos x="160" y="250"/>
                </a:cxn>
                <a:cxn ang="0">
                  <a:pos x="188" y="244"/>
                </a:cxn>
                <a:cxn ang="0">
                  <a:pos x="220" y="218"/>
                </a:cxn>
                <a:cxn ang="0">
                  <a:pos x="236" y="180"/>
                </a:cxn>
                <a:cxn ang="0">
                  <a:pos x="252" y="174"/>
                </a:cxn>
                <a:cxn ang="0">
                  <a:pos x="262" y="162"/>
                </a:cxn>
                <a:cxn ang="0">
                  <a:pos x="302" y="88"/>
                </a:cxn>
                <a:cxn ang="0">
                  <a:pos x="306" y="82"/>
                </a:cxn>
                <a:cxn ang="0">
                  <a:pos x="304" y="64"/>
                </a:cxn>
                <a:cxn ang="0">
                  <a:pos x="280" y="48"/>
                </a:cxn>
                <a:cxn ang="0">
                  <a:pos x="68" y="164"/>
                </a:cxn>
                <a:cxn ang="0">
                  <a:pos x="56" y="154"/>
                </a:cxn>
                <a:cxn ang="0">
                  <a:pos x="16" y="82"/>
                </a:cxn>
                <a:cxn ang="0">
                  <a:pos x="14" y="74"/>
                </a:cxn>
                <a:cxn ang="0">
                  <a:pos x="18" y="66"/>
                </a:cxn>
                <a:cxn ang="0">
                  <a:pos x="68" y="64"/>
                </a:cxn>
                <a:cxn ang="0">
                  <a:pos x="180" y="286"/>
                </a:cxn>
                <a:cxn ang="0">
                  <a:pos x="192" y="296"/>
                </a:cxn>
                <a:cxn ang="0">
                  <a:pos x="112" y="308"/>
                </a:cxn>
                <a:cxn ang="0">
                  <a:pos x="114" y="296"/>
                </a:cxn>
                <a:cxn ang="0">
                  <a:pos x="126" y="286"/>
                </a:cxn>
                <a:cxn ang="0">
                  <a:pos x="222" y="56"/>
                </a:cxn>
                <a:cxn ang="0">
                  <a:pos x="222" y="172"/>
                </a:cxn>
                <a:cxn ang="0">
                  <a:pos x="222" y="174"/>
                </a:cxn>
                <a:cxn ang="0">
                  <a:pos x="208" y="208"/>
                </a:cxn>
                <a:cxn ang="0">
                  <a:pos x="178" y="232"/>
                </a:cxn>
                <a:cxn ang="0">
                  <a:pos x="152" y="236"/>
                </a:cxn>
                <a:cxn ang="0">
                  <a:pos x="116" y="226"/>
                </a:cxn>
                <a:cxn ang="0">
                  <a:pos x="90" y="198"/>
                </a:cxn>
                <a:cxn ang="0">
                  <a:pos x="84" y="172"/>
                </a:cxn>
                <a:cxn ang="0">
                  <a:pos x="82" y="56"/>
                </a:cxn>
                <a:cxn ang="0">
                  <a:pos x="222" y="56"/>
                </a:cxn>
                <a:cxn ang="0">
                  <a:pos x="290" y="82"/>
                </a:cxn>
                <a:cxn ang="0">
                  <a:pos x="250" y="154"/>
                </a:cxn>
                <a:cxn ang="0">
                  <a:pos x="238" y="164"/>
                </a:cxn>
                <a:cxn ang="0">
                  <a:pos x="280" y="64"/>
                </a:cxn>
                <a:cxn ang="0">
                  <a:pos x="290" y="70"/>
                </a:cxn>
                <a:cxn ang="0">
                  <a:pos x="290" y="80"/>
                </a:cxn>
              </a:cxnLst>
              <a:rect l="0" t="0" r="r" b="b"/>
              <a:pathLst>
                <a:path w="306" h="322">
                  <a:moveTo>
                    <a:pt x="280" y="48"/>
                  </a:moveTo>
                  <a:lnTo>
                    <a:pt x="238" y="48"/>
                  </a:lnTo>
                  <a:lnTo>
                    <a:pt x="238" y="8"/>
                  </a:lnTo>
                  <a:lnTo>
                    <a:pt x="238" y="8"/>
                  </a:lnTo>
                  <a:lnTo>
                    <a:pt x="236" y="4"/>
                  </a:lnTo>
                  <a:lnTo>
                    <a:pt x="234" y="2"/>
                  </a:lnTo>
                  <a:lnTo>
                    <a:pt x="232" y="0"/>
                  </a:lnTo>
                  <a:lnTo>
                    <a:pt x="228" y="0"/>
                  </a:lnTo>
                  <a:lnTo>
                    <a:pt x="78" y="0"/>
                  </a:lnTo>
                  <a:lnTo>
                    <a:pt x="78" y="0"/>
                  </a:lnTo>
                  <a:lnTo>
                    <a:pt x="74" y="0"/>
                  </a:lnTo>
                  <a:lnTo>
                    <a:pt x="72" y="2"/>
                  </a:lnTo>
                  <a:lnTo>
                    <a:pt x="70" y="4"/>
                  </a:lnTo>
                  <a:lnTo>
                    <a:pt x="68" y="8"/>
                  </a:lnTo>
                  <a:lnTo>
                    <a:pt x="68" y="48"/>
                  </a:lnTo>
                  <a:lnTo>
                    <a:pt x="26" y="48"/>
                  </a:lnTo>
                  <a:lnTo>
                    <a:pt x="26" y="48"/>
                  </a:lnTo>
                  <a:lnTo>
                    <a:pt x="16" y="50"/>
                  </a:lnTo>
                  <a:lnTo>
                    <a:pt x="8" y="56"/>
                  </a:lnTo>
                  <a:lnTo>
                    <a:pt x="2" y="64"/>
                  </a:lnTo>
                  <a:lnTo>
                    <a:pt x="0" y="74"/>
                  </a:lnTo>
                  <a:lnTo>
                    <a:pt x="0" y="74"/>
                  </a:lnTo>
                  <a:lnTo>
                    <a:pt x="0" y="82"/>
                  </a:lnTo>
                  <a:lnTo>
                    <a:pt x="2" y="88"/>
                  </a:lnTo>
                  <a:lnTo>
                    <a:pt x="2" y="88"/>
                  </a:lnTo>
                  <a:lnTo>
                    <a:pt x="4" y="88"/>
                  </a:lnTo>
                  <a:lnTo>
                    <a:pt x="44" y="162"/>
                  </a:lnTo>
                  <a:lnTo>
                    <a:pt x="44" y="162"/>
                  </a:lnTo>
                  <a:lnTo>
                    <a:pt x="44" y="162"/>
                  </a:lnTo>
                  <a:lnTo>
                    <a:pt x="44" y="162"/>
                  </a:lnTo>
                  <a:lnTo>
                    <a:pt x="48" y="168"/>
                  </a:lnTo>
                  <a:lnTo>
                    <a:pt x="54" y="174"/>
                  </a:lnTo>
                  <a:lnTo>
                    <a:pt x="62" y="178"/>
                  </a:lnTo>
                  <a:lnTo>
                    <a:pt x="70" y="180"/>
                  </a:lnTo>
                  <a:lnTo>
                    <a:pt x="70" y="180"/>
                  </a:lnTo>
                  <a:lnTo>
                    <a:pt x="72" y="194"/>
                  </a:lnTo>
                  <a:lnTo>
                    <a:pt x="78" y="208"/>
                  </a:lnTo>
                  <a:lnTo>
                    <a:pt x="86" y="218"/>
                  </a:lnTo>
                  <a:lnTo>
                    <a:pt x="96" y="228"/>
                  </a:lnTo>
                  <a:lnTo>
                    <a:pt x="106" y="236"/>
                  </a:lnTo>
                  <a:lnTo>
                    <a:pt x="118" y="244"/>
                  </a:lnTo>
                  <a:lnTo>
                    <a:pt x="132" y="248"/>
                  </a:lnTo>
                  <a:lnTo>
                    <a:pt x="146" y="250"/>
                  </a:lnTo>
                  <a:lnTo>
                    <a:pt x="146" y="272"/>
                  </a:lnTo>
                  <a:lnTo>
                    <a:pt x="126" y="272"/>
                  </a:lnTo>
                  <a:lnTo>
                    <a:pt x="126" y="272"/>
                  </a:lnTo>
                  <a:lnTo>
                    <a:pt x="114" y="274"/>
                  </a:lnTo>
                  <a:lnTo>
                    <a:pt x="106" y="280"/>
                  </a:lnTo>
                  <a:lnTo>
                    <a:pt x="100" y="290"/>
                  </a:lnTo>
                  <a:lnTo>
                    <a:pt x="98" y="300"/>
                  </a:lnTo>
                  <a:lnTo>
                    <a:pt x="98" y="308"/>
                  </a:lnTo>
                  <a:lnTo>
                    <a:pt x="78" y="308"/>
                  </a:lnTo>
                  <a:lnTo>
                    <a:pt x="78" y="308"/>
                  </a:lnTo>
                  <a:lnTo>
                    <a:pt x="72" y="310"/>
                  </a:lnTo>
                  <a:lnTo>
                    <a:pt x="70" y="314"/>
                  </a:lnTo>
                  <a:lnTo>
                    <a:pt x="70" y="314"/>
                  </a:lnTo>
                  <a:lnTo>
                    <a:pt x="72" y="320"/>
                  </a:lnTo>
                  <a:lnTo>
                    <a:pt x="78" y="322"/>
                  </a:lnTo>
                  <a:lnTo>
                    <a:pt x="98" y="322"/>
                  </a:lnTo>
                  <a:lnTo>
                    <a:pt x="114" y="322"/>
                  </a:lnTo>
                  <a:lnTo>
                    <a:pt x="192" y="322"/>
                  </a:lnTo>
                  <a:lnTo>
                    <a:pt x="208" y="322"/>
                  </a:lnTo>
                  <a:lnTo>
                    <a:pt x="228" y="322"/>
                  </a:lnTo>
                  <a:lnTo>
                    <a:pt x="228" y="322"/>
                  </a:lnTo>
                  <a:lnTo>
                    <a:pt x="234" y="320"/>
                  </a:lnTo>
                  <a:lnTo>
                    <a:pt x="236" y="314"/>
                  </a:lnTo>
                  <a:lnTo>
                    <a:pt x="236" y="314"/>
                  </a:lnTo>
                  <a:lnTo>
                    <a:pt x="234" y="310"/>
                  </a:lnTo>
                  <a:lnTo>
                    <a:pt x="228" y="308"/>
                  </a:lnTo>
                  <a:lnTo>
                    <a:pt x="208" y="308"/>
                  </a:lnTo>
                  <a:lnTo>
                    <a:pt x="208" y="300"/>
                  </a:lnTo>
                  <a:lnTo>
                    <a:pt x="208" y="300"/>
                  </a:lnTo>
                  <a:lnTo>
                    <a:pt x="206" y="290"/>
                  </a:lnTo>
                  <a:lnTo>
                    <a:pt x="200" y="280"/>
                  </a:lnTo>
                  <a:lnTo>
                    <a:pt x="190" y="274"/>
                  </a:lnTo>
                  <a:lnTo>
                    <a:pt x="180" y="272"/>
                  </a:lnTo>
                  <a:lnTo>
                    <a:pt x="160" y="272"/>
                  </a:lnTo>
                  <a:lnTo>
                    <a:pt x="160" y="250"/>
                  </a:lnTo>
                  <a:lnTo>
                    <a:pt x="160" y="250"/>
                  </a:lnTo>
                  <a:lnTo>
                    <a:pt x="174" y="248"/>
                  </a:lnTo>
                  <a:lnTo>
                    <a:pt x="188" y="244"/>
                  </a:lnTo>
                  <a:lnTo>
                    <a:pt x="200" y="236"/>
                  </a:lnTo>
                  <a:lnTo>
                    <a:pt x="210" y="228"/>
                  </a:lnTo>
                  <a:lnTo>
                    <a:pt x="220" y="218"/>
                  </a:lnTo>
                  <a:lnTo>
                    <a:pt x="228" y="208"/>
                  </a:lnTo>
                  <a:lnTo>
                    <a:pt x="232" y="194"/>
                  </a:lnTo>
                  <a:lnTo>
                    <a:pt x="236" y="180"/>
                  </a:lnTo>
                  <a:lnTo>
                    <a:pt x="236" y="180"/>
                  </a:lnTo>
                  <a:lnTo>
                    <a:pt x="244" y="178"/>
                  </a:lnTo>
                  <a:lnTo>
                    <a:pt x="252" y="174"/>
                  </a:lnTo>
                  <a:lnTo>
                    <a:pt x="258" y="168"/>
                  </a:lnTo>
                  <a:lnTo>
                    <a:pt x="262" y="162"/>
                  </a:lnTo>
                  <a:lnTo>
                    <a:pt x="262" y="162"/>
                  </a:lnTo>
                  <a:lnTo>
                    <a:pt x="262" y="162"/>
                  </a:lnTo>
                  <a:lnTo>
                    <a:pt x="302" y="88"/>
                  </a:lnTo>
                  <a:lnTo>
                    <a:pt x="302" y="88"/>
                  </a:lnTo>
                  <a:lnTo>
                    <a:pt x="302" y="88"/>
                  </a:lnTo>
                  <a:lnTo>
                    <a:pt x="302" y="88"/>
                  </a:lnTo>
                  <a:lnTo>
                    <a:pt x="306" y="82"/>
                  </a:lnTo>
                  <a:lnTo>
                    <a:pt x="306" y="74"/>
                  </a:lnTo>
                  <a:lnTo>
                    <a:pt x="306" y="74"/>
                  </a:lnTo>
                  <a:lnTo>
                    <a:pt x="304" y="64"/>
                  </a:lnTo>
                  <a:lnTo>
                    <a:pt x="298" y="56"/>
                  </a:lnTo>
                  <a:lnTo>
                    <a:pt x="290" y="50"/>
                  </a:lnTo>
                  <a:lnTo>
                    <a:pt x="280" y="48"/>
                  </a:lnTo>
                  <a:lnTo>
                    <a:pt x="280" y="48"/>
                  </a:lnTo>
                  <a:close/>
                  <a:moveTo>
                    <a:pt x="68" y="164"/>
                  </a:moveTo>
                  <a:lnTo>
                    <a:pt x="68" y="164"/>
                  </a:lnTo>
                  <a:lnTo>
                    <a:pt x="62" y="160"/>
                  </a:lnTo>
                  <a:lnTo>
                    <a:pt x="56" y="154"/>
                  </a:lnTo>
                  <a:lnTo>
                    <a:pt x="56" y="154"/>
                  </a:lnTo>
                  <a:lnTo>
                    <a:pt x="56" y="154"/>
                  </a:lnTo>
                  <a:lnTo>
                    <a:pt x="16" y="82"/>
                  </a:lnTo>
                  <a:lnTo>
                    <a:pt x="16" y="82"/>
                  </a:lnTo>
                  <a:lnTo>
                    <a:pt x="16" y="80"/>
                  </a:lnTo>
                  <a:lnTo>
                    <a:pt x="16" y="80"/>
                  </a:lnTo>
                  <a:lnTo>
                    <a:pt x="14" y="74"/>
                  </a:lnTo>
                  <a:lnTo>
                    <a:pt x="14" y="74"/>
                  </a:lnTo>
                  <a:lnTo>
                    <a:pt x="16" y="70"/>
                  </a:lnTo>
                  <a:lnTo>
                    <a:pt x="18" y="66"/>
                  </a:lnTo>
                  <a:lnTo>
                    <a:pt x="22" y="64"/>
                  </a:lnTo>
                  <a:lnTo>
                    <a:pt x="26" y="64"/>
                  </a:lnTo>
                  <a:lnTo>
                    <a:pt x="68" y="64"/>
                  </a:lnTo>
                  <a:lnTo>
                    <a:pt x="68" y="164"/>
                  </a:lnTo>
                  <a:close/>
                  <a:moveTo>
                    <a:pt x="180" y="286"/>
                  </a:moveTo>
                  <a:lnTo>
                    <a:pt x="180" y="286"/>
                  </a:lnTo>
                  <a:lnTo>
                    <a:pt x="186" y="288"/>
                  </a:lnTo>
                  <a:lnTo>
                    <a:pt x="190" y="290"/>
                  </a:lnTo>
                  <a:lnTo>
                    <a:pt x="192" y="296"/>
                  </a:lnTo>
                  <a:lnTo>
                    <a:pt x="194" y="300"/>
                  </a:lnTo>
                  <a:lnTo>
                    <a:pt x="194" y="308"/>
                  </a:lnTo>
                  <a:lnTo>
                    <a:pt x="112" y="308"/>
                  </a:lnTo>
                  <a:lnTo>
                    <a:pt x="112" y="300"/>
                  </a:lnTo>
                  <a:lnTo>
                    <a:pt x="112" y="300"/>
                  </a:lnTo>
                  <a:lnTo>
                    <a:pt x="114" y="296"/>
                  </a:lnTo>
                  <a:lnTo>
                    <a:pt x="116" y="290"/>
                  </a:lnTo>
                  <a:lnTo>
                    <a:pt x="120" y="288"/>
                  </a:lnTo>
                  <a:lnTo>
                    <a:pt x="126" y="286"/>
                  </a:lnTo>
                  <a:lnTo>
                    <a:pt x="152" y="286"/>
                  </a:lnTo>
                  <a:lnTo>
                    <a:pt x="180" y="286"/>
                  </a:lnTo>
                  <a:close/>
                  <a:moveTo>
                    <a:pt x="222" y="56"/>
                  </a:moveTo>
                  <a:lnTo>
                    <a:pt x="222" y="170"/>
                  </a:lnTo>
                  <a:lnTo>
                    <a:pt x="222" y="170"/>
                  </a:lnTo>
                  <a:lnTo>
                    <a:pt x="222" y="172"/>
                  </a:lnTo>
                  <a:lnTo>
                    <a:pt x="222" y="172"/>
                  </a:lnTo>
                  <a:lnTo>
                    <a:pt x="222" y="174"/>
                  </a:lnTo>
                  <a:lnTo>
                    <a:pt x="222" y="174"/>
                  </a:lnTo>
                  <a:lnTo>
                    <a:pt x="220" y="186"/>
                  </a:lnTo>
                  <a:lnTo>
                    <a:pt x="216" y="198"/>
                  </a:lnTo>
                  <a:lnTo>
                    <a:pt x="208" y="208"/>
                  </a:lnTo>
                  <a:lnTo>
                    <a:pt x="200" y="218"/>
                  </a:lnTo>
                  <a:lnTo>
                    <a:pt x="190" y="226"/>
                  </a:lnTo>
                  <a:lnTo>
                    <a:pt x="178" y="232"/>
                  </a:lnTo>
                  <a:lnTo>
                    <a:pt x="166" y="234"/>
                  </a:lnTo>
                  <a:lnTo>
                    <a:pt x="152" y="236"/>
                  </a:lnTo>
                  <a:lnTo>
                    <a:pt x="152" y="236"/>
                  </a:lnTo>
                  <a:lnTo>
                    <a:pt x="140" y="234"/>
                  </a:lnTo>
                  <a:lnTo>
                    <a:pt x="128" y="232"/>
                  </a:lnTo>
                  <a:lnTo>
                    <a:pt x="116" y="226"/>
                  </a:lnTo>
                  <a:lnTo>
                    <a:pt x="106" y="218"/>
                  </a:lnTo>
                  <a:lnTo>
                    <a:pt x="98" y="208"/>
                  </a:lnTo>
                  <a:lnTo>
                    <a:pt x="90" y="198"/>
                  </a:lnTo>
                  <a:lnTo>
                    <a:pt x="86" y="186"/>
                  </a:lnTo>
                  <a:lnTo>
                    <a:pt x="84" y="174"/>
                  </a:lnTo>
                  <a:lnTo>
                    <a:pt x="84" y="172"/>
                  </a:lnTo>
                  <a:lnTo>
                    <a:pt x="84" y="172"/>
                  </a:lnTo>
                  <a:lnTo>
                    <a:pt x="82" y="170"/>
                  </a:lnTo>
                  <a:lnTo>
                    <a:pt x="82" y="56"/>
                  </a:lnTo>
                  <a:lnTo>
                    <a:pt x="82" y="14"/>
                  </a:lnTo>
                  <a:lnTo>
                    <a:pt x="222" y="14"/>
                  </a:lnTo>
                  <a:lnTo>
                    <a:pt x="222" y="56"/>
                  </a:lnTo>
                  <a:close/>
                  <a:moveTo>
                    <a:pt x="290" y="80"/>
                  </a:moveTo>
                  <a:lnTo>
                    <a:pt x="290" y="80"/>
                  </a:lnTo>
                  <a:lnTo>
                    <a:pt x="290" y="82"/>
                  </a:lnTo>
                  <a:lnTo>
                    <a:pt x="250" y="154"/>
                  </a:lnTo>
                  <a:lnTo>
                    <a:pt x="250" y="154"/>
                  </a:lnTo>
                  <a:lnTo>
                    <a:pt x="250" y="154"/>
                  </a:lnTo>
                  <a:lnTo>
                    <a:pt x="250" y="154"/>
                  </a:lnTo>
                  <a:lnTo>
                    <a:pt x="244" y="160"/>
                  </a:lnTo>
                  <a:lnTo>
                    <a:pt x="238" y="164"/>
                  </a:lnTo>
                  <a:lnTo>
                    <a:pt x="238" y="64"/>
                  </a:lnTo>
                  <a:lnTo>
                    <a:pt x="280" y="64"/>
                  </a:lnTo>
                  <a:lnTo>
                    <a:pt x="280" y="64"/>
                  </a:lnTo>
                  <a:lnTo>
                    <a:pt x="284" y="64"/>
                  </a:lnTo>
                  <a:lnTo>
                    <a:pt x="288" y="66"/>
                  </a:lnTo>
                  <a:lnTo>
                    <a:pt x="290" y="70"/>
                  </a:lnTo>
                  <a:lnTo>
                    <a:pt x="292" y="74"/>
                  </a:lnTo>
                  <a:lnTo>
                    <a:pt x="292" y="74"/>
                  </a:lnTo>
                  <a:lnTo>
                    <a:pt x="290" y="80"/>
                  </a:lnTo>
                  <a:lnTo>
                    <a:pt x="290" y="80"/>
                  </a:lnTo>
                  <a:close/>
                </a:path>
              </a:pathLst>
            </a:custGeom>
            <a:solidFill>
              <a:srgbClr val="000000"/>
            </a:solidFill>
            <a:ln w="9525">
              <a:noFill/>
              <a:round/>
            </a:ln>
          </p:spPr>
          <p:txBody>
            <a:bodyPr vert="horz" wrap="square" lIns="91440" tIns="45720" rIns="91440" bIns="45720" numCol="1" anchor="t" anchorCtr="0" compatLnSpc="1"/>
            <a:lstStyle/>
            <a:p>
              <a:endParaRPr lang="zh-CN" altLang="en-US"/>
            </a:p>
          </p:txBody>
        </p:sp>
      </p:grpSp>
      <p:sp>
        <p:nvSpPr>
          <p:cNvPr id="21" name="椭圆 20"/>
          <p:cNvSpPr/>
          <p:nvPr/>
        </p:nvSpPr>
        <p:spPr>
          <a:xfrm>
            <a:off x="-2370371" y="1094870"/>
            <a:ext cx="4662487" cy="4662487"/>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 name="文本框 21"/>
          <p:cNvSpPr txBox="1"/>
          <p:nvPr/>
        </p:nvSpPr>
        <p:spPr>
          <a:xfrm>
            <a:off x="365125" y="2045335"/>
            <a:ext cx="2743200" cy="2061210"/>
          </a:xfrm>
          <a:prstGeom prst="rect">
            <a:avLst/>
          </a:prstGeom>
          <a:noFill/>
        </p:spPr>
        <p:txBody>
          <a:bodyPr wrap="square" rtlCol="0">
            <a:spAutoFit/>
          </a:bodyPr>
          <a:lstStyle/>
          <a:p>
            <a:r>
              <a:rPr lang="en-US" altLang="zh-CN" sz="3200" b="1" dirty="0" smtClean="0">
                <a:solidFill>
                  <a:schemeClr val="bg1"/>
                </a:solidFill>
                <a:latin typeface="微软雅黑" panose="020B0503020204020204" pitchFamily="34" charset="-122"/>
                <a:ea typeface="微软雅黑" panose="020B0503020204020204" pitchFamily="34" charset="-122"/>
              </a:rPr>
              <a:t>NICE</a:t>
            </a:r>
            <a:endParaRPr lang="en-US" altLang="zh-CN" sz="3200" b="1" dirty="0" smtClean="0">
              <a:solidFill>
                <a:schemeClr val="bg1"/>
              </a:solidFill>
              <a:latin typeface="微软雅黑" panose="020B0503020204020204" pitchFamily="34" charset="-122"/>
              <a:ea typeface="微软雅黑" panose="020B0503020204020204" pitchFamily="34" charset="-122"/>
            </a:endParaRPr>
          </a:p>
          <a:p>
            <a:r>
              <a:rPr lang="en-US" altLang="zh-CN" sz="3200" b="1" dirty="0">
                <a:solidFill>
                  <a:schemeClr val="bg1"/>
                </a:solidFill>
                <a:latin typeface="微软雅黑" panose="020B0503020204020204" pitchFamily="34" charset="-122"/>
                <a:ea typeface="微软雅黑" panose="020B0503020204020204" pitchFamily="34" charset="-122"/>
              </a:rPr>
              <a:t>TO</a:t>
            </a:r>
            <a:endParaRPr lang="en-US" altLang="zh-CN" sz="3200" b="1" dirty="0">
              <a:solidFill>
                <a:schemeClr val="bg1"/>
              </a:solidFill>
              <a:latin typeface="微软雅黑" panose="020B0503020204020204" pitchFamily="34" charset="-122"/>
              <a:ea typeface="微软雅黑" panose="020B0503020204020204" pitchFamily="34" charset="-122"/>
            </a:endParaRPr>
          </a:p>
          <a:p>
            <a:r>
              <a:rPr lang="en-US" altLang="zh-CN" sz="3200" b="1" dirty="0">
                <a:solidFill>
                  <a:schemeClr val="bg1"/>
                </a:solidFill>
                <a:latin typeface="微软雅黑" panose="020B0503020204020204" pitchFamily="34" charset="-122"/>
                <a:ea typeface="微软雅黑" panose="020B0503020204020204" pitchFamily="34" charset="-122"/>
              </a:rPr>
              <a:t>MEET</a:t>
            </a:r>
            <a:endParaRPr lang="en-US" altLang="zh-CN" sz="3200" b="1" dirty="0">
              <a:solidFill>
                <a:schemeClr val="bg1"/>
              </a:solidFill>
              <a:latin typeface="微软雅黑" panose="020B0503020204020204" pitchFamily="34" charset="-122"/>
              <a:ea typeface="微软雅黑" panose="020B0503020204020204" pitchFamily="34" charset="-122"/>
            </a:endParaRPr>
          </a:p>
          <a:p>
            <a:r>
              <a:rPr lang="en-US" altLang="zh-CN" sz="3200" b="1" dirty="0">
                <a:solidFill>
                  <a:schemeClr val="bg1"/>
                </a:solidFill>
                <a:latin typeface="微软雅黑" panose="020B0503020204020204" pitchFamily="34" charset="-122"/>
                <a:ea typeface="微软雅黑" panose="020B0503020204020204" pitchFamily="34" charset="-122"/>
              </a:rPr>
              <a:t>YOU</a:t>
            </a:r>
            <a:endParaRPr lang="en-US" altLang="zh-CN" sz="3200" b="1" dirty="0">
              <a:solidFill>
                <a:schemeClr val="bg1"/>
              </a:solidFill>
              <a:latin typeface="微软雅黑" panose="020B0503020204020204" pitchFamily="34" charset="-122"/>
              <a:ea typeface="微软雅黑" panose="020B0503020204020204" pitchFamily="34" charset="-122"/>
            </a:endParaRPr>
          </a:p>
        </p:txBody>
      </p:sp>
      <p:grpSp>
        <p:nvGrpSpPr>
          <p:cNvPr id="23" name="组合 22"/>
          <p:cNvGrpSpPr/>
          <p:nvPr/>
        </p:nvGrpSpPr>
        <p:grpSpPr>
          <a:xfrm>
            <a:off x="2839805" y="3861633"/>
            <a:ext cx="781050" cy="781050"/>
            <a:chOff x="2839805" y="3861633"/>
            <a:chExt cx="781050" cy="781050"/>
          </a:xfrm>
        </p:grpSpPr>
        <p:sp>
          <p:nvSpPr>
            <p:cNvPr id="7" name="椭圆 6"/>
            <p:cNvSpPr/>
            <p:nvPr/>
          </p:nvSpPr>
          <p:spPr>
            <a:xfrm>
              <a:off x="2839805" y="3861633"/>
              <a:ext cx="781050" cy="781050"/>
            </a:xfrm>
            <a:prstGeom prst="ellipse">
              <a:avLst/>
            </a:prstGeom>
            <a:solidFill>
              <a:schemeClr val="bg1"/>
            </a:solidFill>
            <a:ln>
              <a:solidFill>
                <a:schemeClr val="bg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Freeform 145"/>
            <p:cNvSpPr>
              <a:spLocks noEditPoints="1"/>
            </p:cNvSpPr>
            <p:nvPr/>
          </p:nvSpPr>
          <p:spPr bwMode="auto">
            <a:xfrm>
              <a:off x="3011823" y="4028320"/>
              <a:ext cx="495300" cy="447675"/>
            </a:xfrm>
            <a:custGeom>
              <a:avLst/>
              <a:gdLst/>
              <a:ahLst/>
              <a:cxnLst>
                <a:cxn ang="0">
                  <a:pos x="182" y="282"/>
                </a:cxn>
                <a:cxn ang="0">
                  <a:pos x="130" y="180"/>
                </a:cxn>
                <a:cxn ang="0">
                  <a:pos x="58" y="282"/>
                </a:cxn>
                <a:cxn ang="0">
                  <a:pos x="50" y="282"/>
                </a:cxn>
                <a:cxn ang="0">
                  <a:pos x="42" y="278"/>
                </a:cxn>
                <a:cxn ang="0">
                  <a:pos x="36" y="268"/>
                </a:cxn>
                <a:cxn ang="0">
                  <a:pos x="36" y="166"/>
                </a:cxn>
                <a:cxn ang="0">
                  <a:pos x="16" y="166"/>
                </a:cxn>
                <a:cxn ang="0">
                  <a:pos x="4" y="164"/>
                </a:cxn>
                <a:cxn ang="0">
                  <a:pos x="0" y="158"/>
                </a:cxn>
                <a:cxn ang="0">
                  <a:pos x="0" y="156"/>
                </a:cxn>
                <a:cxn ang="0">
                  <a:pos x="0" y="146"/>
                </a:cxn>
                <a:cxn ang="0">
                  <a:pos x="138" y="8"/>
                </a:cxn>
                <a:cxn ang="0">
                  <a:pos x="146" y="2"/>
                </a:cxn>
                <a:cxn ang="0">
                  <a:pos x="156" y="0"/>
                </a:cxn>
                <a:cxn ang="0">
                  <a:pos x="174" y="8"/>
                </a:cxn>
                <a:cxn ang="0">
                  <a:pos x="306" y="142"/>
                </a:cxn>
                <a:cxn ang="0">
                  <a:pos x="312" y="152"/>
                </a:cxn>
                <a:cxn ang="0">
                  <a:pos x="312" y="158"/>
                </a:cxn>
                <a:cxn ang="0">
                  <a:pos x="310" y="160"/>
                </a:cxn>
                <a:cxn ang="0">
                  <a:pos x="302" y="166"/>
                </a:cxn>
                <a:cxn ang="0">
                  <a:pos x="276" y="166"/>
                </a:cxn>
                <a:cxn ang="0">
                  <a:pos x="276" y="262"/>
                </a:cxn>
                <a:cxn ang="0">
                  <a:pos x="274" y="274"/>
                </a:cxn>
                <a:cxn ang="0">
                  <a:pos x="268" y="280"/>
                </a:cxn>
                <a:cxn ang="0">
                  <a:pos x="258" y="282"/>
                </a:cxn>
                <a:cxn ang="0">
                  <a:pos x="196" y="268"/>
                </a:cxn>
                <a:cxn ang="0">
                  <a:pos x="258" y="268"/>
                </a:cxn>
                <a:cxn ang="0">
                  <a:pos x="260" y="268"/>
                </a:cxn>
                <a:cxn ang="0">
                  <a:pos x="260" y="152"/>
                </a:cxn>
                <a:cxn ang="0">
                  <a:pos x="296" y="152"/>
                </a:cxn>
                <a:cxn ang="0">
                  <a:pos x="296" y="152"/>
                </a:cxn>
                <a:cxn ang="0">
                  <a:pos x="164" y="18"/>
                </a:cxn>
                <a:cxn ang="0">
                  <a:pos x="160" y="16"/>
                </a:cxn>
                <a:cxn ang="0">
                  <a:pos x="152" y="16"/>
                </a:cxn>
                <a:cxn ang="0">
                  <a:pos x="16" y="152"/>
                </a:cxn>
                <a:cxn ang="0">
                  <a:pos x="14" y="152"/>
                </a:cxn>
                <a:cxn ang="0">
                  <a:pos x="16" y="152"/>
                </a:cxn>
                <a:cxn ang="0">
                  <a:pos x="50" y="262"/>
                </a:cxn>
                <a:cxn ang="0">
                  <a:pos x="52" y="266"/>
                </a:cxn>
                <a:cxn ang="0">
                  <a:pos x="52" y="266"/>
                </a:cxn>
                <a:cxn ang="0">
                  <a:pos x="114" y="268"/>
                </a:cxn>
                <a:cxn ang="0">
                  <a:pos x="196" y="164"/>
                </a:cxn>
              </a:cxnLst>
              <a:rect l="0" t="0" r="r" b="b"/>
              <a:pathLst>
                <a:path w="312" h="282">
                  <a:moveTo>
                    <a:pt x="258" y="282"/>
                  </a:moveTo>
                  <a:lnTo>
                    <a:pt x="182" y="282"/>
                  </a:lnTo>
                  <a:lnTo>
                    <a:pt x="182" y="180"/>
                  </a:lnTo>
                  <a:lnTo>
                    <a:pt x="130" y="180"/>
                  </a:lnTo>
                  <a:lnTo>
                    <a:pt x="130" y="282"/>
                  </a:lnTo>
                  <a:lnTo>
                    <a:pt x="58" y="282"/>
                  </a:lnTo>
                  <a:lnTo>
                    <a:pt x="58" y="282"/>
                  </a:lnTo>
                  <a:lnTo>
                    <a:pt x="50" y="282"/>
                  </a:lnTo>
                  <a:lnTo>
                    <a:pt x="46" y="280"/>
                  </a:lnTo>
                  <a:lnTo>
                    <a:pt x="42" y="278"/>
                  </a:lnTo>
                  <a:lnTo>
                    <a:pt x="38" y="274"/>
                  </a:lnTo>
                  <a:lnTo>
                    <a:pt x="36" y="268"/>
                  </a:lnTo>
                  <a:lnTo>
                    <a:pt x="36" y="262"/>
                  </a:lnTo>
                  <a:lnTo>
                    <a:pt x="36" y="166"/>
                  </a:lnTo>
                  <a:lnTo>
                    <a:pt x="16" y="166"/>
                  </a:lnTo>
                  <a:lnTo>
                    <a:pt x="16" y="166"/>
                  </a:lnTo>
                  <a:lnTo>
                    <a:pt x="8" y="166"/>
                  </a:lnTo>
                  <a:lnTo>
                    <a:pt x="4" y="164"/>
                  </a:lnTo>
                  <a:lnTo>
                    <a:pt x="2" y="160"/>
                  </a:lnTo>
                  <a:lnTo>
                    <a:pt x="0" y="158"/>
                  </a:lnTo>
                  <a:lnTo>
                    <a:pt x="0" y="158"/>
                  </a:lnTo>
                  <a:lnTo>
                    <a:pt x="0" y="156"/>
                  </a:lnTo>
                  <a:lnTo>
                    <a:pt x="0" y="152"/>
                  </a:lnTo>
                  <a:lnTo>
                    <a:pt x="0" y="146"/>
                  </a:lnTo>
                  <a:lnTo>
                    <a:pt x="4" y="142"/>
                  </a:lnTo>
                  <a:lnTo>
                    <a:pt x="138" y="8"/>
                  </a:lnTo>
                  <a:lnTo>
                    <a:pt x="138" y="8"/>
                  </a:lnTo>
                  <a:lnTo>
                    <a:pt x="146" y="2"/>
                  </a:lnTo>
                  <a:lnTo>
                    <a:pt x="156" y="0"/>
                  </a:lnTo>
                  <a:lnTo>
                    <a:pt x="156" y="0"/>
                  </a:lnTo>
                  <a:lnTo>
                    <a:pt x="166" y="2"/>
                  </a:lnTo>
                  <a:lnTo>
                    <a:pt x="174" y="8"/>
                  </a:lnTo>
                  <a:lnTo>
                    <a:pt x="306" y="142"/>
                  </a:lnTo>
                  <a:lnTo>
                    <a:pt x="306" y="142"/>
                  </a:lnTo>
                  <a:lnTo>
                    <a:pt x="310" y="146"/>
                  </a:lnTo>
                  <a:lnTo>
                    <a:pt x="312" y="152"/>
                  </a:lnTo>
                  <a:lnTo>
                    <a:pt x="312" y="156"/>
                  </a:lnTo>
                  <a:lnTo>
                    <a:pt x="312" y="158"/>
                  </a:lnTo>
                  <a:lnTo>
                    <a:pt x="312" y="158"/>
                  </a:lnTo>
                  <a:lnTo>
                    <a:pt x="310" y="160"/>
                  </a:lnTo>
                  <a:lnTo>
                    <a:pt x="308" y="164"/>
                  </a:lnTo>
                  <a:lnTo>
                    <a:pt x="302" y="166"/>
                  </a:lnTo>
                  <a:lnTo>
                    <a:pt x="296" y="166"/>
                  </a:lnTo>
                  <a:lnTo>
                    <a:pt x="276" y="166"/>
                  </a:lnTo>
                  <a:lnTo>
                    <a:pt x="276" y="262"/>
                  </a:lnTo>
                  <a:lnTo>
                    <a:pt x="276" y="262"/>
                  </a:lnTo>
                  <a:lnTo>
                    <a:pt x="276" y="268"/>
                  </a:lnTo>
                  <a:lnTo>
                    <a:pt x="274" y="274"/>
                  </a:lnTo>
                  <a:lnTo>
                    <a:pt x="272" y="278"/>
                  </a:lnTo>
                  <a:lnTo>
                    <a:pt x="268" y="280"/>
                  </a:lnTo>
                  <a:lnTo>
                    <a:pt x="264" y="282"/>
                  </a:lnTo>
                  <a:lnTo>
                    <a:pt x="258" y="282"/>
                  </a:lnTo>
                  <a:lnTo>
                    <a:pt x="258" y="282"/>
                  </a:lnTo>
                  <a:close/>
                  <a:moveTo>
                    <a:pt x="196" y="268"/>
                  </a:moveTo>
                  <a:lnTo>
                    <a:pt x="258" y="268"/>
                  </a:lnTo>
                  <a:lnTo>
                    <a:pt x="258" y="268"/>
                  </a:lnTo>
                  <a:lnTo>
                    <a:pt x="260" y="268"/>
                  </a:lnTo>
                  <a:lnTo>
                    <a:pt x="260" y="268"/>
                  </a:lnTo>
                  <a:lnTo>
                    <a:pt x="260" y="262"/>
                  </a:lnTo>
                  <a:lnTo>
                    <a:pt x="260" y="152"/>
                  </a:lnTo>
                  <a:lnTo>
                    <a:pt x="296" y="152"/>
                  </a:lnTo>
                  <a:lnTo>
                    <a:pt x="296" y="152"/>
                  </a:lnTo>
                  <a:lnTo>
                    <a:pt x="296" y="152"/>
                  </a:lnTo>
                  <a:lnTo>
                    <a:pt x="296" y="152"/>
                  </a:lnTo>
                  <a:lnTo>
                    <a:pt x="296" y="152"/>
                  </a:lnTo>
                  <a:lnTo>
                    <a:pt x="164" y="18"/>
                  </a:lnTo>
                  <a:lnTo>
                    <a:pt x="164" y="18"/>
                  </a:lnTo>
                  <a:lnTo>
                    <a:pt x="160" y="16"/>
                  </a:lnTo>
                  <a:lnTo>
                    <a:pt x="156" y="14"/>
                  </a:lnTo>
                  <a:lnTo>
                    <a:pt x="152" y="16"/>
                  </a:lnTo>
                  <a:lnTo>
                    <a:pt x="148" y="18"/>
                  </a:lnTo>
                  <a:lnTo>
                    <a:pt x="16" y="152"/>
                  </a:lnTo>
                  <a:lnTo>
                    <a:pt x="16" y="152"/>
                  </a:lnTo>
                  <a:lnTo>
                    <a:pt x="14" y="152"/>
                  </a:lnTo>
                  <a:lnTo>
                    <a:pt x="14" y="152"/>
                  </a:lnTo>
                  <a:lnTo>
                    <a:pt x="16" y="152"/>
                  </a:lnTo>
                  <a:lnTo>
                    <a:pt x="50" y="152"/>
                  </a:lnTo>
                  <a:lnTo>
                    <a:pt x="50" y="262"/>
                  </a:lnTo>
                  <a:lnTo>
                    <a:pt x="50" y="262"/>
                  </a:lnTo>
                  <a:lnTo>
                    <a:pt x="52" y="266"/>
                  </a:lnTo>
                  <a:lnTo>
                    <a:pt x="52" y="266"/>
                  </a:lnTo>
                  <a:lnTo>
                    <a:pt x="52" y="266"/>
                  </a:lnTo>
                  <a:lnTo>
                    <a:pt x="58" y="268"/>
                  </a:lnTo>
                  <a:lnTo>
                    <a:pt x="114" y="268"/>
                  </a:lnTo>
                  <a:lnTo>
                    <a:pt x="114" y="164"/>
                  </a:lnTo>
                  <a:lnTo>
                    <a:pt x="196" y="164"/>
                  </a:lnTo>
                  <a:lnTo>
                    <a:pt x="196" y="268"/>
                  </a:lnTo>
                  <a:close/>
                </a:path>
              </a:pathLst>
            </a:custGeom>
            <a:solidFill>
              <a:srgbClr val="000000"/>
            </a:solidFill>
            <a:ln w="9525">
              <a:noFill/>
              <a:round/>
            </a:ln>
          </p:spPr>
          <p:txBody>
            <a:bodyPr vert="horz" wrap="square" lIns="91440" tIns="45720" rIns="91440" bIns="45720" numCol="1" anchor="t" anchorCtr="0" compatLnSpc="1"/>
            <a:lstStyle/>
            <a:p>
              <a:endParaRPr lang="zh-CN" altLang="en-US"/>
            </a:p>
          </p:txBody>
        </p:sp>
      </p:grpSp>
      <p:sp>
        <p:nvSpPr>
          <p:cNvPr id="25" name="文本框 24"/>
          <p:cNvSpPr txBox="1"/>
          <p:nvPr/>
        </p:nvSpPr>
        <p:spPr>
          <a:xfrm>
            <a:off x="4999355" y="1419225"/>
            <a:ext cx="6658610" cy="6431280"/>
          </a:xfrm>
          <a:prstGeom prst="rect">
            <a:avLst/>
          </a:prstGeom>
          <a:noFill/>
        </p:spPr>
        <p:txBody>
          <a:bodyPr wrap="square" rtlCol="0">
            <a:spAutoFit/>
          </a:bodyPr>
          <a:p>
            <a:pPr algn="ctr"/>
            <a:r>
              <a:rPr lang="en-US" altLang="zh-CN" sz="2800" b="1"/>
              <a:t>Self-Introduction</a:t>
            </a:r>
            <a:endParaRPr lang="en-US" altLang="zh-CN" sz="2800" b="1"/>
          </a:p>
          <a:p>
            <a:pPr algn="ctr"/>
            <a:r>
              <a:rPr lang="en-US" altLang="zh-CN" sz="2000" b="1"/>
              <a:t>Name</a:t>
            </a:r>
            <a:endParaRPr lang="en-US" altLang="zh-CN"/>
          </a:p>
          <a:p>
            <a:pPr algn="ctr"/>
            <a:r>
              <a:rPr lang="en-US" altLang="zh-CN"/>
              <a:t>Moment</a:t>
            </a:r>
            <a:endParaRPr lang="en-US" altLang="zh-CN"/>
          </a:p>
          <a:p>
            <a:pPr algn="ctr"/>
            <a:r>
              <a:rPr lang="en-US" altLang="zh-CN" sz="2000" b="1"/>
              <a:t>Basic information</a:t>
            </a:r>
            <a:endParaRPr lang="en-US" altLang="zh-CN" b="1"/>
          </a:p>
          <a:p>
            <a:pPr algn="ctr"/>
            <a:r>
              <a:rPr lang="en-US" altLang="zh-CN"/>
              <a:t>a teaching and share Vlog app</a:t>
            </a:r>
            <a:endParaRPr lang="en-US" altLang="zh-CN"/>
          </a:p>
          <a:p>
            <a:pPr algn="ctr"/>
            <a:r>
              <a:rPr lang="en-US" altLang="zh-CN" sz="2000" b="1"/>
              <a:t>Service</a:t>
            </a:r>
            <a:endParaRPr lang="en-US" altLang="zh-CN" b="1"/>
          </a:p>
          <a:p>
            <a:pPr algn="ctr"/>
            <a:r>
              <a:rPr lang="en-US" altLang="zh-CN" b="1"/>
              <a:t>For Vlog learner:</a:t>
            </a:r>
            <a:endParaRPr lang="en-US" altLang="zh-CN" b="1"/>
          </a:p>
          <a:p>
            <a:pPr algn="ctr"/>
            <a:r>
              <a:rPr lang="en-US" altLang="zh-CN"/>
              <a:t>Original Vlog course divided by style,difficulty and usage(Need to pay tuition to your teacher)</a:t>
            </a:r>
            <a:endParaRPr lang="en-US" altLang="zh-CN"/>
          </a:p>
          <a:p>
            <a:pPr algn="ctr"/>
            <a:r>
              <a:rPr lang="en-US" altLang="zh-CN"/>
              <a:t>Vlog make and share (Free)</a:t>
            </a:r>
            <a:endParaRPr lang="en-US" altLang="zh-CN"/>
          </a:p>
          <a:p>
            <a:pPr algn="ctr"/>
            <a:r>
              <a:rPr lang="en-US" altLang="zh-CN"/>
              <a:t>Communication and Teacher review(Free)</a:t>
            </a:r>
            <a:endParaRPr lang="en-US" altLang="zh-CN"/>
          </a:p>
          <a:p>
            <a:pPr algn="ctr"/>
            <a:r>
              <a:rPr lang="en-US" altLang="zh-CN"/>
              <a:t>Sell your Vlog work or Vlog originality(Free)</a:t>
            </a:r>
            <a:endParaRPr lang="en-US" altLang="zh-CN"/>
          </a:p>
          <a:p>
            <a:pPr algn="ctr"/>
            <a:r>
              <a:rPr lang="en-US" altLang="zh-CN" b="1"/>
              <a:t>For Vlog Teacher:</a:t>
            </a:r>
            <a:endParaRPr lang="en-US" altLang="zh-CN" b="1"/>
          </a:p>
          <a:p>
            <a:pPr algn="ctr"/>
            <a:r>
              <a:rPr lang="en-US" altLang="zh-CN"/>
              <a:t>Design and sell your own course(App will charge reasonable commission)</a:t>
            </a:r>
            <a:endParaRPr lang="en-US" altLang="zh-CN"/>
          </a:p>
          <a:p>
            <a:pPr algn="ctr"/>
            <a:r>
              <a:rPr lang="en-US" altLang="zh-CN"/>
              <a:t>Promote yourself and your course(Need to pay)</a:t>
            </a:r>
            <a:endParaRPr lang="en-US" altLang="zh-CN"/>
          </a:p>
          <a:p>
            <a:pPr algn="ctr"/>
            <a:r>
              <a:rPr lang="en-US" altLang="zh-CN"/>
              <a:t>Become Moment Talent after reaching certain conditions,signing with Moment and get welfare.</a:t>
            </a:r>
            <a:endParaRPr lang="en-US" altLang="zh-CN"/>
          </a:p>
          <a:p>
            <a:endParaRPr lang="en-US" altLang="zh-CN"/>
          </a:p>
          <a:p>
            <a:endParaRPr lang="en-US" altLang="zh-CN"/>
          </a:p>
          <a:p>
            <a:endParaRPr lang="en-US" altLang="zh-CN"/>
          </a:p>
          <a:p>
            <a:endParaRPr lang="en-US" altLang="zh-CN"/>
          </a:p>
        </p:txBody>
      </p:sp>
      <p:pic>
        <p:nvPicPr>
          <p:cNvPr id="26" name="录音 (21)">
            <a:hlinkClick r:id="" action="ppaction://media"/>
          </p:cNvPr>
          <p:cNvPicPr/>
          <p:nvPr>
            <a:audioFile r:link="rId2"/>
            <p:extLst>
              <p:ext uri="{DAA4B4D4-6D71-4841-9C94-3DE7FCFB9230}">
                <p14:media xmlns:p14="http://schemas.microsoft.com/office/powerpoint/2010/main" r:embed="rId3"/>
              </p:ext>
            </p:extLst>
          </p:nvPr>
        </p:nvPicPr>
        <p:blipFill>
          <a:blip r:embed="rId4"/>
          <a:stretch>
            <a:fillRect/>
          </a:stretch>
        </p:blipFill>
        <p:spPr>
          <a:xfrm>
            <a:off x="5645785" y="1894840"/>
            <a:ext cx="412750" cy="412750"/>
          </a:xfrm>
          <a:prstGeom prst="rect">
            <a:avLst/>
          </a:prstGeom>
        </p:spPr>
      </p:pic>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98666"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1">
                  <p:stCondLst>
                    <p:cond delay="indefinite"/>
                  </p:stCondLst>
                  <p:endCondLst>
                    <p:cond evt="onNext">
                      <p:tgtEl>
                        <p:sldTgt/>
                      </p:tgtEl>
                    </p:cond>
                    <p:cond evt="onPrev">
                      <p:tgtEl>
                        <p:sldTgt/>
                      </p:tgtEl>
                    </p:cond>
                    <p:cond evt="onStopAudio">
                      <p:tgtEl>
                        <p:sldTgt/>
                      </p:tgtEl>
                    </p:cond>
                  </p:endCondLst>
                </p:cTn>
                <p:tgtEl>
                  <p:spTgt spid="2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5562600" y="1569720"/>
            <a:ext cx="4457700" cy="32385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矩形 1"/>
          <p:cNvSpPr/>
          <p:nvPr/>
        </p:nvSpPr>
        <p:spPr>
          <a:xfrm>
            <a:off x="2324100" y="1828800"/>
            <a:ext cx="3238500" cy="3238500"/>
          </a:xfrm>
          <a:prstGeom prst="rect">
            <a:avLst/>
          </a:prstGeom>
          <a:noFill/>
          <a:ln w="127000">
            <a:solidFill>
              <a:schemeClr val="bg1">
                <a:lumMod val="85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文本框 2"/>
          <p:cNvSpPr txBox="1"/>
          <p:nvPr/>
        </p:nvSpPr>
        <p:spPr>
          <a:xfrm>
            <a:off x="2139315" y="1924685"/>
            <a:ext cx="3423285" cy="3046095"/>
          </a:xfrm>
          <a:prstGeom prst="rect">
            <a:avLst/>
          </a:prstGeom>
          <a:noFill/>
        </p:spPr>
        <p:txBody>
          <a:bodyPr wrap="square" rtlCol="0">
            <a:spAutoFit/>
          </a:bodyPr>
          <a:lstStyle/>
          <a:p>
            <a:pPr algn="ctr"/>
            <a:r>
              <a:rPr lang="en-US" sz="9600" dirty="0" smtClean="0">
                <a:solidFill>
                  <a:schemeClr val="bg1"/>
                </a:solidFill>
              </a:rPr>
              <a:t>Vlog</a:t>
            </a:r>
            <a:endParaRPr lang="en-US" sz="9600" dirty="0" smtClean="0">
              <a:solidFill>
                <a:schemeClr val="bg1"/>
              </a:solidFill>
            </a:endParaRPr>
          </a:p>
          <a:p>
            <a:pPr algn="ctr"/>
            <a:r>
              <a:rPr lang="en-US" sz="9600" dirty="0">
                <a:solidFill>
                  <a:schemeClr val="bg1"/>
                </a:solidFill>
              </a:rPr>
              <a:t>Storm</a:t>
            </a:r>
            <a:endParaRPr lang="en-US" sz="9600" dirty="0">
              <a:solidFill>
                <a:schemeClr val="bg1"/>
              </a:solidFill>
            </a:endParaRPr>
          </a:p>
        </p:txBody>
      </p:sp>
      <p:sp>
        <p:nvSpPr>
          <p:cNvPr id="5" name="文本框 4"/>
          <p:cNvSpPr txBox="1"/>
          <p:nvPr/>
        </p:nvSpPr>
        <p:spPr>
          <a:xfrm>
            <a:off x="5965190" y="1645285"/>
            <a:ext cx="4969510" cy="583565"/>
          </a:xfrm>
          <a:prstGeom prst="rect">
            <a:avLst/>
          </a:prstGeom>
          <a:noFill/>
        </p:spPr>
        <p:txBody>
          <a:bodyPr wrap="square" rtlCol="0">
            <a:spAutoFit/>
          </a:bodyPr>
          <a:lstStyle/>
          <a:p>
            <a:r>
              <a:rPr lang="en-US" altLang="zh-CN" sz="3200" b="1" dirty="0" smtClean="0">
                <a:solidFill>
                  <a:schemeClr val="bg1"/>
                </a:solidFill>
                <a:latin typeface="微软雅黑" panose="020B0503020204020204" pitchFamily="34" charset="-122"/>
                <a:ea typeface="微软雅黑" panose="020B0503020204020204" pitchFamily="34" charset="-122"/>
              </a:rPr>
              <a:t>Why Moment Comes?</a:t>
            </a:r>
            <a:endParaRPr lang="en-US" altLang="zh-CN" sz="3200" b="1" dirty="0">
              <a:solidFill>
                <a:schemeClr val="bg1"/>
              </a:solidFill>
              <a:latin typeface="微软雅黑" panose="020B0503020204020204" pitchFamily="34" charset="-122"/>
              <a:ea typeface="微软雅黑" panose="020B0503020204020204" pitchFamily="34" charset="-122"/>
            </a:endParaRPr>
          </a:p>
        </p:txBody>
      </p:sp>
      <p:cxnSp>
        <p:nvCxnSpPr>
          <p:cNvPr id="8" name="直接连接符 7"/>
          <p:cNvCxnSpPr/>
          <p:nvPr/>
        </p:nvCxnSpPr>
        <p:spPr>
          <a:xfrm>
            <a:off x="6141085" y="2228979"/>
            <a:ext cx="330041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0" name="文本框 9"/>
          <p:cNvSpPr txBox="1"/>
          <p:nvPr/>
        </p:nvSpPr>
        <p:spPr>
          <a:xfrm>
            <a:off x="5777230" y="2440940"/>
            <a:ext cx="5867400" cy="4249420"/>
          </a:xfrm>
          <a:prstGeom prst="rect">
            <a:avLst/>
          </a:prstGeom>
          <a:noFill/>
        </p:spPr>
        <p:txBody>
          <a:bodyPr wrap="square" lIns="91424" tIns="45712" rIns="91424" bIns="45712" rtlCol="0">
            <a:spAutoFit/>
          </a:bodyPr>
          <a:lstStyle/>
          <a:p>
            <a:pPr>
              <a:lnSpc>
                <a:spcPct val="130000"/>
              </a:lnSpc>
            </a:pPr>
            <a:r>
              <a:rPr sz="1600" dirty="0" smtClean="0">
                <a:solidFill>
                  <a:schemeClr val="bg1"/>
                </a:solidFill>
                <a:latin typeface="微软雅黑" panose="020B0503020204020204" pitchFamily="34" charset="-122"/>
                <a:ea typeface="微软雅黑" panose="020B0503020204020204" pitchFamily="34" charset="-122"/>
              </a:rPr>
              <a:t>The photography business and video making has taken the world by a storm. Cameras now come in smartphones with high definition result. The professional photography and video making equipment has been revolutionized and people can capture pictures with unbelievable clarity. Photography and videos have become a part of everyone’s lives while its profession includes people who deal with wildlife photograph, models shoot, and creation of movies, tutorials on different subjects, music videos and what not. People now hire professional photographers and video makers for their preserving their personal events like weddings, birthdays, baby shower events, bachelor parties and so on. </a:t>
            </a:r>
            <a:endParaRPr sz="1600" dirty="0" smtClean="0">
              <a:solidFill>
                <a:schemeClr val="bg1"/>
              </a:solidFill>
              <a:latin typeface="微软雅黑" panose="020B0503020204020204" pitchFamily="34" charset="-122"/>
              <a:ea typeface="微软雅黑" panose="020B0503020204020204" pitchFamily="34" charset="-122"/>
            </a:endParaRPr>
          </a:p>
        </p:txBody>
      </p:sp>
      <p:pic>
        <p:nvPicPr>
          <p:cNvPr id="7" name="录音 (22)">
            <a:hlinkClick r:id="" action="ppaction://media"/>
          </p:cNvPr>
          <p:cNvPicPr/>
          <p:nvPr>
            <a:audioFile r:link="rId1"/>
            <p:extLst>
              <p:ext uri="{DAA4B4D4-6D71-4841-9C94-3DE7FCFB9230}">
                <p14:media xmlns:p14="http://schemas.microsoft.com/office/powerpoint/2010/main" r:embed="rId2"/>
              </p:ext>
            </p:extLst>
          </p:nvPr>
        </p:nvPicPr>
        <p:blipFill>
          <a:blip r:embed="rId3"/>
          <a:stretch>
            <a:fillRect/>
          </a:stretch>
        </p:blipFill>
        <p:spPr>
          <a:xfrm>
            <a:off x="3969385" y="791845"/>
            <a:ext cx="412750" cy="4127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p14:prism isContent="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6961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1">
                  <p:stCondLst>
                    <p:cond delay="indefinite"/>
                  </p:stCondLst>
                  <p:endCondLst>
                    <p:cond evt="onNext">
                      <p:tgtEl>
                        <p:sldTgt/>
                      </p:tgtEl>
                    </p:cond>
                    <p:cond evt="onPrev">
                      <p:tgtEl>
                        <p:sldTgt/>
                      </p:tgtEl>
                    </p:cond>
                    <p:cond evt="onStopAudio">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5562600" y="1828800"/>
            <a:ext cx="4457700" cy="32385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矩形 1"/>
          <p:cNvSpPr/>
          <p:nvPr/>
        </p:nvSpPr>
        <p:spPr>
          <a:xfrm>
            <a:off x="2324100" y="1828800"/>
            <a:ext cx="3238500" cy="3238500"/>
          </a:xfrm>
          <a:prstGeom prst="rect">
            <a:avLst/>
          </a:prstGeom>
          <a:noFill/>
          <a:ln w="127000">
            <a:solidFill>
              <a:schemeClr val="bg1">
                <a:lumMod val="85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文本框 2"/>
          <p:cNvSpPr txBox="1"/>
          <p:nvPr/>
        </p:nvSpPr>
        <p:spPr>
          <a:xfrm>
            <a:off x="2232025" y="1905635"/>
            <a:ext cx="3423285" cy="3046095"/>
          </a:xfrm>
          <a:prstGeom prst="rect">
            <a:avLst/>
          </a:prstGeom>
          <a:noFill/>
        </p:spPr>
        <p:txBody>
          <a:bodyPr wrap="square" rtlCol="0">
            <a:spAutoFit/>
          </a:bodyPr>
          <a:lstStyle/>
          <a:p>
            <a:pPr algn="ctr"/>
            <a:r>
              <a:rPr lang="en-US" sz="9600" dirty="0" smtClean="0">
                <a:solidFill>
                  <a:schemeClr val="bg1"/>
                </a:solidFill>
              </a:rPr>
              <a:t>Vlog</a:t>
            </a:r>
            <a:endParaRPr lang="en-US" sz="9600" dirty="0" smtClean="0">
              <a:solidFill>
                <a:schemeClr val="bg1"/>
              </a:solidFill>
            </a:endParaRPr>
          </a:p>
          <a:p>
            <a:pPr algn="ctr"/>
            <a:r>
              <a:rPr lang="en-US" sz="9600" dirty="0">
                <a:solidFill>
                  <a:schemeClr val="bg1"/>
                </a:solidFill>
              </a:rPr>
              <a:t>Storm</a:t>
            </a:r>
            <a:endParaRPr lang="en-US" sz="9600" dirty="0">
              <a:solidFill>
                <a:schemeClr val="bg1"/>
              </a:solidFill>
            </a:endParaRPr>
          </a:p>
        </p:txBody>
      </p:sp>
      <p:sp>
        <p:nvSpPr>
          <p:cNvPr id="5" name="文本框 4"/>
          <p:cNvSpPr txBox="1"/>
          <p:nvPr/>
        </p:nvSpPr>
        <p:spPr>
          <a:xfrm>
            <a:off x="6008370" y="1924685"/>
            <a:ext cx="4969510" cy="583565"/>
          </a:xfrm>
          <a:prstGeom prst="rect">
            <a:avLst/>
          </a:prstGeom>
          <a:noFill/>
        </p:spPr>
        <p:txBody>
          <a:bodyPr wrap="square" rtlCol="0">
            <a:spAutoFit/>
          </a:bodyPr>
          <a:lstStyle/>
          <a:p>
            <a:r>
              <a:rPr lang="en-US" altLang="zh-CN" sz="3200" b="1" dirty="0" smtClean="0">
                <a:solidFill>
                  <a:schemeClr val="bg1"/>
                </a:solidFill>
                <a:latin typeface="微软雅黑" panose="020B0503020204020204" pitchFamily="34" charset="-122"/>
                <a:ea typeface="微软雅黑" panose="020B0503020204020204" pitchFamily="34" charset="-122"/>
              </a:rPr>
              <a:t>Why Moment Comes?</a:t>
            </a:r>
            <a:endParaRPr lang="en-US" altLang="zh-CN" sz="3200" b="1" dirty="0">
              <a:solidFill>
                <a:schemeClr val="bg1"/>
              </a:solidFill>
              <a:latin typeface="微软雅黑" panose="020B0503020204020204" pitchFamily="34" charset="-122"/>
              <a:ea typeface="微软雅黑" panose="020B0503020204020204" pitchFamily="34" charset="-122"/>
            </a:endParaRPr>
          </a:p>
        </p:txBody>
      </p:sp>
      <p:cxnSp>
        <p:nvCxnSpPr>
          <p:cNvPr id="8" name="直接连接符 7"/>
          <p:cNvCxnSpPr/>
          <p:nvPr/>
        </p:nvCxnSpPr>
        <p:spPr>
          <a:xfrm>
            <a:off x="6141085" y="2634744"/>
            <a:ext cx="330041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0" name="文本框 9"/>
          <p:cNvSpPr txBox="1"/>
          <p:nvPr/>
        </p:nvSpPr>
        <p:spPr>
          <a:xfrm>
            <a:off x="5831205" y="2634615"/>
            <a:ext cx="5867400" cy="3609340"/>
          </a:xfrm>
          <a:prstGeom prst="rect">
            <a:avLst/>
          </a:prstGeom>
          <a:noFill/>
        </p:spPr>
        <p:txBody>
          <a:bodyPr wrap="square" lIns="91424" tIns="45712" rIns="91424" bIns="45712" rtlCol="0">
            <a:spAutoFit/>
          </a:bodyPr>
          <a:lstStyle/>
          <a:p>
            <a:pPr>
              <a:lnSpc>
                <a:spcPct val="130000"/>
              </a:lnSpc>
            </a:pPr>
            <a:r>
              <a:rPr sz="1600" dirty="0" smtClean="0">
                <a:solidFill>
                  <a:schemeClr val="bg1"/>
                </a:solidFill>
                <a:latin typeface="微软雅黑" panose="020B0503020204020204" pitchFamily="34" charset="-122"/>
                <a:ea typeface="微软雅黑" panose="020B0503020204020204" pitchFamily="34" charset="-122"/>
              </a:rPr>
              <a:t>Amid all the hype in the revolutionized industry of photography and video making which has now included drones as well; Vlogs have become a popular trend among youngsters and social media influencers alike. Celebrities and commoners; everyone is vlogging their experience online for the sake of entertainment, gathering traffic on their social media platforms to earn more from their online platform. </a:t>
            </a:r>
            <a:endParaRPr sz="1600" dirty="0" smtClean="0">
              <a:solidFill>
                <a:schemeClr val="bg1"/>
              </a:solidFill>
              <a:latin typeface="微软雅黑" panose="020B0503020204020204" pitchFamily="34" charset="-122"/>
              <a:ea typeface="微软雅黑" panose="020B0503020204020204" pitchFamily="34" charset="-122"/>
            </a:endParaRPr>
          </a:p>
          <a:p>
            <a:pPr>
              <a:lnSpc>
                <a:spcPct val="130000"/>
              </a:lnSpc>
            </a:pPr>
            <a:r>
              <a:rPr lang="en-US" sz="1600" dirty="0" smtClean="0">
                <a:solidFill>
                  <a:schemeClr val="bg1"/>
                </a:solidFill>
                <a:latin typeface="微软雅黑" panose="020B0503020204020204" pitchFamily="34" charset="-122"/>
                <a:ea typeface="微软雅黑" panose="020B0503020204020204" pitchFamily="34" charset="-122"/>
              </a:rPr>
              <a:t>But now there are not many Vlog teaching app in P2P Model.People needs a reliable and professional platform to catch this new hit.</a:t>
            </a:r>
            <a:endParaRPr lang="en-US" sz="1600" dirty="0" smtClean="0">
              <a:solidFill>
                <a:schemeClr val="bg1"/>
              </a:solidFill>
              <a:latin typeface="微软雅黑" panose="020B0503020204020204" pitchFamily="34" charset="-122"/>
              <a:ea typeface="微软雅黑" panose="020B0503020204020204" pitchFamily="34" charset="-122"/>
            </a:endParaRPr>
          </a:p>
        </p:txBody>
      </p:sp>
      <p:pic>
        <p:nvPicPr>
          <p:cNvPr id="47" name="录音 (23)">
            <a:hlinkClick r:id="" action="ppaction://media"/>
          </p:cNvPr>
          <p:cNvPicPr/>
          <p:nvPr>
            <a:audioFile r:link="rId1"/>
            <p:extLst>
              <p:ext uri="{DAA4B4D4-6D71-4841-9C94-3DE7FCFB9230}">
                <p14:media xmlns:p14="http://schemas.microsoft.com/office/powerpoint/2010/main" r:embed="rId2"/>
              </p:ext>
            </p:extLst>
          </p:nvPr>
        </p:nvPicPr>
        <p:blipFill>
          <a:blip r:embed="rId3"/>
          <a:stretch>
            <a:fillRect/>
          </a:stretch>
        </p:blipFill>
        <p:spPr>
          <a:xfrm>
            <a:off x="5242560" y="481965"/>
            <a:ext cx="412750" cy="4127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p14:prism isContent="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43669" fill="hold"/>
                                        <p:tgtEl>
                                          <p:spTgt spid="4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1">
                  <p:stCondLst>
                    <p:cond delay="indefinite"/>
                  </p:stCondLst>
                  <p:endCondLst>
                    <p:cond evt="onNext">
                      <p:tgtEl>
                        <p:sldTgt/>
                      </p:tgtEl>
                    </p:cond>
                    <p:cond evt="onPrev">
                      <p:tgtEl>
                        <p:sldTgt/>
                      </p:tgtEl>
                    </p:cond>
                    <p:cond evt="onStopAudio">
                      <p:tgtEl>
                        <p:sldTgt/>
                      </p:tgtEl>
                    </p:cond>
                  </p:endCondLst>
                </p:cTn>
                <p:tgtEl>
                  <p:spTgt spid="4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9" name="组合 38"/>
          <p:cNvGrpSpPr/>
          <p:nvPr/>
        </p:nvGrpSpPr>
        <p:grpSpPr>
          <a:xfrm>
            <a:off x="-161925" y="0"/>
            <a:ext cx="8305800" cy="6858000"/>
            <a:chOff x="0" y="0"/>
            <a:chExt cx="8305800" cy="6858000"/>
          </a:xfrm>
        </p:grpSpPr>
        <p:sp>
          <p:nvSpPr>
            <p:cNvPr id="2" name="矩形 1"/>
            <p:cNvSpPr/>
            <p:nvPr/>
          </p:nvSpPr>
          <p:spPr>
            <a:xfrm>
              <a:off x="0" y="0"/>
              <a:ext cx="48387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等腰三角形 2"/>
            <p:cNvSpPr/>
            <p:nvPr/>
          </p:nvSpPr>
          <p:spPr>
            <a:xfrm rot="5400000">
              <a:off x="3143250" y="1695450"/>
              <a:ext cx="6858000" cy="3467100"/>
            </a:xfrm>
            <a:prstGeom prst="triangle">
              <a:avLst>
                <a:gd name="adj" fmla="val 10000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37" name="矩形 36"/>
          <p:cNvSpPr/>
          <p:nvPr/>
        </p:nvSpPr>
        <p:spPr>
          <a:xfrm>
            <a:off x="435182" y="655717"/>
            <a:ext cx="3029453" cy="552450"/>
          </a:xfrm>
          <a:prstGeom prst="rect">
            <a:avLst/>
          </a:prstGeom>
          <a:solidFill>
            <a:srgbClr val="333E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smtClean="0"/>
              <a:t>What is Vlog?</a:t>
            </a:r>
            <a:endParaRPr lang="en-US" sz="2400" b="1" dirty="0"/>
          </a:p>
        </p:txBody>
      </p:sp>
      <p:sp>
        <p:nvSpPr>
          <p:cNvPr id="100" name="文本框 99"/>
          <p:cNvSpPr txBox="1"/>
          <p:nvPr/>
        </p:nvSpPr>
        <p:spPr>
          <a:xfrm>
            <a:off x="154305" y="1226820"/>
            <a:ext cx="5278755" cy="5631180"/>
          </a:xfrm>
          <a:prstGeom prst="rect">
            <a:avLst/>
          </a:prstGeom>
          <a:noFill/>
          <a:ln w="9525">
            <a:noFill/>
          </a:ln>
        </p:spPr>
        <p:txBody>
          <a:bodyPr wrap="square">
            <a:spAutoFit/>
          </a:bodyPr>
          <a:p>
            <a:pPr indent="0"/>
            <a:r>
              <a:rPr lang="en-US" b="0">
                <a:solidFill>
                  <a:srgbClr val="1D2228"/>
                </a:solidFill>
                <a:latin typeface="Times New Roman" panose="02020603050405020304" charset="0"/>
                <a:cs typeface="Calibri" panose="020F0502020204030204" charset="0"/>
              </a:rPr>
              <a:t>Vlog has become the next big thing for promoting your business and expanding your influence over social media. The future is all about visuals and the faster you grab an individual’s attention, the more you have a chance of securing a potential client and expanding your customer base. As digital entrepreneurship has become vital for businesses to stay in business; it’s best if they incorporated digital marketing methods like vlog as opposed to just relying on targeting clients through the traditional business setups. Photography and edited video commercials are not sufficient for businesses. The advertisement platform has evolved. Customers prefer a direct personal bonding with their favorite brands. They prefer watching the people involved in the creation of the product and seeing the products without any professional edited videos. Therefore, I believe that businesses should focus on promoting their products through vlogs and social media influencers can expand their influence through vlogs. </a:t>
            </a:r>
            <a:endParaRPr lang="en-US" altLang="en-US" b="0">
              <a:solidFill>
                <a:srgbClr val="1D2228"/>
              </a:solidFill>
              <a:latin typeface="Times New Roman" panose="02020603050405020304" charset="0"/>
              <a:cs typeface="Calibri" panose="020F0502020204030204" charset="0"/>
            </a:endParaRPr>
          </a:p>
        </p:txBody>
      </p:sp>
      <p:sp>
        <p:nvSpPr>
          <p:cNvPr id="44" name="文本框 43"/>
          <p:cNvSpPr txBox="1"/>
          <p:nvPr/>
        </p:nvSpPr>
        <p:spPr>
          <a:xfrm>
            <a:off x="7531735" y="407035"/>
            <a:ext cx="4361180" cy="5077460"/>
          </a:xfrm>
          <a:prstGeom prst="rect">
            <a:avLst/>
          </a:prstGeom>
          <a:noFill/>
        </p:spPr>
        <p:txBody>
          <a:bodyPr wrap="square" rtlCol="0">
            <a:spAutoFit/>
          </a:bodyPr>
          <a:p>
            <a:pPr indent="0"/>
            <a:r>
              <a:rPr lang="en-US">
                <a:solidFill>
                  <a:schemeClr val="bg1"/>
                </a:solidFill>
                <a:latin typeface="Times New Roman" panose="02020603050405020304" charset="0"/>
                <a:cs typeface="Calibri" panose="020F0502020204030204" charset="0"/>
                <a:sym typeface="+mn-ea"/>
              </a:rPr>
              <a:t>While vlogs are gaining popularity, it is important to know how a business can use them. 92% of mobile phone users share videos with each other and this number will grow with time. Thus, businesses should invest in establishing their vlog. It will help them in spreading their corporate mission and values along with their corporate social media responsibility agendas, targets and progress.</a:t>
            </a:r>
            <a:endParaRPr lang="en-US">
              <a:solidFill>
                <a:schemeClr val="bg1"/>
              </a:solidFill>
              <a:latin typeface="Times New Roman" panose="02020603050405020304" charset="0"/>
              <a:cs typeface="Calibri" panose="020F0502020204030204" charset="0"/>
              <a:sym typeface="+mn-ea"/>
            </a:endParaRPr>
          </a:p>
          <a:p>
            <a:pPr indent="0"/>
            <a:r>
              <a:rPr lang="en-US">
                <a:solidFill>
                  <a:schemeClr val="bg1"/>
                </a:solidFill>
                <a:latin typeface="Times New Roman" panose="02020603050405020304" charset="0"/>
                <a:cs typeface="Calibri" panose="020F0502020204030204" charset="0"/>
                <a:sym typeface="+mn-ea"/>
              </a:rPr>
              <a:t>Customers are attracted towards companies which incorporate business practices built on the standards of safeguarding the environment for the next generation. A vlog about such business practices can help in spreading the message of the usual business practices and this will end in bringing more     popularity and customers for the business. </a:t>
            </a:r>
            <a:endParaRPr lang="en-US" altLang="en-US">
              <a:solidFill>
                <a:schemeClr val="bg1"/>
              </a:solidFill>
              <a:latin typeface="Times New Roman" panose="02020603050405020304" charset="0"/>
              <a:cs typeface="Calibri" panose="020F0502020204030204" charset="0"/>
              <a:sym typeface="+mn-ea"/>
            </a:endParaRPr>
          </a:p>
        </p:txBody>
      </p:sp>
      <p:pic>
        <p:nvPicPr>
          <p:cNvPr id="53" name="录音 (24)">
            <a:hlinkClick r:id="" action="ppaction://media"/>
          </p:cNvPr>
          <p:cNvPicPr/>
          <p:nvPr>
            <a:audioFile r:link="rId1"/>
            <p:extLst>
              <p:ext uri="{DAA4B4D4-6D71-4841-9C94-3DE7FCFB9230}">
                <p14:media xmlns:p14="http://schemas.microsoft.com/office/powerpoint/2010/main" r:embed="rId2"/>
              </p:ext>
            </p:extLst>
          </p:nvPr>
        </p:nvPicPr>
        <p:blipFill>
          <a:blip r:embed="rId3"/>
          <a:stretch>
            <a:fillRect/>
          </a:stretch>
        </p:blipFill>
        <p:spPr>
          <a:xfrm>
            <a:off x="5889625" y="3222625"/>
            <a:ext cx="412750" cy="412750"/>
          </a:xfrm>
          <a:prstGeom prst="rect">
            <a:avLst/>
          </a:prstGeom>
        </p:spPr>
      </p:pic>
    </p:spTree>
  </p:cSld>
  <p:clrMapOvr>
    <a:masterClrMapping/>
  </p:clrMapOvr>
  <p:transition spd="slow">
    <p:push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156671" fill="hold"/>
                                        <p:tgtEl>
                                          <p:spTgt spid="5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1">
                  <p:stCondLst>
                    <p:cond delay="indefinite"/>
                  </p:stCondLst>
                  <p:endCondLst>
                    <p:cond evt="onNext">
                      <p:tgtEl>
                        <p:sldTgt/>
                      </p:tgtEl>
                    </p:cond>
                    <p:cond evt="onPrev">
                      <p:tgtEl>
                        <p:sldTgt/>
                      </p:tgtEl>
                    </p:cond>
                    <p:cond evt="onStopAudio">
                      <p:tgtEl>
                        <p:sldTgt/>
                      </p:tgtEl>
                    </p:cond>
                  </p:endCondLst>
                </p:cTn>
                <p:tgtEl>
                  <p:spTgt spid="5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等腰三角形 2"/>
          <p:cNvSpPr/>
          <p:nvPr/>
        </p:nvSpPr>
        <p:spPr>
          <a:xfrm>
            <a:off x="1809750" y="1695450"/>
            <a:ext cx="3810000" cy="3409950"/>
          </a:xfrm>
          <a:prstGeom prst="triangle">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等腰三角形 1"/>
          <p:cNvSpPr/>
          <p:nvPr/>
        </p:nvSpPr>
        <p:spPr>
          <a:xfrm>
            <a:off x="2800350" y="1409700"/>
            <a:ext cx="3810000" cy="3409950"/>
          </a:xfrm>
          <a:prstGeom prst="triangle">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等腰三角形 3"/>
          <p:cNvSpPr/>
          <p:nvPr/>
        </p:nvSpPr>
        <p:spPr>
          <a:xfrm>
            <a:off x="4438650" y="499872"/>
            <a:ext cx="5734050" cy="5131975"/>
          </a:xfrm>
          <a:prstGeom prst="triangle">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等腰三角形 4"/>
          <p:cNvSpPr/>
          <p:nvPr/>
        </p:nvSpPr>
        <p:spPr>
          <a:xfrm>
            <a:off x="4438650" y="1112647"/>
            <a:ext cx="5734050" cy="5131975"/>
          </a:xfrm>
          <a:prstGeom prst="triangle">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文本框 6"/>
          <p:cNvSpPr txBox="1"/>
          <p:nvPr/>
        </p:nvSpPr>
        <p:spPr>
          <a:xfrm>
            <a:off x="1743710" y="2204720"/>
            <a:ext cx="8931275" cy="3538220"/>
          </a:xfrm>
          <a:prstGeom prst="rect">
            <a:avLst/>
          </a:prstGeom>
          <a:noFill/>
        </p:spPr>
        <p:txBody>
          <a:bodyPr wrap="square" rtlCol="0">
            <a:spAutoFit/>
          </a:bodyPr>
          <a:lstStyle/>
          <a:p>
            <a:r>
              <a:rPr lang="zh-CN" altLang="en-US" sz="3200" b="1" dirty="0" smtClean="0">
                <a:solidFill>
                  <a:schemeClr val="bg1"/>
                </a:solidFill>
                <a:latin typeface="微软雅黑" panose="020B0503020204020204" pitchFamily="34" charset="-122"/>
                <a:ea typeface="微软雅黑" panose="020B0503020204020204" pitchFamily="34" charset="-122"/>
              </a:rPr>
              <a:t>Vlog is a new trend of communication. I will analyze </a:t>
            </a:r>
            <a:r>
              <a:rPr lang="en-US" altLang="zh-CN" sz="3200" b="1" dirty="0" smtClean="0">
                <a:solidFill>
                  <a:schemeClr val="bg1"/>
                </a:solidFill>
                <a:latin typeface="微软雅黑" panose="020B0503020204020204" pitchFamily="34" charset="-122"/>
                <a:ea typeface="微软雅黑" panose="020B0503020204020204" pitchFamily="34" charset="-122"/>
              </a:rPr>
              <a:t>Moment</a:t>
            </a:r>
            <a:r>
              <a:rPr lang="zh-CN" altLang="en-US" sz="3200" b="1" dirty="0" smtClean="0">
                <a:solidFill>
                  <a:schemeClr val="bg1"/>
                </a:solidFill>
                <a:latin typeface="微软雅黑" panose="020B0503020204020204" pitchFamily="34" charset="-122"/>
                <a:ea typeface="微软雅黑" panose="020B0503020204020204" pitchFamily="34" charset="-122"/>
              </a:rPr>
              <a:t> through SWOT Analysis, Business Module Canvas and the 7P’s of marketing. The purpose of analyzing </a:t>
            </a:r>
            <a:r>
              <a:rPr lang="en-US" altLang="zh-CN" sz="3200" b="1" dirty="0" smtClean="0">
                <a:solidFill>
                  <a:schemeClr val="bg1"/>
                </a:solidFill>
                <a:latin typeface="微软雅黑" panose="020B0503020204020204" pitchFamily="34" charset="-122"/>
                <a:ea typeface="微软雅黑" panose="020B0503020204020204" pitchFamily="34" charset="-122"/>
              </a:rPr>
              <a:t>Moment</a:t>
            </a:r>
            <a:r>
              <a:rPr lang="zh-CN" altLang="en-US" sz="3200" b="1" dirty="0" smtClean="0">
                <a:solidFill>
                  <a:schemeClr val="bg1"/>
                </a:solidFill>
                <a:latin typeface="微软雅黑" panose="020B0503020204020204" pitchFamily="34" charset="-122"/>
                <a:ea typeface="微软雅黑" panose="020B0503020204020204" pitchFamily="34" charset="-122"/>
              </a:rPr>
              <a:t> through these business models is to get a better insight while developing our understanding of </a:t>
            </a:r>
            <a:r>
              <a:rPr lang="en-US" altLang="zh-CN" sz="3200" b="1" dirty="0" smtClean="0">
                <a:solidFill>
                  <a:schemeClr val="bg1"/>
                </a:solidFill>
                <a:latin typeface="微软雅黑" panose="020B0503020204020204" pitchFamily="34" charset="-122"/>
                <a:ea typeface="微软雅黑" panose="020B0503020204020204" pitchFamily="34" charset="-122"/>
              </a:rPr>
              <a:t>Moment</a:t>
            </a:r>
            <a:r>
              <a:rPr lang="zh-CN" altLang="en-US" sz="3200" b="1" dirty="0" smtClean="0">
                <a:solidFill>
                  <a:schemeClr val="bg1"/>
                </a:solidFill>
                <a:latin typeface="微软雅黑" panose="020B0503020204020204" pitchFamily="34" charset="-122"/>
                <a:ea typeface="微软雅黑" panose="020B0503020204020204" pitchFamily="34" charset="-122"/>
              </a:rPr>
              <a:t>.</a:t>
            </a:r>
            <a:endParaRPr lang="zh-CN" altLang="en-US" sz="3200" b="1" dirty="0" smtClean="0">
              <a:solidFill>
                <a:schemeClr val="bg1"/>
              </a:solidFill>
              <a:latin typeface="微软雅黑" panose="020B0503020204020204" pitchFamily="34" charset="-122"/>
              <a:ea typeface="微软雅黑" panose="020B0503020204020204" pitchFamily="34" charset="-122"/>
            </a:endParaRPr>
          </a:p>
        </p:txBody>
      </p:sp>
      <p:pic>
        <p:nvPicPr>
          <p:cNvPr id="11" name="录音 (25)">
            <a:hlinkClick r:id="" action="ppaction://media"/>
          </p:cNvPr>
          <p:cNvPicPr/>
          <p:nvPr>
            <a:audioFile r:link="rId1"/>
            <p:extLst>
              <p:ext uri="{DAA4B4D4-6D71-4841-9C94-3DE7FCFB9230}">
                <p14:media xmlns:p14="http://schemas.microsoft.com/office/powerpoint/2010/main" r:embed="rId2"/>
              </p:ext>
            </p:extLst>
          </p:nvPr>
        </p:nvPicPr>
        <p:blipFill>
          <a:blip r:embed="rId3"/>
          <a:stretch>
            <a:fillRect/>
          </a:stretch>
        </p:blipFill>
        <p:spPr>
          <a:xfrm>
            <a:off x="5619750" y="1569085"/>
            <a:ext cx="412750" cy="412750"/>
          </a:xfrm>
          <a:prstGeom prst="rect">
            <a:avLst/>
          </a:prstGeom>
        </p:spPr>
      </p:pic>
    </p:spTree>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24234"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1">
                  <p:stCondLst>
                    <p:cond delay="indefinite"/>
                  </p:stCondLst>
                  <p:endCondLst>
                    <p:cond evt="onNext">
                      <p:tgtEl>
                        <p:sldTgt/>
                      </p:tgtEl>
                    </p:cond>
                    <p:cond evt="onPrev">
                      <p:tgtEl>
                        <p:sldTgt/>
                      </p:tgtEl>
                    </p:cond>
                    <p:cond evt="onStopAudio">
                      <p:tgtEl>
                        <p:sldTgt/>
                      </p:tgtEl>
                    </p:cond>
                  </p:endCondLst>
                </p:cTn>
                <p:tgtEl>
                  <p:spTgt spid="1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00" name="文本框 99"/>
          <p:cNvSpPr txBox="1"/>
          <p:nvPr/>
        </p:nvSpPr>
        <p:spPr>
          <a:xfrm>
            <a:off x="2146300" y="1415415"/>
            <a:ext cx="8430895" cy="4523105"/>
          </a:xfrm>
          <a:prstGeom prst="rect">
            <a:avLst/>
          </a:prstGeom>
          <a:noFill/>
          <a:ln w="9525">
            <a:noFill/>
          </a:ln>
        </p:spPr>
        <p:txBody>
          <a:bodyPr wrap="square">
            <a:spAutoFit/>
          </a:bodyPr>
          <a:p>
            <a:pPr indent="0"/>
            <a:r>
              <a:rPr lang="en-US" sz="3600" b="1">
                <a:solidFill>
                  <a:schemeClr val="bg1"/>
                </a:solidFill>
                <a:latin typeface="Times New Roman" panose="02020603050405020304" charset="0"/>
                <a:cs typeface="Calibri" panose="020F0502020204030204" charset="0"/>
              </a:rPr>
              <a:t>The SWOT analysis model is a strategic tool of business analysis. The strengths and weaknesses reflect an organizations internal control while the opportunities and threats reflect external environment of the company. I will use SWOT Analysis on vlogs to assess if they are beneficial or not.</a:t>
            </a:r>
            <a:endParaRPr lang="en-US" altLang="en-US" sz="3600" b="1">
              <a:solidFill>
                <a:schemeClr val="bg1"/>
              </a:solidFill>
              <a:latin typeface="Times New Roman" panose="02020603050405020304" charset="0"/>
              <a:cs typeface="Calibri" panose="020F0502020204030204" charset="0"/>
            </a:endParaRPr>
          </a:p>
        </p:txBody>
      </p:sp>
      <p:pic>
        <p:nvPicPr>
          <p:cNvPr id="2" name="录音 (26)">
            <a:hlinkClick r:id="" action="ppaction://media"/>
          </p:cNvPr>
          <p:cNvPicPr/>
          <p:nvPr>
            <a:audioFile r:link="rId1"/>
            <p:extLst>
              <p:ext uri="{DAA4B4D4-6D71-4841-9C94-3DE7FCFB9230}">
                <p14:media xmlns:p14="http://schemas.microsoft.com/office/powerpoint/2010/main" r:embed="rId2"/>
              </p:ext>
            </p:extLst>
          </p:nvPr>
        </p:nvPicPr>
        <p:blipFill>
          <a:blip r:embed="rId3"/>
          <a:stretch>
            <a:fillRect/>
          </a:stretch>
        </p:blipFill>
        <p:spPr>
          <a:xfrm>
            <a:off x="5822950" y="5525770"/>
            <a:ext cx="412750" cy="41275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2378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1">
                  <p:stCondLst>
                    <p:cond delay="indefinite"/>
                  </p:stCondLst>
                  <p:endCondLst>
                    <p:cond evt="onNext">
                      <p:tgtEl>
                        <p:sldTgt/>
                      </p:tgtEl>
                    </p:cond>
                    <p:cond evt="onPrev">
                      <p:tgtEl>
                        <p:sldTgt/>
                      </p:tgtEl>
                    </p:cond>
                    <p:cond evt="onStopAudio">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0"/>
            <a:ext cx="12192000" cy="6858000"/>
            <a:chOff x="0" y="0"/>
            <a:chExt cx="12192000" cy="6858000"/>
          </a:xfrm>
        </p:grpSpPr>
        <p:sp>
          <p:nvSpPr>
            <p:cNvPr id="3" name="矩形 2"/>
            <p:cNvSpPr/>
            <p:nvPr/>
          </p:nvSpPr>
          <p:spPr>
            <a:xfrm>
              <a:off x="3067050" y="0"/>
              <a:ext cx="912495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流程图: 手动输入 3"/>
            <p:cNvSpPr/>
            <p:nvPr/>
          </p:nvSpPr>
          <p:spPr>
            <a:xfrm>
              <a:off x="0" y="0"/>
              <a:ext cx="3067050" cy="6858000"/>
            </a:xfrm>
            <a:prstGeom prst="flowChartManualInpu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5" name="文本框 4"/>
          <p:cNvSpPr txBox="1"/>
          <p:nvPr/>
        </p:nvSpPr>
        <p:spPr>
          <a:xfrm>
            <a:off x="253365" y="0"/>
            <a:ext cx="976630" cy="4154170"/>
          </a:xfrm>
          <a:prstGeom prst="rect">
            <a:avLst/>
          </a:prstGeom>
          <a:noFill/>
        </p:spPr>
        <p:txBody>
          <a:bodyPr wrap="square" rtlCol="0">
            <a:spAutoFit/>
          </a:bodyPr>
          <a:lstStyle/>
          <a:p>
            <a:r>
              <a:rPr lang="en-US" altLang="zh-CN" sz="6600" b="1" dirty="0">
                <a:solidFill>
                  <a:schemeClr val="bg1"/>
                </a:solidFill>
                <a:latin typeface="Arial" panose="020B0604020202020204" pitchFamily="34" charset="0"/>
                <a:cs typeface="Arial" panose="020B0604020202020204" pitchFamily="34" charset="0"/>
              </a:rPr>
              <a:t>S</a:t>
            </a:r>
            <a:r>
              <a:rPr lang="en-US" altLang="zh-CN" sz="6600" b="1" dirty="0">
                <a:solidFill>
                  <a:schemeClr val="tx2"/>
                </a:solidFill>
                <a:latin typeface="Arial" panose="020B0604020202020204" pitchFamily="34" charset="0"/>
                <a:cs typeface="Arial" panose="020B0604020202020204" pitchFamily="34" charset="0"/>
              </a:rPr>
              <a:t>WOT</a:t>
            </a:r>
            <a:endParaRPr lang="en-US" altLang="zh-CN" sz="6600" b="1" dirty="0">
              <a:solidFill>
                <a:schemeClr val="tx2"/>
              </a:solidFill>
              <a:latin typeface="Arial" panose="020B0604020202020204" pitchFamily="34" charset="0"/>
              <a:cs typeface="Arial" panose="020B0604020202020204" pitchFamily="34" charset="0"/>
            </a:endParaRPr>
          </a:p>
        </p:txBody>
      </p:sp>
      <p:sp>
        <p:nvSpPr>
          <p:cNvPr id="7" name="五边形 6"/>
          <p:cNvSpPr/>
          <p:nvPr/>
        </p:nvSpPr>
        <p:spPr>
          <a:xfrm>
            <a:off x="7278527" y="1733550"/>
            <a:ext cx="4006968" cy="4169857"/>
          </a:xfrm>
          <a:prstGeom prst="homePlate">
            <a:avLst>
              <a:gd name="adj" fmla="val 28224"/>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914400"/>
            <a:endParaRPr lang="zh-CN" altLang="en-US">
              <a:solidFill>
                <a:prstClr val="white"/>
              </a:solidFill>
            </a:endParaRPr>
          </a:p>
        </p:txBody>
      </p:sp>
      <p:sp>
        <p:nvSpPr>
          <p:cNvPr id="8" name="五边形 7"/>
          <p:cNvSpPr/>
          <p:nvPr/>
        </p:nvSpPr>
        <p:spPr>
          <a:xfrm>
            <a:off x="5577320" y="1736843"/>
            <a:ext cx="3331461" cy="4160265"/>
          </a:xfrm>
          <a:prstGeom prst="homePlate">
            <a:avLst>
              <a:gd name="adj" fmla="val 28224"/>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914400"/>
            <a:endParaRPr lang="zh-CN" altLang="en-US">
              <a:solidFill>
                <a:prstClr val="white"/>
              </a:solidFill>
            </a:endParaRPr>
          </a:p>
        </p:txBody>
      </p:sp>
      <p:sp>
        <p:nvSpPr>
          <p:cNvPr id="9" name="五边形 8"/>
          <p:cNvSpPr/>
          <p:nvPr/>
        </p:nvSpPr>
        <p:spPr>
          <a:xfrm>
            <a:off x="3166666" y="1733550"/>
            <a:ext cx="3397028" cy="4169853"/>
          </a:xfrm>
          <a:prstGeom prst="homePlate">
            <a:avLst>
              <a:gd name="adj" fmla="val 28224"/>
            </a:avLst>
          </a:prstGeom>
          <a:solidFill>
            <a:schemeClr val="tx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914400"/>
            <a:endParaRPr lang="zh-CN" altLang="en-US">
              <a:solidFill>
                <a:prstClr val="white"/>
              </a:solidFill>
            </a:endParaRPr>
          </a:p>
        </p:txBody>
      </p:sp>
      <p:sp>
        <p:nvSpPr>
          <p:cNvPr id="10" name="五边形 20"/>
          <p:cNvSpPr/>
          <p:nvPr/>
        </p:nvSpPr>
        <p:spPr>
          <a:xfrm>
            <a:off x="1229819" y="1733550"/>
            <a:ext cx="2946182" cy="4169853"/>
          </a:xfrm>
          <a:custGeom>
            <a:avLst/>
            <a:gdLst/>
            <a:ahLst/>
            <a:cxnLst/>
            <a:rect l="l" t="t" r="r" b="b"/>
            <a:pathLst>
              <a:path w="1747984" h="2099604">
                <a:moveTo>
                  <a:pt x="1747984" y="1049802"/>
                </a:moveTo>
                <a:lnTo>
                  <a:pt x="1155392" y="2099604"/>
                </a:lnTo>
                <a:lnTo>
                  <a:pt x="0" y="2099604"/>
                </a:lnTo>
                <a:lnTo>
                  <a:pt x="0" y="0"/>
                </a:lnTo>
                <a:lnTo>
                  <a:pt x="1155392" y="0"/>
                </a:lnTo>
                <a:close/>
              </a:path>
            </a:pathLst>
          </a:cu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l" defTabSz="914400"/>
            <a:endParaRPr lang="zh-CN" altLang="en-US">
              <a:solidFill>
                <a:schemeClr val="bg2">
                  <a:lumMod val="50000"/>
                </a:schemeClr>
              </a:solidFill>
              <a:latin typeface="Arial" panose="020B0604020202020204" pitchFamily="34" charset="0"/>
              <a:cs typeface="Arial" panose="020B0604020202020204" pitchFamily="34" charset="0"/>
            </a:endParaRPr>
          </a:p>
          <a:p>
            <a:pPr algn="l" defTabSz="914400"/>
            <a:r>
              <a:rPr lang="zh-CN" altLang="en-US">
                <a:solidFill>
                  <a:schemeClr val="bg2">
                    <a:lumMod val="50000"/>
                  </a:schemeClr>
                </a:solidFill>
                <a:latin typeface="Arial" panose="020B0604020202020204" pitchFamily="34" charset="0"/>
                <a:cs typeface="Arial" panose="020B0604020202020204" pitchFamily="34" charset="0"/>
              </a:rPr>
              <a:t>Vlogs can be created </a:t>
            </a:r>
            <a:endParaRPr lang="zh-CN" altLang="en-US">
              <a:solidFill>
                <a:schemeClr val="bg2">
                  <a:lumMod val="50000"/>
                </a:schemeClr>
              </a:solidFill>
              <a:latin typeface="Arial" panose="020B0604020202020204" pitchFamily="34" charset="0"/>
              <a:cs typeface="Arial" panose="020B0604020202020204" pitchFamily="34" charset="0"/>
            </a:endParaRPr>
          </a:p>
          <a:p>
            <a:pPr algn="l" defTabSz="914400"/>
            <a:r>
              <a:rPr lang="zh-CN" altLang="en-US">
                <a:solidFill>
                  <a:schemeClr val="bg2">
                    <a:lumMod val="50000"/>
                  </a:schemeClr>
                </a:solidFill>
                <a:latin typeface="Arial" panose="020B0604020202020204" pitchFamily="34" charset="0"/>
                <a:cs typeface="Arial" panose="020B0604020202020204" pitchFamily="34" charset="0"/>
              </a:rPr>
              <a:t>at any time of the day </a:t>
            </a:r>
            <a:endParaRPr lang="zh-CN" altLang="en-US">
              <a:solidFill>
                <a:schemeClr val="bg2">
                  <a:lumMod val="50000"/>
                </a:schemeClr>
              </a:solidFill>
              <a:latin typeface="Arial" panose="020B0604020202020204" pitchFamily="34" charset="0"/>
              <a:cs typeface="Arial" panose="020B0604020202020204" pitchFamily="34" charset="0"/>
            </a:endParaRPr>
          </a:p>
          <a:p>
            <a:pPr algn="l" defTabSz="914400"/>
            <a:r>
              <a:rPr lang="zh-CN" altLang="en-US">
                <a:solidFill>
                  <a:schemeClr val="bg2">
                    <a:lumMod val="50000"/>
                  </a:schemeClr>
                </a:solidFill>
                <a:latin typeface="Arial" panose="020B0604020202020204" pitchFamily="34" charset="0"/>
                <a:cs typeface="Arial" panose="020B0604020202020204" pitchFamily="34" charset="0"/>
              </a:rPr>
              <a:t>and do not require professional equipment</a:t>
            </a:r>
            <a:r>
              <a:rPr lang="en-US" altLang="zh-CN">
                <a:solidFill>
                  <a:schemeClr val="bg2">
                    <a:lumMod val="50000"/>
                  </a:schemeClr>
                </a:solidFill>
                <a:latin typeface="Arial" panose="020B0604020202020204" pitchFamily="34" charset="0"/>
                <a:cs typeface="Arial" panose="020B0604020202020204" pitchFamily="34" charset="0"/>
              </a:rPr>
              <a:t>.</a:t>
            </a:r>
            <a:endParaRPr lang="en-US" altLang="zh-CN">
              <a:solidFill>
                <a:schemeClr val="bg2">
                  <a:lumMod val="50000"/>
                </a:schemeClr>
              </a:solidFill>
              <a:latin typeface="Arial" panose="020B0604020202020204" pitchFamily="34" charset="0"/>
              <a:cs typeface="Arial" panose="020B0604020202020204" pitchFamily="34" charset="0"/>
            </a:endParaRPr>
          </a:p>
          <a:p>
            <a:pPr algn="l" defTabSz="914400"/>
            <a:r>
              <a:rPr lang="en-US" altLang="zh-CN">
                <a:solidFill>
                  <a:schemeClr val="bg2">
                    <a:lumMod val="50000"/>
                  </a:schemeClr>
                </a:solidFill>
                <a:latin typeface="Arial" panose="020B0604020202020204" pitchFamily="34" charset="0"/>
                <a:cs typeface="Arial" panose="020B0604020202020204" pitchFamily="34" charset="0"/>
              </a:rPr>
              <a:t>As a unique mobile teaching app,Moment</a:t>
            </a:r>
            <a:endParaRPr lang="en-US" altLang="zh-CN">
              <a:solidFill>
                <a:schemeClr val="bg2">
                  <a:lumMod val="50000"/>
                </a:schemeClr>
              </a:solidFill>
              <a:latin typeface="Arial" panose="020B0604020202020204" pitchFamily="34" charset="0"/>
              <a:cs typeface="Arial" panose="020B0604020202020204" pitchFamily="34" charset="0"/>
            </a:endParaRPr>
          </a:p>
          <a:p>
            <a:pPr algn="l" defTabSz="914400"/>
            <a:r>
              <a:rPr lang="en-US" altLang="zh-CN">
                <a:solidFill>
                  <a:schemeClr val="bg2">
                    <a:lumMod val="50000"/>
                  </a:schemeClr>
                </a:solidFill>
                <a:latin typeface="Arial" panose="020B0604020202020204" pitchFamily="34" charset="0"/>
                <a:cs typeface="Arial" panose="020B0604020202020204" pitchFamily="34" charset="0"/>
              </a:rPr>
              <a:t>can use everywhere.</a:t>
            </a:r>
            <a:endParaRPr lang="en-US" altLang="zh-CN">
              <a:solidFill>
                <a:schemeClr val="bg2">
                  <a:lumMod val="50000"/>
                </a:schemeClr>
              </a:solidFill>
              <a:latin typeface="Arial" panose="020B0604020202020204" pitchFamily="34" charset="0"/>
              <a:cs typeface="Arial" panose="020B0604020202020204" pitchFamily="34" charset="0"/>
            </a:endParaRPr>
          </a:p>
          <a:p>
            <a:pPr algn="l" defTabSz="914400"/>
            <a:r>
              <a:rPr lang="en-US" altLang="zh-CN">
                <a:solidFill>
                  <a:schemeClr val="bg2">
                    <a:lumMod val="50000"/>
                  </a:schemeClr>
                </a:solidFill>
                <a:latin typeface="Arial" panose="020B0604020202020204" pitchFamily="34" charset="0"/>
                <a:cs typeface="Arial" panose="020B0604020202020204" pitchFamily="34" charset="0"/>
              </a:rPr>
              <a:t>Learn,make and share </a:t>
            </a:r>
            <a:endParaRPr lang="en-US" altLang="zh-CN">
              <a:solidFill>
                <a:schemeClr val="bg2">
                  <a:lumMod val="50000"/>
                </a:schemeClr>
              </a:solidFill>
              <a:latin typeface="Arial" panose="020B0604020202020204" pitchFamily="34" charset="0"/>
              <a:cs typeface="Arial" panose="020B0604020202020204" pitchFamily="34" charset="0"/>
            </a:endParaRPr>
          </a:p>
          <a:p>
            <a:pPr algn="l" defTabSz="914400"/>
            <a:r>
              <a:rPr lang="en-US" altLang="zh-CN">
                <a:solidFill>
                  <a:schemeClr val="bg2">
                    <a:lumMod val="50000"/>
                  </a:schemeClr>
                </a:solidFill>
                <a:latin typeface="Arial" panose="020B0604020202020204" pitchFamily="34" charset="0"/>
                <a:cs typeface="Arial" panose="020B0604020202020204" pitchFamily="34" charset="0"/>
              </a:rPr>
              <a:t>just in one app.</a:t>
            </a:r>
            <a:endParaRPr lang="en-US" altLang="zh-CN">
              <a:solidFill>
                <a:schemeClr val="bg2">
                  <a:lumMod val="50000"/>
                </a:schemeClr>
              </a:solidFill>
              <a:latin typeface="Arial" panose="020B0604020202020204" pitchFamily="34" charset="0"/>
              <a:cs typeface="Arial" panose="020B0604020202020204" pitchFamily="34" charset="0"/>
            </a:endParaRPr>
          </a:p>
        </p:txBody>
      </p:sp>
      <p:sp>
        <p:nvSpPr>
          <p:cNvPr id="22" name="文本框 21"/>
          <p:cNvSpPr txBox="1"/>
          <p:nvPr/>
        </p:nvSpPr>
        <p:spPr>
          <a:xfrm>
            <a:off x="1434465" y="1595120"/>
            <a:ext cx="10671175" cy="1322070"/>
          </a:xfrm>
          <a:prstGeom prst="rect">
            <a:avLst/>
          </a:prstGeom>
          <a:noFill/>
        </p:spPr>
        <p:txBody>
          <a:bodyPr wrap="square" rtlCol="0">
            <a:spAutoFit/>
          </a:bodyPr>
          <a:lstStyle/>
          <a:p>
            <a:r>
              <a:rPr lang="en-US" altLang="zh-CN" sz="8000" b="1" dirty="0">
                <a:solidFill>
                  <a:schemeClr val="bg1"/>
                </a:solidFill>
              </a:rPr>
              <a:t>Strength    Weakness</a:t>
            </a:r>
            <a:endParaRPr lang="en-US" altLang="zh-CN" sz="8000" b="1" dirty="0">
              <a:solidFill>
                <a:schemeClr val="bg1"/>
              </a:solidFill>
            </a:endParaRPr>
          </a:p>
        </p:txBody>
      </p:sp>
      <p:sp>
        <p:nvSpPr>
          <p:cNvPr id="6" name="文本框 5"/>
          <p:cNvSpPr txBox="1"/>
          <p:nvPr/>
        </p:nvSpPr>
        <p:spPr>
          <a:xfrm>
            <a:off x="4176395" y="2663190"/>
            <a:ext cx="1829435" cy="2861310"/>
          </a:xfrm>
          <a:prstGeom prst="rect">
            <a:avLst/>
          </a:prstGeom>
          <a:noFill/>
        </p:spPr>
        <p:txBody>
          <a:bodyPr wrap="square" rtlCol="0">
            <a:spAutoFit/>
          </a:bodyPr>
          <a:p>
            <a:r>
              <a:rPr lang="zh-CN" altLang="en-US">
                <a:solidFill>
                  <a:schemeClr val="tx1">
                    <a:lumMod val="65000"/>
                    <a:lumOff val="35000"/>
                  </a:schemeClr>
                </a:solidFill>
              </a:rPr>
              <a:t>Vlogs can be accessed by anyone and an organization can target the whole globe’s potential as a market</a:t>
            </a:r>
            <a:r>
              <a:rPr lang="en-US" altLang="zh-CN">
                <a:solidFill>
                  <a:schemeClr val="tx1">
                    <a:lumMod val="65000"/>
                    <a:lumOff val="35000"/>
                  </a:schemeClr>
                </a:solidFill>
              </a:rPr>
              <a:t>.Moment has a big potential market.</a:t>
            </a:r>
            <a:endParaRPr lang="en-US" altLang="zh-CN">
              <a:solidFill>
                <a:schemeClr val="tx1">
                  <a:lumMod val="65000"/>
                  <a:lumOff val="35000"/>
                </a:schemeClr>
              </a:solidFill>
            </a:endParaRPr>
          </a:p>
        </p:txBody>
      </p:sp>
      <p:sp>
        <p:nvSpPr>
          <p:cNvPr id="13" name="文本框 12"/>
          <p:cNvSpPr txBox="1"/>
          <p:nvPr/>
        </p:nvSpPr>
        <p:spPr>
          <a:xfrm>
            <a:off x="6900545" y="3107690"/>
            <a:ext cx="1242695" cy="1753235"/>
          </a:xfrm>
          <a:prstGeom prst="rect">
            <a:avLst/>
          </a:prstGeom>
          <a:noFill/>
        </p:spPr>
        <p:txBody>
          <a:bodyPr wrap="square" rtlCol="0">
            <a:spAutoFit/>
          </a:bodyPr>
          <a:p>
            <a:r>
              <a:rPr lang="en-US" altLang="zh-CN">
                <a:solidFill>
                  <a:schemeClr val="tx1"/>
                </a:solidFill>
              </a:rPr>
              <a:t>Hard to</a:t>
            </a:r>
            <a:endParaRPr lang="en-US" altLang="zh-CN">
              <a:solidFill>
                <a:schemeClr val="tx1"/>
              </a:solidFill>
            </a:endParaRPr>
          </a:p>
          <a:p>
            <a:r>
              <a:rPr lang="en-US" altLang="zh-CN">
                <a:solidFill>
                  <a:schemeClr val="tx1"/>
                </a:solidFill>
              </a:rPr>
              <a:t>protect Copyright and Originality</a:t>
            </a:r>
            <a:endParaRPr lang="en-US" altLang="zh-CN">
              <a:solidFill>
                <a:schemeClr val="tx1"/>
              </a:solidFill>
            </a:endParaRPr>
          </a:p>
          <a:p>
            <a:endParaRPr lang="en-US" altLang="zh-CN">
              <a:solidFill>
                <a:schemeClr val="tx1"/>
              </a:solidFill>
            </a:endParaRPr>
          </a:p>
        </p:txBody>
      </p:sp>
      <p:sp>
        <p:nvSpPr>
          <p:cNvPr id="14" name="文本框 13"/>
          <p:cNvSpPr txBox="1"/>
          <p:nvPr/>
        </p:nvSpPr>
        <p:spPr>
          <a:xfrm>
            <a:off x="9241790" y="3395980"/>
            <a:ext cx="1332230" cy="1014730"/>
          </a:xfrm>
          <a:prstGeom prst="rect">
            <a:avLst/>
          </a:prstGeom>
          <a:noFill/>
        </p:spPr>
        <p:txBody>
          <a:bodyPr wrap="square" rtlCol="0">
            <a:spAutoFit/>
          </a:bodyPr>
          <a:p>
            <a:r>
              <a:rPr lang="en-US" altLang="zh-CN" sz="2000">
                <a:solidFill>
                  <a:schemeClr val="bg1"/>
                </a:solidFill>
              </a:rPr>
              <a:t>The model is easy to be copied</a:t>
            </a:r>
            <a:endParaRPr lang="en-US" altLang="zh-CN" sz="2000">
              <a:solidFill>
                <a:schemeClr val="bg1"/>
              </a:solidFill>
            </a:endParaRPr>
          </a:p>
        </p:txBody>
      </p:sp>
      <p:pic>
        <p:nvPicPr>
          <p:cNvPr id="15" name="录音 (27)">
            <a:hlinkClick r:id="" action="ppaction://media"/>
          </p:cNvPr>
          <p:cNvPicPr/>
          <p:nvPr>
            <a:audioFile r:link="rId1"/>
            <p:extLst>
              <p:ext uri="{DAA4B4D4-6D71-4841-9C94-3DE7FCFB9230}">
                <p14:media xmlns:p14="http://schemas.microsoft.com/office/powerpoint/2010/main" r:embed="rId2"/>
              </p:ext>
            </p:extLst>
          </p:nvPr>
        </p:nvPicPr>
        <p:blipFill>
          <a:blip r:embed="rId3"/>
          <a:stretch>
            <a:fillRect/>
          </a:stretch>
        </p:blipFill>
        <p:spPr>
          <a:xfrm>
            <a:off x="5389880" y="958850"/>
            <a:ext cx="412750" cy="412750"/>
          </a:xfrm>
          <a:prstGeom prst="rect">
            <a:avLst/>
          </a:prstGeom>
        </p:spPr>
      </p:pic>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51925"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1">
                  <p:stCondLst>
                    <p:cond delay="indefinite"/>
                  </p:stCondLst>
                  <p:endCondLst>
                    <p:cond evt="onNext">
                      <p:tgtEl>
                        <p:sldTgt/>
                      </p:tgtEl>
                    </p:cond>
                    <p:cond evt="onPrev">
                      <p:tgtEl>
                        <p:sldTgt/>
                      </p:tgtEl>
                    </p:cond>
                    <p:cond evt="onStopAudio">
                      <p:tgtEl>
                        <p:sldTgt/>
                      </p:tgtEl>
                    </p:cond>
                  </p:endCondLst>
                </p:cTn>
                <p:tgtEl>
                  <p:spTgt spid="1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0"/>
            <a:ext cx="12192000" cy="6858000"/>
            <a:chOff x="0" y="0"/>
            <a:chExt cx="12192000" cy="6858000"/>
          </a:xfrm>
        </p:grpSpPr>
        <p:sp>
          <p:nvSpPr>
            <p:cNvPr id="3" name="矩形 2"/>
            <p:cNvSpPr/>
            <p:nvPr/>
          </p:nvSpPr>
          <p:spPr>
            <a:xfrm>
              <a:off x="3067050" y="0"/>
              <a:ext cx="912495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流程图: 手动输入 3"/>
            <p:cNvSpPr/>
            <p:nvPr/>
          </p:nvSpPr>
          <p:spPr>
            <a:xfrm>
              <a:off x="0" y="0"/>
              <a:ext cx="3067050" cy="6858000"/>
            </a:xfrm>
            <a:prstGeom prst="flowChartManualInpu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5" name="文本框 4"/>
          <p:cNvSpPr txBox="1"/>
          <p:nvPr/>
        </p:nvSpPr>
        <p:spPr>
          <a:xfrm>
            <a:off x="253365" y="0"/>
            <a:ext cx="976630" cy="4154170"/>
          </a:xfrm>
          <a:prstGeom prst="rect">
            <a:avLst/>
          </a:prstGeom>
          <a:noFill/>
        </p:spPr>
        <p:txBody>
          <a:bodyPr wrap="square" rtlCol="0">
            <a:spAutoFit/>
          </a:bodyPr>
          <a:lstStyle/>
          <a:p>
            <a:r>
              <a:rPr lang="en-US" altLang="zh-CN" sz="6600" b="1" dirty="0">
                <a:solidFill>
                  <a:schemeClr val="bg1"/>
                </a:solidFill>
                <a:latin typeface="Arial" panose="020B0604020202020204" pitchFamily="34" charset="0"/>
                <a:cs typeface="Arial" panose="020B0604020202020204" pitchFamily="34" charset="0"/>
              </a:rPr>
              <a:t>S</a:t>
            </a:r>
            <a:r>
              <a:rPr lang="en-US" altLang="zh-CN" sz="6600" b="1" dirty="0">
                <a:solidFill>
                  <a:schemeClr val="tx2"/>
                </a:solidFill>
                <a:latin typeface="Arial" panose="020B0604020202020204" pitchFamily="34" charset="0"/>
                <a:cs typeface="Arial" panose="020B0604020202020204" pitchFamily="34" charset="0"/>
              </a:rPr>
              <a:t>WOT</a:t>
            </a:r>
            <a:endParaRPr lang="en-US" altLang="zh-CN" sz="6600" b="1" dirty="0">
              <a:solidFill>
                <a:schemeClr val="tx2"/>
              </a:solidFill>
              <a:latin typeface="Arial" panose="020B0604020202020204" pitchFamily="34" charset="0"/>
              <a:cs typeface="Arial" panose="020B0604020202020204" pitchFamily="34" charset="0"/>
            </a:endParaRPr>
          </a:p>
        </p:txBody>
      </p:sp>
      <p:sp>
        <p:nvSpPr>
          <p:cNvPr id="7" name="五边形 6"/>
          <p:cNvSpPr/>
          <p:nvPr/>
        </p:nvSpPr>
        <p:spPr>
          <a:xfrm>
            <a:off x="7278527" y="1743075"/>
            <a:ext cx="4006968" cy="4169857"/>
          </a:xfrm>
          <a:prstGeom prst="homePlate">
            <a:avLst>
              <a:gd name="adj" fmla="val 28224"/>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914400"/>
            <a:endParaRPr lang="zh-CN" altLang="en-US">
              <a:solidFill>
                <a:prstClr val="white"/>
              </a:solidFill>
            </a:endParaRPr>
          </a:p>
        </p:txBody>
      </p:sp>
      <p:sp>
        <p:nvSpPr>
          <p:cNvPr id="8" name="五边形 7"/>
          <p:cNvSpPr/>
          <p:nvPr/>
        </p:nvSpPr>
        <p:spPr>
          <a:xfrm>
            <a:off x="5632565" y="1743193"/>
            <a:ext cx="3331461" cy="4160265"/>
          </a:xfrm>
          <a:prstGeom prst="homePlate">
            <a:avLst>
              <a:gd name="adj" fmla="val 28224"/>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914400"/>
            <a:endParaRPr lang="zh-CN" altLang="en-US">
              <a:solidFill>
                <a:prstClr val="white"/>
              </a:solidFill>
            </a:endParaRPr>
          </a:p>
        </p:txBody>
      </p:sp>
      <p:sp>
        <p:nvSpPr>
          <p:cNvPr id="9" name="五边形 8"/>
          <p:cNvSpPr/>
          <p:nvPr/>
        </p:nvSpPr>
        <p:spPr>
          <a:xfrm>
            <a:off x="3166031" y="1743075"/>
            <a:ext cx="3397028" cy="4169853"/>
          </a:xfrm>
          <a:prstGeom prst="homePlate">
            <a:avLst>
              <a:gd name="adj" fmla="val 28224"/>
            </a:avLst>
          </a:prstGeom>
          <a:solidFill>
            <a:schemeClr val="tx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914400"/>
            <a:endParaRPr lang="zh-CN" altLang="en-US">
              <a:solidFill>
                <a:prstClr val="white"/>
              </a:solidFill>
            </a:endParaRPr>
          </a:p>
        </p:txBody>
      </p:sp>
      <p:sp>
        <p:nvSpPr>
          <p:cNvPr id="10" name="五边形 20"/>
          <p:cNvSpPr/>
          <p:nvPr/>
        </p:nvSpPr>
        <p:spPr>
          <a:xfrm>
            <a:off x="1229819" y="1733550"/>
            <a:ext cx="2946182" cy="4169853"/>
          </a:xfrm>
          <a:custGeom>
            <a:avLst/>
            <a:gdLst/>
            <a:ahLst/>
            <a:cxnLst/>
            <a:rect l="l" t="t" r="r" b="b"/>
            <a:pathLst>
              <a:path w="1747984" h="2099604">
                <a:moveTo>
                  <a:pt x="1747984" y="1049802"/>
                </a:moveTo>
                <a:lnTo>
                  <a:pt x="1155392" y="2099604"/>
                </a:lnTo>
                <a:lnTo>
                  <a:pt x="0" y="2099604"/>
                </a:lnTo>
                <a:lnTo>
                  <a:pt x="0" y="0"/>
                </a:lnTo>
                <a:lnTo>
                  <a:pt x="1155392" y="0"/>
                </a:lnTo>
                <a:close/>
              </a:path>
            </a:pathLst>
          </a:cu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914400"/>
            <a:r>
              <a:rPr lang="en-US" altLang="zh-CN" sz="2000" b="1">
                <a:solidFill>
                  <a:schemeClr val="bg1"/>
                </a:solidFill>
              </a:rPr>
              <a:t>Award</a:t>
            </a:r>
            <a:r>
              <a:rPr lang="zh-CN" altLang="en-US" sz="2000" b="1">
                <a:solidFill>
                  <a:schemeClr val="bg1"/>
                </a:solidFill>
              </a:rPr>
              <a:t> and </a:t>
            </a:r>
            <a:r>
              <a:rPr lang="en-US" altLang="zh-CN" sz="2000" b="1">
                <a:solidFill>
                  <a:schemeClr val="bg1"/>
                </a:solidFill>
              </a:rPr>
              <a:t>growth encouragement</a:t>
            </a:r>
            <a:endParaRPr lang="en-US" altLang="zh-CN" sz="2000" b="1">
              <a:solidFill>
                <a:schemeClr val="bg1"/>
              </a:solidFill>
            </a:endParaRPr>
          </a:p>
          <a:p>
            <a:pPr algn="ctr" defTabSz="914400"/>
            <a:r>
              <a:rPr lang="zh-CN" altLang="en-US" sz="2000" b="1">
                <a:solidFill>
                  <a:schemeClr val="bg1"/>
                </a:solidFill>
              </a:rPr>
              <a:t> can be given to </a:t>
            </a:r>
            <a:endParaRPr lang="zh-CN" altLang="en-US" sz="2000" b="1">
              <a:solidFill>
                <a:schemeClr val="bg1"/>
              </a:solidFill>
            </a:endParaRPr>
          </a:p>
          <a:p>
            <a:pPr algn="ctr" defTabSz="914400"/>
            <a:r>
              <a:rPr lang="zh-CN" altLang="en-US" sz="2000" b="1">
                <a:solidFill>
                  <a:schemeClr val="bg1"/>
                </a:solidFill>
              </a:rPr>
              <a:t>engage with potential customers</a:t>
            </a:r>
            <a:endParaRPr lang="zh-CN" altLang="en-US" sz="2000" b="1">
              <a:solidFill>
                <a:schemeClr val="bg1"/>
              </a:solidFill>
            </a:endParaRPr>
          </a:p>
        </p:txBody>
      </p:sp>
      <p:sp>
        <p:nvSpPr>
          <p:cNvPr id="22" name="文本框 21"/>
          <p:cNvSpPr txBox="1"/>
          <p:nvPr/>
        </p:nvSpPr>
        <p:spPr>
          <a:xfrm>
            <a:off x="1017270" y="1733550"/>
            <a:ext cx="9848850" cy="1322070"/>
          </a:xfrm>
          <a:prstGeom prst="rect">
            <a:avLst/>
          </a:prstGeom>
          <a:noFill/>
        </p:spPr>
        <p:txBody>
          <a:bodyPr wrap="square" rtlCol="0">
            <a:spAutoFit/>
          </a:bodyPr>
          <a:lstStyle/>
          <a:p>
            <a:r>
              <a:rPr lang="en-US" altLang="zh-CN" sz="8000" b="1" dirty="0">
                <a:solidFill>
                  <a:schemeClr val="bg1"/>
                </a:solidFill>
              </a:rPr>
              <a:t>Opportunity   Threat</a:t>
            </a:r>
            <a:endParaRPr lang="en-US" altLang="zh-CN" sz="8000" b="1" dirty="0">
              <a:solidFill>
                <a:schemeClr val="bg1"/>
              </a:solidFill>
            </a:endParaRPr>
          </a:p>
        </p:txBody>
      </p:sp>
      <p:sp>
        <p:nvSpPr>
          <p:cNvPr id="31" name="文本框 30"/>
          <p:cNvSpPr txBox="1"/>
          <p:nvPr/>
        </p:nvSpPr>
        <p:spPr>
          <a:xfrm>
            <a:off x="4176395" y="2766695"/>
            <a:ext cx="2202815" cy="2967355"/>
          </a:xfrm>
          <a:prstGeom prst="rect">
            <a:avLst/>
          </a:prstGeom>
          <a:noFill/>
        </p:spPr>
        <p:txBody>
          <a:bodyPr wrap="square" lIns="91424" tIns="45712" rIns="91424" bIns="45712" rtlCol="0">
            <a:spAutoFit/>
          </a:bodyPr>
          <a:lstStyle/>
          <a:p>
            <a:pPr>
              <a:lnSpc>
                <a:spcPct val="130000"/>
              </a:lnSpc>
            </a:pPr>
            <a:r>
              <a:rPr lang="en-US" altLang="zh-CN" dirty="0" smtClean="0">
                <a:solidFill>
                  <a:schemeClr val="bg1"/>
                </a:solidFill>
                <a:latin typeface="微软雅黑" panose="020B0503020204020204" pitchFamily="34" charset="-122"/>
                <a:ea typeface="微软雅黑" panose="020B0503020204020204" pitchFamily="34" charset="-122"/>
              </a:rPr>
              <a:t>Moment</a:t>
            </a:r>
            <a:r>
              <a:rPr lang="zh-CN" altLang="en-US" dirty="0" smtClean="0">
                <a:solidFill>
                  <a:schemeClr val="bg1"/>
                </a:solidFill>
                <a:latin typeface="微软雅黑" panose="020B0503020204020204" pitchFamily="34" charset="-122"/>
                <a:ea typeface="微软雅黑" panose="020B0503020204020204" pitchFamily="34" charset="-122"/>
              </a:rPr>
              <a:t> can target the customers across the globe for expanding business </a:t>
            </a:r>
            <a:r>
              <a:rPr lang="en-US" altLang="zh-CN" dirty="0" smtClean="0">
                <a:solidFill>
                  <a:schemeClr val="bg1"/>
                </a:solidFill>
                <a:latin typeface="微软雅黑" panose="020B0503020204020204" pitchFamily="34" charset="-122"/>
                <a:ea typeface="微软雅黑" panose="020B0503020204020204" pitchFamily="34" charset="-122"/>
              </a:rPr>
              <a:t>cause there's no limitation</a:t>
            </a:r>
            <a:endParaRPr lang="en-US" altLang="zh-CN" dirty="0" smtClean="0">
              <a:solidFill>
                <a:schemeClr val="bg1"/>
              </a:solidFill>
              <a:latin typeface="微软雅黑" panose="020B0503020204020204" pitchFamily="34" charset="-122"/>
              <a:ea typeface="微软雅黑" panose="020B0503020204020204" pitchFamily="34" charset="-122"/>
            </a:endParaRPr>
          </a:p>
        </p:txBody>
      </p:sp>
      <p:sp>
        <p:nvSpPr>
          <p:cNvPr id="32" name="文本框 31"/>
          <p:cNvSpPr txBox="1"/>
          <p:nvPr/>
        </p:nvSpPr>
        <p:spPr>
          <a:xfrm>
            <a:off x="6672884" y="3157841"/>
            <a:ext cx="1914731" cy="2606040"/>
          </a:xfrm>
          <a:prstGeom prst="rect">
            <a:avLst/>
          </a:prstGeom>
          <a:noFill/>
        </p:spPr>
        <p:txBody>
          <a:bodyPr wrap="square" lIns="91424" tIns="45712" rIns="91424" bIns="45712" rtlCol="0">
            <a:spAutoFit/>
          </a:bodyPr>
          <a:lstStyle/>
          <a:p>
            <a:pPr>
              <a:lnSpc>
                <a:spcPct val="130000"/>
              </a:lnSpc>
            </a:pPr>
            <a:r>
              <a:rPr lang="zh-CN" altLang="en-US" sz="1400" b="1" dirty="0" smtClean="0">
                <a:solidFill>
                  <a:schemeClr val="bg1"/>
                </a:solidFill>
                <a:latin typeface="微软雅黑" panose="020B0503020204020204" pitchFamily="34" charset="-122"/>
                <a:ea typeface="微软雅黑" panose="020B0503020204020204" pitchFamily="34" charset="-122"/>
              </a:rPr>
              <a:t>A mistake could potentially result in damaging the image and repute of a company because vlogs cannot be edited to remove mistakes</a:t>
            </a:r>
            <a:endParaRPr lang="zh-CN" altLang="en-US" sz="1400" b="1" dirty="0" smtClean="0">
              <a:solidFill>
                <a:schemeClr val="bg1"/>
              </a:solidFill>
              <a:latin typeface="微软雅黑" panose="020B0503020204020204" pitchFamily="34" charset="-122"/>
              <a:ea typeface="微软雅黑" panose="020B0503020204020204" pitchFamily="34" charset="-122"/>
            </a:endParaRPr>
          </a:p>
        </p:txBody>
      </p:sp>
      <p:sp>
        <p:nvSpPr>
          <p:cNvPr id="33" name="文本框 32"/>
          <p:cNvSpPr txBox="1"/>
          <p:nvPr/>
        </p:nvSpPr>
        <p:spPr>
          <a:xfrm>
            <a:off x="8963806" y="3364216"/>
            <a:ext cx="1914731" cy="1169035"/>
          </a:xfrm>
          <a:prstGeom prst="rect">
            <a:avLst/>
          </a:prstGeom>
          <a:noFill/>
        </p:spPr>
        <p:txBody>
          <a:bodyPr wrap="square" lIns="91424" tIns="45712" rIns="91424" bIns="45712" rtlCol="0">
            <a:spAutoFit/>
          </a:bodyPr>
          <a:lstStyle/>
          <a:p>
            <a:pPr>
              <a:lnSpc>
                <a:spcPct val="130000"/>
              </a:lnSpc>
            </a:pPr>
            <a:r>
              <a:rPr lang="en-US" b="1" dirty="0" smtClean="0">
                <a:solidFill>
                  <a:schemeClr val="bg1"/>
                </a:solidFill>
                <a:latin typeface="微软雅黑" panose="020B0503020204020204" pitchFamily="34" charset="-122"/>
                <a:ea typeface="微软雅黑" panose="020B0503020204020204" pitchFamily="34" charset="-122"/>
              </a:rPr>
              <a:t>Most Vloggers love Youtube and Instagram</a:t>
            </a:r>
            <a:endParaRPr kumimoji="1" lang="en-US" b="1" dirty="0" smtClean="0">
              <a:solidFill>
                <a:schemeClr val="bg1"/>
              </a:solidFill>
              <a:latin typeface="微软雅黑" panose="020B0503020204020204" pitchFamily="34" charset="-122"/>
              <a:ea typeface="微软雅黑" panose="020B0503020204020204" pitchFamily="34" charset="-122"/>
              <a:cs typeface="Arial" panose="020B0604020202020204"/>
            </a:endParaRPr>
          </a:p>
        </p:txBody>
      </p:sp>
      <p:pic>
        <p:nvPicPr>
          <p:cNvPr id="11" name="录音 (28)">
            <a:hlinkClick r:id="" action="ppaction://media"/>
          </p:cNvPr>
          <p:cNvPicPr/>
          <p:nvPr>
            <a:audioFile r:link="rId1"/>
            <p:extLst>
              <p:ext uri="{DAA4B4D4-6D71-4841-9C94-3DE7FCFB9230}">
                <p14:media xmlns:p14="http://schemas.microsoft.com/office/powerpoint/2010/main" r:embed="rId2"/>
              </p:ext>
            </p:extLst>
          </p:nvPr>
        </p:nvPicPr>
        <p:blipFill>
          <a:blip r:embed="rId3"/>
          <a:stretch>
            <a:fillRect/>
          </a:stretch>
        </p:blipFill>
        <p:spPr>
          <a:xfrm>
            <a:off x="5735320" y="903605"/>
            <a:ext cx="412750" cy="412750"/>
          </a:xfrm>
          <a:prstGeom prst="rect">
            <a:avLst/>
          </a:prstGeom>
        </p:spPr>
      </p:pic>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38015"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1">
                  <p:stCondLst>
                    <p:cond delay="indefinite"/>
                  </p:stCondLst>
                  <p:endCondLst>
                    <p:cond evt="onNext">
                      <p:tgtEl>
                        <p:sldTgt/>
                      </p:tgtEl>
                    </p:cond>
                    <p:cond evt="onPrev">
                      <p:tgtEl>
                        <p:sldTgt/>
                      </p:tgtEl>
                    </p:cond>
                    <p:cond evt="onStopAudio">
                      <p:tgtEl>
                        <p:sldTgt/>
                      </p:tgtEl>
                    </p:cond>
                  </p:endCondLst>
                </p:cTn>
                <p:tgtEl>
                  <p:spTgt spid="11"/>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00" name="文本框 99"/>
          <p:cNvSpPr txBox="1"/>
          <p:nvPr/>
        </p:nvSpPr>
        <p:spPr>
          <a:xfrm>
            <a:off x="2146300" y="1027430"/>
            <a:ext cx="8430895" cy="5631180"/>
          </a:xfrm>
          <a:prstGeom prst="rect">
            <a:avLst/>
          </a:prstGeom>
          <a:noFill/>
          <a:ln w="9525">
            <a:noFill/>
          </a:ln>
        </p:spPr>
        <p:txBody>
          <a:bodyPr wrap="square">
            <a:spAutoFit/>
          </a:bodyPr>
          <a:p>
            <a:pPr indent="0"/>
            <a:r>
              <a:rPr lang="en-US" sz="3600" b="1">
                <a:solidFill>
                  <a:schemeClr val="bg1"/>
                </a:solidFill>
                <a:latin typeface="Times New Roman" panose="02020603050405020304" charset="0"/>
                <a:cs typeface="Calibri" panose="020F0502020204030204" charset="0"/>
              </a:rPr>
              <a:t>The business module canvas focuses on different key aspects of the underlying subject. In this case, vlog will be analyzed through the different factors of this model.</a:t>
            </a:r>
            <a:endParaRPr lang="en-US" sz="3600" b="1">
              <a:solidFill>
                <a:schemeClr val="bg1"/>
              </a:solidFill>
              <a:latin typeface="Times New Roman" panose="02020603050405020304" charset="0"/>
              <a:cs typeface="Calibri" panose="020F0502020204030204" charset="0"/>
            </a:endParaRPr>
          </a:p>
          <a:p>
            <a:pPr indent="0"/>
            <a:r>
              <a:rPr lang="en-US" sz="3600" b="1">
                <a:solidFill>
                  <a:schemeClr val="bg1"/>
                </a:solidFill>
                <a:latin typeface="Times New Roman" panose="02020603050405020304" charset="0"/>
                <a:cs typeface="Calibri" panose="020F0502020204030204" charset="0"/>
              </a:rPr>
              <a:t>The four main factors of a business canvas model are the:</a:t>
            </a:r>
            <a:endParaRPr lang="en-US" sz="3600" b="1">
              <a:solidFill>
                <a:schemeClr val="bg1"/>
              </a:solidFill>
              <a:latin typeface="Times New Roman" panose="02020603050405020304" charset="0"/>
              <a:cs typeface="Calibri" panose="020F0502020204030204" charset="0"/>
            </a:endParaRPr>
          </a:p>
          <a:p>
            <a:pPr indent="0"/>
            <a:r>
              <a:rPr lang="en-US" sz="3600" b="1">
                <a:solidFill>
                  <a:schemeClr val="bg1"/>
                </a:solidFill>
                <a:latin typeface="Times New Roman" panose="02020603050405020304" charset="0"/>
                <a:cs typeface="Calibri" panose="020F0502020204030204" charset="0"/>
              </a:rPr>
              <a:t>Key Partners</a:t>
            </a:r>
            <a:endParaRPr lang="en-US" sz="3600" b="1">
              <a:solidFill>
                <a:schemeClr val="bg1"/>
              </a:solidFill>
              <a:latin typeface="Times New Roman" panose="02020603050405020304" charset="0"/>
              <a:cs typeface="Calibri" panose="020F0502020204030204" charset="0"/>
            </a:endParaRPr>
          </a:p>
          <a:p>
            <a:pPr indent="0"/>
            <a:r>
              <a:rPr lang="en-US" sz="3600" b="1">
                <a:solidFill>
                  <a:schemeClr val="bg1"/>
                </a:solidFill>
                <a:latin typeface="Times New Roman" panose="02020603050405020304" charset="0"/>
                <a:cs typeface="Calibri" panose="020F0502020204030204" charset="0"/>
              </a:rPr>
              <a:t>Key Activities</a:t>
            </a:r>
            <a:endParaRPr lang="en-US" sz="3600" b="1">
              <a:solidFill>
                <a:schemeClr val="bg1"/>
              </a:solidFill>
              <a:latin typeface="Times New Roman" panose="02020603050405020304" charset="0"/>
              <a:cs typeface="Calibri" panose="020F0502020204030204" charset="0"/>
            </a:endParaRPr>
          </a:p>
          <a:p>
            <a:pPr indent="0"/>
            <a:r>
              <a:rPr lang="en-US" sz="3600" b="1">
                <a:solidFill>
                  <a:schemeClr val="bg1"/>
                </a:solidFill>
                <a:latin typeface="Times New Roman" panose="02020603050405020304" charset="0"/>
                <a:cs typeface="Calibri" panose="020F0502020204030204" charset="0"/>
              </a:rPr>
              <a:t>Key Resources</a:t>
            </a:r>
            <a:endParaRPr lang="en-US" sz="3600" b="1">
              <a:solidFill>
                <a:schemeClr val="bg1"/>
              </a:solidFill>
              <a:latin typeface="Times New Roman" panose="02020603050405020304" charset="0"/>
              <a:cs typeface="Calibri" panose="020F0502020204030204" charset="0"/>
            </a:endParaRPr>
          </a:p>
          <a:p>
            <a:pPr indent="0"/>
            <a:r>
              <a:rPr lang="en-US" sz="3600" b="1">
                <a:solidFill>
                  <a:schemeClr val="bg1"/>
                </a:solidFill>
                <a:latin typeface="Times New Roman" panose="02020603050405020304" charset="0"/>
                <a:cs typeface="Calibri" panose="020F0502020204030204" charset="0"/>
              </a:rPr>
              <a:t>Cost Structure</a:t>
            </a:r>
            <a:endParaRPr lang="en-US" sz="3600" b="1">
              <a:solidFill>
                <a:schemeClr val="bg1"/>
              </a:solidFill>
              <a:latin typeface="Times New Roman" panose="02020603050405020304" charset="0"/>
              <a:cs typeface="Calibri" panose="020F0502020204030204" charset="0"/>
            </a:endParaRPr>
          </a:p>
        </p:txBody>
      </p:sp>
      <p:pic>
        <p:nvPicPr>
          <p:cNvPr id="2" name="录音 (29)">
            <a:hlinkClick r:id="" action="ppaction://media"/>
          </p:cNvPr>
          <p:cNvPicPr/>
          <p:nvPr>
            <a:audioFile r:link="rId1"/>
            <p:extLst>
              <p:ext uri="{DAA4B4D4-6D71-4841-9C94-3DE7FCFB9230}">
                <p14:media xmlns:p14="http://schemas.microsoft.com/office/powerpoint/2010/main" r:embed="rId2"/>
              </p:ext>
            </p:extLst>
          </p:nvPr>
        </p:nvPicPr>
        <p:blipFill>
          <a:blip r:embed="rId3"/>
          <a:stretch>
            <a:fillRect/>
          </a:stretch>
        </p:blipFill>
        <p:spPr>
          <a:xfrm>
            <a:off x="7987030" y="4554220"/>
            <a:ext cx="412750" cy="41275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2457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1">
                  <p:stCondLst>
                    <p:cond delay="indefinite"/>
                  </p:stCondLst>
                  <p:endCondLst>
                    <p:cond evt="onNext">
                      <p:tgtEl>
                        <p:sldTgt/>
                      </p:tgtEl>
                    </p:cond>
                    <p:cond evt="onPrev">
                      <p:tgtEl>
                        <p:sldTgt/>
                      </p:tgtEl>
                    </p:cond>
                    <p:cond evt="onStopAudio">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3067050" y="0"/>
            <a:ext cx="912495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a:t>Key Partner</a:t>
            </a:r>
            <a:endParaRPr lang="zh-CN" altLang="en-US"/>
          </a:p>
        </p:txBody>
      </p:sp>
      <p:grpSp>
        <p:nvGrpSpPr>
          <p:cNvPr id="9" name="组合 8"/>
          <p:cNvGrpSpPr/>
          <p:nvPr/>
        </p:nvGrpSpPr>
        <p:grpSpPr>
          <a:xfrm>
            <a:off x="2543174" y="564615"/>
            <a:ext cx="1279618" cy="1481182"/>
            <a:chOff x="2543174" y="564615"/>
            <a:chExt cx="1279618" cy="1481182"/>
          </a:xfrm>
        </p:grpSpPr>
        <p:sp>
          <p:nvSpPr>
            <p:cNvPr id="3" name="矩形 2"/>
            <p:cNvSpPr/>
            <p:nvPr/>
          </p:nvSpPr>
          <p:spPr>
            <a:xfrm rot="2705224">
              <a:off x="2543174" y="781051"/>
              <a:ext cx="1047750" cy="1047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5" name="直接连接符 4"/>
            <p:cNvCxnSpPr/>
            <p:nvPr/>
          </p:nvCxnSpPr>
          <p:spPr>
            <a:xfrm>
              <a:off x="3067050" y="564615"/>
              <a:ext cx="740311" cy="740311"/>
            </a:xfrm>
            <a:prstGeom prst="line">
              <a:avLst/>
            </a:prstGeom>
            <a:ln w="381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cxnSp>
          <p:nvCxnSpPr>
            <p:cNvPr id="6" name="直接连接符 5"/>
            <p:cNvCxnSpPr/>
            <p:nvPr/>
          </p:nvCxnSpPr>
          <p:spPr>
            <a:xfrm flipH="1">
              <a:off x="3066492" y="1290638"/>
              <a:ext cx="756300" cy="755159"/>
            </a:xfrm>
            <a:prstGeom prst="line">
              <a:avLst/>
            </a:prstGeom>
            <a:ln w="381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grpSp>
      <p:sp>
        <p:nvSpPr>
          <p:cNvPr id="11" name="文本框 10"/>
          <p:cNvSpPr txBox="1"/>
          <p:nvPr/>
        </p:nvSpPr>
        <p:spPr>
          <a:xfrm>
            <a:off x="7252883" y="1012816"/>
            <a:ext cx="3736435" cy="583565"/>
          </a:xfrm>
          <a:prstGeom prst="rect">
            <a:avLst/>
          </a:prstGeom>
          <a:noFill/>
        </p:spPr>
        <p:txBody>
          <a:bodyPr wrap="square" rtlCol="0">
            <a:spAutoFit/>
          </a:bodyPr>
          <a:lstStyle/>
          <a:p>
            <a:r>
              <a:rPr lang="en-US" altLang="zh-CN" sz="3200" dirty="0" smtClean="0">
                <a:latin typeface="微软雅黑" panose="020B0503020204020204" pitchFamily="34" charset="-122"/>
                <a:ea typeface="微软雅黑" panose="020B0503020204020204" pitchFamily="34" charset="-122"/>
              </a:rPr>
              <a:t>Key Partner</a:t>
            </a:r>
            <a:endParaRPr lang="en-US" altLang="zh-CN" sz="3200" dirty="0">
              <a:latin typeface="微软雅黑" panose="020B0503020204020204" pitchFamily="34" charset="-122"/>
              <a:ea typeface="微软雅黑" panose="020B0503020204020204" pitchFamily="34" charset="-122"/>
            </a:endParaRPr>
          </a:p>
        </p:txBody>
      </p:sp>
      <p:sp>
        <p:nvSpPr>
          <p:cNvPr id="30" name="空心弧 29"/>
          <p:cNvSpPr/>
          <p:nvPr/>
        </p:nvSpPr>
        <p:spPr>
          <a:xfrm>
            <a:off x="3771178" y="3200854"/>
            <a:ext cx="2789614" cy="2789614"/>
          </a:xfrm>
          <a:prstGeom prst="blockArc">
            <a:avLst>
              <a:gd name="adj1" fmla="val 12662507"/>
              <a:gd name="adj2" fmla="val 21386541"/>
              <a:gd name="adj3" fmla="val 3380"/>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cxnSp>
        <p:nvCxnSpPr>
          <p:cNvPr id="32" name="直接连接符 31"/>
          <p:cNvCxnSpPr/>
          <p:nvPr/>
        </p:nvCxnSpPr>
        <p:spPr>
          <a:xfrm>
            <a:off x="7253241" y="2089554"/>
            <a:ext cx="0" cy="981226"/>
          </a:xfrm>
          <a:prstGeom prst="line">
            <a:avLst/>
          </a:prstGeom>
          <a:ln w="1270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8" name="直接连接符 17"/>
          <p:cNvCxnSpPr/>
          <p:nvPr/>
        </p:nvCxnSpPr>
        <p:spPr>
          <a:xfrm>
            <a:off x="7157991" y="2089554"/>
            <a:ext cx="0" cy="981226"/>
          </a:xfrm>
          <a:prstGeom prst="line">
            <a:avLst/>
          </a:prstGeom>
          <a:ln w="63500">
            <a:solidFill>
              <a:schemeClr val="accent1">
                <a:lumMod val="60000"/>
                <a:lumOff val="40000"/>
                <a:alpha val="96000"/>
              </a:schemeClr>
            </a:solidFill>
          </a:ln>
        </p:spPr>
        <p:style>
          <a:lnRef idx="1">
            <a:schemeClr val="accent1"/>
          </a:lnRef>
          <a:fillRef idx="0">
            <a:schemeClr val="accent1"/>
          </a:fillRef>
          <a:effectRef idx="0">
            <a:schemeClr val="accent1"/>
          </a:effectRef>
          <a:fontRef idx="minor">
            <a:schemeClr val="tx1"/>
          </a:fontRef>
        </p:style>
      </p:cxnSp>
      <p:sp>
        <p:nvSpPr>
          <p:cNvPr id="19" name="矩形 18"/>
          <p:cNvSpPr/>
          <p:nvPr/>
        </p:nvSpPr>
        <p:spPr>
          <a:xfrm>
            <a:off x="7347415" y="1693084"/>
            <a:ext cx="4155889" cy="2583180"/>
          </a:xfrm>
          <a:prstGeom prst="rect">
            <a:avLst/>
          </a:prstGeom>
        </p:spPr>
        <p:txBody>
          <a:bodyPr wrap="square" lIns="68570" tIns="34289" rIns="68570" bIns="34289">
            <a:spAutoFit/>
          </a:bodyPr>
          <a:lstStyle/>
          <a:p>
            <a:pPr defTabSz="685800">
              <a:lnSpc>
                <a:spcPct val="130000"/>
              </a:lnSpc>
            </a:pPr>
            <a:r>
              <a:rPr lang="en-US" sz="1400" dirty="0">
                <a:latin typeface="微软雅黑" panose="020B0503020204020204" pitchFamily="34" charset="-122"/>
                <a:ea typeface="微软雅黑" panose="020B0503020204020204" pitchFamily="34" charset="-122"/>
              </a:rPr>
              <a:t>Vlogger talents and Vlogger new-in.</a:t>
            </a:r>
            <a:endParaRPr lang="en-US" sz="1400" dirty="0">
              <a:latin typeface="微软雅黑" panose="020B0503020204020204" pitchFamily="34" charset="-122"/>
              <a:ea typeface="微软雅黑" panose="020B0503020204020204" pitchFamily="34" charset="-122"/>
            </a:endParaRPr>
          </a:p>
          <a:p>
            <a:pPr defTabSz="685800">
              <a:lnSpc>
                <a:spcPct val="130000"/>
              </a:lnSpc>
            </a:pPr>
            <a:r>
              <a:rPr lang="en-US" sz="1400" dirty="0">
                <a:latin typeface="微软雅黑" panose="020B0503020204020204" pitchFamily="34" charset="-122"/>
                <a:ea typeface="微软雅黑" panose="020B0503020204020204" pitchFamily="34" charset="-122"/>
              </a:rPr>
              <a:t>Not single Vlogger,Moment can also cooperate with big companies for free teaching at start.This will also help in showing that the business only conducts businesses with those partners who have strong ethical backgrounds. This helps in strengthening the overall image of the company. </a:t>
            </a:r>
            <a:endParaRPr lang="en-US" sz="1400" dirty="0">
              <a:latin typeface="微软雅黑" panose="020B0503020204020204" pitchFamily="34" charset="-122"/>
              <a:ea typeface="微软雅黑" panose="020B0503020204020204" pitchFamily="34" charset="-122"/>
            </a:endParaRPr>
          </a:p>
          <a:p>
            <a:pPr defTabSz="685800">
              <a:lnSpc>
                <a:spcPct val="130000"/>
              </a:lnSpc>
            </a:pPr>
            <a:r>
              <a:rPr lang="en-US" sz="1400" dirty="0">
                <a:latin typeface="微软雅黑" panose="020B0503020204020204" pitchFamily="34" charset="-122"/>
                <a:ea typeface="微软雅黑" panose="020B0503020204020204" pitchFamily="34" charset="-122"/>
              </a:rPr>
              <a:t>Also stakeholder is important.</a:t>
            </a:r>
            <a:endParaRPr lang="en-US" sz="1400" dirty="0">
              <a:latin typeface="微软雅黑" panose="020B0503020204020204" pitchFamily="34" charset="-122"/>
              <a:ea typeface="微软雅黑" panose="020B0503020204020204" pitchFamily="34" charset="-122"/>
            </a:endParaRPr>
          </a:p>
        </p:txBody>
      </p:sp>
      <p:cxnSp>
        <p:nvCxnSpPr>
          <p:cNvPr id="20" name="直接连接符 19"/>
          <p:cNvCxnSpPr/>
          <p:nvPr/>
        </p:nvCxnSpPr>
        <p:spPr>
          <a:xfrm>
            <a:off x="11693804" y="3519944"/>
            <a:ext cx="0" cy="981226"/>
          </a:xfrm>
          <a:prstGeom prst="line">
            <a:avLst/>
          </a:prstGeom>
          <a:ln w="1270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cxnSp>
        <p:nvCxnSpPr>
          <p:cNvPr id="21" name="直接连接符 20"/>
          <p:cNvCxnSpPr/>
          <p:nvPr/>
        </p:nvCxnSpPr>
        <p:spPr>
          <a:xfrm>
            <a:off x="11598554" y="3519944"/>
            <a:ext cx="0" cy="981226"/>
          </a:xfrm>
          <a:prstGeom prst="line">
            <a:avLst/>
          </a:prstGeom>
          <a:ln w="63500">
            <a:solidFill>
              <a:schemeClr val="accent1">
                <a:lumMod val="60000"/>
                <a:lumOff val="40000"/>
                <a:alpha val="96000"/>
              </a:schemeClr>
            </a:solidFill>
          </a:ln>
        </p:spPr>
        <p:style>
          <a:lnRef idx="1">
            <a:schemeClr val="accent1"/>
          </a:lnRef>
          <a:fillRef idx="0">
            <a:schemeClr val="accent1"/>
          </a:fillRef>
          <a:effectRef idx="0">
            <a:schemeClr val="accent1"/>
          </a:effectRef>
          <a:fontRef idx="minor">
            <a:schemeClr val="tx1"/>
          </a:fontRef>
        </p:style>
      </p:cxnSp>
      <p:cxnSp>
        <p:nvCxnSpPr>
          <p:cNvPr id="8" name="直接连接符 7"/>
          <p:cNvCxnSpPr/>
          <p:nvPr/>
        </p:nvCxnSpPr>
        <p:spPr>
          <a:xfrm flipV="1">
            <a:off x="4920343" y="2743200"/>
            <a:ext cx="0" cy="1225711"/>
          </a:xfrm>
          <a:prstGeom prst="line">
            <a:avLst/>
          </a:prstGeom>
          <a:ln w="12700">
            <a:solidFill>
              <a:schemeClr val="bg1">
                <a:lumMod val="65000"/>
              </a:schemeClr>
            </a:solidFill>
            <a:headEnd type="none" w="lg" len="lg"/>
            <a:tailEnd type="oval" w="lg" len="lg"/>
          </a:ln>
        </p:spPr>
        <p:style>
          <a:lnRef idx="1">
            <a:schemeClr val="accent1"/>
          </a:lnRef>
          <a:fillRef idx="0">
            <a:schemeClr val="accent1"/>
          </a:fillRef>
          <a:effectRef idx="0">
            <a:schemeClr val="accent1"/>
          </a:effectRef>
          <a:fontRef idx="minor">
            <a:schemeClr val="tx1"/>
          </a:fontRef>
        </p:style>
      </p:cxnSp>
      <p:cxnSp>
        <p:nvCxnSpPr>
          <p:cNvPr id="31" name="直接连接符 30"/>
          <p:cNvCxnSpPr/>
          <p:nvPr/>
        </p:nvCxnSpPr>
        <p:spPr>
          <a:xfrm flipV="1">
            <a:off x="5457741" y="2511391"/>
            <a:ext cx="0" cy="1225711"/>
          </a:xfrm>
          <a:prstGeom prst="line">
            <a:avLst/>
          </a:prstGeom>
          <a:ln w="12700">
            <a:solidFill>
              <a:schemeClr val="bg1">
                <a:lumMod val="65000"/>
              </a:schemeClr>
            </a:solidFill>
            <a:headEnd type="none" w="lg" len="lg"/>
            <a:tailEnd type="oval" w="lg" len="lg"/>
          </a:ln>
        </p:spPr>
        <p:style>
          <a:lnRef idx="1">
            <a:schemeClr val="accent1"/>
          </a:lnRef>
          <a:fillRef idx="0">
            <a:schemeClr val="accent1"/>
          </a:fillRef>
          <a:effectRef idx="0">
            <a:schemeClr val="accent1"/>
          </a:effectRef>
          <a:fontRef idx="minor">
            <a:schemeClr val="tx1"/>
          </a:fontRef>
        </p:style>
      </p:cxnSp>
      <p:cxnSp>
        <p:nvCxnSpPr>
          <p:cNvPr id="34" name="直接连接符 33"/>
          <p:cNvCxnSpPr/>
          <p:nvPr/>
        </p:nvCxnSpPr>
        <p:spPr>
          <a:xfrm flipV="1">
            <a:off x="6213153" y="2918564"/>
            <a:ext cx="0" cy="1225711"/>
          </a:xfrm>
          <a:prstGeom prst="line">
            <a:avLst/>
          </a:prstGeom>
          <a:ln w="12700">
            <a:solidFill>
              <a:schemeClr val="bg1">
                <a:lumMod val="65000"/>
              </a:schemeClr>
            </a:solidFill>
            <a:headEnd type="none" w="lg" len="lg"/>
            <a:tailEnd type="oval" w="lg" len="lg"/>
          </a:ln>
        </p:spPr>
        <p:style>
          <a:lnRef idx="1">
            <a:schemeClr val="accent1"/>
          </a:lnRef>
          <a:fillRef idx="0">
            <a:schemeClr val="accent1"/>
          </a:fillRef>
          <a:effectRef idx="0">
            <a:schemeClr val="accent1"/>
          </a:effectRef>
          <a:fontRef idx="minor">
            <a:schemeClr val="tx1"/>
          </a:fontRef>
        </p:style>
      </p:cxnSp>
      <p:cxnSp>
        <p:nvCxnSpPr>
          <p:cNvPr id="36" name="直接连接符 35"/>
          <p:cNvCxnSpPr/>
          <p:nvPr/>
        </p:nvCxnSpPr>
        <p:spPr>
          <a:xfrm flipV="1">
            <a:off x="4250391" y="2338191"/>
            <a:ext cx="0" cy="1225711"/>
          </a:xfrm>
          <a:prstGeom prst="line">
            <a:avLst/>
          </a:prstGeom>
          <a:ln w="12700">
            <a:solidFill>
              <a:schemeClr val="bg1">
                <a:lumMod val="65000"/>
              </a:schemeClr>
            </a:solidFill>
            <a:headEnd type="none" w="lg" len="lg"/>
            <a:tailEnd type="oval" w="lg" len="lg"/>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3501390" y="4500880"/>
            <a:ext cx="3173730" cy="583565"/>
          </a:xfrm>
          <a:prstGeom prst="rect">
            <a:avLst/>
          </a:prstGeom>
          <a:noFill/>
        </p:spPr>
        <p:txBody>
          <a:bodyPr wrap="square" rtlCol="0">
            <a:spAutoFit/>
          </a:bodyPr>
          <a:p>
            <a:r>
              <a:rPr lang="en-US" altLang="zh-CN" sz="3200"/>
              <a:t>Key Activities</a:t>
            </a:r>
            <a:endParaRPr lang="en-US" altLang="zh-CN" sz="3200"/>
          </a:p>
        </p:txBody>
      </p:sp>
      <p:sp>
        <p:nvSpPr>
          <p:cNvPr id="14" name="文本框 13"/>
          <p:cNvSpPr txBox="1"/>
          <p:nvPr/>
        </p:nvSpPr>
        <p:spPr>
          <a:xfrm>
            <a:off x="3501390" y="5104765"/>
            <a:ext cx="6513830" cy="1753235"/>
          </a:xfrm>
          <a:prstGeom prst="rect">
            <a:avLst/>
          </a:prstGeom>
          <a:noFill/>
        </p:spPr>
        <p:txBody>
          <a:bodyPr wrap="square" rtlCol="0">
            <a:spAutoFit/>
          </a:bodyPr>
          <a:p>
            <a:r>
              <a:rPr lang="en-US" altLang="zh-CN"/>
              <a:t>Key activities can be covered through video blogs. For example, as I mentioned before, Moment can produce Vlog videos about people learn and shoot in a variety of scenarios to advertise.</a:t>
            </a:r>
            <a:endParaRPr lang="en-US" altLang="zh-CN"/>
          </a:p>
          <a:p>
            <a:r>
              <a:rPr lang="en-US" altLang="zh-CN"/>
              <a:t>At the same time, the promotion and training of newcomers to professional Vloggers will set up a complete system.</a:t>
            </a:r>
            <a:endParaRPr lang="en-US" altLang="zh-CN"/>
          </a:p>
          <a:p>
            <a:r>
              <a:rPr lang="en-US" altLang="zh-CN"/>
              <a:t>Any award and service will be in public and transparent.</a:t>
            </a:r>
            <a:endParaRPr lang="en-US" altLang="zh-CN"/>
          </a:p>
        </p:txBody>
      </p:sp>
      <p:pic>
        <p:nvPicPr>
          <p:cNvPr id="15" name="录音 (30)">
            <a:hlinkClick r:id="" action="ppaction://media"/>
          </p:cNvPr>
          <p:cNvPicPr/>
          <p:nvPr>
            <a:audioFile r:link="rId1"/>
            <p:extLst>
              <p:ext uri="{DAA4B4D4-6D71-4841-9C94-3DE7FCFB9230}">
                <p14:media xmlns:p14="http://schemas.microsoft.com/office/powerpoint/2010/main" r:embed="rId2"/>
              </p:ext>
            </p:extLst>
          </p:nvPr>
        </p:nvPicPr>
        <p:blipFill>
          <a:blip r:embed="rId3"/>
          <a:stretch>
            <a:fillRect/>
          </a:stretch>
        </p:blipFill>
        <p:spPr>
          <a:xfrm>
            <a:off x="2072005" y="2201545"/>
            <a:ext cx="412750" cy="412750"/>
          </a:xfrm>
          <a:prstGeom prst="rect">
            <a:avLst/>
          </a:prstGeom>
        </p:spPr>
      </p:pic>
    </p:spTree>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74453"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1">
                  <p:stCondLst>
                    <p:cond delay="indefinite"/>
                  </p:stCondLst>
                  <p:endCondLst>
                    <p:cond evt="onNext">
                      <p:tgtEl>
                        <p:sldTgt/>
                      </p:tgtEl>
                    </p:cond>
                    <p:cond evt="onPrev">
                      <p:tgtEl>
                        <p:sldTgt/>
                      </p:tgtEl>
                    </p:cond>
                    <p:cond evt="onStopAudio">
                      <p:tgtEl>
                        <p:sldTgt/>
                      </p:tgtEl>
                    </p:cond>
                  </p:endCondLst>
                </p:cTn>
                <p:tgtEl>
                  <p:spTgt spid="1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3067050" y="0"/>
            <a:ext cx="912495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a:t>Key Partner</a:t>
            </a:r>
            <a:endParaRPr lang="zh-CN" altLang="en-US"/>
          </a:p>
        </p:txBody>
      </p:sp>
      <p:grpSp>
        <p:nvGrpSpPr>
          <p:cNvPr id="9" name="组合 8"/>
          <p:cNvGrpSpPr/>
          <p:nvPr/>
        </p:nvGrpSpPr>
        <p:grpSpPr>
          <a:xfrm>
            <a:off x="2543174" y="564615"/>
            <a:ext cx="1279618" cy="1481182"/>
            <a:chOff x="2543174" y="564615"/>
            <a:chExt cx="1279618" cy="1481182"/>
          </a:xfrm>
        </p:grpSpPr>
        <p:sp>
          <p:nvSpPr>
            <p:cNvPr id="3" name="矩形 2"/>
            <p:cNvSpPr/>
            <p:nvPr/>
          </p:nvSpPr>
          <p:spPr>
            <a:xfrm rot="2705224">
              <a:off x="2543174" y="781051"/>
              <a:ext cx="1047750" cy="1047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5" name="直接连接符 4"/>
            <p:cNvCxnSpPr/>
            <p:nvPr/>
          </p:nvCxnSpPr>
          <p:spPr>
            <a:xfrm>
              <a:off x="3067050" y="564615"/>
              <a:ext cx="740311" cy="740311"/>
            </a:xfrm>
            <a:prstGeom prst="line">
              <a:avLst/>
            </a:prstGeom>
            <a:ln w="381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cxnSp>
          <p:nvCxnSpPr>
            <p:cNvPr id="6" name="直接连接符 5"/>
            <p:cNvCxnSpPr/>
            <p:nvPr/>
          </p:nvCxnSpPr>
          <p:spPr>
            <a:xfrm flipH="1">
              <a:off x="3066492" y="1290638"/>
              <a:ext cx="756300" cy="755159"/>
            </a:xfrm>
            <a:prstGeom prst="line">
              <a:avLst/>
            </a:prstGeom>
            <a:ln w="381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grpSp>
      <p:sp>
        <p:nvSpPr>
          <p:cNvPr id="11" name="文本框 10"/>
          <p:cNvSpPr txBox="1"/>
          <p:nvPr/>
        </p:nvSpPr>
        <p:spPr>
          <a:xfrm>
            <a:off x="7252883" y="1012816"/>
            <a:ext cx="3736435" cy="583565"/>
          </a:xfrm>
          <a:prstGeom prst="rect">
            <a:avLst/>
          </a:prstGeom>
          <a:noFill/>
        </p:spPr>
        <p:txBody>
          <a:bodyPr wrap="square" rtlCol="0">
            <a:spAutoFit/>
          </a:bodyPr>
          <a:lstStyle/>
          <a:p>
            <a:r>
              <a:rPr lang="en-US" altLang="zh-CN" sz="3200" dirty="0" smtClean="0">
                <a:latin typeface="微软雅黑" panose="020B0503020204020204" pitchFamily="34" charset="-122"/>
                <a:ea typeface="微软雅黑" panose="020B0503020204020204" pitchFamily="34" charset="-122"/>
              </a:rPr>
              <a:t>Key Resource</a:t>
            </a:r>
            <a:endParaRPr lang="en-US" altLang="zh-CN" sz="3200" dirty="0">
              <a:latin typeface="微软雅黑" panose="020B0503020204020204" pitchFamily="34" charset="-122"/>
              <a:ea typeface="微软雅黑" panose="020B0503020204020204" pitchFamily="34" charset="-122"/>
            </a:endParaRPr>
          </a:p>
        </p:txBody>
      </p:sp>
      <p:sp>
        <p:nvSpPr>
          <p:cNvPr id="30" name="空心弧 29"/>
          <p:cNvSpPr/>
          <p:nvPr/>
        </p:nvSpPr>
        <p:spPr>
          <a:xfrm>
            <a:off x="3771178" y="3200854"/>
            <a:ext cx="2789614" cy="2789614"/>
          </a:xfrm>
          <a:prstGeom prst="blockArc">
            <a:avLst>
              <a:gd name="adj1" fmla="val 12662507"/>
              <a:gd name="adj2" fmla="val 21386541"/>
              <a:gd name="adj3" fmla="val 3380"/>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cxnSp>
        <p:nvCxnSpPr>
          <p:cNvPr id="32" name="直接连接符 31"/>
          <p:cNvCxnSpPr/>
          <p:nvPr/>
        </p:nvCxnSpPr>
        <p:spPr>
          <a:xfrm>
            <a:off x="7253241" y="2089554"/>
            <a:ext cx="0" cy="981226"/>
          </a:xfrm>
          <a:prstGeom prst="line">
            <a:avLst/>
          </a:prstGeom>
          <a:ln w="1270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8" name="直接连接符 17"/>
          <p:cNvCxnSpPr/>
          <p:nvPr/>
        </p:nvCxnSpPr>
        <p:spPr>
          <a:xfrm>
            <a:off x="7157991" y="2089554"/>
            <a:ext cx="0" cy="981226"/>
          </a:xfrm>
          <a:prstGeom prst="line">
            <a:avLst/>
          </a:prstGeom>
          <a:ln w="63500">
            <a:solidFill>
              <a:schemeClr val="accent1">
                <a:lumMod val="60000"/>
                <a:lumOff val="40000"/>
                <a:alpha val="96000"/>
              </a:schemeClr>
            </a:solidFill>
          </a:ln>
        </p:spPr>
        <p:style>
          <a:lnRef idx="1">
            <a:schemeClr val="accent1"/>
          </a:lnRef>
          <a:fillRef idx="0">
            <a:schemeClr val="accent1"/>
          </a:fillRef>
          <a:effectRef idx="0">
            <a:schemeClr val="accent1"/>
          </a:effectRef>
          <a:fontRef idx="minor">
            <a:schemeClr val="tx1"/>
          </a:fontRef>
        </p:style>
      </p:cxnSp>
      <p:sp>
        <p:nvSpPr>
          <p:cNvPr id="19" name="矩形 18"/>
          <p:cNvSpPr/>
          <p:nvPr/>
        </p:nvSpPr>
        <p:spPr>
          <a:xfrm>
            <a:off x="7442030" y="2045509"/>
            <a:ext cx="4155889" cy="626110"/>
          </a:xfrm>
          <a:prstGeom prst="rect">
            <a:avLst/>
          </a:prstGeom>
        </p:spPr>
        <p:txBody>
          <a:bodyPr wrap="square" lIns="68570" tIns="34289" rIns="68570" bIns="34289">
            <a:spAutoFit/>
          </a:bodyPr>
          <a:lstStyle/>
          <a:p>
            <a:pPr defTabSz="685800">
              <a:lnSpc>
                <a:spcPct val="130000"/>
              </a:lnSpc>
            </a:pPr>
            <a:r>
              <a:rPr lang="en-US" sz="1400" dirty="0">
                <a:latin typeface="微软雅黑" panose="020B0503020204020204" pitchFamily="34" charset="-122"/>
                <a:ea typeface="微软雅黑" panose="020B0503020204020204" pitchFamily="34" charset="-122"/>
              </a:rPr>
              <a:t>The unique and professional oringial teaching course.</a:t>
            </a:r>
            <a:endParaRPr lang="en-US" sz="1400" dirty="0">
              <a:latin typeface="微软雅黑" panose="020B0503020204020204" pitchFamily="34" charset="-122"/>
              <a:ea typeface="微软雅黑" panose="020B0503020204020204" pitchFamily="34" charset="-122"/>
            </a:endParaRPr>
          </a:p>
        </p:txBody>
      </p:sp>
      <p:cxnSp>
        <p:nvCxnSpPr>
          <p:cNvPr id="20" name="直接连接符 19"/>
          <p:cNvCxnSpPr/>
          <p:nvPr/>
        </p:nvCxnSpPr>
        <p:spPr>
          <a:xfrm>
            <a:off x="11693804" y="3519944"/>
            <a:ext cx="0" cy="981226"/>
          </a:xfrm>
          <a:prstGeom prst="line">
            <a:avLst/>
          </a:prstGeom>
          <a:ln w="1270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cxnSp>
        <p:nvCxnSpPr>
          <p:cNvPr id="21" name="直接连接符 20"/>
          <p:cNvCxnSpPr/>
          <p:nvPr/>
        </p:nvCxnSpPr>
        <p:spPr>
          <a:xfrm>
            <a:off x="11598554" y="3519944"/>
            <a:ext cx="0" cy="981226"/>
          </a:xfrm>
          <a:prstGeom prst="line">
            <a:avLst/>
          </a:prstGeom>
          <a:ln w="63500">
            <a:solidFill>
              <a:schemeClr val="accent1">
                <a:lumMod val="60000"/>
                <a:lumOff val="40000"/>
                <a:alpha val="96000"/>
              </a:schemeClr>
            </a:solidFill>
          </a:ln>
        </p:spPr>
        <p:style>
          <a:lnRef idx="1">
            <a:schemeClr val="accent1"/>
          </a:lnRef>
          <a:fillRef idx="0">
            <a:schemeClr val="accent1"/>
          </a:fillRef>
          <a:effectRef idx="0">
            <a:schemeClr val="accent1"/>
          </a:effectRef>
          <a:fontRef idx="minor">
            <a:schemeClr val="tx1"/>
          </a:fontRef>
        </p:style>
      </p:cxnSp>
      <p:cxnSp>
        <p:nvCxnSpPr>
          <p:cNvPr id="8" name="直接连接符 7"/>
          <p:cNvCxnSpPr/>
          <p:nvPr/>
        </p:nvCxnSpPr>
        <p:spPr>
          <a:xfrm flipV="1">
            <a:off x="4920343" y="2743200"/>
            <a:ext cx="0" cy="1225711"/>
          </a:xfrm>
          <a:prstGeom prst="line">
            <a:avLst/>
          </a:prstGeom>
          <a:ln w="12700">
            <a:solidFill>
              <a:schemeClr val="bg1">
                <a:lumMod val="65000"/>
              </a:schemeClr>
            </a:solidFill>
            <a:headEnd type="none" w="lg" len="lg"/>
            <a:tailEnd type="oval" w="lg" len="lg"/>
          </a:ln>
        </p:spPr>
        <p:style>
          <a:lnRef idx="1">
            <a:schemeClr val="accent1"/>
          </a:lnRef>
          <a:fillRef idx="0">
            <a:schemeClr val="accent1"/>
          </a:fillRef>
          <a:effectRef idx="0">
            <a:schemeClr val="accent1"/>
          </a:effectRef>
          <a:fontRef idx="minor">
            <a:schemeClr val="tx1"/>
          </a:fontRef>
        </p:style>
      </p:cxnSp>
      <p:cxnSp>
        <p:nvCxnSpPr>
          <p:cNvPr id="31" name="直接连接符 30"/>
          <p:cNvCxnSpPr/>
          <p:nvPr/>
        </p:nvCxnSpPr>
        <p:spPr>
          <a:xfrm flipV="1">
            <a:off x="5457741" y="2511391"/>
            <a:ext cx="0" cy="1225711"/>
          </a:xfrm>
          <a:prstGeom prst="line">
            <a:avLst/>
          </a:prstGeom>
          <a:ln w="12700">
            <a:solidFill>
              <a:schemeClr val="bg1">
                <a:lumMod val="65000"/>
              </a:schemeClr>
            </a:solidFill>
            <a:headEnd type="none" w="lg" len="lg"/>
            <a:tailEnd type="oval" w="lg" len="lg"/>
          </a:ln>
        </p:spPr>
        <p:style>
          <a:lnRef idx="1">
            <a:schemeClr val="accent1"/>
          </a:lnRef>
          <a:fillRef idx="0">
            <a:schemeClr val="accent1"/>
          </a:fillRef>
          <a:effectRef idx="0">
            <a:schemeClr val="accent1"/>
          </a:effectRef>
          <a:fontRef idx="minor">
            <a:schemeClr val="tx1"/>
          </a:fontRef>
        </p:style>
      </p:cxnSp>
      <p:cxnSp>
        <p:nvCxnSpPr>
          <p:cNvPr id="34" name="直接连接符 33"/>
          <p:cNvCxnSpPr/>
          <p:nvPr/>
        </p:nvCxnSpPr>
        <p:spPr>
          <a:xfrm flipV="1">
            <a:off x="6213153" y="2918564"/>
            <a:ext cx="0" cy="1225711"/>
          </a:xfrm>
          <a:prstGeom prst="line">
            <a:avLst/>
          </a:prstGeom>
          <a:ln w="12700">
            <a:solidFill>
              <a:schemeClr val="bg1">
                <a:lumMod val="65000"/>
              </a:schemeClr>
            </a:solidFill>
            <a:headEnd type="none" w="lg" len="lg"/>
            <a:tailEnd type="oval" w="lg" len="lg"/>
          </a:ln>
        </p:spPr>
        <p:style>
          <a:lnRef idx="1">
            <a:schemeClr val="accent1"/>
          </a:lnRef>
          <a:fillRef idx="0">
            <a:schemeClr val="accent1"/>
          </a:fillRef>
          <a:effectRef idx="0">
            <a:schemeClr val="accent1"/>
          </a:effectRef>
          <a:fontRef idx="minor">
            <a:schemeClr val="tx1"/>
          </a:fontRef>
        </p:style>
      </p:cxnSp>
      <p:cxnSp>
        <p:nvCxnSpPr>
          <p:cNvPr id="36" name="直接连接符 35"/>
          <p:cNvCxnSpPr/>
          <p:nvPr/>
        </p:nvCxnSpPr>
        <p:spPr>
          <a:xfrm flipV="1">
            <a:off x="4250391" y="2338191"/>
            <a:ext cx="0" cy="1225711"/>
          </a:xfrm>
          <a:prstGeom prst="line">
            <a:avLst/>
          </a:prstGeom>
          <a:ln w="12700">
            <a:solidFill>
              <a:schemeClr val="bg1">
                <a:lumMod val="65000"/>
              </a:schemeClr>
            </a:solidFill>
            <a:headEnd type="none" w="lg" len="lg"/>
            <a:tailEnd type="oval" w="lg" len="lg"/>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3501390" y="4500880"/>
            <a:ext cx="3173730" cy="583565"/>
          </a:xfrm>
          <a:prstGeom prst="rect">
            <a:avLst/>
          </a:prstGeom>
          <a:noFill/>
        </p:spPr>
        <p:txBody>
          <a:bodyPr wrap="square" rtlCol="0">
            <a:spAutoFit/>
          </a:bodyPr>
          <a:p>
            <a:r>
              <a:rPr lang="en-US" altLang="zh-CN" sz="3200"/>
              <a:t>Cost Structure</a:t>
            </a:r>
            <a:endParaRPr lang="en-US" altLang="zh-CN" sz="3200"/>
          </a:p>
        </p:txBody>
      </p:sp>
      <p:sp>
        <p:nvSpPr>
          <p:cNvPr id="14" name="文本框 13"/>
          <p:cNvSpPr txBox="1"/>
          <p:nvPr/>
        </p:nvSpPr>
        <p:spPr>
          <a:xfrm>
            <a:off x="3501390" y="5104765"/>
            <a:ext cx="6513830" cy="1198880"/>
          </a:xfrm>
          <a:prstGeom prst="rect">
            <a:avLst/>
          </a:prstGeom>
          <a:noFill/>
        </p:spPr>
        <p:txBody>
          <a:bodyPr wrap="square" rtlCol="0">
            <a:spAutoFit/>
          </a:bodyPr>
          <a:p>
            <a:r>
              <a:rPr lang="en-US" altLang="zh-CN"/>
              <a:t>The most basic part is for the cost of developing an application.</a:t>
            </a:r>
            <a:endParaRPr lang="en-US" altLang="zh-CN"/>
          </a:p>
          <a:p>
            <a:r>
              <a:rPr lang="en-US" altLang="zh-CN"/>
              <a:t>And second is advertising and cooperating with famous vlogers to encourage more people to use Moment.</a:t>
            </a:r>
            <a:endParaRPr lang="en-US" altLang="zh-CN"/>
          </a:p>
          <a:p>
            <a:r>
              <a:rPr lang="en-US" altLang="zh-CN"/>
              <a:t>And the third is award for Moment talent. </a:t>
            </a:r>
            <a:endParaRPr lang="en-US" altLang="zh-CN"/>
          </a:p>
        </p:txBody>
      </p:sp>
      <p:pic>
        <p:nvPicPr>
          <p:cNvPr id="4" name="录音 (31)">
            <a:hlinkClick r:id="" action="ppaction://media"/>
          </p:cNvPr>
          <p:cNvPicPr/>
          <p:nvPr>
            <a:audioFile r:link="rId1"/>
            <p:extLst>
              <p:ext uri="{DAA4B4D4-6D71-4841-9C94-3DE7FCFB9230}">
                <p14:media xmlns:p14="http://schemas.microsoft.com/office/powerpoint/2010/main" r:embed="rId2"/>
              </p:ext>
            </p:extLst>
          </p:nvPr>
        </p:nvPicPr>
        <p:blipFill>
          <a:blip r:embed="rId3"/>
          <a:stretch>
            <a:fillRect/>
          </a:stretch>
        </p:blipFill>
        <p:spPr>
          <a:xfrm>
            <a:off x="2782570" y="1461770"/>
            <a:ext cx="412750" cy="412750"/>
          </a:xfrm>
          <a:prstGeom prst="rect">
            <a:avLst/>
          </a:prstGeom>
        </p:spPr>
      </p:pic>
    </p:spTree>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3099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1">
                  <p:stCondLst>
                    <p:cond delay="indefinite"/>
                  </p:stCondLst>
                  <p:endCondLst>
                    <p:cond evt="onNext">
                      <p:tgtEl>
                        <p:sldTgt/>
                      </p:tgtEl>
                    </p:cond>
                    <p:cond evt="onPrev">
                      <p:tgtEl>
                        <p:sldTgt/>
                      </p:tgtEl>
                    </p:cond>
                    <p:cond evt="onStopAudio">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00" name="文本框 99"/>
          <p:cNvSpPr txBox="1"/>
          <p:nvPr/>
        </p:nvSpPr>
        <p:spPr>
          <a:xfrm>
            <a:off x="2146300" y="1415415"/>
            <a:ext cx="8430895" cy="5077460"/>
          </a:xfrm>
          <a:prstGeom prst="rect">
            <a:avLst/>
          </a:prstGeom>
          <a:noFill/>
          <a:ln w="9525">
            <a:noFill/>
          </a:ln>
        </p:spPr>
        <p:txBody>
          <a:bodyPr wrap="square">
            <a:spAutoFit/>
          </a:bodyPr>
          <a:p>
            <a:pPr indent="0"/>
            <a:r>
              <a:rPr lang="en-US" altLang="en-US" sz="3600" b="1">
                <a:solidFill>
                  <a:schemeClr val="bg1"/>
                </a:solidFill>
                <a:latin typeface="Times New Roman" panose="02020603050405020304" charset="0"/>
                <a:cs typeface="Calibri" panose="020F0502020204030204" charset="0"/>
              </a:rPr>
              <a:t>Lastly, I will use the 7Ps of marketing for analyzing Moments. The 7Ps are:</a:t>
            </a:r>
            <a:endParaRPr lang="en-US" altLang="en-US" sz="3600" b="1">
              <a:solidFill>
                <a:schemeClr val="bg1"/>
              </a:solidFill>
              <a:latin typeface="Times New Roman" panose="02020603050405020304" charset="0"/>
              <a:cs typeface="Calibri" panose="020F0502020204030204" charset="0"/>
            </a:endParaRPr>
          </a:p>
          <a:p>
            <a:pPr indent="0"/>
            <a:r>
              <a:rPr lang="en-US" altLang="en-US" sz="3600" b="1">
                <a:solidFill>
                  <a:schemeClr val="bg1"/>
                </a:solidFill>
                <a:latin typeface="Times New Roman" panose="02020603050405020304" charset="0"/>
                <a:cs typeface="Calibri" panose="020F0502020204030204" charset="0"/>
              </a:rPr>
              <a:t>Product</a:t>
            </a:r>
            <a:endParaRPr lang="en-US" altLang="en-US" sz="3600" b="1">
              <a:solidFill>
                <a:schemeClr val="bg1"/>
              </a:solidFill>
              <a:latin typeface="Times New Roman" panose="02020603050405020304" charset="0"/>
              <a:cs typeface="Calibri" panose="020F0502020204030204" charset="0"/>
            </a:endParaRPr>
          </a:p>
          <a:p>
            <a:pPr indent="0"/>
            <a:r>
              <a:rPr lang="en-US" altLang="en-US" sz="3600" b="1">
                <a:solidFill>
                  <a:schemeClr val="bg1"/>
                </a:solidFill>
                <a:latin typeface="Times New Roman" panose="02020603050405020304" charset="0"/>
                <a:cs typeface="Calibri" panose="020F0502020204030204" charset="0"/>
              </a:rPr>
              <a:t>Promotion</a:t>
            </a:r>
            <a:endParaRPr lang="en-US" altLang="en-US" sz="3600" b="1">
              <a:solidFill>
                <a:schemeClr val="bg1"/>
              </a:solidFill>
              <a:latin typeface="Times New Roman" panose="02020603050405020304" charset="0"/>
              <a:cs typeface="Calibri" panose="020F0502020204030204" charset="0"/>
            </a:endParaRPr>
          </a:p>
          <a:p>
            <a:pPr indent="0"/>
            <a:r>
              <a:rPr lang="en-US" altLang="en-US" sz="3600" b="1">
                <a:solidFill>
                  <a:schemeClr val="bg1"/>
                </a:solidFill>
                <a:latin typeface="Times New Roman" panose="02020603050405020304" charset="0"/>
                <a:cs typeface="Calibri" panose="020F0502020204030204" charset="0"/>
              </a:rPr>
              <a:t>Price</a:t>
            </a:r>
            <a:endParaRPr lang="en-US" altLang="en-US" sz="3600" b="1">
              <a:solidFill>
                <a:schemeClr val="bg1"/>
              </a:solidFill>
              <a:latin typeface="Times New Roman" panose="02020603050405020304" charset="0"/>
              <a:cs typeface="Calibri" panose="020F0502020204030204" charset="0"/>
            </a:endParaRPr>
          </a:p>
          <a:p>
            <a:pPr indent="0"/>
            <a:r>
              <a:rPr lang="en-US" altLang="en-US" sz="3600" b="1">
                <a:solidFill>
                  <a:schemeClr val="bg1"/>
                </a:solidFill>
                <a:latin typeface="Times New Roman" panose="02020603050405020304" charset="0"/>
                <a:cs typeface="Calibri" panose="020F0502020204030204" charset="0"/>
              </a:rPr>
              <a:t>Place</a:t>
            </a:r>
            <a:endParaRPr lang="en-US" altLang="en-US" sz="3600" b="1">
              <a:solidFill>
                <a:schemeClr val="bg1"/>
              </a:solidFill>
              <a:latin typeface="Times New Roman" panose="02020603050405020304" charset="0"/>
              <a:cs typeface="Calibri" panose="020F0502020204030204" charset="0"/>
            </a:endParaRPr>
          </a:p>
          <a:p>
            <a:pPr indent="0"/>
            <a:r>
              <a:rPr lang="en-US" altLang="en-US" sz="3600" b="1">
                <a:solidFill>
                  <a:schemeClr val="bg1"/>
                </a:solidFill>
                <a:latin typeface="Times New Roman" panose="02020603050405020304" charset="0"/>
                <a:cs typeface="Calibri" panose="020F0502020204030204" charset="0"/>
              </a:rPr>
              <a:t>People</a:t>
            </a:r>
            <a:endParaRPr lang="en-US" altLang="en-US" sz="3600" b="1">
              <a:solidFill>
                <a:schemeClr val="bg1"/>
              </a:solidFill>
              <a:latin typeface="Times New Roman" panose="02020603050405020304" charset="0"/>
              <a:cs typeface="Calibri" panose="020F0502020204030204" charset="0"/>
            </a:endParaRPr>
          </a:p>
          <a:p>
            <a:pPr indent="0"/>
            <a:r>
              <a:rPr lang="en-US" altLang="en-US" sz="3600" b="1">
                <a:solidFill>
                  <a:schemeClr val="bg1"/>
                </a:solidFill>
                <a:latin typeface="Times New Roman" panose="02020603050405020304" charset="0"/>
                <a:cs typeface="Calibri" panose="020F0502020204030204" charset="0"/>
              </a:rPr>
              <a:t>Process</a:t>
            </a:r>
            <a:endParaRPr lang="en-US" altLang="en-US" sz="3600" b="1">
              <a:solidFill>
                <a:schemeClr val="bg1"/>
              </a:solidFill>
              <a:latin typeface="Times New Roman" panose="02020603050405020304" charset="0"/>
              <a:cs typeface="Calibri" panose="020F0502020204030204" charset="0"/>
            </a:endParaRPr>
          </a:p>
          <a:p>
            <a:pPr indent="0"/>
            <a:r>
              <a:rPr lang="en-US" altLang="en-US" sz="3600" b="1">
                <a:solidFill>
                  <a:schemeClr val="bg1"/>
                </a:solidFill>
                <a:latin typeface="Times New Roman" panose="02020603050405020304" charset="0"/>
                <a:cs typeface="Calibri" panose="020F0502020204030204" charset="0"/>
              </a:rPr>
              <a:t>Physical Evidence</a:t>
            </a:r>
            <a:endParaRPr lang="en-US" altLang="en-US" sz="3600" b="1">
              <a:solidFill>
                <a:schemeClr val="bg1"/>
              </a:solidFill>
              <a:latin typeface="Times New Roman" panose="02020603050405020304" charset="0"/>
              <a:cs typeface="Calibri" panose="020F0502020204030204" charset="0"/>
            </a:endParaRPr>
          </a:p>
        </p:txBody>
      </p:sp>
      <p:pic>
        <p:nvPicPr>
          <p:cNvPr id="2" name="录音 (32)">
            <a:hlinkClick r:id="" action="ppaction://media"/>
          </p:cNvPr>
          <p:cNvPicPr/>
          <p:nvPr>
            <a:audioFile r:link="rId1"/>
            <p:extLst>
              <p:ext uri="{DAA4B4D4-6D71-4841-9C94-3DE7FCFB9230}">
                <p14:media xmlns:p14="http://schemas.microsoft.com/office/powerpoint/2010/main" r:embed="rId2"/>
              </p:ext>
            </p:extLst>
          </p:nvPr>
        </p:nvPicPr>
        <p:blipFill>
          <a:blip r:embed="rId3"/>
          <a:stretch>
            <a:fillRect/>
          </a:stretch>
        </p:blipFill>
        <p:spPr>
          <a:xfrm>
            <a:off x="5889625" y="3222625"/>
            <a:ext cx="412750" cy="41275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1800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1">
                  <p:stCondLst>
                    <p:cond delay="indefinite"/>
                  </p:stCondLst>
                  <p:endCondLst>
                    <p:cond evt="onNext">
                      <p:tgtEl>
                        <p:sldTgt/>
                      </p:tgtEl>
                    </p:cond>
                    <p:cond evt="onPrev">
                      <p:tgtEl>
                        <p:sldTgt/>
                      </p:tgtEl>
                    </p:cond>
                    <p:cond evt="onStopAudio">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组合 2"/>
          <p:cNvGrpSpPr/>
          <p:nvPr/>
        </p:nvGrpSpPr>
        <p:grpSpPr>
          <a:xfrm>
            <a:off x="0" y="0"/>
            <a:ext cx="12192000" cy="6858000"/>
            <a:chOff x="0" y="0"/>
            <a:chExt cx="12192000" cy="6858000"/>
          </a:xfrm>
        </p:grpSpPr>
        <p:sp>
          <p:nvSpPr>
            <p:cNvPr id="4" name="矩形 3"/>
            <p:cNvSpPr/>
            <p:nvPr/>
          </p:nvSpPr>
          <p:spPr>
            <a:xfrm>
              <a:off x="3067050" y="0"/>
              <a:ext cx="912495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流程图: 手动输入 4"/>
            <p:cNvSpPr/>
            <p:nvPr/>
          </p:nvSpPr>
          <p:spPr>
            <a:xfrm>
              <a:off x="0" y="0"/>
              <a:ext cx="3067050" cy="6858000"/>
            </a:xfrm>
            <a:prstGeom prst="flowChartManualInpu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a:t>Moment only provides a safe and reliable professional platform for users to learn, and only charges a small intermediary fee. Most of the consumption comes from P2P, which is between users.</a:t>
              </a:r>
              <a:endParaRPr lang="zh-CN" altLang="en-US"/>
            </a:p>
          </p:txBody>
        </p:sp>
      </p:grpSp>
      <p:pic>
        <p:nvPicPr>
          <p:cNvPr id="14" name="图片 13"/>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rot="10800000">
            <a:off x="3088551" y="0"/>
            <a:ext cx="2542126" cy="1429946"/>
          </a:xfrm>
          <a:prstGeom prst="triangle">
            <a:avLst/>
          </a:prstGeom>
        </p:spPr>
      </p:pic>
      <p:sp>
        <p:nvSpPr>
          <p:cNvPr id="6" name="矩形 5"/>
          <p:cNvSpPr/>
          <p:nvPr/>
        </p:nvSpPr>
        <p:spPr>
          <a:xfrm>
            <a:off x="1271274" y="1610179"/>
            <a:ext cx="3634555" cy="1185545"/>
          </a:xfrm>
          <a:prstGeom prst="rect">
            <a:avLst/>
          </a:prstGeom>
        </p:spPr>
        <p:txBody>
          <a:bodyPr wrap="square" lIns="68570" tIns="34289" rIns="68570" bIns="34289">
            <a:spAutoFit/>
          </a:bodyPr>
          <a:lstStyle/>
          <a:p>
            <a:pPr defTabSz="685800">
              <a:lnSpc>
                <a:spcPct val="130000"/>
              </a:lnSpc>
            </a:pPr>
            <a:r>
              <a:rPr sz="1400" dirty="0">
                <a:latin typeface="微软雅黑" panose="020B0503020204020204" pitchFamily="34" charset="-122"/>
                <a:ea typeface="微软雅黑" panose="020B0503020204020204" pitchFamily="34" charset="-122"/>
              </a:rPr>
              <a:t>The service provided </a:t>
            </a:r>
            <a:r>
              <a:rPr lang="en-US" sz="1400" dirty="0">
                <a:latin typeface="微软雅黑" panose="020B0503020204020204" pitchFamily="34" charset="-122"/>
                <a:ea typeface="微软雅黑" panose="020B0503020204020204" pitchFamily="34" charset="-122"/>
              </a:rPr>
              <a:t>by Moment</a:t>
            </a:r>
            <a:r>
              <a:rPr sz="1400" dirty="0">
                <a:latin typeface="微软雅黑" panose="020B0503020204020204" pitchFamily="34" charset="-122"/>
                <a:ea typeface="微软雅黑" panose="020B0503020204020204" pitchFamily="34" charset="-122"/>
              </a:rPr>
              <a:t> is about </a:t>
            </a:r>
            <a:r>
              <a:rPr lang="en-US" sz="1400" dirty="0">
                <a:latin typeface="微软雅黑" panose="020B0503020204020204" pitchFamily="34" charset="-122"/>
                <a:ea typeface="微软雅黑" panose="020B0503020204020204" pitchFamily="34" charset="-122"/>
              </a:rPr>
              <a:t>every</a:t>
            </a:r>
            <a:r>
              <a:rPr sz="1400" dirty="0">
                <a:latin typeface="微软雅黑" panose="020B0503020204020204" pitchFamily="34" charset="-122"/>
                <a:ea typeface="微软雅黑" panose="020B0503020204020204" pitchFamily="34" charset="-122"/>
              </a:rPr>
              <a:t> </a:t>
            </a:r>
            <a:r>
              <a:rPr lang="en-US" sz="1400" dirty="0">
                <a:latin typeface="微软雅黑" panose="020B0503020204020204" pitchFamily="34" charset="-122"/>
                <a:ea typeface="微软雅黑" panose="020B0503020204020204" pitchFamily="34" charset="-122"/>
              </a:rPr>
              <a:t>aspect </a:t>
            </a:r>
            <a:r>
              <a:rPr sz="1400" dirty="0">
                <a:latin typeface="微软雅黑" panose="020B0503020204020204" pitchFamily="34" charset="-122"/>
                <a:ea typeface="微软雅黑" panose="020B0503020204020204" pitchFamily="34" charset="-122"/>
              </a:rPr>
              <a:t>of Vlog experience: learning how to make, practice, publish, share, and sell your thoughts about </a:t>
            </a:r>
            <a:r>
              <a:rPr lang="en-US" sz="1400" dirty="0">
                <a:latin typeface="微软雅黑" panose="020B0503020204020204" pitchFamily="34" charset="-122"/>
                <a:ea typeface="微软雅黑" panose="020B0503020204020204" pitchFamily="34" charset="-122"/>
              </a:rPr>
              <a:t>Vlog</a:t>
            </a:r>
            <a:r>
              <a:rPr sz="1400" dirty="0">
                <a:latin typeface="微软雅黑" panose="020B0503020204020204" pitchFamily="34" charset="-122"/>
                <a:ea typeface="微软雅黑" panose="020B0503020204020204" pitchFamily="34" charset="-122"/>
              </a:rPr>
              <a:t>.</a:t>
            </a:r>
            <a:endParaRPr sz="1400" dirty="0">
              <a:latin typeface="微软雅黑" panose="020B0503020204020204" pitchFamily="34" charset="-122"/>
              <a:ea typeface="微软雅黑" panose="020B0503020204020204" pitchFamily="34" charset="-122"/>
            </a:endParaRPr>
          </a:p>
        </p:txBody>
      </p:sp>
      <p:sp>
        <p:nvSpPr>
          <p:cNvPr id="7" name="等腰三角形 6"/>
          <p:cNvSpPr/>
          <p:nvPr/>
        </p:nvSpPr>
        <p:spPr>
          <a:xfrm rot="10800000">
            <a:off x="1087124" y="1429839"/>
            <a:ext cx="438150" cy="367481"/>
          </a:xfrm>
          <a:prstGeom prst="triangle">
            <a:avLst>
              <a:gd name="adj" fmla="val 100000"/>
            </a:avLst>
          </a:prstGeom>
          <a:solidFill>
            <a:srgbClr val="333E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矩形 7"/>
          <p:cNvSpPr/>
          <p:nvPr/>
        </p:nvSpPr>
        <p:spPr>
          <a:xfrm>
            <a:off x="1271274" y="3085483"/>
            <a:ext cx="3634555" cy="2583180"/>
          </a:xfrm>
          <a:prstGeom prst="rect">
            <a:avLst/>
          </a:prstGeom>
        </p:spPr>
        <p:txBody>
          <a:bodyPr wrap="square" lIns="68570" tIns="34289" rIns="68570" bIns="34289">
            <a:spAutoFit/>
          </a:bodyPr>
          <a:lstStyle/>
          <a:p>
            <a:pPr defTabSz="685800">
              <a:lnSpc>
                <a:spcPct val="130000"/>
              </a:lnSpc>
            </a:pPr>
            <a:r>
              <a:rPr sz="1400" dirty="0">
                <a:latin typeface="微软雅黑" panose="020B0503020204020204" pitchFamily="34" charset="-122"/>
                <a:ea typeface="微软雅黑" panose="020B0503020204020204" pitchFamily="34" charset="-122"/>
              </a:rPr>
              <a:t>Moment is a Vlog-related product with accurate positioning and better cooperation with relevant Vlog videos and famous Vloggers on major media platforms. There are no restrictions on Moment's target population and location. As long as you are interested in Vlog, pick up your phone and don't have to wait. Learn to shoot at any time.</a:t>
            </a:r>
            <a:endParaRPr sz="1400" dirty="0">
              <a:latin typeface="微软雅黑" panose="020B0503020204020204" pitchFamily="34" charset="-122"/>
              <a:ea typeface="微软雅黑" panose="020B0503020204020204" pitchFamily="34" charset="-122"/>
            </a:endParaRPr>
          </a:p>
        </p:txBody>
      </p:sp>
      <p:sp>
        <p:nvSpPr>
          <p:cNvPr id="9" name="等腰三角形 8"/>
          <p:cNvSpPr/>
          <p:nvPr/>
        </p:nvSpPr>
        <p:spPr>
          <a:xfrm rot="10800000">
            <a:off x="1087124" y="3028333"/>
            <a:ext cx="438150" cy="367481"/>
          </a:xfrm>
          <a:prstGeom prst="triangle">
            <a:avLst>
              <a:gd name="adj" fmla="val 100000"/>
            </a:avLst>
          </a:prstGeom>
          <a:solidFill>
            <a:srgbClr val="333E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等腰三角形 10"/>
          <p:cNvSpPr/>
          <p:nvPr/>
        </p:nvSpPr>
        <p:spPr>
          <a:xfrm rot="10800000">
            <a:off x="965204" y="5668862"/>
            <a:ext cx="438150" cy="367481"/>
          </a:xfrm>
          <a:prstGeom prst="triangle">
            <a:avLst>
              <a:gd name="adj" fmla="val 100000"/>
            </a:avLst>
          </a:prstGeom>
          <a:solidFill>
            <a:srgbClr val="333E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6" name="图片 15"/>
          <p:cNvPicPr>
            <a:picLocks noChangeAspect="1"/>
          </p:cNvPicPr>
          <p:nvPr/>
        </p:nvPicPr>
        <p:blipFill>
          <a:blip r:embed="rId2"/>
          <a:stretch>
            <a:fillRect/>
          </a:stretch>
        </p:blipFill>
        <p:spPr>
          <a:xfrm>
            <a:off x="5156834" y="1860092"/>
            <a:ext cx="6085387" cy="3751565"/>
          </a:xfrm>
          <a:prstGeom prst="rect">
            <a:avLst/>
          </a:prstGeom>
        </p:spPr>
      </p:pic>
      <p:sp>
        <p:nvSpPr>
          <p:cNvPr id="12" name="矩形 11"/>
          <p:cNvSpPr/>
          <p:nvPr/>
        </p:nvSpPr>
        <p:spPr>
          <a:xfrm>
            <a:off x="5156834" y="4829629"/>
            <a:ext cx="6085387" cy="791686"/>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文本框 1"/>
          <p:cNvSpPr txBox="1"/>
          <p:nvPr/>
        </p:nvSpPr>
        <p:spPr>
          <a:xfrm>
            <a:off x="1271270" y="5668645"/>
            <a:ext cx="7068820" cy="922020"/>
          </a:xfrm>
          <a:prstGeom prst="rect">
            <a:avLst/>
          </a:prstGeom>
          <a:noFill/>
        </p:spPr>
        <p:txBody>
          <a:bodyPr wrap="square" rtlCol="0">
            <a:spAutoFit/>
          </a:bodyPr>
          <a:p>
            <a:r>
              <a:rPr lang="zh-CN" altLang="en-US"/>
              <a:t>Moment only provides a safe and reliable professional platform for users to learn, and only charges </a:t>
            </a:r>
            <a:r>
              <a:rPr lang="en-US" altLang="zh-CN"/>
              <a:t>resonable c</a:t>
            </a:r>
            <a:r>
              <a:rPr lang="en-US" altLang="zh-CN"/>
              <a:t>ommission</a:t>
            </a:r>
            <a:r>
              <a:rPr lang="zh-CN" altLang="en-US"/>
              <a:t>. Most of the consumption comes from P2P, which is between users.</a:t>
            </a:r>
            <a:endParaRPr lang="zh-CN" altLang="en-US"/>
          </a:p>
        </p:txBody>
      </p:sp>
      <p:pic>
        <p:nvPicPr>
          <p:cNvPr id="17" name="录音 (33)">
            <a:hlinkClick r:id="" action="ppaction://media"/>
          </p:cNvPr>
          <p:cNvPicPr/>
          <p:nvPr>
            <a:audioFile r:link="rId3"/>
            <p:extLst>
              <p:ext uri="{DAA4B4D4-6D71-4841-9C94-3DE7FCFB9230}">
                <p14:media xmlns:p14="http://schemas.microsoft.com/office/powerpoint/2010/main" r:embed="rId4"/>
              </p:ext>
            </p:extLst>
          </p:nvPr>
        </p:nvPicPr>
        <p:blipFill>
          <a:blip r:embed="rId5"/>
          <a:stretch>
            <a:fillRect/>
          </a:stretch>
        </p:blipFill>
        <p:spPr>
          <a:xfrm>
            <a:off x="7423150" y="1017270"/>
            <a:ext cx="412750" cy="412750"/>
          </a:xfrm>
          <a:prstGeom prst="rect">
            <a:avLst/>
          </a:prstGeom>
        </p:spPr>
      </p:pic>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69418"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1">
                  <p:stCondLst>
                    <p:cond delay="indefinite"/>
                  </p:stCondLst>
                  <p:endCondLst>
                    <p:cond evt="onNext">
                      <p:tgtEl>
                        <p:sldTgt/>
                      </p:tgtEl>
                    </p:cond>
                    <p:cond evt="onPrev">
                      <p:tgtEl>
                        <p:sldTgt/>
                      </p:tgtEl>
                    </p:cond>
                    <p:cond evt="onStopAudio">
                      <p:tgtEl>
                        <p:sldTgt/>
                      </p:tgtEl>
                    </p:cond>
                  </p:endCondLst>
                </p:cTn>
                <p:tgtEl>
                  <p:spTgt spid="1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p:cNvSpPr/>
          <p:nvPr/>
        </p:nvSpPr>
        <p:spPr>
          <a:xfrm>
            <a:off x="2474063" y="2675124"/>
            <a:ext cx="7653786" cy="1200329"/>
          </a:xfrm>
          <a:prstGeom prst="rect">
            <a:avLst/>
          </a:prstGeom>
        </p:spPr>
        <p:txBody>
          <a:bodyPr wrap="square">
            <a:spAutoFit/>
          </a:bodyPr>
          <a:lstStyle/>
          <a:p>
            <a:r>
              <a:rPr kumimoji="1" lang="en-US" altLang="zh-CN" sz="7200" dirty="0" smtClean="0">
                <a:solidFill>
                  <a:schemeClr val="bg1"/>
                </a:solidFill>
                <a:latin typeface="微软雅黑" panose="020B0503020204020204" pitchFamily="34" charset="-122"/>
                <a:ea typeface="微软雅黑" panose="020B0503020204020204" pitchFamily="34" charset="-122"/>
              </a:rPr>
              <a:t>THANK YOU!</a:t>
            </a:r>
            <a:endParaRPr kumimoji="1" lang="zh-CN" altLang="en-US" sz="7200" dirty="0">
              <a:solidFill>
                <a:schemeClr val="bg1"/>
              </a:solidFill>
              <a:latin typeface="微软雅黑" panose="020B0503020204020204" pitchFamily="34" charset="-122"/>
              <a:ea typeface="微软雅黑" panose="020B0503020204020204" pitchFamily="34" charset="-122"/>
            </a:endParaRPr>
          </a:p>
        </p:txBody>
      </p:sp>
    </p:spTree>
  </p:cSld>
  <p:clrMapOvr>
    <a:masterClrMapping/>
  </p:clrMapOvr>
  <p:transition spd="med">
    <p:pull/>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文本框 1"/>
          <p:cNvSpPr txBox="1"/>
          <p:nvPr/>
        </p:nvSpPr>
        <p:spPr>
          <a:xfrm>
            <a:off x="720725" y="277495"/>
            <a:ext cx="11028680" cy="8370570"/>
          </a:xfrm>
          <a:prstGeom prst="rect">
            <a:avLst/>
          </a:prstGeom>
          <a:noFill/>
        </p:spPr>
        <p:txBody>
          <a:bodyPr wrap="square" rtlCol="0" anchor="t">
            <a:spAutoFit/>
          </a:bodyPr>
          <a:p>
            <a:r>
              <a:rPr lang="en-US" altLang="zh-CN">
                <a:solidFill>
                  <a:schemeClr val="bg1"/>
                </a:solidFill>
              </a:rPr>
              <a:t>[</a:t>
            </a:r>
            <a:r>
              <a:rPr lang="en-US" altLang="zh-CN" sz="1400">
                <a:solidFill>
                  <a:schemeClr val="bg1"/>
                </a:solidFill>
              </a:rPr>
              <a:t>1] </a:t>
            </a:r>
            <a:r>
              <a:rPr lang="zh-CN" altLang="en-US" sz="1400">
                <a:solidFill>
                  <a:schemeClr val="bg1"/>
                </a:solidFill>
              </a:rPr>
              <a:t>Putnam, W. (n.d.). Vlogging 101 : the ultimate guide to becoming a YouTuber.</a:t>
            </a:r>
            <a:endParaRPr lang="zh-CN" altLang="en-US" sz="1400">
              <a:solidFill>
                <a:schemeClr val="bg1"/>
              </a:solidFill>
            </a:endParaRPr>
          </a:p>
          <a:p>
            <a:r>
              <a:rPr lang="en-US" altLang="zh-CN" sz="1400">
                <a:solidFill>
                  <a:schemeClr val="bg1"/>
                </a:solidFill>
              </a:rPr>
              <a:t>[2]Cater,B. 2006. Blogs in Business. In Marketing. Pp.35-36</a:t>
            </a:r>
            <a:endParaRPr lang="en-US" altLang="zh-CN" sz="1400">
              <a:solidFill>
                <a:schemeClr val="bg1"/>
              </a:solidFill>
            </a:endParaRPr>
          </a:p>
          <a:p>
            <a:r>
              <a:rPr lang="en-US" altLang="zh-CN" sz="1400">
                <a:solidFill>
                  <a:schemeClr val="bg1"/>
                </a:solidFill>
              </a:rPr>
              <a:t>Anderson, 2019. How vlog shaped the Content Marketing Strategy of E-commerce Businesses? .</a:t>
            </a:r>
            <a:endParaRPr lang="en-US" altLang="zh-CN" sz="1400">
              <a:solidFill>
                <a:schemeClr val="bg1"/>
              </a:solidFill>
            </a:endParaRPr>
          </a:p>
          <a:p>
            <a:r>
              <a:rPr lang="en-US" altLang="zh-CN" sz="1400">
                <a:solidFill>
                  <a:schemeClr val="bg1"/>
                </a:solidFill>
              </a:rPr>
              <a:t>[Online] Available at:</a:t>
            </a:r>
            <a:endParaRPr lang="en-US" altLang="zh-CN" sz="1400">
              <a:solidFill>
                <a:schemeClr val="bg1"/>
              </a:solidFill>
            </a:endParaRPr>
          </a:p>
          <a:p>
            <a:r>
              <a:rPr lang="en-US" altLang="zh-CN" sz="1400">
                <a:solidFill>
                  <a:schemeClr val="bg1"/>
                </a:solidFill>
              </a:rPr>
              <a:t>https://invoicebus.com/blog/vlogging-shaped-content-marketing-strategy/ </a:t>
            </a:r>
            <a:endParaRPr lang="en-US" altLang="zh-CN" sz="1400">
              <a:solidFill>
                <a:schemeClr val="bg1"/>
              </a:solidFill>
            </a:endParaRPr>
          </a:p>
          <a:p>
            <a:r>
              <a:rPr lang="en-US" altLang="zh-CN" sz="1400">
                <a:solidFill>
                  <a:schemeClr val="bg1"/>
                </a:solidFill>
              </a:rPr>
              <a:t>[Accessed 20 July 2019].</a:t>
            </a:r>
            <a:endParaRPr lang="en-US" altLang="zh-CN" sz="1400">
              <a:solidFill>
                <a:schemeClr val="bg1"/>
              </a:solidFill>
            </a:endParaRPr>
          </a:p>
          <a:p>
            <a:r>
              <a:rPr lang="en-US" altLang="zh-CN" sz="1400">
                <a:solidFill>
                  <a:schemeClr val="bg1"/>
                </a:solidFill>
              </a:rPr>
              <a:t>[3]Kim, 2018. How to Build a Brand with a Video Blog in Social Media. [Online]</a:t>
            </a:r>
            <a:endParaRPr lang="en-US" altLang="zh-CN" sz="1400">
              <a:solidFill>
                <a:schemeClr val="bg1"/>
              </a:solidFill>
            </a:endParaRPr>
          </a:p>
          <a:p>
            <a:r>
              <a:rPr lang="en-US" altLang="zh-CN" sz="1400">
                <a:solidFill>
                  <a:schemeClr val="bg1"/>
                </a:solidFill>
              </a:rPr>
              <a:t>Available at: </a:t>
            </a:r>
            <a:endParaRPr lang="en-US" altLang="zh-CN" sz="1400">
              <a:solidFill>
                <a:schemeClr val="bg1"/>
              </a:solidFill>
            </a:endParaRPr>
          </a:p>
          <a:p>
            <a:r>
              <a:rPr lang="en-US" altLang="zh-CN" sz="1400">
                <a:solidFill>
                  <a:schemeClr val="bg1"/>
                </a:solidFill>
              </a:rPr>
              <a:t>https://www.theseus.fi/bitstream/handle/10024/135609/Kim_Daeun.pdf?sequence=1&amp;isAllowed=y</a:t>
            </a:r>
            <a:endParaRPr lang="en-US" altLang="zh-CN" sz="1400">
              <a:solidFill>
                <a:schemeClr val="bg1"/>
              </a:solidFill>
            </a:endParaRPr>
          </a:p>
          <a:p>
            <a:r>
              <a:rPr lang="en-US" altLang="zh-CN" sz="1400">
                <a:solidFill>
                  <a:schemeClr val="bg1"/>
                </a:solidFill>
              </a:rPr>
              <a:t>[Accessed 20 May 2019].</a:t>
            </a:r>
            <a:endParaRPr lang="en-US" altLang="zh-CN" sz="1400">
              <a:solidFill>
                <a:schemeClr val="bg1"/>
              </a:solidFill>
            </a:endParaRPr>
          </a:p>
          <a:p>
            <a:r>
              <a:rPr lang="en-US" altLang="zh-CN" sz="1400">
                <a:solidFill>
                  <a:schemeClr val="bg1"/>
                </a:solidFill>
              </a:rPr>
              <a:t>[4]Todd, 2008. Blogs, Vlogs, and Viral Marketing. [Online] </a:t>
            </a:r>
            <a:endParaRPr lang="en-US" altLang="zh-CN" sz="1400">
              <a:solidFill>
                <a:schemeClr val="bg1"/>
              </a:solidFill>
            </a:endParaRPr>
          </a:p>
          <a:p>
            <a:r>
              <a:rPr lang="en-US" altLang="zh-CN" sz="1400">
                <a:solidFill>
                  <a:schemeClr val="bg1"/>
                </a:solidFill>
              </a:rPr>
              <a:t>Available at: http://pointofviewcommunications.com/images/pdf/02.NEWS.pdf </a:t>
            </a:r>
            <a:endParaRPr lang="en-US" altLang="zh-CN" sz="1400">
              <a:solidFill>
                <a:schemeClr val="bg1"/>
              </a:solidFill>
            </a:endParaRPr>
          </a:p>
          <a:p>
            <a:r>
              <a:rPr lang="en-US" altLang="zh-CN" sz="1400">
                <a:solidFill>
                  <a:schemeClr val="bg1"/>
                </a:solidFill>
              </a:rPr>
              <a:t>[Accessed 15 May 2019].</a:t>
            </a:r>
            <a:endParaRPr lang="en-US" altLang="zh-CN" sz="1400">
              <a:solidFill>
                <a:schemeClr val="bg1"/>
              </a:solidFill>
            </a:endParaRPr>
          </a:p>
          <a:p>
            <a:r>
              <a:rPr lang="en-US" altLang="zh-CN" sz="1400">
                <a:solidFill>
                  <a:schemeClr val="bg1"/>
                </a:solidFill>
              </a:rPr>
              <a:t>[5]Have, 2017. Beauty vloggers and their influence on consumer-buying intentions. [Online]</a:t>
            </a:r>
            <a:endParaRPr lang="en-US" altLang="zh-CN" sz="1400">
              <a:solidFill>
                <a:schemeClr val="bg1"/>
              </a:solidFill>
            </a:endParaRPr>
          </a:p>
          <a:p>
            <a:r>
              <a:rPr lang="en-US" altLang="zh-CN" sz="1400">
                <a:solidFill>
                  <a:schemeClr val="bg1"/>
                </a:solidFill>
              </a:rPr>
              <a:t>Available at:</a:t>
            </a:r>
            <a:endParaRPr lang="en-US" altLang="zh-CN" sz="1400">
              <a:solidFill>
                <a:schemeClr val="bg1"/>
              </a:solidFill>
            </a:endParaRPr>
          </a:p>
          <a:p>
            <a:r>
              <a:rPr lang="en-US" altLang="zh-CN" sz="1400">
                <a:solidFill>
                  <a:schemeClr val="bg1"/>
                </a:solidFill>
              </a:rPr>
              <a:t>https://webcache.googleusercontent.com/search?q=cache:Rv6SL4NTBeMJ:https://isidl.com/wp-content/uploads/2017/07/E4248-ISIDL.pdf+&amp;cd=9&amp;hl=en&amp;ct=clnk&amp;gl=uk</a:t>
            </a:r>
            <a:endParaRPr lang="en-US" altLang="zh-CN" sz="1400">
              <a:solidFill>
                <a:schemeClr val="bg1"/>
              </a:solidFill>
            </a:endParaRPr>
          </a:p>
          <a:p>
            <a:r>
              <a:rPr lang="en-US" altLang="zh-CN" sz="1400">
                <a:solidFill>
                  <a:schemeClr val="bg1"/>
                </a:solidFill>
              </a:rPr>
              <a:t>[6]Li, H., Cui, J.-T., &amp; Ma, J.-F. (2015). Social influence study in online networks: A three-level review. Journal of Computer Science and Technology, 30 (1), 184-199. DOI: 10.1007/s11390-015-1512-7 </a:t>
            </a:r>
            <a:endParaRPr lang="en-US" altLang="zh-CN" sz="1400">
              <a:solidFill>
                <a:schemeClr val="bg1"/>
              </a:solidFill>
            </a:endParaRPr>
          </a:p>
          <a:p>
            <a:r>
              <a:rPr lang="en-US" altLang="zh-CN" sz="1400">
                <a:solidFill>
                  <a:schemeClr val="bg1"/>
                </a:solidFill>
              </a:rPr>
              <a:t>Marshall, C. (2014, Febuary 4). YouTube and the beauty industry: How brands are getting crushed [report]. Retrieved on January 9, 2017, from TubularInsights: http://tubularinsights.com/youtube-beauty-industry/ </a:t>
            </a:r>
            <a:endParaRPr lang="en-US" altLang="zh-CN" sz="1400">
              <a:solidFill>
                <a:schemeClr val="bg1"/>
              </a:solidFill>
            </a:endParaRPr>
          </a:p>
          <a:p>
            <a:r>
              <a:rPr lang="en-US" altLang="zh-CN" sz="1400">
                <a:solidFill>
                  <a:schemeClr val="bg1"/>
                </a:solidFill>
              </a:rPr>
              <a:t>Marshall, P. D., &amp; Barbour, K. (2015). Making intellectual room for persona studies: A new consciousness and a shifted perspective. Persona Studies, 1 (1), 1-12.</a:t>
            </a:r>
            <a:endParaRPr lang="en-US" altLang="zh-CN" sz="1400">
              <a:solidFill>
                <a:schemeClr val="bg1"/>
              </a:solidFill>
            </a:endParaRPr>
          </a:p>
          <a:p>
            <a:r>
              <a:rPr lang="en-US" altLang="zh-CN" sz="1400">
                <a:solidFill>
                  <a:schemeClr val="bg1"/>
                </a:solidFill>
              </a:rPr>
              <a:t>[7] Mojsseyev, 2013. Effect of social media on crowdfunding project results. [Online] </a:t>
            </a:r>
            <a:endParaRPr lang="en-US" altLang="zh-CN" sz="1400">
              <a:solidFill>
                <a:schemeClr val="bg1"/>
              </a:solidFill>
            </a:endParaRPr>
          </a:p>
          <a:p>
            <a:r>
              <a:rPr lang="en-US" altLang="zh-CN" sz="1400">
                <a:solidFill>
                  <a:schemeClr val="bg1"/>
                </a:solidFill>
              </a:rPr>
              <a:t>Available at:</a:t>
            </a:r>
            <a:endParaRPr lang="en-US" altLang="zh-CN" sz="1400">
              <a:solidFill>
                <a:schemeClr val="bg1"/>
              </a:solidFill>
            </a:endParaRPr>
          </a:p>
          <a:p>
            <a:r>
              <a:rPr lang="en-US" altLang="zh-CN" sz="1400">
                <a:solidFill>
                  <a:schemeClr val="bg1"/>
                </a:solidFill>
              </a:rPr>
              <a:t>https://digitalcommons.unl.edu/cgi/viewcontent.cgi?article=1043&amp;context=businessdiss </a:t>
            </a:r>
            <a:endParaRPr lang="en-US" altLang="zh-CN" sz="1400">
              <a:solidFill>
                <a:schemeClr val="bg1"/>
              </a:solidFill>
            </a:endParaRPr>
          </a:p>
          <a:p>
            <a:r>
              <a:rPr lang="en-US" altLang="zh-CN" sz="1400">
                <a:solidFill>
                  <a:schemeClr val="bg1"/>
                </a:solidFill>
              </a:rPr>
              <a:t>[Accessed 17 July 2019].</a:t>
            </a:r>
            <a:endParaRPr lang="en-US" altLang="zh-CN" sz="1400">
              <a:solidFill>
                <a:schemeClr val="bg1"/>
              </a:solidFill>
            </a:endParaRPr>
          </a:p>
          <a:p>
            <a:r>
              <a:rPr lang="en-US" altLang="zh-CN">
                <a:solidFill>
                  <a:schemeClr val="bg1"/>
                </a:solidFill>
              </a:rPr>
              <a:t>[8]</a:t>
            </a:r>
            <a:r>
              <a:rPr lang="en-US" altLang="zh-CN" sz="1200">
                <a:solidFill>
                  <a:schemeClr val="bg1"/>
                </a:solidFill>
              </a:rPr>
              <a:t>Ahlqvist, Toni, Asta Bäck, Minna Halonen, and Sirkka Heinonen. "Social Media Roadmaps. Exploring the futures triggered by social media." VTT Research Notes, 2008.</a:t>
            </a:r>
            <a:endParaRPr lang="en-US" altLang="zh-CN" sz="1200">
              <a:solidFill>
                <a:schemeClr val="bg1"/>
              </a:solidFill>
            </a:endParaRPr>
          </a:p>
          <a:p>
            <a:r>
              <a:rPr lang="en-US" altLang="zh-CN" sz="1200">
                <a:solidFill>
                  <a:schemeClr val="bg1"/>
                </a:solidFill>
              </a:rPr>
              <a:t>Lambert, Thomas, and Armin Schwienbacher. " An Empirical Analysis of Crowdfunding." Crowdsourcing.org. March 24, 2010. </a:t>
            </a:r>
            <a:endParaRPr lang="en-US" altLang="zh-CN" sz="1200">
              <a:solidFill>
                <a:schemeClr val="bg1"/>
              </a:solidFill>
            </a:endParaRPr>
          </a:p>
          <a:p>
            <a:r>
              <a:rPr lang="en-US" altLang="zh-CN">
                <a:solidFill>
                  <a:schemeClr val="bg1"/>
                </a:solidFill>
              </a:rPr>
              <a:t>Available at:</a:t>
            </a:r>
            <a:endParaRPr lang="en-US" altLang="zh-CN">
              <a:solidFill>
                <a:schemeClr val="bg1"/>
              </a:solidFill>
            </a:endParaRPr>
          </a:p>
          <a:p>
            <a:r>
              <a:rPr lang="en-US" altLang="zh-CN">
                <a:solidFill>
                  <a:schemeClr val="bg1"/>
                </a:solidFill>
              </a:rPr>
              <a:t>http://www.crowdsourcing.org/document/anempirical-analysis-of-crowdfunding-/2458 </a:t>
            </a:r>
            <a:endParaRPr lang="en-US" altLang="zh-CN">
              <a:solidFill>
                <a:schemeClr val="bg1"/>
              </a:solidFill>
            </a:endParaRPr>
          </a:p>
          <a:p>
            <a:r>
              <a:rPr lang="en-US" altLang="zh-CN">
                <a:solidFill>
                  <a:schemeClr val="bg1"/>
                </a:solidFill>
              </a:rPr>
              <a:t>[Accessed 18 July 2019].</a:t>
            </a:r>
            <a:endParaRPr lang="en-US" altLang="zh-CN">
              <a:solidFill>
                <a:schemeClr val="bg1"/>
              </a:solidFill>
            </a:endParaRPr>
          </a:p>
          <a:p>
            <a:r>
              <a:rPr lang="en-US" altLang="zh-CN">
                <a:solidFill>
                  <a:schemeClr val="bg1"/>
                </a:solidFill>
              </a:rPr>
              <a:t>[9]Parker, S. C. The Economics of Entrepreneurship. Cambridge University Press, 2009 .</a:t>
            </a:r>
            <a:endParaRPr lang="en-US" altLang="zh-CN">
              <a:solidFill>
                <a:schemeClr val="bg1"/>
              </a:solidFill>
            </a:endParaRPr>
          </a:p>
          <a:p>
            <a:r>
              <a:rPr lang="en-US" altLang="zh-CN">
                <a:solidFill>
                  <a:schemeClr val="bg1"/>
                </a:solidFill>
              </a:rPr>
              <a:t>Belleflamme, Paul, Lambert, Thomas, Schwienbacher, Armin. 2011. Crowdfunding: Tapping the Right Crowd. Core discussion paper 2011/32. </a:t>
            </a:r>
            <a:endParaRPr lang="en-US" altLang="zh-CN">
              <a:solidFill>
                <a:schemeClr val="bg1"/>
              </a:solidFill>
            </a:endParaRPr>
          </a:p>
          <a:p>
            <a:r>
              <a:rPr lang="en-US" altLang="zh-CN">
                <a:solidFill>
                  <a:schemeClr val="bg1"/>
                </a:solidFill>
              </a:rPr>
              <a:t>[10]Kotler, P. and Keller, K. 2008. Marketing Management. 13th Edition. Prentice Hall.</a:t>
            </a:r>
            <a:endParaRPr lang="en-US" altLang="zh-CN">
              <a:solidFill>
                <a:schemeClr val="bg1"/>
              </a:solidFill>
            </a:endParaRPr>
          </a:p>
        </p:txBody>
      </p:sp>
    </p:spTree>
  </p:cSld>
  <p:clrMapOvr>
    <a:masterClrMapping/>
  </p:clrMapOvr>
</p:sld>
</file>

<file path=ppt/tags/tag1.xml><?xml version="1.0" encoding="utf-8"?>
<p:tagLst xmlns:p="http://schemas.openxmlformats.org/presentationml/2006/main">
  <p:tag name="KSO_WM_DOC_GUID" val="{cacd70c4-95b2-4e12-8d6a-5dae6800d5ab}"/>
</p:tagLst>
</file>

<file path=ppt/theme/theme1.xml><?xml version="1.0" encoding="utf-8"?>
<a:theme xmlns:a="http://schemas.openxmlformats.org/drawingml/2006/main" name="自定义设计方案">
  <a:themeElements>
    <a:clrScheme name="自定义 28">
      <a:dk1>
        <a:sysClr val="windowText" lastClr="000000"/>
      </a:dk1>
      <a:lt1>
        <a:sysClr val="window" lastClr="FFFFFF"/>
      </a:lt1>
      <a:dk2>
        <a:srgbClr val="44546A"/>
      </a:dk2>
      <a:lt2>
        <a:srgbClr val="E7E6E6"/>
      </a:lt2>
      <a:accent1>
        <a:srgbClr val="44546A"/>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plus">
      <a:majorFont>
        <a:latin typeface="Calibri Light"/>
        <a:ea typeface="微软雅黑"/>
        <a:cs typeface=""/>
      </a:majorFont>
      <a:minorFont>
        <a:latin typeface="Calibri"/>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9754</Words>
  <Application>WPS 演示</Application>
  <PresentationFormat>宽屏</PresentationFormat>
  <Paragraphs>179</Paragraphs>
  <Slides>16</Slides>
  <Notes>0</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16</vt:i4>
      </vt:variant>
    </vt:vector>
  </HeadingPairs>
  <TitlesOfParts>
    <vt:vector size="27" baseType="lpstr">
      <vt:lpstr>Arial</vt:lpstr>
      <vt:lpstr>宋体</vt:lpstr>
      <vt:lpstr>Wingdings</vt:lpstr>
      <vt:lpstr>微软雅黑</vt:lpstr>
      <vt:lpstr>Arial</vt:lpstr>
      <vt:lpstr>Century Gothic</vt:lpstr>
      <vt:lpstr>Calibri</vt:lpstr>
      <vt:lpstr>Arial Unicode MS</vt:lpstr>
      <vt:lpstr>Calibri Light</vt:lpstr>
      <vt:lpstr>Times New Roman</vt:lpstr>
      <vt:lpstr>自定义设计方案</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Microsoft 帐户</dc:creator>
  <cp:lastModifiedBy>GimmeIcingCream</cp:lastModifiedBy>
  <cp:revision>61</cp:revision>
  <dcterms:created xsi:type="dcterms:W3CDTF">2015-07-30T03:49:00Z</dcterms:created>
  <dcterms:modified xsi:type="dcterms:W3CDTF">2019-07-22T22:57:11Z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2052-11.1.0.8527</vt:lpwstr>
  </property>
</Properties>
</file>