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7"/>
  </p:notesMasterIdLst>
  <p:handoutMasterIdLst>
    <p:handoutMasterId r:id="rId8"/>
  </p:handoutMasterIdLst>
  <p:sldIdLst>
    <p:sldId id="257" r:id="rId2"/>
    <p:sldId id="260" r:id="rId3"/>
    <p:sldId id="258" r:id="rId4"/>
    <p:sldId id="259" r:id="rId5"/>
    <p:sldId id="261" r:id="rId6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945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192">
          <p15:clr>
            <a:srgbClr val="A4A3A4"/>
          </p15:clr>
        </p15:guide>
        <p15:guide id="5" orient="horz" pos="1072">
          <p15:clr>
            <a:srgbClr val="A4A3A4"/>
          </p15:clr>
        </p15:guide>
        <p15:guide id="6" pos="3839">
          <p15:clr>
            <a:srgbClr val="A4A3A4"/>
          </p15:clr>
        </p15:guide>
        <p15:guide id="7" pos="704">
          <p15:clr>
            <a:srgbClr val="A4A3A4"/>
          </p15:clr>
        </p15:guide>
        <p15:guide id="8" pos="71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BDBED569-4797-4DF1-A0F4-6AAB3CD982D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6182" autoAdjust="0"/>
  </p:normalViewPr>
  <p:slideViewPr>
    <p:cSldViewPr showGuides="1">
      <p:cViewPr varScale="1">
        <p:scale>
          <a:sx n="116" d="100"/>
          <a:sy n="116" d="100"/>
        </p:scale>
        <p:origin x="390" y="108"/>
      </p:cViewPr>
      <p:guideLst>
        <p:guide orient="horz" pos="2160"/>
        <p:guide orient="horz" pos="945"/>
        <p:guide orient="horz" pos="3888"/>
        <p:guide orient="horz" pos="192"/>
        <p:guide orient="horz" pos="1072"/>
        <p:guide pos="3839"/>
        <p:guide pos="704"/>
        <p:guide pos="7102"/>
      </p:guideLst>
    </p:cSldViewPr>
  </p:slideViewPr>
  <p:outlineViewPr>
    <p:cViewPr>
      <p:scale>
        <a:sx n="33" d="100"/>
        <a:sy n="33" d="100"/>
      </p:scale>
      <p:origin x="0" y="-2886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164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10/26/2017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10/26/2017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705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12190572" cy="6858000"/>
            <a:chOff x="0" y="0"/>
            <a:chExt cx="12190572" cy="6858000"/>
          </a:xfrm>
        </p:grpSpPr>
        <p:sp>
          <p:nvSpPr>
            <p:cNvPr id="13" name="Rectangle 12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0" y="0"/>
              <a:ext cx="4742741" cy="6858000"/>
              <a:chOff x="0" y="0"/>
              <a:chExt cx="4742741" cy="6858000"/>
            </a:xfrm>
          </p:grpSpPr>
          <p:pic>
            <p:nvPicPr>
              <p:cNvPr id="9" name="Picture 8" descr="Stacked books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4591594" cy="6858000"/>
              </a:xfrm>
              <a:prstGeom prst="rect">
                <a:avLst/>
              </a:prstGeom>
            </p:spPr>
          </p:pic>
          <p:sp>
            <p:nvSpPr>
              <p:cNvPr id="10" name="Rectangle 9"/>
              <p:cNvSpPr/>
              <p:nvPr/>
            </p:nvSpPr>
            <p:spPr>
              <a:xfrm>
                <a:off x="4605581" y="0"/>
                <a:ext cx="13716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9346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79346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06A09E-12D5-4B1D-B8BB-C300B1DDD423}" type="datetime1">
              <a:rPr lang="en-US" smtClean="0"/>
              <a:t>10/26/2017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0121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9377B-053C-438C-8A98-92C419A6701C}" type="datetime1">
              <a:rPr lang="en-US" smtClean="0"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35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4" name="Rectangle 3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8818" y="0"/>
              <a:ext cx="4591594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7481252" y="0"/>
              <a:ext cx="137160" cy="68580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>
                <a:solidFill>
                  <a:schemeClr val="tx2"/>
                </a:solidFill>
              </a:endParaRPr>
            </a:p>
          </p:txBody>
        </p:sp>
      </p:grpSp>
      <p:pic>
        <p:nvPicPr>
          <p:cNvPr id="5" name="Picture 4" descr="Stacked book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18" y="0"/>
            <a:ext cx="4591594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37149" y="1498601"/>
            <a:ext cx="7008574" cy="3298825"/>
          </a:xfrm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5400" b="0" cap="none" spc="0" baseline="0">
                <a:ln w="0"/>
                <a:solidFill>
                  <a:schemeClr val="tx2"/>
                </a:solidFill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37149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 cap="none" spc="0">
                <a:ln w="0"/>
                <a:solidFill>
                  <a:schemeClr val="accent2">
                    <a:lumMod val="50000"/>
                  </a:schemeClr>
                </a:solidFill>
                <a:effectLst/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CEF46-0123-4A75-9835-49DC49D53DE2}" type="datetime1">
              <a:rPr lang="en-US" smtClean="0"/>
              <a:t>10/26/2017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582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buFont typeface="Century Gothic" panose="020B0502020202020204" pitchFamily="34" charset="0"/>
              <a:buChar char="–"/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8"/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6378D-18AE-47D1-B10A-42F623B40082}" type="datetime1">
              <a:rPr lang="en-US" smtClean="0"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04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297078" indent="-285750">
              <a:buFont typeface="Century Gothic" panose="020B0502020202020204" pitchFamily="34" charset="0"/>
              <a:buChar char="–"/>
              <a:defRPr sz="1800"/>
            </a:lvl6pPr>
            <a:lvl7pPr marL="2568575" indent="-285750">
              <a:defRPr sz="1800"/>
            </a:lvl7pPr>
            <a:lvl8pPr marL="2860675" indent="-285750">
              <a:defRPr sz="1800"/>
            </a:lvl8pPr>
            <a:lvl9pPr marL="3151188" indent="-285750"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F6AE8-D704-41F6-B16A-5547B5672AC1}" type="datetime1">
              <a:rPr lang="en-US" smtClean="0"/>
              <a:t>10/26/2017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07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B9538-6F63-4C0B-916D-ED3F4E0A1B28}" type="datetime1">
              <a:rPr lang="en-US" smtClean="0"/>
              <a:t>10/26/2017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84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F15BF-7116-4A9E-8022-5A2DC937F971}" type="datetime1">
              <a:rPr lang="en-US" smtClean="0"/>
              <a:t>10/26/2017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07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612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418976" indent="-285750">
              <a:buFont typeface="Century Gothic" panose="020B0502020202020204" pitchFamily="34" charset="0"/>
              <a:buChar char="–"/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5612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8DC91-5A3B-40CE-8C1D-279A8EF6E008}" type="datetime1">
              <a:rPr lang="en-US" smtClean="0"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11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7C20A-B94A-4E20-B4B2-88A7825AE904}" type="datetime1">
              <a:rPr lang="en-US" smtClean="0"/>
              <a:t>10/26/2017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3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CA53D-4C84-40AA-983E-A1E818A7FEFC}" type="datetime1">
              <a:rPr lang="en-US" smtClean="0"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1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>
            <a:lvl5pPr>
              <a:defRPr/>
            </a:lvl5pPr>
            <a:lvl6pPr marL="2418976" indent="-285750">
              <a:buFont typeface="Century Gothic" panose="020B0502020202020204" pitchFamily="34" charset="0"/>
              <a:buChar char="–"/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2FCEE-AE66-4EAB-9C04-97F8A56A6354}" type="datetime1">
              <a:rPr lang="en-US" smtClean="0"/>
              <a:t>10/26/2017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69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620" y="0"/>
            <a:ext cx="12188952" cy="6858000"/>
            <a:chOff x="1620" y="0"/>
            <a:chExt cx="12188952" cy="6858000"/>
          </a:xfrm>
        </p:grpSpPr>
        <p:sp>
          <p:nvSpPr>
            <p:cNvPr id="10" name="Rectangle 9"/>
            <p:cNvSpPr/>
            <p:nvPr/>
          </p:nvSpPr>
          <p:spPr>
            <a:xfrm>
              <a:off x="1620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58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50000"/>
                  </a:schemeClr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  <p:sp>
          <p:nvSpPr>
            <p:cNvPr id="8" name="Rectangle 7"/>
            <p:cNvSpPr/>
            <p:nvPr/>
          </p:nvSpPr>
          <p:spPr>
            <a:xfrm>
              <a:off x="304721" y="0"/>
              <a:ext cx="11579384" cy="685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899" tIns="60949" rIns="121899" bIns="60949" rtlCol="0" anchor="ctr"/>
            <a:lstStyle/>
            <a:p>
              <a:pPr algn="ctr"/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859468AF-EFCF-4AAD-ACF4-3BA83EC4AF4E}" type="datetime1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18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33226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4562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72267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75986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Systematic Literature Review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Zoe Cooke</a:t>
            </a:r>
          </a:p>
        </p:txBody>
      </p:sp>
    </p:spTree>
    <p:extLst>
      <p:ext uri="{BB962C8B-B14F-4D97-AF65-F5344CB8AC3E}">
        <p14:creationId xmlns:p14="http://schemas.microsoft.com/office/powerpoint/2010/main" val="16898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BFBD996-61A9-44C2-B65F-175E73AB6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5860" y="3140968"/>
            <a:ext cx="10157354" cy="1397000"/>
          </a:xfrm>
        </p:spPr>
        <p:txBody>
          <a:bodyPr>
            <a:normAutofit fontScale="90000"/>
          </a:bodyPr>
          <a:lstStyle/>
          <a:p>
            <a:r>
              <a:rPr lang="en-GB" i="1" dirty="0"/>
              <a:t>“A systematic literature review is a well-planned review to answer specific research questions using systematic and explicit methodology to identify, select, and critically evaluate results of the studies included in the  literature review”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4E37008-1644-4857-AE18-6016EC3E372E}"/>
              </a:ext>
            </a:extLst>
          </p:cNvPr>
          <p:cNvSpPr txBox="1"/>
          <p:nvPr/>
        </p:nvSpPr>
        <p:spPr>
          <a:xfrm>
            <a:off x="1269876" y="5445224"/>
            <a:ext cx="4456669" cy="443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5000"/>
              </a:lnSpc>
            </a:pPr>
            <a:r>
              <a:rPr lang="en-GB" dirty="0"/>
              <a:t>The Cochrane Collaboration</a:t>
            </a:r>
          </a:p>
        </p:txBody>
      </p:sp>
    </p:spTree>
    <p:extLst>
      <p:ext uri="{BB962C8B-B14F-4D97-AF65-F5344CB8AC3E}">
        <p14:creationId xmlns:p14="http://schemas.microsoft.com/office/powerpoint/2010/main" val="198917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E5ADA0-1154-40FD-9F3E-790511574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is a systematic literature review?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4C61FB-A72C-4A3F-AA0B-4284FAB7C0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in-depth process of reviewing literature in your subject area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Why??</a:t>
            </a:r>
          </a:p>
          <a:p>
            <a:r>
              <a:rPr lang="en-GB" dirty="0"/>
              <a:t>Provides us with an up to date knowledge about a specific topic</a:t>
            </a:r>
          </a:p>
          <a:p>
            <a:r>
              <a:rPr lang="en-GB" dirty="0"/>
              <a:t>Good quality research</a:t>
            </a:r>
          </a:p>
          <a:p>
            <a:r>
              <a:rPr lang="en-GB" dirty="0"/>
              <a:t>Allows us to explore gaps in the literature</a:t>
            </a:r>
          </a:p>
          <a:p>
            <a:r>
              <a:rPr lang="en-GB" dirty="0"/>
              <a:t>Saves time… </a:t>
            </a:r>
          </a:p>
        </p:txBody>
      </p:sp>
    </p:spTree>
    <p:extLst>
      <p:ext uri="{BB962C8B-B14F-4D97-AF65-F5344CB8AC3E}">
        <p14:creationId xmlns:p14="http://schemas.microsoft.com/office/powerpoint/2010/main" val="326406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064E3C1-F915-4034-9742-9DC90D240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Steps to a ‘successful’ systematic review…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B8D2204-2B6C-441C-B6FC-006C64733B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dirty="0"/>
              <a:t>Formulate the research question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Define inclusion and exclusion criteria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Develop Search strategy/locate studies 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Select/extract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Assessing the quality of studies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Summarising the evidence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Interpreting/analyse the findings </a:t>
            </a:r>
          </a:p>
        </p:txBody>
      </p:sp>
    </p:spTree>
    <p:extLst>
      <p:ext uri="{BB962C8B-B14F-4D97-AF65-F5344CB8AC3E}">
        <p14:creationId xmlns:p14="http://schemas.microsoft.com/office/powerpoint/2010/main" val="318246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750C86-64D7-4C29-82EF-035F8502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Dos and Don'ts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6C3562-E92D-4285-B821-84072FBE2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 have a clear research question</a:t>
            </a:r>
          </a:p>
          <a:p>
            <a:r>
              <a:rPr lang="en-GB" dirty="0"/>
              <a:t>DO have clear inclusion and exclusion (and justifications for this)</a:t>
            </a:r>
          </a:p>
          <a:p>
            <a:r>
              <a:rPr lang="en-GB" dirty="0"/>
              <a:t>DO NOT rush it</a:t>
            </a:r>
          </a:p>
          <a:p>
            <a:r>
              <a:rPr lang="en-GB" dirty="0"/>
              <a:t>Not recommended to use secondary data (papers talking about data collected many years before)</a:t>
            </a:r>
          </a:p>
          <a:p>
            <a:r>
              <a:rPr lang="en-GB" dirty="0"/>
              <a:t>DO NOT skip any steps</a:t>
            </a:r>
          </a:p>
        </p:txBody>
      </p:sp>
    </p:spTree>
    <p:extLst>
      <p:ext uri="{BB962C8B-B14F-4D97-AF65-F5344CB8AC3E}">
        <p14:creationId xmlns:p14="http://schemas.microsoft.com/office/powerpoint/2010/main" val="96982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Class open house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Classroom open house presentation.potx" id="{AB7D8AB0-4323-4322-AB21-8CB398DB9E96}" vid="{5BFEA1FF-C39F-48A2-B239-4B55565FC3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Classroom open house presentation</Template>
  <TotalTime>318</TotalTime>
  <Words>171</Words>
  <Application>Microsoft Office PowerPoint</Application>
  <PresentationFormat>Custom</PresentationFormat>
  <Paragraphs>27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Century Gothic</vt:lpstr>
      <vt:lpstr>Class open house presentation</vt:lpstr>
      <vt:lpstr>Systematic Literature Review</vt:lpstr>
      <vt:lpstr>“A systematic literature review is a well-planned review to answer specific research questions using systematic and explicit methodology to identify, select, and critically evaluate results of the studies included in the  literature review”</vt:lpstr>
      <vt:lpstr>What is a systematic literature review?  </vt:lpstr>
      <vt:lpstr>Steps to a ‘successful’ systematic review… </vt:lpstr>
      <vt:lpstr>Dos and Don'ts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Systematic Literature Review</dc:title>
  <dc:creator>user</dc:creator>
  <cp:lastModifiedBy>Zoe Cooke</cp:lastModifiedBy>
  <cp:revision>8</cp:revision>
  <dcterms:created xsi:type="dcterms:W3CDTF">2017-10-25T15:42:32Z</dcterms:created>
  <dcterms:modified xsi:type="dcterms:W3CDTF">2017-10-26T12:01:31Z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74062800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