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slide+xml" PartName="/ppt/slides/slide33.xml"/>
  <Override ContentType="application/vnd.openxmlformats-officedocument.presentationml.slide+xml" PartName="/ppt/slides/slide34.xml"/>
  <Override ContentType="application/vnd.openxmlformats-officedocument.presentationml.slide+xml" PartName="/ppt/slides/slide35.xml"/>
  <Override ContentType="application/vnd.openxmlformats-officedocument.presentationml.slide+xml" PartName="/ppt/slides/slide36.xml"/>
  <Override ContentType="application/vnd.openxmlformats-officedocument.presentationml.slide+xml" PartName="/ppt/slides/slide37.xml"/>
  <Override ContentType="application/vnd.openxmlformats-officedocument.presentationml.slide+xml" PartName="/ppt/slides/slide3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48"/>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Lst>
  <p:sldSz cx="18288000" cy="10287000"/>
  <p:notesSz cx="6858000" cy="9144000"/>
  <p:embeddedFontLst>
    <p:embeddedFont>
      <p:font typeface="Arial MT Pro" charset="1" panose="020B0502020202020204"/>
      <p:regular r:id="rId44"/>
    </p:embeddedFont>
    <p:embeddedFont>
      <p:font typeface="Trebuchet MS" charset="1" panose="020B0603020202020204"/>
      <p:regular r:id="rId45"/>
    </p:embeddedFont>
    <p:embeddedFont>
      <p:font typeface="Trebuchet MS Italics" charset="1" panose="020B0603020202090204"/>
      <p:regular r:id="rId46"/>
    </p:embeddedFont>
    <p:embeddedFont>
      <p:font typeface="Trebuchet MS Bold" charset="1" panose="020B0703020202020204"/>
      <p:regular r:id="rId4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slides/slide33.xml" Type="http://schemas.openxmlformats.org/officeDocument/2006/relationships/slide"/><Relationship Id="rId39" Target="slides/slide34.xml" Type="http://schemas.openxmlformats.org/officeDocument/2006/relationships/slide"/><Relationship Id="rId4" Target="theme/theme1.xml" Type="http://schemas.openxmlformats.org/officeDocument/2006/relationships/theme"/><Relationship Id="rId40" Target="slides/slide35.xml" Type="http://schemas.openxmlformats.org/officeDocument/2006/relationships/slide"/><Relationship Id="rId41" Target="slides/slide36.xml" Type="http://schemas.openxmlformats.org/officeDocument/2006/relationships/slide"/><Relationship Id="rId42" Target="slides/slide37.xml" Type="http://schemas.openxmlformats.org/officeDocument/2006/relationships/slide"/><Relationship Id="rId43" Target="slides/slide38.xml" Type="http://schemas.openxmlformats.org/officeDocument/2006/relationships/slide"/><Relationship Id="rId44" Target="fonts/font44.fntdata" Type="http://schemas.openxmlformats.org/officeDocument/2006/relationships/font"/><Relationship Id="rId45" Target="fonts/font45.fntdata" Type="http://schemas.openxmlformats.org/officeDocument/2006/relationships/font"/><Relationship Id="rId46" Target="fonts/font46.fntdata" Type="http://schemas.openxmlformats.org/officeDocument/2006/relationships/font"/><Relationship Id="rId47" Target="fonts/font47.fntdata" Type="http://schemas.openxmlformats.org/officeDocument/2006/relationships/font"/><Relationship Id="rId48" Target="notesMasters/notesMaster1.xml" Type="http://schemas.openxmlformats.org/officeDocument/2006/relationships/notesMaster"/><Relationship Id="rId49" Target="theme/theme2.xml" Type="http://schemas.openxmlformats.org/officeDocument/2006/relationships/theme"/><Relationship Id="rId5" Target="tableStyles.xml" Type="http://schemas.openxmlformats.org/officeDocument/2006/relationships/tableStyles"/><Relationship Id="rId50" Target="notesSlides/notesSlide1.xml" Type="http://schemas.openxmlformats.org/officeDocument/2006/relationships/notesSlide"/><Relationship Id="rId51" Target="notesSlides/notesSlide2.xml" Type="http://schemas.openxmlformats.org/officeDocument/2006/relationships/notesSlide"/><Relationship Id="rId52" Target="notesSlides/notesSlide3.xml" Type="http://schemas.openxmlformats.org/officeDocument/2006/relationships/notesSlide"/><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7.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Watch YouTube: ‘What is Values Based Education? ’Dr Neil Hawkes (1min  40secs) https://www.youtube.com/watch?v=GAUOrG7CX6w</a:t>
            </a:r>
          </a:p>
          <a:p>
            <a:r>
              <a:rPr lang="en-US"/>
              <a:t/>
            </a:r>
          </a:p>
          <a:p>
            <a:r>
              <a:rPr lang="en-US"/>
              <a:t>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https://www.youtube.com/watch?v=YHB9K1pHZa0</a:t>
            </a:r>
          </a:p>
          <a:p>
            <a:r>
              <a:rPr lang="en-US"/>
              <a:t>17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https://www.youtube.com/watch?v=_xFm6IrUbk8 </a:t>
            </a:r>
          </a:p>
          <a:p>
            <a:r>
              <a:rPr lang="en-US"/>
              <a:t/>
            </a:r>
          </a:p>
          <a:p>
            <a:r>
              <a:rPr lang="en-US"/>
              <a:t>39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jpe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7.jpe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8.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jpe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pn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jpe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pn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6.jpe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8.pn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9.png" Type="http://schemas.openxmlformats.org/officeDocument/2006/relationships/image"/><Relationship Id="rId3" Target="../media/image20.jpe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1.jpeg" Type="http://schemas.openxmlformats.org/officeDocument/2006/relationships/image"/></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2.jpeg" Type="http://schemas.openxmlformats.org/officeDocument/2006/relationships/image"/></Relationships>
</file>

<file path=ppt/slides/_rels/slide3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s>
</file>

<file path=ppt/slides/_rels/slide3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4.jpeg" Type="http://schemas.openxmlformats.org/officeDocument/2006/relationships/image"/></Relationships>
</file>

<file path=ppt/slides/_rels/slide3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png" Type="http://schemas.openxmlformats.org/officeDocument/2006/relationships/image"/></Relationships>
</file>

<file path=ppt/slides/_rels/slide3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https://www.youtube.com/watch?v=LCMXKt5vRQk" TargetMode="External" Type="http://schemas.openxmlformats.org/officeDocument/2006/relationships/hyperlink"/><Relationship Id="rId4" Target="https://www.youtube.com/watch?v=LCMXKt5vRQk" TargetMode="External" Type="http://schemas.openxmlformats.org/officeDocument/2006/relationships/hyperlink"/><Relationship Id="rId5" Target="../media/image26.png" Type="http://schemas.openxmlformats.org/officeDocument/2006/relationships/image"/></Relationships>
</file>

<file path=ppt/slides/_rels/slide38.xml.rels><?xml version="1.0" encoding="UTF-8" standalone="yes"?><Relationships xmlns="http://schemas.openxmlformats.org/package/2006/relationships"><Relationship Id="rId1" Target="../slideLayouts/slideLayout7.xml" Type="http://schemas.openxmlformats.org/officeDocument/2006/relationships/slideLayout"/><Relationship Id="rId2" Target="http://www.teachthought.com/pedagogy/what-are-the-habits-of-mind/" TargetMode="External" Type="http://schemas.openxmlformats.org/officeDocument/2006/relationships/hyperlink"/><Relationship Id="rId3" Target="http://www.education.com/reference/article/impact-culture-education/" TargetMode="External" Type="http://schemas.openxmlformats.org/officeDocument/2006/relationships/hyperlink"/><Relationship Id="rId4" Target="http://gov.wales/topics/people-and-communities/people/children-and-young-people/rights/?lang=en"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AutoShape 3" id="3"/>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AutoShape 4" id="4"/>
          <p:cNvSpPr/>
          <p:nvPr/>
        </p:nvSpPr>
        <p:spPr>
          <a:xfrm rot="-2023717">
            <a:off x="11503516" y="8277139"/>
            <a:ext cx="7272055" cy="0"/>
          </a:xfrm>
          <a:prstGeom prst="line">
            <a:avLst/>
          </a:prstGeom>
          <a:ln cap="rnd" w="9525">
            <a:solidFill>
              <a:srgbClr val="FFF6D4"/>
            </a:solidFill>
            <a:prstDash val="solid"/>
            <a:headEnd type="none" len="sm" w="sm"/>
            <a:tailEnd type="none" len="sm" w="sm"/>
          </a:ln>
        </p:spPr>
      </p:sp>
      <p:sp>
        <p:nvSpPr>
          <p:cNvPr name="AutoShape 5" id="5"/>
          <p:cNvSpPr/>
          <p:nvPr/>
        </p:nvSpPr>
        <p:spPr>
          <a:xfrm rot="4791364">
            <a:off x="10672468" y="5145435"/>
            <a:ext cx="10464870" cy="0"/>
          </a:xfrm>
          <a:prstGeom prst="line">
            <a:avLst/>
          </a:prstGeom>
          <a:ln cap="rnd" w="9525">
            <a:solidFill>
              <a:srgbClr val="FFF6D4"/>
            </a:solidFill>
            <a:prstDash val="solid"/>
            <a:headEnd type="none" len="sm" w="sm"/>
            <a:tailEnd type="none" len="sm" w="sm"/>
          </a:ln>
        </p:spPr>
      </p:sp>
      <p:sp>
        <p:nvSpPr>
          <p:cNvPr name="AutoShape 6" id="6"/>
          <p:cNvSpPr/>
          <p:nvPr/>
        </p:nvSpPr>
        <p:spPr>
          <a:xfrm rot="-2023717">
            <a:off x="11503516" y="8277139"/>
            <a:ext cx="7272055" cy="0"/>
          </a:xfrm>
          <a:prstGeom prst="line">
            <a:avLst/>
          </a:prstGeom>
          <a:ln cap="rnd" w="9525">
            <a:solidFill>
              <a:srgbClr val="FFF6D4"/>
            </a:solidFill>
            <a:prstDash val="solid"/>
            <a:headEnd type="none" len="sm" w="sm"/>
            <a:tailEnd type="none" len="sm" w="sm"/>
          </a:ln>
        </p:spPr>
      </p:sp>
      <p:sp>
        <p:nvSpPr>
          <p:cNvPr name="AutoShape 7" id="7"/>
          <p:cNvSpPr/>
          <p:nvPr/>
        </p:nvSpPr>
        <p:spPr>
          <a:xfrm rot="4791364">
            <a:off x="10672468" y="5145435"/>
            <a:ext cx="10464870" cy="0"/>
          </a:xfrm>
          <a:prstGeom prst="line">
            <a:avLst/>
          </a:prstGeom>
          <a:ln cap="rnd" w="9525">
            <a:solidFill>
              <a:srgbClr val="FFF6D4"/>
            </a:solidFill>
            <a:prstDash val="solid"/>
            <a:headEnd type="none" len="sm" w="sm"/>
            <a:tailEnd type="none" len="sm" w="sm"/>
          </a:ln>
        </p:spPr>
      </p:sp>
      <p:grpSp>
        <p:nvGrpSpPr>
          <p:cNvPr name="Group 8" id="8"/>
          <p:cNvGrpSpPr/>
          <p:nvPr/>
        </p:nvGrpSpPr>
        <p:grpSpPr>
          <a:xfrm rot="0">
            <a:off x="1439048" y="1426763"/>
            <a:ext cx="8740079" cy="7433475"/>
            <a:chOff x="0" y="0"/>
            <a:chExt cx="11653438" cy="9911300"/>
          </a:xfrm>
        </p:grpSpPr>
        <p:grpSp>
          <p:nvGrpSpPr>
            <p:cNvPr name="Group 9" id="9"/>
            <p:cNvGrpSpPr/>
            <p:nvPr/>
          </p:nvGrpSpPr>
          <p:grpSpPr>
            <a:xfrm rot="0">
              <a:off x="0" y="0"/>
              <a:ext cx="11653438" cy="8983626"/>
              <a:chOff x="0" y="0"/>
              <a:chExt cx="8286889" cy="6388356"/>
            </a:xfrm>
          </p:grpSpPr>
          <p:sp>
            <p:nvSpPr>
              <p:cNvPr name="Freeform 10" id="10"/>
              <p:cNvSpPr/>
              <p:nvPr/>
            </p:nvSpPr>
            <p:spPr>
              <a:xfrm flipH="false" flipV="false" rot="0">
                <a:off x="0" y="0"/>
                <a:ext cx="8286890" cy="6388356"/>
              </a:xfrm>
              <a:custGeom>
                <a:avLst/>
                <a:gdLst/>
                <a:ahLst/>
                <a:cxnLst/>
                <a:rect r="r" b="b" t="t" l="l"/>
                <a:pathLst>
                  <a:path h="6388356" w="8286890">
                    <a:moveTo>
                      <a:pt x="0" y="0"/>
                    </a:moveTo>
                    <a:lnTo>
                      <a:pt x="8286890" y="0"/>
                    </a:lnTo>
                    <a:lnTo>
                      <a:pt x="8286890" y="6388356"/>
                    </a:lnTo>
                    <a:lnTo>
                      <a:pt x="0" y="6388356"/>
                    </a:lnTo>
                    <a:close/>
                  </a:path>
                </a:pathLst>
              </a:custGeom>
              <a:solidFill>
                <a:srgbClr val="000000">
                  <a:alpha val="0"/>
                </a:srgbClr>
              </a:solidFill>
            </p:spPr>
          </p:sp>
          <p:sp>
            <p:nvSpPr>
              <p:cNvPr name="TextBox 11" id="11"/>
              <p:cNvSpPr txBox="true"/>
              <p:nvPr/>
            </p:nvSpPr>
            <p:spPr>
              <a:xfrm>
                <a:off x="0" y="-123825"/>
                <a:ext cx="8286889" cy="6512181"/>
              </a:xfrm>
              <a:prstGeom prst="rect">
                <a:avLst/>
              </a:prstGeom>
            </p:spPr>
            <p:txBody>
              <a:bodyPr anchor="b" rtlCol="false" tIns="0" lIns="0" bIns="0" rIns="0"/>
              <a:lstStyle/>
              <a:p>
                <a:pPr algn="ctr">
                  <a:lnSpc>
                    <a:spcPts val="7398"/>
                  </a:lnSpc>
                </a:pPr>
                <a:r>
                  <a:rPr lang="en-US" sz="6165">
                    <a:solidFill>
                      <a:srgbClr val="000000"/>
                    </a:solidFill>
                    <a:latin typeface="Arial MT Pro"/>
                    <a:ea typeface="Arial MT Pro"/>
                    <a:cs typeface="Arial MT Pro"/>
                    <a:sym typeface="Arial MT Pro"/>
                  </a:rPr>
                  <a:t>ECES4001C </a:t>
                </a:r>
              </a:p>
              <a:p>
                <a:pPr algn="ctr">
                  <a:lnSpc>
                    <a:spcPts val="7398"/>
                  </a:lnSpc>
                </a:pPr>
              </a:p>
              <a:p>
                <a:pPr algn="ctr">
                  <a:lnSpc>
                    <a:spcPts val="7398"/>
                  </a:lnSpc>
                </a:pPr>
                <a:r>
                  <a:rPr lang="en-US" sz="6165">
                    <a:solidFill>
                      <a:srgbClr val="000000"/>
                    </a:solidFill>
                    <a:latin typeface="Arial MT Pro"/>
                    <a:ea typeface="Arial MT Pro"/>
                    <a:cs typeface="Arial MT Pro"/>
                    <a:sym typeface="Arial MT Pro"/>
                  </a:rPr>
                  <a:t>Addysg Ddoe, Heddiw, Y fory</a:t>
                </a:r>
              </a:p>
              <a:p>
                <a:pPr algn="ctr">
                  <a:lnSpc>
                    <a:spcPts val="7398"/>
                  </a:lnSpc>
                </a:pPr>
              </a:p>
              <a:p>
                <a:pPr algn="ctr">
                  <a:lnSpc>
                    <a:spcPts val="7398"/>
                  </a:lnSpc>
                </a:pPr>
                <a:r>
                  <a:rPr lang="en-US" sz="6165">
                    <a:solidFill>
                      <a:srgbClr val="000000"/>
                    </a:solidFill>
                    <a:latin typeface="Arial MT Pro"/>
                    <a:ea typeface="Arial MT Pro"/>
                    <a:cs typeface="Arial MT Pro"/>
                    <a:sym typeface="Arial MT Pro"/>
                  </a:rPr>
                  <a:t>Education Past, Present, Future</a:t>
                </a:r>
              </a:p>
            </p:txBody>
          </p:sp>
        </p:grpSp>
        <p:grpSp>
          <p:nvGrpSpPr>
            <p:cNvPr name="Group 12" id="12"/>
            <p:cNvGrpSpPr/>
            <p:nvPr/>
          </p:nvGrpSpPr>
          <p:grpSpPr>
            <a:xfrm rot="0">
              <a:off x="1097280" y="9246328"/>
              <a:ext cx="9458878" cy="664972"/>
              <a:chOff x="0" y="0"/>
              <a:chExt cx="6726313" cy="472869"/>
            </a:xfrm>
          </p:grpSpPr>
          <p:sp>
            <p:nvSpPr>
              <p:cNvPr name="Freeform 13" id="13"/>
              <p:cNvSpPr/>
              <p:nvPr/>
            </p:nvSpPr>
            <p:spPr>
              <a:xfrm flipH="false" flipV="false" rot="0">
                <a:off x="0" y="0"/>
                <a:ext cx="6726313" cy="472869"/>
              </a:xfrm>
              <a:custGeom>
                <a:avLst/>
                <a:gdLst/>
                <a:ahLst/>
                <a:cxnLst/>
                <a:rect r="r" b="b" t="t" l="l"/>
                <a:pathLst>
                  <a:path h="472869" w="6726313">
                    <a:moveTo>
                      <a:pt x="0" y="0"/>
                    </a:moveTo>
                    <a:lnTo>
                      <a:pt x="6726313" y="0"/>
                    </a:lnTo>
                    <a:lnTo>
                      <a:pt x="6726313" y="472869"/>
                    </a:lnTo>
                    <a:lnTo>
                      <a:pt x="0" y="472869"/>
                    </a:lnTo>
                    <a:close/>
                  </a:path>
                </a:pathLst>
              </a:custGeom>
              <a:solidFill>
                <a:srgbClr val="000000">
                  <a:alpha val="0"/>
                </a:srgbClr>
              </a:solidFill>
            </p:spPr>
          </p:sp>
          <p:sp>
            <p:nvSpPr>
              <p:cNvPr name="TextBox 14" id="14"/>
              <p:cNvSpPr txBox="true"/>
              <p:nvPr/>
            </p:nvSpPr>
            <p:spPr>
              <a:xfrm>
                <a:off x="0" y="-57150"/>
                <a:ext cx="6726313" cy="530019"/>
              </a:xfrm>
              <a:prstGeom prst="rect">
                <a:avLst/>
              </a:prstGeom>
            </p:spPr>
            <p:txBody>
              <a:bodyPr anchor="t" rtlCol="false" tIns="0" lIns="0" bIns="0" rIns="0"/>
              <a:lstStyle/>
              <a:p>
                <a:pPr algn="ctr">
                  <a:lnSpc>
                    <a:spcPts val="3240"/>
                  </a:lnSpc>
                </a:pPr>
                <a:r>
                  <a:rPr lang="en-US" sz="2700">
                    <a:solidFill>
                      <a:srgbClr val="000000"/>
                    </a:solidFill>
                    <a:latin typeface="Arial MT Pro"/>
                    <a:ea typeface="Arial MT Pro"/>
                    <a:cs typeface="Arial MT Pro"/>
                    <a:sym typeface="Arial MT Pro"/>
                  </a:rPr>
                  <a:t>Sesiwn 3 / Session 3</a:t>
                </a:r>
              </a:p>
            </p:txBody>
          </p:sp>
        </p:grpSp>
      </p:grpSp>
      <p:grpSp>
        <p:nvGrpSpPr>
          <p:cNvPr name="Group 15" id="15"/>
          <p:cNvGrpSpPr/>
          <p:nvPr/>
        </p:nvGrpSpPr>
        <p:grpSpPr>
          <a:xfrm rot="0">
            <a:off x="11664859" y="-248206"/>
            <a:ext cx="10783412" cy="10783412"/>
            <a:chOff x="0" y="0"/>
            <a:chExt cx="812800" cy="812800"/>
          </a:xfrm>
        </p:grpSpPr>
        <p:sp>
          <p:nvSpPr>
            <p:cNvPr name="Freeform 16" id="1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49953" t="0" r="0" b="0"/>
              </a:stretch>
            </a:blipFill>
          </p:spPr>
        </p:sp>
      </p:grpSp>
    </p:spTree>
  </p:cSld>
  <p:clrMapOvr>
    <a:masterClrMapping/>
  </p:clrMapOvr>
</p:sld>
</file>

<file path=ppt/slides/slide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632091"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277079"/>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Deall cyfnodau allweddol a diwygiadau allweddol yn hanes addysg yng Nghymru a’r Deyrnas Unedig. </a:t>
            </a:r>
          </a:p>
          <a:p>
            <a:pPr algn="l" marL="868680" indent="-434340" lvl="1">
              <a:lnSpc>
                <a:spcPts val="5759"/>
              </a:lnSpc>
            </a:pPr>
          </a:p>
        </p:txBody>
      </p:sp>
      <p:sp>
        <p:nvSpPr>
          <p:cNvPr name="TextBox 4" id="4"/>
          <p:cNvSpPr txBox="true"/>
          <p:nvPr/>
        </p:nvSpPr>
        <p:spPr>
          <a:xfrm rot="0">
            <a:off x="9406891" y="3277079"/>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Understand key periods and reforms in the history of education in Wales and the UK. </a:t>
            </a:r>
          </a:p>
          <a:p>
            <a:pPr algn="l" marL="868680" indent="-434340" lvl="1">
              <a:lnSpc>
                <a:spcPts val="5759"/>
              </a:lnSpc>
            </a:pP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52504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519055"/>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Dadansoddi natur ddadleuol safbwyntiau addysgol.  </a:t>
            </a:r>
          </a:p>
          <a:p>
            <a:pPr algn="l" marL="868680" indent="-434340" lvl="1">
              <a:lnSpc>
                <a:spcPts val="5759"/>
              </a:lnSpc>
            </a:pPr>
          </a:p>
        </p:txBody>
      </p:sp>
      <p:sp>
        <p:nvSpPr>
          <p:cNvPr name="TextBox 4" id="4"/>
          <p:cNvSpPr txBox="true"/>
          <p:nvPr/>
        </p:nvSpPr>
        <p:spPr>
          <a:xfrm rot="0">
            <a:off x="9406892" y="3519055"/>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Analyse the contested nature of educational perspectives.  </a:t>
            </a:r>
          </a:p>
          <a:p>
            <a:pPr algn="l" marL="868680" indent="-434340" lvl="1">
              <a:lnSpc>
                <a:spcPts val="5759"/>
              </a:lnSpc>
            </a:pP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382227"/>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Adnabod gwerthoedd sydd wrth wraidd addysg, addysgu a dysgu yng Nghymru, y Deyrnas Unedig a’r byd.</a:t>
            </a:r>
          </a:p>
          <a:p>
            <a:pPr algn="l" marL="868680" indent="-434340" lvl="1">
              <a:lnSpc>
                <a:spcPts val="5759"/>
              </a:lnSpc>
            </a:pPr>
          </a:p>
        </p:txBody>
      </p:sp>
      <p:sp>
        <p:nvSpPr>
          <p:cNvPr name="TextBox 4" id="4"/>
          <p:cNvSpPr txBox="true"/>
          <p:nvPr/>
        </p:nvSpPr>
        <p:spPr>
          <a:xfrm rot="0">
            <a:off x="9406891" y="3382227"/>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Identify values which underpin education, teaching and learning in Wales, UK and the world.  </a:t>
            </a:r>
          </a:p>
          <a:p>
            <a:pPr algn="l" marL="868680" indent="-434340" lvl="1">
              <a:lnSpc>
                <a:spcPts val="5759"/>
              </a:lnSpc>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Testunau </a:t>
            </a:r>
          </a:p>
          <a:p>
            <a:pPr algn="ctr">
              <a:lnSpc>
                <a:spcPts val="6480"/>
              </a:lnSpc>
            </a:pPr>
            <a:r>
              <a:rPr lang="en-US" sz="5400">
                <a:solidFill>
                  <a:srgbClr val="000000"/>
                </a:solidFill>
                <a:latin typeface="Trebuchet MS"/>
                <a:ea typeface="Trebuchet MS"/>
                <a:cs typeface="Trebuchet MS"/>
                <a:sym typeface="Trebuchet MS"/>
              </a:rPr>
              <a:t>Topics</a:t>
            </a:r>
          </a:p>
        </p:txBody>
      </p:sp>
      <p:sp>
        <p:nvSpPr>
          <p:cNvPr name="TextBox 3" id="3"/>
          <p:cNvSpPr txBox="true"/>
          <p:nvPr/>
        </p:nvSpPr>
        <p:spPr>
          <a:xfrm rot="0">
            <a:off x="9230588" y="3382227"/>
            <a:ext cx="6093171" cy="5739245"/>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Aims of primary education</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Values</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Hidden curriculum</a:t>
            </a:r>
          </a:p>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Cultural capital</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N.B. This is not a finite list</a:t>
            </a:r>
          </a:p>
          <a:p>
            <a:pPr algn="l" marL="760095" indent="-380048" lvl="1">
              <a:lnSpc>
                <a:spcPts val="5040"/>
              </a:lnSpc>
            </a:pPr>
          </a:p>
          <a:p>
            <a:pPr algn="l" marL="760095" indent="-380048" lvl="1">
              <a:lnSpc>
                <a:spcPts val="5040"/>
              </a:lnSpc>
            </a:pPr>
          </a:p>
          <a:p>
            <a:pPr algn="l" marL="760095" indent="-380048" lvl="1">
              <a:lnSpc>
                <a:spcPts val="5040"/>
              </a:lnSpc>
            </a:pPr>
          </a:p>
          <a:p>
            <a:pPr algn="l" marL="760095" indent="-380048" lvl="1">
              <a:lnSpc>
                <a:spcPts val="5040"/>
              </a:lnSpc>
            </a:pPr>
          </a:p>
          <a:p>
            <a:pPr algn="l" marL="760095" indent="-380048" lvl="1">
              <a:lnSpc>
                <a:spcPts val="5040"/>
              </a:lnSpc>
            </a:pPr>
          </a:p>
          <a:p>
            <a:pPr algn="l" marL="760095" indent="-380048" lvl="1">
              <a:lnSpc>
                <a:spcPts val="5040"/>
              </a:lnSpc>
            </a:pPr>
          </a:p>
          <a:p>
            <a:pPr algn="l" marL="760095" indent="-380048" lvl="1">
              <a:lnSpc>
                <a:spcPts val="5040"/>
              </a:lnSpc>
            </a:pPr>
          </a:p>
        </p:txBody>
      </p:sp>
      <p:grpSp>
        <p:nvGrpSpPr>
          <p:cNvPr name="Group 4" id="4"/>
          <p:cNvGrpSpPr>
            <a:grpSpLocks noChangeAspect="true"/>
          </p:cNvGrpSpPr>
          <p:nvPr/>
        </p:nvGrpSpPr>
        <p:grpSpPr>
          <a:xfrm rot="0">
            <a:off x="13819563" y="571313"/>
            <a:ext cx="3700462" cy="1809750"/>
            <a:chOff x="0" y="0"/>
            <a:chExt cx="4933950" cy="2413000"/>
          </a:xfrm>
        </p:grpSpPr>
        <p:sp>
          <p:nvSpPr>
            <p:cNvPr name="Freeform 5" id="5"/>
            <p:cNvSpPr/>
            <p:nvPr/>
          </p:nvSpPr>
          <p:spPr>
            <a:xfrm flipH="false" flipV="false" rot="0">
              <a:off x="0" y="0"/>
              <a:ext cx="4933950" cy="2413000"/>
            </a:xfrm>
            <a:custGeom>
              <a:avLst/>
              <a:gdLst/>
              <a:ahLst/>
              <a:cxnLst/>
              <a:rect r="r" b="b" t="t" l="l"/>
              <a:pathLst>
                <a:path h="2413000" w="4933950">
                  <a:moveTo>
                    <a:pt x="0" y="0"/>
                  </a:moveTo>
                  <a:lnTo>
                    <a:pt x="4933950" y="0"/>
                  </a:lnTo>
                  <a:lnTo>
                    <a:pt x="4933950" y="2413000"/>
                  </a:lnTo>
                  <a:lnTo>
                    <a:pt x="0" y="2413000"/>
                  </a:lnTo>
                  <a:lnTo>
                    <a:pt x="0" y="0"/>
                  </a:lnTo>
                  <a:close/>
                </a:path>
              </a:pathLst>
            </a:custGeom>
            <a:blipFill>
              <a:blip r:embed="rId2"/>
              <a:stretch>
                <a:fillRect l="0" t="0" r="0" b="-53157"/>
              </a:stretch>
            </a:blipFill>
          </p:spPr>
        </p:sp>
      </p:grpSp>
      <p:sp>
        <p:nvSpPr>
          <p:cNvPr name="TextBox 6" id="6"/>
          <p:cNvSpPr txBox="true"/>
          <p:nvPr/>
        </p:nvSpPr>
        <p:spPr>
          <a:xfrm rot="0">
            <a:off x="2944373" y="3166558"/>
            <a:ext cx="5648802" cy="6707028"/>
          </a:xfrm>
          <a:prstGeom prst="rect">
            <a:avLst/>
          </a:prstGeom>
        </p:spPr>
        <p:txBody>
          <a:bodyPr anchor="t" rtlCol="false" tIns="0" lIns="0" bIns="0" rIns="0">
            <a:spAutoFit/>
          </a:bodyPr>
          <a:lstStyle/>
          <a:p>
            <a:pPr algn="l" marL="924400" indent="-462200" lvl="1">
              <a:lnSpc>
                <a:spcPts val="5040"/>
              </a:lnSpc>
              <a:buFont typeface="Arial"/>
              <a:buChar char="•"/>
            </a:pPr>
            <a:r>
              <a:rPr lang="en-US" sz="4200">
                <a:solidFill>
                  <a:srgbClr val="000000"/>
                </a:solidFill>
                <a:latin typeface="Trebuchet MS"/>
                <a:ea typeface="Trebuchet MS"/>
                <a:cs typeface="Trebuchet MS"/>
                <a:sym typeface="Trebuchet MS"/>
              </a:rPr>
              <a:t>Nodau addysg gynradd</a:t>
            </a:r>
          </a:p>
          <a:p>
            <a:pPr algn="l" marL="924400" indent="-462200" lvl="1">
              <a:lnSpc>
                <a:spcPts val="5040"/>
              </a:lnSpc>
              <a:buFont typeface="Arial"/>
              <a:buChar char="•"/>
            </a:pPr>
            <a:r>
              <a:rPr lang="en-US" sz="4200">
                <a:solidFill>
                  <a:srgbClr val="000000"/>
                </a:solidFill>
                <a:latin typeface="Trebuchet MS"/>
                <a:ea typeface="Trebuchet MS"/>
                <a:cs typeface="Trebuchet MS"/>
                <a:sym typeface="Trebuchet MS"/>
              </a:rPr>
              <a:t>Gwerthoedd</a:t>
            </a:r>
          </a:p>
          <a:p>
            <a:pPr algn="l" marL="924400" indent="-462200" lvl="1">
              <a:lnSpc>
                <a:spcPts val="5040"/>
              </a:lnSpc>
              <a:buFont typeface="Arial"/>
              <a:buChar char="•"/>
            </a:pPr>
            <a:r>
              <a:rPr lang="en-US" sz="4200">
                <a:solidFill>
                  <a:srgbClr val="000000"/>
                </a:solidFill>
                <a:latin typeface="Trebuchet MS"/>
                <a:ea typeface="Trebuchet MS"/>
                <a:cs typeface="Trebuchet MS"/>
                <a:sym typeface="Trebuchet MS"/>
              </a:rPr>
              <a:t>Cwricwlwm cudd</a:t>
            </a:r>
          </a:p>
          <a:p>
            <a:pPr algn="l" marL="924400" indent="-462200" lvl="1">
              <a:lnSpc>
                <a:spcPts val="5040"/>
              </a:lnSpc>
              <a:buFont typeface="Arial"/>
              <a:buChar char="•"/>
            </a:pPr>
            <a:r>
              <a:rPr lang="en-US" sz="4200">
                <a:solidFill>
                  <a:srgbClr val="000000"/>
                </a:solidFill>
                <a:latin typeface="Trebuchet MS"/>
                <a:ea typeface="Trebuchet MS"/>
                <a:cs typeface="Trebuchet MS"/>
                <a:sym typeface="Trebuchet MS"/>
              </a:rPr>
              <a:t>Elw diwylliannol</a:t>
            </a:r>
          </a:p>
          <a:p>
            <a:pPr algn="l" marL="462200" indent="-231100" lvl="1">
              <a:lnSpc>
                <a:spcPts val="2520"/>
              </a:lnSpc>
            </a:pPr>
            <a:r>
              <a:rPr lang="en-US" sz="2100">
                <a:solidFill>
                  <a:srgbClr val="000000"/>
                </a:solidFill>
                <a:latin typeface="Trebuchet MS"/>
                <a:ea typeface="Trebuchet MS"/>
                <a:cs typeface="Trebuchet MS"/>
                <a:sym typeface="Trebuchet MS"/>
              </a:rPr>
              <a:t>O.N. Nid yw’r rhestr hon yn derfynol</a:t>
            </a:r>
          </a:p>
          <a:p>
            <a:pPr algn="l" marL="924400" indent="-462200" lvl="1">
              <a:lnSpc>
                <a:spcPts val="5040"/>
              </a:lnSpc>
            </a:pPr>
          </a:p>
          <a:p>
            <a:pPr algn="l" marL="924400" indent="-462200" lvl="1">
              <a:lnSpc>
                <a:spcPts val="5040"/>
              </a:lnSpc>
            </a:pPr>
          </a:p>
          <a:p>
            <a:pPr algn="l" marL="924400" indent="-462200" lvl="1">
              <a:lnSpc>
                <a:spcPts val="5040"/>
              </a:lnSpc>
            </a:pPr>
          </a:p>
          <a:p>
            <a:pPr algn="l" marL="924400" indent="-462200" lvl="1">
              <a:lnSpc>
                <a:spcPts val="5040"/>
              </a:lnSpc>
            </a:pPr>
          </a:p>
          <a:p>
            <a:pPr algn="l" marL="924400" indent="-462200" lvl="1">
              <a:lnSpc>
                <a:spcPts val="5040"/>
              </a:lnSpc>
            </a:pPr>
          </a:p>
          <a:p>
            <a:pPr algn="l" marL="924400" indent="-462200" lvl="1">
              <a:lnSpc>
                <a:spcPts val="5040"/>
              </a:lnSpc>
            </a:pPr>
          </a:p>
          <a:p>
            <a:pPr algn="l" marL="924400" indent="-462200" lvl="1">
              <a:lnSpc>
                <a:spcPts val="5040"/>
              </a:lnSpc>
            </a:pPr>
          </a:p>
        </p:txBody>
      </p:sp>
    </p:spTree>
  </p:cSld>
  <p:clrMapOvr>
    <a:masterClrMapping/>
  </p:clrMapOvr>
</p:sld>
</file>

<file path=ppt/slides/slide6.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4024312"/>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Beth yw nod/au addysg gynradd?</a:t>
            </a:r>
          </a:p>
          <a:p>
            <a:pPr algn="ctr">
              <a:lnSpc>
                <a:spcPts val="5831"/>
              </a:lnSpc>
            </a:pPr>
          </a:p>
          <a:p>
            <a:pPr algn="ctr">
              <a:lnSpc>
                <a:spcPts val="5831"/>
              </a:lnSpc>
            </a:pPr>
            <a:r>
              <a:rPr lang="en-US" sz="4859">
                <a:solidFill>
                  <a:srgbClr val="000000"/>
                </a:solidFill>
                <a:latin typeface="Trebuchet MS"/>
                <a:ea typeface="Trebuchet MS"/>
                <a:cs typeface="Trebuchet MS"/>
                <a:sym typeface="Trebuchet MS"/>
              </a:rPr>
              <a:t>What are the aim/s of primary education?</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7792210" y="7831962"/>
            <a:ext cx="2603463" cy="1950084"/>
            <a:chOff x="0" y="0"/>
            <a:chExt cx="3471284" cy="2600112"/>
          </a:xfrm>
        </p:grpSpPr>
        <p:sp>
          <p:nvSpPr>
            <p:cNvPr name="Freeform 3" id="3"/>
            <p:cNvSpPr/>
            <p:nvPr/>
          </p:nvSpPr>
          <p:spPr>
            <a:xfrm flipH="false" flipV="false" rot="0">
              <a:off x="0" y="0"/>
              <a:ext cx="3471291" cy="2600071"/>
            </a:xfrm>
            <a:custGeom>
              <a:avLst/>
              <a:gdLst/>
              <a:ahLst/>
              <a:cxnLst/>
              <a:rect r="r" b="b" t="t" l="l"/>
              <a:pathLst>
                <a:path h="2600071" w="3471291">
                  <a:moveTo>
                    <a:pt x="0" y="0"/>
                  </a:moveTo>
                  <a:lnTo>
                    <a:pt x="3471291" y="0"/>
                  </a:lnTo>
                  <a:lnTo>
                    <a:pt x="3471291" y="2600071"/>
                  </a:lnTo>
                  <a:lnTo>
                    <a:pt x="0" y="2600071"/>
                  </a:lnTo>
                  <a:lnTo>
                    <a:pt x="0" y="0"/>
                  </a:lnTo>
                  <a:close/>
                </a:path>
              </a:pathLst>
            </a:custGeom>
            <a:blipFill>
              <a:blip r:embed="rId2"/>
              <a:stretch>
                <a:fillRect l="0" t="0" r="0" b="-1"/>
              </a:stretch>
            </a:blipFill>
          </p:spPr>
        </p:sp>
      </p:grpSp>
      <p:sp>
        <p:nvSpPr>
          <p:cNvPr name="TextBox 4" id="4"/>
          <p:cNvSpPr txBox="true"/>
          <p:nvPr/>
        </p:nvSpPr>
        <p:spPr>
          <a:xfrm rot="0">
            <a:off x="2787937"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Nodau addysg gynradd</a:t>
            </a:r>
          </a:p>
          <a:p>
            <a:pPr algn="ctr">
              <a:lnSpc>
                <a:spcPts val="6480"/>
              </a:lnSpc>
            </a:pPr>
            <a:r>
              <a:rPr lang="en-US" sz="5400">
                <a:solidFill>
                  <a:srgbClr val="000000"/>
                </a:solidFill>
                <a:latin typeface="Trebuchet MS"/>
                <a:ea typeface="Trebuchet MS"/>
                <a:cs typeface="Trebuchet MS"/>
                <a:sym typeface="Trebuchet MS"/>
              </a:rPr>
              <a:t>Aims of primary education</a:t>
            </a:r>
          </a:p>
        </p:txBody>
      </p:sp>
      <p:sp>
        <p:nvSpPr>
          <p:cNvPr name="TextBox 5" id="5"/>
          <p:cNvSpPr txBox="true"/>
          <p:nvPr/>
        </p:nvSpPr>
        <p:spPr>
          <a:xfrm rot="0">
            <a:off x="9406891" y="3345659"/>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‘Aims define the point of an activity – what it seeks to achieve; where it should go.’ (Cremin &amp; Arthur (Ed.) 2014 p. 253)</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Not just one overriding aim of education</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Aims are linked to educational values and principles</a:t>
            </a:r>
          </a:p>
          <a:p>
            <a:pPr algn="l" marL="488632" indent="-244316" lvl="1">
              <a:lnSpc>
                <a:spcPts val="3240"/>
              </a:lnSpc>
            </a:pPr>
          </a:p>
          <a:p>
            <a:pPr algn="l" marL="488632" indent="-244316" lvl="1">
              <a:lnSpc>
                <a:spcPts val="3240"/>
              </a:lnSpc>
            </a:pPr>
          </a:p>
          <a:p>
            <a:pPr algn="l" marL="488632" indent="-244316" lvl="1">
              <a:lnSpc>
                <a:spcPts val="3240"/>
              </a:lnSpc>
            </a:pPr>
          </a:p>
          <a:p>
            <a:pPr algn="l" marL="488632" indent="-244316" lvl="1">
              <a:lnSpc>
                <a:spcPts val="3240"/>
              </a:lnSpc>
            </a:pPr>
          </a:p>
          <a:p>
            <a:pPr algn="l" marL="488632" indent="-244316" lvl="1">
              <a:lnSpc>
                <a:spcPts val="3240"/>
              </a:lnSpc>
            </a:pPr>
          </a:p>
        </p:txBody>
      </p:sp>
      <p:sp>
        <p:nvSpPr>
          <p:cNvPr name="TextBox 6" id="6"/>
          <p:cNvSpPr txBox="true"/>
          <p:nvPr/>
        </p:nvSpPr>
        <p:spPr>
          <a:xfrm rot="0">
            <a:off x="2909329" y="3345659"/>
            <a:ext cx="5648802" cy="6707028"/>
          </a:xfrm>
          <a:prstGeom prst="rect">
            <a:avLst/>
          </a:prstGeom>
        </p:spPr>
        <p:txBody>
          <a:bodyPr anchor="t" rtlCol="false" tIns="0" lIns="0" bIns="0" rIns="0">
            <a:spAutoFit/>
          </a:bodyPr>
          <a:lstStyle/>
          <a:p>
            <a:pPr algn="l" marL="652938" indent="-326469" lvl="1">
              <a:lnSpc>
                <a:spcPts val="3240"/>
              </a:lnSpc>
              <a:buFont typeface="Arial"/>
              <a:buChar char="•"/>
            </a:pPr>
            <a:r>
              <a:rPr lang="en-US" sz="2700">
                <a:solidFill>
                  <a:srgbClr val="000000"/>
                </a:solidFill>
                <a:latin typeface="Trebuchet MS"/>
                <a:ea typeface="Trebuchet MS"/>
                <a:cs typeface="Trebuchet MS"/>
                <a:sym typeface="Trebuchet MS"/>
              </a:rPr>
              <a:t>‘Aims define the point of an activity – what it seeks to achieve; where it should go.’ (Cremin &amp; Arthur (Ed.) 2014 t. 253)</a:t>
            </a:r>
          </a:p>
          <a:p>
            <a:pPr algn="l" marL="652938" indent="-326469" lvl="1">
              <a:lnSpc>
                <a:spcPts val="3240"/>
              </a:lnSpc>
            </a:pPr>
          </a:p>
          <a:p>
            <a:pPr algn="l" marL="652938" indent="-326469" lvl="1">
              <a:lnSpc>
                <a:spcPts val="3240"/>
              </a:lnSpc>
              <a:buFont typeface="Arial"/>
              <a:buChar char="•"/>
            </a:pPr>
            <a:r>
              <a:rPr lang="en-US" sz="2700">
                <a:solidFill>
                  <a:srgbClr val="000000"/>
                </a:solidFill>
                <a:latin typeface="Trebuchet MS"/>
                <a:ea typeface="Trebuchet MS"/>
                <a:cs typeface="Trebuchet MS"/>
                <a:sym typeface="Trebuchet MS"/>
              </a:rPr>
              <a:t>Dim un prif nôd yn unig o addysg</a:t>
            </a:r>
          </a:p>
          <a:p>
            <a:pPr algn="l" marL="652938" indent="-326469" lvl="1">
              <a:lnSpc>
                <a:spcPts val="3240"/>
              </a:lnSpc>
              <a:buFont typeface="Arial"/>
              <a:buChar char="•"/>
            </a:pPr>
            <a:r>
              <a:rPr lang="en-US" sz="2700">
                <a:solidFill>
                  <a:srgbClr val="000000"/>
                </a:solidFill>
                <a:latin typeface="Trebuchet MS"/>
                <a:ea typeface="Trebuchet MS"/>
                <a:cs typeface="Trebuchet MS"/>
                <a:sym typeface="Trebuchet MS"/>
              </a:rPr>
              <a:t>Nodau wedi cysylltu a gwerthoedd ac egwyddorion addysgol. </a:t>
            </a:r>
          </a:p>
          <a:p>
            <a:pPr algn="l" marL="652938" indent="-326469" lvl="1">
              <a:lnSpc>
                <a:spcPts val="3240"/>
              </a:lnSpc>
            </a:pPr>
          </a:p>
          <a:p>
            <a:pPr algn="l" marL="652938" indent="-326469" lvl="1">
              <a:lnSpc>
                <a:spcPts val="3240"/>
              </a:lnSpc>
            </a:pPr>
          </a:p>
          <a:p>
            <a:pPr algn="l" marL="652938" indent="-326469" lvl="1">
              <a:lnSpc>
                <a:spcPts val="3240"/>
              </a:lnSpc>
            </a:pPr>
          </a:p>
          <a:p>
            <a:pPr algn="l" marL="652938" indent="-326469" lvl="1">
              <a:lnSpc>
                <a:spcPts val="3240"/>
              </a:lnSpc>
            </a:pPr>
          </a:p>
          <a:p>
            <a:pPr algn="l" marL="652938" indent="-326469" lvl="1">
              <a:lnSpc>
                <a:spcPts val="3240"/>
              </a:lnSpc>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Nodau addysg gynradd</a:t>
            </a:r>
          </a:p>
          <a:p>
            <a:pPr algn="ctr">
              <a:lnSpc>
                <a:spcPts val="6480"/>
              </a:lnSpc>
            </a:pPr>
            <a:r>
              <a:rPr lang="en-US" sz="5400">
                <a:solidFill>
                  <a:srgbClr val="000000"/>
                </a:solidFill>
                <a:latin typeface="Trebuchet MS"/>
                <a:ea typeface="Trebuchet MS"/>
                <a:cs typeface="Trebuchet MS"/>
                <a:sym typeface="Trebuchet MS"/>
              </a:rPr>
              <a:t>Aims of primary education</a:t>
            </a:r>
          </a:p>
        </p:txBody>
      </p:sp>
      <p:sp>
        <p:nvSpPr>
          <p:cNvPr name="TextBox 4" id="4"/>
          <p:cNvSpPr txBox="true"/>
          <p:nvPr/>
        </p:nvSpPr>
        <p:spPr>
          <a:xfrm rot="0">
            <a:off x="9445103" y="3224504"/>
            <a:ext cx="6093171" cy="5739245"/>
          </a:xfrm>
          <a:prstGeom prst="rect">
            <a:avLst/>
          </a:prstGeom>
        </p:spPr>
        <p:txBody>
          <a:bodyPr anchor="t" rtlCol="false" tIns="0" lIns="0" bIns="0" rIns="0">
            <a:spAutoFit/>
          </a:bodyPr>
          <a:lstStyle/>
          <a:p>
            <a:pPr algn="l">
              <a:lnSpc>
                <a:spcPts val="3240"/>
              </a:lnSpc>
            </a:pPr>
            <a:r>
              <a:rPr lang="en-US" sz="2700">
                <a:solidFill>
                  <a:srgbClr val="404040"/>
                </a:solidFill>
                <a:latin typeface="Trebuchet MS"/>
                <a:ea typeface="Trebuchet MS"/>
                <a:cs typeface="Trebuchet MS"/>
                <a:sym typeface="Trebuchet MS"/>
              </a:rPr>
              <a:t>An international review (1997) of the stated aims of education systems came up with this list – next slide</a:t>
            </a:r>
          </a:p>
          <a:p>
            <a:pPr algn="l">
              <a:lnSpc>
                <a:spcPts val="3240"/>
              </a:lnSpc>
            </a:pPr>
          </a:p>
          <a:p>
            <a:pPr algn="l">
              <a:lnSpc>
                <a:spcPts val="2879"/>
              </a:lnSpc>
            </a:pPr>
            <a:r>
              <a:rPr lang="en-US" sz="2400" u="sng">
                <a:solidFill>
                  <a:srgbClr val="404040"/>
                </a:solidFill>
                <a:latin typeface="Trebuchet MS"/>
                <a:ea typeface="Trebuchet MS"/>
                <a:cs typeface="Trebuchet MS"/>
                <a:sym typeface="Trebuchet MS"/>
              </a:rPr>
              <a:t>Task</a:t>
            </a:r>
          </a:p>
          <a:p>
            <a:pPr algn="l">
              <a:lnSpc>
                <a:spcPts val="3240"/>
              </a:lnSpc>
            </a:pPr>
            <a:r>
              <a:rPr lang="en-US" sz="2700">
                <a:solidFill>
                  <a:srgbClr val="404040"/>
                </a:solidFill>
                <a:latin typeface="Trebuchet MS"/>
                <a:ea typeface="Trebuchet MS"/>
                <a:cs typeface="Trebuchet MS"/>
                <a:sym typeface="Trebuchet MS"/>
              </a:rPr>
              <a:t>Select what you think most reflect the 5 main aims of education and give a reason to support your view. </a:t>
            </a:r>
          </a:p>
          <a:p>
            <a:pPr algn="l">
              <a:lnSpc>
                <a:spcPts val="3240"/>
              </a:lnSpc>
            </a:pPr>
          </a:p>
          <a:p>
            <a:pPr algn="l">
              <a:lnSpc>
                <a:spcPts val="3240"/>
              </a:lnSpc>
            </a:pPr>
          </a:p>
          <a:p>
            <a:pPr algn="l">
              <a:lnSpc>
                <a:spcPts val="3240"/>
              </a:lnSpc>
            </a:pPr>
          </a:p>
          <a:p>
            <a:pPr algn="l">
              <a:lnSpc>
                <a:spcPts val="3240"/>
              </a:lnSpc>
            </a:pPr>
          </a:p>
        </p:txBody>
      </p:sp>
      <p:grpSp>
        <p:nvGrpSpPr>
          <p:cNvPr name="Group 5" id="5"/>
          <p:cNvGrpSpPr>
            <a:grpSpLocks noChangeAspect="true"/>
          </p:cNvGrpSpPr>
          <p:nvPr/>
        </p:nvGrpSpPr>
        <p:grpSpPr>
          <a:xfrm rot="0">
            <a:off x="7693819" y="7785160"/>
            <a:ext cx="2900362" cy="1889280"/>
            <a:chOff x="0" y="0"/>
            <a:chExt cx="3867150" cy="2519040"/>
          </a:xfrm>
        </p:grpSpPr>
        <p:sp>
          <p:nvSpPr>
            <p:cNvPr name="Freeform 6" id="6"/>
            <p:cNvSpPr/>
            <p:nvPr/>
          </p:nvSpPr>
          <p:spPr>
            <a:xfrm flipH="false" flipV="false" rot="0">
              <a:off x="0" y="0"/>
              <a:ext cx="3867150" cy="2519045"/>
            </a:xfrm>
            <a:custGeom>
              <a:avLst/>
              <a:gdLst/>
              <a:ahLst/>
              <a:cxnLst/>
              <a:rect r="r" b="b" t="t" l="l"/>
              <a:pathLst>
                <a:path h="2519045" w="3867150">
                  <a:moveTo>
                    <a:pt x="0" y="0"/>
                  </a:moveTo>
                  <a:lnTo>
                    <a:pt x="3867150" y="0"/>
                  </a:lnTo>
                  <a:lnTo>
                    <a:pt x="3867150" y="2519045"/>
                  </a:lnTo>
                  <a:lnTo>
                    <a:pt x="0" y="2519045"/>
                  </a:lnTo>
                  <a:lnTo>
                    <a:pt x="0" y="0"/>
                  </a:lnTo>
                  <a:close/>
                </a:path>
              </a:pathLst>
            </a:custGeom>
            <a:blipFill>
              <a:blip r:embed="rId2"/>
              <a:stretch>
                <a:fillRect l="0" t="0" r="0" b="-22323"/>
              </a:stretch>
            </a:blipFill>
          </p:spPr>
        </p:sp>
      </p:grpSp>
      <p:sp>
        <p:nvSpPr>
          <p:cNvPr name="TextBox 7" id="7"/>
          <p:cNvSpPr txBox="true"/>
          <p:nvPr/>
        </p:nvSpPr>
        <p:spPr>
          <a:xfrm rot="0">
            <a:off x="2749726" y="3224504"/>
            <a:ext cx="5648802" cy="6707028"/>
          </a:xfrm>
          <a:prstGeom prst="rect">
            <a:avLst/>
          </a:prstGeom>
        </p:spPr>
        <p:txBody>
          <a:bodyPr anchor="t" rtlCol="false" tIns="0" lIns="0" bIns="0" rIns="0">
            <a:spAutoFit/>
          </a:bodyPr>
          <a:lstStyle/>
          <a:p>
            <a:pPr algn="l">
              <a:lnSpc>
                <a:spcPts val="3240"/>
              </a:lnSpc>
            </a:pPr>
            <a:r>
              <a:rPr lang="en-US" sz="2700">
                <a:solidFill>
                  <a:srgbClr val="000000"/>
                </a:solidFill>
                <a:latin typeface="Trebuchet MS"/>
                <a:ea typeface="Trebuchet MS"/>
                <a:cs typeface="Trebuchet MS"/>
                <a:sym typeface="Trebuchet MS"/>
              </a:rPr>
              <a:t>Gwnaeth arolwg rhyngwladol (1997) o nodau systemau addysg greu rhestr – sleid nesaf</a:t>
            </a:r>
          </a:p>
          <a:p>
            <a:pPr algn="l">
              <a:lnSpc>
                <a:spcPts val="3240"/>
              </a:lnSpc>
            </a:pPr>
          </a:p>
          <a:p>
            <a:pPr algn="l">
              <a:lnSpc>
                <a:spcPts val="3240"/>
              </a:lnSpc>
            </a:pPr>
            <a:r>
              <a:rPr lang="en-US" sz="2700" u="sng">
                <a:solidFill>
                  <a:srgbClr val="5A3471"/>
                </a:solidFill>
                <a:latin typeface="Trebuchet MS"/>
                <a:ea typeface="Trebuchet MS"/>
                <a:cs typeface="Trebuchet MS"/>
                <a:sym typeface="Trebuchet MS"/>
              </a:rPr>
              <a:t>Tasg</a:t>
            </a:r>
          </a:p>
          <a:p>
            <a:pPr algn="l">
              <a:lnSpc>
                <a:spcPts val="3240"/>
              </a:lnSpc>
            </a:pPr>
            <a:r>
              <a:rPr lang="en-US" sz="2700">
                <a:solidFill>
                  <a:srgbClr val="5A3471"/>
                </a:solidFill>
                <a:latin typeface="Trebuchet MS"/>
                <a:ea typeface="Trebuchet MS"/>
                <a:cs typeface="Trebuchet MS"/>
                <a:sym typeface="Trebuchet MS"/>
              </a:rPr>
              <a:t>Dewiswch yr hyn sydd yn eich barn chi yn adlewyrchu 5 prif nôd addysg a rhowch reswm i gefnogi eich safbwynt. </a:t>
            </a:r>
          </a:p>
          <a:p>
            <a:pPr algn="l">
              <a:lnSpc>
                <a:spcPts val="3240"/>
              </a:lnSpc>
            </a:pPr>
          </a:p>
          <a:p>
            <a:pPr algn="l">
              <a:lnSpc>
                <a:spcPts val="3240"/>
              </a:lnSpc>
            </a:pPr>
          </a:p>
          <a:p>
            <a:pPr algn="l">
              <a:lnSpc>
                <a:spcPts val="3240"/>
              </a:lnSpc>
            </a:pPr>
          </a:p>
          <a:p>
            <a:pPr algn="l">
              <a:lnSpc>
                <a:spcPts val="3240"/>
              </a:lnSpc>
            </a:pP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3519055"/>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Excellence</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Social development</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Equal opportunity</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Preparation for work</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Foundation for further education</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Citizenship/community/democracy</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Creativity</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Health/physical/leisure</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Parental participation</a:t>
            </a:r>
          </a:p>
        </p:txBody>
      </p:sp>
      <p:sp>
        <p:nvSpPr>
          <p:cNvPr name="TextBox 3" id="3"/>
          <p:cNvSpPr txBox="true"/>
          <p:nvPr/>
        </p:nvSpPr>
        <p:spPr>
          <a:xfrm rot="0">
            <a:off x="9406891" y="3519055"/>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Individual development</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Personal qualities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National economy</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Basic skills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Knowledge/skills/understanding</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Cultural heritage/literacy</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Environment</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Lifelong education</a:t>
            </a:r>
          </a:p>
          <a:p>
            <a:pPr algn="l" marL="488632" indent="-244316" lvl="1">
              <a:lnSpc>
                <a:spcPts val="3240"/>
              </a:lnSpc>
            </a:pPr>
            <a:r>
              <a:rPr lang="en-US" sz="2700">
                <a:solidFill>
                  <a:srgbClr val="404040"/>
                </a:solidFill>
                <a:latin typeface="Trebuchet MS"/>
                <a:ea typeface="Trebuchet MS"/>
                <a:cs typeface="Trebuchet MS"/>
                <a:sym typeface="Trebuchet MS"/>
              </a:rPr>
              <a:t>(Arthur and Cremin, 2010)</a:t>
            </a:r>
          </a:p>
        </p:txBody>
      </p:sp>
      <p:sp>
        <p:nvSpPr>
          <p:cNvPr name="TextBox 4" id="4"/>
          <p:cNvSpPr txBox="true"/>
          <p:nvPr/>
        </p:nvSpPr>
        <p:spPr>
          <a:xfrm rot="0">
            <a:off x="252504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Nodau addysg gynradd</a:t>
            </a:r>
          </a:p>
          <a:p>
            <a:pPr algn="ctr">
              <a:lnSpc>
                <a:spcPts val="6480"/>
              </a:lnSpc>
            </a:pPr>
            <a:r>
              <a:rPr lang="en-US" sz="5400">
                <a:solidFill>
                  <a:srgbClr val="000000"/>
                </a:solidFill>
                <a:latin typeface="Trebuchet MS"/>
                <a:ea typeface="Trebuchet MS"/>
                <a:cs typeface="Trebuchet MS"/>
                <a:sym typeface="Trebuchet MS"/>
              </a:rPr>
              <a:t>Aims of primary education</a:t>
            </a:r>
          </a:p>
        </p:txBody>
      </p:sp>
    </p:spTree>
  </p:cSld>
  <p:clrMapOvr>
    <a:masterClrMapping/>
  </p:clrMapOvr>
</p:sld>
</file>

<file path=ppt/slides/slide10.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3519055"/>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Rhagoriaeth</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Datblygiad cymdeithasol</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Cyfle cyfartal</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Paratoi ar gyfer gwaith</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Sylfaen ar gyfer addysg pellach</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Dinasyddiaeth/cymuned/ democratiaeth</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Creadigrwydd</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Iechyd/corfforol/hamdden</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Cyfranogiad rhieni</a:t>
            </a:r>
          </a:p>
          <a:p>
            <a:pPr algn="l" marL="488632" indent="-244316" lvl="1">
              <a:lnSpc>
                <a:spcPts val="3240"/>
              </a:lnSpc>
            </a:pPr>
          </a:p>
        </p:txBody>
      </p:sp>
      <p:sp>
        <p:nvSpPr>
          <p:cNvPr name="TextBox 3" id="3"/>
          <p:cNvSpPr txBox="true"/>
          <p:nvPr/>
        </p:nvSpPr>
        <p:spPr>
          <a:xfrm rot="0">
            <a:off x="9406892" y="3519055"/>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Datblygiad unigol</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Rhinweddau personol</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Economy cenedlaethol</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Sgiliau sylfaenol</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Gwybodaeth/sgiliau/dealltwriaeth</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Treftadaeth diwylliannol/llythrennedd</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Yr amgylchedd</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Dysgu gydol oes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(Arthur a Cremin, 2010)</a:t>
            </a:r>
          </a:p>
          <a:p>
            <a:pPr algn="l" marL="488632" indent="-244316" lvl="1">
              <a:lnSpc>
                <a:spcPts val="3240"/>
              </a:lnSpc>
            </a:pPr>
          </a:p>
        </p:txBody>
      </p:sp>
      <p:sp>
        <p:nvSpPr>
          <p:cNvPr name="TextBox 4" id="4"/>
          <p:cNvSpPr txBox="true"/>
          <p:nvPr/>
        </p:nvSpPr>
        <p:spPr>
          <a:xfrm rot="0">
            <a:off x="252504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Nodau addysg gynradd</a:t>
            </a:r>
          </a:p>
          <a:p>
            <a:pPr algn="ctr">
              <a:lnSpc>
                <a:spcPts val="6480"/>
              </a:lnSpc>
            </a:pPr>
            <a:r>
              <a:rPr lang="en-US" sz="5400">
                <a:solidFill>
                  <a:srgbClr val="000000"/>
                </a:solidFill>
                <a:latin typeface="Trebuchet MS"/>
                <a:ea typeface="Trebuchet MS"/>
                <a:cs typeface="Trebuchet MS"/>
                <a:sym typeface="Trebuchet MS"/>
              </a:rPr>
              <a:t>Aims of primary education</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028700" y="198037"/>
            <a:ext cx="14555583" cy="2762250"/>
          </a:xfrm>
          <a:prstGeom prst="rect">
            <a:avLst/>
          </a:prstGeom>
        </p:spPr>
        <p:txBody>
          <a:bodyPr anchor="t" rtlCol="false" tIns="0" lIns="0" bIns="0" rIns="0">
            <a:spAutoFit/>
          </a:bodyPr>
          <a:lstStyle/>
          <a:p>
            <a:pPr algn="ctr">
              <a:lnSpc>
                <a:spcPts val="4374"/>
              </a:lnSpc>
            </a:pPr>
            <a:r>
              <a:rPr lang="en-US" sz="3645">
                <a:solidFill>
                  <a:srgbClr val="000000"/>
                </a:solidFill>
                <a:latin typeface="Trebuchet MS"/>
                <a:ea typeface="Trebuchet MS"/>
                <a:cs typeface="Trebuchet MS"/>
                <a:sym typeface="Trebuchet MS"/>
              </a:rPr>
              <a:t>Mae gan Lywodraeth Cynulliad Cymru saith Nôd Craidd ar </a:t>
            </a:r>
          </a:p>
          <a:p>
            <a:pPr algn="ctr">
              <a:lnSpc>
                <a:spcPts val="4374"/>
              </a:lnSpc>
            </a:pPr>
            <a:r>
              <a:rPr lang="en-US" sz="3645">
                <a:solidFill>
                  <a:srgbClr val="000000"/>
                </a:solidFill>
                <a:latin typeface="Trebuchet MS"/>
                <a:ea typeface="Trebuchet MS"/>
                <a:cs typeface="Trebuchet MS"/>
                <a:sym typeface="Trebuchet MS"/>
              </a:rPr>
              <a:t>gyfer plant a phobl ifanc</a:t>
            </a:r>
            <a:r>
              <a:rPr lang="en-US" sz="3645" i="true">
                <a:solidFill>
                  <a:srgbClr val="000000"/>
                </a:solidFill>
                <a:latin typeface="Trebuchet MS Italics"/>
                <a:ea typeface="Trebuchet MS Italics"/>
                <a:cs typeface="Trebuchet MS Italics"/>
                <a:sym typeface="Trebuchet MS Italics"/>
              </a:rPr>
              <a:t>.</a:t>
            </a:r>
          </a:p>
          <a:p>
            <a:pPr algn="ctr">
              <a:lnSpc>
                <a:spcPts val="4374"/>
              </a:lnSpc>
            </a:pPr>
            <a:r>
              <a:rPr lang="en-US" sz="3645" i="true">
                <a:solidFill>
                  <a:srgbClr val="000000"/>
                </a:solidFill>
                <a:latin typeface="Trebuchet MS Italics"/>
                <a:ea typeface="Trebuchet MS Italics"/>
                <a:cs typeface="Trebuchet MS Italics"/>
                <a:sym typeface="Trebuchet MS Italics"/>
              </a:rPr>
              <a:t>The </a:t>
            </a:r>
            <a:r>
              <a:rPr lang="en-US" sz="3645">
                <a:solidFill>
                  <a:srgbClr val="000000"/>
                </a:solidFill>
                <a:latin typeface="Trebuchet MS"/>
                <a:ea typeface="Trebuchet MS"/>
                <a:cs typeface="Trebuchet MS"/>
                <a:sym typeface="Trebuchet MS"/>
              </a:rPr>
              <a:t>Welsh Assembly Government has seven Core Aims for </a:t>
            </a:r>
          </a:p>
          <a:p>
            <a:pPr algn="ctr">
              <a:lnSpc>
                <a:spcPts val="4374"/>
              </a:lnSpc>
            </a:pPr>
            <a:r>
              <a:rPr lang="en-US" sz="3645">
                <a:solidFill>
                  <a:srgbClr val="000000"/>
                </a:solidFill>
                <a:latin typeface="Trebuchet MS"/>
                <a:ea typeface="Trebuchet MS"/>
                <a:cs typeface="Trebuchet MS"/>
                <a:sym typeface="Trebuchet MS"/>
              </a:rPr>
              <a:t>children and young people</a:t>
            </a:r>
          </a:p>
          <a:p>
            <a:pPr algn="ctr">
              <a:lnSpc>
                <a:spcPts val="4374"/>
              </a:lnSpc>
            </a:pPr>
          </a:p>
        </p:txBody>
      </p:sp>
      <p:sp>
        <p:nvSpPr>
          <p:cNvPr name="TextBox 3" id="3"/>
          <p:cNvSpPr txBox="true"/>
          <p:nvPr/>
        </p:nvSpPr>
        <p:spPr>
          <a:xfrm rot="0">
            <a:off x="9264120" y="3384258"/>
            <a:ext cx="6093171" cy="549592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Based on the UN Convention on the Rights of the Child (UNCRC) </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Forms the basis for decisions on priorities and objectives nationally. </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Forms the basis for all decisions on strategy and service provision locally. </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Forms the basis of all Welsh Government work for children and young people.</a:t>
            </a:r>
          </a:p>
          <a:p>
            <a:pPr algn="l">
              <a:lnSpc>
                <a:spcPts val="3600"/>
              </a:lnSpc>
            </a:pPr>
          </a:p>
        </p:txBody>
      </p:sp>
      <p:sp>
        <p:nvSpPr>
          <p:cNvPr name="TextBox 4" id="4"/>
          <p:cNvSpPr txBox="true"/>
          <p:nvPr/>
        </p:nvSpPr>
        <p:spPr>
          <a:xfrm rot="0">
            <a:off x="1658760" y="3155658"/>
            <a:ext cx="6406040" cy="5953125"/>
          </a:xfrm>
          <a:prstGeom prst="rect">
            <a:avLst/>
          </a:prstGeom>
        </p:spPr>
        <p:txBody>
          <a:bodyPr anchor="t" rtlCol="false" tIns="0" lIns="0" bIns="0" rIns="0">
            <a:spAutoFit/>
          </a:bodyPr>
          <a:lstStyle/>
          <a:p>
            <a:pPr algn="l" marL="707230" indent="-353615" lvl="1">
              <a:lnSpc>
                <a:spcPts val="3600"/>
              </a:lnSpc>
              <a:buFont typeface="Arial"/>
              <a:buChar char="•"/>
            </a:pPr>
            <a:r>
              <a:rPr lang="en-US" sz="3000">
                <a:solidFill>
                  <a:srgbClr val="000000"/>
                </a:solidFill>
                <a:latin typeface="Trebuchet MS"/>
                <a:ea typeface="Trebuchet MS"/>
                <a:cs typeface="Trebuchet MS"/>
                <a:sym typeface="Trebuchet MS"/>
              </a:rPr>
              <a:t>Yn seiliedig ar Gonfensiwn y Cenhedloedd Unedig ar Hawliau’r Plentyn (CCUHP)</a:t>
            </a:r>
          </a:p>
          <a:p>
            <a:pPr algn="l" marL="707230" indent="-353615" lvl="1">
              <a:lnSpc>
                <a:spcPts val="3600"/>
              </a:lnSpc>
              <a:buFont typeface="Arial"/>
              <a:buChar char="•"/>
            </a:pPr>
            <a:r>
              <a:rPr lang="en-US" sz="3000">
                <a:solidFill>
                  <a:srgbClr val="000000"/>
                </a:solidFill>
                <a:latin typeface="Trebuchet MS"/>
                <a:ea typeface="Trebuchet MS"/>
                <a:cs typeface="Trebuchet MS"/>
                <a:sym typeface="Trebuchet MS"/>
              </a:rPr>
              <a:t>Yn ffurfio sail ar gyfer  penderfyniadau am flaenoriaethau a nodau cenedlaethol. </a:t>
            </a:r>
          </a:p>
          <a:p>
            <a:pPr algn="l" marL="707230" indent="-353615" lvl="1">
              <a:lnSpc>
                <a:spcPts val="3600"/>
              </a:lnSpc>
              <a:buFont typeface="Arial"/>
              <a:buChar char="•"/>
            </a:pPr>
            <a:r>
              <a:rPr lang="en-US" sz="3000">
                <a:solidFill>
                  <a:srgbClr val="000000"/>
                </a:solidFill>
                <a:latin typeface="Trebuchet MS"/>
                <a:ea typeface="Trebuchet MS"/>
                <a:cs typeface="Trebuchet MS"/>
                <a:sym typeface="Trebuchet MS"/>
              </a:rPr>
              <a:t>Yn ffurfio sail ar gyfer pob penderfyniad am strategaeth a gwasanaeth a ddarperir yn lleol. </a:t>
            </a:r>
          </a:p>
          <a:p>
            <a:pPr algn="l" marL="707136" indent="-353568" lvl="1">
              <a:lnSpc>
                <a:spcPts val="3600"/>
              </a:lnSpc>
              <a:buFont typeface="Arial"/>
              <a:buChar char="•"/>
            </a:pPr>
            <a:r>
              <a:rPr lang="en-US" sz="3000">
                <a:solidFill>
                  <a:srgbClr val="000000"/>
                </a:solidFill>
                <a:latin typeface="Trebuchet MS"/>
                <a:ea typeface="Trebuchet MS"/>
                <a:cs typeface="Trebuchet MS"/>
                <a:sym typeface="Trebuchet MS"/>
              </a:rPr>
              <a:t>Sylfaen holl waith Llywodraeth Cymru ar gyfer plant a phobl ifanc.</a:t>
            </a:r>
          </a:p>
        </p:txBody>
      </p:sp>
      <p:grpSp>
        <p:nvGrpSpPr>
          <p:cNvPr name="Group 5" id="5"/>
          <p:cNvGrpSpPr>
            <a:grpSpLocks noChangeAspect="true"/>
          </p:cNvGrpSpPr>
          <p:nvPr/>
        </p:nvGrpSpPr>
        <p:grpSpPr>
          <a:xfrm rot="0">
            <a:off x="14424238" y="124768"/>
            <a:ext cx="3700462" cy="2771775"/>
            <a:chOff x="0" y="0"/>
            <a:chExt cx="4933950" cy="3695700"/>
          </a:xfrm>
        </p:grpSpPr>
        <p:sp>
          <p:nvSpPr>
            <p:cNvPr name="Freeform 6" id="6"/>
            <p:cNvSpPr/>
            <p:nvPr/>
          </p:nvSpPr>
          <p:spPr>
            <a:xfrm flipH="false" flipV="false" rot="0">
              <a:off x="0" y="0"/>
              <a:ext cx="4933950" cy="3695700"/>
            </a:xfrm>
            <a:custGeom>
              <a:avLst/>
              <a:gdLst/>
              <a:ahLst/>
              <a:cxnLst/>
              <a:rect r="r" b="b" t="t" l="l"/>
              <a:pathLst>
                <a:path h="3695700" w="4933950">
                  <a:moveTo>
                    <a:pt x="0" y="0"/>
                  </a:moveTo>
                  <a:lnTo>
                    <a:pt x="4933950" y="0"/>
                  </a:lnTo>
                  <a:lnTo>
                    <a:pt x="4933950" y="3695700"/>
                  </a:lnTo>
                  <a:lnTo>
                    <a:pt x="0" y="3695700"/>
                  </a:lnTo>
                  <a:lnTo>
                    <a:pt x="0" y="0"/>
                  </a:lnTo>
                  <a:close/>
                </a:path>
              </a:pathLst>
            </a:custGeom>
            <a:blipFill>
              <a:blip r:embed="rId2"/>
              <a:stretch>
                <a:fillRect l="0" t="0" r="0" b="0"/>
              </a:stretch>
            </a:blipFill>
          </p:spPr>
        </p:sp>
      </p:gr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9050"/>
            <a:ext cx="12712122" cy="295275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                               </a:t>
            </a:r>
          </a:p>
          <a:p>
            <a:pPr algn="ctr">
              <a:lnSpc>
                <a:spcPts val="5831"/>
              </a:lnSpc>
            </a:pPr>
            <a:r>
              <a:rPr lang="en-US" sz="4859">
                <a:solidFill>
                  <a:srgbClr val="000000"/>
                </a:solidFill>
                <a:latin typeface="Trebuchet MS"/>
                <a:ea typeface="Trebuchet MS"/>
                <a:cs typeface="Trebuchet MS"/>
                <a:sym typeface="Trebuchet MS"/>
              </a:rPr>
              <a:t>Saith Nôd Craidd Cynulliad Cymru: </a:t>
            </a:r>
          </a:p>
          <a:p>
            <a:pPr algn="ctr">
              <a:lnSpc>
                <a:spcPts val="5831"/>
              </a:lnSpc>
            </a:pPr>
            <a:r>
              <a:rPr lang="en-US" sz="4859">
                <a:solidFill>
                  <a:srgbClr val="000000"/>
                </a:solidFill>
                <a:latin typeface="Trebuchet MS"/>
                <a:ea typeface="Trebuchet MS"/>
                <a:cs typeface="Trebuchet MS"/>
                <a:sym typeface="Trebuchet MS"/>
              </a:rPr>
              <a:t>Welsh Assembly Seven Core Aims:</a:t>
            </a:r>
          </a:p>
          <a:p>
            <a:pPr algn="ctr">
              <a:lnSpc>
                <a:spcPts val="5831"/>
              </a:lnSpc>
            </a:pPr>
          </a:p>
        </p:txBody>
      </p:sp>
      <p:sp>
        <p:nvSpPr>
          <p:cNvPr name="TextBox 3" id="3"/>
          <p:cNvSpPr txBox="true"/>
          <p:nvPr/>
        </p:nvSpPr>
        <p:spPr>
          <a:xfrm rot="0">
            <a:off x="9770477" y="3242606"/>
            <a:ext cx="7488823" cy="6010275"/>
          </a:xfrm>
          <a:prstGeom prst="rect">
            <a:avLst/>
          </a:prstGeom>
        </p:spPr>
        <p:txBody>
          <a:bodyPr anchor="t" rtlCol="false" tIns="0" lIns="0" bIns="0" rIns="0">
            <a:spAutoFit/>
          </a:bodyPr>
          <a:lstStyle/>
          <a:p>
            <a:pPr algn="l" marL="477095" indent="-238548" lvl="1">
              <a:lnSpc>
                <a:spcPts val="3163"/>
              </a:lnSpc>
              <a:buFont typeface="Arial"/>
              <a:buChar char="•"/>
            </a:pPr>
            <a:r>
              <a:rPr lang="en-US" sz="2636">
                <a:solidFill>
                  <a:srgbClr val="404040"/>
                </a:solidFill>
                <a:latin typeface="Trebuchet MS"/>
                <a:ea typeface="Trebuchet MS"/>
                <a:cs typeface="Trebuchet MS"/>
                <a:sym typeface="Trebuchet MS"/>
              </a:rPr>
              <a:t>to ensure a flying start in life</a:t>
            </a:r>
          </a:p>
          <a:p>
            <a:pPr algn="l" marL="477095" indent="-238548" lvl="1">
              <a:lnSpc>
                <a:spcPts val="3163"/>
              </a:lnSpc>
              <a:buFont typeface="Arial"/>
              <a:buChar char="•"/>
            </a:pPr>
            <a:r>
              <a:rPr lang="en-US" b="true" sz="2636">
                <a:solidFill>
                  <a:srgbClr val="404040"/>
                </a:solidFill>
                <a:latin typeface="Trebuchet MS Bold"/>
                <a:ea typeface="Trebuchet MS Bold"/>
                <a:cs typeface="Trebuchet MS Bold"/>
                <a:sym typeface="Trebuchet MS Bold"/>
              </a:rPr>
              <a:t>to provide a comprehensive range of education and learning opportunities</a:t>
            </a:r>
          </a:p>
          <a:p>
            <a:pPr algn="l" marL="477095" indent="-238548" lvl="1">
              <a:lnSpc>
                <a:spcPts val="3163"/>
              </a:lnSpc>
              <a:buFont typeface="Arial"/>
              <a:buChar char="•"/>
            </a:pPr>
            <a:r>
              <a:rPr lang="en-US" sz="2636">
                <a:solidFill>
                  <a:srgbClr val="404040"/>
                </a:solidFill>
                <a:latin typeface="Trebuchet MS"/>
                <a:ea typeface="Trebuchet MS"/>
                <a:cs typeface="Trebuchet MS"/>
                <a:sym typeface="Trebuchet MS"/>
              </a:rPr>
              <a:t>ensure children enjoy the best possible health and are free from abuse, victimisation and exploitation</a:t>
            </a:r>
          </a:p>
          <a:p>
            <a:pPr algn="l" marL="477095" indent="-238548" lvl="1">
              <a:lnSpc>
                <a:spcPts val="3163"/>
              </a:lnSpc>
              <a:buFont typeface="Arial"/>
              <a:buChar char="•"/>
            </a:pPr>
            <a:r>
              <a:rPr lang="en-US" b="true" sz="2636">
                <a:solidFill>
                  <a:srgbClr val="404040"/>
                </a:solidFill>
                <a:latin typeface="Trebuchet MS Bold"/>
                <a:ea typeface="Trebuchet MS Bold"/>
                <a:cs typeface="Trebuchet MS Bold"/>
                <a:sym typeface="Trebuchet MS Bold"/>
              </a:rPr>
              <a:t>ensure access to play, leisure, sporting and cultural activities</a:t>
            </a:r>
          </a:p>
          <a:p>
            <a:pPr algn="l" marL="477095" indent="-238548" lvl="1">
              <a:lnSpc>
                <a:spcPts val="3163"/>
              </a:lnSpc>
              <a:buFont typeface="Arial"/>
              <a:buChar char="•"/>
            </a:pPr>
            <a:r>
              <a:rPr lang="en-US" sz="2636">
                <a:solidFill>
                  <a:srgbClr val="404040"/>
                </a:solidFill>
                <a:latin typeface="Trebuchet MS"/>
                <a:ea typeface="Trebuchet MS"/>
                <a:cs typeface="Trebuchet MS"/>
                <a:sym typeface="Trebuchet MS"/>
              </a:rPr>
              <a:t>ensure children are listened to, treated with respect, and have their race and cultural identity recognised</a:t>
            </a:r>
          </a:p>
          <a:p>
            <a:pPr algn="l" marL="477095" indent="-238548" lvl="1">
              <a:lnSpc>
                <a:spcPts val="3163"/>
              </a:lnSpc>
              <a:buFont typeface="Arial"/>
              <a:buChar char="•"/>
            </a:pPr>
            <a:r>
              <a:rPr lang="en-US" b="true" sz="2636">
                <a:solidFill>
                  <a:srgbClr val="404040"/>
                </a:solidFill>
                <a:latin typeface="Trebuchet MS Bold"/>
                <a:ea typeface="Trebuchet MS Bold"/>
                <a:cs typeface="Trebuchet MS Bold"/>
                <a:sym typeface="Trebuchet MS Bold"/>
              </a:rPr>
              <a:t>ensure a safe home and a community which supports physical and emotional well-being</a:t>
            </a:r>
          </a:p>
          <a:p>
            <a:pPr algn="l" marL="477095" indent="-238548" lvl="1">
              <a:lnSpc>
                <a:spcPts val="3163"/>
              </a:lnSpc>
              <a:buFont typeface="Arial"/>
              <a:buChar char="•"/>
            </a:pPr>
            <a:r>
              <a:rPr lang="en-US" sz="2636">
                <a:solidFill>
                  <a:srgbClr val="404040"/>
                </a:solidFill>
                <a:latin typeface="Trebuchet MS"/>
                <a:ea typeface="Trebuchet MS"/>
                <a:cs typeface="Trebuchet MS"/>
                <a:sym typeface="Trebuchet MS"/>
              </a:rPr>
              <a:t>Ensure children and young people are not disadvantaged by poverty.</a:t>
            </a:r>
          </a:p>
        </p:txBody>
      </p:sp>
      <p:sp>
        <p:nvSpPr>
          <p:cNvPr name="TextBox 4" id="4"/>
          <p:cNvSpPr txBox="true"/>
          <p:nvPr/>
        </p:nvSpPr>
        <p:spPr>
          <a:xfrm rot="0">
            <a:off x="1028700" y="3242606"/>
            <a:ext cx="8215460" cy="6153150"/>
          </a:xfrm>
          <a:prstGeom prst="rect">
            <a:avLst/>
          </a:prstGeom>
        </p:spPr>
        <p:txBody>
          <a:bodyPr anchor="t" rtlCol="false" tIns="0" lIns="0" bIns="0" rIns="0">
            <a:spAutoFit/>
          </a:bodyPr>
          <a:lstStyle/>
          <a:p>
            <a:pPr algn="l" marL="652938" indent="-326469" lvl="1">
              <a:lnSpc>
                <a:spcPts val="3240"/>
              </a:lnSpc>
              <a:buFont typeface="Arial"/>
              <a:buChar char="•"/>
            </a:pPr>
            <a:r>
              <a:rPr lang="en-US" sz="2700">
                <a:solidFill>
                  <a:srgbClr val="000000"/>
                </a:solidFill>
                <a:latin typeface="Trebuchet MS"/>
                <a:ea typeface="Trebuchet MS"/>
                <a:cs typeface="Trebuchet MS"/>
                <a:sym typeface="Trebuchet MS"/>
              </a:rPr>
              <a:t>sicrhau dechrau teg i fywyd</a:t>
            </a:r>
          </a:p>
          <a:p>
            <a:pPr algn="l" marL="652938" indent="-326469" lvl="1">
              <a:lnSpc>
                <a:spcPts val="3240"/>
              </a:lnSpc>
              <a:buFont typeface="Arial"/>
              <a:buChar char="•"/>
            </a:pPr>
            <a:r>
              <a:rPr lang="en-US" b="true" sz="2700">
                <a:solidFill>
                  <a:srgbClr val="000000"/>
                </a:solidFill>
                <a:latin typeface="Trebuchet MS Bold"/>
                <a:ea typeface="Trebuchet MS Bold"/>
                <a:cs typeface="Trebuchet MS Bold"/>
                <a:sym typeface="Trebuchet MS Bold"/>
              </a:rPr>
              <a:t>darparu ystod gynhwysfawr o addysg a chyfloedd dysgu</a:t>
            </a:r>
          </a:p>
          <a:p>
            <a:pPr algn="l" marL="652938" indent="-326469" lvl="1">
              <a:lnSpc>
                <a:spcPts val="3240"/>
              </a:lnSpc>
              <a:buFont typeface="Arial"/>
              <a:buChar char="•"/>
            </a:pPr>
            <a:r>
              <a:rPr lang="en-US" sz="2700">
                <a:solidFill>
                  <a:srgbClr val="000000"/>
                </a:solidFill>
                <a:latin typeface="Trebuchet MS"/>
                <a:ea typeface="Trebuchet MS"/>
                <a:cs typeface="Trebuchet MS"/>
                <a:sym typeface="Trebuchet MS"/>
              </a:rPr>
              <a:t>sicrhau bod plant yn gallu mwynhau’r iechyd gorau posibl, a’u bod yn rhydd rhag cam-driniaeth, erledigaeth a chamfanteisio</a:t>
            </a:r>
          </a:p>
          <a:p>
            <a:pPr algn="l" marL="652938" indent="-326469" lvl="1">
              <a:lnSpc>
                <a:spcPts val="3240"/>
              </a:lnSpc>
              <a:buFont typeface="Arial"/>
              <a:buChar char="•"/>
            </a:pPr>
            <a:r>
              <a:rPr lang="en-US" b="true" sz="2700">
                <a:solidFill>
                  <a:srgbClr val="000000"/>
                </a:solidFill>
                <a:latin typeface="Trebuchet MS Bold"/>
                <a:ea typeface="Trebuchet MS Bold"/>
                <a:cs typeface="Trebuchet MS Bold"/>
                <a:sym typeface="Trebuchet MS Bold"/>
              </a:rPr>
              <a:t>sicrhau mynediad at gyfleoedd chwarae, hamdden, chwaraeon a diwylliannol</a:t>
            </a:r>
          </a:p>
          <a:p>
            <a:pPr algn="l" marL="652938" indent="-326469" lvl="1">
              <a:lnSpc>
                <a:spcPts val="3240"/>
              </a:lnSpc>
              <a:buFont typeface="Arial"/>
              <a:buChar char="•"/>
            </a:pPr>
            <a:r>
              <a:rPr lang="en-US" sz="2700">
                <a:solidFill>
                  <a:srgbClr val="000000"/>
                </a:solidFill>
                <a:latin typeface="Trebuchet MS"/>
                <a:ea typeface="Trebuchet MS"/>
                <a:cs typeface="Trebuchet MS"/>
                <a:sym typeface="Trebuchet MS"/>
              </a:rPr>
              <a:t>sicrhau bod barn plant yn cael ei ystyried, eu bod yn cael eu trin â pharch a bod eu hil a’u hunaniaeth ddiwylliannol yn cael eu gydnabod. </a:t>
            </a:r>
          </a:p>
          <a:p>
            <a:pPr algn="l" marL="652938" indent="-326469" lvl="1">
              <a:lnSpc>
                <a:spcPts val="3240"/>
              </a:lnSpc>
              <a:buFont typeface="Arial"/>
              <a:buChar char="•"/>
            </a:pPr>
            <a:r>
              <a:rPr lang="en-US" b="true" sz="2700">
                <a:solidFill>
                  <a:srgbClr val="000000"/>
                </a:solidFill>
                <a:latin typeface="Trebuchet MS Bold"/>
                <a:ea typeface="Trebuchet MS Bold"/>
                <a:cs typeface="Trebuchet MS Bold"/>
                <a:sym typeface="Trebuchet MS Bold"/>
              </a:rPr>
              <a:t>sicrhau cartref a chymuned ddiogel i gynnal llesiant corfforol ac emosiynol</a:t>
            </a:r>
          </a:p>
          <a:p>
            <a:pPr algn="l" marL="652882" indent="-326441" lvl="1">
              <a:lnSpc>
                <a:spcPts val="3240"/>
              </a:lnSpc>
              <a:buFont typeface="Arial"/>
              <a:buChar char="•"/>
            </a:pPr>
            <a:r>
              <a:rPr lang="en-US" sz="2700">
                <a:solidFill>
                  <a:srgbClr val="000000"/>
                </a:solidFill>
                <a:latin typeface="Trebuchet MS"/>
                <a:ea typeface="Trebuchet MS"/>
                <a:cs typeface="Trebuchet MS"/>
                <a:sym typeface="Trebuchet MS"/>
              </a:rPr>
              <a:t>sicrhau nad yw plant a phobl ifanc dan anfantais oherwydd tlodi.</a:t>
            </a:r>
          </a:p>
        </p:txBody>
      </p:sp>
      <p:grpSp>
        <p:nvGrpSpPr>
          <p:cNvPr name="Group 5" id="5"/>
          <p:cNvGrpSpPr>
            <a:grpSpLocks noChangeAspect="true"/>
          </p:cNvGrpSpPr>
          <p:nvPr/>
        </p:nvGrpSpPr>
        <p:grpSpPr>
          <a:xfrm rot="0">
            <a:off x="14560550" y="35725"/>
            <a:ext cx="3703641" cy="2780018"/>
            <a:chOff x="0" y="0"/>
            <a:chExt cx="4938188" cy="3706690"/>
          </a:xfrm>
        </p:grpSpPr>
        <p:sp>
          <p:nvSpPr>
            <p:cNvPr name="Freeform 6" id="6"/>
            <p:cNvSpPr/>
            <p:nvPr/>
          </p:nvSpPr>
          <p:spPr>
            <a:xfrm flipH="false" flipV="false" rot="0">
              <a:off x="0" y="0"/>
              <a:ext cx="4938141" cy="3706749"/>
            </a:xfrm>
            <a:custGeom>
              <a:avLst/>
              <a:gdLst/>
              <a:ahLst/>
              <a:cxnLst/>
              <a:rect r="r" b="b" t="t" l="l"/>
              <a:pathLst>
                <a:path h="3706749" w="4938141">
                  <a:moveTo>
                    <a:pt x="0" y="0"/>
                  </a:moveTo>
                  <a:lnTo>
                    <a:pt x="4938141" y="0"/>
                  </a:lnTo>
                  <a:lnTo>
                    <a:pt x="4938141" y="3706749"/>
                  </a:lnTo>
                  <a:lnTo>
                    <a:pt x="0" y="3706749"/>
                  </a:lnTo>
                  <a:lnTo>
                    <a:pt x="0" y="0"/>
                  </a:lnTo>
                  <a:close/>
                </a:path>
              </a:pathLst>
            </a:custGeom>
            <a:blipFill>
              <a:blip r:embed="rId2"/>
              <a:stretch>
                <a:fillRect l="0" t="0" r="0" b="1"/>
              </a:stretch>
            </a:blipFill>
          </p:spPr>
        </p:sp>
      </p:gr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695667"/>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Gwerthoedd</a:t>
            </a:r>
          </a:p>
          <a:p>
            <a:pPr algn="ctr">
              <a:lnSpc>
                <a:spcPts val="6480"/>
              </a:lnSpc>
            </a:pPr>
            <a:r>
              <a:rPr lang="en-US" sz="5400">
                <a:solidFill>
                  <a:srgbClr val="000000"/>
                </a:solidFill>
                <a:latin typeface="Trebuchet MS"/>
                <a:ea typeface="Trebuchet MS"/>
                <a:cs typeface="Trebuchet MS"/>
                <a:sym typeface="Trebuchet MS"/>
              </a:rPr>
              <a:t>Values</a:t>
            </a:r>
          </a:p>
        </p:txBody>
      </p:sp>
      <p:sp>
        <p:nvSpPr>
          <p:cNvPr name="TextBox 3" id="3"/>
          <p:cNvSpPr txBox="true"/>
          <p:nvPr/>
        </p:nvSpPr>
        <p:spPr>
          <a:xfrm rot="0">
            <a:off x="2608020" y="3084203"/>
            <a:ext cx="6563360" cy="573924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Diffinio ein moesoldeb a’n  dyheuadau</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Cynrychioli ein gweledigaeth o’r person bydden ni’n hoffi bod – yn gyrru ein hymddygiad</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Angen i’r cartref a’r ysgol ddod o gyfeiriad tebyg</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Enghreifftiau yn cynnwys: </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Addysg Seiliedig ar Werthoedd</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Arferion Meddwl</a:t>
            </a:r>
          </a:p>
        </p:txBody>
      </p:sp>
      <p:grpSp>
        <p:nvGrpSpPr>
          <p:cNvPr name="Group 4" id="4"/>
          <p:cNvGrpSpPr>
            <a:grpSpLocks noChangeAspect="true"/>
          </p:cNvGrpSpPr>
          <p:nvPr/>
        </p:nvGrpSpPr>
        <p:grpSpPr>
          <a:xfrm rot="0">
            <a:off x="14635852" y="395299"/>
            <a:ext cx="3014662" cy="2258086"/>
            <a:chOff x="0" y="0"/>
            <a:chExt cx="4019550" cy="3010782"/>
          </a:xfrm>
        </p:grpSpPr>
        <p:sp>
          <p:nvSpPr>
            <p:cNvPr name="Freeform 5" id="5"/>
            <p:cNvSpPr/>
            <p:nvPr/>
          </p:nvSpPr>
          <p:spPr>
            <a:xfrm flipH="false" flipV="false" rot="0">
              <a:off x="0" y="0"/>
              <a:ext cx="4019550" cy="3010789"/>
            </a:xfrm>
            <a:custGeom>
              <a:avLst/>
              <a:gdLst/>
              <a:ahLst/>
              <a:cxnLst/>
              <a:rect r="r" b="b" t="t" l="l"/>
              <a:pathLst>
                <a:path h="3010789" w="4019550">
                  <a:moveTo>
                    <a:pt x="0" y="0"/>
                  </a:moveTo>
                  <a:lnTo>
                    <a:pt x="4019550" y="0"/>
                  </a:lnTo>
                  <a:lnTo>
                    <a:pt x="4019550" y="3010789"/>
                  </a:lnTo>
                  <a:lnTo>
                    <a:pt x="0" y="3010789"/>
                  </a:lnTo>
                  <a:lnTo>
                    <a:pt x="0" y="0"/>
                  </a:lnTo>
                  <a:close/>
                </a:path>
              </a:pathLst>
            </a:custGeom>
            <a:blipFill>
              <a:blip r:embed="rId2"/>
              <a:stretch>
                <a:fillRect l="0" t="0" r="0" b="0"/>
              </a:stretch>
            </a:blipFill>
          </p:spPr>
        </p:sp>
      </p:grpSp>
      <p:sp>
        <p:nvSpPr>
          <p:cNvPr name="TextBox 6" id="6"/>
          <p:cNvSpPr txBox="true"/>
          <p:nvPr/>
        </p:nvSpPr>
        <p:spPr>
          <a:xfrm rot="0">
            <a:off x="10031178" y="3084203"/>
            <a:ext cx="5648802" cy="6707028"/>
          </a:xfrm>
          <a:prstGeom prst="rect">
            <a:avLst/>
          </a:prstGeom>
        </p:spPr>
        <p:txBody>
          <a:bodyPr anchor="t" rtlCol="false" tIns="0" lIns="0" bIns="0" rIns="0">
            <a:spAutoFit/>
          </a:bodyPr>
          <a:lstStyle/>
          <a:p>
            <a:pPr algn="l" marL="707230" indent="-353615" lvl="1">
              <a:lnSpc>
                <a:spcPts val="3600"/>
              </a:lnSpc>
              <a:buFont typeface="Arial"/>
              <a:buChar char="•"/>
            </a:pPr>
            <a:r>
              <a:rPr lang="en-US" sz="3000">
                <a:solidFill>
                  <a:srgbClr val="000000"/>
                </a:solidFill>
                <a:latin typeface="Trebuchet MS"/>
                <a:ea typeface="Trebuchet MS"/>
                <a:cs typeface="Trebuchet MS"/>
                <a:sym typeface="Trebuchet MS"/>
              </a:rPr>
              <a:t>Define our morality and aspirations</a:t>
            </a:r>
          </a:p>
          <a:p>
            <a:pPr algn="l" marL="707230" indent="-353615" lvl="1">
              <a:lnSpc>
                <a:spcPts val="3600"/>
              </a:lnSpc>
              <a:buFont typeface="Arial"/>
              <a:buChar char="•"/>
            </a:pPr>
            <a:r>
              <a:rPr lang="en-US" sz="3000">
                <a:solidFill>
                  <a:srgbClr val="000000"/>
                </a:solidFill>
                <a:latin typeface="Trebuchet MS"/>
                <a:ea typeface="Trebuchet MS"/>
                <a:cs typeface="Trebuchet MS"/>
                <a:sym typeface="Trebuchet MS"/>
              </a:rPr>
              <a:t>Represent our vision of the person we would like to be – they drive our behaviour</a:t>
            </a:r>
          </a:p>
          <a:p>
            <a:pPr algn="l" marL="707230" indent="-353615" lvl="1">
              <a:lnSpc>
                <a:spcPts val="3600"/>
              </a:lnSpc>
              <a:buFont typeface="Arial"/>
              <a:buChar char="•"/>
            </a:pPr>
            <a:r>
              <a:rPr lang="en-US" sz="3000">
                <a:solidFill>
                  <a:srgbClr val="000000"/>
                </a:solidFill>
                <a:latin typeface="Trebuchet MS"/>
                <a:ea typeface="Trebuchet MS"/>
                <a:cs typeface="Trebuchet MS"/>
                <a:sym typeface="Trebuchet MS"/>
              </a:rPr>
              <a:t>Common approach needed between home and school</a:t>
            </a:r>
          </a:p>
          <a:p>
            <a:pPr algn="l" marL="707230" indent="-353615" lvl="1">
              <a:lnSpc>
                <a:spcPts val="3600"/>
              </a:lnSpc>
              <a:buFont typeface="Arial"/>
              <a:buChar char="•"/>
            </a:pPr>
            <a:r>
              <a:rPr lang="en-US" sz="3000">
                <a:solidFill>
                  <a:srgbClr val="000000"/>
                </a:solidFill>
                <a:latin typeface="Trebuchet MS"/>
                <a:ea typeface="Trebuchet MS"/>
                <a:cs typeface="Trebuchet MS"/>
                <a:sym typeface="Trebuchet MS"/>
              </a:rPr>
              <a:t>Examples include: </a:t>
            </a:r>
          </a:p>
          <a:p>
            <a:pPr algn="l" marL="1338738" indent="-446246" lvl="2">
              <a:lnSpc>
                <a:spcPts val="3240"/>
              </a:lnSpc>
              <a:buFont typeface="Arial"/>
              <a:buChar char="⚬"/>
            </a:pPr>
            <a:r>
              <a:rPr lang="en-US" sz="2700">
                <a:solidFill>
                  <a:srgbClr val="000000"/>
                </a:solidFill>
                <a:latin typeface="Trebuchet MS"/>
                <a:ea typeface="Trebuchet MS"/>
                <a:cs typeface="Trebuchet MS"/>
                <a:sym typeface="Trebuchet MS"/>
              </a:rPr>
              <a:t> Values-Based Education</a:t>
            </a:r>
          </a:p>
          <a:p>
            <a:pPr algn="l" marL="1338738" indent="-446246" lvl="2">
              <a:lnSpc>
                <a:spcPts val="3240"/>
              </a:lnSpc>
              <a:buFont typeface="Arial"/>
              <a:buChar char="⚬"/>
            </a:pPr>
            <a:r>
              <a:rPr lang="en-US" sz="2700">
                <a:solidFill>
                  <a:srgbClr val="000000"/>
                </a:solidFill>
                <a:latin typeface="Trebuchet MS"/>
                <a:ea typeface="Trebuchet MS"/>
                <a:cs typeface="Trebuchet MS"/>
                <a:sym typeface="Trebuchet MS"/>
              </a:rPr>
              <a:t>  Habits of Mind  </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592396"/>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Gwerthoedd</a:t>
            </a:r>
          </a:p>
          <a:p>
            <a:pPr algn="ctr">
              <a:lnSpc>
                <a:spcPts val="6480"/>
              </a:lnSpc>
            </a:pPr>
            <a:r>
              <a:rPr lang="en-US" sz="5400">
                <a:solidFill>
                  <a:srgbClr val="000000"/>
                </a:solidFill>
                <a:latin typeface="Trebuchet MS"/>
                <a:ea typeface="Trebuchet MS"/>
                <a:cs typeface="Trebuchet MS"/>
                <a:sym typeface="Trebuchet MS"/>
              </a:rPr>
              <a:t>Values</a:t>
            </a:r>
          </a:p>
        </p:txBody>
      </p:sp>
      <p:sp>
        <p:nvSpPr>
          <p:cNvPr name="TextBox 3" id="3"/>
          <p:cNvSpPr txBox="true"/>
          <p:nvPr/>
        </p:nvSpPr>
        <p:spPr>
          <a:xfrm rot="0">
            <a:off x="9688655" y="3751713"/>
            <a:ext cx="6093171" cy="4155712"/>
          </a:xfrm>
          <a:prstGeom prst="rect">
            <a:avLst/>
          </a:prstGeom>
        </p:spPr>
        <p:txBody>
          <a:bodyPr anchor="t" rtlCol="false" tIns="0" lIns="0" bIns="0" rIns="0">
            <a:spAutoFit/>
          </a:bodyPr>
          <a:lstStyle/>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E.g. </a:t>
            </a:r>
            <a:r>
              <a:rPr lang="en-US" b="true" sz="2400">
                <a:solidFill>
                  <a:srgbClr val="404040"/>
                </a:solidFill>
                <a:latin typeface="Trebuchet MS Bold"/>
                <a:ea typeface="Trebuchet MS Bold"/>
                <a:cs typeface="Trebuchet MS Bold"/>
                <a:sym typeface="Trebuchet MS Bold"/>
              </a:rPr>
              <a:t>Values-Based Education</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School as a microcosm of the world</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Values-based schools promote an educational philosophy based on valuing self, others and the environment through the consideration of ethical values and principles that guide behaviour). Adults model values and give time for reflective practices that aim to empower individuals to be effective learners and good citizens.</a:t>
            </a:r>
          </a:p>
        </p:txBody>
      </p:sp>
      <p:grpSp>
        <p:nvGrpSpPr>
          <p:cNvPr name="Group 4" id="4"/>
          <p:cNvGrpSpPr>
            <a:grpSpLocks noChangeAspect="true"/>
          </p:cNvGrpSpPr>
          <p:nvPr/>
        </p:nvGrpSpPr>
        <p:grpSpPr>
          <a:xfrm rot="0">
            <a:off x="13928898" y="366368"/>
            <a:ext cx="3802265" cy="1873854"/>
            <a:chOff x="0" y="0"/>
            <a:chExt cx="5069686" cy="2498472"/>
          </a:xfrm>
        </p:grpSpPr>
        <p:sp>
          <p:nvSpPr>
            <p:cNvPr name="Freeform 5" id="5"/>
            <p:cNvSpPr/>
            <p:nvPr/>
          </p:nvSpPr>
          <p:spPr>
            <a:xfrm flipH="false" flipV="false" rot="0">
              <a:off x="0" y="0"/>
              <a:ext cx="5069713" cy="2498471"/>
            </a:xfrm>
            <a:custGeom>
              <a:avLst/>
              <a:gdLst/>
              <a:ahLst/>
              <a:cxnLst/>
              <a:rect r="r" b="b" t="t" l="l"/>
              <a:pathLst>
                <a:path h="2498471" w="5069713">
                  <a:moveTo>
                    <a:pt x="0" y="0"/>
                  </a:moveTo>
                  <a:lnTo>
                    <a:pt x="5069713" y="0"/>
                  </a:lnTo>
                  <a:lnTo>
                    <a:pt x="5069713" y="2498471"/>
                  </a:lnTo>
                  <a:lnTo>
                    <a:pt x="0" y="2498471"/>
                  </a:lnTo>
                  <a:lnTo>
                    <a:pt x="0" y="0"/>
                  </a:lnTo>
                  <a:close/>
                </a:path>
              </a:pathLst>
            </a:custGeom>
            <a:blipFill>
              <a:blip r:embed="rId3"/>
              <a:stretch>
                <a:fillRect l="0" t="0" r="0" b="-12206"/>
              </a:stretch>
            </a:blipFill>
          </p:spPr>
        </p:sp>
      </p:grpSp>
      <p:sp>
        <p:nvSpPr>
          <p:cNvPr name="TextBox 6" id="6"/>
          <p:cNvSpPr txBox="true"/>
          <p:nvPr/>
        </p:nvSpPr>
        <p:spPr>
          <a:xfrm rot="0">
            <a:off x="2506174" y="3637848"/>
            <a:ext cx="5915136" cy="4256405"/>
          </a:xfrm>
          <a:prstGeom prst="rect">
            <a:avLst/>
          </a:prstGeom>
        </p:spPr>
        <p:txBody>
          <a:bodyPr anchor="t" rtlCol="false" tIns="0" lIns="0" bIns="0" rIns="0">
            <a:spAutoFit/>
          </a:bodyPr>
          <a:lstStyle/>
          <a:p>
            <a:pPr algn="l" marL="598646" indent="-299323" lvl="1">
              <a:lnSpc>
                <a:spcPts val="2879"/>
              </a:lnSpc>
              <a:buFont typeface="Arial"/>
              <a:buChar char="•"/>
            </a:pPr>
            <a:r>
              <a:rPr lang="en-US" sz="2400">
                <a:solidFill>
                  <a:srgbClr val="000000"/>
                </a:solidFill>
                <a:latin typeface="Trebuchet MS"/>
                <a:ea typeface="Trebuchet MS"/>
                <a:cs typeface="Trebuchet MS"/>
                <a:sym typeface="Trebuchet MS"/>
              </a:rPr>
              <a:t>E.g. </a:t>
            </a:r>
            <a:r>
              <a:rPr lang="en-US" b="true" sz="2400">
                <a:solidFill>
                  <a:srgbClr val="000000"/>
                </a:solidFill>
                <a:latin typeface="Trebuchet MS Bold"/>
                <a:ea typeface="Trebuchet MS Bold"/>
                <a:cs typeface="Trebuchet MS Bold"/>
                <a:sym typeface="Trebuchet MS Bold"/>
              </a:rPr>
              <a:t>Addysg Seiliedig ar Werthoedd</a:t>
            </a:r>
          </a:p>
          <a:p>
            <a:pPr algn="l" marL="598646" indent="-299323" lvl="1">
              <a:lnSpc>
                <a:spcPts val="2879"/>
              </a:lnSpc>
              <a:buFont typeface="Arial"/>
              <a:buChar char="•"/>
            </a:pPr>
            <a:r>
              <a:rPr lang="en-US" sz="2400" i="true">
                <a:solidFill>
                  <a:srgbClr val="000000"/>
                </a:solidFill>
                <a:latin typeface="Trebuchet MS Italics"/>
                <a:ea typeface="Trebuchet MS Italics"/>
                <a:cs typeface="Trebuchet MS Italics"/>
                <a:sym typeface="Trebuchet MS Italics"/>
              </a:rPr>
              <a:t>Yr ysgol fel microcosm o’r byd</a:t>
            </a:r>
          </a:p>
          <a:p>
            <a:pPr algn="l" marL="598646" indent="-299323" lvl="1">
              <a:lnSpc>
                <a:spcPts val="2879"/>
              </a:lnSpc>
              <a:buFont typeface="Arial"/>
              <a:buChar char="•"/>
            </a:pPr>
            <a:r>
              <a:rPr lang="en-US" sz="2400">
                <a:solidFill>
                  <a:srgbClr val="000000"/>
                </a:solidFill>
                <a:latin typeface="Trebuchet MS"/>
                <a:ea typeface="Trebuchet MS"/>
                <a:cs typeface="Trebuchet MS"/>
                <a:sym typeface="Trebuchet MS"/>
              </a:rPr>
              <a:t>Ysgolion wedi sefydlu ar sail gwerthoedd yn hyrwyddo athroniaeth addysgol gyda gwerth yr unigolyn, eraill a’r amgylchedd yn sail iddynt. Maent yn gwneud hyn trwy ystyried gwerthoedd moesol a nodweddion sy’n llywio ymddygiad. Oedolion yn modelu gwerthoedd a rhoi amser i weithgareddau adlewyrchol sy’n anelu at alluogi unigolion i fod yn ddysgwyr effeithiol a dinasyddion da. </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8201505" y="3208628"/>
            <a:ext cx="7726965" cy="5076825"/>
          </a:xfrm>
          <a:prstGeom prst="rect">
            <a:avLst/>
          </a:prstGeom>
        </p:spPr>
        <p:txBody>
          <a:bodyPr anchor="t" rtlCol="false" tIns="0" lIns="0" bIns="0" rIns="0">
            <a:spAutoFit/>
          </a:bodyPr>
          <a:lstStyle/>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E.g. Habits of Mind  </a:t>
            </a:r>
          </a:p>
          <a:p>
            <a:pPr algn="l" marL="434340" indent="-217170" lvl="1">
              <a:lnSpc>
                <a:spcPts val="2879"/>
              </a:lnSpc>
              <a:buFont typeface="Arial"/>
              <a:buChar char="•"/>
            </a:pPr>
            <a:r>
              <a:rPr lang="en-US" b="true" sz="2400">
                <a:solidFill>
                  <a:srgbClr val="404040"/>
                </a:solidFill>
                <a:latin typeface="Trebuchet MS Bold"/>
                <a:ea typeface="Trebuchet MS Bold"/>
                <a:cs typeface="Trebuchet MS Bold"/>
                <a:sym typeface="Trebuchet MS Bold"/>
              </a:rPr>
              <a:t>16 Habits of Mind </a:t>
            </a:r>
            <a:r>
              <a:rPr lang="en-US" sz="2400">
                <a:solidFill>
                  <a:srgbClr val="404040"/>
                </a:solidFill>
                <a:latin typeface="Trebuchet MS"/>
                <a:ea typeface="Trebuchet MS"/>
                <a:cs typeface="Trebuchet MS"/>
                <a:sym typeface="Trebuchet MS"/>
              </a:rPr>
              <a:t>including:</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Finding humour in situations</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Persisting</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Thinking and communicating with clarity and precision</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Managing impulsivity</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"Habits of Mind are the characteristics of what intelligent people do when they are confronted with problems, the resolutions of which are not immediately apparent." (Professor Art Costa)</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Watch video below:</a:t>
            </a:r>
          </a:p>
          <a:p>
            <a:pPr algn="l" marL="434340" indent="-217170" lvl="1">
              <a:lnSpc>
                <a:spcPts val="2879"/>
              </a:lnSpc>
              <a:buFont typeface="Arial"/>
              <a:buChar char="•"/>
            </a:pPr>
            <a:r>
              <a:rPr lang="en-US" sz="2400">
                <a:solidFill>
                  <a:srgbClr val="404040"/>
                </a:solidFill>
                <a:latin typeface="Trebuchet MS"/>
                <a:ea typeface="Trebuchet MS"/>
                <a:cs typeface="Trebuchet MS"/>
                <a:sym typeface="Trebuchet MS"/>
              </a:rPr>
              <a:t>Why is it important to introduce children to these values?     </a:t>
            </a:r>
          </a:p>
        </p:txBody>
      </p:sp>
      <p:sp>
        <p:nvSpPr>
          <p:cNvPr name="TextBox 3" id="3"/>
          <p:cNvSpPr txBox="true"/>
          <p:nvPr/>
        </p:nvSpPr>
        <p:spPr>
          <a:xfrm rot="0">
            <a:off x="1028700" y="3208628"/>
            <a:ext cx="6282804" cy="4714875"/>
          </a:xfrm>
          <a:prstGeom prst="rect">
            <a:avLst/>
          </a:prstGeom>
        </p:spPr>
        <p:txBody>
          <a:bodyPr anchor="t" rtlCol="false" tIns="0" lIns="0" bIns="0" rIns="0">
            <a:spAutoFit/>
          </a:bodyPr>
          <a:lstStyle/>
          <a:p>
            <a:pPr algn="l">
              <a:lnSpc>
                <a:spcPts val="2879"/>
              </a:lnSpc>
            </a:pPr>
            <a:r>
              <a:rPr lang="en-US" sz="2400">
                <a:solidFill>
                  <a:srgbClr val="000000"/>
                </a:solidFill>
                <a:latin typeface="Trebuchet MS"/>
                <a:ea typeface="Trebuchet MS"/>
                <a:cs typeface="Trebuchet MS"/>
                <a:sym typeface="Trebuchet MS"/>
              </a:rPr>
              <a:t>E.e. Arferion Meddwl</a:t>
            </a:r>
          </a:p>
          <a:p>
            <a:pPr algn="l" marL="598646" indent="-299323" lvl="1">
              <a:lnSpc>
                <a:spcPts val="2879"/>
              </a:lnSpc>
              <a:buFont typeface="Arial"/>
              <a:buChar char="•"/>
            </a:pPr>
            <a:r>
              <a:rPr lang="en-US" b="true" sz="2400">
                <a:solidFill>
                  <a:srgbClr val="000000"/>
                </a:solidFill>
                <a:latin typeface="Trebuchet MS Bold"/>
                <a:ea typeface="Trebuchet MS Bold"/>
                <a:cs typeface="Trebuchet MS Bold"/>
                <a:sym typeface="Trebuchet MS Bold"/>
              </a:rPr>
              <a:t>16 Arfer Meddwl </a:t>
            </a:r>
            <a:r>
              <a:rPr lang="en-US" sz="2400">
                <a:solidFill>
                  <a:srgbClr val="000000"/>
                </a:solidFill>
                <a:latin typeface="Trebuchet MS"/>
                <a:ea typeface="Trebuchet MS"/>
                <a:cs typeface="Trebuchet MS"/>
                <a:sym typeface="Trebuchet MS"/>
              </a:rPr>
              <a:t>yn cynnwys:</a:t>
            </a:r>
          </a:p>
          <a:p>
            <a:pPr algn="l" marL="598646" indent="-299323" lvl="1">
              <a:lnSpc>
                <a:spcPts val="2879"/>
              </a:lnSpc>
              <a:buFont typeface="Arial"/>
              <a:buChar char="•"/>
            </a:pPr>
            <a:r>
              <a:rPr lang="en-US" sz="2400">
                <a:solidFill>
                  <a:srgbClr val="000000"/>
                </a:solidFill>
                <a:latin typeface="Trebuchet MS"/>
                <a:ea typeface="Trebuchet MS"/>
                <a:cs typeface="Trebuchet MS"/>
                <a:sym typeface="Trebuchet MS"/>
              </a:rPr>
              <a:t>Darganfod hiwmor mewn sefyllfaoedd</a:t>
            </a:r>
          </a:p>
          <a:p>
            <a:pPr algn="l" marL="598646" indent="-299323" lvl="1">
              <a:lnSpc>
                <a:spcPts val="2879"/>
              </a:lnSpc>
              <a:buFont typeface="Arial"/>
              <a:buChar char="•"/>
            </a:pPr>
            <a:r>
              <a:rPr lang="en-US" sz="2400">
                <a:solidFill>
                  <a:srgbClr val="000000"/>
                </a:solidFill>
                <a:latin typeface="Trebuchet MS"/>
                <a:ea typeface="Trebuchet MS"/>
                <a:cs typeface="Trebuchet MS"/>
                <a:sym typeface="Trebuchet MS"/>
              </a:rPr>
              <a:t>Dyfalbarhau</a:t>
            </a:r>
          </a:p>
          <a:p>
            <a:pPr algn="l" marL="598646" indent="-299323" lvl="1">
              <a:lnSpc>
                <a:spcPts val="2879"/>
              </a:lnSpc>
              <a:buFont typeface="Arial"/>
              <a:buChar char="•"/>
            </a:pPr>
            <a:r>
              <a:rPr lang="en-US" sz="2400">
                <a:solidFill>
                  <a:srgbClr val="000000"/>
                </a:solidFill>
                <a:latin typeface="Trebuchet MS"/>
                <a:ea typeface="Trebuchet MS"/>
                <a:cs typeface="Trebuchet MS"/>
                <a:sym typeface="Trebuchet MS"/>
              </a:rPr>
              <a:t>Meddwl a chyfathrebu’n glir</a:t>
            </a:r>
          </a:p>
          <a:p>
            <a:pPr algn="l" marL="598646" indent="-299323" lvl="1">
              <a:lnSpc>
                <a:spcPts val="2879"/>
              </a:lnSpc>
              <a:buFont typeface="Arial"/>
              <a:buChar char="•"/>
            </a:pPr>
            <a:r>
              <a:rPr lang="en-US" sz="2400">
                <a:solidFill>
                  <a:srgbClr val="000000"/>
                </a:solidFill>
                <a:latin typeface="Trebuchet MS"/>
                <a:ea typeface="Trebuchet MS"/>
                <a:cs typeface="Trebuchet MS"/>
                <a:sym typeface="Trebuchet MS"/>
              </a:rPr>
              <a:t>Rheoli ymddygiad greddfol</a:t>
            </a:r>
          </a:p>
          <a:p>
            <a:pPr algn="l" marL="598646" indent="-299323" lvl="1">
              <a:lnSpc>
                <a:spcPts val="2879"/>
              </a:lnSpc>
              <a:buFont typeface="Arial"/>
              <a:buChar char="•"/>
            </a:pPr>
            <a:r>
              <a:rPr lang="en-US" sz="2400">
                <a:solidFill>
                  <a:srgbClr val="000000"/>
                </a:solidFill>
                <a:latin typeface="Trebuchet MS"/>
                <a:ea typeface="Trebuchet MS"/>
                <a:cs typeface="Trebuchet MS"/>
                <a:sym typeface="Trebuchet MS"/>
              </a:rPr>
              <a:t>"Habits of Mind are the characteristics of what intelligent people do when they are confronted with problems, the resolutions of which are not immediately apparent." (Yr Athro Art Costa)</a:t>
            </a:r>
          </a:p>
          <a:p>
            <a:pPr algn="l" marL="598646" indent="-299323" lvl="1">
              <a:lnSpc>
                <a:spcPts val="2879"/>
              </a:lnSpc>
            </a:pPr>
            <a:r>
              <a:rPr lang="en-US" sz="2400">
                <a:solidFill>
                  <a:srgbClr val="000000"/>
                </a:solidFill>
                <a:latin typeface="Trebuchet MS"/>
                <a:ea typeface="Trebuchet MS"/>
                <a:cs typeface="Trebuchet MS"/>
                <a:sym typeface="Trebuchet MS"/>
              </a:rPr>
              <a:t>Pam mae’n bwysig cyflwyno’r gwerthoedd hyn i blant?       </a:t>
            </a:r>
          </a:p>
        </p:txBody>
      </p:sp>
      <p:sp>
        <p:nvSpPr>
          <p:cNvPr name="TextBox 4" id="4"/>
          <p:cNvSpPr txBox="true"/>
          <p:nvPr/>
        </p:nvSpPr>
        <p:spPr>
          <a:xfrm rot="0">
            <a:off x="2225892" y="915051"/>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Gwerthoedd / Values</a:t>
            </a:r>
          </a:p>
        </p:txBody>
      </p:sp>
      <p:sp>
        <p:nvSpPr>
          <p:cNvPr name="Freeform 5" id="5"/>
          <p:cNvSpPr/>
          <p:nvPr/>
        </p:nvSpPr>
        <p:spPr>
          <a:xfrm flipH="false" flipV="false" rot="0">
            <a:off x="14938014" y="173398"/>
            <a:ext cx="3193212" cy="4494150"/>
          </a:xfrm>
          <a:custGeom>
            <a:avLst/>
            <a:gdLst/>
            <a:ahLst/>
            <a:cxnLst/>
            <a:rect r="r" b="b" t="t" l="l"/>
            <a:pathLst>
              <a:path h="4494150" w="3193212">
                <a:moveTo>
                  <a:pt x="0" y="0"/>
                </a:moveTo>
                <a:lnTo>
                  <a:pt x="3193212" y="0"/>
                </a:lnTo>
                <a:lnTo>
                  <a:pt x="3193212" y="4494150"/>
                </a:lnTo>
                <a:lnTo>
                  <a:pt x="0" y="4494150"/>
                </a:lnTo>
                <a:lnTo>
                  <a:pt x="0" y="0"/>
                </a:lnTo>
                <a:close/>
              </a:path>
            </a:pathLst>
          </a:custGeom>
          <a:blipFill>
            <a:blip r:embed="rId3"/>
            <a:stretch>
              <a:fillRect l="0" t="0" r="0" b="0"/>
            </a:stretch>
          </a:blipFill>
        </p:spPr>
      </p:sp>
    </p:spTree>
  </p:cSld>
  <p:clrMapOvr>
    <a:masterClrMapping/>
  </p:clrMapOvr>
</p:sld>
</file>

<file path=ppt/slides/slide16.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Beth yw’r Cwricwlwm Cudd?</a:t>
            </a:r>
          </a:p>
          <a:p>
            <a:pPr algn="ctr">
              <a:lnSpc>
                <a:spcPts val="6480"/>
              </a:lnSpc>
            </a:pPr>
            <a:r>
              <a:rPr lang="en-US" sz="5400">
                <a:solidFill>
                  <a:srgbClr val="000000"/>
                </a:solidFill>
                <a:latin typeface="Trebuchet MS"/>
                <a:ea typeface="Trebuchet MS"/>
                <a:cs typeface="Trebuchet MS"/>
                <a:sym typeface="Trebuchet MS"/>
              </a:rPr>
              <a:t>What is the Hidden Curriculum?</a:t>
            </a:r>
          </a:p>
        </p:txBody>
      </p:sp>
      <p:sp>
        <p:nvSpPr>
          <p:cNvPr name="TextBox 3" id="3"/>
          <p:cNvSpPr txBox="true"/>
          <p:nvPr/>
        </p:nvSpPr>
        <p:spPr>
          <a:xfrm rot="0">
            <a:off x="2787936" y="3519055"/>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Y ‘Cwricwlwm Swyddogol’</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Yr hyn a gaiff ei addysgu’n ffurfiol yn yr ysgol drwy’r pynciau ar yr amserlen</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Y ‘Cwricwlwm Cudd’</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Y cyfan sy’n cael ei addysgu a’i ddysgu yn answyddogol drwy’r broses addysgu</a:t>
            </a:r>
          </a:p>
        </p:txBody>
      </p:sp>
      <p:sp>
        <p:nvSpPr>
          <p:cNvPr name="TextBox 4" id="4"/>
          <p:cNvSpPr txBox="true"/>
          <p:nvPr/>
        </p:nvSpPr>
        <p:spPr>
          <a:xfrm rot="0">
            <a:off x="9406890" y="3519055"/>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The ‘Official Curriculum’</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What is formally taught in school through subjects on the time tables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The ‘Hidden Curriculum’</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Is all that is taught and learned unofficially through the process of schooling</a:t>
            </a:r>
          </a:p>
          <a:p>
            <a:pPr algn="l" marL="1120140" indent="-373380" lvl="2">
              <a:lnSpc>
                <a:spcPts val="2879"/>
              </a:lnSpc>
            </a:pPr>
          </a:p>
        </p:txBody>
      </p:sp>
    </p:spTree>
  </p:cSld>
  <p:clrMapOvr>
    <a:masterClrMapping/>
  </p:clrMapOvr>
  <p:transition spd="fast">
    <p:fade/>
  </p:transition>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2354753" y="1019175"/>
            <a:ext cx="13578494"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Y Cwricwlwm Cudd</a:t>
            </a:r>
          </a:p>
          <a:p>
            <a:pPr algn="ctr">
              <a:lnSpc>
                <a:spcPts val="6480"/>
              </a:lnSpc>
            </a:pPr>
            <a:r>
              <a:rPr lang="en-US" sz="5400">
                <a:solidFill>
                  <a:srgbClr val="000000"/>
                </a:solidFill>
                <a:latin typeface="Trebuchet MS"/>
                <a:ea typeface="Trebuchet MS"/>
                <a:cs typeface="Trebuchet MS"/>
                <a:sym typeface="Trebuchet MS"/>
              </a:rPr>
              <a:t>The Hidden Curriculum</a:t>
            </a:r>
          </a:p>
        </p:txBody>
      </p:sp>
      <p:sp>
        <p:nvSpPr>
          <p:cNvPr name="TextBox 4" id="4"/>
          <p:cNvSpPr txBox="true"/>
          <p:nvPr/>
        </p:nvSpPr>
        <p:spPr>
          <a:xfrm rot="0">
            <a:off x="2952919" y="4204166"/>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Bowles &amp; Gintis (1976)</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Wedi sylwi yn eu hastudiaeth bod arferion cyffredin mewn ysgolion yn cynnwys: </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Gwisg ysgol</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Cadw amser</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Rhesi o seddi mewn dosbarthiadau</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Rheolau symud o gwmpas yr ysgol</a:t>
            </a:r>
          </a:p>
        </p:txBody>
      </p:sp>
      <p:sp>
        <p:nvSpPr>
          <p:cNvPr name="TextBox 5" id="5"/>
          <p:cNvSpPr txBox="true"/>
          <p:nvPr/>
        </p:nvSpPr>
        <p:spPr>
          <a:xfrm rot="0">
            <a:off x="10087613" y="4204165"/>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Bowles &amp; Gintis (1976)</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Noticed in their study that the prevalent practices in school includes:</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Uniform</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Time keeping</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Seating in classrooms</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Rules for corridor movement</a:t>
            </a:r>
          </a:p>
        </p:txBody>
      </p:sp>
      <p:grpSp>
        <p:nvGrpSpPr>
          <p:cNvPr name="Group 6" id="6"/>
          <p:cNvGrpSpPr>
            <a:grpSpLocks noChangeAspect="true"/>
          </p:cNvGrpSpPr>
          <p:nvPr/>
        </p:nvGrpSpPr>
        <p:grpSpPr>
          <a:xfrm rot="0">
            <a:off x="15089552" y="439679"/>
            <a:ext cx="2870455" cy="2649651"/>
            <a:chOff x="0" y="0"/>
            <a:chExt cx="3827274" cy="3532868"/>
          </a:xfrm>
        </p:grpSpPr>
        <p:sp>
          <p:nvSpPr>
            <p:cNvPr name="Freeform 7" id="7"/>
            <p:cNvSpPr/>
            <p:nvPr/>
          </p:nvSpPr>
          <p:spPr>
            <a:xfrm flipH="false" flipV="false" rot="0">
              <a:off x="0" y="0"/>
              <a:ext cx="3827272" cy="3532886"/>
            </a:xfrm>
            <a:custGeom>
              <a:avLst/>
              <a:gdLst/>
              <a:ahLst/>
              <a:cxnLst/>
              <a:rect r="r" b="b" t="t" l="l"/>
              <a:pathLst>
                <a:path h="3532886" w="3827272">
                  <a:moveTo>
                    <a:pt x="0" y="0"/>
                  </a:moveTo>
                  <a:lnTo>
                    <a:pt x="3827272" y="0"/>
                  </a:lnTo>
                  <a:lnTo>
                    <a:pt x="3827272" y="3532886"/>
                  </a:lnTo>
                  <a:lnTo>
                    <a:pt x="0" y="3532886"/>
                  </a:lnTo>
                  <a:lnTo>
                    <a:pt x="0" y="0"/>
                  </a:lnTo>
                  <a:close/>
                </a:path>
              </a:pathLst>
            </a:custGeom>
            <a:blipFill>
              <a:blip r:embed="rId2"/>
              <a:stretch>
                <a:fillRect l="0" t="0" r="0" b="0"/>
              </a:stretch>
            </a:blipFill>
          </p:spPr>
        </p:sp>
      </p:gr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3050830"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Bowles &amp; Gintis (1976)</a:t>
            </a:r>
          </a:p>
        </p:txBody>
      </p:sp>
      <p:sp>
        <p:nvSpPr>
          <p:cNvPr name="TextBox 4" id="4"/>
          <p:cNvSpPr txBox="true"/>
          <p:nvPr/>
        </p:nvSpPr>
        <p:spPr>
          <a:xfrm rot="0">
            <a:off x="2787937" y="4065691"/>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Awgrymir, mewn rhai ffyrdd bod hyn yn: </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Hyfforddiant mewn diflastod</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Mwyafrif o amser mewn ysgol yn cael ei dreulio yn derbyn cyfarwyddiad yn oddefol</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Perfformio tasgau heb ystyr amlwg na defnydd clir</a:t>
            </a:r>
          </a:p>
        </p:txBody>
      </p:sp>
      <p:sp>
        <p:nvSpPr>
          <p:cNvPr name="TextBox 5" id="5"/>
          <p:cNvSpPr txBox="true"/>
          <p:nvPr/>
        </p:nvSpPr>
        <p:spPr>
          <a:xfrm rot="0">
            <a:off x="9406891" y="4065691"/>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Suggested that in some ways this was:  </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Training in boredom</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Majority of school time spent on passively being instructed</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Performing tasks that have no obvious meaning or visible use</a:t>
            </a:r>
          </a:p>
          <a:p>
            <a:pPr algn="l" marL="1120140" indent="-373380" lvl="2">
              <a:lnSpc>
                <a:spcPts val="2879"/>
              </a:lnSpc>
            </a:pPr>
          </a:p>
        </p:txBody>
      </p:sp>
      <p:grpSp>
        <p:nvGrpSpPr>
          <p:cNvPr name="Group 6" id="6"/>
          <p:cNvGrpSpPr>
            <a:grpSpLocks noChangeAspect="true"/>
          </p:cNvGrpSpPr>
          <p:nvPr/>
        </p:nvGrpSpPr>
        <p:grpSpPr>
          <a:xfrm rot="0">
            <a:off x="14770894" y="604166"/>
            <a:ext cx="2488405" cy="1988344"/>
            <a:chOff x="0" y="0"/>
            <a:chExt cx="3317874" cy="2651126"/>
          </a:xfrm>
        </p:grpSpPr>
        <p:sp>
          <p:nvSpPr>
            <p:cNvPr name="Freeform 7" id="7"/>
            <p:cNvSpPr/>
            <p:nvPr/>
          </p:nvSpPr>
          <p:spPr>
            <a:xfrm flipH="false" flipV="false" rot="0">
              <a:off x="0" y="0"/>
              <a:ext cx="3317875" cy="2651125"/>
            </a:xfrm>
            <a:custGeom>
              <a:avLst/>
              <a:gdLst/>
              <a:ahLst/>
              <a:cxnLst/>
              <a:rect r="r" b="b" t="t" l="l"/>
              <a:pathLst>
                <a:path h="2651125" w="3317875">
                  <a:moveTo>
                    <a:pt x="0" y="0"/>
                  </a:moveTo>
                  <a:lnTo>
                    <a:pt x="3317875" y="0"/>
                  </a:lnTo>
                  <a:lnTo>
                    <a:pt x="3317875" y="2651125"/>
                  </a:lnTo>
                  <a:lnTo>
                    <a:pt x="0" y="2651125"/>
                  </a:lnTo>
                  <a:lnTo>
                    <a:pt x="0" y="0"/>
                  </a:lnTo>
                  <a:close/>
                </a:path>
              </a:pathLst>
            </a:custGeom>
            <a:blipFill>
              <a:blip r:embed="rId2"/>
              <a:stretch>
                <a:fillRect l="0" t="0" r="-25966" b="0"/>
              </a:stretch>
            </a:blipFill>
          </p:spPr>
        </p:sp>
      </p:gr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2787937" y="264797"/>
            <a:ext cx="12712122" cy="2952750"/>
          </a:xfrm>
          <a:prstGeom prst="rect">
            <a:avLst/>
          </a:prstGeom>
        </p:spPr>
        <p:txBody>
          <a:bodyPr anchor="t" rtlCol="false" tIns="0" lIns="0" bIns="0" rIns="0">
            <a:spAutoFit/>
          </a:bodyPr>
          <a:lstStyle/>
          <a:p>
            <a:pPr algn="ctr">
              <a:lnSpc>
                <a:spcPts val="5831"/>
              </a:lnSpc>
            </a:pPr>
          </a:p>
          <a:p>
            <a:pPr algn="ctr">
              <a:lnSpc>
                <a:spcPts val="5831"/>
              </a:lnSpc>
            </a:pPr>
            <a:r>
              <a:rPr lang="en-US" sz="4859">
                <a:solidFill>
                  <a:srgbClr val="000000"/>
                </a:solidFill>
                <a:latin typeface="Trebuchet MS"/>
                <a:ea typeface="Trebuchet MS"/>
                <a:cs typeface="Trebuchet MS"/>
                <a:sym typeface="Trebuchet MS"/>
              </a:rPr>
              <a:t>Oes rhywbeth wedi newid?</a:t>
            </a:r>
          </a:p>
          <a:p>
            <a:pPr algn="ctr">
              <a:lnSpc>
                <a:spcPts val="5831"/>
              </a:lnSpc>
            </a:pPr>
            <a:r>
              <a:rPr lang="en-US" sz="4859">
                <a:solidFill>
                  <a:srgbClr val="000000"/>
                </a:solidFill>
                <a:latin typeface="Trebuchet MS"/>
                <a:ea typeface="Trebuchet MS"/>
                <a:cs typeface="Trebuchet MS"/>
                <a:sym typeface="Trebuchet MS"/>
              </a:rPr>
              <a:t>Has anything changed?</a:t>
            </a:r>
          </a:p>
          <a:p>
            <a:pPr algn="ctr">
              <a:lnSpc>
                <a:spcPts val="5831"/>
              </a:lnSpc>
            </a:pPr>
          </a:p>
        </p:txBody>
      </p:sp>
      <p:sp>
        <p:nvSpPr>
          <p:cNvPr name="TextBox 4" id="4"/>
          <p:cNvSpPr txBox="true"/>
          <p:nvPr/>
        </p:nvSpPr>
        <p:spPr>
          <a:xfrm rot="0">
            <a:off x="2787937" y="3635573"/>
            <a:ext cx="6093172" cy="57487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40+ mlynedd ers astudiaeth Bowles a Gintis (1976)</a:t>
            </a:r>
          </a:p>
          <a:p>
            <a:pPr algn="l" marL="1228725" indent="-409575" lvl="2">
              <a:lnSpc>
                <a:spcPts val="3600"/>
              </a:lnSpc>
              <a:buFont typeface="Arial"/>
              <a:buChar char="⚬"/>
            </a:pPr>
            <a:r>
              <a:rPr lang="en-US" sz="3000">
                <a:solidFill>
                  <a:srgbClr val="404040"/>
                </a:solidFill>
                <a:latin typeface="Trebuchet MS"/>
                <a:ea typeface="Trebuchet MS"/>
                <a:cs typeface="Trebuchet MS"/>
                <a:sym typeface="Trebuchet MS"/>
              </a:rPr>
              <a:t>Defodau ac arferion dal yn digwydd mewn ysgolion heddiw</a:t>
            </a:r>
          </a:p>
          <a:p>
            <a:pPr algn="l" marL="1860233" indent="-465058" lvl="3">
              <a:lnSpc>
                <a:spcPts val="3240"/>
              </a:lnSpc>
              <a:buFont typeface="Arial"/>
              <a:buChar char="￭"/>
            </a:pPr>
            <a:r>
              <a:rPr lang="en-US" sz="2700">
                <a:solidFill>
                  <a:srgbClr val="404040"/>
                </a:solidFill>
                <a:latin typeface="Trebuchet MS"/>
                <a:ea typeface="Trebuchet MS"/>
                <a:cs typeface="Trebuchet MS"/>
                <a:sym typeface="Trebuchet MS"/>
              </a:rPr>
              <a:t>Yn ychwanegol, mae mathau eraill o reolaeth yn cael eu gweithredu drwy drefnu disgyblion i grwpiau</a:t>
            </a:r>
          </a:p>
          <a:p>
            <a:pPr algn="l" marL="1860233" indent="-465058" lvl="3">
              <a:lnSpc>
                <a:spcPts val="3240"/>
              </a:lnSpc>
            </a:pPr>
          </a:p>
        </p:txBody>
      </p:sp>
      <p:sp>
        <p:nvSpPr>
          <p:cNvPr name="TextBox 5" id="5"/>
          <p:cNvSpPr txBox="true"/>
          <p:nvPr/>
        </p:nvSpPr>
        <p:spPr>
          <a:xfrm rot="0">
            <a:off x="9406891" y="3635573"/>
            <a:ext cx="6093171" cy="574877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40+ years since Bowles and Gintis’ 1976 study</a:t>
            </a:r>
          </a:p>
          <a:p>
            <a:pPr algn="l" marL="1228725" indent="-409575" lvl="2">
              <a:lnSpc>
                <a:spcPts val="3600"/>
              </a:lnSpc>
              <a:buFont typeface="Arial"/>
              <a:buChar char="⚬"/>
            </a:pPr>
            <a:r>
              <a:rPr lang="en-US" sz="3000">
                <a:solidFill>
                  <a:srgbClr val="404040"/>
                </a:solidFill>
                <a:latin typeface="Trebuchet MS"/>
                <a:ea typeface="Trebuchet MS"/>
                <a:cs typeface="Trebuchet MS"/>
                <a:sym typeface="Trebuchet MS"/>
              </a:rPr>
              <a:t>Rituals and routines still prevail in schools today</a:t>
            </a:r>
          </a:p>
          <a:p>
            <a:pPr algn="l" marL="1860233" indent="-465058" lvl="3">
              <a:lnSpc>
                <a:spcPts val="3240"/>
              </a:lnSpc>
              <a:buFont typeface="Arial"/>
              <a:buChar char="￭"/>
            </a:pPr>
            <a:r>
              <a:rPr lang="en-US" sz="2700">
                <a:solidFill>
                  <a:srgbClr val="404040"/>
                </a:solidFill>
                <a:latin typeface="Trebuchet MS"/>
                <a:ea typeface="Trebuchet MS"/>
                <a:cs typeface="Trebuchet MS"/>
                <a:sym typeface="Trebuchet MS"/>
              </a:rPr>
              <a:t>In addition further forms of control are now exercised through the organisation of pupils into groups</a:t>
            </a:r>
          </a:p>
          <a:p>
            <a:pPr algn="l" marL="1860233" indent="-465058" lvl="3">
              <a:lnSpc>
                <a:spcPts val="3240"/>
              </a:lnSpc>
            </a:pPr>
          </a:p>
          <a:p>
            <a:pPr algn="l" marL="1860233" indent="-465058" lvl="3">
              <a:lnSpc>
                <a:spcPts val="3240"/>
              </a:lnSpc>
            </a:pPr>
          </a:p>
        </p:txBody>
      </p:sp>
      <p:sp>
        <p:nvSpPr>
          <p:cNvPr name="Freeform 6" id="6"/>
          <p:cNvSpPr/>
          <p:nvPr/>
        </p:nvSpPr>
        <p:spPr>
          <a:xfrm flipH="false" flipV="false" rot="0">
            <a:off x="14374252" y="283847"/>
            <a:ext cx="3916129" cy="4784237"/>
          </a:xfrm>
          <a:custGeom>
            <a:avLst/>
            <a:gdLst/>
            <a:ahLst/>
            <a:cxnLst/>
            <a:rect r="r" b="b" t="t" l="l"/>
            <a:pathLst>
              <a:path h="4784237" w="3916129">
                <a:moveTo>
                  <a:pt x="0" y="0"/>
                </a:moveTo>
                <a:lnTo>
                  <a:pt x="3916129" y="0"/>
                </a:lnTo>
                <a:lnTo>
                  <a:pt x="3916129" y="4784236"/>
                </a:lnTo>
                <a:lnTo>
                  <a:pt x="0" y="4784236"/>
                </a:lnTo>
                <a:lnTo>
                  <a:pt x="0" y="0"/>
                </a:lnTo>
                <a:close/>
              </a:path>
            </a:pathLst>
          </a:custGeom>
          <a:blipFill>
            <a:blip r:embed="rId2"/>
            <a:stretch>
              <a:fillRect l="0" t="0" r="0" b="0"/>
            </a:stretch>
          </a:blipFill>
        </p:spPr>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2787939" y="268944"/>
            <a:ext cx="12712122" cy="3686175"/>
          </a:xfrm>
          <a:prstGeom prst="rect">
            <a:avLst/>
          </a:prstGeom>
        </p:spPr>
        <p:txBody>
          <a:bodyPr anchor="t" rtlCol="false" tIns="0" lIns="0" bIns="0" rIns="0">
            <a:spAutoFit/>
          </a:bodyPr>
          <a:lstStyle/>
          <a:p>
            <a:pPr algn="ctr">
              <a:lnSpc>
                <a:spcPts val="5831"/>
              </a:lnSpc>
            </a:pPr>
          </a:p>
          <a:p>
            <a:pPr algn="ctr">
              <a:lnSpc>
                <a:spcPts val="5831"/>
              </a:lnSpc>
            </a:pPr>
            <a:r>
              <a:rPr lang="en-US" sz="4859">
                <a:solidFill>
                  <a:srgbClr val="000000"/>
                </a:solidFill>
                <a:latin typeface="Trebuchet MS"/>
                <a:ea typeface="Trebuchet MS"/>
                <a:cs typeface="Trebuchet MS"/>
                <a:sym typeface="Trebuchet MS"/>
              </a:rPr>
              <a:t>Canlyniad grwpio</a:t>
            </a:r>
          </a:p>
          <a:p>
            <a:pPr algn="ctr">
              <a:lnSpc>
                <a:spcPts val="5831"/>
              </a:lnSpc>
            </a:pPr>
            <a:r>
              <a:rPr lang="en-US" sz="4859">
                <a:solidFill>
                  <a:srgbClr val="000000"/>
                </a:solidFill>
                <a:latin typeface="Trebuchet MS"/>
                <a:ea typeface="Trebuchet MS"/>
                <a:cs typeface="Trebuchet MS"/>
                <a:sym typeface="Trebuchet MS"/>
              </a:rPr>
              <a:t>Outcome of grouping</a:t>
            </a:r>
          </a:p>
          <a:p>
            <a:pPr algn="ctr">
              <a:lnSpc>
                <a:spcPts val="5831"/>
              </a:lnSpc>
            </a:pPr>
          </a:p>
          <a:p>
            <a:pPr algn="ctr">
              <a:lnSpc>
                <a:spcPts val="5831"/>
              </a:lnSpc>
            </a:pPr>
          </a:p>
        </p:txBody>
      </p:sp>
      <p:sp>
        <p:nvSpPr>
          <p:cNvPr name="TextBox 4" id="4"/>
          <p:cNvSpPr txBox="true"/>
          <p:nvPr/>
        </p:nvSpPr>
        <p:spPr>
          <a:xfrm rot="0">
            <a:off x="2347741" y="3075652"/>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Disgyblion yn derbyn ‘gwerthoedd’ gwahanol</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Gwahanol ‘brofiadau’ i ddisgyblion unigol yn nhermau ‘brwdfrydedd’ ac ‘ymddygiad’ eu cyfoedion yn y grwp</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‘Agwedd’ athrawon</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Y ‘math o waith’ a roir</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‘Disgwyliadau’ am y  ‘swm’ o waith a ‘lefel y gwaith’ mae angen cynhyrchu</a:t>
            </a:r>
          </a:p>
        </p:txBody>
      </p:sp>
      <p:sp>
        <p:nvSpPr>
          <p:cNvPr name="TextBox 5" id="5"/>
          <p:cNvSpPr txBox="true"/>
          <p:nvPr/>
        </p:nvSpPr>
        <p:spPr>
          <a:xfrm rot="0">
            <a:off x="9847088" y="2984369"/>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Pupils are being given different ‘values’</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Different ‘experiences’ for the individual pupil in terms of the ‘enthusiasm’ and ‘behaviour’ of their peers in the group</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The ‘attitude’ of the teachers</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The ‘type of work’ given</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‘Expectations’ of the ‘amount’ and ‘level of work’ they need to produce</a:t>
            </a:r>
          </a:p>
          <a:p>
            <a:pPr algn="l" marL="1120140" indent="-373380" lvl="2">
              <a:lnSpc>
                <a:spcPts val="2879"/>
              </a:lnSpc>
            </a:pPr>
          </a:p>
          <a:p>
            <a:pPr algn="l" marL="1120140" indent="-373380" lvl="2">
              <a:lnSpc>
                <a:spcPts val="2879"/>
              </a:lnSpc>
            </a:pPr>
          </a:p>
        </p:txBody>
      </p:sp>
      <p:grpSp>
        <p:nvGrpSpPr>
          <p:cNvPr name="Group 6" id="6"/>
          <p:cNvGrpSpPr>
            <a:grpSpLocks noChangeAspect="true"/>
          </p:cNvGrpSpPr>
          <p:nvPr/>
        </p:nvGrpSpPr>
        <p:grpSpPr>
          <a:xfrm rot="0">
            <a:off x="7741214" y="7970107"/>
            <a:ext cx="2805573" cy="2091819"/>
            <a:chOff x="0" y="0"/>
            <a:chExt cx="3740764" cy="2789092"/>
          </a:xfrm>
        </p:grpSpPr>
        <p:sp>
          <p:nvSpPr>
            <p:cNvPr name="Freeform 7" id="7" descr="C:\Users\Alison\AppData\Local\Microsoft\Windows\INetCache\IE\RCJWKXVE\students_group_work[1].png"/>
            <p:cNvSpPr/>
            <p:nvPr/>
          </p:nvSpPr>
          <p:spPr>
            <a:xfrm flipH="false" flipV="false" rot="0">
              <a:off x="0" y="0"/>
              <a:ext cx="3740785" cy="2789047"/>
            </a:xfrm>
            <a:custGeom>
              <a:avLst/>
              <a:gdLst/>
              <a:ahLst/>
              <a:cxnLst/>
              <a:rect r="r" b="b" t="t" l="l"/>
              <a:pathLst>
                <a:path h="2789047" w="3740785">
                  <a:moveTo>
                    <a:pt x="0" y="0"/>
                  </a:moveTo>
                  <a:lnTo>
                    <a:pt x="3740785" y="0"/>
                  </a:lnTo>
                  <a:lnTo>
                    <a:pt x="3740785" y="2789047"/>
                  </a:lnTo>
                  <a:lnTo>
                    <a:pt x="0" y="2789047"/>
                  </a:lnTo>
                  <a:lnTo>
                    <a:pt x="0" y="0"/>
                  </a:lnTo>
                  <a:close/>
                </a:path>
              </a:pathLst>
            </a:custGeom>
            <a:blipFill>
              <a:blip r:embed="rId2"/>
              <a:stretch>
                <a:fillRect l="0" t="0" r="0" b="-47"/>
              </a:stretch>
            </a:blipFill>
          </p:spPr>
        </p:sp>
      </p:gr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849276"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Hyfforddiant ar gyfer gweithio i eraill</a:t>
            </a:r>
          </a:p>
          <a:p>
            <a:pPr algn="ctr">
              <a:lnSpc>
                <a:spcPts val="5831"/>
              </a:lnSpc>
            </a:pPr>
            <a:r>
              <a:rPr lang="en-US" sz="4859">
                <a:solidFill>
                  <a:srgbClr val="000000"/>
                </a:solidFill>
                <a:latin typeface="Trebuchet MS"/>
                <a:ea typeface="Trebuchet MS"/>
                <a:cs typeface="Trebuchet MS"/>
                <a:sym typeface="Trebuchet MS"/>
              </a:rPr>
              <a:t>Training for Subordination</a:t>
            </a:r>
          </a:p>
          <a:p>
            <a:pPr algn="ctr">
              <a:lnSpc>
                <a:spcPts val="5831"/>
              </a:lnSpc>
            </a:pPr>
          </a:p>
        </p:txBody>
      </p:sp>
      <p:sp>
        <p:nvSpPr>
          <p:cNvPr name="TextBox 3" id="3"/>
          <p:cNvSpPr txBox="true"/>
          <p:nvPr/>
        </p:nvSpPr>
        <p:spPr>
          <a:xfrm rot="0">
            <a:off x="2726602" y="3277079"/>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Paratoi y mwyafrif o ddisgyblion am fywyd cyflogedig</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Gweithio i gorfforaeth neu sefydliad</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Mewn mannau tebyg byddai tactegau ac arferion tebyg</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Am elw economaidd</a:t>
            </a:r>
          </a:p>
        </p:txBody>
      </p:sp>
      <p:sp>
        <p:nvSpPr>
          <p:cNvPr name="TextBox 4" id="4"/>
          <p:cNvSpPr txBox="true"/>
          <p:nvPr/>
        </p:nvSpPr>
        <p:spPr>
          <a:xfrm rot="0">
            <a:off x="9345556" y="3277079"/>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Preparing the majority of pupils for a waged life</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Working for a corporation or institute</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In such places there would be similar tactics and practices</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For economic gain</a:t>
            </a:r>
          </a:p>
          <a:p>
            <a:pPr algn="l" marL="1260158" indent="-420052" lvl="2">
              <a:lnSpc>
                <a:spcPts val="3240"/>
              </a:lnSpc>
            </a:pPr>
          </a:p>
        </p:txBody>
      </p:sp>
      <p:grpSp>
        <p:nvGrpSpPr>
          <p:cNvPr name="Group 5" id="5"/>
          <p:cNvGrpSpPr>
            <a:grpSpLocks noChangeAspect="true"/>
          </p:cNvGrpSpPr>
          <p:nvPr/>
        </p:nvGrpSpPr>
        <p:grpSpPr>
          <a:xfrm rot="0">
            <a:off x="7378453" y="7433858"/>
            <a:ext cx="3934206" cy="2624246"/>
            <a:chOff x="0" y="0"/>
            <a:chExt cx="5245608" cy="3498994"/>
          </a:xfrm>
        </p:grpSpPr>
        <p:sp>
          <p:nvSpPr>
            <p:cNvPr name="Freeform 6" id="6" descr="C:\Users\Alison\AppData\Local\Microsoft\Windows\INetCache\IE\RCJWKXVE\20070612-burtynsky-mw13-009-910[1].jpg"/>
            <p:cNvSpPr/>
            <p:nvPr/>
          </p:nvSpPr>
          <p:spPr>
            <a:xfrm flipH="false" flipV="false" rot="0">
              <a:off x="0" y="0"/>
              <a:ext cx="5245608" cy="3498977"/>
            </a:xfrm>
            <a:custGeom>
              <a:avLst/>
              <a:gdLst/>
              <a:ahLst/>
              <a:cxnLst/>
              <a:rect r="r" b="b" t="t" l="l"/>
              <a:pathLst>
                <a:path h="3498977" w="5245608">
                  <a:moveTo>
                    <a:pt x="0" y="0"/>
                  </a:moveTo>
                  <a:lnTo>
                    <a:pt x="5245608" y="0"/>
                  </a:lnTo>
                  <a:lnTo>
                    <a:pt x="5245608" y="3498977"/>
                  </a:lnTo>
                  <a:lnTo>
                    <a:pt x="0" y="3498977"/>
                  </a:lnTo>
                  <a:lnTo>
                    <a:pt x="0" y="0"/>
                  </a:lnTo>
                  <a:close/>
                </a:path>
              </a:pathLst>
            </a:custGeom>
            <a:blipFill>
              <a:blip r:embed="rId2"/>
              <a:stretch>
                <a:fillRect l="0" t="0" r="-372" b="0"/>
              </a:stretch>
            </a:blipFill>
          </p:spPr>
        </p:sp>
      </p:gr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6863080" y="7282902"/>
            <a:ext cx="3700463" cy="2550318"/>
            <a:chOff x="0" y="0"/>
            <a:chExt cx="4933950" cy="3400424"/>
          </a:xfrm>
        </p:grpSpPr>
        <p:sp>
          <p:nvSpPr>
            <p:cNvPr name="Freeform 3" id="3"/>
            <p:cNvSpPr/>
            <p:nvPr/>
          </p:nvSpPr>
          <p:spPr>
            <a:xfrm flipH="false" flipV="false" rot="0">
              <a:off x="0" y="0"/>
              <a:ext cx="4933950" cy="3400425"/>
            </a:xfrm>
            <a:custGeom>
              <a:avLst/>
              <a:gdLst/>
              <a:ahLst/>
              <a:cxnLst/>
              <a:rect r="r" b="b" t="t" l="l"/>
              <a:pathLst>
                <a:path h="3400425" w="4933950">
                  <a:moveTo>
                    <a:pt x="0" y="0"/>
                  </a:moveTo>
                  <a:lnTo>
                    <a:pt x="4933950" y="0"/>
                  </a:lnTo>
                  <a:lnTo>
                    <a:pt x="4933950" y="3400425"/>
                  </a:lnTo>
                  <a:lnTo>
                    <a:pt x="0" y="3400425"/>
                  </a:lnTo>
                  <a:lnTo>
                    <a:pt x="0" y="0"/>
                  </a:lnTo>
                  <a:close/>
                </a:path>
              </a:pathLst>
            </a:custGeom>
            <a:blipFill>
              <a:blip r:embed="rId2"/>
              <a:stretch>
                <a:fillRect l="0" t="0" r="0" b="-8683"/>
              </a:stretch>
            </a:blipFill>
          </p:spPr>
        </p:sp>
      </p:grpSp>
      <p:sp>
        <p:nvSpPr>
          <p:cNvPr name="TextBox 4" id="4"/>
          <p:cNvSpPr txBox="true"/>
          <p:nvPr/>
        </p:nvSpPr>
        <p:spPr>
          <a:xfrm rot="0">
            <a:off x="2787939"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Ysgol a Bywyd yn y Dyfodol . . . </a:t>
            </a:r>
          </a:p>
          <a:p>
            <a:pPr algn="ctr">
              <a:lnSpc>
                <a:spcPts val="5831"/>
              </a:lnSpc>
            </a:pPr>
            <a:r>
              <a:rPr lang="en-US" sz="4859">
                <a:solidFill>
                  <a:srgbClr val="000000"/>
                </a:solidFill>
                <a:latin typeface="Trebuchet MS"/>
                <a:ea typeface="Trebuchet MS"/>
                <a:cs typeface="Trebuchet MS"/>
                <a:sym typeface="Trebuchet MS"/>
              </a:rPr>
              <a:t>School and Future Life . . .</a:t>
            </a:r>
          </a:p>
          <a:p>
            <a:pPr algn="ctr">
              <a:lnSpc>
                <a:spcPts val="5831"/>
              </a:lnSpc>
            </a:pPr>
          </a:p>
        </p:txBody>
      </p:sp>
      <p:sp>
        <p:nvSpPr>
          <p:cNvPr name="TextBox 5" id="5"/>
          <p:cNvSpPr txBox="true"/>
          <p:nvPr/>
        </p:nvSpPr>
        <p:spPr>
          <a:xfrm rot="0">
            <a:off x="1352805" y="3252787"/>
            <a:ext cx="7074557" cy="3771900"/>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Dysga ddisgyblion sut i oroesi ar y coridorau ac mewn llefydd heb oruchwyliaeth er enghraifft yn y toiledau</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Maent yn ymwybodol o’r ‘pecking order’ sydd yn gudd i’r system ysgol swyddogol</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Proses answyddogol o ddysgu yw’r broses y mae’r disgyblion hyn yn mynd trwyddo</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Mae’r ysgol yn baratoad da ar gyfer, ac yn adlewyrchu, y cymunedau y byddant yn byw ynddynt</a:t>
            </a:r>
          </a:p>
        </p:txBody>
      </p:sp>
      <p:sp>
        <p:nvSpPr>
          <p:cNvPr name="TextBox 6" id="6"/>
          <p:cNvSpPr txBox="true"/>
          <p:nvPr/>
        </p:nvSpPr>
        <p:spPr>
          <a:xfrm rot="0">
            <a:off x="9879217" y="2890837"/>
            <a:ext cx="6986932" cy="4495800"/>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Pupils learn how to survive on the corridors and in unsupervised areas such as the toilets</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They are aware of the pecking order that goes unnoticed by the official school system</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An unofficial process of learning that these pupils go through</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The school is a good preparation for, and reflects, the communities that they will live in</a:t>
            </a:r>
          </a:p>
          <a:p>
            <a:pPr algn="l" marL="1120140" indent="-373380" lvl="2">
              <a:lnSpc>
                <a:spcPts val="2879"/>
              </a:lnSpc>
            </a:pPr>
          </a:p>
        </p:txBody>
      </p:sp>
    </p:spTree>
  </p:cSld>
  <p:clrMapOvr>
    <a:masterClrMapping/>
  </p:clrMapOvr>
</p:sld>
</file>

<file path=ppt/slides/slide23.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Damcaniaeth Atgynhyrchu Cymdeithasol</a:t>
            </a:r>
          </a:p>
          <a:p>
            <a:pPr algn="ctr">
              <a:lnSpc>
                <a:spcPts val="6480"/>
              </a:lnSpc>
            </a:pPr>
            <a:r>
              <a:rPr lang="en-US" sz="5400">
                <a:solidFill>
                  <a:srgbClr val="000000"/>
                </a:solidFill>
                <a:latin typeface="Trebuchet MS"/>
                <a:ea typeface="Trebuchet MS"/>
                <a:cs typeface="Trebuchet MS"/>
                <a:sym typeface="Trebuchet MS"/>
              </a:rPr>
              <a:t>Social Reproduction Theory</a:t>
            </a:r>
          </a:p>
        </p:txBody>
      </p:sp>
      <p:sp>
        <p:nvSpPr>
          <p:cNvPr name="TextBox 3" id="3"/>
          <p:cNvSpPr txBox="true"/>
          <p:nvPr/>
        </p:nvSpPr>
        <p:spPr>
          <a:xfrm rot="0">
            <a:off x="2787937" y="3680147"/>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Bowles &amp; Gintis (1976) </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Wedi gweld y system addysg fel mecanwaith o atgynhyrchiad cymdeithasol</a:t>
            </a:r>
          </a:p>
          <a:p>
            <a:pPr algn="l" marL="1805940" indent="-451485" lvl="3">
              <a:lnSpc>
                <a:spcPts val="2879"/>
              </a:lnSpc>
              <a:buFont typeface="Arial"/>
              <a:buChar char="￭"/>
            </a:pPr>
            <a:r>
              <a:rPr lang="en-US" sz="2400">
                <a:solidFill>
                  <a:srgbClr val="404040"/>
                </a:solidFill>
                <a:latin typeface="Trebuchet MS"/>
                <a:ea typeface="Trebuchet MS"/>
                <a:cs typeface="Trebuchet MS"/>
                <a:sym typeface="Trebuchet MS"/>
              </a:rPr>
              <a:t>Y grwpiau hynny yn y safleoedd cymdeithasol mwyaf breintiedig a phwerus yn cynnal eu lle o genhedlaeth i genhedlaeth</a:t>
            </a:r>
          </a:p>
          <a:p>
            <a:pPr algn="l" marL="1805940" indent="-451485" lvl="3">
              <a:lnSpc>
                <a:spcPts val="2879"/>
              </a:lnSpc>
              <a:buFont typeface="Arial"/>
              <a:buChar char="￭"/>
            </a:pPr>
            <a:r>
              <a:rPr lang="en-US" sz="2400">
                <a:solidFill>
                  <a:srgbClr val="404040"/>
                </a:solidFill>
                <a:latin typeface="Trebuchet MS"/>
                <a:ea typeface="Trebuchet MS"/>
                <a:cs typeface="Trebuchet MS"/>
                <a:sym typeface="Trebuchet MS"/>
              </a:rPr>
              <a:t>Fel hyn mae anghyfartaledd cymdeithasol mewn cymdeithas yn cael eu hatgynhyrchu’n gyson dros amser</a:t>
            </a:r>
          </a:p>
        </p:txBody>
      </p:sp>
      <p:sp>
        <p:nvSpPr>
          <p:cNvPr name="TextBox 4" id="4"/>
          <p:cNvSpPr txBox="true"/>
          <p:nvPr/>
        </p:nvSpPr>
        <p:spPr>
          <a:xfrm rot="0">
            <a:off x="9406891" y="3680147"/>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Bowles &amp; Gintis (1976) </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Saw the education system as a mechanism of social reproduction</a:t>
            </a:r>
          </a:p>
          <a:p>
            <a:pPr algn="l" marL="1805940" indent="-451485" lvl="3">
              <a:lnSpc>
                <a:spcPts val="2879"/>
              </a:lnSpc>
              <a:buFont typeface="Arial"/>
              <a:buChar char="￭"/>
            </a:pPr>
            <a:r>
              <a:rPr lang="en-US" sz="2400">
                <a:solidFill>
                  <a:srgbClr val="404040"/>
                </a:solidFill>
                <a:latin typeface="Trebuchet MS"/>
                <a:ea typeface="Trebuchet MS"/>
                <a:cs typeface="Trebuchet MS"/>
                <a:sym typeface="Trebuchet MS"/>
              </a:rPr>
              <a:t>Those groups in the more privileged and powerful social positions maintain their place from generation to generation</a:t>
            </a:r>
          </a:p>
          <a:p>
            <a:pPr algn="l" marL="1805940" indent="-451485" lvl="3">
              <a:lnSpc>
                <a:spcPts val="2879"/>
              </a:lnSpc>
              <a:buFont typeface="Arial"/>
              <a:buChar char="￭"/>
            </a:pPr>
            <a:r>
              <a:rPr lang="en-US" sz="2400">
                <a:solidFill>
                  <a:srgbClr val="404040"/>
                </a:solidFill>
                <a:latin typeface="Trebuchet MS"/>
                <a:ea typeface="Trebuchet MS"/>
                <a:cs typeface="Trebuchet MS"/>
                <a:sym typeface="Trebuchet MS"/>
              </a:rPr>
              <a:t>In this way social inequalities in society are constantly being reproduced over time</a:t>
            </a:r>
          </a:p>
          <a:p>
            <a:pPr algn="l" marL="1805940" indent="-451485" lvl="3">
              <a:lnSpc>
                <a:spcPts val="2879"/>
              </a:lnSpc>
            </a:pP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3050830" y="263755"/>
            <a:ext cx="12712122" cy="2952750"/>
          </a:xfrm>
          <a:prstGeom prst="rect">
            <a:avLst/>
          </a:prstGeom>
        </p:spPr>
        <p:txBody>
          <a:bodyPr anchor="t" rtlCol="false" tIns="0" lIns="0" bIns="0" rIns="0">
            <a:spAutoFit/>
          </a:bodyPr>
          <a:lstStyle/>
          <a:p>
            <a:pPr algn="ctr">
              <a:lnSpc>
                <a:spcPts val="5831"/>
              </a:lnSpc>
            </a:pPr>
          </a:p>
          <a:p>
            <a:pPr algn="ctr">
              <a:lnSpc>
                <a:spcPts val="5831"/>
              </a:lnSpc>
            </a:pPr>
            <a:r>
              <a:rPr lang="en-US" sz="4859">
                <a:solidFill>
                  <a:srgbClr val="000000"/>
                </a:solidFill>
                <a:latin typeface="Trebuchet MS"/>
                <a:ea typeface="Trebuchet MS"/>
                <a:cs typeface="Trebuchet MS"/>
                <a:sym typeface="Trebuchet MS"/>
              </a:rPr>
              <a:t>Addysg ac Atgynhyrchiad Cymdeithasol</a:t>
            </a:r>
          </a:p>
          <a:p>
            <a:pPr algn="ctr">
              <a:lnSpc>
                <a:spcPts val="5831"/>
              </a:lnSpc>
            </a:pPr>
            <a:r>
              <a:rPr lang="en-US" sz="4859">
                <a:solidFill>
                  <a:srgbClr val="000000"/>
                </a:solidFill>
                <a:latin typeface="Trebuchet MS"/>
                <a:ea typeface="Trebuchet MS"/>
                <a:cs typeface="Trebuchet MS"/>
                <a:sym typeface="Trebuchet MS"/>
              </a:rPr>
              <a:t>Education &amp; Social Reproduction</a:t>
            </a:r>
          </a:p>
          <a:p>
            <a:pPr algn="ctr">
              <a:lnSpc>
                <a:spcPts val="5831"/>
              </a:lnSpc>
            </a:pPr>
          </a:p>
        </p:txBody>
      </p:sp>
      <p:sp>
        <p:nvSpPr>
          <p:cNvPr name="TextBox 4" id="4"/>
          <p:cNvSpPr txBox="true"/>
          <p:nvPr/>
        </p:nvSpPr>
        <p:spPr>
          <a:xfrm rot="0">
            <a:off x="2787937" y="3206980"/>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Gwelwyd addysg fel dull o ‘atgynhyrchu’ ac ‘atgyfnerthu’ yr  anghyfartaledd yma yn gynnar ym mywyd person.</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Plato: roedd y Groegiaid cynnar yn ystyried bod pobl yn ddefnyddiol mewn rôl ‘benodol’ mewn cymdeithas</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Felly mae addysg yn paratoi plant i gymryd lle ‘addas’ o fewn cymdeithas</a:t>
            </a:r>
          </a:p>
        </p:txBody>
      </p:sp>
      <p:sp>
        <p:nvSpPr>
          <p:cNvPr name="TextBox 5" id="5"/>
          <p:cNvSpPr txBox="true"/>
          <p:nvPr/>
        </p:nvSpPr>
        <p:spPr>
          <a:xfrm rot="0">
            <a:off x="9406892" y="3206980"/>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Education was seen as a way to ‘reproduce’ and ‘reinforce’ these inequalities early on in a person’s life.</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Plato: the early Greeks saw people as being useful in a ‘certain’ role in society</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Thus education prepares children to take the ‘appropriate’ place in society </a:t>
            </a:r>
          </a:p>
          <a:p>
            <a:pPr algn="l" marL="1120140" indent="-373380" lvl="2">
              <a:lnSpc>
                <a:spcPts val="2879"/>
              </a:lnSpc>
            </a:pPr>
          </a:p>
        </p:txBody>
      </p:sp>
      <p:grpSp>
        <p:nvGrpSpPr>
          <p:cNvPr name="Group 6" id="6"/>
          <p:cNvGrpSpPr>
            <a:grpSpLocks noChangeAspect="true"/>
          </p:cNvGrpSpPr>
          <p:nvPr/>
        </p:nvGrpSpPr>
        <p:grpSpPr>
          <a:xfrm rot="0">
            <a:off x="8278723" y="7689971"/>
            <a:ext cx="2434380" cy="2149399"/>
            <a:chOff x="0" y="0"/>
            <a:chExt cx="3245840" cy="2865866"/>
          </a:xfrm>
        </p:grpSpPr>
        <p:sp>
          <p:nvSpPr>
            <p:cNvPr name="Freeform 7" id="7"/>
            <p:cNvSpPr/>
            <p:nvPr/>
          </p:nvSpPr>
          <p:spPr>
            <a:xfrm flipH="false" flipV="false" rot="0">
              <a:off x="0" y="0"/>
              <a:ext cx="3245866" cy="2865882"/>
            </a:xfrm>
            <a:custGeom>
              <a:avLst/>
              <a:gdLst/>
              <a:ahLst/>
              <a:cxnLst/>
              <a:rect r="r" b="b" t="t" l="l"/>
              <a:pathLst>
                <a:path h="2865882" w="3245866">
                  <a:moveTo>
                    <a:pt x="0" y="0"/>
                  </a:moveTo>
                  <a:lnTo>
                    <a:pt x="3245866" y="0"/>
                  </a:lnTo>
                  <a:lnTo>
                    <a:pt x="3245866" y="2865882"/>
                  </a:lnTo>
                  <a:lnTo>
                    <a:pt x="0" y="2865882"/>
                  </a:lnTo>
                  <a:lnTo>
                    <a:pt x="0" y="0"/>
                  </a:lnTo>
                  <a:close/>
                </a:path>
              </a:pathLst>
            </a:custGeom>
            <a:blipFill>
              <a:blip r:embed="rId2"/>
              <a:stretch>
                <a:fillRect l="0" t="0" r="-9" b="0"/>
              </a:stretch>
            </a:blipFill>
          </p:spPr>
        </p:sp>
      </p:grpSp>
    </p:spTree>
  </p:cSld>
  <p:clrMapOvr>
    <a:masterClrMapping/>
  </p:clrMapOvr>
</p:sld>
</file>

<file path=ppt/slides/slide25.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292594"/>
            <a:ext cx="12712122" cy="2952750"/>
          </a:xfrm>
          <a:prstGeom prst="rect">
            <a:avLst/>
          </a:prstGeom>
        </p:spPr>
        <p:txBody>
          <a:bodyPr anchor="t" rtlCol="false" tIns="0" lIns="0" bIns="0" rIns="0">
            <a:spAutoFit/>
          </a:bodyPr>
          <a:lstStyle/>
          <a:p>
            <a:pPr algn="ctr">
              <a:lnSpc>
                <a:spcPts val="5831"/>
              </a:lnSpc>
            </a:pPr>
          </a:p>
          <a:p>
            <a:pPr algn="ctr">
              <a:lnSpc>
                <a:spcPts val="5831"/>
              </a:lnSpc>
            </a:pPr>
            <a:r>
              <a:rPr lang="en-US" sz="4859">
                <a:solidFill>
                  <a:srgbClr val="000000"/>
                </a:solidFill>
                <a:latin typeface="Trebuchet MS"/>
                <a:ea typeface="Trebuchet MS"/>
                <a:cs typeface="Trebuchet MS"/>
                <a:sym typeface="Trebuchet MS"/>
              </a:rPr>
              <a:t>Cyfoeth v Tlodi</a:t>
            </a:r>
          </a:p>
          <a:p>
            <a:pPr algn="ctr">
              <a:lnSpc>
                <a:spcPts val="5831"/>
              </a:lnSpc>
            </a:pPr>
            <a:r>
              <a:rPr lang="en-US" sz="4859">
                <a:solidFill>
                  <a:srgbClr val="000000"/>
                </a:solidFill>
                <a:latin typeface="Trebuchet MS"/>
                <a:ea typeface="Trebuchet MS"/>
                <a:cs typeface="Trebuchet MS"/>
                <a:sym typeface="Trebuchet MS"/>
              </a:rPr>
              <a:t>Wealth v Poverty</a:t>
            </a:r>
          </a:p>
          <a:p>
            <a:pPr algn="ctr">
              <a:lnSpc>
                <a:spcPts val="5831"/>
              </a:lnSpc>
            </a:pPr>
          </a:p>
        </p:txBody>
      </p:sp>
      <p:sp>
        <p:nvSpPr>
          <p:cNvPr name="TextBox 3" id="3"/>
          <p:cNvSpPr txBox="true"/>
          <p:nvPr/>
        </p:nvSpPr>
        <p:spPr>
          <a:xfrm rot="0">
            <a:off x="1765678" y="3380668"/>
            <a:ext cx="6947244" cy="4086225"/>
          </a:xfrm>
          <a:prstGeom prst="rect">
            <a:avLst/>
          </a:prstGeom>
        </p:spPr>
        <p:txBody>
          <a:bodyPr anchor="t" rtlCol="false" tIns="0" lIns="0" bIns="0" rIns="0">
            <a:spAutoFit/>
          </a:bodyPr>
          <a:lstStyle/>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Plant cyfoethog</a:t>
            </a:r>
          </a:p>
          <a:p>
            <a:pPr algn="l" marL="1087565" indent="-362522" lvl="2">
              <a:lnSpc>
                <a:spcPts val="2664"/>
              </a:lnSpc>
              <a:buFont typeface="Arial"/>
              <a:buChar char="⚬"/>
            </a:pPr>
            <a:r>
              <a:rPr lang="en-US" sz="2220">
                <a:solidFill>
                  <a:srgbClr val="404040"/>
                </a:solidFill>
                <a:latin typeface="Trebuchet MS"/>
                <a:ea typeface="Trebuchet MS"/>
                <a:cs typeface="Trebuchet MS"/>
                <a:sym typeface="Trebuchet MS"/>
              </a:rPr>
              <a:t>Ysgolion preifat</a:t>
            </a:r>
          </a:p>
          <a:p>
            <a:pPr algn="l" marL="1087565" indent="-362522" lvl="2">
              <a:lnSpc>
                <a:spcPts val="2664"/>
              </a:lnSpc>
              <a:buFont typeface="Arial"/>
              <a:buChar char="⚬"/>
            </a:pPr>
            <a:r>
              <a:rPr lang="en-US" sz="2220">
                <a:solidFill>
                  <a:srgbClr val="404040"/>
                </a:solidFill>
                <a:latin typeface="Trebuchet MS"/>
                <a:ea typeface="Trebuchet MS"/>
                <a:cs typeface="Trebuchet MS"/>
                <a:sym typeface="Trebuchet MS"/>
              </a:rPr>
              <a:t>‘dysgu’ sut mae llwyddo</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Plant dosbarth gweithiol</a:t>
            </a:r>
          </a:p>
          <a:p>
            <a:pPr algn="l" marL="1087565" indent="-362522" lvl="2">
              <a:lnSpc>
                <a:spcPts val="2664"/>
              </a:lnSpc>
              <a:buFont typeface="Arial"/>
              <a:buChar char="⚬"/>
            </a:pPr>
            <a:r>
              <a:rPr lang="en-US" sz="2220">
                <a:solidFill>
                  <a:srgbClr val="404040"/>
                </a:solidFill>
                <a:latin typeface="Trebuchet MS"/>
                <a:ea typeface="Trebuchet MS"/>
                <a:cs typeface="Trebuchet MS"/>
                <a:sym typeface="Trebuchet MS"/>
              </a:rPr>
              <a:t>Ysgolion mewn ardaloedd tlawd</a:t>
            </a:r>
          </a:p>
          <a:p>
            <a:pPr algn="l" marL="1087565" indent="-362522" lvl="2">
              <a:lnSpc>
                <a:spcPts val="2664"/>
              </a:lnSpc>
              <a:buFont typeface="Arial"/>
              <a:buChar char="⚬"/>
            </a:pPr>
            <a:r>
              <a:rPr lang="en-US" sz="2220">
                <a:solidFill>
                  <a:srgbClr val="404040"/>
                </a:solidFill>
                <a:latin typeface="Trebuchet MS"/>
                <a:ea typeface="Trebuchet MS"/>
                <a:cs typeface="Trebuchet MS"/>
                <a:sym typeface="Trebuchet MS"/>
              </a:rPr>
              <a:t>Teuluoedd dosbarth gweithiol neu’n ddiwaith</a:t>
            </a:r>
          </a:p>
          <a:p>
            <a:pPr algn="l" marL="1087565" indent="-362522" lvl="2">
              <a:lnSpc>
                <a:spcPts val="2664"/>
              </a:lnSpc>
              <a:buFont typeface="Arial"/>
              <a:buChar char="⚬"/>
            </a:pPr>
            <a:r>
              <a:rPr lang="en-US" sz="2220">
                <a:solidFill>
                  <a:srgbClr val="404040"/>
                </a:solidFill>
                <a:latin typeface="Trebuchet MS"/>
                <a:ea typeface="Trebuchet MS"/>
                <a:cs typeface="Trebuchet MS"/>
                <a:sym typeface="Trebuchet MS"/>
              </a:rPr>
              <a:t>Prinder athrawon</a:t>
            </a:r>
          </a:p>
          <a:p>
            <a:pPr algn="l" marL="1087565" indent="-362522" lvl="2">
              <a:lnSpc>
                <a:spcPts val="2664"/>
              </a:lnSpc>
              <a:buFont typeface="Arial"/>
              <a:buChar char="⚬"/>
            </a:pPr>
            <a:r>
              <a:rPr lang="en-US" sz="2220">
                <a:solidFill>
                  <a:srgbClr val="404040"/>
                </a:solidFill>
                <a:latin typeface="Trebuchet MS"/>
                <a:ea typeface="Trebuchet MS"/>
                <a:cs typeface="Trebuchet MS"/>
                <a:sym typeface="Trebuchet MS"/>
              </a:rPr>
              <a:t>Byw mewn adeiladau tlotach</a:t>
            </a:r>
          </a:p>
          <a:p>
            <a:pPr algn="l" marL="1087565" indent="-362522" lvl="2">
              <a:lnSpc>
                <a:spcPts val="2664"/>
              </a:lnSpc>
              <a:buFont typeface="Arial"/>
              <a:buChar char="⚬"/>
            </a:pPr>
            <a:r>
              <a:rPr lang="en-US" sz="2220">
                <a:solidFill>
                  <a:srgbClr val="404040"/>
                </a:solidFill>
                <a:latin typeface="Trebuchet MS"/>
                <a:ea typeface="Trebuchet MS"/>
                <a:cs typeface="Trebuchet MS"/>
                <a:sym typeface="Trebuchet MS"/>
              </a:rPr>
              <a:t>Ysgolion yn dueddol o fod â chyraeddiadau is</a:t>
            </a:r>
          </a:p>
          <a:p>
            <a:pPr algn="l" marL="1087565" indent="-362522" lvl="2">
              <a:lnSpc>
                <a:spcPts val="2664"/>
              </a:lnSpc>
              <a:buFont typeface="Arial"/>
              <a:buChar char="⚬"/>
            </a:pPr>
            <a:r>
              <a:rPr lang="en-US" sz="2220">
                <a:solidFill>
                  <a:srgbClr val="404040"/>
                </a:solidFill>
                <a:latin typeface="Trebuchet MS"/>
                <a:ea typeface="Trebuchet MS"/>
                <a:cs typeface="Trebuchet MS"/>
                <a:sym typeface="Trebuchet MS"/>
              </a:rPr>
              <a:t>Cyraeddiadau disgyblion isel</a:t>
            </a:r>
          </a:p>
          <a:p>
            <a:pPr algn="l" marL="1087565" indent="-362522" lvl="2">
              <a:lnSpc>
                <a:spcPts val="2664"/>
              </a:lnSpc>
              <a:buFont typeface="Arial"/>
              <a:buChar char="⚬"/>
            </a:pPr>
            <a:r>
              <a:rPr lang="en-US" sz="2220">
                <a:solidFill>
                  <a:srgbClr val="404040"/>
                </a:solidFill>
                <a:latin typeface="Trebuchet MS"/>
                <a:ea typeface="Trebuchet MS"/>
                <a:cs typeface="Trebuchet MS"/>
                <a:sym typeface="Trebuchet MS"/>
              </a:rPr>
              <a:t>Mwy tebygol o ‘fethu’ neu ‘mewn perygl o fethu’ gan Estyn/Ofsted</a:t>
            </a:r>
          </a:p>
        </p:txBody>
      </p:sp>
      <p:sp>
        <p:nvSpPr>
          <p:cNvPr name="TextBox 4" id="4"/>
          <p:cNvSpPr txBox="true"/>
          <p:nvPr/>
        </p:nvSpPr>
        <p:spPr>
          <a:xfrm rot="0">
            <a:off x="9140377" y="3380668"/>
            <a:ext cx="7381944" cy="4686300"/>
          </a:xfrm>
          <a:prstGeom prst="rect">
            <a:avLst/>
          </a:prstGeom>
        </p:spPr>
        <p:txBody>
          <a:bodyPr anchor="t" rtlCol="false" tIns="0" lIns="0" bIns="0" rIns="0">
            <a:spAutoFit/>
          </a:bodyPr>
          <a:lstStyle/>
          <a:p>
            <a:pPr algn="l" marL="477095" indent="-238548" lvl="1">
              <a:lnSpc>
                <a:spcPts val="3163"/>
              </a:lnSpc>
              <a:buFont typeface="Arial"/>
              <a:buChar char="•"/>
            </a:pPr>
            <a:r>
              <a:rPr lang="en-US" sz="2636">
                <a:solidFill>
                  <a:srgbClr val="404040"/>
                </a:solidFill>
                <a:latin typeface="Trebuchet MS"/>
                <a:ea typeface="Trebuchet MS"/>
                <a:cs typeface="Trebuchet MS"/>
                <a:sym typeface="Trebuchet MS"/>
              </a:rPr>
              <a:t>Wealthy children</a:t>
            </a:r>
          </a:p>
          <a:p>
            <a:pPr algn="l" marL="1112675" indent="-370892" lvl="2">
              <a:lnSpc>
                <a:spcPts val="2830"/>
              </a:lnSpc>
              <a:buFont typeface="Arial"/>
              <a:buChar char="⚬"/>
            </a:pPr>
            <a:r>
              <a:rPr lang="en-US" sz="2358">
                <a:solidFill>
                  <a:srgbClr val="404040"/>
                </a:solidFill>
                <a:latin typeface="Trebuchet MS"/>
                <a:ea typeface="Trebuchet MS"/>
                <a:cs typeface="Trebuchet MS"/>
                <a:sym typeface="Trebuchet MS"/>
              </a:rPr>
              <a:t>Private schools</a:t>
            </a:r>
          </a:p>
          <a:p>
            <a:pPr algn="l" marL="1112675" indent="-370892" lvl="2">
              <a:lnSpc>
                <a:spcPts val="2830"/>
              </a:lnSpc>
              <a:buFont typeface="Arial"/>
              <a:buChar char="⚬"/>
            </a:pPr>
            <a:r>
              <a:rPr lang="en-US" sz="2358">
                <a:solidFill>
                  <a:srgbClr val="404040"/>
                </a:solidFill>
                <a:latin typeface="Trebuchet MS"/>
                <a:ea typeface="Trebuchet MS"/>
                <a:cs typeface="Trebuchet MS"/>
                <a:sym typeface="Trebuchet MS"/>
              </a:rPr>
              <a:t>‘learn’ how to be successful</a:t>
            </a:r>
          </a:p>
          <a:p>
            <a:pPr algn="l" marL="477095" indent="-238548" lvl="1">
              <a:lnSpc>
                <a:spcPts val="3163"/>
              </a:lnSpc>
              <a:buFont typeface="Arial"/>
              <a:buChar char="•"/>
            </a:pPr>
            <a:r>
              <a:rPr lang="en-US" sz="2636">
                <a:solidFill>
                  <a:srgbClr val="404040"/>
                </a:solidFill>
                <a:latin typeface="Trebuchet MS"/>
                <a:ea typeface="Trebuchet MS"/>
                <a:cs typeface="Trebuchet MS"/>
                <a:sym typeface="Trebuchet MS"/>
              </a:rPr>
              <a:t>Working class children</a:t>
            </a:r>
          </a:p>
          <a:p>
            <a:pPr algn="l" marL="1112675" indent="-370892" lvl="2">
              <a:lnSpc>
                <a:spcPts val="2830"/>
              </a:lnSpc>
              <a:buFont typeface="Arial"/>
              <a:buChar char="⚬"/>
            </a:pPr>
            <a:r>
              <a:rPr lang="en-US" sz="2358">
                <a:solidFill>
                  <a:srgbClr val="404040"/>
                </a:solidFill>
                <a:latin typeface="Trebuchet MS"/>
                <a:ea typeface="Trebuchet MS"/>
                <a:cs typeface="Trebuchet MS"/>
                <a:sym typeface="Trebuchet MS"/>
              </a:rPr>
              <a:t>Schools in poor areas</a:t>
            </a:r>
          </a:p>
          <a:p>
            <a:pPr algn="l" marL="1112675" indent="-370892" lvl="2">
              <a:lnSpc>
                <a:spcPts val="2830"/>
              </a:lnSpc>
              <a:buFont typeface="Arial"/>
              <a:buChar char="⚬"/>
            </a:pPr>
            <a:r>
              <a:rPr lang="en-US" sz="2358">
                <a:solidFill>
                  <a:srgbClr val="404040"/>
                </a:solidFill>
                <a:latin typeface="Trebuchet MS"/>
                <a:ea typeface="Trebuchet MS"/>
                <a:cs typeface="Trebuchet MS"/>
                <a:sym typeface="Trebuchet MS"/>
              </a:rPr>
              <a:t>Working class or unemployed families</a:t>
            </a:r>
          </a:p>
          <a:p>
            <a:pPr algn="l" marL="1112675" indent="-370892" lvl="2">
              <a:lnSpc>
                <a:spcPts val="2830"/>
              </a:lnSpc>
              <a:buFont typeface="Arial"/>
              <a:buChar char="⚬"/>
            </a:pPr>
            <a:r>
              <a:rPr lang="en-US" sz="2358">
                <a:solidFill>
                  <a:srgbClr val="404040"/>
                </a:solidFill>
                <a:latin typeface="Trebuchet MS"/>
                <a:ea typeface="Trebuchet MS"/>
                <a:cs typeface="Trebuchet MS"/>
                <a:sym typeface="Trebuchet MS"/>
              </a:rPr>
              <a:t>Teacher shortages</a:t>
            </a:r>
          </a:p>
          <a:p>
            <a:pPr algn="l" marL="1112675" indent="-370892" lvl="2">
              <a:lnSpc>
                <a:spcPts val="2830"/>
              </a:lnSpc>
              <a:buFont typeface="Arial"/>
              <a:buChar char="⚬"/>
            </a:pPr>
            <a:r>
              <a:rPr lang="en-US" sz="2358">
                <a:solidFill>
                  <a:srgbClr val="404040"/>
                </a:solidFill>
                <a:latin typeface="Trebuchet MS"/>
                <a:ea typeface="Trebuchet MS"/>
                <a:cs typeface="Trebuchet MS"/>
                <a:sym typeface="Trebuchet MS"/>
              </a:rPr>
              <a:t>Housed in poorer buildings</a:t>
            </a:r>
          </a:p>
          <a:p>
            <a:pPr algn="l" marL="1112675" indent="-370892" lvl="2">
              <a:lnSpc>
                <a:spcPts val="2830"/>
              </a:lnSpc>
              <a:buFont typeface="Arial"/>
              <a:buChar char="⚬"/>
            </a:pPr>
            <a:r>
              <a:rPr lang="en-US" sz="2358">
                <a:solidFill>
                  <a:srgbClr val="404040"/>
                </a:solidFill>
                <a:latin typeface="Trebuchet MS"/>
                <a:ea typeface="Trebuchet MS"/>
                <a:cs typeface="Trebuchet MS"/>
                <a:sym typeface="Trebuchet MS"/>
              </a:rPr>
              <a:t>Tend to be low-attaining schools</a:t>
            </a:r>
          </a:p>
          <a:p>
            <a:pPr algn="l" marL="1112675" indent="-370892" lvl="2">
              <a:lnSpc>
                <a:spcPts val="2830"/>
              </a:lnSpc>
              <a:buFont typeface="Arial"/>
              <a:buChar char="⚬"/>
            </a:pPr>
            <a:r>
              <a:rPr lang="en-US" sz="2358">
                <a:solidFill>
                  <a:srgbClr val="404040"/>
                </a:solidFill>
                <a:latin typeface="Trebuchet MS"/>
                <a:ea typeface="Trebuchet MS"/>
                <a:cs typeface="Trebuchet MS"/>
                <a:sym typeface="Trebuchet MS"/>
              </a:rPr>
              <a:t>Low pupil attainment</a:t>
            </a:r>
          </a:p>
          <a:p>
            <a:pPr algn="l" marL="1112675" indent="-370892" lvl="2">
              <a:lnSpc>
                <a:spcPts val="2830"/>
              </a:lnSpc>
              <a:buFont typeface="Arial"/>
              <a:buChar char="⚬"/>
            </a:pPr>
            <a:r>
              <a:rPr lang="en-US" sz="2358">
                <a:solidFill>
                  <a:srgbClr val="404040"/>
                </a:solidFill>
                <a:latin typeface="Trebuchet MS"/>
                <a:ea typeface="Trebuchet MS"/>
                <a:cs typeface="Trebuchet MS"/>
                <a:sym typeface="Trebuchet MS"/>
              </a:rPr>
              <a:t>More likely to be ‘failing’ or put on ‘at risk’ by Ofsted/Estyn</a:t>
            </a:r>
          </a:p>
          <a:p>
            <a:pPr algn="l" marL="1112675" indent="-370892" lvl="2">
              <a:lnSpc>
                <a:spcPts val="2830"/>
              </a:lnSpc>
            </a:pP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00093"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Beth am Ysgolion Gwladol ‘da’?</a:t>
            </a:r>
          </a:p>
          <a:p>
            <a:pPr algn="ctr">
              <a:lnSpc>
                <a:spcPts val="5831"/>
              </a:lnSpc>
            </a:pPr>
            <a:r>
              <a:rPr lang="en-US" sz="4859">
                <a:solidFill>
                  <a:srgbClr val="000000"/>
                </a:solidFill>
                <a:latin typeface="Trebuchet MS"/>
                <a:ea typeface="Trebuchet MS"/>
                <a:cs typeface="Trebuchet MS"/>
                <a:sym typeface="Trebuchet MS"/>
              </a:rPr>
              <a:t>What about ‘Good’ State Schools?</a:t>
            </a:r>
          </a:p>
          <a:p>
            <a:pPr algn="ctr">
              <a:lnSpc>
                <a:spcPts val="5831"/>
              </a:lnSpc>
            </a:pPr>
          </a:p>
        </p:txBody>
      </p:sp>
      <p:sp>
        <p:nvSpPr>
          <p:cNvPr name="TextBox 3" id="3"/>
          <p:cNvSpPr txBox="true"/>
          <p:nvPr/>
        </p:nvSpPr>
        <p:spPr>
          <a:xfrm rot="0">
            <a:off x="2787937" y="3259554"/>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Ysgolion gwladol gyda chymysgedd cymdeithasol?</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Disgyblion dosbarth canol yn dueddol o fod yn y grwpiau academaidd uwch</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Disgyblion dosbarth gweithiol yn dueddol o fod yn y grwpiau addysgu is (Arnot &amp; Reay, 2006)</a:t>
            </a:r>
          </a:p>
          <a:p>
            <a:pPr algn="l" marL="1120140" indent="-373380" lvl="2">
              <a:lnSpc>
                <a:spcPts val="2879"/>
              </a:lnSpc>
            </a:pPr>
          </a:p>
        </p:txBody>
      </p:sp>
      <p:sp>
        <p:nvSpPr>
          <p:cNvPr name="TextBox 4" id="4"/>
          <p:cNvSpPr txBox="true"/>
          <p:nvPr/>
        </p:nvSpPr>
        <p:spPr>
          <a:xfrm rot="0">
            <a:off x="9406891" y="3259554"/>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State schools with a social mix?</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Middle-class pupils tend to be concentrated in the higher academic groups</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Working-class pupils tend to be more likely to be placed in the lower teaching sets (Arnot &amp; Reay, 2006)</a:t>
            </a:r>
          </a:p>
          <a:p>
            <a:pPr algn="l" marL="1120140" indent="-373380" lvl="2">
              <a:lnSpc>
                <a:spcPts val="2879"/>
              </a:lnSpc>
            </a:pPr>
          </a:p>
          <a:p>
            <a:pPr algn="l" marL="1120140" indent="-373380" lvl="2">
              <a:lnSpc>
                <a:spcPts val="2879"/>
              </a:lnSpc>
            </a:pPr>
          </a:p>
        </p:txBody>
      </p:sp>
      <p:grpSp>
        <p:nvGrpSpPr>
          <p:cNvPr name="Group 5" id="5"/>
          <p:cNvGrpSpPr>
            <a:grpSpLocks noChangeAspect="true"/>
          </p:cNvGrpSpPr>
          <p:nvPr/>
        </p:nvGrpSpPr>
        <p:grpSpPr>
          <a:xfrm rot="0">
            <a:off x="7463502" y="7634677"/>
            <a:ext cx="3185304" cy="1964238"/>
            <a:chOff x="0" y="0"/>
            <a:chExt cx="4247072" cy="2618984"/>
          </a:xfrm>
        </p:grpSpPr>
        <p:sp>
          <p:nvSpPr>
            <p:cNvPr name="Freeform 6" id="6"/>
            <p:cNvSpPr/>
            <p:nvPr/>
          </p:nvSpPr>
          <p:spPr>
            <a:xfrm flipH="false" flipV="false" rot="0">
              <a:off x="0" y="0"/>
              <a:ext cx="4247134" cy="2618994"/>
            </a:xfrm>
            <a:custGeom>
              <a:avLst/>
              <a:gdLst/>
              <a:ahLst/>
              <a:cxnLst/>
              <a:rect r="r" b="b" t="t" l="l"/>
              <a:pathLst>
                <a:path h="2618994" w="4247134">
                  <a:moveTo>
                    <a:pt x="0" y="0"/>
                  </a:moveTo>
                  <a:lnTo>
                    <a:pt x="4247134" y="0"/>
                  </a:lnTo>
                  <a:lnTo>
                    <a:pt x="4247134" y="2618994"/>
                  </a:lnTo>
                  <a:lnTo>
                    <a:pt x="0" y="2618994"/>
                  </a:lnTo>
                  <a:lnTo>
                    <a:pt x="0" y="0"/>
                  </a:lnTo>
                  <a:close/>
                </a:path>
              </a:pathLst>
            </a:custGeom>
            <a:blipFill>
              <a:blip r:embed="rId2"/>
              <a:stretch>
                <a:fillRect l="0" t="0" r="1" b="-4248"/>
              </a:stretch>
            </a:blipFill>
          </p:spPr>
        </p:sp>
      </p:gr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 yw popeth i wneud â dosbarth?</a:t>
            </a:r>
          </a:p>
          <a:p>
            <a:pPr algn="ctr">
              <a:lnSpc>
                <a:spcPts val="6480"/>
              </a:lnSpc>
            </a:pPr>
            <a:r>
              <a:rPr lang="en-US" sz="5400">
                <a:solidFill>
                  <a:srgbClr val="000000"/>
                </a:solidFill>
                <a:latin typeface="Trebuchet MS"/>
                <a:ea typeface="Trebuchet MS"/>
                <a:cs typeface="Trebuchet MS"/>
                <a:sym typeface="Trebuchet MS"/>
              </a:rPr>
              <a:t>Is it all about class?</a:t>
            </a:r>
          </a:p>
        </p:txBody>
      </p:sp>
      <p:sp>
        <p:nvSpPr>
          <p:cNvPr name="TextBox 3" id="3"/>
          <p:cNvSpPr txBox="true"/>
          <p:nvPr/>
        </p:nvSpPr>
        <p:spPr>
          <a:xfrm rot="0">
            <a:off x="2469591" y="3280299"/>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Awgryma Bowles &amp; Gintis (1976)</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Ychydig iawn o dystiolaeth sydd am wahaniaeth mesuradwy rhwng disgyblion i ddechrau.</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Mae grwpio disgyblion yn medru bod cymaint ynglyn â ‘chanfyddiad yr athro’ a ‘gwahaniaeth academaidd gwirioneddol’</a:t>
            </a:r>
          </a:p>
          <a:p>
            <a:pPr algn="l" marL="1174432" indent="-391478" lvl="2">
              <a:lnSpc>
                <a:spcPts val="3240"/>
              </a:lnSpc>
            </a:pPr>
          </a:p>
        </p:txBody>
      </p:sp>
      <p:sp>
        <p:nvSpPr>
          <p:cNvPr name="TextBox 4" id="4"/>
          <p:cNvSpPr txBox="true"/>
          <p:nvPr/>
        </p:nvSpPr>
        <p:spPr>
          <a:xfrm rot="0">
            <a:off x="9088545" y="3280299"/>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Bowles &amp; Gintis (1976) suggest that </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There is little evidence that there is a measurable difference between pupils initially </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Pupil grouping can be as much about ‘teacher perception’ as ‘actual academic difference’</a:t>
            </a:r>
          </a:p>
          <a:p>
            <a:pPr algn="l" marL="1174432" indent="-391478" lvl="2">
              <a:lnSpc>
                <a:spcPts val="3240"/>
              </a:lnSpc>
            </a:pPr>
          </a:p>
        </p:txBody>
      </p:sp>
      <p:grpSp>
        <p:nvGrpSpPr>
          <p:cNvPr name="Group 5" id="5"/>
          <p:cNvGrpSpPr>
            <a:grpSpLocks noChangeAspect="true"/>
          </p:cNvGrpSpPr>
          <p:nvPr/>
        </p:nvGrpSpPr>
        <p:grpSpPr>
          <a:xfrm rot="0">
            <a:off x="7422048" y="7498918"/>
            <a:ext cx="4481512" cy="2516982"/>
            <a:chOff x="0" y="0"/>
            <a:chExt cx="5975350" cy="3355976"/>
          </a:xfrm>
        </p:grpSpPr>
        <p:sp>
          <p:nvSpPr>
            <p:cNvPr name="Freeform 6" id="6"/>
            <p:cNvSpPr/>
            <p:nvPr/>
          </p:nvSpPr>
          <p:spPr>
            <a:xfrm flipH="false" flipV="false" rot="0">
              <a:off x="0" y="0"/>
              <a:ext cx="5975350" cy="3355975"/>
            </a:xfrm>
            <a:custGeom>
              <a:avLst/>
              <a:gdLst/>
              <a:ahLst/>
              <a:cxnLst/>
              <a:rect r="r" b="b" t="t" l="l"/>
              <a:pathLst>
                <a:path h="3355975" w="5975350">
                  <a:moveTo>
                    <a:pt x="0" y="0"/>
                  </a:moveTo>
                  <a:lnTo>
                    <a:pt x="5975350" y="0"/>
                  </a:lnTo>
                  <a:lnTo>
                    <a:pt x="5975350" y="3355975"/>
                  </a:lnTo>
                  <a:lnTo>
                    <a:pt x="0" y="3355975"/>
                  </a:lnTo>
                  <a:lnTo>
                    <a:pt x="0" y="0"/>
                  </a:lnTo>
                  <a:close/>
                </a:path>
              </a:pathLst>
            </a:custGeom>
            <a:blipFill>
              <a:blip r:embed="rId2"/>
              <a:stretch>
                <a:fillRect l="0" t="0" r="0" b="-33366"/>
              </a:stretch>
            </a:blipFill>
          </p:spPr>
        </p:sp>
      </p:gr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915572"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Canfyddiadau Athrawon</a:t>
            </a:r>
          </a:p>
          <a:p>
            <a:pPr algn="ctr">
              <a:lnSpc>
                <a:spcPts val="5831"/>
              </a:lnSpc>
            </a:pPr>
            <a:r>
              <a:rPr lang="en-US" sz="4859">
                <a:solidFill>
                  <a:srgbClr val="000000"/>
                </a:solidFill>
                <a:latin typeface="Trebuchet MS"/>
                <a:ea typeface="Trebuchet MS"/>
                <a:cs typeface="Trebuchet MS"/>
                <a:sym typeface="Trebuchet MS"/>
              </a:rPr>
              <a:t>Teacher Perceptions</a:t>
            </a:r>
          </a:p>
          <a:p>
            <a:pPr algn="ctr">
              <a:lnSpc>
                <a:spcPts val="5831"/>
              </a:lnSpc>
            </a:pPr>
          </a:p>
        </p:txBody>
      </p:sp>
      <p:sp>
        <p:nvSpPr>
          <p:cNvPr name="TextBox 3" id="3"/>
          <p:cNvSpPr txBox="true"/>
          <p:nvPr/>
        </p:nvSpPr>
        <p:spPr>
          <a:xfrm rot="0">
            <a:off x="2610768" y="4094331"/>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Mae’r disgyblion y canfydda athrawon eu bônt yn fwy academaidd yn fwy tebygol o wneud yn dda yn y dyfodol</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yn aml yn rheiny sy’n arddangos ‘priodoleddau dosbarth canol’ (cwricwlwm cudd)</a:t>
            </a:r>
          </a:p>
          <a:p>
            <a:pPr algn="l" marL="1260158" indent="-420052" lvl="2">
              <a:lnSpc>
                <a:spcPts val="3240"/>
              </a:lnSpc>
            </a:pPr>
          </a:p>
        </p:txBody>
      </p:sp>
      <p:sp>
        <p:nvSpPr>
          <p:cNvPr name="TextBox 4" id="4"/>
          <p:cNvSpPr txBox="true"/>
          <p:nvPr/>
        </p:nvSpPr>
        <p:spPr>
          <a:xfrm rot="0">
            <a:off x="9271633" y="4094329"/>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Pupils which teachers ‘perceive’ to be more academic or more likely to do well in the future </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are often those who display ‘middle-class characteristics’ (hidden curriculum)</a:t>
            </a:r>
          </a:p>
          <a:p>
            <a:pPr algn="l" marL="1260158" indent="-420052" lvl="2">
              <a:lnSpc>
                <a:spcPts val="3240"/>
              </a:lnSpc>
            </a:pPr>
          </a:p>
        </p:txBody>
      </p:sp>
      <p:grpSp>
        <p:nvGrpSpPr>
          <p:cNvPr name="Group 5" id="5"/>
          <p:cNvGrpSpPr>
            <a:grpSpLocks noChangeAspect="true"/>
          </p:cNvGrpSpPr>
          <p:nvPr/>
        </p:nvGrpSpPr>
        <p:grpSpPr>
          <a:xfrm rot="0">
            <a:off x="13977722" y="791766"/>
            <a:ext cx="3929062" cy="2226468"/>
            <a:chOff x="0" y="0"/>
            <a:chExt cx="5238750" cy="2968624"/>
          </a:xfrm>
        </p:grpSpPr>
        <p:sp>
          <p:nvSpPr>
            <p:cNvPr name="Freeform 6" id="6"/>
            <p:cNvSpPr/>
            <p:nvPr/>
          </p:nvSpPr>
          <p:spPr>
            <a:xfrm flipH="false" flipV="false" rot="0">
              <a:off x="0" y="0"/>
              <a:ext cx="5238750" cy="2968625"/>
            </a:xfrm>
            <a:custGeom>
              <a:avLst/>
              <a:gdLst/>
              <a:ahLst/>
              <a:cxnLst/>
              <a:rect r="r" b="b" t="t" l="l"/>
              <a:pathLst>
                <a:path h="2968625" w="5238750">
                  <a:moveTo>
                    <a:pt x="0" y="0"/>
                  </a:moveTo>
                  <a:lnTo>
                    <a:pt x="5238750" y="0"/>
                  </a:lnTo>
                  <a:lnTo>
                    <a:pt x="5238750" y="2968625"/>
                  </a:lnTo>
                  <a:lnTo>
                    <a:pt x="0" y="2968625"/>
                  </a:lnTo>
                  <a:lnTo>
                    <a:pt x="0" y="0"/>
                  </a:lnTo>
                  <a:close/>
                </a:path>
              </a:pathLst>
            </a:custGeom>
            <a:blipFill>
              <a:blip r:embed="rId2"/>
              <a:stretch>
                <a:fillRect l="0" t="0" r="0" b="-17433"/>
              </a:stretch>
            </a:blipFill>
          </p:spPr>
        </p:sp>
      </p:gr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Canfyddiadau Athrawon </a:t>
            </a:r>
          </a:p>
          <a:p>
            <a:pPr algn="ctr">
              <a:lnSpc>
                <a:spcPts val="6480"/>
              </a:lnSpc>
            </a:pPr>
            <a:r>
              <a:rPr lang="en-US" sz="5400">
                <a:solidFill>
                  <a:srgbClr val="000000"/>
                </a:solidFill>
                <a:latin typeface="Trebuchet MS"/>
                <a:ea typeface="Trebuchet MS"/>
                <a:cs typeface="Trebuchet MS"/>
                <a:sym typeface="Trebuchet MS"/>
              </a:rPr>
              <a:t>Task: Teacher Perceptions</a:t>
            </a:r>
          </a:p>
        </p:txBody>
      </p:sp>
      <p:sp>
        <p:nvSpPr>
          <p:cNvPr name="TextBox 3" id="3"/>
          <p:cNvSpPr txBox="true"/>
          <p:nvPr/>
        </p:nvSpPr>
        <p:spPr>
          <a:xfrm rot="0">
            <a:off x="2341533" y="3209619"/>
            <a:ext cx="7071358" cy="5739243"/>
          </a:xfrm>
          <a:prstGeom prst="rect">
            <a:avLst/>
          </a:prstGeom>
        </p:spPr>
        <p:txBody>
          <a:bodyPr anchor="t" rtlCol="false" tIns="0" lIns="0" bIns="0" rIns="0">
            <a:spAutoFit/>
          </a:bodyPr>
          <a:lstStyle/>
          <a:p>
            <a:pPr algn="l" marL="1228725" indent="-409575" lvl="2">
              <a:lnSpc>
                <a:spcPts val="3600"/>
              </a:lnSpc>
              <a:buFont typeface="Arial"/>
              <a:buChar char="⚬"/>
            </a:pPr>
            <a:r>
              <a:rPr lang="en-US" sz="3000">
                <a:solidFill>
                  <a:srgbClr val="404040"/>
                </a:solidFill>
                <a:latin typeface="Trebuchet MS"/>
                <a:ea typeface="Trebuchet MS"/>
                <a:cs typeface="Trebuchet MS"/>
                <a:sym typeface="Trebuchet MS"/>
              </a:rPr>
              <a:t>Dros amser gellir gweld y gwahaniaeth yn cynyddu, ond gall hyn fod mwy i ymwneud â:</a:t>
            </a:r>
          </a:p>
          <a:p>
            <a:pPr algn="l" marL="1860233" indent="-465058" lvl="3">
              <a:lnSpc>
                <a:spcPts val="3240"/>
              </a:lnSpc>
              <a:buFont typeface="Arial"/>
              <a:buChar char="￭"/>
            </a:pPr>
            <a:r>
              <a:rPr lang="en-US" sz="2700">
                <a:solidFill>
                  <a:srgbClr val="404040"/>
                </a:solidFill>
                <a:latin typeface="Trebuchet MS"/>
                <a:ea typeface="Trebuchet MS"/>
                <a:cs typeface="Trebuchet MS"/>
                <a:sym typeface="Trebuchet MS"/>
              </a:rPr>
              <a:t>cael eu haddysgu’n wahanol</a:t>
            </a:r>
          </a:p>
          <a:p>
            <a:pPr algn="l" marL="1860233" indent="-465058" lvl="3">
              <a:lnSpc>
                <a:spcPts val="3240"/>
              </a:lnSpc>
              <a:buFont typeface="Arial"/>
              <a:buChar char="￭"/>
            </a:pPr>
            <a:r>
              <a:rPr lang="en-US" sz="2700">
                <a:solidFill>
                  <a:srgbClr val="404040"/>
                </a:solidFill>
                <a:latin typeface="Trebuchet MS"/>
                <a:ea typeface="Trebuchet MS"/>
                <a:cs typeface="Trebuchet MS"/>
                <a:sym typeface="Trebuchet MS"/>
              </a:rPr>
              <a:t>profi disgwyliadau gwahanol athrawon</a:t>
            </a:r>
          </a:p>
          <a:p>
            <a:pPr algn="l" marL="1860233" indent="-465058" lvl="3">
              <a:lnSpc>
                <a:spcPts val="3240"/>
              </a:lnSpc>
              <a:buFont typeface="Arial"/>
              <a:buChar char="￭"/>
            </a:pPr>
            <a:r>
              <a:rPr lang="en-US" sz="2700">
                <a:solidFill>
                  <a:srgbClr val="404040"/>
                </a:solidFill>
                <a:latin typeface="Trebuchet MS"/>
                <a:ea typeface="Trebuchet MS"/>
                <a:cs typeface="Trebuchet MS"/>
                <a:sym typeface="Trebuchet MS"/>
              </a:rPr>
              <a:t>cael cynnig cyfleoedd gwahanol drwy’r cwricwlwm</a:t>
            </a:r>
          </a:p>
          <a:p>
            <a:pPr algn="l" marL="1860233" indent="-465058" lvl="3">
              <a:lnSpc>
                <a:spcPts val="3240"/>
              </a:lnSpc>
              <a:buFont typeface="Arial"/>
              <a:buChar char="￭"/>
            </a:pPr>
            <a:r>
              <a:rPr lang="en-US" sz="2700">
                <a:solidFill>
                  <a:srgbClr val="404040"/>
                </a:solidFill>
                <a:latin typeface="Trebuchet MS"/>
                <a:ea typeface="Trebuchet MS"/>
                <a:cs typeface="Trebuchet MS"/>
                <a:sym typeface="Trebuchet MS"/>
              </a:rPr>
              <a:t>Allwch chi feddwl am enghreifftiau o hyn?</a:t>
            </a:r>
          </a:p>
          <a:p>
            <a:pPr algn="l" marL="1860233" indent="-465058" lvl="3">
              <a:lnSpc>
                <a:spcPts val="3240"/>
              </a:lnSpc>
            </a:pPr>
          </a:p>
        </p:txBody>
      </p:sp>
      <p:sp>
        <p:nvSpPr>
          <p:cNvPr name="TextBox 4" id="4"/>
          <p:cNvSpPr txBox="true"/>
          <p:nvPr/>
        </p:nvSpPr>
        <p:spPr>
          <a:xfrm rot="0">
            <a:off x="9361456" y="3189455"/>
            <a:ext cx="6575486" cy="5739245"/>
          </a:xfrm>
          <a:prstGeom prst="rect">
            <a:avLst/>
          </a:prstGeom>
        </p:spPr>
        <p:txBody>
          <a:bodyPr anchor="t" rtlCol="false" tIns="0" lIns="0" bIns="0" rIns="0">
            <a:spAutoFit/>
          </a:bodyPr>
          <a:lstStyle/>
          <a:p>
            <a:pPr algn="l" marL="1228725" indent="-409575" lvl="2">
              <a:lnSpc>
                <a:spcPts val="3600"/>
              </a:lnSpc>
              <a:buFont typeface="Arial"/>
              <a:buChar char="⚬"/>
            </a:pPr>
            <a:r>
              <a:rPr lang="en-US" sz="3000">
                <a:solidFill>
                  <a:srgbClr val="404040"/>
                </a:solidFill>
                <a:latin typeface="Trebuchet MS"/>
                <a:ea typeface="Trebuchet MS"/>
                <a:cs typeface="Trebuchet MS"/>
                <a:sym typeface="Trebuchet MS"/>
              </a:rPr>
              <a:t>As time goes by this difference may be seen to widen but may be more to do with: </a:t>
            </a:r>
          </a:p>
          <a:p>
            <a:pPr algn="l" marL="1860233" indent="-465058" lvl="3">
              <a:lnSpc>
                <a:spcPts val="3240"/>
              </a:lnSpc>
              <a:buFont typeface="Arial"/>
              <a:buChar char="￭"/>
            </a:pPr>
            <a:r>
              <a:rPr lang="en-US" sz="2700">
                <a:solidFill>
                  <a:srgbClr val="404040"/>
                </a:solidFill>
                <a:latin typeface="Trebuchet MS"/>
                <a:ea typeface="Trebuchet MS"/>
                <a:cs typeface="Trebuchet MS"/>
                <a:sym typeface="Trebuchet MS"/>
              </a:rPr>
              <a:t>being taught differently</a:t>
            </a:r>
          </a:p>
          <a:p>
            <a:pPr algn="l" marL="1860233" indent="-465058" lvl="3">
              <a:lnSpc>
                <a:spcPts val="3240"/>
              </a:lnSpc>
              <a:buFont typeface="Arial"/>
              <a:buChar char="￭"/>
            </a:pPr>
            <a:r>
              <a:rPr lang="en-US" sz="2700">
                <a:solidFill>
                  <a:srgbClr val="404040"/>
                </a:solidFill>
                <a:latin typeface="Trebuchet MS"/>
                <a:ea typeface="Trebuchet MS"/>
                <a:cs typeface="Trebuchet MS"/>
                <a:sym typeface="Trebuchet MS"/>
              </a:rPr>
              <a:t>experiencing different teacher expectations </a:t>
            </a:r>
          </a:p>
          <a:p>
            <a:pPr algn="l" marL="1860233" indent="-465058" lvl="3">
              <a:lnSpc>
                <a:spcPts val="3240"/>
              </a:lnSpc>
              <a:buFont typeface="Arial"/>
              <a:buChar char="￭"/>
            </a:pPr>
            <a:r>
              <a:rPr lang="en-US" sz="2700">
                <a:solidFill>
                  <a:srgbClr val="404040"/>
                </a:solidFill>
                <a:latin typeface="Trebuchet MS"/>
                <a:ea typeface="Trebuchet MS"/>
                <a:cs typeface="Trebuchet MS"/>
                <a:sym typeface="Trebuchet MS"/>
              </a:rPr>
              <a:t>being offered different opportunities through the curriculum</a:t>
            </a:r>
          </a:p>
          <a:p>
            <a:pPr algn="l" marL="1860233" indent="-465058" lvl="3">
              <a:lnSpc>
                <a:spcPts val="3240"/>
              </a:lnSpc>
              <a:buFont typeface="Arial"/>
              <a:buChar char="￭"/>
            </a:pPr>
            <a:r>
              <a:rPr lang="en-US" sz="2700">
                <a:solidFill>
                  <a:srgbClr val="404040"/>
                </a:solidFill>
                <a:latin typeface="Trebuchet MS"/>
                <a:ea typeface="Trebuchet MS"/>
                <a:cs typeface="Trebuchet MS"/>
                <a:sym typeface="Trebuchet MS"/>
              </a:rPr>
              <a:t>Can you think of examples of this?</a:t>
            </a:r>
          </a:p>
          <a:p>
            <a:pPr algn="l" marL="1860233" indent="-465058" lvl="3">
              <a:lnSpc>
                <a:spcPts val="3240"/>
              </a:lnSpc>
            </a:pPr>
          </a:p>
        </p:txBody>
      </p:sp>
      <p:grpSp>
        <p:nvGrpSpPr>
          <p:cNvPr name="Group 5" id="5"/>
          <p:cNvGrpSpPr>
            <a:grpSpLocks noChangeAspect="true"/>
          </p:cNvGrpSpPr>
          <p:nvPr/>
        </p:nvGrpSpPr>
        <p:grpSpPr>
          <a:xfrm rot="0">
            <a:off x="15360960" y="727386"/>
            <a:ext cx="2121609" cy="2122494"/>
            <a:chOff x="0" y="0"/>
            <a:chExt cx="2828812" cy="2829992"/>
          </a:xfrm>
        </p:grpSpPr>
        <p:sp>
          <p:nvSpPr>
            <p:cNvPr name="Freeform 6" id="6" descr="Big Pencil Vector Art image - Free stock photo - Public ..."/>
            <p:cNvSpPr/>
            <p:nvPr/>
          </p:nvSpPr>
          <p:spPr>
            <a:xfrm flipH="false" flipV="false" rot="0">
              <a:off x="0" y="0"/>
              <a:ext cx="2828798" cy="2829941"/>
            </a:xfrm>
            <a:custGeom>
              <a:avLst/>
              <a:gdLst/>
              <a:ahLst/>
              <a:cxnLst/>
              <a:rect r="r" b="b" t="t" l="l"/>
              <a:pathLst>
                <a:path h="2829941" w="2828798">
                  <a:moveTo>
                    <a:pt x="0" y="0"/>
                  </a:moveTo>
                  <a:lnTo>
                    <a:pt x="2828798" y="0"/>
                  </a:lnTo>
                  <a:lnTo>
                    <a:pt x="2828798" y="2829941"/>
                  </a:lnTo>
                  <a:lnTo>
                    <a:pt x="0" y="2829941"/>
                  </a:lnTo>
                  <a:lnTo>
                    <a:pt x="0" y="0"/>
                  </a:lnTo>
                  <a:close/>
                </a:path>
              </a:pathLst>
            </a:custGeom>
            <a:blipFill>
              <a:blip r:embed="rId2"/>
              <a:stretch>
                <a:fillRect l="-20" t="0" r="-21" b="-1"/>
              </a:stretch>
            </a:blipFill>
          </p:spPr>
        </p:sp>
      </p:grpSp>
      <p:grpSp>
        <p:nvGrpSpPr>
          <p:cNvPr name="Group 7" id="7"/>
          <p:cNvGrpSpPr>
            <a:grpSpLocks noChangeAspect="true"/>
          </p:cNvGrpSpPr>
          <p:nvPr/>
        </p:nvGrpSpPr>
        <p:grpSpPr>
          <a:xfrm rot="0">
            <a:off x="7685055" y="7937928"/>
            <a:ext cx="2824480" cy="1882988"/>
            <a:chOff x="0" y="0"/>
            <a:chExt cx="3765974" cy="2510650"/>
          </a:xfrm>
        </p:grpSpPr>
        <p:sp>
          <p:nvSpPr>
            <p:cNvPr name="Freeform 8" id="8" descr="Asking Defining Questions - Excelsior College OWL"/>
            <p:cNvSpPr/>
            <p:nvPr/>
          </p:nvSpPr>
          <p:spPr>
            <a:xfrm flipH="false" flipV="false" rot="0">
              <a:off x="0" y="0"/>
              <a:ext cx="3765931" cy="2510663"/>
            </a:xfrm>
            <a:custGeom>
              <a:avLst/>
              <a:gdLst/>
              <a:ahLst/>
              <a:cxnLst/>
              <a:rect r="r" b="b" t="t" l="l"/>
              <a:pathLst>
                <a:path h="2510663" w="3765931">
                  <a:moveTo>
                    <a:pt x="0" y="0"/>
                  </a:moveTo>
                  <a:lnTo>
                    <a:pt x="3765931" y="0"/>
                  </a:lnTo>
                  <a:lnTo>
                    <a:pt x="3765931" y="2510663"/>
                  </a:lnTo>
                  <a:lnTo>
                    <a:pt x="0" y="2510663"/>
                  </a:lnTo>
                  <a:lnTo>
                    <a:pt x="0" y="0"/>
                  </a:lnTo>
                  <a:close/>
                </a:path>
              </a:pathLst>
            </a:custGeom>
            <a:blipFill>
              <a:blip r:embed="rId3"/>
              <a:stretch>
                <a:fillRect l="0" t="0" r="-1" b="0"/>
              </a:stretch>
            </a:blipFill>
          </p:spPr>
        </p:sp>
      </p:gr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204475"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Cyfalaf Diwylliannol</a:t>
            </a:r>
          </a:p>
          <a:p>
            <a:pPr algn="ctr">
              <a:lnSpc>
                <a:spcPts val="5831"/>
              </a:lnSpc>
            </a:pPr>
            <a:r>
              <a:rPr lang="en-US" sz="4859">
                <a:solidFill>
                  <a:srgbClr val="000000"/>
                </a:solidFill>
                <a:latin typeface="Trebuchet MS"/>
                <a:ea typeface="Trebuchet MS"/>
                <a:cs typeface="Trebuchet MS"/>
                <a:sym typeface="Trebuchet MS"/>
              </a:rPr>
              <a:t>Cultural Capital</a:t>
            </a:r>
          </a:p>
          <a:p>
            <a:pPr algn="ctr">
              <a:lnSpc>
                <a:spcPts val="5831"/>
              </a:lnSpc>
            </a:pPr>
          </a:p>
        </p:txBody>
      </p:sp>
      <p:sp>
        <p:nvSpPr>
          <p:cNvPr name="TextBox 3" id="3"/>
          <p:cNvSpPr txBox="true"/>
          <p:nvPr/>
        </p:nvSpPr>
        <p:spPr>
          <a:xfrm rot="0">
            <a:off x="2721898" y="3277079"/>
            <a:ext cx="6093172" cy="5739243"/>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Bourdieu a Passeron (1977)</a:t>
            </a:r>
          </a:p>
          <a:p>
            <a:pPr algn="l" marL="1337310" indent="-445770" lvl="2">
              <a:lnSpc>
                <a:spcPts val="4320"/>
              </a:lnSpc>
              <a:buFont typeface="Arial"/>
              <a:buChar char="⚬"/>
            </a:pPr>
            <a:r>
              <a:rPr lang="en-US" sz="3600">
                <a:solidFill>
                  <a:srgbClr val="404040"/>
                </a:solidFill>
                <a:latin typeface="Trebuchet MS"/>
                <a:ea typeface="Trebuchet MS"/>
                <a:cs typeface="Trebuchet MS"/>
                <a:sym typeface="Trebuchet MS"/>
              </a:rPr>
              <a:t>Un brif ffordd y gwnaeth addysg sicrhau atgynhyrchiad cymdeithas</a:t>
            </a:r>
          </a:p>
          <a:p>
            <a:pPr algn="l" marL="1914525" indent="-478631" lvl="3">
              <a:lnSpc>
                <a:spcPts val="3600"/>
              </a:lnSpc>
              <a:buFont typeface="Arial"/>
              <a:buChar char="￭"/>
            </a:pPr>
            <a:r>
              <a:rPr lang="en-US" sz="3000">
                <a:solidFill>
                  <a:srgbClr val="404040"/>
                </a:solidFill>
                <a:latin typeface="Trebuchet MS"/>
                <a:ea typeface="Trebuchet MS"/>
                <a:cs typeface="Trebuchet MS"/>
                <a:sym typeface="Trebuchet MS"/>
              </a:rPr>
              <a:t>Oedd wrth drosglwyddo gwerthoedd diwylliannol ymlaen</a:t>
            </a:r>
          </a:p>
          <a:p>
            <a:pPr algn="l" marL="2546033" indent="-509207" lvl="4">
              <a:lnSpc>
                <a:spcPts val="3240"/>
              </a:lnSpc>
              <a:buFont typeface="Arial"/>
              <a:buChar char="•"/>
            </a:pPr>
            <a:r>
              <a:rPr lang="en-US" sz="2700">
                <a:solidFill>
                  <a:srgbClr val="404040"/>
                </a:solidFill>
                <a:latin typeface="Trebuchet MS"/>
                <a:ea typeface="Trebuchet MS"/>
                <a:cs typeface="Trebuchet MS"/>
                <a:sym typeface="Trebuchet MS"/>
              </a:rPr>
              <a:t>O genhedlaeth i’r genhedlaeth nesaf</a:t>
            </a:r>
          </a:p>
        </p:txBody>
      </p:sp>
      <p:sp>
        <p:nvSpPr>
          <p:cNvPr name="TextBox 4" id="4"/>
          <p:cNvSpPr txBox="true"/>
          <p:nvPr/>
        </p:nvSpPr>
        <p:spPr>
          <a:xfrm rot="0">
            <a:off x="9823426" y="3277079"/>
            <a:ext cx="6093171" cy="6623841"/>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404040"/>
                </a:solidFill>
                <a:latin typeface="Trebuchet MS"/>
                <a:ea typeface="Trebuchet MS"/>
                <a:cs typeface="Trebuchet MS"/>
                <a:sym typeface="Trebuchet MS"/>
              </a:rPr>
              <a:t>Bourdieu and Passeron (1977)</a:t>
            </a:r>
          </a:p>
          <a:p>
            <a:pPr algn="l" marL="1337310" indent="-445770" lvl="2">
              <a:lnSpc>
                <a:spcPts val="4320"/>
              </a:lnSpc>
              <a:buFont typeface="Arial"/>
              <a:buChar char="⚬"/>
            </a:pPr>
            <a:r>
              <a:rPr lang="en-US" sz="3600">
                <a:solidFill>
                  <a:srgbClr val="404040"/>
                </a:solidFill>
                <a:latin typeface="Trebuchet MS"/>
                <a:ea typeface="Trebuchet MS"/>
                <a:cs typeface="Trebuchet MS"/>
                <a:sym typeface="Trebuchet MS"/>
              </a:rPr>
              <a:t>One main way that education ensured the reproduction of society </a:t>
            </a:r>
          </a:p>
          <a:p>
            <a:pPr algn="l" marL="1914525" indent="-478631" lvl="3">
              <a:lnSpc>
                <a:spcPts val="3600"/>
              </a:lnSpc>
              <a:buFont typeface="Arial"/>
              <a:buChar char="￭"/>
            </a:pPr>
            <a:r>
              <a:rPr lang="en-US" sz="3000">
                <a:solidFill>
                  <a:srgbClr val="404040"/>
                </a:solidFill>
                <a:latin typeface="Trebuchet MS"/>
                <a:ea typeface="Trebuchet MS"/>
                <a:cs typeface="Trebuchet MS"/>
                <a:sym typeface="Trebuchet MS"/>
              </a:rPr>
              <a:t>Was by the passing on of cultural values</a:t>
            </a:r>
          </a:p>
          <a:p>
            <a:pPr algn="l" marL="2546033" indent="-509207" lvl="4">
              <a:lnSpc>
                <a:spcPts val="3240"/>
              </a:lnSpc>
              <a:buFont typeface="Arial"/>
              <a:buChar char="•"/>
            </a:pPr>
            <a:r>
              <a:rPr lang="en-US" sz="2700">
                <a:solidFill>
                  <a:srgbClr val="404040"/>
                </a:solidFill>
                <a:latin typeface="Trebuchet MS"/>
                <a:ea typeface="Trebuchet MS"/>
                <a:cs typeface="Trebuchet MS"/>
                <a:sym typeface="Trebuchet MS"/>
              </a:rPr>
              <a:t>From one generation to another</a:t>
            </a:r>
          </a:p>
          <a:p>
            <a:pPr algn="l" marL="3394710" indent="-678942" lvl="4">
              <a:lnSpc>
                <a:spcPts val="4320"/>
              </a:lnSpc>
            </a:pPr>
          </a:p>
        </p:txBody>
      </p:sp>
      <p:grpSp>
        <p:nvGrpSpPr>
          <p:cNvPr name="Group 5" id="5"/>
          <p:cNvGrpSpPr>
            <a:grpSpLocks noChangeAspect="true"/>
          </p:cNvGrpSpPr>
          <p:nvPr/>
        </p:nvGrpSpPr>
        <p:grpSpPr>
          <a:xfrm rot="0">
            <a:off x="14687391" y="540068"/>
            <a:ext cx="3083720" cy="2309812"/>
            <a:chOff x="0" y="0"/>
            <a:chExt cx="4111626" cy="3079750"/>
          </a:xfrm>
        </p:grpSpPr>
        <p:sp>
          <p:nvSpPr>
            <p:cNvPr name="Freeform 6" id="6"/>
            <p:cNvSpPr/>
            <p:nvPr/>
          </p:nvSpPr>
          <p:spPr>
            <a:xfrm flipH="false" flipV="false" rot="0">
              <a:off x="0" y="0"/>
              <a:ext cx="4111625" cy="3079750"/>
            </a:xfrm>
            <a:custGeom>
              <a:avLst/>
              <a:gdLst/>
              <a:ahLst/>
              <a:cxnLst/>
              <a:rect r="r" b="b" t="t" l="l"/>
              <a:pathLst>
                <a:path h="3079750" w="4111625">
                  <a:moveTo>
                    <a:pt x="0" y="0"/>
                  </a:moveTo>
                  <a:lnTo>
                    <a:pt x="4111625" y="0"/>
                  </a:lnTo>
                  <a:lnTo>
                    <a:pt x="4111625" y="3079750"/>
                  </a:lnTo>
                  <a:lnTo>
                    <a:pt x="0" y="3079750"/>
                  </a:lnTo>
                  <a:lnTo>
                    <a:pt x="0" y="0"/>
                  </a:lnTo>
                  <a:close/>
                </a:path>
              </a:pathLst>
            </a:custGeom>
            <a:blipFill>
              <a:blip r:embed="rId2"/>
              <a:stretch>
                <a:fillRect l="0" t="0" r="0" b="0"/>
              </a:stretch>
            </a:blipFill>
          </p:spPr>
        </p:sp>
      </p:grpSp>
    </p:spTree>
  </p:cSld>
  <p:clrMapOvr>
    <a:masterClrMapping/>
  </p:clrMapOvr>
</p:sld>
</file>

<file path=ppt/slides/slide3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2965915" y="903604"/>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Cyfalaf Diwylliannol</a:t>
            </a:r>
          </a:p>
          <a:p>
            <a:pPr algn="ctr">
              <a:lnSpc>
                <a:spcPts val="6480"/>
              </a:lnSpc>
            </a:pPr>
            <a:r>
              <a:rPr lang="en-US" sz="5400">
                <a:solidFill>
                  <a:srgbClr val="000000"/>
                </a:solidFill>
                <a:latin typeface="Trebuchet MS"/>
                <a:ea typeface="Trebuchet MS"/>
                <a:cs typeface="Trebuchet MS"/>
                <a:sym typeface="Trebuchet MS"/>
              </a:rPr>
              <a:t>Cultural Capital</a:t>
            </a:r>
          </a:p>
        </p:txBody>
      </p:sp>
      <p:sp>
        <p:nvSpPr>
          <p:cNvPr name="TextBox 4" id="4"/>
          <p:cNvSpPr txBox="true"/>
          <p:nvPr/>
        </p:nvSpPr>
        <p:spPr>
          <a:xfrm rot="0">
            <a:off x="1870826" y="3206980"/>
            <a:ext cx="6976170" cy="6162113"/>
          </a:xfrm>
          <a:prstGeom prst="rect">
            <a:avLst/>
          </a:prstGeom>
        </p:spPr>
        <p:txBody>
          <a:bodyPr anchor="t" rtlCol="false" tIns="0" lIns="0" bIns="0" rIns="0">
            <a:spAutoFit/>
          </a:bodyPr>
          <a:lstStyle/>
          <a:p>
            <a:pPr algn="l" marL="1238226" indent="-412742" lvl="2">
              <a:lnSpc>
                <a:spcPts val="3663"/>
              </a:lnSpc>
              <a:buFont typeface="Arial"/>
              <a:buChar char="⚬"/>
            </a:pPr>
            <a:r>
              <a:rPr lang="en-US" sz="3052">
                <a:solidFill>
                  <a:srgbClr val="404040"/>
                </a:solidFill>
                <a:latin typeface="Trebuchet MS"/>
                <a:ea typeface="Trebuchet MS"/>
                <a:cs typeface="Trebuchet MS"/>
                <a:sym typeface="Trebuchet MS"/>
              </a:rPr>
              <a:t>Mae diwylliant sy’n dominyddu yn set o</a:t>
            </a:r>
          </a:p>
          <a:p>
            <a:pPr algn="l" marL="1848695" indent="-462174" lvl="3">
              <a:lnSpc>
                <a:spcPts val="3163"/>
              </a:lnSpc>
              <a:buFont typeface="Arial"/>
              <a:buChar char="￭"/>
            </a:pPr>
            <a:r>
              <a:rPr lang="en-US" sz="2636">
                <a:solidFill>
                  <a:srgbClr val="404040"/>
                </a:solidFill>
                <a:latin typeface="Trebuchet MS"/>
                <a:ea typeface="Trebuchet MS"/>
                <a:cs typeface="Trebuchet MS"/>
                <a:sym typeface="Trebuchet MS"/>
              </a:rPr>
              <a:t>Briodweddau</a:t>
            </a:r>
          </a:p>
          <a:p>
            <a:pPr algn="l" marL="1848695" indent="-462174" lvl="3">
              <a:lnSpc>
                <a:spcPts val="3163"/>
              </a:lnSpc>
              <a:buFont typeface="Arial"/>
              <a:buChar char="￭"/>
            </a:pPr>
            <a:r>
              <a:rPr lang="en-US" sz="2636">
                <a:solidFill>
                  <a:srgbClr val="404040"/>
                </a:solidFill>
                <a:latin typeface="Trebuchet MS"/>
                <a:ea typeface="Trebuchet MS"/>
                <a:cs typeface="Trebuchet MS"/>
                <a:sym typeface="Trebuchet MS"/>
              </a:rPr>
              <a:t>Nodweddion</a:t>
            </a:r>
          </a:p>
          <a:p>
            <a:pPr algn="l" marL="1848695" indent="-462174" lvl="3">
              <a:lnSpc>
                <a:spcPts val="3163"/>
              </a:lnSpc>
              <a:buFont typeface="Arial"/>
              <a:buChar char="￭"/>
            </a:pPr>
            <a:r>
              <a:rPr lang="en-US" sz="2636">
                <a:solidFill>
                  <a:srgbClr val="404040"/>
                </a:solidFill>
                <a:latin typeface="Trebuchet MS"/>
                <a:ea typeface="Trebuchet MS"/>
                <a:cs typeface="Trebuchet MS"/>
                <a:sym typeface="Trebuchet MS"/>
              </a:rPr>
              <a:t>Ymddygiadau</a:t>
            </a:r>
          </a:p>
          <a:p>
            <a:pPr algn="l" marL="1238226" indent="-412742" lvl="2">
              <a:lnSpc>
                <a:spcPts val="3663"/>
              </a:lnSpc>
              <a:buFont typeface="Arial"/>
              <a:buChar char="⚬"/>
            </a:pPr>
            <a:r>
              <a:rPr lang="en-US" sz="3052">
                <a:solidFill>
                  <a:srgbClr val="404040"/>
                </a:solidFill>
                <a:latin typeface="Trebuchet MS"/>
                <a:ea typeface="Trebuchet MS"/>
                <a:cs typeface="Trebuchet MS"/>
                <a:sym typeface="Trebuchet MS"/>
              </a:rPr>
              <a:t>sydd eisoes gan y dosbarthiau dominyddol</a:t>
            </a:r>
          </a:p>
          <a:p>
            <a:pPr algn="l" marL="1848695" indent="-462174" lvl="3">
              <a:lnSpc>
                <a:spcPts val="3163"/>
              </a:lnSpc>
              <a:buFont typeface="Arial"/>
              <a:buChar char="￭"/>
            </a:pPr>
            <a:r>
              <a:rPr lang="en-US" sz="2636">
                <a:solidFill>
                  <a:srgbClr val="404040"/>
                </a:solidFill>
                <a:latin typeface="Trebuchet MS"/>
                <a:ea typeface="Trebuchet MS"/>
                <a:cs typeface="Trebuchet MS"/>
                <a:sym typeface="Trebuchet MS"/>
              </a:rPr>
              <a:t>ac mae’n rhaid i’r grwp ‘israddol’ hwnnw geisio eu caffael os ydynt am gystadlu am lwyddiant addysgol</a:t>
            </a:r>
          </a:p>
          <a:p>
            <a:pPr algn="l" marL="1848695" indent="-462174" lvl="3">
              <a:lnSpc>
                <a:spcPts val="3163"/>
              </a:lnSpc>
            </a:pPr>
          </a:p>
          <a:p>
            <a:pPr algn="l" marL="1137785" indent="-379262" lvl="2">
              <a:lnSpc>
                <a:spcPts val="2997"/>
              </a:lnSpc>
              <a:buFont typeface="Arial"/>
              <a:buChar char="⚬"/>
            </a:pPr>
            <a:r>
              <a:rPr lang="en-US" sz="2497">
                <a:solidFill>
                  <a:srgbClr val="404040"/>
                </a:solidFill>
                <a:latin typeface="Trebuchet MS"/>
                <a:ea typeface="Trebuchet MS"/>
                <a:cs typeface="Trebuchet MS"/>
                <a:sym typeface="Trebuchet MS"/>
              </a:rPr>
              <a:t>Allwch chi feddwl am enghreifftiau?</a:t>
            </a:r>
          </a:p>
          <a:p>
            <a:pPr algn="l" marL="1200995" indent="-400332" lvl="2">
              <a:lnSpc>
                <a:spcPts val="3163"/>
              </a:lnSpc>
            </a:pPr>
          </a:p>
        </p:txBody>
      </p:sp>
      <p:sp>
        <p:nvSpPr>
          <p:cNvPr name="TextBox 5" id="5"/>
          <p:cNvSpPr txBox="true"/>
          <p:nvPr/>
        </p:nvSpPr>
        <p:spPr>
          <a:xfrm rot="0">
            <a:off x="9321976" y="3206980"/>
            <a:ext cx="7095198" cy="6964202"/>
          </a:xfrm>
          <a:prstGeom prst="rect">
            <a:avLst/>
          </a:prstGeom>
        </p:spPr>
        <p:txBody>
          <a:bodyPr anchor="t" rtlCol="false" tIns="0" lIns="0" bIns="0" rIns="0">
            <a:spAutoFit/>
          </a:bodyPr>
          <a:lstStyle/>
          <a:p>
            <a:pPr algn="l" marL="1238226" indent="-412742" lvl="2">
              <a:lnSpc>
                <a:spcPts val="3663"/>
              </a:lnSpc>
              <a:buFont typeface="Arial"/>
              <a:buChar char="⚬"/>
            </a:pPr>
            <a:r>
              <a:rPr lang="en-US" sz="3052">
                <a:solidFill>
                  <a:srgbClr val="404040"/>
                </a:solidFill>
                <a:latin typeface="Trebuchet MS"/>
                <a:ea typeface="Trebuchet MS"/>
                <a:cs typeface="Trebuchet MS"/>
                <a:sym typeface="Trebuchet MS"/>
              </a:rPr>
              <a:t>Dominant culture is a set of </a:t>
            </a:r>
          </a:p>
          <a:p>
            <a:pPr algn="l" marL="1848695" indent="-462174" lvl="3">
              <a:lnSpc>
                <a:spcPts val="3163"/>
              </a:lnSpc>
              <a:buFont typeface="Arial"/>
              <a:buChar char="￭"/>
            </a:pPr>
            <a:r>
              <a:rPr lang="en-US" sz="2636">
                <a:solidFill>
                  <a:srgbClr val="404040"/>
                </a:solidFill>
                <a:latin typeface="Trebuchet MS"/>
                <a:ea typeface="Trebuchet MS"/>
                <a:cs typeface="Trebuchet MS"/>
                <a:sym typeface="Trebuchet MS"/>
              </a:rPr>
              <a:t>Properties</a:t>
            </a:r>
          </a:p>
          <a:p>
            <a:pPr algn="l" marL="1848695" indent="-462174" lvl="3">
              <a:lnSpc>
                <a:spcPts val="3163"/>
              </a:lnSpc>
              <a:buFont typeface="Arial"/>
              <a:buChar char="￭"/>
            </a:pPr>
            <a:r>
              <a:rPr lang="en-US" sz="2636">
                <a:solidFill>
                  <a:srgbClr val="404040"/>
                </a:solidFill>
                <a:latin typeface="Trebuchet MS"/>
                <a:ea typeface="Trebuchet MS"/>
                <a:cs typeface="Trebuchet MS"/>
                <a:sym typeface="Trebuchet MS"/>
              </a:rPr>
              <a:t>Characteristics</a:t>
            </a:r>
          </a:p>
          <a:p>
            <a:pPr algn="l" marL="1848695" indent="-462174" lvl="3">
              <a:lnSpc>
                <a:spcPts val="3163"/>
              </a:lnSpc>
              <a:buFont typeface="Arial"/>
              <a:buChar char="￭"/>
            </a:pPr>
            <a:r>
              <a:rPr lang="en-US" sz="2636">
                <a:solidFill>
                  <a:srgbClr val="404040"/>
                </a:solidFill>
                <a:latin typeface="Trebuchet MS"/>
                <a:ea typeface="Trebuchet MS"/>
                <a:cs typeface="Trebuchet MS"/>
                <a:sym typeface="Trebuchet MS"/>
              </a:rPr>
              <a:t>Behaviours</a:t>
            </a:r>
          </a:p>
          <a:p>
            <a:pPr algn="l" marL="1238226" indent="-412742" lvl="2">
              <a:lnSpc>
                <a:spcPts val="3663"/>
              </a:lnSpc>
              <a:buFont typeface="Arial"/>
              <a:buChar char="⚬"/>
            </a:pPr>
            <a:r>
              <a:rPr lang="en-US" sz="3052">
                <a:solidFill>
                  <a:srgbClr val="404040"/>
                </a:solidFill>
                <a:latin typeface="Trebuchet MS"/>
                <a:ea typeface="Trebuchet MS"/>
                <a:cs typeface="Trebuchet MS"/>
                <a:sym typeface="Trebuchet MS"/>
              </a:rPr>
              <a:t>that the dominant class groups already have</a:t>
            </a:r>
          </a:p>
          <a:p>
            <a:pPr algn="l" marL="1848695" indent="-462174" lvl="3">
              <a:lnSpc>
                <a:spcPts val="3163"/>
              </a:lnSpc>
              <a:buFont typeface="Arial"/>
              <a:buChar char="￭"/>
            </a:pPr>
            <a:r>
              <a:rPr lang="en-US" sz="2636">
                <a:solidFill>
                  <a:srgbClr val="404040"/>
                </a:solidFill>
                <a:latin typeface="Trebuchet MS"/>
                <a:ea typeface="Trebuchet MS"/>
                <a:cs typeface="Trebuchet MS"/>
                <a:sym typeface="Trebuchet MS"/>
              </a:rPr>
              <a:t>and that ‘subordinate’ class groups must strive to acquire if they want to compete for educational success</a:t>
            </a:r>
          </a:p>
          <a:p>
            <a:pPr algn="l" marL="451985" indent="-225993" lvl="1">
              <a:lnSpc>
                <a:spcPts val="2997"/>
              </a:lnSpc>
              <a:buFont typeface="Arial"/>
              <a:buChar char="•"/>
            </a:pPr>
            <a:r>
              <a:rPr lang="en-US" sz="2497">
                <a:solidFill>
                  <a:srgbClr val="404040"/>
                </a:solidFill>
                <a:latin typeface="Trebuchet MS"/>
                <a:ea typeface="Trebuchet MS"/>
                <a:cs typeface="Trebuchet MS"/>
                <a:sym typeface="Trebuchet MS"/>
              </a:rPr>
              <a:t>Can you suggest examples?</a:t>
            </a:r>
          </a:p>
        </p:txBody>
      </p:sp>
      <p:grpSp>
        <p:nvGrpSpPr>
          <p:cNvPr name="Group 6" id="6"/>
          <p:cNvGrpSpPr>
            <a:grpSpLocks noChangeAspect="true"/>
          </p:cNvGrpSpPr>
          <p:nvPr/>
        </p:nvGrpSpPr>
        <p:grpSpPr>
          <a:xfrm rot="0">
            <a:off x="14216061" y="614679"/>
            <a:ext cx="3352801" cy="2235201"/>
            <a:chOff x="0" y="0"/>
            <a:chExt cx="4470402" cy="2980268"/>
          </a:xfrm>
        </p:grpSpPr>
        <p:sp>
          <p:nvSpPr>
            <p:cNvPr name="Freeform 7" id="7" descr="Asking Defining Questions - Excelsior College OWL"/>
            <p:cNvSpPr/>
            <p:nvPr/>
          </p:nvSpPr>
          <p:spPr>
            <a:xfrm flipH="false" flipV="false" rot="0">
              <a:off x="0" y="0"/>
              <a:ext cx="4470400" cy="2980309"/>
            </a:xfrm>
            <a:custGeom>
              <a:avLst/>
              <a:gdLst/>
              <a:ahLst/>
              <a:cxnLst/>
              <a:rect r="r" b="b" t="t" l="l"/>
              <a:pathLst>
                <a:path h="2980309" w="4470400">
                  <a:moveTo>
                    <a:pt x="0" y="0"/>
                  </a:moveTo>
                  <a:lnTo>
                    <a:pt x="4470400" y="0"/>
                  </a:lnTo>
                  <a:lnTo>
                    <a:pt x="4470400" y="2980309"/>
                  </a:lnTo>
                  <a:lnTo>
                    <a:pt x="0" y="2980309"/>
                  </a:lnTo>
                  <a:lnTo>
                    <a:pt x="0" y="0"/>
                  </a:lnTo>
                  <a:close/>
                </a:path>
              </a:pathLst>
            </a:custGeom>
            <a:blipFill>
              <a:blip r:embed="rId2"/>
              <a:stretch>
                <a:fillRect l="0" t="-46" r="0" b="-45"/>
              </a:stretch>
            </a:blipFill>
          </p:spPr>
        </p:sp>
      </p:grpSp>
    </p:spTree>
  </p:cSld>
  <p:clrMapOvr>
    <a:masterClrMapping/>
  </p:clrMapOvr>
</p:sld>
</file>

<file path=ppt/slides/slide32.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2787939"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Gwerthoedd Dosbarth Canol yn Dominyddu</a:t>
            </a:r>
          </a:p>
          <a:p>
            <a:pPr algn="ctr">
              <a:lnSpc>
                <a:spcPts val="5831"/>
              </a:lnSpc>
            </a:pPr>
            <a:r>
              <a:rPr lang="en-US" sz="4859">
                <a:solidFill>
                  <a:srgbClr val="000000"/>
                </a:solidFill>
                <a:latin typeface="Trebuchet MS"/>
                <a:ea typeface="Trebuchet MS"/>
                <a:cs typeface="Trebuchet MS"/>
                <a:sym typeface="Trebuchet MS"/>
              </a:rPr>
              <a:t>Dominant Middle Class Values</a:t>
            </a:r>
          </a:p>
          <a:p>
            <a:pPr algn="ctr">
              <a:lnSpc>
                <a:spcPts val="5831"/>
              </a:lnSpc>
            </a:pPr>
          </a:p>
        </p:txBody>
      </p:sp>
      <p:sp>
        <p:nvSpPr>
          <p:cNvPr name="TextBox 4" id="4"/>
          <p:cNvSpPr txBox="true"/>
          <p:nvPr/>
        </p:nvSpPr>
        <p:spPr>
          <a:xfrm rot="0">
            <a:off x="2251943" y="3111394"/>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Mae rhai ysgolion yn cefnogi gwerthoedd dosbarth canol ac yn sicrhau bod y gwerthoedd hyn â safle uwch yn yr ysgol.</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Er enghraifft:</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Mae plant dosbarth canol eisoes yn  deall côdau ac ystyron addysg,</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Ar gyfer plant dosbarth gweithiol mae rhain yn ‘di-draidd’</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Heb eu deall</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Heb eu profi</a:t>
            </a:r>
          </a:p>
        </p:txBody>
      </p:sp>
      <p:sp>
        <p:nvSpPr>
          <p:cNvPr name="TextBox 5" id="5"/>
          <p:cNvSpPr txBox="true"/>
          <p:nvPr/>
        </p:nvSpPr>
        <p:spPr>
          <a:xfrm rot="0">
            <a:off x="9682568" y="3032728"/>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Some schools can endorse Dominant Middle Class Values and ensure that these values have a superior position in schools.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     For example:</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Middle class children are already attuned to the codes and meanings of schooling,</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For working class children these are ‘opaque’</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Not understood</a:t>
            </a:r>
          </a:p>
          <a:p>
            <a:pPr algn="l" marL="1751648" indent="-437912" lvl="3">
              <a:lnSpc>
                <a:spcPts val="2520"/>
              </a:lnSpc>
              <a:buFont typeface="Arial"/>
              <a:buChar char="￭"/>
            </a:pPr>
            <a:r>
              <a:rPr lang="en-US" sz="2100">
                <a:solidFill>
                  <a:srgbClr val="404040"/>
                </a:solidFill>
                <a:latin typeface="Trebuchet MS"/>
                <a:ea typeface="Trebuchet MS"/>
                <a:cs typeface="Trebuchet MS"/>
                <a:sym typeface="Trebuchet MS"/>
              </a:rPr>
              <a:t>Nor experienced</a:t>
            </a:r>
          </a:p>
          <a:p>
            <a:pPr algn="l" marL="2252118" indent="-563030" lvl="3">
              <a:lnSpc>
                <a:spcPts val="3240"/>
              </a:lnSpc>
            </a:pPr>
          </a:p>
        </p:txBody>
      </p:sp>
      <p:grpSp>
        <p:nvGrpSpPr>
          <p:cNvPr name="Group 6" id="6"/>
          <p:cNvGrpSpPr>
            <a:grpSpLocks noChangeAspect="true"/>
          </p:cNvGrpSpPr>
          <p:nvPr/>
        </p:nvGrpSpPr>
        <p:grpSpPr>
          <a:xfrm rot="0">
            <a:off x="7492709" y="7918457"/>
            <a:ext cx="3302581" cy="1864361"/>
            <a:chOff x="0" y="0"/>
            <a:chExt cx="4403442" cy="2485814"/>
          </a:xfrm>
        </p:grpSpPr>
        <p:sp>
          <p:nvSpPr>
            <p:cNvPr name="Freeform 7" id="7" descr="C:\Users\Alison\AppData\Local\Microsoft\Windows\INetCache\IE\TKOVGAX5\children-were-classed-as-being-in-poverty-if-their-family-s-income-fell-below-60-of-the-median-average-income-143067855[1].jpg"/>
            <p:cNvSpPr/>
            <p:nvPr/>
          </p:nvSpPr>
          <p:spPr>
            <a:xfrm flipH="false" flipV="false" rot="0">
              <a:off x="0" y="0"/>
              <a:ext cx="4403471" cy="2485771"/>
            </a:xfrm>
            <a:custGeom>
              <a:avLst/>
              <a:gdLst/>
              <a:ahLst/>
              <a:cxnLst/>
              <a:rect r="r" b="b" t="t" l="l"/>
              <a:pathLst>
                <a:path h="2485771" w="4403471">
                  <a:moveTo>
                    <a:pt x="0" y="0"/>
                  </a:moveTo>
                  <a:lnTo>
                    <a:pt x="4403471" y="0"/>
                  </a:lnTo>
                  <a:lnTo>
                    <a:pt x="4403471" y="2485771"/>
                  </a:lnTo>
                  <a:lnTo>
                    <a:pt x="0" y="2485771"/>
                  </a:lnTo>
                  <a:lnTo>
                    <a:pt x="0" y="0"/>
                  </a:lnTo>
                  <a:close/>
                </a:path>
              </a:pathLst>
            </a:custGeom>
            <a:blipFill>
              <a:blip r:embed="rId2"/>
              <a:stretch>
                <a:fillRect l="0" t="0" r="0" b="-1"/>
              </a:stretch>
            </a:blipFill>
          </p:spPr>
        </p:sp>
      </p:grpSp>
    </p:spTree>
  </p:cSld>
  <p:clrMapOvr>
    <a:masterClrMapping/>
  </p:clrMapOvr>
</p:sld>
</file>

<file path=ppt/slides/slide33.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813216" y="1019175"/>
            <a:ext cx="15187352" cy="1895475"/>
          </a:xfrm>
          <a:prstGeom prst="rect">
            <a:avLst/>
          </a:prstGeom>
        </p:spPr>
        <p:txBody>
          <a:bodyPr anchor="t" rtlCol="false" tIns="0" lIns="0" bIns="0" rIns="0">
            <a:spAutoFit/>
          </a:bodyPr>
          <a:lstStyle/>
          <a:p>
            <a:pPr algn="ctr">
              <a:lnSpc>
                <a:spcPts val="5022"/>
              </a:lnSpc>
            </a:pPr>
            <a:r>
              <a:rPr lang="en-US" sz="4185">
                <a:solidFill>
                  <a:srgbClr val="000000"/>
                </a:solidFill>
                <a:latin typeface="Trebuchet MS"/>
                <a:ea typeface="Trebuchet MS"/>
                <a:cs typeface="Trebuchet MS"/>
                <a:sym typeface="Trebuchet MS"/>
              </a:rPr>
              <a:t>Sut mae’r côdau dosbarth canol yn elwa disgyblion?</a:t>
            </a:r>
          </a:p>
          <a:p>
            <a:pPr algn="ctr">
              <a:lnSpc>
                <a:spcPts val="5022"/>
              </a:lnSpc>
            </a:pPr>
            <a:r>
              <a:rPr lang="en-US" sz="4185">
                <a:solidFill>
                  <a:srgbClr val="000000"/>
                </a:solidFill>
                <a:latin typeface="Trebuchet MS"/>
                <a:ea typeface="Trebuchet MS"/>
                <a:cs typeface="Trebuchet MS"/>
                <a:sym typeface="Trebuchet MS"/>
              </a:rPr>
              <a:t>How do the middle class codes benefit pupils?</a:t>
            </a:r>
          </a:p>
          <a:p>
            <a:pPr algn="ctr">
              <a:lnSpc>
                <a:spcPts val="5022"/>
              </a:lnSpc>
            </a:pPr>
          </a:p>
        </p:txBody>
      </p:sp>
      <p:sp>
        <p:nvSpPr>
          <p:cNvPr name="TextBox 3" id="3"/>
          <p:cNvSpPr txBox="true"/>
          <p:nvPr/>
        </p:nvSpPr>
        <p:spPr>
          <a:xfrm rot="0">
            <a:off x="2787937" y="3294603"/>
            <a:ext cx="6093172" cy="5739243"/>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Wedi datblygu</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Geirfa ehangach a chyfoethocach</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Ymwybyddiaeth gymdeithasol</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Gwybodaeth addas i raddau pellach na disgyblion dosbarth gweithiol, sydd HEB brofi’r UN  cyfleoedd</a:t>
            </a:r>
          </a:p>
        </p:txBody>
      </p:sp>
      <p:sp>
        <p:nvSpPr>
          <p:cNvPr name="TextBox 4" id="4"/>
          <p:cNvSpPr txBox="true"/>
          <p:nvPr/>
        </p:nvSpPr>
        <p:spPr>
          <a:xfrm rot="0">
            <a:off x="9406891" y="3294603"/>
            <a:ext cx="6093171" cy="573924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Have developed a </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Wider and richer vocabulary</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Social awareness</a:t>
            </a:r>
          </a:p>
          <a:p>
            <a:pPr algn="l" marL="1174432" indent="-391478" lvl="2">
              <a:lnSpc>
                <a:spcPts val="3240"/>
              </a:lnSpc>
              <a:buFont typeface="Arial"/>
              <a:buChar char="⚬"/>
            </a:pPr>
            <a:r>
              <a:rPr lang="en-US" sz="2700">
                <a:solidFill>
                  <a:srgbClr val="404040"/>
                </a:solidFill>
                <a:latin typeface="Trebuchet MS"/>
                <a:ea typeface="Trebuchet MS"/>
                <a:cs typeface="Trebuchet MS"/>
                <a:sym typeface="Trebuchet MS"/>
              </a:rPr>
              <a:t>Appropriate knowledge to a far greater degree than working class pupils who have NOT had the SAME opportunities</a:t>
            </a:r>
          </a:p>
          <a:p>
            <a:pPr algn="l" marL="1174432" indent="-391478" lvl="2">
              <a:lnSpc>
                <a:spcPts val="3240"/>
              </a:lnSpc>
            </a:pPr>
          </a:p>
        </p:txBody>
      </p:sp>
      <p:grpSp>
        <p:nvGrpSpPr>
          <p:cNvPr name="Group 5" id="5"/>
          <p:cNvGrpSpPr>
            <a:grpSpLocks noChangeAspect="true"/>
          </p:cNvGrpSpPr>
          <p:nvPr/>
        </p:nvGrpSpPr>
        <p:grpSpPr>
          <a:xfrm rot="0">
            <a:off x="7401328" y="7560560"/>
            <a:ext cx="3485343" cy="2319338"/>
            <a:chOff x="0" y="0"/>
            <a:chExt cx="4647124" cy="3092450"/>
          </a:xfrm>
        </p:grpSpPr>
        <p:sp>
          <p:nvSpPr>
            <p:cNvPr name="Freeform 6" id="6"/>
            <p:cNvSpPr/>
            <p:nvPr/>
          </p:nvSpPr>
          <p:spPr>
            <a:xfrm flipH="false" flipV="false" rot="0">
              <a:off x="0" y="0"/>
              <a:ext cx="4647184" cy="3092450"/>
            </a:xfrm>
            <a:custGeom>
              <a:avLst/>
              <a:gdLst/>
              <a:ahLst/>
              <a:cxnLst/>
              <a:rect r="r" b="b" t="t" l="l"/>
              <a:pathLst>
                <a:path h="3092450" w="4647184">
                  <a:moveTo>
                    <a:pt x="0" y="0"/>
                  </a:moveTo>
                  <a:lnTo>
                    <a:pt x="4647184" y="0"/>
                  </a:lnTo>
                  <a:lnTo>
                    <a:pt x="4647184" y="3092450"/>
                  </a:lnTo>
                  <a:lnTo>
                    <a:pt x="0" y="3092450"/>
                  </a:lnTo>
                  <a:lnTo>
                    <a:pt x="0" y="0"/>
                  </a:lnTo>
                  <a:close/>
                </a:path>
              </a:pathLst>
            </a:custGeom>
            <a:blipFill>
              <a:blip r:embed="rId2"/>
              <a:stretch>
                <a:fillRect l="0" t="0" r="1" b="0"/>
              </a:stretch>
            </a:blipFill>
          </p:spPr>
        </p:sp>
      </p:grpSp>
    </p:spTree>
  </p:cSld>
  <p:clrMapOvr>
    <a:masterClrMapping/>
  </p:clrMapOvr>
</p:sld>
</file>

<file path=ppt/slides/slide34.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050831"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Llwyddiant</a:t>
            </a:r>
          </a:p>
          <a:p>
            <a:pPr algn="ctr">
              <a:lnSpc>
                <a:spcPts val="5831"/>
              </a:lnSpc>
            </a:pPr>
            <a:r>
              <a:rPr lang="en-US" sz="4859">
                <a:solidFill>
                  <a:srgbClr val="000000"/>
                </a:solidFill>
                <a:latin typeface="Trebuchet MS"/>
                <a:ea typeface="Trebuchet MS"/>
                <a:cs typeface="Trebuchet MS"/>
                <a:sym typeface="Trebuchet MS"/>
              </a:rPr>
              <a:t>Success</a:t>
            </a:r>
          </a:p>
          <a:p>
            <a:pPr algn="ctr">
              <a:lnSpc>
                <a:spcPts val="5831"/>
              </a:lnSpc>
            </a:pPr>
          </a:p>
        </p:txBody>
      </p:sp>
      <p:sp>
        <p:nvSpPr>
          <p:cNvPr name="TextBox 3" id="3"/>
          <p:cNvSpPr txBox="true"/>
          <p:nvPr/>
        </p:nvSpPr>
        <p:spPr>
          <a:xfrm rot="0">
            <a:off x="2787937" y="3519055"/>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Ystyrir bod plant dosbarth canol wedi eu dysgu am bwysigrwydd llwyddiant yn y cartref</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Cred fod gwaith caled yn arwain at wobr yn hwyrach mewn bywyd</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Hyn mor bwysig i greu llwyddiant</a:t>
            </a:r>
          </a:p>
        </p:txBody>
      </p:sp>
      <p:sp>
        <p:nvSpPr>
          <p:cNvPr name="TextBox 4" id="4"/>
          <p:cNvSpPr txBox="true"/>
          <p:nvPr/>
        </p:nvSpPr>
        <p:spPr>
          <a:xfrm rot="0">
            <a:off x="9406892" y="3519055"/>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Middle class children are considered to have been taught the importance of success at home</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A belief that hard work now will lead to reward later in life</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This is so important in creating this success.</a:t>
            </a:r>
          </a:p>
          <a:p>
            <a:pPr algn="l" marL="488632" indent="-244316" lvl="1">
              <a:lnSpc>
                <a:spcPts val="3240"/>
              </a:lnSpc>
            </a:pPr>
          </a:p>
        </p:txBody>
      </p:sp>
      <p:grpSp>
        <p:nvGrpSpPr>
          <p:cNvPr name="Group 5" id="5"/>
          <p:cNvGrpSpPr>
            <a:grpSpLocks noChangeAspect="true"/>
          </p:cNvGrpSpPr>
          <p:nvPr/>
        </p:nvGrpSpPr>
        <p:grpSpPr>
          <a:xfrm rot="0">
            <a:off x="7211907" y="6933942"/>
            <a:ext cx="3864186" cy="2898140"/>
            <a:chOff x="0" y="0"/>
            <a:chExt cx="5152248" cy="3864186"/>
          </a:xfrm>
        </p:grpSpPr>
        <p:sp>
          <p:nvSpPr>
            <p:cNvPr name="Freeform 6" id="6" descr="New Hire | Leadership Freak"/>
            <p:cNvSpPr/>
            <p:nvPr/>
          </p:nvSpPr>
          <p:spPr>
            <a:xfrm flipH="false" flipV="false" rot="0">
              <a:off x="0" y="0"/>
              <a:ext cx="5152263" cy="3864229"/>
            </a:xfrm>
            <a:custGeom>
              <a:avLst/>
              <a:gdLst/>
              <a:ahLst/>
              <a:cxnLst/>
              <a:rect r="r" b="b" t="t" l="l"/>
              <a:pathLst>
                <a:path h="3864229" w="5152263">
                  <a:moveTo>
                    <a:pt x="0" y="0"/>
                  </a:moveTo>
                  <a:lnTo>
                    <a:pt x="5152263" y="0"/>
                  </a:lnTo>
                  <a:lnTo>
                    <a:pt x="5152263" y="3864229"/>
                  </a:lnTo>
                  <a:lnTo>
                    <a:pt x="0" y="3864229"/>
                  </a:lnTo>
                  <a:lnTo>
                    <a:pt x="0" y="0"/>
                  </a:lnTo>
                  <a:close/>
                </a:path>
              </a:pathLst>
            </a:custGeom>
            <a:blipFill>
              <a:blip r:embed="rId2"/>
              <a:stretch>
                <a:fillRect l="0" t="-56" r="0" b="-55"/>
              </a:stretch>
            </a:blipFill>
          </p:spPr>
        </p:sp>
      </p:grpSp>
    </p:spTree>
  </p:cSld>
  <p:clrMapOvr>
    <a:masterClrMapping/>
  </p:clrMapOvr>
</p:sld>
</file>

<file path=ppt/slides/slide35.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Llwyddiant</a:t>
            </a:r>
          </a:p>
          <a:p>
            <a:pPr algn="ctr">
              <a:lnSpc>
                <a:spcPts val="5831"/>
              </a:lnSpc>
            </a:pPr>
            <a:r>
              <a:rPr lang="en-US" sz="4859">
                <a:solidFill>
                  <a:srgbClr val="000000"/>
                </a:solidFill>
                <a:latin typeface="Trebuchet MS"/>
                <a:ea typeface="Trebuchet MS"/>
                <a:cs typeface="Trebuchet MS"/>
                <a:sym typeface="Trebuchet MS"/>
              </a:rPr>
              <a:t>Success</a:t>
            </a:r>
          </a:p>
          <a:p>
            <a:pPr algn="ctr">
              <a:lnSpc>
                <a:spcPts val="5831"/>
              </a:lnSpc>
            </a:pPr>
          </a:p>
        </p:txBody>
      </p:sp>
      <p:sp>
        <p:nvSpPr>
          <p:cNvPr name="TextBox 3" id="3"/>
          <p:cNvSpPr txBox="true"/>
          <p:nvPr/>
        </p:nvSpPr>
        <p:spPr>
          <a:xfrm rot="0">
            <a:off x="2787939" y="3519055"/>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Mae addysg, arferion a gofynion sefydliadol:</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Yn debygol o fod yn llawer llai agored i ddiwylliant plant dosbarth gweithiol nag i ddiwylliant plant dosbarth canol</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Efallai na fydd plant dosbarth gweithiol wedi cael profiadau i wybod sut mae llwyddiant yn gweithio</a:t>
            </a:r>
          </a:p>
          <a:p>
            <a:pPr algn="l" marL="1120140" indent="-373380" lvl="2">
              <a:lnSpc>
                <a:spcPts val="2879"/>
              </a:lnSpc>
            </a:pPr>
          </a:p>
        </p:txBody>
      </p:sp>
      <p:sp>
        <p:nvSpPr>
          <p:cNvPr name="TextBox 4" id="4"/>
          <p:cNvSpPr txBox="true"/>
          <p:nvPr/>
        </p:nvSpPr>
        <p:spPr>
          <a:xfrm rot="0">
            <a:off x="9406893" y="3519055"/>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Schooling, institutional habits and demands:</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Are likely to be much less amenable to working-class children's culture than to middle-class children's culture</a:t>
            </a:r>
          </a:p>
          <a:p>
            <a:pPr algn="l" marL="1120140" indent="-373380" lvl="2">
              <a:lnSpc>
                <a:spcPts val="2879"/>
              </a:lnSpc>
              <a:buFont typeface="Arial"/>
              <a:buChar char="⚬"/>
            </a:pPr>
            <a:r>
              <a:rPr lang="en-US" sz="2400">
                <a:solidFill>
                  <a:srgbClr val="404040"/>
                </a:solidFill>
                <a:latin typeface="Trebuchet MS"/>
                <a:ea typeface="Trebuchet MS"/>
                <a:cs typeface="Trebuchet MS"/>
                <a:sym typeface="Trebuchet MS"/>
              </a:rPr>
              <a:t>Working class children may not have had experiences to know how success works</a:t>
            </a:r>
          </a:p>
          <a:p>
            <a:pPr algn="l" marL="1120140" indent="-373380" lvl="2">
              <a:lnSpc>
                <a:spcPts val="2879"/>
              </a:lnSpc>
            </a:pPr>
          </a:p>
        </p:txBody>
      </p:sp>
      <p:grpSp>
        <p:nvGrpSpPr>
          <p:cNvPr name="Group 5" id="5"/>
          <p:cNvGrpSpPr>
            <a:grpSpLocks noChangeAspect="true"/>
          </p:cNvGrpSpPr>
          <p:nvPr/>
        </p:nvGrpSpPr>
        <p:grpSpPr>
          <a:xfrm rot="0">
            <a:off x="13819566" y="281023"/>
            <a:ext cx="3929062" cy="2378868"/>
            <a:chOff x="0" y="0"/>
            <a:chExt cx="5238750" cy="3171824"/>
          </a:xfrm>
        </p:grpSpPr>
        <p:sp>
          <p:nvSpPr>
            <p:cNvPr name="Freeform 6" id="6"/>
            <p:cNvSpPr/>
            <p:nvPr/>
          </p:nvSpPr>
          <p:spPr>
            <a:xfrm flipH="false" flipV="false" rot="0">
              <a:off x="0" y="0"/>
              <a:ext cx="5238750" cy="3171825"/>
            </a:xfrm>
            <a:custGeom>
              <a:avLst/>
              <a:gdLst/>
              <a:ahLst/>
              <a:cxnLst/>
              <a:rect r="r" b="b" t="t" l="l"/>
              <a:pathLst>
                <a:path h="3171825" w="5238750">
                  <a:moveTo>
                    <a:pt x="0" y="0"/>
                  </a:moveTo>
                  <a:lnTo>
                    <a:pt x="5238750" y="0"/>
                  </a:lnTo>
                  <a:lnTo>
                    <a:pt x="5238750" y="3171825"/>
                  </a:lnTo>
                  <a:lnTo>
                    <a:pt x="0" y="3171825"/>
                  </a:lnTo>
                  <a:lnTo>
                    <a:pt x="0" y="0"/>
                  </a:lnTo>
                  <a:close/>
                </a:path>
              </a:pathLst>
            </a:custGeom>
            <a:blipFill>
              <a:blip r:embed="rId2"/>
              <a:stretch>
                <a:fillRect l="0" t="0" r="0" b="-9909"/>
              </a:stretch>
            </a:blipFill>
          </p:spPr>
        </p:sp>
      </p:grpSp>
    </p:spTree>
  </p:cSld>
  <p:clrMapOvr>
    <a:masterClrMapping/>
  </p:clrMapOvr>
</p:sld>
</file>

<file path=ppt/slides/slide36.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Y Gwirionedd </a:t>
            </a:r>
          </a:p>
          <a:p>
            <a:pPr algn="ctr">
              <a:lnSpc>
                <a:spcPts val="5831"/>
              </a:lnSpc>
            </a:pPr>
            <a:r>
              <a:rPr lang="en-US" sz="4859">
                <a:solidFill>
                  <a:srgbClr val="000000"/>
                </a:solidFill>
                <a:latin typeface="Trebuchet MS"/>
                <a:ea typeface="Trebuchet MS"/>
                <a:cs typeface="Trebuchet MS"/>
                <a:sym typeface="Trebuchet MS"/>
              </a:rPr>
              <a:t>The Reality . . .</a:t>
            </a:r>
          </a:p>
          <a:p>
            <a:pPr algn="ctr">
              <a:lnSpc>
                <a:spcPts val="5831"/>
              </a:lnSpc>
            </a:pPr>
          </a:p>
        </p:txBody>
      </p:sp>
      <p:sp>
        <p:nvSpPr>
          <p:cNvPr name="TextBox 3" id="3"/>
          <p:cNvSpPr txBox="true"/>
          <p:nvPr/>
        </p:nvSpPr>
        <p:spPr>
          <a:xfrm rot="0">
            <a:off x="2496992" y="3509530"/>
            <a:ext cx="6093172" cy="57487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Mae’n haws i’r dosbarth canol ‘ddod ymlaen’ mewn bywyd</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Dydi hi ddim yn hawdd i’r dosbarth gweithiol neu’r di-waith ‘ddod ymlaen’ a chânt eu gwrthod a’u israddo mewn cymdeithas</a:t>
            </a:r>
          </a:p>
        </p:txBody>
      </p:sp>
      <p:sp>
        <p:nvSpPr>
          <p:cNvPr name="TextBox 4" id="4"/>
          <p:cNvSpPr txBox="true"/>
          <p:nvPr/>
        </p:nvSpPr>
        <p:spPr>
          <a:xfrm rot="0">
            <a:off x="9697838" y="3509530"/>
            <a:ext cx="6093171" cy="574877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The dice is loaded in favour of the middle classes to ‘get on’</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The dice is also loaded ‘against’ the working classes or unemployed to be ‘dismissed’ and ‘subordinated’ in society.</a:t>
            </a:r>
          </a:p>
          <a:p>
            <a:pPr algn="l" marL="651510" indent="-325755" lvl="1">
              <a:lnSpc>
                <a:spcPts val="4320"/>
              </a:lnSpc>
            </a:pPr>
          </a:p>
        </p:txBody>
      </p:sp>
    </p:spTree>
  </p:cSld>
  <p:clrMapOvr>
    <a:masterClrMapping/>
  </p:clrMapOvr>
</p:sld>
</file>

<file path=ppt/slides/slide3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2787939" y="779696"/>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The contested nature of education</a:t>
            </a:r>
          </a:p>
          <a:p>
            <a:pPr algn="ctr">
              <a:lnSpc>
                <a:spcPts val="6480"/>
              </a:lnSpc>
            </a:pPr>
            <a:r>
              <a:rPr lang="en-US" sz="5400">
                <a:solidFill>
                  <a:srgbClr val="000000"/>
                </a:solidFill>
                <a:latin typeface="Trebuchet MS"/>
                <a:ea typeface="Trebuchet MS"/>
                <a:cs typeface="Trebuchet MS"/>
                <a:sym typeface="Trebuchet MS"/>
              </a:rPr>
              <a:t>Natur dadleuol addysg</a:t>
            </a:r>
          </a:p>
        </p:txBody>
      </p:sp>
      <p:sp>
        <p:nvSpPr>
          <p:cNvPr name="TextBox 4" id="4"/>
          <p:cNvSpPr txBox="true"/>
          <p:nvPr/>
        </p:nvSpPr>
        <p:spPr>
          <a:xfrm rot="0">
            <a:off x="2607825" y="3387915"/>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Gwyliwch y clip canlynol ac ystyriwch:</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Pam fod cymaint o ddadlau ynglyn a’r system addysg?</a:t>
            </a:r>
          </a:p>
          <a:p>
            <a:pPr algn="l" marL="488632" indent="-244316" lvl="1">
              <a:lnSpc>
                <a:spcPts val="3240"/>
              </a:lnSpc>
            </a:pPr>
            <a:r>
              <a:rPr lang="en-US" sz="2700" u="sng">
                <a:solidFill>
                  <a:srgbClr val="69A020"/>
                </a:solidFill>
                <a:latin typeface="Trebuchet MS"/>
                <a:ea typeface="Trebuchet MS"/>
                <a:cs typeface="Trebuchet MS"/>
                <a:sym typeface="Trebuchet MS"/>
                <a:hlinkClick r:id="rId3" tooltip="https://www.youtube.com/watch?v=LCMXKt5vRQk"/>
              </a:rPr>
              <a:t>Henry Giroux: “All education is a struggle over what kind of future you want for young people" - YouTube</a:t>
            </a:r>
          </a:p>
        </p:txBody>
      </p:sp>
      <p:sp>
        <p:nvSpPr>
          <p:cNvPr name="TextBox 5" id="5"/>
          <p:cNvSpPr txBox="true"/>
          <p:nvPr/>
        </p:nvSpPr>
        <p:spPr>
          <a:xfrm rot="0">
            <a:off x="9406890" y="3277079"/>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Watch the following clip and consider:</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Why is the education system such a contested issue?</a:t>
            </a:r>
          </a:p>
          <a:p>
            <a:pPr algn="l" marL="488632" indent="-244316" lvl="1">
              <a:lnSpc>
                <a:spcPts val="3240"/>
              </a:lnSpc>
            </a:pPr>
            <a:r>
              <a:rPr lang="en-US" sz="2700" u="sng">
                <a:solidFill>
                  <a:srgbClr val="69A020"/>
                </a:solidFill>
                <a:latin typeface="Trebuchet MS"/>
                <a:ea typeface="Trebuchet MS"/>
                <a:cs typeface="Trebuchet MS"/>
                <a:sym typeface="Trebuchet MS"/>
                <a:hlinkClick r:id="rId4" tooltip="https://www.youtube.com/watch?v=LCMXKt5vRQk"/>
              </a:rPr>
              <a:t>Henry Giroux: “All education is a struggle over what kind of future you want for young people" - YouTube</a:t>
            </a:r>
          </a:p>
        </p:txBody>
      </p:sp>
      <p:grpSp>
        <p:nvGrpSpPr>
          <p:cNvPr name="Group 6" id="6"/>
          <p:cNvGrpSpPr>
            <a:grpSpLocks noChangeAspect="true"/>
          </p:cNvGrpSpPr>
          <p:nvPr/>
        </p:nvGrpSpPr>
        <p:grpSpPr>
          <a:xfrm rot="0">
            <a:off x="14521738" y="534066"/>
            <a:ext cx="3222915" cy="2148610"/>
            <a:chOff x="0" y="0"/>
            <a:chExt cx="4297220" cy="2864814"/>
          </a:xfrm>
        </p:grpSpPr>
        <p:sp>
          <p:nvSpPr>
            <p:cNvPr name="Freeform 7" id="7" descr="Asking Defining Questions - Excelsior College OWL"/>
            <p:cNvSpPr/>
            <p:nvPr/>
          </p:nvSpPr>
          <p:spPr>
            <a:xfrm flipH="false" flipV="false" rot="0">
              <a:off x="0" y="0"/>
              <a:ext cx="4297172" cy="2864866"/>
            </a:xfrm>
            <a:custGeom>
              <a:avLst/>
              <a:gdLst/>
              <a:ahLst/>
              <a:cxnLst/>
              <a:rect r="r" b="b" t="t" l="l"/>
              <a:pathLst>
                <a:path h="2864866" w="4297172">
                  <a:moveTo>
                    <a:pt x="0" y="0"/>
                  </a:moveTo>
                  <a:lnTo>
                    <a:pt x="4297172" y="0"/>
                  </a:lnTo>
                  <a:lnTo>
                    <a:pt x="4297172" y="2864866"/>
                  </a:lnTo>
                  <a:lnTo>
                    <a:pt x="0" y="2864866"/>
                  </a:lnTo>
                  <a:lnTo>
                    <a:pt x="0" y="0"/>
                  </a:lnTo>
                  <a:close/>
                </a:path>
              </a:pathLst>
            </a:custGeom>
            <a:blipFill>
              <a:blip r:embed="rId5"/>
              <a:stretch>
                <a:fillRect l="0" t="-48" r="-1" b="-46"/>
              </a:stretch>
            </a:blipFill>
          </p:spPr>
        </p:sp>
      </p:grpSp>
    </p:spTree>
  </p:cSld>
  <p:clrMapOvr>
    <a:masterClrMapping/>
  </p:clrMapOvr>
</p:sld>
</file>

<file path=ppt/slides/slide38.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AutoShape 3" id="3"/>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4" id="4"/>
          <p:cNvSpPr txBox="true"/>
          <p:nvPr/>
        </p:nvSpPr>
        <p:spPr>
          <a:xfrm rot="0">
            <a:off x="2787939" y="75782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Rhestr Gyfeirnodi</a:t>
            </a:r>
          </a:p>
          <a:p>
            <a:pPr algn="ctr">
              <a:lnSpc>
                <a:spcPts val="6480"/>
              </a:lnSpc>
            </a:pPr>
            <a:r>
              <a:rPr lang="en-US" sz="5400">
                <a:solidFill>
                  <a:srgbClr val="000000"/>
                </a:solidFill>
                <a:latin typeface="Trebuchet MS"/>
                <a:ea typeface="Trebuchet MS"/>
                <a:cs typeface="Trebuchet MS"/>
                <a:sym typeface="Trebuchet MS"/>
              </a:rPr>
              <a:t>Reference List </a:t>
            </a:r>
          </a:p>
        </p:txBody>
      </p:sp>
      <p:sp>
        <p:nvSpPr>
          <p:cNvPr name="TextBox 5" id="5"/>
          <p:cNvSpPr txBox="true"/>
          <p:nvPr/>
        </p:nvSpPr>
        <p:spPr>
          <a:xfrm rot="0">
            <a:off x="2066637" y="3217677"/>
            <a:ext cx="14154726" cy="7069323"/>
          </a:xfrm>
          <a:prstGeom prst="rect">
            <a:avLst/>
          </a:prstGeom>
        </p:spPr>
        <p:txBody>
          <a:bodyPr anchor="t" rtlCol="false" tIns="0" lIns="0" bIns="0" rIns="0">
            <a:spAutoFit/>
          </a:bodyPr>
          <a:lstStyle/>
          <a:p>
            <a:pPr algn="l" marL="378690" indent="-189345" lvl="1">
              <a:lnSpc>
                <a:spcPts val="2511"/>
              </a:lnSpc>
              <a:buFont typeface="Arial"/>
              <a:buChar char="•"/>
            </a:pPr>
            <a:r>
              <a:rPr lang="en-US" sz="2092">
                <a:solidFill>
                  <a:srgbClr val="404040"/>
                </a:solidFill>
                <a:latin typeface="Trebuchet MS"/>
                <a:ea typeface="Trebuchet MS"/>
                <a:cs typeface="Trebuchet MS"/>
                <a:sym typeface="Trebuchet MS"/>
              </a:rPr>
              <a:t>Arnot M &amp; Reay D (2006) ‘The Framing of Performance Pedagogies: Pupil Perspectives on the Control of School Knowledge and its Acquisition’, in H. Lauder, P. Brown, J. Dillabough and A.H. Halsey (eds), Education, Globalisation and Social Change, Oxford: Oxford University Press.</a:t>
            </a:r>
          </a:p>
          <a:p>
            <a:pPr algn="l" marL="378690" indent="-189345" lvl="1">
              <a:lnSpc>
                <a:spcPts val="2511"/>
              </a:lnSpc>
              <a:buFont typeface="Arial"/>
              <a:buChar char="•"/>
            </a:pPr>
            <a:r>
              <a:rPr lang="en-US" sz="2092">
                <a:solidFill>
                  <a:srgbClr val="404040"/>
                </a:solidFill>
                <a:latin typeface="Trebuchet MS"/>
                <a:ea typeface="Trebuchet MS"/>
                <a:cs typeface="Trebuchet MS"/>
                <a:sym typeface="Trebuchet MS"/>
              </a:rPr>
              <a:t>Bartlett S &amp; Burton D (2012) Introduction to Education Studies, London: Sage.</a:t>
            </a:r>
          </a:p>
          <a:p>
            <a:pPr algn="l" marL="378690" indent="-189345" lvl="1">
              <a:lnSpc>
                <a:spcPts val="2511"/>
              </a:lnSpc>
              <a:buFont typeface="Arial"/>
              <a:buChar char="•"/>
            </a:pPr>
            <a:r>
              <a:rPr lang="en-US" sz="2092">
                <a:solidFill>
                  <a:srgbClr val="404040"/>
                </a:solidFill>
                <a:latin typeface="Trebuchet MS"/>
                <a:ea typeface="Trebuchet MS"/>
                <a:cs typeface="Trebuchet MS"/>
                <a:sym typeface="Trebuchet MS"/>
              </a:rPr>
              <a:t>Bourdieu P (1991) Language and Symbolic Power, Cambridge: Polity Press</a:t>
            </a:r>
          </a:p>
          <a:p>
            <a:pPr algn="l" marL="378690" indent="-189345" lvl="1">
              <a:lnSpc>
                <a:spcPts val="2511"/>
              </a:lnSpc>
              <a:buFont typeface="Arial"/>
              <a:buChar char="•"/>
            </a:pPr>
            <a:r>
              <a:rPr lang="en-US" sz="2092">
                <a:solidFill>
                  <a:srgbClr val="404040"/>
                </a:solidFill>
                <a:latin typeface="Trebuchet MS"/>
                <a:ea typeface="Trebuchet MS"/>
                <a:cs typeface="Trebuchet MS"/>
                <a:sym typeface="Trebuchet MS"/>
              </a:rPr>
              <a:t>Bourdieu P &amp; Passeron J (1977)  Reproduction in Education, Society and Culture, London: Sage.</a:t>
            </a:r>
          </a:p>
          <a:p>
            <a:pPr algn="l" marL="378690" indent="-189345" lvl="1">
              <a:lnSpc>
                <a:spcPts val="2511"/>
              </a:lnSpc>
              <a:buFont typeface="Arial"/>
              <a:buChar char="•"/>
            </a:pPr>
            <a:r>
              <a:rPr lang="en-US" sz="2092">
                <a:solidFill>
                  <a:srgbClr val="404040"/>
                </a:solidFill>
                <a:latin typeface="Trebuchet MS"/>
                <a:ea typeface="Trebuchet MS"/>
                <a:cs typeface="Trebuchet MS"/>
                <a:sym typeface="Trebuchet MS"/>
              </a:rPr>
              <a:t>Bowles S &amp; Gintis H (1976) Schooling in Capitalist America: Educational Reform and the Contradictions of Economic Life,  London: Routledge &amp; Kegan Paul.</a:t>
            </a:r>
          </a:p>
          <a:p>
            <a:pPr algn="l" marL="378690" indent="-189345" lvl="1">
              <a:lnSpc>
                <a:spcPts val="2511"/>
              </a:lnSpc>
              <a:buFont typeface="Arial"/>
              <a:buChar char="•"/>
            </a:pPr>
            <a:r>
              <a:rPr lang="en-US" sz="2092">
                <a:solidFill>
                  <a:srgbClr val="404040"/>
                </a:solidFill>
                <a:latin typeface="Trebuchet MS"/>
                <a:ea typeface="Trebuchet MS"/>
                <a:cs typeface="Trebuchet MS"/>
                <a:sym typeface="Trebuchet MS"/>
              </a:rPr>
              <a:t>Cremin,T.&amp; Arthur, J. (Eds) (201) Learning to Teach in the Primary School  London: Routledge.</a:t>
            </a:r>
          </a:p>
          <a:p>
            <a:pPr algn="l" marL="378690" indent="-189345" lvl="1">
              <a:lnSpc>
                <a:spcPts val="2511"/>
              </a:lnSpc>
              <a:buFont typeface="Arial"/>
              <a:buChar char="•"/>
            </a:pPr>
            <a:r>
              <a:rPr lang="en-US" sz="2092">
                <a:solidFill>
                  <a:srgbClr val="404040"/>
                </a:solidFill>
                <a:latin typeface="Trebuchet MS"/>
                <a:ea typeface="Trebuchet MS"/>
                <a:cs typeface="Trebuchet MS"/>
                <a:sym typeface="Trebuchet MS"/>
              </a:rPr>
              <a:t>Habits of Mind. Available at </a:t>
            </a:r>
            <a:r>
              <a:rPr lang="en-US" sz="2092" u="sng">
                <a:solidFill>
                  <a:srgbClr val="69A020"/>
                </a:solidFill>
                <a:latin typeface="Trebuchet MS"/>
                <a:ea typeface="Trebuchet MS"/>
                <a:cs typeface="Trebuchet MS"/>
                <a:sym typeface="Trebuchet MS"/>
                <a:hlinkClick r:id="rId2" tooltip="http://www.teachthought.com/pedagogy/what-are-the-habits-of-mind/"/>
              </a:rPr>
              <a:t>http://www.teachthought.com/pedagogy/what-are-the-habits-of-mind/</a:t>
            </a:r>
            <a:r>
              <a:rPr lang="en-US" sz="2092">
                <a:solidFill>
                  <a:srgbClr val="404040"/>
                </a:solidFill>
                <a:latin typeface="Trebuchet MS"/>
                <a:ea typeface="Trebuchet MS"/>
                <a:cs typeface="Trebuchet MS"/>
                <a:sym typeface="Trebuchet MS"/>
              </a:rPr>
              <a:t> [Accessed 30.06.17]</a:t>
            </a:r>
          </a:p>
          <a:p>
            <a:pPr algn="l" marL="378690" indent="-189345" lvl="1">
              <a:lnSpc>
                <a:spcPts val="2511"/>
              </a:lnSpc>
              <a:buFont typeface="Arial"/>
              <a:buChar char="•"/>
            </a:pPr>
            <a:r>
              <a:rPr lang="en-US" sz="2092">
                <a:solidFill>
                  <a:srgbClr val="404040"/>
                </a:solidFill>
                <a:latin typeface="Trebuchet MS"/>
                <a:ea typeface="Trebuchet MS"/>
                <a:cs typeface="Trebuchet MS"/>
                <a:sym typeface="Trebuchet MS"/>
              </a:rPr>
              <a:t>Layard, R.&amp; Dunn, J. (2009) A Good Childhood – Searching for values in a competitive age  London: Penguin Group.</a:t>
            </a:r>
          </a:p>
          <a:p>
            <a:pPr algn="l" marL="378690" indent="-189345" lvl="1">
              <a:lnSpc>
                <a:spcPts val="2511"/>
              </a:lnSpc>
              <a:buFont typeface="Arial"/>
              <a:buChar char="•"/>
            </a:pPr>
            <a:r>
              <a:rPr lang="en-US" sz="2092">
                <a:solidFill>
                  <a:srgbClr val="404040"/>
                </a:solidFill>
                <a:latin typeface="Trebuchet MS"/>
                <a:ea typeface="Trebuchet MS"/>
                <a:cs typeface="Trebuchet MS"/>
                <a:sym typeface="Trebuchet MS"/>
              </a:rPr>
              <a:t>Rosenberg, M.S. (2010) The Impact of Culture on Education.  Available at </a:t>
            </a:r>
            <a:r>
              <a:rPr lang="en-US" sz="2092" u="sng">
                <a:solidFill>
                  <a:srgbClr val="69A020"/>
                </a:solidFill>
                <a:latin typeface="Trebuchet MS"/>
                <a:ea typeface="Trebuchet MS"/>
                <a:cs typeface="Trebuchet MS"/>
                <a:sym typeface="Trebuchet MS"/>
                <a:hlinkClick r:id="rId3" tooltip="http://www.education.com/reference/article/impact-culture-education/"/>
              </a:rPr>
              <a:t>http://www.education.com/reference/article/impact-culture-education/</a:t>
            </a:r>
            <a:r>
              <a:rPr lang="en-US" sz="2092">
                <a:solidFill>
                  <a:srgbClr val="404040"/>
                </a:solidFill>
                <a:latin typeface="Trebuchet MS"/>
                <a:ea typeface="Trebuchet MS"/>
                <a:cs typeface="Trebuchet MS"/>
                <a:sym typeface="Trebuchet MS"/>
              </a:rPr>
              <a:t>  [Accessed 30.06.17]</a:t>
            </a:r>
          </a:p>
          <a:p>
            <a:pPr algn="l" marL="378690" indent="-189345" lvl="1">
              <a:lnSpc>
                <a:spcPts val="2511"/>
              </a:lnSpc>
              <a:buFont typeface="Arial"/>
              <a:buChar char="•"/>
            </a:pPr>
            <a:r>
              <a:rPr lang="en-US" sz="2092">
                <a:solidFill>
                  <a:srgbClr val="404040"/>
                </a:solidFill>
                <a:latin typeface="Trebuchet MS"/>
                <a:ea typeface="Trebuchet MS"/>
                <a:cs typeface="Trebuchet MS"/>
                <a:sym typeface="Trebuchet MS"/>
              </a:rPr>
              <a:t>Welsh Government Core Aims. Available at </a:t>
            </a:r>
            <a:r>
              <a:rPr lang="en-US" sz="2092" u="sng">
                <a:solidFill>
                  <a:srgbClr val="69A020"/>
                </a:solidFill>
                <a:latin typeface="Trebuchet MS"/>
                <a:ea typeface="Trebuchet MS"/>
                <a:cs typeface="Trebuchet MS"/>
                <a:sym typeface="Trebuchet MS"/>
                <a:hlinkClick r:id="rId4" tooltip="http://gov.wales/topics/people-and-communities/people/children-and-young-people/rights/?lang=en"/>
              </a:rPr>
              <a:t>http://gov.wales/topics/people-and-communities/people/children-and-young-people/rights/?lang=en</a:t>
            </a:r>
            <a:r>
              <a:rPr lang="en-US" sz="2092">
                <a:solidFill>
                  <a:srgbClr val="404040"/>
                </a:solidFill>
                <a:latin typeface="Trebuchet MS"/>
                <a:ea typeface="Trebuchet MS"/>
                <a:cs typeface="Trebuchet MS"/>
                <a:sym typeface="Trebuchet MS"/>
              </a:rPr>
              <a:t>  [Accessed 30.06.17]</a:t>
            </a:r>
          </a:p>
          <a:p>
            <a:pPr algn="l" marL="378690" indent="-189345" lvl="1">
              <a:lnSpc>
                <a:spcPts val="2511"/>
              </a:lnSpc>
              <a:buFont typeface="Arial"/>
              <a:buChar char="•"/>
            </a:pPr>
            <a:r>
              <a:rPr lang="en-US" sz="2092">
                <a:solidFill>
                  <a:srgbClr val="404040"/>
                </a:solidFill>
                <a:latin typeface="Trebuchet MS"/>
                <a:ea typeface="Trebuchet MS"/>
                <a:cs typeface="Trebuchet MS"/>
                <a:sym typeface="Trebuchet MS"/>
              </a:rPr>
              <a:t>Values Based Education. Available at http://www.valuesbasededucation.com/vbe-guide/what-is-vbe  [Accessed 05.07.17]</a:t>
            </a:r>
          </a:p>
          <a:p>
            <a:pPr algn="l" marL="378690" indent="-189345" lvl="1">
              <a:lnSpc>
                <a:spcPts val="2511"/>
              </a:lnSpc>
            </a:pPr>
          </a:p>
          <a:p>
            <a:pPr algn="l" marL="378690" indent="-189345" lvl="1">
              <a:lnSpc>
                <a:spcPts val="2511"/>
              </a:lnSpc>
            </a:pPr>
          </a:p>
          <a:p>
            <a:pPr algn="l" marL="378690" indent="-189345" lvl="1">
              <a:lnSpc>
                <a:spcPts val="2511"/>
              </a:lnSpc>
            </a:pPr>
          </a:p>
          <a:p>
            <a:pPr algn="l" marL="378690" indent="-189345" lvl="1">
              <a:lnSpc>
                <a:spcPts val="2511"/>
              </a:lnSpc>
            </a:pPr>
          </a:p>
          <a:p>
            <a:pPr algn="l" marL="378690" indent="-189345" lvl="1">
              <a:lnSpc>
                <a:spcPts val="2511"/>
              </a:lnSpc>
            </a:pPr>
          </a:p>
          <a:p>
            <a:pPr algn="l" marL="378690" indent="-189345" lvl="1">
              <a:lnSpc>
                <a:spcPts val="2511"/>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DAG5UAPj2rg</dc:identifier>
  <dcterms:modified xsi:type="dcterms:W3CDTF">2011-08-01T06:04:30Z</dcterms:modified>
  <cp:revision>1</cp:revision>
  <dc:title>Addysg Sesiwn 3</dc:title>
</cp:coreProperties>
</file>