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1002" r:id="rId3"/>
    <p:sldId id="994" r:id="rId4"/>
    <p:sldId id="1005" r:id="rId5"/>
    <p:sldId id="965" r:id="rId6"/>
    <p:sldId id="958" r:id="rId7"/>
    <p:sldId id="982" r:id="rId8"/>
    <p:sldId id="984" r:id="rId9"/>
    <p:sldId id="1000" r:id="rId10"/>
    <p:sldId id="1001" r:id="rId11"/>
    <p:sldId id="983" r:id="rId12"/>
    <p:sldId id="1006" r:id="rId13"/>
    <p:sldId id="987" r:id="rId14"/>
    <p:sldId id="967" r:id="rId15"/>
    <p:sldId id="1007" r:id="rId16"/>
    <p:sldId id="997" r:id="rId17"/>
    <p:sldId id="279" r:id="rId18"/>
    <p:sldId id="959" r:id="rId19"/>
    <p:sldId id="1004" r:id="rId20"/>
    <p:sldId id="267" r:id="rId21"/>
    <p:sldId id="266" r:id="rId22"/>
    <p:sldId id="268" r:id="rId23"/>
    <p:sldId id="270" r:id="rId24"/>
    <p:sldId id="271" r:id="rId25"/>
    <p:sldId id="1003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1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A4DF63-7C1B-4F1A-891C-C4405D3F4963}" v="28" dt="2024-11-05T09:03:17.124"/>
    <p1510:client id="{9489F9C8-D1C3-556A-9B15-17C1DED776D5}" v="1" dt="2024-11-04T14:41:33.5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18" autoAdjust="0"/>
    <p:restoredTop sz="71563" autoAdjust="0"/>
  </p:normalViewPr>
  <p:slideViewPr>
    <p:cSldViewPr snapToGrid="0" showGuides="1">
      <p:cViewPr>
        <p:scale>
          <a:sx n="72" d="100"/>
          <a:sy n="72" d="100"/>
        </p:scale>
        <p:origin x="1758" y="192"/>
      </p:cViewPr>
      <p:guideLst>
        <p:guide orient="horz" pos="2183"/>
        <p:guide pos="381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S::e.kazimierska@uwtsd.ac.uk::8edb7084-dccb-4d8f-9cfb-38098ea1d667" providerId="AD" clId="Web-{9489F9C8-D1C3-556A-9B15-17C1DED776D5}"/>
    <pc:docChg chg="modSld">
      <pc:chgData name="Ewa Kazimierska" userId="S::e.kazimierska@uwtsd.ac.uk::8edb7084-dccb-4d8f-9cfb-38098ea1d667" providerId="AD" clId="Web-{9489F9C8-D1C3-556A-9B15-17C1DED776D5}" dt="2024-11-04T14:41:33.528" v="0"/>
      <pc:docMkLst>
        <pc:docMk/>
      </pc:docMkLst>
      <pc:sldChg chg="delSp">
        <pc:chgData name="Ewa Kazimierska" userId="S::e.kazimierska@uwtsd.ac.uk::8edb7084-dccb-4d8f-9cfb-38098ea1d667" providerId="AD" clId="Web-{9489F9C8-D1C3-556A-9B15-17C1DED776D5}" dt="2024-11-04T14:41:33.528" v="0"/>
        <pc:sldMkLst>
          <pc:docMk/>
          <pc:sldMk cId="3321578270" sldId="967"/>
        </pc:sldMkLst>
        <pc:spChg chg="del">
          <ac:chgData name="Ewa Kazimierska" userId="S::e.kazimierska@uwtsd.ac.uk::8edb7084-dccb-4d8f-9cfb-38098ea1d667" providerId="AD" clId="Web-{9489F9C8-D1C3-556A-9B15-17C1DED776D5}" dt="2024-11-04T14:41:33.528" v="0"/>
          <ac:spMkLst>
            <pc:docMk/>
            <pc:sldMk cId="3321578270" sldId="967"/>
            <ac:spMk id="11" creationId="{046D714F-8933-4C51-90A4-DB36D17C2C36}"/>
          </ac:spMkLst>
        </pc:spChg>
      </pc:sldChg>
    </pc:docChg>
  </pc:docChgLst>
  <pc:docChgLst>
    <pc:chgData name="Ewa Kazimierska" userId="8edb7084-dccb-4d8f-9cfb-38098ea1d667" providerId="ADAL" clId="{69A4DF63-7C1B-4F1A-891C-C4405D3F4963}"/>
    <pc:docChg chg="undo custSel addSld delSld modSld sldOrd">
      <pc:chgData name="Ewa Kazimierska" userId="8edb7084-dccb-4d8f-9cfb-38098ea1d667" providerId="ADAL" clId="{69A4DF63-7C1B-4F1A-891C-C4405D3F4963}" dt="2024-11-05T11:05:49.712" v="438" actId="255"/>
      <pc:docMkLst>
        <pc:docMk/>
      </pc:docMkLst>
      <pc:sldChg chg="modSp mod">
        <pc:chgData name="Ewa Kazimierska" userId="8edb7084-dccb-4d8f-9cfb-38098ea1d667" providerId="ADAL" clId="{69A4DF63-7C1B-4F1A-891C-C4405D3F4963}" dt="2024-11-05T11:05:49.712" v="438" actId="255"/>
        <pc:sldMkLst>
          <pc:docMk/>
          <pc:sldMk cId="2875780617" sldId="256"/>
        </pc:sldMkLst>
        <pc:spChg chg="mod">
          <ac:chgData name="Ewa Kazimierska" userId="8edb7084-dccb-4d8f-9cfb-38098ea1d667" providerId="ADAL" clId="{69A4DF63-7C1B-4F1A-891C-C4405D3F4963}" dt="2024-11-05T11:05:49.712" v="438" actId="255"/>
          <ac:spMkLst>
            <pc:docMk/>
            <pc:sldMk cId="2875780617" sldId="256"/>
            <ac:spMk id="2" creationId="{80E23A93-D387-4989-9267-1E1C2FA8AE12}"/>
          </ac:spMkLst>
        </pc:spChg>
        <pc:spChg chg="mod">
          <ac:chgData name="Ewa Kazimierska" userId="8edb7084-dccb-4d8f-9cfb-38098ea1d667" providerId="ADAL" clId="{69A4DF63-7C1B-4F1A-891C-C4405D3F4963}" dt="2024-11-05T11:05:28.637" v="425" actId="20577"/>
          <ac:spMkLst>
            <pc:docMk/>
            <pc:sldMk cId="2875780617" sldId="256"/>
            <ac:spMk id="3" creationId="{DD8DFCE6-45C7-42E4-9233-50FCD02FFDAD}"/>
          </ac:spMkLst>
        </pc:spChg>
      </pc:sldChg>
      <pc:sldChg chg="modSp add del mod ord modShow">
        <pc:chgData name="Ewa Kazimierska" userId="8edb7084-dccb-4d8f-9cfb-38098ea1d667" providerId="ADAL" clId="{69A4DF63-7C1B-4F1A-891C-C4405D3F4963}" dt="2024-11-05T08:51:22.126" v="332" actId="47"/>
        <pc:sldMkLst>
          <pc:docMk/>
          <pc:sldMk cId="3070062851" sldId="260"/>
        </pc:sldMkLst>
        <pc:spChg chg="mod">
          <ac:chgData name="Ewa Kazimierska" userId="8edb7084-dccb-4d8f-9cfb-38098ea1d667" providerId="ADAL" clId="{69A4DF63-7C1B-4F1A-891C-C4405D3F4963}" dt="2024-11-04T11:37:03.383" v="47" actId="1076"/>
          <ac:spMkLst>
            <pc:docMk/>
            <pc:sldMk cId="3070062851" sldId="260"/>
            <ac:spMk id="2" creationId="{D286369B-63F0-411E-967B-1D0A786AD08D}"/>
          </ac:spMkLst>
        </pc:spChg>
        <pc:spChg chg="mod">
          <ac:chgData name="Ewa Kazimierska" userId="8edb7084-dccb-4d8f-9cfb-38098ea1d667" providerId="ADAL" clId="{69A4DF63-7C1B-4F1A-891C-C4405D3F4963}" dt="2024-11-04T21:40:32.243" v="299" actId="20577"/>
          <ac:spMkLst>
            <pc:docMk/>
            <pc:sldMk cId="3070062851" sldId="260"/>
            <ac:spMk id="3" creationId="{686FD694-B076-4711-9800-37A1EB603E65}"/>
          </ac:spMkLst>
        </pc:spChg>
      </pc:sldChg>
      <pc:sldChg chg="add del mod ord modShow">
        <pc:chgData name="Ewa Kazimierska" userId="8edb7084-dccb-4d8f-9cfb-38098ea1d667" providerId="ADAL" clId="{69A4DF63-7C1B-4F1A-891C-C4405D3F4963}" dt="2024-11-05T08:51:22.126" v="332" actId="47"/>
        <pc:sldMkLst>
          <pc:docMk/>
          <pc:sldMk cId="505408690" sldId="263"/>
        </pc:sldMkLst>
      </pc:sldChg>
      <pc:sldChg chg="add del mod modShow">
        <pc:chgData name="Ewa Kazimierska" userId="8edb7084-dccb-4d8f-9cfb-38098ea1d667" providerId="ADAL" clId="{69A4DF63-7C1B-4F1A-891C-C4405D3F4963}" dt="2024-11-05T08:51:10.677" v="331" actId="47"/>
        <pc:sldMkLst>
          <pc:docMk/>
          <pc:sldMk cId="2726171316" sldId="264"/>
        </pc:sldMkLst>
      </pc:sldChg>
      <pc:sldChg chg="add del mod modShow">
        <pc:chgData name="Ewa Kazimierska" userId="8edb7084-dccb-4d8f-9cfb-38098ea1d667" providerId="ADAL" clId="{69A4DF63-7C1B-4F1A-891C-C4405D3F4963}" dt="2024-11-05T08:51:10.677" v="331" actId="47"/>
        <pc:sldMkLst>
          <pc:docMk/>
          <pc:sldMk cId="1362474256" sldId="265"/>
        </pc:sldMkLst>
      </pc:sldChg>
      <pc:sldChg chg="addSp modSp add mod ord">
        <pc:chgData name="Ewa Kazimierska" userId="8edb7084-dccb-4d8f-9cfb-38098ea1d667" providerId="ADAL" clId="{69A4DF63-7C1B-4F1A-891C-C4405D3F4963}" dt="2024-11-05T08:49:23.523" v="319" actId="14100"/>
        <pc:sldMkLst>
          <pc:docMk/>
          <pc:sldMk cId="3948156627" sldId="266"/>
        </pc:sldMkLst>
        <pc:spChg chg="mod">
          <ac:chgData name="Ewa Kazimierska" userId="8edb7084-dccb-4d8f-9cfb-38098ea1d667" providerId="ADAL" clId="{69A4DF63-7C1B-4F1A-891C-C4405D3F4963}" dt="2024-11-05T08:49:23.523" v="319" actId="14100"/>
          <ac:spMkLst>
            <pc:docMk/>
            <pc:sldMk cId="3948156627" sldId="266"/>
            <ac:spMk id="3" creationId="{E1361B62-B2A2-4DE2-BE39-55FC4373E9CC}"/>
          </ac:spMkLst>
        </pc:spChg>
        <pc:picChg chg="add mod">
          <ac:chgData name="Ewa Kazimierska" userId="8edb7084-dccb-4d8f-9cfb-38098ea1d667" providerId="ADAL" clId="{69A4DF63-7C1B-4F1A-891C-C4405D3F4963}" dt="2024-11-05T08:49:01.433" v="314"/>
          <ac:picMkLst>
            <pc:docMk/>
            <pc:sldMk cId="3948156627" sldId="266"/>
            <ac:picMk id="4" creationId="{ED49F2F9-0CAD-4004-BA90-DE722C3FCFF0}"/>
          </ac:picMkLst>
        </pc:picChg>
        <pc:picChg chg="add mod">
          <ac:chgData name="Ewa Kazimierska" userId="8edb7084-dccb-4d8f-9cfb-38098ea1d667" providerId="ADAL" clId="{69A4DF63-7C1B-4F1A-891C-C4405D3F4963}" dt="2024-11-05T08:49:01.433" v="314"/>
          <ac:picMkLst>
            <pc:docMk/>
            <pc:sldMk cId="3948156627" sldId="266"/>
            <ac:picMk id="5" creationId="{1581D0A3-00AD-4B61-80CE-1846BA4EC4E9}"/>
          </ac:picMkLst>
        </pc:picChg>
      </pc:sldChg>
      <pc:sldChg chg="addSp delSp modSp add mod ord setBg delDesignElem">
        <pc:chgData name="Ewa Kazimierska" userId="8edb7084-dccb-4d8f-9cfb-38098ea1d667" providerId="ADAL" clId="{69A4DF63-7C1B-4F1A-891C-C4405D3F4963}" dt="2024-11-04T21:41:26.571" v="310" actId="20577"/>
        <pc:sldMkLst>
          <pc:docMk/>
          <pc:sldMk cId="1853748666" sldId="267"/>
        </pc:sldMkLst>
        <pc:spChg chg="mod">
          <ac:chgData name="Ewa Kazimierska" userId="8edb7084-dccb-4d8f-9cfb-38098ea1d667" providerId="ADAL" clId="{69A4DF63-7C1B-4F1A-891C-C4405D3F4963}" dt="2024-11-04T21:35:50.010" v="254" actId="1076"/>
          <ac:spMkLst>
            <pc:docMk/>
            <pc:sldMk cId="1853748666" sldId="267"/>
            <ac:spMk id="2" creationId="{38F8FFB6-8E61-4DA2-BEAF-26727268575D}"/>
          </ac:spMkLst>
        </pc:spChg>
        <pc:spChg chg="mod">
          <ac:chgData name="Ewa Kazimierska" userId="8edb7084-dccb-4d8f-9cfb-38098ea1d667" providerId="ADAL" clId="{69A4DF63-7C1B-4F1A-891C-C4405D3F4963}" dt="2024-11-04T21:41:26.571" v="310" actId="20577"/>
          <ac:spMkLst>
            <pc:docMk/>
            <pc:sldMk cId="1853748666" sldId="267"/>
            <ac:spMk id="3" creationId="{0AEF0009-1DAE-4226-9577-11405371C405}"/>
          </ac:spMkLst>
        </pc:spChg>
        <pc:spChg chg="add mod">
          <ac:chgData name="Ewa Kazimierska" userId="8edb7084-dccb-4d8f-9cfb-38098ea1d667" providerId="ADAL" clId="{69A4DF63-7C1B-4F1A-891C-C4405D3F4963}" dt="2024-11-04T21:37:53.831" v="287" actId="15"/>
          <ac:spMkLst>
            <pc:docMk/>
            <pc:sldMk cId="1853748666" sldId="267"/>
            <ac:spMk id="10" creationId="{CBC2D972-2AAE-457E-A28D-1265021DCD4F}"/>
          </ac:spMkLst>
        </pc:spChg>
        <pc:spChg chg="del">
          <ac:chgData name="Ewa Kazimierska" userId="8edb7084-dccb-4d8f-9cfb-38098ea1d667" providerId="ADAL" clId="{69A4DF63-7C1B-4F1A-891C-C4405D3F4963}" dt="2024-11-04T11:08:46.934" v="2"/>
          <ac:spMkLst>
            <pc:docMk/>
            <pc:sldMk cId="1853748666" sldId="267"/>
            <ac:spMk id="11" creationId="{446F2B05-D14A-46C1-B94D-81BAFA34CA8C}"/>
          </ac:spMkLst>
        </pc:spChg>
        <pc:picChg chg="del">
          <ac:chgData name="Ewa Kazimierska" userId="8edb7084-dccb-4d8f-9cfb-38098ea1d667" providerId="ADAL" clId="{69A4DF63-7C1B-4F1A-891C-C4405D3F4963}" dt="2024-11-04T11:08:46.934" v="2"/>
          <ac:picMkLst>
            <pc:docMk/>
            <pc:sldMk cId="1853748666" sldId="267"/>
            <ac:picMk id="13" creationId="{DC21F734-A85A-4FEA-8CB8-6C72B8195C37}"/>
          </ac:picMkLst>
        </pc:picChg>
      </pc:sldChg>
      <pc:sldChg chg="add ord">
        <pc:chgData name="Ewa Kazimierska" userId="8edb7084-dccb-4d8f-9cfb-38098ea1d667" providerId="ADAL" clId="{69A4DF63-7C1B-4F1A-891C-C4405D3F4963}" dt="2024-11-04T11:29:47.186" v="30"/>
        <pc:sldMkLst>
          <pc:docMk/>
          <pc:sldMk cId="1617276793" sldId="268"/>
        </pc:sldMkLst>
      </pc:sldChg>
      <pc:sldChg chg="modSp add del mod ord modShow">
        <pc:chgData name="Ewa Kazimierska" userId="8edb7084-dccb-4d8f-9cfb-38098ea1d667" providerId="ADAL" clId="{69A4DF63-7C1B-4F1A-891C-C4405D3F4963}" dt="2024-11-05T08:51:24.598" v="333" actId="47"/>
        <pc:sldMkLst>
          <pc:docMk/>
          <pc:sldMk cId="2778683645" sldId="269"/>
        </pc:sldMkLst>
        <pc:spChg chg="mod">
          <ac:chgData name="Ewa Kazimierska" userId="8edb7084-dccb-4d8f-9cfb-38098ea1d667" providerId="ADAL" clId="{69A4DF63-7C1B-4F1A-891C-C4405D3F4963}" dt="2024-11-04T21:43:22.591" v="312" actId="20577"/>
          <ac:spMkLst>
            <pc:docMk/>
            <pc:sldMk cId="2778683645" sldId="269"/>
            <ac:spMk id="3" creationId="{9915FBA7-6A83-470D-914B-5858E4D7D8BA}"/>
          </ac:spMkLst>
        </pc:spChg>
      </pc:sldChg>
      <pc:sldChg chg="addSp delSp modSp add mod ord">
        <pc:chgData name="Ewa Kazimierska" userId="8edb7084-dccb-4d8f-9cfb-38098ea1d667" providerId="ADAL" clId="{69A4DF63-7C1B-4F1A-891C-C4405D3F4963}" dt="2024-11-05T09:58:04.202" v="412" actId="14100"/>
        <pc:sldMkLst>
          <pc:docMk/>
          <pc:sldMk cId="2266569663" sldId="270"/>
        </pc:sldMkLst>
        <pc:spChg chg="mod">
          <ac:chgData name="Ewa Kazimierska" userId="8edb7084-dccb-4d8f-9cfb-38098ea1d667" providerId="ADAL" clId="{69A4DF63-7C1B-4F1A-891C-C4405D3F4963}" dt="2024-11-05T09:58:04.202" v="412" actId="14100"/>
          <ac:spMkLst>
            <pc:docMk/>
            <pc:sldMk cId="2266569663" sldId="270"/>
            <ac:spMk id="3" creationId="{3F655BAA-AF62-429B-B10C-952B93E17D4E}"/>
          </ac:spMkLst>
        </pc:spChg>
        <pc:spChg chg="add del mod">
          <ac:chgData name="Ewa Kazimierska" userId="8edb7084-dccb-4d8f-9cfb-38098ea1d667" providerId="ADAL" clId="{69A4DF63-7C1B-4F1A-891C-C4405D3F4963}" dt="2024-11-04T11:31:11.123" v="35" actId="478"/>
          <ac:spMkLst>
            <pc:docMk/>
            <pc:sldMk cId="2266569663" sldId="270"/>
            <ac:spMk id="5" creationId="{0D59A42D-FF6A-4C19-82D0-E39E11EB00D4}"/>
          </ac:spMkLst>
        </pc:spChg>
      </pc:sldChg>
      <pc:sldChg chg="modSp add mod ord">
        <pc:chgData name="Ewa Kazimierska" userId="8edb7084-dccb-4d8f-9cfb-38098ea1d667" providerId="ADAL" clId="{69A4DF63-7C1B-4F1A-891C-C4405D3F4963}" dt="2024-11-05T09:12:21.404" v="371" actId="20577"/>
        <pc:sldMkLst>
          <pc:docMk/>
          <pc:sldMk cId="421336266" sldId="271"/>
        </pc:sldMkLst>
        <pc:spChg chg="mod">
          <ac:chgData name="Ewa Kazimierska" userId="8edb7084-dccb-4d8f-9cfb-38098ea1d667" providerId="ADAL" clId="{69A4DF63-7C1B-4F1A-891C-C4405D3F4963}" dt="2024-11-05T09:12:21.404" v="371" actId="20577"/>
          <ac:spMkLst>
            <pc:docMk/>
            <pc:sldMk cId="421336266" sldId="271"/>
            <ac:spMk id="3" creationId="{F94EA4B7-2427-47BD-8AE8-989FC9D15B54}"/>
          </ac:spMkLst>
        </pc:spChg>
      </pc:sldChg>
      <pc:sldChg chg="add del mod modShow">
        <pc:chgData name="Ewa Kazimierska" userId="8edb7084-dccb-4d8f-9cfb-38098ea1d667" providerId="ADAL" clId="{69A4DF63-7C1B-4F1A-891C-C4405D3F4963}" dt="2024-11-05T08:51:10.677" v="331" actId="47"/>
        <pc:sldMkLst>
          <pc:docMk/>
          <pc:sldMk cId="2709908154" sldId="272"/>
        </pc:sldMkLst>
      </pc:sldChg>
      <pc:sldChg chg="modSp modAnim">
        <pc:chgData name="Ewa Kazimierska" userId="8edb7084-dccb-4d8f-9cfb-38098ea1d667" providerId="ADAL" clId="{69A4DF63-7C1B-4F1A-891C-C4405D3F4963}" dt="2024-11-04T11:34:22.475" v="42" actId="207"/>
        <pc:sldMkLst>
          <pc:docMk/>
          <pc:sldMk cId="3579058358" sldId="279"/>
        </pc:sldMkLst>
        <pc:spChg chg="mod">
          <ac:chgData name="Ewa Kazimierska" userId="8edb7084-dccb-4d8f-9cfb-38098ea1d667" providerId="ADAL" clId="{69A4DF63-7C1B-4F1A-891C-C4405D3F4963}" dt="2024-11-04T11:34:22.475" v="42" actId="207"/>
          <ac:spMkLst>
            <pc:docMk/>
            <pc:sldMk cId="3579058358" sldId="279"/>
            <ac:spMk id="5" creationId="{9425E71B-9630-41DE-AB52-9F791F9A49A8}"/>
          </ac:spMkLst>
        </pc:spChg>
      </pc:sldChg>
      <pc:sldChg chg="mod modShow">
        <pc:chgData name="Ewa Kazimierska" userId="8edb7084-dccb-4d8f-9cfb-38098ea1d667" providerId="ADAL" clId="{69A4DF63-7C1B-4F1A-891C-C4405D3F4963}" dt="2024-11-05T10:00:13.430" v="413" actId="729"/>
        <pc:sldMkLst>
          <pc:docMk/>
          <pc:sldMk cId="847006439" sldId="959"/>
        </pc:sldMkLst>
      </pc:sldChg>
      <pc:sldChg chg="addSp modSp mod">
        <pc:chgData name="Ewa Kazimierska" userId="8edb7084-dccb-4d8f-9cfb-38098ea1d667" providerId="ADAL" clId="{69A4DF63-7C1B-4F1A-891C-C4405D3F4963}" dt="2024-11-04T11:31:29.783" v="38" actId="1076"/>
        <pc:sldMkLst>
          <pc:docMk/>
          <pc:sldMk cId="3321578270" sldId="967"/>
        </pc:sldMkLst>
        <pc:spChg chg="add mod">
          <ac:chgData name="Ewa Kazimierska" userId="8edb7084-dccb-4d8f-9cfb-38098ea1d667" providerId="ADAL" clId="{69A4DF63-7C1B-4F1A-891C-C4405D3F4963}" dt="2024-11-04T11:31:29.783" v="38" actId="1076"/>
          <ac:spMkLst>
            <pc:docMk/>
            <pc:sldMk cId="3321578270" sldId="967"/>
            <ac:spMk id="11" creationId="{046D714F-8933-4C51-90A4-DB36D17C2C36}"/>
          </ac:spMkLst>
        </pc:spChg>
        <pc:spChg chg="mod">
          <ac:chgData name="Ewa Kazimierska" userId="8edb7084-dccb-4d8f-9cfb-38098ea1d667" providerId="ADAL" clId="{69A4DF63-7C1B-4F1A-891C-C4405D3F4963}" dt="2024-11-04T11:28:36.718" v="26" actId="113"/>
          <ac:spMkLst>
            <pc:docMk/>
            <pc:sldMk cId="3321578270" sldId="967"/>
            <ac:spMk id="37" creationId="{CE9D92E0-540B-488E-B5EC-34A45F7129A2}"/>
          </ac:spMkLst>
        </pc:spChg>
      </pc:sldChg>
      <pc:sldChg chg="modSp">
        <pc:chgData name="Ewa Kazimierska" userId="8edb7084-dccb-4d8f-9cfb-38098ea1d667" providerId="ADAL" clId="{69A4DF63-7C1B-4F1A-891C-C4405D3F4963}" dt="2024-11-04T11:26:19.716" v="10" actId="20577"/>
        <pc:sldMkLst>
          <pc:docMk/>
          <pc:sldMk cId="1389382454" sldId="1001"/>
        </pc:sldMkLst>
        <pc:spChg chg="mod">
          <ac:chgData name="Ewa Kazimierska" userId="8edb7084-dccb-4d8f-9cfb-38098ea1d667" providerId="ADAL" clId="{69A4DF63-7C1B-4F1A-891C-C4405D3F4963}" dt="2024-11-04T11:26:19.716" v="10" actId="20577"/>
          <ac:spMkLst>
            <pc:docMk/>
            <pc:sldMk cId="1389382454" sldId="1001"/>
            <ac:spMk id="12" creationId="{036C3389-9EE0-4551-ABB0-3389DE137DCD}"/>
          </ac:spMkLst>
        </pc:spChg>
      </pc:sldChg>
      <pc:sldChg chg="modSp mod">
        <pc:chgData name="Ewa Kazimierska" userId="8edb7084-dccb-4d8f-9cfb-38098ea1d667" providerId="ADAL" clId="{69A4DF63-7C1B-4F1A-891C-C4405D3F4963}" dt="2024-11-04T21:24:18.470" v="202" actId="20577"/>
        <pc:sldMkLst>
          <pc:docMk/>
          <pc:sldMk cId="1517328946" sldId="1006"/>
        </pc:sldMkLst>
        <pc:spChg chg="mod">
          <ac:chgData name="Ewa Kazimierska" userId="8edb7084-dccb-4d8f-9cfb-38098ea1d667" providerId="ADAL" clId="{69A4DF63-7C1B-4F1A-891C-C4405D3F4963}" dt="2024-11-04T21:24:14.360" v="201" actId="20577"/>
          <ac:spMkLst>
            <pc:docMk/>
            <pc:sldMk cId="1517328946" sldId="1006"/>
            <ac:spMk id="16" creationId="{BD168CA4-6B26-4737-B5AE-16BC35E686F2}"/>
          </ac:spMkLst>
        </pc:spChg>
        <pc:spChg chg="mod">
          <ac:chgData name="Ewa Kazimierska" userId="8edb7084-dccb-4d8f-9cfb-38098ea1d667" providerId="ADAL" clId="{69A4DF63-7C1B-4F1A-891C-C4405D3F4963}" dt="2024-11-04T21:24:10.291" v="200" actId="20577"/>
          <ac:spMkLst>
            <pc:docMk/>
            <pc:sldMk cId="1517328946" sldId="1006"/>
            <ac:spMk id="19" creationId="{C317312E-0721-4653-B909-49A81B5613F5}"/>
          </ac:spMkLst>
        </pc:spChg>
        <pc:spChg chg="mod">
          <ac:chgData name="Ewa Kazimierska" userId="8edb7084-dccb-4d8f-9cfb-38098ea1d667" providerId="ADAL" clId="{69A4DF63-7C1B-4F1A-891C-C4405D3F4963}" dt="2024-11-04T21:24:18.470" v="202" actId="20577"/>
          <ac:spMkLst>
            <pc:docMk/>
            <pc:sldMk cId="1517328946" sldId="1006"/>
            <ac:spMk id="22" creationId="{828A9A34-8FFA-494E-B6D2-1A85BC1B8B87}"/>
          </ac:spMkLst>
        </pc:spChg>
      </pc:sldChg>
      <pc:sldChg chg="addSp modSp mod">
        <pc:chgData name="Ewa Kazimierska" userId="8edb7084-dccb-4d8f-9cfb-38098ea1d667" providerId="ADAL" clId="{69A4DF63-7C1B-4F1A-891C-C4405D3F4963}" dt="2024-11-04T21:30:55.285" v="247" actId="20577"/>
        <pc:sldMkLst>
          <pc:docMk/>
          <pc:sldMk cId="1988602163" sldId="1007"/>
        </pc:sldMkLst>
        <pc:spChg chg="add mod">
          <ac:chgData name="Ewa Kazimierska" userId="8edb7084-dccb-4d8f-9cfb-38098ea1d667" providerId="ADAL" clId="{69A4DF63-7C1B-4F1A-891C-C4405D3F4963}" dt="2024-11-04T11:31:37.702" v="40" actId="1076"/>
          <ac:spMkLst>
            <pc:docMk/>
            <pc:sldMk cId="1988602163" sldId="1007"/>
            <ac:spMk id="13" creationId="{3653C52A-9957-4CA9-A7CE-4AD79F8AEA59}"/>
          </ac:spMkLst>
        </pc:spChg>
        <pc:spChg chg="mod">
          <ac:chgData name="Ewa Kazimierska" userId="8edb7084-dccb-4d8f-9cfb-38098ea1d667" providerId="ADAL" clId="{69A4DF63-7C1B-4F1A-891C-C4405D3F4963}" dt="2024-11-04T21:26:20.939" v="220" actId="20577"/>
          <ac:spMkLst>
            <pc:docMk/>
            <pc:sldMk cId="1988602163" sldId="1007"/>
            <ac:spMk id="16" creationId="{F755A43B-14FB-40B3-BA50-326E9BD2BDB1}"/>
          </ac:spMkLst>
        </pc:spChg>
        <pc:spChg chg="mod">
          <ac:chgData name="Ewa Kazimierska" userId="8edb7084-dccb-4d8f-9cfb-38098ea1d667" providerId="ADAL" clId="{69A4DF63-7C1B-4F1A-891C-C4405D3F4963}" dt="2024-11-04T21:28:46.280" v="237" actId="20578"/>
          <ac:spMkLst>
            <pc:docMk/>
            <pc:sldMk cId="1988602163" sldId="1007"/>
            <ac:spMk id="17" creationId="{75DF0D4D-445B-47D4-B445-4FD4CA7F62F4}"/>
          </ac:spMkLst>
        </pc:spChg>
        <pc:spChg chg="mod">
          <ac:chgData name="Ewa Kazimierska" userId="8edb7084-dccb-4d8f-9cfb-38098ea1d667" providerId="ADAL" clId="{69A4DF63-7C1B-4F1A-891C-C4405D3F4963}" dt="2024-11-04T21:30:30.013" v="242" actId="20578"/>
          <ac:spMkLst>
            <pc:docMk/>
            <pc:sldMk cId="1988602163" sldId="1007"/>
            <ac:spMk id="18" creationId="{002F1BB3-6069-44E7-8923-565A59BCCB69}"/>
          </ac:spMkLst>
        </pc:spChg>
        <pc:spChg chg="mod">
          <ac:chgData name="Ewa Kazimierska" userId="8edb7084-dccb-4d8f-9cfb-38098ea1d667" providerId="ADAL" clId="{69A4DF63-7C1B-4F1A-891C-C4405D3F4963}" dt="2024-11-04T21:28:46.280" v="237" actId="20578"/>
          <ac:spMkLst>
            <pc:docMk/>
            <pc:sldMk cId="1988602163" sldId="1007"/>
            <ac:spMk id="19" creationId="{1DB0F633-89A7-4885-AD07-08F0924E1006}"/>
          </ac:spMkLst>
        </pc:spChg>
        <pc:spChg chg="mod">
          <ac:chgData name="Ewa Kazimierska" userId="8edb7084-dccb-4d8f-9cfb-38098ea1d667" providerId="ADAL" clId="{69A4DF63-7C1B-4F1A-891C-C4405D3F4963}" dt="2024-11-04T21:28:46.280" v="237" actId="20578"/>
          <ac:spMkLst>
            <pc:docMk/>
            <pc:sldMk cId="1988602163" sldId="1007"/>
            <ac:spMk id="20" creationId="{BE7F39D4-FD1C-4916-A565-1C2F99092667}"/>
          </ac:spMkLst>
        </pc:spChg>
        <pc:spChg chg="mod">
          <ac:chgData name="Ewa Kazimierska" userId="8edb7084-dccb-4d8f-9cfb-38098ea1d667" providerId="ADAL" clId="{69A4DF63-7C1B-4F1A-891C-C4405D3F4963}" dt="2024-11-04T21:30:55.285" v="247" actId="20577"/>
          <ac:spMkLst>
            <pc:docMk/>
            <pc:sldMk cId="1988602163" sldId="1007"/>
            <ac:spMk id="41" creationId="{57ED5368-CDC1-4FDC-AF5D-5342A3790990}"/>
          </ac:spMkLst>
        </pc:spChg>
        <pc:grpChg chg="mod">
          <ac:chgData name="Ewa Kazimierska" userId="8edb7084-dccb-4d8f-9cfb-38098ea1d667" providerId="ADAL" clId="{69A4DF63-7C1B-4F1A-891C-C4405D3F4963}" dt="2024-11-04T21:28:46.280" v="237" actId="20578"/>
          <ac:grpSpMkLst>
            <pc:docMk/>
            <pc:sldMk cId="1988602163" sldId="1007"/>
            <ac:grpSpMk id="4" creationId="{C169C36D-BFA7-44D8-811F-5063389DA1AB}"/>
          </ac:grpSpMkLst>
        </pc:gr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9C0B18-F053-4660-B09D-A55086D1F4E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D333AF5-5CBB-4A31-BF32-671F474FC822}">
      <dgm:prSet custT="1"/>
      <dgm:spPr/>
      <dgm:t>
        <a:bodyPr/>
        <a:lstStyle/>
        <a:p>
          <a:r>
            <a:rPr lang="en-GB" sz="2800" baseline="0" dirty="0"/>
            <a:t>temperature</a:t>
          </a:r>
          <a:endParaRPr lang="en-US" sz="2800" dirty="0"/>
        </a:p>
      </dgm:t>
    </dgm:pt>
    <dgm:pt modelId="{4854BCA0-601A-41F8-8CC1-DE37D411761B}" type="parTrans" cxnId="{1B0E39A7-FE6A-4187-AF68-163F467AAEE2}">
      <dgm:prSet/>
      <dgm:spPr/>
      <dgm:t>
        <a:bodyPr/>
        <a:lstStyle/>
        <a:p>
          <a:endParaRPr lang="en-US"/>
        </a:p>
      </dgm:t>
    </dgm:pt>
    <dgm:pt modelId="{89145AC3-5A90-4B2B-A973-9A3F63EBF68E}" type="sibTrans" cxnId="{1B0E39A7-FE6A-4187-AF68-163F467AAEE2}">
      <dgm:prSet/>
      <dgm:spPr/>
      <dgm:t>
        <a:bodyPr/>
        <a:lstStyle/>
        <a:p>
          <a:endParaRPr lang="en-US"/>
        </a:p>
      </dgm:t>
    </dgm:pt>
    <dgm:pt modelId="{9E6BB10D-5160-4592-B454-CD25357A6182}">
      <dgm:prSet custT="1"/>
      <dgm:spPr/>
      <dgm:t>
        <a:bodyPr/>
        <a:lstStyle/>
        <a:p>
          <a:r>
            <a:rPr lang="en-GB" sz="2800" baseline="0" dirty="0"/>
            <a:t>pressure</a:t>
          </a:r>
          <a:endParaRPr lang="en-US" sz="2800" dirty="0"/>
        </a:p>
      </dgm:t>
    </dgm:pt>
    <dgm:pt modelId="{AFF2187B-DDB6-4986-B4BA-FE7EB6CF901D}" type="parTrans" cxnId="{2DF4D2C2-01E8-40D7-A22D-ABF72045641A}">
      <dgm:prSet/>
      <dgm:spPr/>
      <dgm:t>
        <a:bodyPr/>
        <a:lstStyle/>
        <a:p>
          <a:endParaRPr lang="en-US"/>
        </a:p>
      </dgm:t>
    </dgm:pt>
    <dgm:pt modelId="{6F8A84FC-911F-4F73-BBB0-FF4BF7A2EDFB}" type="sibTrans" cxnId="{2DF4D2C2-01E8-40D7-A22D-ABF72045641A}">
      <dgm:prSet/>
      <dgm:spPr/>
      <dgm:t>
        <a:bodyPr/>
        <a:lstStyle/>
        <a:p>
          <a:endParaRPr lang="en-US"/>
        </a:p>
      </dgm:t>
    </dgm:pt>
    <dgm:pt modelId="{32B8AC27-842B-464C-94AB-D9B2E53A8930}">
      <dgm:prSet custT="1"/>
      <dgm:spPr/>
      <dgm:t>
        <a:bodyPr/>
        <a:lstStyle/>
        <a:p>
          <a:r>
            <a:rPr lang="en-GB" sz="2800" baseline="0"/>
            <a:t>particle size of combustible compound</a:t>
          </a:r>
          <a:endParaRPr lang="en-US" sz="2800"/>
        </a:p>
      </dgm:t>
    </dgm:pt>
    <dgm:pt modelId="{F8FCFCB5-9B78-4C0C-B5A4-154C5FFF7C8E}" type="parTrans" cxnId="{859D4203-443B-425A-932A-3B0BE75D7055}">
      <dgm:prSet/>
      <dgm:spPr/>
      <dgm:t>
        <a:bodyPr/>
        <a:lstStyle/>
        <a:p>
          <a:endParaRPr lang="en-US"/>
        </a:p>
      </dgm:t>
    </dgm:pt>
    <dgm:pt modelId="{839F6FFF-F7EC-4D64-B27A-6B1F94F0CE86}" type="sibTrans" cxnId="{859D4203-443B-425A-932A-3B0BE75D7055}">
      <dgm:prSet/>
      <dgm:spPr/>
      <dgm:t>
        <a:bodyPr/>
        <a:lstStyle/>
        <a:p>
          <a:endParaRPr lang="en-US"/>
        </a:p>
      </dgm:t>
    </dgm:pt>
    <dgm:pt modelId="{06EF76E0-842E-41DD-AEAF-F42B68B8297D}" type="pres">
      <dgm:prSet presAssocID="{019C0B18-F053-4660-B09D-A55086D1F4EA}" presName="root" presStyleCnt="0">
        <dgm:presLayoutVars>
          <dgm:dir/>
          <dgm:resizeHandles val="exact"/>
        </dgm:presLayoutVars>
      </dgm:prSet>
      <dgm:spPr/>
    </dgm:pt>
    <dgm:pt modelId="{19A640D0-5C56-470C-A89A-0C9D737DE5F3}" type="pres">
      <dgm:prSet presAssocID="{8D333AF5-5CBB-4A31-BF32-671F474FC822}" presName="compNode" presStyleCnt="0"/>
      <dgm:spPr/>
    </dgm:pt>
    <dgm:pt modelId="{CF21BDCC-5C46-4E59-9294-B8E648D53380}" type="pres">
      <dgm:prSet presAssocID="{8D333AF5-5CBB-4A31-BF32-671F474FC82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A11377E0-C22D-4153-8669-A396EB86F533}" type="pres">
      <dgm:prSet presAssocID="{8D333AF5-5CBB-4A31-BF32-671F474FC822}" presName="spaceRect" presStyleCnt="0"/>
      <dgm:spPr/>
    </dgm:pt>
    <dgm:pt modelId="{BEBA837D-2979-4752-A0C9-6B9A6146A236}" type="pres">
      <dgm:prSet presAssocID="{8D333AF5-5CBB-4A31-BF32-671F474FC822}" presName="textRect" presStyleLbl="revTx" presStyleIdx="0" presStyleCnt="3">
        <dgm:presLayoutVars>
          <dgm:chMax val="1"/>
          <dgm:chPref val="1"/>
        </dgm:presLayoutVars>
      </dgm:prSet>
      <dgm:spPr/>
    </dgm:pt>
    <dgm:pt modelId="{8DED7C9F-D45C-48C4-870B-194D956411C0}" type="pres">
      <dgm:prSet presAssocID="{89145AC3-5A90-4B2B-A973-9A3F63EBF68E}" presName="sibTrans" presStyleCnt="0"/>
      <dgm:spPr/>
    </dgm:pt>
    <dgm:pt modelId="{7BE6BBD8-F0D4-4E08-8461-4FB11C473C4D}" type="pres">
      <dgm:prSet presAssocID="{9E6BB10D-5160-4592-B454-CD25357A6182}" presName="compNode" presStyleCnt="0"/>
      <dgm:spPr/>
    </dgm:pt>
    <dgm:pt modelId="{C73AC158-0125-4935-A884-F1071C7CF3AC}" type="pres">
      <dgm:prSet presAssocID="{9E6BB10D-5160-4592-B454-CD25357A618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AE2A94CF-CFBB-4F5E-8156-2E5FC860C1F5}" type="pres">
      <dgm:prSet presAssocID="{9E6BB10D-5160-4592-B454-CD25357A6182}" presName="spaceRect" presStyleCnt="0"/>
      <dgm:spPr/>
    </dgm:pt>
    <dgm:pt modelId="{6AD9E000-FB18-4ED8-B4C5-38A45C80A3D5}" type="pres">
      <dgm:prSet presAssocID="{9E6BB10D-5160-4592-B454-CD25357A6182}" presName="textRect" presStyleLbl="revTx" presStyleIdx="1" presStyleCnt="3">
        <dgm:presLayoutVars>
          <dgm:chMax val="1"/>
          <dgm:chPref val="1"/>
        </dgm:presLayoutVars>
      </dgm:prSet>
      <dgm:spPr/>
    </dgm:pt>
    <dgm:pt modelId="{9F2B22B5-511D-4C06-ADB3-A77A8355898A}" type="pres">
      <dgm:prSet presAssocID="{6F8A84FC-911F-4F73-BBB0-FF4BF7A2EDFB}" presName="sibTrans" presStyleCnt="0"/>
      <dgm:spPr/>
    </dgm:pt>
    <dgm:pt modelId="{22715852-4FEB-4880-B6CC-1935EE21E9FF}" type="pres">
      <dgm:prSet presAssocID="{32B8AC27-842B-464C-94AB-D9B2E53A8930}" presName="compNode" presStyleCnt="0"/>
      <dgm:spPr/>
    </dgm:pt>
    <dgm:pt modelId="{9510862A-55EC-42D9-87E6-3012BEF60A5B}" type="pres">
      <dgm:prSet presAssocID="{32B8AC27-842B-464C-94AB-D9B2E53A893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b"/>
        </a:ext>
      </dgm:extLst>
    </dgm:pt>
    <dgm:pt modelId="{75B2BB08-346E-4C88-ADB6-398B39250812}" type="pres">
      <dgm:prSet presAssocID="{32B8AC27-842B-464C-94AB-D9B2E53A8930}" presName="spaceRect" presStyleCnt="0"/>
      <dgm:spPr/>
    </dgm:pt>
    <dgm:pt modelId="{0EFD693D-C752-4BC7-8B94-3B4E4667A1BD}" type="pres">
      <dgm:prSet presAssocID="{32B8AC27-842B-464C-94AB-D9B2E53A893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59D4203-443B-425A-932A-3B0BE75D7055}" srcId="{019C0B18-F053-4660-B09D-A55086D1F4EA}" destId="{32B8AC27-842B-464C-94AB-D9B2E53A8930}" srcOrd="2" destOrd="0" parTransId="{F8FCFCB5-9B78-4C0C-B5A4-154C5FFF7C8E}" sibTransId="{839F6FFF-F7EC-4D64-B27A-6B1F94F0CE86}"/>
    <dgm:cxn modelId="{FC89731C-D888-4DC1-830F-6BFAC923F117}" type="presOf" srcId="{9E6BB10D-5160-4592-B454-CD25357A6182}" destId="{6AD9E000-FB18-4ED8-B4C5-38A45C80A3D5}" srcOrd="0" destOrd="0" presId="urn:microsoft.com/office/officeart/2018/2/layout/IconLabelList"/>
    <dgm:cxn modelId="{DE066040-903B-4F0C-980D-180D71B0792A}" type="presOf" srcId="{32B8AC27-842B-464C-94AB-D9B2E53A8930}" destId="{0EFD693D-C752-4BC7-8B94-3B4E4667A1BD}" srcOrd="0" destOrd="0" presId="urn:microsoft.com/office/officeart/2018/2/layout/IconLabelList"/>
    <dgm:cxn modelId="{0B3DE769-B598-4F72-92D1-39535692282E}" type="presOf" srcId="{8D333AF5-5CBB-4A31-BF32-671F474FC822}" destId="{BEBA837D-2979-4752-A0C9-6B9A6146A236}" srcOrd="0" destOrd="0" presId="urn:microsoft.com/office/officeart/2018/2/layout/IconLabelList"/>
    <dgm:cxn modelId="{67702396-E2D8-4A7C-9A9C-465F67444757}" type="presOf" srcId="{019C0B18-F053-4660-B09D-A55086D1F4EA}" destId="{06EF76E0-842E-41DD-AEAF-F42B68B8297D}" srcOrd="0" destOrd="0" presId="urn:microsoft.com/office/officeart/2018/2/layout/IconLabelList"/>
    <dgm:cxn modelId="{1B0E39A7-FE6A-4187-AF68-163F467AAEE2}" srcId="{019C0B18-F053-4660-B09D-A55086D1F4EA}" destId="{8D333AF5-5CBB-4A31-BF32-671F474FC822}" srcOrd="0" destOrd="0" parTransId="{4854BCA0-601A-41F8-8CC1-DE37D411761B}" sibTransId="{89145AC3-5A90-4B2B-A973-9A3F63EBF68E}"/>
    <dgm:cxn modelId="{2DF4D2C2-01E8-40D7-A22D-ABF72045641A}" srcId="{019C0B18-F053-4660-B09D-A55086D1F4EA}" destId="{9E6BB10D-5160-4592-B454-CD25357A6182}" srcOrd="1" destOrd="0" parTransId="{AFF2187B-DDB6-4986-B4BA-FE7EB6CF901D}" sibTransId="{6F8A84FC-911F-4F73-BBB0-FF4BF7A2EDFB}"/>
    <dgm:cxn modelId="{39E8FB82-816A-4E15-94FC-3FC4D67332E9}" type="presParOf" srcId="{06EF76E0-842E-41DD-AEAF-F42B68B8297D}" destId="{19A640D0-5C56-470C-A89A-0C9D737DE5F3}" srcOrd="0" destOrd="0" presId="urn:microsoft.com/office/officeart/2018/2/layout/IconLabelList"/>
    <dgm:cxn modelId="{F98B94EA-8938-4F9F-8A8E-EC46F3D31C1E}" type="presParOf" srcId="{19A640D0-5C56-470C-A89A-0C9D737DE5F3}" destId="{CF21BDCC-5C46-4E59-9294-B8E648D53380}" srcOrd="0" destOrd="0" presId="urn:microsoft.com/office/officeart/2018/2/layout/IconLabelList"/>
    <dgm:cxn modelId="{3E5A7823-73CE-4902-84F5-C22A464755FA}" type="presParOf" srcId="{19A640D0-5C56-470C-A89A-0C9D737DE5F3}" destId="{A11377E0-C22D-4153-8669-A396EB86F533}" srcOrd="1" destOrd="0" presId="urn:microsoft.com/office/officeart/2018/2/layout/IconLabelList"/>
    <dgm:cxn modelId="{AB2A6B75-ABAB-459B-82BE-1F8C040C079A}" type="presParOf" srcId="{19A640D0-5C56-470C-A89A-0C9D737DE5F3}" destId="{BEBA837D-2979-4752-A0C9-6B9A6146A236}" srcOrd="2" destOrd="0" presId="urn:microsoft.com/office/officeart/2018/2/layout/IconLabelList"/>
    <dgm:cxn modelId="{97172FCB-FB5E-4612-979D-8A6E14966FBD}" type="presParOf" srcId="{06EF76E0-842E-41DD-AEAF-F42B68B8297D}" destId="{8DED7C9F-D45C-48C4-870B-194D956411C0}" srcOrd="1" destOrd="0" presId="urn:microsoft.com/office/officeart/2018/2/layout/IconLabelList"/>
    <dgm:cxn modelId="{4FD90EF9-C6AB-4A7F-8C1F-F0C4774B91D2}" type="presParOf" srcId="{06EF76E0-842E-41DD-AEAF-F42B68B8297D}" destId="{7BE6BBD8-F0D4-4E08-8461-4FB11C473C4D}" srcOrd="2" destOrd="0" presId="urn:microsoft.com/office/officeart/2018/2/layout/IconLabelList"/>
    <dgm:cxn modelId="{935CEEB4-CFF4-496B-B258-C927A80B5D80}" type="presParOf" srcId="{7BE6BBD8-F0D4-4E08-8461-4FB11C473C4D}" destId="{C73AC158-0125-4935-A884-F1071C7CF3AC}" srcOrd="0" destOrd="0" presId="urn:microsoft.com/office/officeart/2018/2/layout/IconLabelList"/>
    <dgm:cxn modelId="{E7BA4ED1-2BC3-4694-8551-4DC774034186}" type="presParOf" srcId="{7BE6BBD8-F0D4-4E08-8461-4FB11C473C4D}" destId="{AE2A94CF-CFBB-4F5E-8156-2E5FC860C1F5}" srcOrd="1" destOrd="0" presId="urn:microsoft.com/office/officeart/2018/2/layout/IconLabelList"/>
    <dgm:cxn modelId="{225821BE-ADC9-4400-A9C2-5029BF64778C}" type="presParOf" srcId="{7BE6BBD8-F0D4-4E08-8461-4FB11C473C4D}" destId="{6AD9E000-FB18-4ED8-B4C5-38A45C80A3D5}" srcOrd="2" destOrd="0" presId="urn:microsoft.com/office/officeart/2018/2/layout/IconLabelList"/>
    <dgm:cxn modelId="{BFD4BAE0-19B7-43A9-B1E6-8E615DD5EEBE}" type="presParOf" srcId="{06EF76E0-842E-41DD-AEAF-F42B68B8297D}" destId="{9F2B22B5-511D-4C06-ADB3-A77A8355898A}" srcOrd="3" destOrd="0" presId="urn:microsoft.com/office/officeart/2018/2/layout/IconLabelList"/>
    <dgm:cxn modelId="{EB757344-B15E-497B-BD84-17D9DF2B4187}" type="presParOf" srcId="{06EF76E0-842E-41DD-AEAF-F42B68B8297D}" destId="{22715852-4FEB-4880-B6CC-1935EE21E9FF}" srcOrd="4" destOrd="0" presId="urn:microsoft.com/office/officeart/2018/2/layout/IconLabelList"/>
    <dgm:cxn modelId="{467D96F4-AF11-4644-AF2A-213ED30309F2}" type="presParOf" srcId="{22715852-4FEB-4880-B6CC-1935EE21E9FF}" destId="{9510862A-55EC-42D9-87E6-3012BEF60A5B}" srcOrd="0" destOrd="0" presId="urn:microsoft.com/office/officeart/2018/2/layout/IconLabelList"/>
    <dgm:cxn modelId="{80F7CC19-8955-4700-9D39-3B50A045927B}" type="presParOf" srcId="{22715852-4FEB-4880-B6CC-1935EE21E9FF}" destId="{75B2BB08-346E-4C88-ADB6-398B39250812}" srcOrd="1" destOrd="0" presId="urn:microsoft.com/office/officeart/2018/2/layout/IconLabelList"/>
    <dgm:cxn modelId="{5C624766-323A-46EC-A27A-39CE8397BDB5}" type="presParOf" srcId="{22715852-4FEB-4880-B6CC-1935EE21E9FF}" destId="{0EFD693D-C752-4BC7-8B94-3B4E4667A1B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1BDCC-5C46-4E59-9294-B8E648D53380}">
      <dsp:nvSpPr>
        <dsp:cNvPr id="0" name=""/>
        <dsp:cNvSpPr/>
      </dsp:nvSpPr>
      <dsp:spPr>
        <a:xfrm>
          <a:off x="608039" y="966004"/>
          <a:ext cx="878672" cy="8786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BA837D-2979-4752-A0C9-6B9A6146A236}">
      <dsp:nvSpPr>
        <dsp:cNvPr id="0" name=""/>
        <dsp:cNvSpPr/>
      </dsp:nvSpPr>
      <dsp:spPr>
        <a:xfrm>
          <a:off x="71073" y="2245920"/>
          <a:ext cx="1952605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temperature</a:t>
          </a:r>
          <a:endParaRPr lang="en-US" sz="2800" kern="1200" dirty="0"/>
        </a:p>
      </dsp:txBody>
      <dsp:txXfrm>
        <a:off x="71073" y="2245920"/>
        <a:ext cx="1952605" cy="1395000"/>
      </dsp:txXfrm>
    </dsp:sp>
    <dsp:sp modelId="{C73AC158-0125-4935-A884-F1071C7CF3AC}">
      <dsp:nvSpPr>
        <dsp:cNvPr id="0" name=""/>
        <dsp:cNvSpPr/>
      </dsp:nvSpPr>
      <dsp:spPr>
        <a:xfrm>
          <a:off x="2902351" y="966004"/>
          <a:ext cx="878672" cy="8786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9E000-FB18-4ED8-B4C5-38A45C80A3D5}">
      <dsp:nvSpPr>
        <dsp:cNvPr id="0" name=""/>
        <dsp:cNvSpPr/>
      </dsp:nvSpPr>
      <dsp:spPr>
        <a:xfrm>
          <a:off x="2365384" y="2245920"/>
          <a:ext cx="1952605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 dirty="0"/>
            <a:t>pressure</a:t>
          </a:r>
          <a:endParaRPr lang="en-US" sz="2800" kern="1200" dirty="0"/>
        </a:p>
      </dsp:txBody>
      <dsp:txXfrm>
        <a:off x="2365384" y="2245920"/>
        <a:ext cx="1952605" cy="1395000"/>
      </dsp:txXfrm>
    </dsp:sp>
    <dsp:sp modelId="{9510862A-55EC-42D9-87E6-3012BEF60A5B}">
      <dsp:nvSpPr>
        <dsp:cNvPr id="0" name=""/>
        <dsp:cNvSpPr/>
      </dsp:nvSpPr>
      <dsp:spPr>
        <a:xfrm>
          <a:off x="5196662" y="966004"/>
          <a:ext cx="878672" cy="8786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D693D-C752-4BC7-8B94-3B4E4667A1BD}">
      <dsp:nvSpPr>
        <dsp:cNvPr id="0" name=""/>
        <dsp:cNvSpPr/>
      </dsp:nvSpPr>
      <dsp:spPr>
        <a:xfrm>
          <a:off x="4659696" y="2245920"/>
          <a:ext cx="1952605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particle size of combustible compound</a:t>
          </a:r>
          <a:endParaRPr lang="en-US" sz="2800" kern="1200"/>
        </a:p>
      </dsp:txBody>
      <dsp:txXfrm>
        <a:off x="4659696" y="2245920"/>
        <a:ext cx="1952605" cy="139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B71CC6-0926-4DD2-8467-7D6443CF2FC3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1E63D2-C969-42CA-A77C-C19F1E9D31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358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82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750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18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386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32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4591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0859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896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4972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2289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834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232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510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dirty="0"/>
          </a:p>
        </p:txBody>
      </p:sp>
      <p:sp>
        <p:nvSpPr>
          <p:cNvPr id="175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D012B2A9-F40D-476E-A58D-2FA9E0254856}" type="slidenum">
              <a:rPr lang="en-GB" altLang="en-US" smtClean="0">
                <a:solidFill>
                  <a:schemeClr val="tx1"/>
                </a:solidFill>
              </a:rPr>
              <a:pPr/>
              <a:t>16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319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1E63D2-C969-42CA-A77C-C19F1E9D318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080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640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45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382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569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619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408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54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165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148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133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004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299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2535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6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839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9528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6367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03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ACD7168-EAF7-427C-A7F8-9CC69145761E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06F737-9061-49A9-AE90-6BEB217F3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94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shorts/hhVnBPa2W10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3VrfYSJ0sQ?feature=oembed" TargetMode="External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N50IjDB5Sk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23A93-D387-4989-9267-1E1C2FA8AE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red-ox reactions</a:t>
            </a:r>
            <a:br>
              <a:rPr lang="en-GB" dirty="0"/>
            </a:br>
            <a:br>
              <a:rPr lang="en-GB" dirty="0"/>
            </a:br>
            <a:r>
              <a:rPr lang="en-GB" sz="3600" dirty="0"/>
              <a:t>Lecture 11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8DFCE6-45C7-42E4-9233-50FCD02FF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736205"/>
            <a:ext cx="8689976" cy="13715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ACDB4011 HNC</a:t>
            </a:r>
          </a:p>
          <a:p>
            <a:endParaRPr lang="en-GB" dirty="0"/>
          </a:p>
          <a:p>
            <a:r>
              <a:rPr lang="en-GB" dirty="0"/>
              <a:t>e.kazimierska@uwtsd.ac.uk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780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B591-B0E0-463D-BD92-39CF3CD4D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861237"/>
          </a:xfrm>
        </p:spPr>
        <p:txBody>
          <a:bodyPr/>
          <a:lstStyle/>
          <a:p>
            <a:r>
              <a:rPr lang="en-GB" dirty="0"/>
              <a:t>Learning outcomes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CBB4E1-9903-42D2-85FD-27B2D34CF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5471" y="3004830"/>
            <a:ext cx="5376530" cy="3840379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71B564-CA1C-4809-8447-FA051EDB5E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77262" y="1069633"/>
            <a:ext cx="9984885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Understand redox reactions as the transfer of electrons between species</a:t>
            </a:r>
          </a:p>
          <a:p>
            <a:r>
              <a:rPr lang="en-GB" sz="2400" cap="none" dirty="0"/>
              <a:t>Assign oxidation numbers and identify oxidation and reduction in reactions</a:t>
            </a:r>
          </a:p>
          <a:p>
            <a:r>
              <a:rPr lang="en-GB" sz="2400" cap="none" dirty="0"/>
              <a:t>Describe key redox reactions in combustion and explosive mixtures</a:t>
            </a:r>
          </a:p>
          <a:p>
            <a:r>
              <a:rPr lang="en-GB" sz="2400" cap="none" dirty="0"/>
              <a:t>Learn about oxidising power and its role in redox reactions</a:t>
            </a:r>
          </a:p>
          <a:p>
            <a:r>
              <a:rPr lang="en-GB" sz="2400" cap="none" dirty="0"/>
              <a:t>Apply redox concepts to practical uses, like flash powders and thermites.</a:t>
            </a:r>
          </a:p>
        </p:txBody>
      </p:sp>
    </p:spTree>
    <p:extLst>
      <p:ext uri="{BB962C8B-B14F-4D97-AF65-F5344CB8AC3E}">
        <p14:creationId xmlns:p14="http://schemas.microsoft.com/office/powerpoint/2010/main" val="4155271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4F33CC9-34D8-49A0-8C41-39CC8BC4ACCF}"/>
              </a:ext>
            </a:extLst>
          </p:cNvPr>
          <p:cNvSpPr txBox="1"/>
          <p:nvPr/>
        </p:nvSpPr>
        <p:spPr>
          <a:xfrm>
            <a:off x="1847529" y="797889"/>
            <a:ext cx="7366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propane</a:t>
            </a:r>
            <a:r>
              <a:rPr lang="en-GB" sz="2400" dirty="0">
                <a:cs typeface="Calibri" panose="020F0502020204030204" pitchFamily="34" charset="0"/>
              </a:rPr>
              <a:t>, 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: MM = 44.0 g/mol, O: MM = 16.0 g/mol, </a:t>
            </a:r>
            <a:endParaRPr lang="en-GB" sz="2400" baseline="-25000" dirty="0"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E56DEA-6265-427B-8070-1BE94A779B35}"/>
              </a:ext>
            </a:extLst>
          </p:cNvPr>
          <p:cNvSpPr txBox="1"/>
          <p:nvPr/>
        </p:nvSpPr>
        <p:spPr>
          <a:xfrm>
            <a:off x="173446" y="1571018"/>
            <a:ext cx="7685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u="sng" dirty="0">
                <a:cs typeface="Calibri" panose="020F0502020204030204" pitchFamily="34" charset="0"/>
              </a:rPr>
              <a:t>complete combustion: 	</a:t>
            </a:r>
            <a:r>
              <a:rPr lang="en-GB" sz="2400" dirty="0">
                <a:cs typeface="Calibri" panose="020F0502020204030204" pitchFamily="34" charset="0"/>
              </a:rPr>
              <a:t>combined mass 44 + 10 x 16 = 204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AD8E45-0BCC-4921-A902-28E4CFB2D85F}"/>
              </a:ext>
            </a:extLst>
          </p:cNvPr>
          <p:cNvSpPr txBox="1"/>
          <p:nvPr/>
        </p:nvSpPr>
        <p:spPr>
          <a:xfrm>
            <a:off x="375500" y="3860934"/>
            <a:ext cx="5000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  +  7/2 O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 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 3 CO  +  4 H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584FBF-C28E-44BF-9CE7-346DA2647D82}"/>
              </a:ext>
            </a:extLst>
          </p:cNvPr>
          <p:cNvSpPr txBox="1"/>
          <p:nvPr/>
        </p:nvSpPr>
        <p:spPr>
          <a:xfrm>
            <a:off x="375500" y="5571429"/>
            <a:ext cx="4099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  + 2 O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 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3 C + 4 H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endParaRPr lang="en-GB" sz="2400" dirty="0">
              <a:cs typeface="Calibri" panose="020F050202020403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2B40B370-5AB5-4A53-BECD-52B7D33C7F64}"/>
                  </a:ext>
                </a:extLst>
              </p:cNvPr>
              <p:cNvSpPr txBox="1"/>
              <p:nvPr/>
            </p:nvSpPr>
            <p:spPr>
              <a:xfrm>
                <a:off x="6059488" y="2240711"/>
                <a:ext cx="6573146" cy="6353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𝑡𝑜𝑡𝑎𝑙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𝑜𝑓𝑂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𝑐𝑜𝑚𝑏𝑖𝑛𝑒𝑑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16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𝑥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10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204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78.4% O</a:t>
                </a:r>
                <a:endParaRPr lang="en-GB" sz="2400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2B40B370-5AB5-4A53-BECD-52B7D33C7F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9488" y="2240711"/>
                <a:ext cx="6573146" cy="635367"/>
              </a:xfrm>
              <a:prstGeom prst="rect">
                <a:avLst/>
              </a:prstGeom>
              <a:blipFill>
                <a:blip r:embed="rId2"/>
                <a:stretch>
                  <a:fillRect b="-86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FD122F95-0789-464D-BC45-727798546A39}"/>
              </a:ext>
            </a:extLst>
          </p:cNvPr>
          <p:cNvSpPr txBox="1"/>
          <p:nvPr/>
        </p:nvSpPr>
        <p:spPr>
          <a:xfrm>
            <a:off x="173446" y="3186357"/>
            <a:ext cx="86869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cs typeface="Calibri" panose="020F0502020204030204" pitchFamily="34" charset="0"/>
              </a:rPr>
              <a:t>incomplete combustion: 	</a:t>
            </a:r>
            <a:r>
              <a:rPr lang="en-GB" sz="2400" dirty="0">
                <a:cs typeface="Calibri" panose="020F0502020204030204" pitchFamily="34" charset="0"/>
              </a:rPr>
              <a:t>combined mass 44 + 7 x 16 = 156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5370A8C7-3047-4F94-9537-F08C7AE32F3A}"/>
                  </a:ext>
                </a:extLst>
              </p:cNvPr>
              <p:cNvSpPr txBox="1"/>
              <p:nvPr/>
            </p:nvSpPr>
            <p:spPr>
              <a:xfrm>
                <a:off x="6059488" y="3808854"/>
                <a:ext cx="6242382" cy="63196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𝑡𝑜𝑡𝑎𝑙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𝑜𝑓𝑂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𝑐𝑜𝑚𝑏𝑖𝑛𝑒𝑑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16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𝑥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7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156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71.8% O</a:t>
                </a:r>
                <a:endParaRPr lang="en-GB" sz="2400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5370A8C7-3047-4F94-9537-F08C7AE32F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9488" y="3808854"/>
                <a:ext cx="6242382" cy="631968"/>
              </a:xfrm>
              <a:prstGeom prst="rect">
                <a:avLst/>
              </a:prstGeom>
              <a:blipFill>
                <a:blip r:embed="rId3"/>
                <a:stretch>
                  <a:fillRect b="-970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0818CF20-20F4-476E-ADF2-85C68C3EED27}"/>
              </a:ext>
            </a:extLst>
          </p:cNvPr>
          <p:cNvSpPr txBox="1"/>
          <p:nvPr/>
        </p:nvSpPr>
        <p:spPr>
          <a:xfrm>
            <a:off x="173447" y="4892409"/>
            <a:ext cx="86869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cs typeface="Calibri" panose="020F0502020204030204" pitchFamily="34" charset="0"/>
              </a:rPr>
              <a:t>incomplete combustion: 	</a:t>
            </a:r>
            <a:r>
              <a:rPr lang="en-GB" sz="2400" dirty="0">
                <a:cs typeface="Calibri" panose="020F0502020204030204" pitchFamily="34" charset="0"/>
              </a:rPr>
              <a:t>combined mass 44 + 4 x 16 = 108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A6B22E6-C952-4931-899D-CCB23D8C9EB9}"/>
                  </a:ext>
                </a:extLst>
              </p:cNvPr>
              <p:cNvSpPr txBox="1"/>
              <p:nvPr/>
            </p:nvSpPr>
            <p:spPr>
              <a:xfrm>
                <a:off x="6064865" y="5606200"/>
                <a:ext cx="6127135" cy="63196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𝑡𝑜𝑡𝑎𝑙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𝑜𝑓𝑂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𝑐𝑜𝑚𝑏𝑖𝑛𝑒𝑑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 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𝑚𝑎𝑠𝑠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16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𝑥</m:t>
                        </m:r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4</m:t>
                        </m:r>
                      </m:num>
                      <m:den>
                        <m:r>
                          <a:rPr lang="en-GB" sz="24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cs typeface="Calibri" panose="020F0502020204030204" pitchFamily="34" charset="0"/>
                          </a:rPr>
                          <m:t>108</m:t>
                        </m:r>
                      </m:den>
                    </m:f>
                  </m:oMath>
                </a14:m>
                <a:r>
                  <a:rPr lang="en-GB" sz="2400" i="1" dirty="0">
                    <a:solidFill>
                      <a:srgbClr val="FF0000"/>
                    </a:solidFill>
                    <a:cs typeface="Calibri" panose="020F0502020204030204" pitchFamily="34" charset="0"/>
                  </a:rPr>
                  <a:t>×100% = 59.3% O</a:t>
                </a:r>
                <a:endParaRPr lang="en-GB" sz="2400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A6B22E6-C952-4931-899D-CCB23D8C9E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4865" y="5606200"/>
                <a:ext cx="6127135" cy="631968"/>
              </a:xfrm>
              <a:prstGeom prst="rect">
                <a:avLst/>
              </a:prstGeom>
              <a:blipFill>
                <a:blip r:embed="rId4"/>
                <a:stretch>
                  <a:fillRect b="-873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7BDD6066-27E3-4ACD-A51F-385981649636}"/>
              </a:ext>
            </a:extLst>
          </p:cNvPr>
          <p:cNvSpPr txBox="1"/>
          <p:nvPr/>
        </p:nvSpPr>
        <p:spPr>
          <a:xfrm>
            <a:off x="375500" y="2280947"/>
            <a:ext cx="46363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3</a:t>
            </a:r>
            <a:r>
              <a:rPr lang="en-GB" sz="2400" dirty="0"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cs typeface="Calibri" panose="020F0502020204030204" pitchFamily="34" charset="0"/>
              </a:rPr>
              <a:t>8</a:t>
            </a:r>
            <a:r>
              <a:rPr lang="en-GB" sz="2400" dirty="0">
                <a:cs typeface="Calibri" panose="020F0502020204030204" pitchFamily="34" charset="0"/>
              </a:rPr>
              <a:t>  + 5 O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cs typeface="Calibri" panose="020F0502020204030204" pitchFamily="34" charset="0"/>
              </a:rPr>
              <a:t>  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3 CO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  + 4 H</a:t>
            </a:r>
            <a:r>
              <a:rPr lang="en-GB" sz="24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29119F2-FFD8-43F5-89B2-6B2AE17E5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2614"/>
            <a:ext cx="10364451" cy="797809"/>
          </a:xfrm>
        </p:spPr>
        <p:txBody>
          <a:bodyPr/>
          <a:lstStyle/>
          <a:p>
            <a:r>
              <a:rPr lang="en-GB" dirty="0"/>
              <a:t>Combustion of hydrocarbons</a:t>
            </a:r>
          </a:p>
        </p:txBody>
      </p:sp>
    </p:spTree>
    <p:extLst>
      <p:ext uri="{BB962C8B-B14F-4D97-AF65-F5344CB8AC3E}">
        <p14:creationId xmlns:p14="http://schemas.microsoft.com/office/powerpoint/2010/main" val="1182955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9197B6C9-5A0C-4F64-9FE9-452481165120}"/>
              </a:ext>
            </a:extLst>
          </p:cNvPr>
          <p:cNvSpPr txBox="1"/>
          <p:nvPr/>
        </p:nvSpPr>
        <p:spPr>
          <a:xfrm>
            <a:off x="4497616" y="1713778"/>
            <a:ext cx="57604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4C</a:t>
            </a:r>
            <a:r>
              <a:rPr lang="en-GB" sz="2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 </a:t>
            </a:r>
            <a:r>
              <a:rPr lang="en-GB" sz="28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4H</a:t>
            </a:r>
            <a:r>
              <a:rPr lang="en-GB" sz="2800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 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52F206-632A-4FE7-8678-65DF04079757}"/>
              </a:ext>
            </a:extLst>
          </p:cNvPr>
          <p:cNvSpPr txBox="1"/>
          <p:nvPr/>
        </p:nvSpPr>
        <p:spPr>
          <a:xfrm>
            <a:off x="5263044" y="2635225"/>
            <a:ext cx="70317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i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2C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+ 2C  + 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 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i="1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9B6941B-DC27-4B5B-BF7E-36505DE9690A}"/>
              </a:ext>
            </a:extLst>
          </p:cNvPr>
          <p:cNvSpPr txBox="1"/>
          <p:nvPr/>
        </p:nvSpPr>
        <p:spPr>
          <a:xfrm>
            <a:off x="5263045" y="3347349"/>
            <a:ext cx="74783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i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2C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+ 2C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+ 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i="1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823275B-98DC-4EA2-B72A-428C8292F80D}"/>
              </a:ext>
            </a:extLst>
          </p:cNvPr>
          <p:cNvSpPr txBox="1"/>
          <p:nvPr/>
        </p:nvSpPr>
        <p:spPr>
          <a:xfrm>
            <a:off x="5289709" y="4059473"/>
            <a:ext cx="69973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800" i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3C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baseline="-25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C 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+ 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2H</a:t>
            </a:r>
            <a:r>
              <a:rPr lang="en-GB" sz="2800" i="1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+  </a:t>
            </a:r>
            <a:r>
              <a:rPr lang="en-GB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4N</a:t>
            </a:r>
            <a:r>
              <a:rPr lang="en-GB" sz="2800" i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endParaRPr lang="en-GB" sz="2800" i="1" baseline="-250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AF0C33E-4775-446C-AD3C-9B40C4FD33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6603" y="1478831"/>
            <a:ext cx="2947753" cy="277356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03B7F66-B8E4-4FE1-8FC2-C47F26888320}"/>
              </a:ext>
            </a:extLst>
          </p:cNvPr>
          <p:cNvSpPr txBox="1"/>
          <p:nvPr/>
        </p:nvSpPr>
        <p:spPr>
          <a:xfrm>
            <a:off x="1634480" y="4656120"/>
            <a:ext cx="17719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HMX (octogen)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D5576-1DAE-427D-B59B-D8508AAA7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1"/>
            <a:ext cx="10364451" cy="890442"/>
          </a:xfrm>
        </p:spPr>
        <p:txBody>
          <a:bodyPr/>
          <a:lstStyle/>
          <a:p>
            <a:r>
              <a:rPr lang="en-GB" dirty="0"/>
              <a:t>Decomposition reactions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E7123D8-61FF-4689-9E9B-4DB4BA6E9DCC}"/>
              </a:ext>
            </a:extLst>
          </p:cNvPr>
          <p:cNvSpPr/>
          <p:nvPr/>
        </p:nvSpPr>
        <p:spPr>
          <a:xfrm>
            <a:off x="4480847" y="1619480"/>
            <a:ext cx="5456367" cy="806422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468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AE08250-1F87-40D0-BD79-55C42F5A7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5268"/>
            <a:ext cx="10364451" cy="1308144"/>
          </a:xfrm>
        </p:spPr>
        <p:txBody>
          <a:bodyPr/>
          <a:lstStyle/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Oxidation and reduction 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3DCACAD-B6A3-44F6-A136-C57DE4696D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77262" y="1122619"/>
            <a:ext cx="10363826" cy="3424107"/>
          </a:xfrm>
        </p:spPr>
        <p:txBody>
          <a:bodyPr>
            <a:noAutofit/>
          </a:bodyPr>
          <a:lstStyle/>
          <a:p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ox-</a:t>
            </a:r>
            <a:r>
              <a:rPr lang="en-GB" sz="2400" cap="none" dirty="0" err="1">
                <a:cs typeface="Calibri" panose="020F0502020204030204" pitchFamily="34" charset="0"/>
              </a:rPr>
              <a:t>idation</a:t>
            </a:r>
            <a:r>
              <a:rPr lang="en-GB" sz="2400" cap="none" dirty="0">
                <a:cs typeface="Calibri" panose="020F0502020204030204" pitchFamily="34" charset="0"/>
              </a:rPr>
              <a:t>: 	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</a:rPr>
              <a:t>substance gains oxygen		</a:t>
            </a:r>
            <a:r>
              <a:rPr lang="en-GB" sz="2400" cap="none" dirty="0">
                <a:cs typeface="Calibri" panose="020F0502020204030204" pitchFamily="34" charset="0"/>
              </a:rPr>
              <a:t>Mg 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 Mg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loses hydrogen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CH</a:t>
            </a:r>
            <a:r>
              <a:rPr lang="en-GB" sz="2400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OH  CH</a:t>
            </a:r>
            <a:r>
              <a:rPr lang="en-GB" sz="2400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loses electron(s)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Na  Na</a:t>
            </a:r>
            <a:r>
              <a:rPr lang="en-GB" sz="2400" cap="none" baseline="30000" dirty="0"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 +  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e</a:t>
            </a:r>
            <a:r>
              <a:rPr lang="en-GB" sz="2400" cap="none" baseline="30000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400" cap="none" baseline="30000" dirty="0">
              <a:solidFill>
                <a:srgbClr val="00CC00"/>
              </a:solidFill>
              <a:cs typeface="Calibri" panose="020F0502020204030204" pitchFamily="34" charset="0"/>
            </a:endParaRPr>
          </a:p>
          <a:p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red-</a:t>
            </a:r>
            <a:r>
              <a:rPr lang="en-GB" sz="2400" cap="none" dirty="0" err="1">
                <a:cs typeface="Calibri" panose="020F0502020204030204" pitchFamily="34" charset="0"/>
              </a:rPr>
              <a:t>uction</a:t>
            </a:r>
            <a:r>
              <a:rPr lang="en-GB" sz="2400" cap="none" dirty="0">
                <a:cs typeface="Calibri" panose="020F0502020204030204" pitchFamily="34" charset="0"/>
              </a:rPr>
              <a:t>: 	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</a:rPr>
              <a:t>substance loses oxygen</a:t>
            </a:r>
            <a:r>
              <a:rPr lang="en-GB" sz="2400" cap="none" dirty="0">
                <a:cs typeface="Calibri" panose="020F0502020204030204" pitchFamily="34" charset="0"/>
              </a:rPr>
              <a:t>		Mg</a:t>
            </a:r>
            <a:r>
              <a:rPr lang="en-GB" sz="2400" cap="none" dirty="0">
                <a:solidFill>
                  <a:srgbClr val="FF66FF"/>
                </a:solidFill>
                <a:cs typeface="Calibri" panose="020F0502020204030204" pitchFamily="34" charset="0"/>
              </a:rPr>
              <a:t>O</a:t>
            </a:r>
            <a:r>
              <a:rPr lang="en-GB" sz="2400" cap="none" dirty="0"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 Mg</a:t>
            </a: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gains hydrogen		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 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400" cap="none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400" cap="none" baseline="-25000" dirty="0">
                <a:solidFill>
                  <a:srgbClr val="FFC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endParaRPr lang="en-GB" sz="2400" cap="none" dirty="0">
              <a:solidFill>
                <a:srgbClr val="FFC000"/>
              </a:solidFill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substance gains electron(s)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		Cl</a:t>
            </a:r>
            <a:r>
              <a:rPr lang="en-GB" sz="2400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+  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2e</a:t>
            </a:r>
            <a:r>
              <a:rPr lang="en-GB" sz="2400" cap="none" baseline="30000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r>
              <a:rPr lang="en-GB" sz="2400" cap="none" dirty="0">
                <a:solidFill>
                  <a:srgbClr val="00CC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GB" sz="2400" cap="none" dirty="0">
                <a:cs typeface="Calibri" panose="020F0502020204030204" pitchFamily="34" charset="0"/>
                <a:sym typeface="Wingdings" panose="05000000000000000000" pitchFamily="2" charset="2"/>
              </a:rPr>
              <a:t>  2 Cl</a:t>
            </a:r>
            <a:r>
              <a:rPr lang="en-GB" sz="2400" cap="none" baseline="30000" dirty="0"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</a:p>
          <a:p>
            <a:pPr marL="0" indent="0">
              <a:buNone/>
            </a:pPr>
            <a:endParaRPr lang="en-GB" sz="2400" b="1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		</a:t>
            </a:r>
            <a:endParaRPr lang="en-GB" sz="2400" cap="none" baseline="30000" dirty="0"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endParaRPr lang="en-GB" sz="2400" cap="none" baseline="30000" dirty="0">
              <a:cs typeface="Calibri" panose="020F0502020204030204" pitchFamily="34" charset="0"/>
              <a:sym typeface="Wingdings" panose="05000000000000000000" pitchFamily="2" charset="2"/>
            </a:endParaRPr>
          </a:p>
          <a:p>
            <a:endParaRPr lang="en-GB" sz="2400" cap="none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002F98-73B6-4551-9B63-7712A9F10191}"/>
              </a:ext>
            </a:extLst>
          </p:cNvPr>
          <p:cNvSpPr txBox="1"/>
          <p:nvPr/>
        </p:nvSpPr>
        <p:spPr>
          <a:xfrm>
            <a:off x="1152443" y="5288340"/>
            <a:ext cx="962048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The most general definition of </a:t>
            </a:r>
            <a:r>
              <a:rPr lang="en-GB" sz="2400" cap="none" dirty="0">
                <a:solidFill>
                  <a:srgbClr val="FF0000"/>
                </a:solidFill>
                <a:cs typeface="Calibri" panose="020F0502020204030204" pitchFamily="34" charset="0"/>
              </a:rPr>
              <a:t>red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ox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 process is that oxidation is when a substance loses electrons, and reduction is when substance gains the electrons.</a:t>
            </a:r>
          </a:p>
          <a:p>
            <a:pPr marL="0" indent="0">
              <a:buNone/>
            </a:pP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	</a:t>
            </a:r>
            <a:endParaRPr lang="en-GB" sz="2400" cap="none" baseline="30000" dirty="0">
              <a:cs typeface="Calibri" panose="020F0502020204030204" pitchFamily="34" charset="0"/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3546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E9198-7740-4DF9-A838-618666050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47898"/>
          </a:xfrm>
        </p:spPr>
        <p:txBody>
          <a:bodyPr/>
          <a:lstStyle/>
          <a:p>
            <a:r>
              <a:rPr lang="en-GB" dirty="0"/>
              <a:t>Red-ox reaction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DC974-DEDA-4B41-9A80-0D02AB47FC2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90762" y="847899"/>
            <a:ext cx="10364452" cy="342410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involves a transfer of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electrons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between two species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and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oxidisation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always occur together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net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7030A0"/>
                </a:solidFill>
                <a:cs typeface="Calibri" panose="020F0502020204030204" pitchFamily="34" charset="0"/>
              </a:rPr>
              <a:t>charge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zero 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is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oxidised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when it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loses electrons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b="1" cap="none" dirty="0">
                <a:cs typeface="Calibri" panose="020F0502020204030204" pitchFamily="34" charset="0"/>
              </a:rPr>
              <a:t>oxidation number </a:t>
            </a:r>
            <a:r>
              <a:rPr lang="en-GB" sz="9600" cap="none" dirty="0">
                <a:cs typeface="Calibri" panose="020F0502020204030204" pitchFamily="34" charset="0"/>
              </a:rPr>
              <a:t>increases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 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is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when it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gains electrons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b="1" cap="none" dirty="0">
                <a:cs typeface="Calibri" panose="020F0502020204030204" pitchFamily="34" charset="0"/>
              </a:rPr>
              <a:t>oxidation number </a:t>
            </a:r>
            <a:r>
              <a:rPr lang="en-GB" sz="9600" cap="none" dirty="0">
                <a:cs typeface="Calibri" panose="020F0502020204030204" pitchFamily="34" charset="0"/>
              </a:rPr>
              <a:t>decreases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 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OIL </a:t>
            </a:r>
            <a:r>
              <a:rPr lang="en-GB" sz="96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RIG</a:t>
            </a:r>
            <a:r>
              <a:rPr lang="en-GB" sz="9600" b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"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oxidation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loss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" </a:t>
            </a:r>
            <a:r>
              <a:rPr lang="en-GB" sz="9600" cap="none" dirty="0">
                <a:cs typeface="Calibri" panose="020F0502020204030204" pitchFamily="34" charset="0"/>
              </a:rPr>
              <a:t>and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"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reduction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gain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"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that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accepts electrons </a:t>
            </a:r>
            <a:r>
              <a:rPr lang="en-GB" sz="9600" cap="none" dirty="0">
                <a:cs typeface="Calibri" panose="020F0502020204030204" pitchFamily="34" charset="0"/>
              </a:rPr>
              <a:t>is called the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oxidizing agent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cap="none" dirty="0">
                <a:cs typeface="Calibri" panose="020F0502020204030204" pitchFamily="34" charset="0"/>
              </a:rPr>
              <a:t>by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accepting electrons </a:t>
            </a:r>
            <a:r>
              <a:rPr lang="en-GB" sz="9600" cap="none" dirty="0">
                <a:cs typeface="Calibri" panose="020F0502020204030204" pitchFamily="34" charset="0"/>
              </a:rPr>
              <a:t>it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oxidizes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other species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ion or molecule that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donates electrons </a:t>
            </a:r>
            <a:r>
              <a:rPr lang="en-GB" sz="9600" cap="none" dirty="0">
                <a:cs typeface="Calibri" panose="020F0502020204030204" pitchFamily="34" charset="0"/>
              </a:rPr>
              <a:t>is called the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reducing agent 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cap="none" dirty="0">
                <a:cs typeface="Calibri" panose="020F0502020204030204" pitchFamily="34" charset="0"/>
              </a:rPr>
              <a:t>by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00B050"/>
                </a:solidFill>
                <a:cs typeface="Calibri" panose="020F0502020204030204" pitchFamily="34" charset="0"/>
              </a:rPr>
              <a:t>giving electrons </a:t>
            </a:r>
            <a:r>
              <a:rPr lang="en-GB" sz="9600" cap="none" dirty="0">
                <a:cs typeface="Calibri" panose="020F0502020204030204" pitchFamily="34" charset="0"/>
              </a:rPr>
              <a:t>it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reduces </a:t>
            </a:r>
            <a:r>
              <a:rPr lang="en-GB" sz="9600" cap="none" dirty="0">
                <a:cs typeface="Calibri" panose="020F0502020204030204" pitchFamily="34" charset="0"/>
              </a:rPr>
              <a:t>the other species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</a:t>
            </a:r>
          </a:p>
          <a:p>
            <a:pPr>
              <a:lnSpc>
                <a:spcPts val="3100"/>
              </a:lnSpc>
              <a:spcBef>
                <a:spcPts val="0"/>
              </a:spcBef>
            </a:pPr>
            <a:r>
              <a:rPr lang="en-GB" sz="9600" cap="none" dirty="0">
                <a:cs typeface="Calibri" panose="020F0502020204030204" pitchFamily="34" charset="0"/>
              </a:rPr>
              <a:t>what is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oxidized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the </a:t>
            </a:r>
            <a:r>
              <a:rPr lang="en-GB" sz="9600" cap="none" dirty="0">
                <a:solidFill>
                  <a:srgbClr val="0000FF"/>
                </a:solidFill>
                <a:cs typeface="Calibri" panose="020F0502020204030204" pitchFamily="34" charset="0"/>
              </a:rPr>
              <a:t>reducing agent </a:t>
            </a:r>
            <a:r>
              <a:rPr lang="en-GB" sz="9600" cap="none" dirty="0">
                <a:cs typeface="Calibri" panose="020F0502020204030204" pitchFamily="34" charset="0"/>
              </a:rPr>
              <a:t>and what is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reduced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cap="none" dirty="0">
                <a:cs typeface="Calibri" panose="020F0502020204030204" pitchFamily="34" charset="0"/>
              </a:rPr>
              <a:t>is the </a:t>
            </a:r>
            <a:r>
              <a:rPr lang="en-GB" sz="9600" cap="none" dirty="0">
                <a:solidFill>
                  <a:srgbClr val="FF0000"/>
                </a:solidFill>
                <a:cs typeface="Calibri" panose="020F0502020204030204" pitchFamily="34" charset="0"/>
              </a:rPr>
              <a:t>oxidizing agent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lnSpc>
                <a:spcPts val="3100"/>
              </a:lnSpc>
              <a:spcBef>
                <a:spcPts val="0"/>
              </a:spcBef>
              <a:buNone/>
            </a:pPr>
            <a:endParaRPr lang="en-GB" sz="9600" cap="none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ts val="3100"/>
              </a:lnSpc>
              <a:spcBef>
                <a:spcPts val="0"/>
              </a:spcBef>
              <a:buNone/>
            </a:pP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(</a:t>
            </a:r>
            <a:r>
              <a:rPr lang="en-GB" sz="9600" i="1" cap="none" dirty="0">
                <a:cs typeface="Calibri" panose="020F0502020204030204" pitchFamily="34" charset="0"/>
              </a:rPr>
              <a:t>disproportionation reactions 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- </a:t>
            </a:r>
            <a:r>
              <a:rPr lang="en-GB" sz="9600" i="1" cap="none" dirty="0">
                <a:solidFill>
                  <a:srgbClr val="FF0000"/>
                </a:solidFill>
                <a:cs typeface="Calibri" panose="020F0502020204030204" pitchFamily="34" charset="0"/>
              </a:rPr>
              <a:t>oxidizing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i="1" cap="none" dirty="0">
                <a:cs typeface="Calibri" panose="020F0502020204030204" pitchFamily="34" charset="0"/>
              </a:rPr>
              <a:t>and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i="1" cap="none" dirty="0">
                <a:solidFill>
                  <a:srgbClr val="0000FF"/>
                </a:solidFill>
                <a:cs typeface="Calibri" panose="020F0502020204030204" pitchFamily="34" charset="0"/>
              </a:rPr>
              <a:t>reducing</a:t>
            </a:r>
            <a:r>
              <a:rPr lang="en-GB" sz="9600" i="1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9600" i="1" cap="none" dirty="0">
                <a:cs typeface="Calibri" panose="020F0502020204030204" pitchFamily="34" charset="0"/>
              </a:rPr>
              <a:t>agents are the same element or compound</a:t>
            </a:r>
            <a:r>
              <a:rPr lang="en-GB" sz="9600" cap="none" dirty="0">
                <a:solidFill>
                  <a:srgbClr val="0070C0"/>
                </a:solidFill>
                <a:cs typeface="Calibri" panose="020F0502020204030204" pitchFamily="34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1877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EF3556CF-8785-401B-AC94-424C36B6466D}"/>
              </a:ext>
            </a:extLst>
          </p:cNvPr>
          <p:cNvSpPr txBox="1"/>
          <p:nvPr/>
        </p:nvSpPr>
        <p:spPr>
          <a:xfrm>
            <a:off x="11088081" y="5834897"/>
            <a:ext cx="6917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???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EE062A-009F-42F1-9811-711E239A9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910526"/>
          </a:xfrm>
        </p:spPr>
        <p:txBody>
          <a:bodyPr/>
          <a:lstStyle/>
          <a:p>
            <a:r>
              <a:rPr lang="en-GB" dirty="0"/>
              <a:t>Oxidation number – ‘fake charge’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835A8-C689-4C78-89F7-839D582AD08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040" y="1023103"/>
            <a:ext cx="11616895" cy="3424107"/>
          </a:xfrm>
        </p:spPr>
        <p:txBody>
          <a:bodyPr>
            <a:noAutofit/>
          </a:bodyPr>
          <a:lstStyle/>
          <a:p>
            <a:r>
              <a:rPr lang="en-GB" sz="2400" cap="none" dirty="0">
                <a:cs typeface="Calibri" panose="020F0502020204030204" pitchFamily="34" charset="0"/>
              </a:rPr>
              <a:t>a</a:t>
            </a:r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 number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 </a:t>
            </a:r>
            <a:r>
              <a:rPr lang="en-GB" sz="2400" cap="none" dirty="0">
                <a:cs typeface="Calibri" panose="020F0502020204030204" pitchFamily="34" charset="0"/>
              </a:rPr>
              <a:t>assigned to a compound or atom to show how many 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electrons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</a:rPr>
              <a:t>were lost or gained in order to form a bond with another atom</a:t>
            </a:r>
          </a:p>
          <a:p>
            <a:r>
              <a:rPr lang="en-GB" sz="2400" cap="none" dirty="0">
                <a:cs typeface="Calibri" panose="020F0502020204030204" pitchFamily="34" charset="0"/>
              </a:rPr>
              <a:t>an imaginary 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charge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</a:rPr>
              <a:t>that the atom would have if all of the bonds to the atom were completely ionic</a:t>
            </a:r>
          </a:p>
          <a:p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oxidation </a:t>
            </a:r>
            <a:r>
              <a:rPr lang="en-GB" sz="2400" cap="none" dirty="0">
                <a:cs typeface="Calibri" panose="020F0502020204030204" pitchFamily="34" charset="0"/>
              </a:rPr>
              <a:t>increases the 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 </a:t>
            </a:r>
            <a:r>
              <a:rPr lang="en-GB" sz="2400" cap="none" dirty="0">
                <a:cs typeface="Calibri" panose="020F0502020204030204" pitchFamily="34" charset="0"/>
              </a:rPr>
              <a:t>and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reduction</a:t>
            </a:r>
            <a:r>
              <a:rPr lang="en-GB" sz="2400" cap="none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400" cap="none" dirty="0">
                <a:cs typeface="Calibri" panose="020F0502020204030204" pitchFamily="34" charset="0"/>
              </a:rPr>
              <a:t>decreases the 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</a:t>
            </a:r>
          </a:p>
          <a:p>
            <a:endParaRPr lang="en-GB" cap="non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D111F9-0A8C-46C6-B3F1-FB0DF4EB99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38" y="5049400"/>
            <a:ext cx="6326696" cy="1165228"/>
          </a:xfrm>
          <a:prstGeom prst="rect">
            <a:avLst/>
          </a:prstGeom>
        </p:spPr>
      </p:pic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9EB677D-2E90-4271-AF86-48B25C0D2274}"/>
              </a:ext>
            </a:extLst>
          </p:cNvPr>
          <p:cNvSpPr txBox="1">
            <a:spLocks/>
          </p:cNvSpPr>
          <p:nvPr/>
        </p:nvSpPr>
        <p:spPr>
          <a:xfrm>
            <a:off x="913774" y="3937982"/>
            <a:ext cx="4931600" cy="189691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cap="none" dirty="0">
                <a:solidFill>
                  <a:srgbClr val="0070C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for the ionic species</a:t>
            </a:r>
          </a:p>
          <a:p>
            <a:pPr marL="0" indent="0">
              <a:buNone/>
            </a:pPr>
            <a:r>
              <a:rPr lang="en-GB" sz="2800" i="1" cap="none" dirty="0">
                <a:cs typeface="Calibri" panose="020F0502020204030204" pitchFamily="34" charset="0"/>
              </a:rPr>
              <a:t>	oxidation numbers</a:t>
            </a:r>
          </a:p>
          <a:p>
            <a:endParaRPr lang="en-GB" sz="2800" cap="none" dirty="0"/>
          </a:p>
        </p:txBody>
      </p:sp>
      <p:sp>
        <p:nvSpPr>
          <p:cNvPr id="26" name="Content Placeholder 3">
            <a:extLst>
              <a:ext uri="{FF2B5EF4-FFF2-40B4-BE49-F238E27FC236}">
                <a16:creationId xmlns:a16="http://schemas.microsoft.com/office/drawing/2014/main" id="{D9A0404C-C6CF-464A-A3C9-0AA8FAB50183}"/>
              </a:ext>
            </a:extLst>
          </p:cNvPr>
          <p:cNvSpPr txBox="1">
            <a:spLocks/>
          </p:cNvSpPr>
          <p:nvPr/>
        </p:nvSpPr>
        <p:spPr>
          <a:xfrm>
            <a:off x="6096000" y="3937982"/>
            <a:ext cx="6017617" cy="23208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cap="none" dirty="0">
                <a:solidFill>
                  <a:srgbClr val="0070C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for the covalent species:</a:t>
            </a:r>
          </a:p>
          <a:p>
            <a:pPr marL="0" indent="0">
              <a:buNone/>
            </a:pP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	CH</a:t>
            </a:r>
            <a:r>
              <a:rPr lang="en-GB" sz="2800" b="1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cap="none" baseline="-25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OH    </a:t>
            </a:r>
            <a:r>
              <a:rPr lang="en-GB" sz="2800" cap="none" dirty="0">
                <a:cs typeface="Calibri" panose="020F0502020204030204" pitchFamily="34" charset="0"/>
                <a:sym typeface="Wingdings" panose="05000000000000000000" pitchFamily="2" charset="2"/>
              </a:rPr>
              <a:t>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    CH</a:t>
            </a:r>
            <a:r>
              <a:rPr lang="en-GB" sz="2800" b="1" cap="none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8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   	</a:t>
            </a:r>
            <a:r>
              <a:rPr lang="en-GB" sz="2800" cap="none" dirty="0">
                <a:cs typeface="Calibri" panose="020F0502020204030204" pitchFamily="34" charset="0"/>
                <a:sym typeface="Wingdings" panose="05000000000000000000" pitchFamily="2" charset="2"/>
              </a:rPr>
              <a:t>ethanol	  	acetaldehyde                                                              		                  (ethanal)</a:t>
            </a:r>
            <a:endParaRPr lang="en-GB" sz="2800" cap="none" dirty="0">
              <a:cs typeface="Calibri" panose="020F0502020204030204" pitchFamily="34" charset="0"/>
            </a:endParaRPr>
          </a:p>
          <a:p>
            <a:endParaRPr lang="en-GB" sz="2800" cap="none" dirty="0"/>
          </a:p>
        </p:txBody>
      </p:sp>
    </p:spTree>
    <p:extLst>
      <p:ext uri="{BB962C8B-B14F-4D97-AF65-F5344CB8AC3E}">
        <p14:creationId xmlns:p14="http://schemas.microsoft.com/office/powerpoint/2010/main" val="901806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1302DA-AF40-44B7-8362-9D4E9E12A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-17228"/>
            <a:ext cx="10364451" cy="902132"/>
          </a:xfrm>
        </p:spPr>
        <p:txBody>
          <a:bodyPr/>
          <a:lstStyle/>
          <a:p>
            <a:r>
              <a:rPr lang="en-GB" dirty="0"/>
              <a:t>ASSIGNING OXIDATION NUMBERS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DF500B-D08F-4281-84D5-9B701BC8F0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6676" y="709975"/>
            <a:ext cx="10363826" cy="3424107"/>
          </a:xfrm>
        </p:spPr>
        <p:txBody>
          <a:bodyPr>
            <a:noAutofit/>
          </a:bodyPr>
          <a:lstStyle/>
          <a:p>
            <a:pPr marL="342900" indent="-342900">
              <a:lnSpc>
                <a:spcPct val="150000"/>
              </a:lnSpc>
              <a:spcBef>
                <a:spcPts val="0"/>
              </a:spcBef>
              <a:buAutoNum type="arabicPeriod"/>
            </a:pPr>
            <a:r>
              <a:rPr lang="en-GB" sz="2400" b="1" cap="none" dirty="0">
                <a:solidFill>
                  <a:srgbClr val="002060"/>
                </a:solidFill>
                <a:cs typeface="Calibri" panose="020F0502020204030204" pitchFamily="34" charset="0"/>
              </a:rPr>
              <a:t>metal cations</a:t>
            </a:r>
            <a:r>
              <a:rPr lang="en-GB" sz="2400" cap="none" dirty="0">
                <a:cs typeface="Calibri" panose="020F0502020204030204" pitchFamily="34" charset="0"/>
              </a:rPr>
              <a:t>: oxidation number = </a:t>
            </a:r>
            <a:r>
              <a:rPr lang="en-GB" sz="2400" cap="none" dirty="0">
                <a:solidFill>
                  <a:srgbClr val="00B050"/>
                </a:solidFill>
                <a:cs typeface="Calibri" panose="020F0502020204030204" pitchFamily="34" charset="0"/>
              </a:rPr>
              <a:t>charge on the cation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cap="none" dirty="0">
                <a:solidFill>
                  <a:srgbClr val="002060"/>
                </a:solidFill>
                <a:cs typeface="Calibri" panose="020F0502020204030204" pitchFamily="34" charset="0"/>
              </a:rPr>
              <a:t>	</a:t>
            </a:r>
            <a:r>
              <a:rPr lang="en-GB" b="1" cap="none" dirty="0">
                <a:solidFill>
                  <a:srgbClr val="002060"/>
                </a:solidFill>
                <a:cs typeface="Calibri" panose="020F0502020204030204" pitchFamily="34" charset="0"/>
              </a:rPr>
              <a:t>group 1 metals     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+1	</a:t>
            </a:r>
            <a:r>
              <a:rPr lang="en-GB" cap="none" dirty="0">
                <a:cs typeface="Calibri" panose="020F0502020204030204" pitchFamily="34" charset="0"/>
              </a:rPr>
              <a:t>(Na, K, …)</a:t>
            </a:r>
            <a:endParaRPr lang="en-GB" b="1" cap="none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2060"/>
                </a:solidFill>
                <a:cs typeface="Calibri" panose="020F0502020204030204" pitchFamily="34" charset="0"/>
              </a:rPr>
              <a:t>	group 2 metals     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+2	</a:t>
            </a:r>
            <a:r>
              <a:rPr lang="en-GB" cap="none" dirty="0">
                <a:cs typeface="Calibri" panose="020F0502020204030204" pitchFamily="34" charset="0"/>
              </a:rPr>
              <a:t>(Mg, Ca, …)</a:t>
            </a:r>
            <a:endParaRPr lang="en-GB" b="1" cap="none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2060"/>
                </a:solidFill>
                <a:cs typeface="Calibri" panose="020F0502020204030204" pitchFamily="34" charset="0"/>
              </a:rPr>
              <a:t>	group 3 metals     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+3</a:t>
            </a:r>
            <a:r>
              <a:rPr lang="en-GB" cap="none" dirty="0">
                <a:cs typeface="Calibri" panose="020F0502020204030204" pitchFamily="34" charset="0"/>
              </a:rPr>
              <a:t> 	(Al, Ga), etc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cap="none" dirty="0">
                <a:cs typeface="Calibri" panose="020F0502020204030204" pitchFamily="34" charset="0"/>
              </a:rPr>
              <a:t>2.   </a:t>
            </a:r>
            <a:r>
              <a:rPr lang="en-GB" sz="2400" b="1" cap="none" dirty="0">
                <a:solidFill>
                  <a:srgbClr val="C00000"/>
                </a:solidFill>
                <a:cs typeface="Calibri" panose="020F0502020204030204" pitchFamily="34" charset="0"/>
              </a:rPr>
              <a:t>F</a:t>
            </a:r>
            <a:r>
              <a:rPr lang="en-GB" sz="2400" cap="none" dirty="0">
                <a:cs typeface="Calibri" panose="020F0502020204030204" pitchFamily="34" charset="0"/>
              </a:rPr>
              <a:t> 	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-1</a:t>
            </a:r>
            <a:r>
              <a:rPr lang="en-GB" sz="2400" cap="none" dirty="0">
                <a:cs typeface="Calibri" panose="020F0502020204030204" pitchFamily="34" charset="0"/>
              </a:rPr>
              <a:t> 	(always), </a:t>
            </a:r>
            <a:r>
              <a:rPr lang="en-GB" sz="2400" b="1" cap="none" dirty="0">
                <a:solidFill>
                  <a:srgbClr val="C00000"/>
                </a:solidFill>
                <a:cs typeface="Calibri" panose="020F0502020204030204" pitchFamily="34" charset="0"/>
              </a:rPr>
              <a:t>halogens</a:t>
            </a:r>
            <a:r>
              <a:rPr lang="en-GB" sz="2400" cap="none" dirty="0">
                <a:cs typeface="Calibri" panose="020F0502020204030204" pitchFamily="34" charset="0"/>
              </a:rPr>
              <a:t>      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-1 </a:t>
            </a:r>
            <a:r>
              <a:rPr lang="en-GB" sz="2400" cap="none" dirty="0">
                <a:cs typeface="Calibri" panose="020F0502020204030204" pitchFamily="34" charset="0"/>
              </a:rPr>
              <a:t>(unless combined with oxygen)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cap="none" dirty="0">
                <a:cs typeface="Calibri" panose="020F0502020204030204" pitchFamily="34" charset="0"/>
              </a:rPr>
              <a:t>3.   </a:t>
            </a:r>
            <a:r>
              <a:rPr lang="en-GB" sz="2400" b="1" cap="none" dirty="0">
                <a:solidFill>
                  <a:srgbClr val="002060"/>
                </a:solidFill>
                <a:cs typeface="Calibri" panose="020F0502020204030204" pitchFamily="34" charset="0"/>
              </a:rPr>
              <a:t>H</a:t>
            </a:r>
            <a:r>
              <a:rPr lang="en-GB" sz="2400" cap="none" dirty="0">
                <a:cs typeface="Calibri" panose="020F0502020204030204" pitchFamily="34" charset="0"/>
              </a:rPr>
              <a:t> 	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+1</a:t>
            </a:r>
            <a:r>
              <a:rPr lang="en-GB" sz="2400" cap="none" dirty="0">
                <a:cs typeface="Calibri" panose="020F0502020204030204" pitchFamily="34" charset="0"/>
              </a:rPr>
              <a:t> 	(except metal hydrides, -1)</a:t>
            </a:r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AutoNum type="arabicPeriod" startAt="4"/>
            </a:pPr>
            <a:r>
              <a:rPr lang="en-GB" sz="2400" b="1" cap="none" dirty="0">
                <a:solidFill>
                  <a:srgbClr val="C00000"/>
                </a:solidFill>
                <a:cs typeface="Calibri" panose="020F0502020204030204" pitchFamily="34" charset="0"/>
              </a:rPr>
              <a:t>O</a:t>
            </a:r>
            <a:r>
              <a:rPr lang="en-GB" sz="2400" cap="none" dirty="0">
                <a:cs typeface="Calibri" panose="020F0502020204030204" pitchFamily="34" charset="0"/>
              </a:rPr>
              <a:t> 	</a:t>
            </a:r>
            <a:r>
              <a:rPr lang="en-GB" sz="2400" b="1" cap="none" dirty="0">
                <a:solidFill>
                  <a:srgbClr val="00B050"/>
                </a:solidFill>
                <a:cs typeface="Calibri" panose="020F0502020204030204" pitchFamily="34" charset="0"/>
              </a:rPr>
              <a:t>-2	</a:t>
            </a:r>
            <a:r>
              <a:rPr lang="en-GB" sz="2400" cap="none" dirty="0">
                <a:cs typeface="Calibri" panose="020F0502020204030204" pitchFamily="34" charset="0"/>
              </a:rPr>
              <a:t>(except O</a:t>
            </a:r>
            <a:r>
              <a:rPr lang="en-GB" sz="2400" cap="none" baseline="-25000" dirty="0">
                <a:cs typeface="Calibri" panose="020F0502020204030204" pitchFamily="34" charset="0"/>
              </a:rPr>
              <a:t>2</a:t>
            </a:r>
            <a:r>
              <a:rPr lang="en-GB" sz="2400" cap="none" baseline="30000" dirty="0">
                <a:cs typeface="Calibri" panose="020F0502020204030204" pitchFamily="34" charset="0"/>
              </a:rPr>
              <a:t>2-</a:t>
            </a:r>
            <a:r>
              <a:rPr lang="en-GB" sz="2400" cap="none" dirty="0">
                <a:cs typeface="Calibri" panose="020F0502020204030204" pitchFamily="34" charset="0"/>
              </a:rPr>
              <a:t> - superoxide, O</a:t>
            </a:r>
            <a:r>
              <a:rPr lang="en-GB" sz="2400" cap="none" baseline="-25000" dirty="0">
                <a:cs typeface="Calibri" panose="020F0502020204030204" pitchFamily="34" charset="0"/>
              </a:rPr>
              <a:t>2</a:t>
            </a:r>
            <a:r>
              <a:rPr lang="en-GB" sz="2400" cap="none" baseline="30000" dirty="0">
                <a:cs typeface="Calibri" panose="020F0502020204030204" pitchFamily="34" charset="0"/>
              </a:rPr>
              <a:t>-</a:t>
            </a:r>
            <a:r>
              <a:rPr lang="en-GB" sz="2400" cap="none" dirty="0">
                <a:cs typeface="Calibri" panose="020F0502020204030204" pitchFamily="34" charset="0"/>
              </a:rPr>
              <a:t> - peroxide)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cap="none" dirty="0">
              <a:cs typeface="Calibri" panose="020F0502020204030204" pitchFamily="34" charset="0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sz="2200" cap="none" dirty="0">
                <a:cs typeface="Calibri" panose="020F0502020204030204" pitchFamily="34" charset="0"/>
              </a:rPr>
              <a:t>the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 (state) </a:t>
            </a:r>
            <a:r>
              <a:rPr lang="en-GB" sz="2200" cap="none" dirty="0">
                <a:cs typeface="Calibri" panose="020F0502020204030204" pitchFamily="34" charset="0"/>
              </a:rPr>
              <a:t>of atoms in a </a:t>
            </a:r>
            <a:r>
              <a:rPr lang="en-GB" sz="2200" b="1" cap="none" dirty="0">
                <a:cs typeface="Calibri" panose="020F0502020204030204" pitchFamily="34" charset="0"/>
              </a:rPr>
              <a:t>pure element </a:t>
            </a:r>
            <a:r>
              <a:rPr lang="en-GB" sz="2200" cap="none" dirty="0">
                <a:cs typeface="Calibri" panose="020F0502020204030204" pitchFamily="34" charset="0"/>
              </a:rPr>
              <a:t>is </a:t>
            </a:r>
            <a:r>
              <a:rPr lang="en-GB" sz="2200" b="1" cap="none" dirty="0">
                <a:cs typeface="Calibri" panose="020F0502020204030204" pitchFamily="34" charset="0"/>
              </a:rPr>
              <a:t>zero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sz="2200" cap="none" dirty="0">
                <a:cs typeface="Calibri" panose="020F0502020204030204" pitchFamily="34" charset="0"/>
              </a:rPr>
              <a:t>in an </a:t>
            </a:r>
            <a:r>
              <a:rPr lang="en-GB" sz="2200" b="1" cap="none" dirty="0">
                <a:cs typeface="Calibri" panose="020F0502020204030204" pitchFamily="34" charset="0"/>
              </a:rPr>
              <a:t>uncharged compound</a:t>
            </a:r>
            <a:r>
              <a:rPr lang="en-GB" sz="2200" cap="none" dirty="0">
                <a:cs typeface="Calibri" panose="020F0502020204030204" pitchFamily="34" charset="0"/>
              </a:rPr>
              <a:t>, the sum of all the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states </a:t>
            </a:r>
            <a:r>
              <a:rPr lang="en-GB" sz="2200" cap="none" dirty="0">
                <a:cs typeface="Calibri" panose="020F0502020204030204" pitchFamily="34" charset="0"/>
              </a:rPr>
              <a:t>is </a:t>
            </a:r>
            <a:r>
              <a:rPr lang="en-GB" sz="2200" b="1" cap="none" dirty="0">
                <a:cs typeface="Calibri" panose="020F0502020204030204" pitchFamily="34" charset="0"/>
              </a:rPr>
              <a:t>zero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GB" sz="2200" cap="none" dirty="0">
                <a:cs typeface="Calibri" panose="020F0502020204030204" pitchFamily="34" charset="0"/>
              </a:rPr>
              <a:t>for </a:t>
            </a:r>
            <a:r>
              <a:rPr lang="en-GB" sz="2200" b="1" cap="none" dirty="0">
                <a:cs typeface="Calibri" panose="020F0502020204030204" pitchFamily="34" charset="0"/>
              </a:rPr>
              <a:t>monoatomic ions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oxidation number </a:t>
            </a:r>
            <a:r>
              <a:rPr lang="en-GB" sz="2200" cap="none" dirty="0">
                <a:cs typeface="Calibri" panose="020F0502020204030204" pitchFamily="34" charset="0"/>
              </a:rPr>
              <a:t>= </a:t>
            </a:r>
            <a:r>
              <a:rPr lang="en-GB" sz="2200" cap="none" dirty="0">
                <a:solidFill>
                  <a:srgbClr val="00B050"/>
                </a:solidFill>
                <a:cs typeface="Calibri" panose="020F0502020204030204" pitchFamily="34" charset="0"/>
              </a:rPr>
              <a:t>charge </a:t>
            </a:r>
            <a:endParaRPr lang="en-GB" sz="2200" cap="none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cap="none" dirty="0"/>
          </a:p>
        </p:txBody>
      </p:sp>
    </p:spTree>
    <p:extLst>
      <p:ext uri="{BB962C8B-B14F-4D97-AF65-F5344CB8AC3E}">
        <p14:creationId xmlns:p14="http://schemas.microsoft.com/office/powerpoint/2010/main" val="4215995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7AAB4-894B-446B-BC48-FA98F905F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903767"/>
          </a:xfrm>
        </p:spPr>
        <p:txBody>
          <a:bodyPr/>
          <a:lstStyle/>
          <a:p>
            <a:r>
              <a:rPr lang="en-GB" dirty="0"/>
              <a:t>Redox reaction of ionic compounds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64D53C38-2EEC-42A6-8016-4897A787895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7832" y="733646"/>
            <a:ext cx="11621386" cy="66134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cap="none" dirty="0">
                <a:cs typeface="Calibri" panose="020F0502020204030204" pitchFamily="34" charset="0"/>
              </a:rPr>
              <a:t>		                        </a:t>
            </a:r>
            <a:r>
              <a:rPr lang="en-GB" sz="3200" b="1" cap="none" dirty="0">
                <a:cs typeface="Calibri" panose="020F0502020204030204" pitchFamily="34" charset="0"/>
              </a:rPr>
              <a:t>Na  +  Cl</a:t>
            </a:r>
            <a:r>
              <a:rPr lang="en-GB" sz="3200" b="1" cap="none" baseline="-25000" dirty="0">
                <a:cs typeface="Calibri" panose="020F0502020204030204" pitchFamily="34" charset="0"/>
              </a:rPr>
              <a:t>2</a:t>
            </a:r>
            <a:r>
              <a:rPr lang="en-GB" sz="3200" b="1" cap="none" dirty="0">
                <a:cs typeface="Calibri" panose="020F0502020204030204" pitchFamily="34" charset="0"/>
              </a:rPr>
              <a:t>   </a:t>
            </a:r>
            <a:r>
              <a:rPr lang="en-GB" sz="32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   NaCl</a:t>
            </a:r>
            <a:endParaRPr lang="en-GB" sz="3200" b="1" cap="none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cs typeface="Calibri" panose="020F0502020204030204" pitchFamily="34" charset="0"/>
              </a:rPr>
              <a:t>1. Recognise the </a:t>
            </a:r>
            <a:r>
              <a:rPr lang="en-GB" cap="none" dirty="0">
                <a:solidFill>
                  <a:srgbClr val="FF0000"/>
                </a:solidFill>
                <a:cs typeface="Calibri" panose="020F0502020204030204" pitchFamily="34" charset="0"/>
              </a:rPr>
              <a:t>red</a:t>
            </a:r>
            <a:r>
              <a:rPr lang="en-GB" cap="none" dirty="0">
                <a:cs typeface="Calibri" panose="020F0502020204030204" pitchFamily="34" charset="0"/>
              </a:rPr>
              <a:t> and </a:t>
            </a: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</a:rPr>
              <a:t>ox</a:t>
            </a:r>
            <a:r>
              <a:rPr lang="en-GB" cap="none" dirty="0">
                <a:cs typeface="Calibri" panose="020F0502020204030204" pitchFamily="34" charset="0"/>
              </a:rPr>
              <a:t> processes (can be done by the analysis of oxidation numbers (</a:t>
            </a:r>
            <a:r>
              <a:rPr lang="en-GB" cap="none" dirty="0">
                <a:solidFill>
                  <a:srgbClr val="00CC00"/>
                </a:solidFill>
                <a:cs typeface="Calibri" panose="020F0502020204030204" pitchFamily="34" charset="0"/>
              </a:rPr>
              <a:t>charges</a:t>
            </a:r>
            <a:r>
              <a:rPr lang="en-GB" cap="none" dirty="0">
                <a:cs typeface="Calibri" panose="020F0502020204030204" pitchFamily="34" charset="0"/>
              </a:rPr>
              <a:t>)) </a:t>
            </a:r>
            <a:endParaRPr lang="en-GB" cap="none" baseline="30000" dirty="0"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i="1" cap="none" dirty="0">
                <a:cs typeface="Calibri" panose="020F0502020204030204" pitchFamily="34" charset="0"/>
              </a:rPr>
              <a:t>	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00FF"/>
                </a:solidFill>
                <a:cs typeface="Calibri" panose="020F0502020204030204" pitchFamily="34" charset="0"/>
              </a:rPr>
              <a:t>		</a:t>
            </a:r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</a:rPr>
              <a:t>Na</a:t>
            </a:r>
            <a:r>
              <a:rPr lang="en-GB" sz="2400" b="1" cap="none" dirty="0">
                <a:cs typeface="Calibri" panose="020F0502020204030204" pitchFamily="34" charset="0"/>
              </a:rPr>
              <a:t>   +   </a:t>
            </a: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rPr>
              <a:t>Cl</a:t>
            </a:r>
            <a:r>
              <a:rPr lang="en-GB" sz="2400" b="1" cap="none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  <a:r>
              <a:rPr lang="en-GB" sz="2400" b="1" cap="none" dirty="0">
                <a:cs typeface="Calibri" panose="020F0502020204030204" pitchFamily="34" charset="0"/>
              </a:rPr>
              <a:t>   </a:t>
            </a:r>
            <a:r>
              <a:rPr lang="en-GB" sz="24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   </a:t>
            </a:r>
            <a:r>
              <a:rPr lang="en-GB" sz="2400" b="1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Na</a:t>
            </a:r>
            <a:r>
              <a:rPr lang="en-GB" sz="2400" b="1" cap="none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400" b="1" cap="none" dirty="0">
                <a:cs typeface="Calibri" panose="020F0502020204030204" pitchFamily="34" charset="0"/>
                <a:sym typeface="Wingdings" panose="05000000000000000000" pitchFamily="2" charset="2"/>
              </a:rPr>
              <a:t>    +    </a:t>
            </a:r>
            <a:r>
              <a:rPr lang="en-GB" sz="2400" b="1" cap="none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Cl</a:t>
            </a:r>
            <a:r>
              <a:rPr lang="en-GB" sz="2400" b="1" cap="none" baseline="30000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400" b="1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cap="none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cap="none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cs typeface="Calibri" panose="020F0502020204030204" pitchFamily="34" charset="0"/>
              </a:rPr>
              <a:t>2. Balance the atoms and charges: conservation of </a:t>
            </a:r>
            <a:r>
              <a:rPr lang="en-GB" b="1" cap="none" dirty="0">
                <a:solidFill>
                  <a:srgbClr val="7030A0"/>
                </a:solidFill>
                <a:cs typeface="Calibri" panose="020F0502020204030204" pitchFamily="34" charset="0"/>
              </a:rPr>
              <a:t>mass</a:t>
            </a:r>
            <a:r>
              <a:rPr lang="en-GB" cap="none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cap="none" dirty="0">
                <a:cs typeface="Calibri" panose="020F0502020204030204" pitchFamily="34" charset="0"/>
              </a:rPr>
              <a:t>and </a:t>
            </a:r>
            <a:r>
              <a:rPr lang="en-GB" b="1" cap="none" dirty="0">
                <a:solidFill>
                  <a:srgbClr val="00B050"/>
                </a:solidFill>
                <a:cs typeface="Calibri" panose="020F0502020204030204" pitchFamily="34" charset="0"/>
              </a:rPr>
              <a:t>charges: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b="1" cap="none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00FF"/>
                </a:solidFill>
                <a:cs typeface="Calibri" panose="020F0502020204030204" pitchFamily="34" charset="0"/>
              </a:rPr>
              <a:t>	</a:t>
            </a:r>
            <a:endParaRPr lang="en-GB" sz="2400" b="1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</a:rPr>
              <a:t>		      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endParaRPr lang="en-GB" cap="none" dirty="0">
              <a:cs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cap="none" dirty="0">
                <a:solidFill>
                  <a:srgbClr val="0000FF"/>
                </a:solidFill>
                <a:cs typeface="Calibri" panose="020F0502020204030204" pitchFamily="34" charset="0"/>
              </a:rPr>
              <a:t>		</a:t>
            </a:r>
            <a:endParaRPr lang="en-GB" cap="none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325CE-AFB5-4FBA-9A7A-4350F429455F}"/>
              </a:ext>
            </a:extLst>
          </p:cNvPr>
          <p:cNvSpPr txBox="1"/>
          <p:nvPr/>
        </p:nvSpPr>
        <p:spPr>
          <a:xfrm>
            <a:off x="2391282" y="202775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3A0134-EADA-48D3-9FC1-5D903A3ED1F7}"/>
              </a:ext>
            </a:extLst>
          </p:cNvPr>
          <p:cNvSpPr txBox="1"/>
          <p:nvPr/>
        </p:nvSpPr>
        <p:spPr>
          <a:xfrm>
            <a:off x="3422421" y="202775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BF6C5-515D-42B0-B26E-957CE4F33891}"/>
              </a:ext>
            </a:extLst>
          </p:cNvPr>
          <p:cNvSpPr txBox="1"/>
          <p:nvPr/>
        </p:nvSpPr>
        <p:spPr>
          <a:xfrm>
            <a:off x="4575862" y="2027759"/>
            <a:ext cx="5125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B2A19A-0E40-4898-9FE7-7B31DBC194F0}"/>
              </a:ext>
            </a:extLst>
          </p:cNvPr>
          <p:cNvSpPr txBox="1"/>
          <p:nvPr/>
        </p:nvSpPr>
        <p:spPr>
          <a:xfrm>
            <a:off x="5862959" y="2027759"/>
            <a:ext cx="393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1" dirty="0">
                <a:solidFill>
                  <a:srgbClr val="00CC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484CEC9-58F3-4FE9-8155-55D514D96CBB}"/>
              </a:ext>
            </a:extLst>
          </p:cNvPr>
          <p:cNvSpPr txBox="1"/>
          <p:nvPr/>
        </p:nvSpPr>
        <p:spPr>
          <a:xfrm>
            <a:off x="1423549" y="2027759"/>
            <a:ext cx="12573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cap="none" dirty="0">
                <a:cs typeface="Calibri" panose="020F0502020204030204" pitchFamily="34" charset="0"/>
              </a:rPr>
              <a:t>charges:</a:t>
            </a:r>
            <a:endParaRPr lang="en-GB" dirty="0"/>
          </a:p>
        </p:txBody>
      </p:sp>
      <p:sp>
        <p:nvSpPr>
          <p:cNvPr id="21" name="Content Placeholder 6">
            <a:extLst>
              <a:ext uri="{FF2B5EF4-FFF2-40B4-BE49-F238E27FC236}">
                <a16:creationId xmlns:a16="http://schemas.microsoft.com/office/drawing/2014/main" id="{71BD4F26-C6BF-4B56-AE45-07001B7585FC}"/>
              </a:ext>
            </a:extLst>
          </p:cNvPr>
          <p:cNvSpPr txBox="1">
            <a:spLocks/>
          </p:cNvSpPr>
          <p:nvPr/>
        </p:nvSpPr>
        <p:spPr>
          <a:xfrm>
            <a:off x="751868" y="2782351"/>
            <a:ext cx="7219109" cy="12330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</a:rPr>
              <a:t>			Na</a:t>
            </a:r>
            <a:r>
              <a:rPr lang="en-GB" cap="none" dirty="0">
                <a:cs typeface="Calibri" panose="020F0502020204030204" pitchFamily="34" charset="0"/>
              </a:rPr>
              <a:t>   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   </a:t>
            </a: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Na</a:t>
            </a:r>
            <a:r>
              <a:rPr lang="en-GB" cap="none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   oxidation	</a:t>
            </a: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			</a:t>
            </a:r>
            <a:r>
              <a:rPr lang="en-GB" cap="none" dirty="0">
                <a:solidFill>
                  <a:srgbClr val="FF0000"/>
                </a:solidFill>
                <a:cs typeface="Calibri" panose="020F0502020204030204" pitchFamily="34" charset="0"/>
              </a:rPr>
              <a:t>Cl</a:t>
            </a:r>
            <a:r>
              <a:rPr lang="en-GB" cap="none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  <a:r>
              <a:rPr lang="en-GB" cap="none" dirty="0">
                <a:cs typeface="Calibri" panose="020F0502020204030204" pitchFamily="34" charset="0"/>
              </a:rPr>
              <a:t>   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   </a:t>
            </a:r>
            <a:r>
              <a:rPr lang="en-GB" cap="none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Cl</a:t>
            </a:r>
            <a:r>
              <a:rPr lang="en-GB" cap="none" baseline="30000" dirty="0">
                <a:solidFill>
                  <a:srgbClr val="FF0000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r>
              <a:rPr lang="en-GB" cap="none" dirty="0">
                <a:cs typeface="Calibri" panose="020F0502020204030204" pitchFamily="34" charset="0"/>
                <a:sym typeface="Wingdings" panose="05000000000000000000" pitchFamily="2" charset="2"/>
              </a:rPr>
              <a:t>      reduction</a:t>
            </a:r>
            <a:endParaRPr lang="en-GB" cap="none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cap="none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B0F08A2-4E79-41A0-90E9-6975FFAD583A}"/>
              </a:ext>
            </a:extLst>
          </p:cNvPr>
          <p:cNvGrpSpPr/>
          <p:nvPr/>
        </p:nvGrpSpPr>
        <p:grpSpPr>
          <a:xfrm>
            <a:off x="467832" y="4142419"/>
            <a:ext cx="6469693" cy="1531301"/>
            <a:chOff x="467832" y="4142419"/>
            <a:chExt cx="6469693" cy="1531301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3550925-F846-4C55-8057-7A62D1621C3F}"/>
                </a:ext>
              </a:extLst>
            </p:cNvPr>
            <p:cNvSpPr txBox="1"/>
            <p:nvPr/>
          </p:nvSpPr>
          <p:spPr>
            <a:xfrm>
              <a:off x="2174051" y="4471984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33AD08-70AF-4146-AB5B-0630CB0F116D}"/>
                </a:ext>
              </a:extLst>
            </p:cNvPr>
            <p:cNvSpPr txBox="1"/>
            <p:nvPr/>
          </p:nvSpPr>
          <p:spPr>
            <a:xfrm>
              <a:off x="3184415" y="4461703"/>
              <a:ext cx="3145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5E0B404-1E1F-460D-A3CE-CB60BBBDE717}"/>
                </a:ext>
              </a:extLst>
            </p:cNvPr>
            <p:cNvSpPr txBox="1"/>
            <p:nvPr/>
          </p:nvSpPr>
          <p:spPr>
            <a:xfrm>
              <a:off x="4361423" y="4471984"/>
              <a:ext cx="51252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+1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3F50FA3-8217-4284-9D20-F31ADF906B20}"/>
                </a:ext>
              </a:extLst>
            </p:cNvPr>
            <p:cNvSpPr txBox="1"/>
            <p:nvPr/>
          </p:nvSpPr>
          <p:spPr>
            <a:xfrm>
              <a:off x="5621940" y="4501523"/>
              <a:ext cx="3930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i="1" dirty="0">
                  <a:solidFill>
                    <a:srgbClr val="00CC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-1</a:t>
              </a:r>
            </a:p>
          </p:txBody>
        </p:sp>
        <p:sp>
          <p:nvSpPr>
            <p:cNvPr id="22" name="Content Placeholder 6">
              <a:extLst>
                <a:ext uri="{FF2B5EF4-FFF2-40B4-BE49-F238E27FC236}">
                  <a16:creationId xmlns:a16="http://schemas.microsoft.com/office/drawing/2014/main" id="{04271556-2531-4F17-9277-42860DBBEF8F}"/>
                </a:ext>
              </a:extLst>
            </p:cNvPr>
            <p:cNvSpPr txBox="1">
              <a:spLocks/>
            </p:cNvSpPr>
            <p:nvPr/>
          </p:nvSpPr>
          <p:spPr>
            <a:xfrm>
              <a:off x="467832" y="4142419"/>
              <a:ext cx="6469693" cy="1531301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20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8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6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endParaRPr lang="en-GB" b="1" cap="none" dirty="0">
                <a:solidFill>
                  <a:srgbClr val="0000FF"/>
                </a:solidFill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         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Na</a:t>
              </a:r>
              <a:r>
                <a:rPr lang="en-GB" sz="2400" b="1" cap="none" dirty="0">
                  <a:cs typeface="Calibri" panose="020F0502020204030204" pitchFamily="34" charset="0"/>
                </a:rPr>
                <a:t>   +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Cl</a:t>
              </a:r>
              <a:r>
                <a:rPr lang="en-GB" sz="2400" b="1" cap="none" baseline="-25000" dirty="0">
                  <a:solidFill>
                    <a:srgbClr val="FF0000"/>
                  </a:solidFill>
                  <a:cs typeface="Calibri" panose="020F0502020204030204" pitchFamily="34" charset="0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</a:rPr>
                <a:t>   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Na</a:t>
              </a:r>
              <a:r>
                <a:rPr lang="en-GB" sz="2400" b="1" cap="none" baseline="30000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   + 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cap="none" baseline="30000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endPara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</a:t>
              </a:r>
              <a:endParaRPr lang="en-GB" cap="none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601D636-2C18-4FF1-9631-66DF1E193206}"/>
              </a:ext>
            </a:extLst>
          </p:cNvPr>
          <p:cNvGrpSpPr/>
          <p:nvPr/>
        </p:nvGrpSpPr>
        <p:grpSpPr>
          <a:xfrm>
            <a:off x="495804" y="5105204"/>
            <a:ext cx="7891255" cy="1577606"/>
            <a:chOff x="3184415" y="8080744"/>
            <a:chExt cx="7891255" cy="1577606"/>
          </a:xfrm>
        </p:grpSpPr>
        <p:sp>
          <p:nvSpPr>
            <p:cNvPr id="24" name="Content Placeholder 6">
              <a:extLst>
                <a:ext uri="{FF2B5EF4-FFF2-40B4-BE49-F238E27FC236}">
                  <a16:creationId xmlns:a16="http://schemas.microsoft.com/office/drawing/2014/main" id="{D2901C16-E83E-479F-83D7-05E998E6D88F}"/>
                </a:ext>
              </a:extLst>
            </p:cNvPr>
            <p:cNvSpPr txBox="1">
              <a:spLocks/>
            </p:cNvSpPr>
            <p:nvPr/>
          </p:nvSpPr>
          <p:spPr>
            <a:xfrm>
              <a:off x="3184415" y="8080744"/>
              <a:ext cx="7891255" cy="1577606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20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8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6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	          2 Na</a:t>
              </a:r>
              <a:r>
                <a:rPr lang="en-GB" cap="none" dirty="0">
                  <a:cs typeface="Calibri" panose="020F0502020204030204" pitchFamily="34" charset="0"/>
                </a:rPr>
                <a:t>  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Na</a:t>
              </a:r>
              <a:r>
                <a:rPr lang="en-GB" cap="none" baseline="30000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b="1" cap="none" dirty="0">
                  <a:solidFill>
                    <a:srgbClr val="00B05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2e</a:t>
              </a:r>
              <a:r>
                <a:rPr lang="en-GB" cap="none" dirty="0">
                  <a:solidFill>
                    <a:srgbClr val="00B05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	</a:t>
              </a:r>
              <a:endParaRPr lang="en-GB" cap="none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		   Cl</a:t>
              </a:r>
              <a:r>
                <a:rPr lang="en-GB" cap="none" baseline="-25000" dirty="0">
                  <a:solidFill>
                    <a:srgbClr val="FF0000"/>
                  </a:solidFill>
                  <a:cs typeface="Calibri" panose="020F0502020204030204" pitchFamily="34" charset="0"/>
                </a:rPr>
                <a:t>2</a:t>
              </a: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 </a:t>
              </a:r>
              <a:r>
                <a:rPr lang="en-GB" cap="none" dirty="0">
                  <a:cs typeface="Calibri" panose="020F0502020204030204" pitchFamily="34" charset="0"/>
                </a:rPr>
                <a:t>  +  </a:t>
              </a:r>
              <a:r>
                <a:rPr lang="en-GB" b="1" cap="none" dirty="0">
                  <a:solidFill>
                    <a:srgbClr val="00B050"/>
                  </a:solidFill>
                  <a:cs typeface="Calibri" panose="020F0502020204030204" pitchFamily="34" charset="0"/>
                </a:rPr>
                <a:t>2e</a:t>
              </a:r>
              <a:r>
                <a:rPr lang="en-GB" cap="none" dirty="0">
                  <a:cs typeface="Calibri" panose="020F0502020204030204" pitchFamily="34" charset="0"/>
                </a:rPr>
                <a:t> 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 Cl</a:t>
              </a:r>
              <a:r>
                <a:rPr lang="en-GB" cap="none" baseline="30000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	</a:t>
              </a:r>
              <a:endParaRPr lang="en-GB" cap="none" dirty="0"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	</a:t>
              </a:r>
              <a:endParaRPr lang="en-GB" cap="none" dirty="0"/>
            </a:p>
          </p:txBody>
        </p:sp>
        <p:sp>
          <p:nvSpPr>
            <p:cNvPr id="25" name="Left Bracket 24">
              <a:extLst>
                <a:ext uri="{FF2B5EF4-FFF2-40B4-BE49-F238E27FC236}">
                  <a16:creationId xmlns:a16="http://schemas.microsoft.com/office/drawing/2014/main" id="{6720BEFB-70A9-4B15-89B4-F6698C5F1C3B}"/>
                </a:ext>
              </a:extLst>
            </p:cNvPr>
            <p:cNvSpPr/>
            <p:nvPr/>
          </p:nvSpPr>
          <p:spPr>
            <a:xfrm flipH="1">
              <a:off x="8329501" y="8265633"/>
              <a:ext cx="176609" cy="752810"/>
            </a:xfrm>
            <a:prstGeom prst="leftBracket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Left Bracket 25">
              <a:extLst>
                <a:ext uri="{FF2B5EF4-FFF2-40B4-BE49-F238E27FC236}">
                  <a16:creationId xmlns:a16="http://schemas.microsoft.com/office/drawing/2014/main" id="{1AA18A4F-2DDC-402D-A74F-B8AA79B1F326}"/>
                </a:ext>
              </a:extLst>
            </p:cNvPr>
            <p:cNvSpPr/>
            <p:nvPr/>
          </p:nvSpPr>
          <p:spPr>
            <a:xfrm>
              <a:off x="5088385" y="8260125"/>
              <a:ext cx="176610" cy="752810"/>
            </a:xfrm>
            <a:prstGeom prst="leftBracket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1CF3C89-0AF7-4290-86D4-2DC4B243CF13}"/>
                </a:ext>
              </a:extLst>
            </p:cNvPr>
            <p:cNvSpPr txBox="1"/>
            <p:nvPr/>
          </p:nvSpPr>
          <p:spPr>
            <a:xfrm>
              <a:off x="8642418" y="8404928"/>
              <a:ext cx="1767663" cy="46320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indent="0">
                <a:lnSpc>
                  <a:spcPct val="150000"/>
                </a:lnSpc>
                <a:spcBef>
                  <a:spcPts val="0"/>
                </a:spcBef>
                <a:buNone/>
              </a:pPr>
              <a:r>
                <a:rPr lang="en-GB" b="1" cap="none" dirty="0">
                  <a:cs typeface="Calibri" panose="020F0502020204030204" pitchFamily="34" charset="0"/>
                </a:rPr>
                <a:t>half-reactions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17918CA-2B85-4973-92C5-669D4B5F4B15}"/>
              </a:ext>
            </a:extLst>
          </p:cNvPr>
          <p:cNvGrpSpPr/>
          <p:nvPr/>
        </p:nvGrpSpPr>
        <p:grpSpPr>
          <a:xfrm>
            <a:off x="0" y="5284585"/>
            <a:ext cx="7651880" cy="2343199"/>
            <a:chOff x="0" y="5284585"/>
            <a:chExt cx="7651880" cy="2343199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6616178-7843-49C1-855E-986CEA436D59}"/>
                </a:ext>
              </a:extLst>
            </p:cNvPr>
            <p:cNvCxnSpPr>
              <a:cxnSpLocks/>
            </p:cNvCxnSpPr>
            <p:nvPr/>
          </p:nvCxnSpPr>
          <p:spPr>
            <a:xfrm>
              <a:off x="1678718" y="6155082"/>
              <a:ext cx="4876974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Content Placeholder 6">
              <a:extLst>
                <a:ext uri="{FF2B5EF4-FFF2-40B4-BE49-F238E27FC236}">
                  <a16:creationId xmlns:a16="http://schemas.microsoft.com/office/drawing/2014/main" id="{C98B0B90-4EB1-4433-8863-1072C712012A}"/>
                </a:ext>
              </a:extLst>
            </p:cNvPr>
            <p:cNvSpPr txBox="1">
              <a:spLocks/>
            </p:cNvSpPr>
            <p:nvPr/>
          </p:nvSpPr>
          <p:spPr>
            <a:xfrm>
              <a:off x="0" y="5284585"/>
              <a:ext cx="7651880" cy="2343199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120000"/>
                </a:lnSpc>
                <a:spcBef>
                  <a:spcPts val="10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20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8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6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120000"/>
                </a:lnSpc>
                <a:spcBef>
                  <a:spcPts val="500"/>
                </a:spcBef>
                <a:buClr>
                  <a:schemeClr val="tx1"/>
                </a:buClr>
                <a:buFont typeface="Arial" panose="020B0604020202020204" pitchFamily="34" charset="0"/>
                <a:buChar char="•"/>
                <a:defRPr sz="1400" kern="1200" cap="all" baseline="0">
                  <a:solidFill>
                    <a:schemeClr val="tx1"/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 </a:t>
              </a: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	</a:t>
              </a:r>
              <a:endParaRPr lang="en-GB" cap="none" dirty="0">
                <a:cs typeface="Calibri" panose="020F0502020204030204" pitchFamily="34" charset="0"/>
              </a:endParaRPr>
            </a:p>
            <a:p>
              <a:pPr marL="0" indent="0">
                <a:lnSpc>
                  <a:spcPct val="150000"/>
                </a:lnSpc>
                <a:spcBef>
                  <a:spcPts val="0"/>
                </a:spcBef>
                <a:buFont typeface="Arial" panose="020B0604020202020204" pitchFamily="34" charset="0"/>
                <a:buNone/>
              </a:pPr>
              <a:r>
                <a:rPr lang="en-GB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		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</a:rPr>
                <a:t>2 Na</a:t>
              </a:r>
              <a:r>
                <a:rPr lang="en-GB" sz="2400" b="1" cap="none" dirty="0">
                  <a:cs typeface="Calibri" panose="020F0502020204030204" pitchFamily="34" charset="0"/>
                </a:rPr>
                <a:t>   +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</a:rPr>
                <a:t>Cl</a:t>
              </a:r>
              <a:r>
                <a:rPr lang="en-GB" sz="2400" b="1" cap="none" baseline="-25000" dirty="0">
                  <a:solidFill>
                    <a:srgbClr val="FF0000"/>
                  </a:solidFill>
                  <a:cs typeface="Calibri" panose="020F0502020204030204" pitchFamily="34" charset="0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</a:rPr>
                <a:t>   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  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sz="2400" b="1" cap="none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Na</a:t>
              </a:r>
              <a:r>
                <a:rPr lang="en-GB" sz="2400" b="1" cap="none" baseline="30000" dirty="0">
                  <a:solidFill>
                    <a:srgbClr val="0000FF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   + 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b="1" cap="none" dirty="0"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2400" b="1" cap="none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cap="none" baseline="30000" dirty="0">
                  <a:solidFill>
                    <a:srgbClr val="FF0000"/>
                  </a:solidFill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endParaRPr lang="en-GB" sz="2400" b="1" cap="none" dirty="0">
                <a:solidFill>
                  <a:srgbClr val="FF0000"/>
                </a:solidFill>
                <a:cs typeface="Calibri" panose="020F0502020204030204" pitchFamily="34" charset="0"/>
              </a:endParaRPr>
            </a:p>
            <a:p>
              <a:endParaRPr lang="en-GB" cap="none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B89F72C-28B6-4212-9D6D-7DC350DAB519}"/>
              </a:ext>
            </a:extLst>
          </p:cNvPr>
          <p:cNvSpPr txBox="1"/>
          <p:nvPr/>
        </p:nvSpPr>
        <p:spPr>
          <a:xfrm>
            <a:off x="7547231" y="2397091"/>
            <a:ext cx="38835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</a:rPr>
              <a:t>redox reactions are balanced more easily when written in ionic form   </a:t>
            </a:r>
          </a:p>
        </p:txBody>
      </p:sp>
    </p:spTree>
    <p:extLst>
      <p:ext uri="{BB962C8B-B14F-4D97-AF65-F5344CB8AC3E}">
        <p14:creationId xmlns:p14="http://schemas.microsoft.com/office/powerpoint/2010/main" val="95797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9A0FC65-056B-4FBC-8CED-B3D4C0144093}"/>
              </a:ext>
            </a:extLst>
          </p:cNvPr>
          <p:cNvSpPr txBox="1"/>
          <p:nvPr/>
        </p:nvSpPr>
        <p:spPr>
          <a:xfrm>
            <a:off x="690490" y="1289116"/>
            <a:ext cx="4843377" cy="32778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KNO</a:t>
            </a:r>
            <a:r>
              <a:rPr lang="en-GB" sz="24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3</a:t>
            </a:r>
          </a:p>
          <a:p>
            <a:r>
              <a:rPr lang="en-GB" sz="2400" dirty="0">
                <a:cs typeface="Calibri" panose="020F0502020204030204" pitchFamily="34" charset="0"/>
              </a:rPr>
              <a:t>overall charge on this molecule is </a:t>
            </a:r>
            <a:r>
              <a:rPr lang="en-GB" sz="2400" b="1" dirty="0"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</a:rPr>
              <a:t>K</a:t>
            </a:r>
            <a:r>
              <a:rPr lang="en-GB" sz="2400" dirty="0"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N</a:t>
            </a:r>
            <a:r>
              <a:rPr lang="en-GB" sz="2400" dirty="0"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overall charge: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K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N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3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+1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N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(3 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 -2)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N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+ (</a:t>
            </a:r>
            <a:r>
              <a:rPr lang="en-GB" sz="2400" dirty="0">
                <a:solidFill>
                  <a:srgbClr val="7030A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-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6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pPr>
              <a:spcBef>
                <a:spcPts val="1800"/>
              </a:spcBef>
            </a:pP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N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+5</a:t>
            </a: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DBCAE0-A15A-4D83-A20D-F521E40BED79}"/>
              </a:ext>
            </a:extLst>
          </p:cNvPr>
          <p:cNvSpPr txBox="1"/>
          <p:nvPr/>
        </p:nvSpPr>
        <p:spPr>
          <a:xfrm>
            <a:off x="6658135" y="1289116"/>
            <a:ext cx="3852530" cy="32778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PO</a:t>
            </a:r>
            <a:r>
              <a:rPr lang="en-GB" sz="24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4</a:t>
            </a:r>
            <a:r>
              <a:rPr lang="en-GB" sz="2400" b="1" baseline="30000" dirty="0">
                <a:solidFill>
                  <a:srgbClr val="0070C0"/>
                </a:solidFill>
                <a:cs typeface="Calibri" panose="020F0502020204030204" pitchFamily="34" charset="0"/>
              </a:rPr>
              <a:t>3-</a:t>
            </a:r>
          </a:p>
          <a:p>
            <a:r>
              <a:rPr lang="en-GB" sz="2400" dirty="0">
                <a:cs typeface="Calibri" panose="020F0502020204030204" pitchFamily="34" charset="0"/>
              </a:rPr>
              <a:t>overall charge on this ion is </a:t>
            </a:r>
            <a:r>
              <a:rPr lang="en-GB" sz="2400" b="1" dirty="0">
                <a:cs typeface="Calibri" panose="020F0502020204030204" pitchFamily="34" charset="0"/>
              </a:rPr>
              <a:t>-3</a:t>
            </a:r>
          </a:p>
          <a:p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P</a:t>
            </a:r>
            <a:r>
              <a:rPr lang="en-GB" sz="2400" dirty="0"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overall charge: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P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-3</a:t>
            </a:r>
          </a:p>
          <a:p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P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-3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-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8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-3</a:t>
            </a:r>
          </a:p>
          <a:p>
            <a:pPr>
              <a:spcBef>
                <a:spcPts val="1800"/>
              </a:spcBef>
            </a:pP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P = +5</a:t>
            </a: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B62791E-8C1C-4D5B-AD4E-E82534FE1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10477"/>
            <a:ext cx="10364451" cy="887889"/>
          </a:xfrm>
        </p:spPr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2FA182-579E-447C-BEE7-7CE2429923DF}"/>
              </a:ext>
            </a:extLst>
          </p:cNvPr>
          <p:cNvSpPr txBox="1"/>
          <p:nvPr/>
        </p:nvSpPr>
        <p:spPr>
          <a:xfrm>
            <a:off x="8333268" y="5338051"/>
            <a:ext cx="24268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NH</a:t>
            </a:r>
            <a:r>
              <a:rPr lang="en-GB" sz="24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4</a:t>
            </a:r>
            <a:r>
              <a:rPr lang="en-GB" sz="2400" b="1" baseline="30000" dirty="0">
                <a:solidFill>
                  <a:srgbClr val="0070C0"/>
                </a:solidFill>
                <a:cs typeface="Calibri" panose="020F0502020204030204" pitchFamily="34" charset="0"/>
              </a:rPr>
              <a:t>+</a:t>
            </a:r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 , N = ?</a:t>
            </a:r>
            <a:endParaRPr lang="en-GB" sz="2400" b="1" baseline="30000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6C3389-9EE0-4551-ABB0-3389DE137DCD}"/>
              </a:ext>
            </a:extLst>
          </p:cNvPr>
          <p:cNvSpPr txBox="1"/>
          <p:nvPr/>
        </p:nvSpPr>
        <p:spPr>
          <a:xfrm>
            <a:off x="8333268" y="5799716"/>
            <a:ext cx="24268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cs typeface="Calibri" panose="020F0502020204030204" pitchFamily="34" charset="0"/>
              </a:rPr>
              <a:t>N = -3</a:t>
            </a:r>
            <a:endParaRPr lang="en-GB" sz="2400" b="1" baseline="30000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938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263611" y="98106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FCB5CC-DCD0-4B52-A198-BCFA8ACC275E}"/>
              </a:ext>
            </a:extLst>
          </p:cNvPr>
          <p:cNvSpPr txBox="1"/>
          <p:nvPr/>
        </p:nvSpPr>
        <p:spPr>
          <a:xfrm>
            <a:off x="1029532" y="1281968"/>
            <a:ext cx="10114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KClO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A0FC65-056B-4FBC-8CED-B3D4C0144093}"/>
              </a:ext>
            </a:extLst>
          </p:cNvPr>
          <p:cNvSpPr txBox="1"/>
          <p:nvPr/>
        </p:nvSpPr>
        <p:spPr>
          <a:xfrm>
            <a:off x="2017349" y="1613290"/>
            <a:ext cx="395172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+1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+7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30FD40-DA2C-42C1-893F-94D9BFD21224}"/>
              </a:ext>
            </a:extLst>
          </p:cNvPr>
          <p:cNvSpPr txBox="1"/>
          <p:nvPr/>
        </p:nvSpPr>
        <p:spPr>
          <a:xfrm>
            <a:off x="263611" y="728078"/>
            <a:ext cx="115494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Calculate the oxidation state of chlorine atom, Cl, in each of the following compounds and ions: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0D40EE-4241-4FE2-B782-348701DC493D}"/>
              </a:ext>
            </a:extLst>
          </p:cNvPr>
          <p:cNvSpPr txBox="1"/>
          <p:nvPr/>
        </p:nvSpPr>
        <p:spPr>
          <a:xfrm>
            <a:off x="6029186" y="1279629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NaClO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A658E7-DC07-43F8-A881-C2124293B994}"/>
              </a:ext>
            </a:extLst>
          </p:cNvPr>
          <p:cNvSpPr txBox="1"/>
          <p:nvPr/>
        </p:nvSpPr>
        <p:spPr>
          <a:xfrm>
            <a:off x="7151434" y="1613290"/>
            <a:ext cx="401103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Na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+1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+5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2ADA69-9C66-4B96-8F6F-F6BB3BAEF2F3}"/>
              </a:ext>
            </a:extLst>
          </p:cNvPr>
          <p:cNvSpPr txBox="1"/>
          <p:nvPr/>
        </p:nvSpPr>
        <p:spPr>
          <a:xfrm>
            <a:off x="1029529" y="3796684"/>
            <a:ext cx="1718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Mg(ClO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8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00EC8DC-F7D5-42C6-B963-AFCC747B05C7}"/>
              </a:ext>
            </a:extLst>
          </p:cNvPr>
          <p:cNvSpPr txBox="1"/>
          <p:nvPr/>
        </p:nvSpPr>
        <p:spPr>
          <a:xfrm>
            <a:off x="1957235" y="4275214"/>
            <a:ext cx="407194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zero</a:t>
            </a:r>
          </a:p>
          <a:p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Mg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+2,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Mg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+2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+3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317312E-0721-4653-B909-49A81B5613F5}"/>
              </a:ext>
            </a:extLst>
          </p:cNvPr>
          <p:cNvSpPr txBox="1"/>
          <p:nvPr/>
        </p:nvSpPr>
        <p:spPr>
          <a:xfrm>
            <a:off x="6260819" y="3796684"/>
            <a:ext cx="779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ClO</a:t>
            </a:r>
            <a:r>
              <a:rPr lang="en-GB" sz="2800" b="1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D459D6-E982-4401-9D8B-9E035052AE15}"/>
              </a:ext>
            </a:extLst>
          </p:cNvPr>
          <p:cNvSpPr txBox="1"/>
          <p:nvPr/>
        </p:nvSpPr>
        <p:spPr>
          <a:xfrm>
            <a:off x="7151434" y="4319904"/>
            <a:ext cx="282000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overall charge is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-1</a:t>
            </a:r>
          </a:p>
          <a:p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-2 ,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is 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O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Cl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) =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-1</a:t>
            </a:r>
          </a:p>
          <a:p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+1</a:t>
            </a:r>
            <a:endParaRPr lang="en-GB" sz="24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2474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8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E831A0DC-BA27-495A-AA07-36DDBC266B7B}"/>
              </a:ext>
            </a:extLst>
          </p:cNvPr>
          <p:cNvSpPr txBox="1"/>
          <p:nvPr/>
        </p:nvSpPr>
        <p:spPr>
          <a:xfrm>
            <a:off x="691271" y="5069873"/>
            <a:ext cx="9028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increasing oxidising power for the oxyanions of chlorine: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24247C-2351-4AE4-80ED-A281E78EBFB6}"/>
              </a:ext>
            </a:extLst>
          </p:cNvPr>
          <p:cNvSpPr txBox="1"/>
          <p:nvPr/>
        </p:nvSpPr>
        <p:spPr>
          <a:xfrm>
            <a:off x="1272712" y="5913843"/>
            <a:ext cx="95735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strongest oxidising agent =&gt; reduced most easily =&gt; gains electrons most easily.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ClO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- has to gain only one electron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C394A62-68C7-43F2-B7F5-9F9BD3F00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-8394"/>
            <a:ext cx="10364451" cy="931274"/>
          </a:xfrm>
        </p:spPr>
        <p:txBody>
          <a:bodyPr/>
          <a:lstStyle/>
          <a:p>
            <a:r>
              <a:rPr lang="en-GB" dirty="0"/>
              <a:t>Oxidising power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4685FDA-4953-4DF1-AD90-98B71AC5E7E2}"/>
              </a:ext>
            </a:extLst>
          </p:cNvPr>
          <p:cNvSpPr txBox="1"/>
          <p:nvPr/>
        </p:nvSpPr>
        <p:spPr>
          <a:xfrm>
            <a:off x="397990" y="651817"/>
            <a:ext cx="11396019" cy="3910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Oxidising power </a:t>
            </a:r>
            <a:r>
              <a:rPr lang="en-GB" sz="2400" dirty="0"/>
              <a:t>defines the ability of a substance to act as an oxidising agent, meaning it can accept electrons from other substances during a chemical reaction. The greater the oxidising power, the more readily the substance gains electrons and causes another substance to lose electrons (oxidation).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Oxidising power is often measured in terms of </a:t>
            </a:r>
            <a:r>
              <a:rPr lang="en-GB" sz="2400" b="1" dirty="0"/>
              <a:t>standard reduction potential</a:t>
            </a:r>
            <a:r>
              <a:rPr lang="en-GB" sz="2400" dirty="0"/>
              <a:t> (E°). Substances with a </a:t>
            </a:r>
            <a:r>
              <a:rPr lang="en-GB" sz="2400" b="1" dirty="0"/>
              <a:t>higher reduction potential</a:t>
            </a:r>
            <a:r>
              <a:rPr lang="en-GB" sz="2400" dirty="0"/>
              <a:t> are stronger oxidisers.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Depends on electronegativity of the atom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05FE131-E5B3-4EBA-B764-6D035789708F}"/>
              </a:ext>
            </a:extLst>
          </p:cNvPr>
          <p:cNvGrpSpPr/>
          <p:nvPr/>
        </p:nvGrpSpPr>
        <p:grpSpPr>
          <a:xfrm>
            <a:off x="6765217" y="4739562"/>
            <a:ext cx="3945749" cy="766847"/>
            <a:chOff x="1629474" y="4336630"/>
            <a:chExt cx="3945749" cy="766847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E2FCB5CC-DCD0-4B52-A198-BCFA8ACC275E}"/>
                </a:ext>
              </a:extLst>
            </p:cNvPr>
            <p:cNvSpPr txBox="1"/>
            <p:nvPr/>
          </p:nvSpPr>
          <p:spPr>
            <a:xfrm>
              <a:off x="4674014" y="4580257"/>
              <a:ext cx="90120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-25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endPara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317312E-0721-4653-B909-49A81B5613F5}"/>
                </a:ext>
              </a:extLst>
            </p:cNvPr>
            <p:cNvSpPr txBox="1"/>
            <p:nvPr/>
          </p:nvSpPr>
          <p:spPr>
            <a:xfrm>
              <a:off x="1629474" y="4580257"/>
              <a:ext cx="101341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 err="1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 </a:t>
              </a:r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&gt;</a:t>
              </a:r>
              <a:endParaRPr lang="en-GB" sz="2800" b="1" baseline="30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D168CA4-6B26-4737-B5AE-16BC35E686F2}"/>
                </a:ext>
              </a:extLst>
            </p:cNvPr>
            <p:cNvSpPr txBox="1"/>
            <p:nvPr/>
          </p:nvSpPr>
          <p:spPr>
            <a:xfrm>
              <a:off x="2577490" y="4574077"/>
              <a:ext cx="113524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-25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 </a:t>
              </a:r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&gt;</a:t>
              </a:r>
              <a:endPara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828A9A34-8FFA-494E-B6D2-1A85BC1B8B87}"/>
                </a:ext>
              </a:extLst>
            </p:cNvPr>
            <p:cNvSpPr txBox="1"/>
            <p:nvPr/>
          </p:nvSpPr>
          <p:spPr>
            <a:xfrm>
              <a:off x="3647334" y="4573695"/>
              <a:ext cx="116249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800" b="1" baseline="-25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800" b="1" baseline="30000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800" b="1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&gt;</a:t>
              </a:r>
              <a:endParaRPr lang="en-GB" sz="2800" b="1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FAE138A-CC48-4885-BDB8-2A52AA1CBC72}"/>
                </a:ext>
              </a:extLst>
            </p:cNvPr>
            <p:cNvSpPr txBox="1"/>
            <p:nvPr/>
          </p:nvSpPr>
          <p:spPr>
            <a:xfrm>
              <a:off x="4674014" y="4352255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+7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A6CDDB04-4931-4A88-B677-6BB8C9E96B82}"/>
                </a:ext>
              </a:extLst>
            </p:cNvPr>
            <p:cNvSpPr txBox="1"/>
            <p:nvPr/>
          </p:nvSpPr>
          <p:spPr>
            <a:xfrm>
              <a:off x="3632746" y="4350639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+5</a:t>
              </a: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88FB230-9AE5-4C97-85C6-9637B437041B}"/>
                </a:ext>
              </a:extLst>
            </p:cNvPr>
            <p:cNvSpPr txBox="1"/>
            <p:nvPr/>
          </p:nvSpPr>
          <p:spPr>
            <a:xfrm>
              <a:off x="2617950" y="4336630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+3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4FA7054-C54F-496B-B59B-81EBA9FACD8D}"/>
                </a:ext>
              </a:extLst>
            </p:cNvPr>
            <p:cNvSpPr txBox="1"/>
            <p:nvPr/>
          </p:nvSpPr>
          <p:spPr>
            <a:xfrm>
              <a:off x="1629474" y="4362192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+1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1732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7F95539E-FA8A-4054-80B7-14C542661B10}"/>
              </a:ext>
            </a:extLst>
          </p:cNvPr>
          <p:cNvSpPr txBox="1"/>
          <p:nvPr/>
        </p:nvSpPr>
        <p:spPr>
          <a:xfrm>
            <a:off x="3591646" y="870113"/>
            <a:ext cx="493568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CH</a:t>
            </a:r>
            <a:r>
              <a:rPr lang="en-GB" sz="2800" b="1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baseline="-25000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OH             CH</a:t>
            </a:r>
            <a:r>
              <a:rPr lang="en-GB" sz="2800" b="1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C</a:t>
            </a:r>
            <a:r>
              <a:rPr lang="en-GB" sz="2800" b="1" dirty="0">
                <a:solidFill>
                  <a:srgbClr val="FF66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H</a:t>
            </a:r>
            <a:r>
              <a:rPr lang="en-GB" sz="2800" b="1" dirty="0"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endParaRPr lang="en-GB" sz="2800" b="1" dirty="0"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1424F1-44EA-4BE0-84F5-584BF6577ACC}"/>
              </a:ext>
            </a:extLst>
          </p:cNvPr>
          <p:cNvSpPr txBox="1"/>
          <p:nvPr/>
        </p:nvSpPr>
        <p:spPr>
          <a:xfrm>
            <a:off x="720430" y="2110099"/>
            <a:ext cx="4195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For easier work rewrite:   C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6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F2BA13-E0BD-41A3-B8A8-E4265FE3ABE9}"/>
              </a:ext>
            </a:extLst>
          </p:cNvPr>
          <p:cNvSpPr txBox="1"/>
          <p:nvPr/>
        </p:nvSpPr>
        <p:spPr>
          <a:xfrm>
            <a:off x="6905970" y="2110716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</a:t>
            </a:r>
            <a:r>
              <a:rPr lang="en-GB" sz="2400" baseline="-25000" dirty="0">
                <a:cs typeface="Calibri" panose="020F0502020204030204" pitchFamily="34" charset="0"/>
              </a:rPr>
              <a:t>2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2400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4BDAB2-F677-4A20-A8A1-2513E7F55581}"/>
              </a:ext>
            </a:extLst>
          </p:cNvPr>
          <p:cNvSpPr txBox="1"/>
          <p:nvPr/>
        </p:nvSpPr>
        <p:spPr>
          <a:xfrm>
            <a:off x="720430" y="2906872"/>
            <a:ext cx="44552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overall charge on this molecule is </a:t>
            </a:r>
            <a:r>
              <a:rPr lang="en-GB" sz="2400" b="1" dirty="0">
                <a:cs typeface="Calibri" panose="020F0502020204030204" pitchFamily="34" charset="0"/>
              </a:rPr>
              <a:t>0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2400" dirty="0">
                <a:cs typeface="Calibri" panose="020F0502020204030204" pitchFamily="34" charset="0"/>
              </a:rPr>
              <a:t> is +1,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  and C is ?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(2 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 C)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6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0</a:t>
            </a:r>
          </a:p>
          <a:p>
            <a:endParaRPr lang="en-GB" sz="2400" dirty="0"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C = -2</a:t>
            </a:r>
            <a:endParaRPr lang="en-GB" sz="2400" b="1" dirty="0"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18B1B6-4377-4268-B8D2-D31407F342E4}"/>
              </a:ext>
            </a:extLst>
          </p:cNvPr>
          <p:cNvSpPr txBox="1"/>
          <p:nvPr/>
        </p:nvSpPr>
        <p:spPr>
          <a:xfrm>
            <a:off x="6875440" y="2906872"/>
            <a:ext cx="44552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overall charge on this molecule is </a:t>
            </a:r>
            <a:r>
              <a:rPr lang="en-GB" sz="2400" b="1" dirty="0">
                <a:cs typeface="Calibri" panose="020F0502020204030204" pitchFamily="34" charset="0"/>
              </a:rPr>
              <a:t>0</a:t>
            </a:r>
          </a:p>
          <a:p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H </a:t>
            </a:r>
            <a:r>
              <a:rPr lang="en-GB" sz="2400" dirty="0">
                <a:cs typeface="Calibri" panose="020F0502020204030204" pitchFamily="34" charset="0"/>
              </a:rPr>
              <a:t>is +1,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O</a:t>
            </a:r>
            <a:r>
              <a:rPr lang="en-GB" sz="2400" dirty="0">
                <a:cs typeface="Calibri" panose="020F0502020204030204" pitchFamily="34" charset="0"/>
              </a:rPr>
              <a:t> is -2, C is ? 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cs typeface="Calibri" panose="020F0502020204030204" pitchFamily="34" charset="0"/>
              </a:rPr>
              <a:t>(2 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 C)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</a:rPr>
              <a:t>4 </a:t>
            </a:r>
            <a:r>
              <a:rPr lang="en-GB" sz="24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+ </a:t>
            </a:r>
            <a:r>
              <a:rPr lang="en-GB" sz="2400" dirty="0">
                <a:cs typeface="Calibri" panose="020F0502020204030204" pitchFamily="34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</a:rPr>
              <a:t>1 </a:t>
            </a:r>
            <a:r>
              <a:rPr lang="en-GB" sz="24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-2</a:t>
            </a:r>
            <a:r>
              <a:rPr lang="en-GB" sz="2400" dirty="0">
                <a:cs typeface="Calibri" panose="020F0502020204030204" pitchFamily="34" charset="0"/>
                <a:sym typeface="Symbol" panose="05050102010706020507" pitchFamily="18" charset="2"/>
              </a:rPr>
              <a:t>) = 0</a:t>
            </a:r>
          </a:p>
          <a:p>
            <a:endParaRPr lang="en-GB" sz="2400" dirty="0"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sz="2400" b="1" dirty="0">
                <a:cs typeface="Calibri" panose="020F0502020204030204" pitchFamily="34" charset="0"/>
                <a:sym typeface="Symbol" panose="05050102010706020507" pitchFamily="18" charset="2"/>
              </a:rPr>
              <a:t>C = -1</a:t>
            </a:r>
            <a:endParaRPr lang="en-GB" sz="2400" b="1" dirty="0"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7B828D-370C-4222-BD5C-B7EC8122235E}"/>
              </a:ext>
            </a:extLst>
          </p:cNvPr>
          <p:cNvSpPr txBox="1"/>
          <p:nvPr/>
        </p:nvSpPr>
        <p:spPr>
          <a:xfrm>
            <a:off x="4467545" y="5536726"/>
            <a:ext cx="25907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carbon lost electron</a:t>
            </a:r>
          </a:p>
          <a:p>
            <a:endParaRPr lang="en-GB" sz="2400" dirty="0"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rgbClr val="0000FF"/>
                </a:solidFill>
                <a:cs typeface="Calibri" panose="020F0502020204030204" pitchFamily="34" charset="0"/>
              </a:rPr>
              <a:t>        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OXIDATION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600900-D40C-4025-9FD5-1C42610EF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776177"/>
          </a:xfrm>
        </p:spPr>
        <p:txBody>
          <a:bodyPr/>
          <a:lstStyle/>
          <a:p>
            <a:r>
              <a:rPr lang="en-GB" dirty="0"/>
              <a:t>Redox reaction of organic compounds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51A6DD-24FD-483A-A1B8-FD6542A0AF92}"/>
              </a:ext>
            </a:extLst>
          </p:cNvPr>
          <p:cNvSpPr txBox="1"/>
          <p:nvPr/>
        </p:nvSpPr>
        <p:spPr>
          <a:xfrm>
            <a:off x="3917092" y="1419237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ethanol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99004D8-BFCF-4EFE-AD08-8BA3E031C4A6}"/>
              </a:ext>
            </a:extLst>
          </p:cNvPr>
          <p:cNvSpPr txBox="1"/>
          <p:nvPr/>
        </p:nvSpPr>
        <p:spPr>
          <a:xfrm>
            <a:off x="7058254" y="1435308"/>
            <a:ext cx="86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ethanal</a:t>
            </a:r>
          </a:p>
        </p:txBody>
      </p:sp>
    </p:spTree>
    <p:extLst>
      <p:ext uri="{BB962C8B-B14F-4D97-AF65-F5344CB8AC3E}">
        <p14:creationId xmlns:p14="http://schemas.microsoft.com/office/powerpoint/2010/main" val="3534236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1524000" y="41818"/>
            <a:ext cx="87183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REDOX REACTIONS of OME IMPORTANCE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2299A58-16AA-4768-87B9-8C6167AD696D}"/>
              </a:ext>
            </a:extLst>
          </p:cNvPr>
          <p:cNvSpPr txBox="1"/>
          <p:nvPr/>
        </p:nvSpPr>
        <p:spPr>
          <a:xfrm>
            <a:off x="88605" y="735173"/>
            <a:ext cx="120147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FLASH REACTION: Potassium perchlorate and magnesium form coloured signal composition when transform to magnesium oxide and potassium chloride. 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252B00C-5BD0-4B78-96B4-B3D78F9F068E}"/>
              </a:ext>
            </a:extLst>
          </p:cNvPr>
          <p:cNvGrpSpPr/>
          <p:nvPr/>
        </p:nvGrpSpPr>
        <p:grpSpPr>
          <a:xfrm>
            <a:off x="1722474" y="1595034"/>
            <a:ext cx="8351298" cy="4817665"/>
            <a:chOff x="1290208" y="1554654"/>
            <a:chExt cx="8351298" cy="1790073"/>
          </a:xfrm>
        </p:grpSpPr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218FD0ED-1B59-4D7C-9AD9-15C61C5CA934}"/>
                </a:ext>
              </a:extLst>
            </p:cNvPr>
            <p:cNvSpPr txBox="1"/>
            <p:nvPr/>
          </p:nvSpPr>
          <p:spPr>
            <a:xfrm>
              <a:off x="1292554" y="1554654"/>
              <a:ext cx="8348952" cy="83481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Mg  +   KClO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MgO  + </a:t>
              </a:r>
              <a:r>
                <a:rPr lang="en-GB" sz="2400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KCl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</a:p>
            <a:p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ionic equation: 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K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ClO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O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K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Cl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</a:p>
            <a:p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					   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</a:t>
              </a:r>
              <a:r>
                <a:rPr lang="en-GB" sz="20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is a spectator ion (does not change oxidation state)</a:t>
              </a:r>
            </a:p>
            <a:p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Net ionic equation:</a:t>
              </a:r>
              <a:r>
                <a:rPr lang="en-GB" sz="1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1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 ClO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Mg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O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Cl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</a:p>
            <a:p>
              <a:endParaRPr lang="en-GB" sz="2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CE9D92E0-540B-488E-B5EC-34A45F7129A2}"/>
                </a:ext>
              </a:extLst>
            </p:cNvPr>
            <p:cNvSpPr txBox="1"/>
            <p:nvPr/>
          </p:nvSpPr>
          <p:spPr>
            <a:xfrm>
              <a:off x="1290208" y="2692882"/>
              <a:ext cx="5924827" cy="65184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0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+  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4 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4 </a:t>
              </a:r>
              <a:r>
                <a:rPr lang="en-GB" sz="2400" b="1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r>
                <a:rPr lang="en-GB" sz="2400" b="1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</a:p>
            <a:p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3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 Mg  +   KClO</a:t>
              </a:r>
              <a:r>
                <a:rPr lang="en-GB" sz="3600" b="1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36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4 MgO  + </a:t>
              </a:r>
              <a:r>
                <a:rPr lang="en-GB" sz="36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KCl</a:t>
              </a:r>
              <a:endParaRPr lang="en-GB" sz="36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37F23EDA-8173-44B9-849F-E1715230BF5A}"/>
                </a:ext>
              </a:extLst>
            </p:cNvPr>
            <p:cNvSpPr txBox="1"/>
            <p:nvPr/>
          </p:nvSpPr>
          <p:spPr>
            <a:xfrm>
              <a:off x="1292554" y="2459149"/>
              <a:ext cx="6677597" cy="1715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+ 8e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400" b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 </a:t>
              </a:r>
              <a:r>
                <a:rPr lang="en-GB" sz="24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</a:t>
              </a:r>
              <a:r>
                <a:rPr lang="en-GB" sz="2400" b="1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4 O</a:t>
              </a:r>
              <a:r>
                <a:rPr lang="en-GB" sz="2400" b="1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2-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			    		reduction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499E772B-B2FF-4274-AA00-07DB5B7F5072}"/>
                </a:ext>
              </a:extLst>
            </p:cNvPr>
            <p:cNvSpPr txBox="1"/>
            <p:nvPr/>
          </p:nvSpPr>
          <p:spPr>
            <a:xfrm>
              <a:off x="1994543" y="2313177"/>
              <a:ext cx="5778248" cy="1715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0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  Mg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+ 2e   	/x4  		   oxidation 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4AD7FF2-FC61-44B0-8254-872A52D29BF6}"/>
              </a:ext>
            </a:extLst>
          </p:cNvPr>
          <p:cNvCxnSpPr/>
          <p:nvPr/>
        </p:nvCxnSpPr>
        <p:spPr>
          <a:xfrm>
            <a:off x="1524000" y="4516481"/>
            <a:ext cx="7039232" cy="73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578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4250" y="6381328"/>
            <a:ext cx="1383751" cy="483518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1524000" y="41818"/>
            <a:ext cx="87183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REDOX REACTIONS of OME IMPORTANCE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755A43B-14FB-40B3-BA50-326E9BD2BDB1}"/>
              </a:ext>
            </a:extLst>
          </p:cNvPr>
          <p:cNvSpPr txBox="1"/>
          <p:nvPr/>
        </p:nvSpPr>
        <p:spPr>
          <a:xfrm>
            <a:off x="299101" y="666206"/>
            <a:ext cx="1159379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2. SMOKE BOMB: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thermal mixture of potassium chlorate and lactose, C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12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22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000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O, forms a coloured smoke composition. When combusted it forms carbon monoxide, solid potassium chloride and water vapour. 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169C36D-BFA7-44D8-811F-5063389DA1AB}"/>
              </a:ext>
            </a:extLst>
          </p:cNvPr>
          <p:cNvGrpSpPr/>
          <p:nvPr/>
        </p:nvGrpSpPr>
        <p:grpSpPr>
          <a:xfrm>
            <a:off x="1179654" y="1799224"/>
            <a:ext cx="9114546" cy="4026334"/>
            <a:chOff x="1053848" y="1790443"/>
            <a:chExt cx="9114546" cy="1017005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5DF0D4D-445B-47D4-B445-4FD4CA7F62F4}"/>
                </a:ext>
              </a:extLst>
            </p:cNvPr>
            <p:cNvSpPr txBox="1"/>
            <p:nvPr/>
          </p:nvSpPr>
          <p:spPr>
            <a:xfrm>
              <a:off x="1053848" y="1790443"/>
              <a:ext cx="9114546" cy="6141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KClO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  C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x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CO  + </a:t>
              </a:r>
              <a:r>
                <a:rPr lang="en-GB" sz="2400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KCl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</a:p>
            <a:p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ionic equation: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K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ClO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(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xH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O)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CO + K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Cl</a:t>
              </a:r>
              <a:r>
                <a:rPr lang="en-GB" sz="28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H</a:t>
              </a:r>
              <a:r>
                <a:rPr lang="en-GB" sz="28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endParaRPr lang="en-GB" sz="28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r>
                <a:rPr lang="en-GB" sz="28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					    </a:t>
              </a:r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</a:t>
              </a:r>
              <a:r>
                <a:rPr lang="en-GB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is a spectator ion (does not change oxidation state)</a:t>
              </a:r>
              <a:endParaRPr lang="en-GB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net ionic equation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: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0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0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</a:t>
              </a:r>
              <a:r>
                <a:rPr lang="en-GB" sz="2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 (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xH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O)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CO + Cl</a:t>
              </a:r>
              <a:r>
                <a:rPr lang="en-GB" sz="2400" baseline="30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+ H</a:t>
              </a:r>
              <a:r>
                <a:rPr lang="en-GB" sz="2400" baseline="-250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endParaRPr lang="en-GB" sz="2400" baseline="30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002F1BB3-6069-44E7-8923-565A59BCCB69}"/>
                </a:ext>
              </a:extLst>
            </p:cNvPr>
            <p:cNvSpPr txBox="1"/>
            <p:nvPr/>
          </p:nvSpPr>
          <p:spPr>
            <a:xfrm>
              <a:off x="1560475" y="2690837"/>
              <a:ext cx="6959469" cy="1166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4 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 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  C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x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12 CO + 4 Cl 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 12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DB0F633-89A7-4885-AD07-08F0924E1006}"/>
                </a:ext>
              </a:extLst>
            </p:cNvPr>
            <p:cNvSpPr txBox="1"/>
            <p:nvPr/>
          </p:nvSpPr>
          <p:spPr>
            <a:xfrm>
              <a:off x="1502125" y="2524854"/>
              <a:ext cx="8548238" cy="1166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(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11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x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O)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0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+ 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12 O</a:t>
              </a:r>
              <a:r>
                <a:rPr lang="en-GB" sz="2400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2-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12 CO + 12 H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O + 24e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	   oxidation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E7F39D4-FD1C-4916-A565-1C2F99092667}"/>
                </a:ext>
              </a:extLst>
            </p:cNvPr>
            <p:cNvSpPr txBox="1"/>
            <p:nvPr/>
          </p:nvSpPr>
          <p:spPr>
            <a:xfrm>
              <a:off x="3491739" y="2380992"/>
              <a:ext cx="6539739" cy="11661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2400" baseline="-25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+ 6e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  Cl</a:t>
              </a:r>
              <a:r>
                <a:rPr lang="en-GB" sz="2400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+ </a:t>
              </a:r>
              <a:r>
                <a:rPr lang="en-GB" sz="2400" i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 O</a:t>
              </a:r>
              <a:r>
                <a:rPr lang="en-GB" sz="2400" i="1" baseline="300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2-</a:t>
              </a:r>
              <a:r>
                <a:rPr lang="en-GB" sz="2400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			/x4 	reduction </a:t>
              </a:r>
              <a:endParaRPr lang="en-GB" sz="24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340B6F39-525E-4EAE-9F55-A13A9A4FA308}"/>
              </a:ext>
            </a:extLst>
          </p:cNvPr>
          <p:cNvCxnSpPr>
            <a:cxnSpLocks/>
          </p:cNvCxnSpPr>
          <p:nvPr/>
        </p:nvCxnSpPr>
        <p:spPr>
          <a:xfrm>
            <a:off x="1524000" y="5259270"/>
            <a:ext cx="87183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57ED5368-CDC1-4FDC-AF5D-5342A3790990}"/>
              </a:ext>
            </a:extLst>
          </p:cNvPr>
          <p:cNvSpPr txBox="1"/>
          <p:nvPr/>
        </p:nvSpPr>
        <p:spPr>
          <a:xfrm>
            <a:off x="1686280" y="5898954"/>
            <a:ext cx="8207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4KClO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+  C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12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22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x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 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12 CO + 4 </a:t>
            </a:r>
            <a:r>
              <a:rPr lang="en-GB" sz="28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KCl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  +  12 H</a:t>
            </a:r>
            <a:r>
              <a:rPr lang="en-GB" sz="2800" b="1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O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653C52A-9957-4CA9-A7CE-4AD79F8AEA59}"/>
              </a:ext>
            </a:extLst>
          </p:cNvPr>
          <p:cNvSpPr txBox="1"/>
          <p:nvPr/>
        </p:nvSpPr>
        <p:spPr>
          <a:xfrm>
            <a:off x="1627931" y="6538869"/>
            <a:ext cx="6098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rgbClr val="0000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(89) Candy Corn vs. Potassium Chlorate - YouTube</a:t>
            </a:r>
            <a:endParaRPr lang="en-US" altLang="en-US" sz="1800" cap="none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60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nline Media 1" title="Basics of Pyrotechnics: Reactants, Products, and Energy">
            <a:hlinkClick r:id="" action="ppaction://media"/>
            <a:extLst>
              <a:ext uri="{FF2B5EF4-FFF2-40B4-BE49-F238E27FC236}">
                <a16:creationId xmlns:a16="http://schemas.microsoft.com/office/drawing/2014/main" id="{E31F0D28-E71E-4888-B842-73A5A34C98C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654824" y="4253448"/>
            <a:ext cx="4411966" cy="249276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54CC9DA-6099-4F06-8AE0-E46F30A3E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1"/>
            <a:ext cx="10364451" cy="829340"/>
          </a:xfrm>
        </p:spPr>
        <p:txBody>
          <a:bodyPr/>
          <a:lstStyle/>
          <a:p>
            <a:r>
              <a:rPr lang="en-GB" dirty="0"/>
              <a:t>Gunpowder chemistry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A06153-81F2-40EA-B5E4-CEAD6486DD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5063" y="829341"/>
            <a:ext cx="10792856" cy="3424107"/>
          </a:xfrm>
        </p:spPr>
        <p:txBody>
          <a:bodyPr>
            <a:noAutofit/>
          </a:bodyPr>
          <a:lstStyle/>
          <a:p>
            <a:r>
              <a:rPr lang="en-GB" sz="2400" cap="none" dirty="0">
                <a:solidFill>
                  <a:srgbClr val="000000"/>
                </a:solidFill>
              </a:rPr>
              <a:t>the current standard for black powder manufactured by pyrotechnicians is:</a:t>
            </a:r>
          </a:p>
          <a:p>
            <a:pPr lvl="1"/>
            <a:r>
              <a:rPr lang="en-GB" sz="2200" cap="none" dirty="0">
                <a:solidFill>
                  <a:srgbClr val="000000"/>
                </a:solidFill>
              </a:rPr>
              <a:t> 75% potassium nitrate (oxidiser), </a:t>
            </a:r>
          </a:p>
          <a:p>
            <a:pPr lvl="1"/>
            <a:r>
              <a:rPr lang="en-GB" sz="2200" cap="none" dirty="0">
                <a:solidFill>
                  <a:srgbClr val="000000"/>
                </a:solidFill>
              </a:rPr>
              <a:t>15% charcoal (fuel),</a:t>
            </a:r>
          </a:p>
          <a:p>
            <a:pPr lvl="1"/>
            <a:r>
              <a:rPr lang="en-GB" sz="2200" cap="none" dirty="0">
                <a:solidFill>
                  <a:srgbClr val="000000"/>
                </a:solidFill>
              </a:rPr>
              <a:t>10% sulphur (fuel) by weight</a:t>
            </a:r>
          </a:p>
          <a:p>
            <a:pPr lvl="1"/>
            <a:endParaRPr lang="en-GB" sz="2200" cap="none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74 KNO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+ 96 C + 30 S +16 H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O  → 35 N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 + 56 CO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 +14 CO + 3 CH</a:t>
            </a:r>
            <a:r>
              <a:rPr lang="en-GB" sz="2400" b="1" baseline="-25000" dirty="0">
                <a:solidFill>
                  <a:srgbClr val="FF0000"/>
                </a:solidFill>
              </a:rPr>
              <a:t>4</a:t>
            </a:r>
            <a:r>
              <a:rPr lang="en-GB" sz="2400" b="1" dirty="0">
                <a:solidFill>
                  <a:srgbClr val="FF0000"/>
                </a:solidFill>
              </a:rPr>
              <a:t> + 2 H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 + 4 H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 + 19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CO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+ 7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SO</a:t>
            </a:r>
            <a:r>
              <a:rPr lang="en-GB" sz="2400" b="1" baseline="-25000" dirty="0">
                <a:solidFill>
                  <a:srgbClr val="FF0000"/>
                </a:solidFill>
              </a:rPr>
              <a:t>4</a:t>
            </a:r>
            <a:r>
              <a:rPr lang="en-GB" sz="2400" b="1" dirty="0">
                <a:solidFill>
                  <a:srgbClr val="FF0000"/>
                </a:solidFill>
              </a:rPr>
              <a:t> + 8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+ 2 k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S + 2 KSCN + (NH</a:t>
            </a:r>
            <a:r>
              <a:rPr lang="en-GB" sz="2400" b="1" baseline="-25000" dirty="0">
                <a:solidFill>
                  <a:srgbClr val="FF0000"/>
                </a:solidFill>
              </a:rPr>
              <a:t>4</a:t>
            </a:r>
            <a:r>
              <a:rPr lang="en-GB" sz="2400" b="1" dirty="0">
                <a:solidFill>
                  <a:srgbClr val="FF0000"/>
                </a:solidFill>
              </a:rPr>
              <a:t>)</a:t>
            </a:r>
            <a:r>
              <a:rPr lang="en-GB" sz="2400" b="1" baseline="-25000" dirty="0">
                <a:solidFill>
                  <a:srgbClr val="FF0000"/>
                </a:solidFill>
              </a:rPr>
              <a:t>2</a:t>
            </a:r>
            <a:r>
              <a:rPr lang="en-GB" sz="2400" b="1" dirty="0">
                <a:solidFill>
                  <a:srgbClr val="FF0000"/>
                </a:solidFill>
              </a:rPr>
              <a:t>CO</a:t>
            </a:r>
            <a:r>
              <a:rPr lang="en-GB" sz="2400" b="1" baseline="-25000" dirty="0">
                <a:solidFill>
                  <a:srgbClr val="FF0000"/>
                </a:solidFill>
              </a:rPr>
              <a:t>3</a:t>
            </a:r>
            <a:r>
              <a:rPr lang="en-GB" sz="2400" b="1" dirty="0">
                <a:solidFill>
                  <a:srgbClr val="FF0000"/>
                </a:solidFill>
              </a:rPr>
              <a:t> + C + S  </a:t>
            </a:r>
          </a:p>
          <a:p>
            <a:endParaRPr lang="en-GB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B050"/>
                </a:solidFill>
              </a:rPr>
              <a:t>11.6 % Carbon or 14.5% Charcoal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B050"/>
                </a:solidFill>
              </a:rPr>
              <a:t>(∆</a:t>
            </a:r>
            <a:r>
              <a:rPr lang="en-GB" sz="2400" b="1" baseline="-25000" dirty="0" err="1">
                <a:solidFill>
                  <a:srgbClr val="00B050"/>
                </a:solidFill>
              </a:rPr>
              <a:t>rXN</a:t>
            </a:r>
            <a:r>
              <a:rPr lang="en-GB" sz="2400" b="1" baseline="-25000" dirty="0">
                <a:solidFill>
                  <a:srgbClr val="00B050"/>
                </a:solidFill>
              </a:rPr>
              <a:t> </a:t>
            </a:r>
            <a:r>
              <a:rPr lang="en-GB" sz="2400" b="1" dirty="0">
                <a:solidFill>
                  <a:srgbClr val="00B050"/>
                </a:solidFill>
              </a:rPr>
              <a:t>H</a:t>
            </a:r>
            <a:r>
              <a:rPr lang="en-GB" sz="2400" b="1" baseline="-25000" dirty="0">
                <a:solidFill>
                  <a:srgbClr val="00B050"/>
                </a:solidFill>
              </a:rPr>
              <a:t> </a:t>
            </a:r>
            <a:r>
              <a:rPr lang="en-GB" sz="2400" b="1" dirty="0">
                <a:solidFill>
                  <a:srgbClr val="00B050"/>
                </a:solidFill>
              </a:rPr>
              <a:t>= -30596 kJ  q = 3088 kJ/Kg)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3876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A180832-CE44-4ED2-AA5B-792D368FC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3" y="0"/>
            <a:ext cx="7086524" cy="893135"/>
          </a:xfrm>
        </p:spPr>
        <p:txBody>
          <a:bodyPr/>
          <a:lstStyle/>
          <a:p>
            <a:r>
              <a:rPr lang="en-GB" dirty="0"/>
              <a:t>thermites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425E71B-9630-41DE-AB52-9F791F9A49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8673" y="818074"/>
            <a:ext cx="8900077" cy="3424107"/>
          </a:xfrm>
        </p:spPr>
        <p:txBody>
          <a:bodyPr>
            <a:noAutofit/>
          </a:bodyPr>
          <a:lstStyle/>
          <a:p>
            <a:r>
              <a:rPr lang="en-GB" cap="none" dirty="0"/>
              <a:t>thermite is a pyrotechnic composition of metal powder and metal oxide used in incendiary weapons and initiators in fireworks. </a:t>
            </a:r>
          </a:p>
          <a:p>
            <a:r>
              <a:rPr lang="en-GB" cap="none" dirty="0"/>
              <a:t>when ignited by heat or chemical reaction, it undergoes an exothermic redox reaction. </a:t>
            </a:r>
          </a:p>
          <a:p>
            <a:r>
              <a:rPr lang="en-GB" cap="none" dirty="0"/>
              <a:t>most varieties are not explosive, but can create brief bursts of heat and high temperature in a small area (its form of action is similar to that of other fuel-oxidizer mixtures, such as black powder).</a:t>
            </a:r>
          </a:p>
          <a:p>
            <a:r>
              <a:rPr lang="en-GB" cap="none" dirty="0"/>
              <a:t>thermites have diverse compositions: </a:t>
            </a:r>
          </a:p>
          <a:p>
            <a:pPr lvl="1"/>
            <a:r>
              <a:rPr lang="en-GB" cap="none" dirty="0"/>
              <a:t>fuels include Al, Mg, </a:t>
            </a:r>
            <a:r>
              <a:rPr lang="en-GB" cap="none" dirty="0" err="1"/>
              <a:t>Ti</a:t>
            </a:r>
            <a:r>
              <a:rPr lang="en-GB" cap="none" dirty="0"/>
              <a:t>, Zn, Si and B</a:t>
            </a:r>
          </a:p>
          <a:p>
            <a:pPr lvl="2"/>
            <a:r>
              <a:rPr lang="en-GB" cap="none" dirty="0"/>
              <a:t>Al - common due to its high boiling point and low cost. </a:t>
            </a:r>
          </a:p>
          <a:p>
            <a:pPr lvl="1"/>
            <a:r>
              <a:rPr lang="en-GB" cap="none" dirty="0"/>
              <a:t>oxidizers include Bi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B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SiO</a:t>
            </a:r>
            <a:r>
              <a:rPr lang="en-GB" cap="none" baseline="-25000" dirty="0"/>
              <a:t>2</a:t>
            </a:r>
            <a:r>
              <a:rPr lang="en-GB" cap="none" dirty="0"/>
              <a:t>, Cr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MnO</a:t>
            </a:r>
            <a:r>
              <a:rPr lang="en-GB" cap="none" baseline="-25000" dirty="0"/>
              <a:t>2</a:t>
            </a:r>
            <a:r>
              <a:rPr lang="en-GB" cap="none" dirty="0"/>
              <a:t>, Fe</a:t>
            </a:r>
            <a:r>
              <a:rPr lang="en-GB" cap="none" baseline="-25000" dirty="0"/>
              <a:t>2</a:t>
            </a:r>
            <a:r>
              <a:rPr lang="en-GB" cap="none" dirty="0"/>
              <a:t>O</a:t>
            </a:r>
            <a:r>
              <a:rPr lang="en-GB" cap="none" baseline="-25000" dirty="0"/>
              <a:t>3</a:t>
            </a:r>
            <a:r>
              <a:rPr lang="en-GB" cap="none" dirty="0"/>
              <a:t>, </a:t>
            </a:r>
            <a:r>
              <a:rPr lang="en-GB" cap="none" dirty="0" err="1"/>
              <a:t>CuO</a:t>
            </a:r>
            <a:r>
              <a:rPr lang="en-GB" cap="none" dirty="0"/>
              <a:t>, </a:t>
            </a:r>
            <a:r>
              <a:rPr lang="en-GB" cap="none" dirty="0" err="1"/>
              <a:t>PbO</a:t>
            </a:r>
            <a:r>
              <a:rPr lang="en-GB" cap="none" dirty="0"/>
              <a:t> and PbO</a:t>
            </a:r>
            <a:r>
              <a:rPr lang="en-GB" cap="none" baseline="-25000" dirty="0"/>
              <a:t>2</a:t>
            </a:r>
          </a:p>
          <a:p>
            <a:r>
              <a:rPr lang="en-GB" cap="none" dirty="0"/>
              <a:t>sample of chemical reactions: iron (III) oxide and </a:t>
            </a:r>
            <a:r>
              <a:rPr lang="en-GB" cap="none" dirty="0" err="1"/>
              <a:t>aluminum</a:t>
            </a:r>
            <a:r>
              <a:rPr lang="en-GB" cap="none" dirty="0"/>
              <a:t> powder</a:t>
            </a:r>
          </a:p>
          <a:p>
            <a:pPr marL="0" indent="0">
              <a:buNone/>
            </a:pPr>
            <a:r>
              <a:rPr lang="en-GB" sz="2400" cap="none" dirty="0"/>
              <a:t>	Fe</a:t>
            </a:r>
            <a:r>
              <a:rPr lang="en-GB" sz="2400" cap="none" baseline="-25000" dirty="0"/>
              <a:t>2</a:t>
            </a:r>
            <a:r>
              <a:rPr lang="en-GB" sz="2400" cap="none" dirty="0"/>
              <a:t>O</a:t>
            </a:r>
            <a:r>
              <a:rPr lang="en-GB" sz="2400" cap="none" baseline="-25000" dirty="0"/>
              <a:t>3</a:t>
            </a:r>
            <a:r>
              <a:rPr lang="en-GB" sz="2400" cap="none" dirty="0"/>
              <a:t> + 2 Al → 2 Fe + Al</a:t>
            </a:r>
            <a:r>
              <a:rPr lang="en-GB" sz="2400" cap="none" baseline="-25000" dirty="0"/>
              <a:t>2</a:t>
            </a:r>
            <a:r>
              <a:rPr lang="en-GB" sz="2400" cap="none" dirty="0"/>
              <a:t>O</a:t>
            </a:r>
            <a:r>
              <a:rPr lang="en-GB" sz="2400" cap="none" baseline="-25000" dirty="0"/>
              <a:t>3</a:t>
            </a:r>
          </a:p>
          <a:p>
            <a:r>
              <a:rPr lang="en-GB" dirty="0">
                <a:solidFill>
                  <a:srgbClr val="0000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Live Science: The Thermite Reaction</a:t>
            </a:r>
            <a:endParaRPr lang="en-GB" cap="none" dirty="0">
              <a:solidFill>
                <a:srgbClr val="0000FF"/>
              </a:solidFill>
            </a:endParaRPr>
          </a:p>
          <a:p>
            <a:endParaRPr lang="en-GB" cap="non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B6EB95-0A51-42D9-9A9A-D205829049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8750" y="509688"/>
            <a:ext cx="3143250" cy="2095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E5B515-2722-41DB-919A-8089E63403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3688" y="3221876"/>
            <a:ext cx="3143249" cy="3488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5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1524000" y="-43242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OXIDES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7907BB-9F09-44A7-B01D-D8D304BA1F6C}"/>
              </a:ext>
            </a:extLst>
          </p:cNvPr>
          <p:cNvSpPr txBox="1"/>
          <p:nvPr/>
        </p:nvSpPr>
        <p:spPr>
          <a:xfrm>
            <a:off x="1704038" y="612025"/>
            <a:ext cx="89047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Oxides are important ingredients in energetic materials because they can release oxygen to combine energetically with many other elements and compounds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57F0FF-4CBC-47E2-BC6E-355E37324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976" y="1482207"/>
            <a:ext cx="10343003" cy="4898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0064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61E38-2D6D-43B5-B2AB-735AE2197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Factors affecting rate of redox reactions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2C7CB5-1F87-70A2-A5AF-DA35BABEAEA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50931623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86055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5A2C8CA-CAEA-42C5-A62C-41EAB21C4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7468" y="1680057"/>
            <a:ext cx="3840815" cy="34978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F0009-1DAE-4226-9577-11405371C40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830" y="3546893"/>
            <a:ext cx="7934733" cy="5603731"/>
          </a:xfrm>
        </p:spPr>
        <p:txBody>
          <a:bodyPr>
            <a:noAutofit/>
          </a:bodyPr>
          <a:lstStyle/>
          <a:p>
            <a:pPr lvl="1">
              <a:lnSpc>
                <a:spcPct val="110000"/>
              </a:lnSpc>
            </a:pPr>
            <a:r>
              <a:rPr lang="en-US" altLang="en-US" sz="2200" cap="none" dirty="0">
                <a:cs typeface="Arial" panose="020B0604020202020204" pitchFamily="34" charset="0"/>
              </a:rPr>
              <a:t>First, a flammable liquid, vapor or combustible dust must be present in sufficient quantity</a:t>
            </a:r>
            <a:r>
              <a:rPr lang="en-US" altLang="en-US" sz="2000" cap="none" dirty="0">
                <a:cs typeface="Arial" panose="020B0604020202020204" pitchFamily="34" charset="0"/>
              </a:rPr>
              <a:t>. </a:t>
            </a:r>
            <a:r>
              <a:rPr lang="en-US" altLang="en-US" sz="2200" b="1" cap="none" dirty="0">
                <a:solidFill>
                  <a:srgbClr val="FF0000"/>
                </a:solidFill>
                <a:cs typeface="Arial" panose="020B0604020202020204" pitchFamily="34" charset="0"/>
              </a:rPr>
              <a:t>Fuel</a:t>
            </a:r>
          </a:p>
          <a:p>
            <a:pPr marL="457200" lvl="1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200" cap="none" dirty="0">
                <a:cs typeface="Arial" panose="020B0604020202020204" pitchFamily="34" charset="0"/>
              </a:rPr>
              <a:t> Second, the flammable liquid, vapor or combustible dust must   be mixed with air or oxygen in the proportions required to produce an explosive mixture. </a:t>
            </a:r>
            <a:r>
              <a:rPr lang="en-US" altLang="en-US" sz="2400" b="1" cap="none" dirty="0" err="1">
                <a:solidFill>
                  <a:srgbClr val="0070C0"/>
                </a:solidFill>
                <a:cs typeface="Arial" panose="020B0604020202020204" pitchFamily="34" charset="0"/>
              </a:rPr>
              <a:t>Oxidiser</a:t>
            </a:r>
            <a:endParaRPr lang="en-US" altLang="en-US" sz="2400" b="1" cap="none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 marL="457200" lvl="1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r>
              <a:rPr lang="en-US" altLang="en-US" sz="2200" cap="none" dirty="0">
                <a:cs typeface="Arial" panose="020B0604020202020204" pitchFamily="34" charset="0"/>
              </a:rPr>
              <a:t> Finally, a source of energy (arcs or sparks, high surface temperatures or electrical equipment failure) must be applied to the explosive mixture. </a:t>
            </a:r>
            <a:r>
              <a:rPr lang="en-US" altLang="en-US" sz="2400" b="1" cap="none" dirty="0">
                <a:solidFill>
                  <a:srgbClr val="00B050"/>
                </a:solidFill>
                <a:cs typeface="Arial" panose="020B0604020202020204" pitchFamily="34" charset="0"/>
              </a:rPr>
              <a:t>Igniter</a:t>
            </a:r>
          </a:p>
          <a:p>
            <a:pPr>
              <a:lnSpc>
                <a:spcPct val="110000"/>
              </a:lnSpc>
            </a:pPr>
            <a:endParaRPr lang="en-GB" sz="2800" b="0" i="0" dirty="0">
              <a:effectLst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8FFB6-8E61-4DA2-BEAF-267272685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820" y="-317970"/>
            <a:ext cx="9030917" cy="1596177"/>
          </a:xfrm>
        </p:spPr>
        <p:txBody>
          <a:bodyPr>
            <a:normAutofit/>
          </a:bodyPr>
          <a:lstStyle/>
          <a:p>
            <a:r>
              <a:rPr lang="en-GB" dirty="0"/>
              <a:t>Main ingredients in Explosives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40601A-79CA-41DA-B71B-01941CB84779}"/>
              </a:ext>
            </a:extLst>
          </p:cNvPr>
          <p:cNvSpPr/>
          <p:nvPr/>
        </p:nvSpPr>
        <p:spPr>
          <a:xfrm>
            <a:off x="9579935" y="4704907"/>
            <a:ext cx="1291856" cy="43061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9EE357-B887-4B17-BCB0-03A052C7A787}"/>
              </a:ext>
            </a:extLst>
          </p:cNvPr>
          <p:cNvSpPr/>
          <p:nvPr/>
        </p:nvSpPr>
        <p:spPr>
          <a:xfrm rot="18005293">
            <a:off x="8186776" y="3148212"/>
            <a:ext cx="2104033" cy="43061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147568-B978-4C20-B7E9-343942742ECC}"/>
              </a:ext>
            </a:extLst>
          </p:cNvPr>
          <p:cNvSpPr/>
          <p:nvPr/>
        </p:nvSpPr>
        <p:spPr>
          <a:xfrm rot="3638219">
            <a:off x="10392842" y="3200305"/>
            <a:ext cx="1411124" cy="43061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BC2D972-2AAE-457E-A28D-1265021DCD4F}"/>
              </a:ext>
            </a:extLst>
          </p:cNvPr>
          <p:cNvSpPr txBox="1">
            <a:spLocks/>
          </p:cNvSpPr>
          <p:nvPr/>
        </p:nvSpPr>
        <p:spPr>
          <a:xfrm>
            <a:off x="487622" y="885418"/>
            <a:ext cx="9902081" cy="56037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sz="2800" cap="none" dirty="0"/>
              <a:t>Detonation is a process of </a:t>
            </a:r>
            <a:r>
              <a:rPr lang="en-GB" sz="2800" b="1" cap="none" dirty="0"/>
              <a:t>supersonic combustion </a:t>
            </a:r>
            <a:r>
              <a:rPr lang="en-GB" sz="2800" cap="none" dirty="0"/>
              <a:t>in which a shock wave is propagated forward owing to energy release in a reaction zone behind it. </a:t>
            </a:r>
          </a:p>
          <a:p>
            <a:pPr>
              <a:lnSpc>
                <a:spcPct val="110000"/>
              </a:lnSpc>
            </a:pPr>
            <a:r>
              <a:rPr lang="en-US" altLang="en-US" sz="2800" cap="none" dirty="0">
                <a:cs typeface="Arial" panose="020B0604020202020204" pitchFamily="34" charset="0"/>
              </a:rPr>
              <a:t>There are three basic conditions that must be satisfied                for a fire or explosion to occur:</a:t>
            </a:r>
            <a:endParaRPr lang="en-US" altLang="en-US" sz="2800" cap="none" dirty="0"/>
          </a:p>
          <a:p>
            <a:pPr marL="914400" lvl="2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Char char="•"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8537486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E7B88-F91C-498D-8726-10E6C2C5D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0"/>
            <a:ext cx="10364451" cy="866553"/>
          </a:xfrm>
        </p:spPr>
        <p:txBody>
          <a:bodyPr/>
          <a:lstStyle/>
          <a:p>
            <a:r>
              <a:rPr lang="en-GB" dirty="0"/>
              <a:t>Good oxidisers should…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61B62-B2A2-4DE2-BE39-55FC4373E9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3376" y="866553"/>
            <a:ext cx="8735823" cy="5348717"/>
          </a:xfrm>
        </p:spPr>
        <p:txBody>
          <a:bodyPr>
            <a:noAutofit/>
          </a:bodyPr>
          <a:lstStyle/>
          <a:p>
            <a:pPr lvl="1"/>
            <a:r>
              <a:rPr lang="en-GB" sz="28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Not be flammable by its own requiring a fuel to initiate the process. </a:t>
            </a:r>
          </a:p>
          <a:p>
            <a:pPr lvl="1"/>
            <a:r>
              <a:rPr lang="en-GB" sz="28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Be oxygen-rich, preferably ionic solids that decompose at moderate to high temperatures, releasing oxygen gas in the process. </a:t>
            </a:r>
          </a:p>
          <a:p>
            <a:pPr lvl="1"/>
            <a:r>
              <a:rPr lang="en-GB" sz="28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Be readily available, in reasonably pure form, in an appropriate particle size and at reasonable cost. </a:t>
            </a:r>
          </a:p>
          <a:p>
            <a:pPr lvl="1"/>
            <a:r>
              <a:rPr lang="en-GB" sz="2800" cap="none" dirty="0">
                <a:ea typeface="DengXian" panose="02010600030101010101" pitchFamily="2" charset="-122"/>
                <a:cs typeface="Arial" panose="020B0604020202020204" pitchFamily="34" charset="0"/>
              </a:rPr>
              <a:t>Have good oxygen balance.</a:t>
            </a:r>
            <a:endParaRPr lang="en-GB" sz="2800" cap="none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800" cap="none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49F2F9-0CAD-4004-BA90-DE722C3FC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0989" y="3345732"/>
            <a:ext cx="1762125" cy="324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1581D0A3-00AD-4B61-80CE-1846BA4EC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0891" y="643089"/>
            <a:ext cx="2438400" cy="2438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1566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099F8-59FE-4271-8F95-ABBB093B5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GB" dirty="0"/>
              <a:t>oxidisers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0E341-F874-4CB8-86B0-B5CA1AB6D3E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5416" y="1596177"/>
            <a:ext cx="10363826" cy="3424107"/>
          </a:xfrm>
        </p:spPr>
        <p:txBody>
          <a:bodyPr/>
          <a:lstStyle/>
          <a:p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Group of nitrates (salts and esters of nitric acid); </a:t>
            </a:r>
          </a:p>
          <a:p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Group of chlorates (salts of chloric acid); </a:t>
            </a:r>
          </a:p>
          <a:p>
            <a:r>
              <a:rPr lang="en-GB" sz="20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Group of perchlorates (salts of perchloric acid);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2767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7CA89-54AD-4B9A-93CD-6C61811B8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262" y="0"/>
            <a:ext cx="10364451" cy="824023"/>
          </a:xfrm>
        </p:spPr>
        <p:txBody>
          <a:bodyPr/>
          <a:lstStyle/>
          <a:p>
            <a:r>
              <a:rPr lang="en-GB" dirty="0"/>
              <a:t>fuels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55BAA-AF62-429B-B10C-952B93E17D4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75821" y="867902"/>
            <a:ext cx="10965892" cy="3424107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Fuels can be solid, liquid or gaseous and contain carbon, hydrogen, nitrogen or chemical compounds including one or more of these chemicals.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Inorganic substances (S, Si, hydrides – </a:t>
            </a:r>
            <a:r>
              <a:rPr lang="en-GB" sz="2400" cap="none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LiH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) and metals (Al, Mg, </a:t>
            </a:r>
            <a:r>
              <a:rPr lang="en-GB" sz="2400" cap="none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Ti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) can be used as fuels.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Chemical behaviour of fuels: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 be flammable;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 significantly increase / promote an existing fire;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 increase the risk of fire when in contact with oxidisers, strong acids and metals;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400" cap="none" dirty="0"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24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 react so violently with oxidisers, strong acids and metals, that they ignite, sometimes without the need for an additional ignition source.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5696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AE003-B58F-4675-8F06-F4676BEF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Mixing explosives to achieve optimum </a:t>
            </a:r>
            <a:r>
              <a:rPr lang="en-GB" dirty="0" err="1"/>
              <a:t>ob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EA4B7-2427-47BD-8AE8-989FC9D15B5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b="1" cap="none" dirty="0" err="1"/>
              <a:t>Amatols</a:t>
            </a:r>
            <a:r>
              <a:rPr lang="en-GB" sz="2800" cap="none" dirty="0"/>
              <a:t> = mixture of NH</a:t>
            </a:r>
            <a:r>
              <a:rPr lang="en-GB" sz="2800" cap="none" baseline="-25000" dirty="0"/>
              <a:t>4</a:t>
            </a:r>
            <a:r>
              <a:rPr lang="en-GB" sz="2800" cap="none" dirty="0"/>
              <a:t>NO</a:t>
            </a:r>
            <a:r>
              <a:rPr lang="en-GB" sz="2800" cap="none" baseline="-25000" dirty="0"/>
              <a:t>3</a:t>
            </a:r>
            <a:r>
              <a:rPr lang="en-GB" sz="2800" cap="none" dirty="0"/>
              <a:t> and TNT</a:t>
            </a:r>
          </a:p>
          <a:p>
            <a:pPr lvl="1"/>
            <a:r>
              <a:rPr lang="en-GB" sz="2400" cap="none" dirty="0"/>
              <a:t>the proportions of these two components can vary, depending on the desired properties, such as sensitivity, brisance (shattering effect), and stability; typically, the optimal composition for general military use has been found to be either a 80:20 or 60:40 mixture of ammonium nitrate to TNT.</a:t>
            </a:r>
            <a:endParaRPr lang="en-GB" sz="2400" dirty="0"/>
          </a:p>
          <a:p>
            <a:r>
              <a:rPr lang="en-GB" sz="2800" b="1" cap="none" dirty="0" err="1"/>
              <a:t>Anfo</a:t>
            </a:r>
            <a:r>
              <a:rPr lang="en-GB" sz="2800" cap="none" dirty="0"/>
              <a:t> = mixture of NH</a:t>
            </a:r>
            <a:r>
              <a:rPr lang="en-GB" sz="2800" cap="none" baseline="-25000" dirty="0"/>
              <a:t>4</a:t>
            </a:r>
            <a:r>
              <a:rPr lang="en-GB" sz="2800" cap="none" dirty="0"/>
              <a:t>NO</a:t>
            </a:r>
            <a:r>
              <a:rPr lang="en-GB" sz="2800" cap="none" baseline="-25000" dirty="0"/>
              <a:t>3</a:t>
            </a:r>
            <a:r>
              <a:rPr lang="en-GB" sz="2800" cap="none" dirty="0"/>
              <a:t> and fuel oil</a:t>
            </a:r>
          </a:p>
          <a:p>
            <a:pPr lvl="1"/>
            <a:r>
              <a:rPr lang="en-GB" sz="2400" cap="none" dirty="0"/>
              <a:t>widely used bulk industrial explosive, particularly in mining and quarrying due to its low cost, stability, and ease of preparation; the optimal composition of ANFO is typically 94% ammonium nitrate (AN) and 6% fuel oil (FO) by weight.</a:t>
            </a:r>
          </a:p>
        </p:txBody>
      </p:sp>
    </p:spTree>
    <p:extLst>
      <p:ext uri="{BB962C8B-B14F-4D97-AF65-F5344CB8AC3E}">
        <p14:creationId xmlns:p14="http://schemas.microsoft.com/office/powerpoint/2010/main" val="4213362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B8E8B-0085-4A79-81FA-BC344BF41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78195"/>
          </a:xfrm>
        </p:spPr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77A31-7DB2-4665-AFFB-569B0A58ECD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7085" y="1293203"/>
            <a:ext cx="9324805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Redox reactions are fundamental to explosives and energetic materials.</a:t>
            </a:r>
          </a:p>
          <a:p>
            <a:r>
              <a:rPr lang="en-GB" sz="2400" cap="none" dirty="0"/>
              <a:t>Oxidation and reduction are always paired, driving energy release.</a:t>
            </a:r>
          </a:p>
          <a:p>
            <a:r>
              <a:rPr lang="en-GB" sz="2400" cap="none" dirty="0"/>
              <a:t>Oxidation numbers help identify and balance redox reactions.</a:t>
            </a:r>
          </a:p>
          <a:p>
            <a:r>
              <a:rPr lang="en-GB" sz="2400" cap="none" dirty="0"/>
              <a:t>Oxidising power affects the efficiency and power of reactions.</a:t>
            </a:r>
          </a:p>
          <a:p>
            <a:r>
              <a:rPr lang="en-GB" sz="2400" cap="none" dirty="0"/>
              <a:t>Energy from redox reactions is critical to explosive applications.</a:t>
            </a:r>
          </a:p>
          <a:p>
            <a:r>
              <a:rPr lang="en-GB" sz="2400" cap="none" dirty="0"/>
              <a:t>Reaction rates are influenced by factors like temperature and particle size, crucial for control in explosives.</a:t>
            </a:r>
          </a:p>
        </p:txBody>
      </p:sp>
    </p:spTree>
    <p:extLst>
      <p:ext uri="{BB962C8B-B14F-4D97-AF65-F5344CB8AC3E}">
        <p14:creationId xmlns:p14="http://schemas.microsoft.com/office/powerpoint/2010/main" val="359632032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2668</Words>
  <Application>Microsoft Office PowerPoint</Application>
  <PresentationFormat>Widescreen</PresentationFormat>
  <Paragraphs>288</Paragraphs>
  <Slides>25</Slides>
  <Notes>14</Notes>
  <HiddenSlides>1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Cambria Math</vt:lpstr>
      <vt:lpstr>Tw Cen MT</vt:lpstr>
      <vt:lpstr>Droplet</vt:lpstr>
      <vt:lpstr>red-ox reactions  Lecture 11</vt:lpstr>
      <vt:lpstr>Learning outcomes</vt:lpstr>
      <vt:lpstr>Combustion of hydrocarbons</vt:lpstr>
      <vt:lpstr>Decomposition reactions</vt:lpstr>
      <vt:lpstr>Oxidation and reduction  </vt:lpstr>
      <vt:lpstr>Red-ox reaction summary</vt:lpstr>
      <vt:lpstr>Oxidation number – ‘fake charge’</vt:lpstr>
      <vt:lpstr>ASSIGNING OXIDATION NUMBERS</vt:lpstr>
      <vt:lpstr>Redox reaction of ionic compounds</vt:lpstr>
      <vt:lpstr>examples</vt:lpstr>
      <vt:lpstr>PowerPoint Presentation</vt:lpstr>
      <vt:lpstr>Oxidising power</vt:lpstr>
      <vt:lpstr>Redox reaction of organic compounds</vt:lpstr>
      <vt:lpstr>PowerPoint Presentation</vt:lpstr>
      <vt:lpstr>PowerPoint Presentation</vt:lpstr>
      <vt:lpstr>Gunpowder chemistry</vt:lpstr>
      <vt:lpstr>thermites</vt:lpstr>
      <vt:lpstr>PowerPoint Presentation</vt:lpstr>
      <vt:lpstr>Factors affecting rate of redox reactions</vt:lpstr>
      <vt:lpstr>Main ingredients in Explosives</vt:lpstr>
      <vt:lpstr>Good oxidisers should…</vt:lpstr>
      <vt:lpstr>oxidisers</vt:lpstr>
      <vt:lpstr>fuels</vt:lpstr>
      <vt:lpstr>Mixing explosives to achieve optimum ob</vt:lpstr>
      <vt:lpstr>conclusions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Explosive materials</dc:title>
  <dc:creator>Ewa Kazimierska</dc:creator>
  <cp:lastModifiedBy>Ewa Kazimierska</cp:lastModifiedBy>
  <cp:revision>12</cp:revision>
  <dcterms:created xsi:type="dcterms:W3CDTF">2023-10-20T09:04:31Z</dcterms:created>
  <dcterms:modified xsi:type="dcterms:W3CDTF">2024-11-05T11:05:51Z</dcterms:modified>
</cp:coreProperties>
</file>