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256" r:id="rId2"/>
    <p:sldId id="258" r:id="rId3"/>
    <p:sldId id="261" r:id="rId4"/>
    <p:sldId id="262" r:id="rId5"/>
    <p:sldId id="260" r:id="rId6"/>
    <p:sldId id="263" r:id="rId7"/>
    <p:sldId id="264" r:id="rId8"/>
    <p:sldId id="259"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3616" autoAdjust="0"/>
  </p:normalViewPr>
  <p:slideViewPr>
    <p:cSldViewPr snapToGrid="0">
      <p:cViewPr>
        <p:scale>
          <a:sx n="51" d="100"/>
          <a:sy n="51" d="100"/>
        </p:scale>
        <p:origin x="1500"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D9FB89-CB06-4D9C-A976-E140225B4218}" type="datetimeFigureOut">
              <a:rPr lang="en-GB" smtClean="0"/>
              <a:t>24/02/2019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843FAF-0D9A-4358-BA3A-23A67F32047C}" type="slidenum">
              <a:rPr lang="en-GB" smtClean="0"/>
              <a:t>‹#›</a:t>
            </a:fld>
            <a:endParaRPr lang="en-GB"/>
          </a:p>
        </p:txBody>
      </p:sp>
    </p:spTree>
    <p:extLst>
      <p:ext uri="{BB962C8B-B14F-4D97-AF65-F5344CB8AC3E}">
        <p14:creationId xmlns:p14="http://schemas.microsoft.com/office/powerpoint/2010/main" val="13116645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Durkheim developed the</a:t>
            </a:r>
            <a:r>
              <a:rPr lang="en-GB" baseline="0" dirty="0"/>
              <a:t> theoretical school of functionalism which purported to provide explanations of phenomena in terms of the function, or purpose, they purportedly serve (Barnard and Spencer, 1996, pp. 246-247). </a:t>
            </a:r>
            <a:endParaRPr lang="en-GB" dirty="0"/>
          </a:p>
        </p:txBody>
      </p:sp>
      <p:sp>
        <p:nvSpPr>
          <p:cNvPr id="4" name="Slide Number Placeholder 3"/>
          <p:cNvSpPr>
            <a:spLocks noGrp="1"/>
          </p:cNvSpPr>
          <p:nvPr>
            <p:ph type="sldNum" sz="quarter" idx="10"/>
          </p:nvPr>
        </p:nvSpPr>
        <p:spPr/>
        <p:txBody>
          <a:bodyPr/>
          <a:lstStyle/>
          <a:p>
            <a:fld id="{77843FAF-0D9A-4358-BA3A-23A67F32047C}" type="slidenum">
              <a:rPr lang="en-GB" smtClean="0"/>
              <a:t>3</a:t>
            </a:fld>
            <a:endParaRPr lang="en-GB"/>
          </a:p>
        </p:txBody>
      </p:sp>
    </p:spTree>
    <p:extLst>
      <p:ext uri="{BB962C8B-B14F-4D97-AF65-F5344CB8AC3E}">
        <p14:creationId xmlns:p14="http://schemas.microsoft.com/office/powerpoint/2010/main" val="2912364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mean if you view</a:t>
            </a:r>
            <a:r>
              <a:rPr lang="en-GB" baseline="0" dirty="0"/>
              <a:t> religions as pretty much representations of society then if you view societies as scalable on a hierarchy as well then it would follow </a:t>
            </a:r>
          </a:p>
          <a:p>
            <a:endParaRPr lang="en-GB" baseline="0" dirty="0"/>
          </a:p>
          <a:p>
            <a:r>
              <a:rPr lang="en-GB" baseline="0" dirty="0"/>
              <a:t>Acknowledged the role that mystery had played in the history of religions (Durkheim, 1973, p. 22-23)</a:t>
            </a:r>
            <a:endParaRPr lang="en-GB" dirty="0"/>
          </a:p>
        </p:txBody>
      </p:sp>
      <p:sp>
        <p:nvSpPr>
          <p:cNvPr id="4" name="Slide Number Placeholder 3"/>
          <p:cNvSpPr>
            <a:spLocks noGrp="1"/>
          </p:cNvSpPr>
          <p:nvPr>
            <p:ph type="sldNum" sz="quarter" idx="10"/>
          </p:nvPr>
        </p:nvSpPr>
        <p:spPr/>
        <p:txBody>
          <a:bodyPr/>
          <a:lstStyle/>
          <a:p>
            <a:fld id="{77843FAF-0D9A-4358-BA3A-23A67F32047C}" type="slidenum">
              <a:rPr lang="en-GB" smtClean="0"/>
              <a:t>4</a:t>
            </a:fld>
            <a:endParaRPr lang="en-GB"/>
          </a:p>
        </p:txBody>
      </p:sp>
    </p:spTree>
    <p:extLst>
      <p:ext uri="{BB962C8B-B14F-4D97-AF65-F5344CB8AC3E}">
        <p14:creationId xmlns:p14="http://schemas.microsoft.com/office/powerpoint/2010/main" val="1729492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 felt that</a:t>
            </a:r>
            <a:r>
              <a:rPr lang="en-GB" baseline="0" dirty="0"/>
              <a:t> religion represented something very real (Durkheim, 1912, p. ) and that even if men </a:t>
            </a:r>
          </a:p>
          <a:p>
            <a:r>
              <a:rPr lang="en-GB" baseline="0" dirty="0"/>
              <a:t>Thus he defined religion as </a:t>
            </a:r>
          </a:p>
          <a:p>
            <a:endParaRPr lang="en-GB" baseline="0" dirty="0"/>
          </a:p>
          <a:p>
            <a:r>
              <a:rPr lang="en-GB" baseline="0" dirty="0"/>
              <a:t>He rejected animist and naturist theories as the way he saw it, they were super-imposing an `unreal world, made up entirely of the fantastic images which excite his mind during a dream, or of the aberrations, often monstrous, allegedly generated by the mythological imagination under the bewitching, but deceiving influence of language` (Lukes, 1973, p. 460)</a:t>
            </a:r>
            <a:endParaRPr lang="en-GB" dirty="0"/>
          </a:p>
        </p:txBody>
      </p:sp>
      <p:sp>
        <p:nvSpPr>
          <p:cNvPr id="4" name="Slide Number Placeholder 3"/>
          <p:cNvSpPr>
            <a:spLocks noGrp="1"/>
          </p:cNvSpPr>
          <p:nvPr>
            <p:ph type="sldNum" sz="quarter" idx="10"/>
          </p:nvPr>
        </p:nvSpPr>
        <p:spPr/>
        <p:txBody>
          <a:bodyPr/>
          <a:lstStyle/>
          <a:p>
            <a:fld id="{77843FAF-0D9A-4358-BA3A-23A67F32047C}" type="slidenum">
              <a:rPr lang="en-GB" smtClean="0"/>
              <a:t>5</a:t>
            </a:fld>
            <a:endParaRPr lang="en-GB"/>
          </a:p>
        </p:txBody>
      </p:sp>
    </p:spTree>
    <p:extLst>
      <p:ext uri="{BB962C8B-B14F-4D97-AF65-F5344CB8AC3E}">
        <p14:creationId xmlns:p14="http://schemas.microsoft.com/office/powerpoint/2010/main" val="15762272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33DAA10-BB02-4A5C-8F4D-E1D68D265062}" type="datetimeFigureOut">
              <a:rPr lang="en-GB" smtClean="0"/>
              <a:t>24/02/2019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D2A9A8-2EEC-4078-9D8C-C16F927F2B0C}" type="slidenum">
              <a:rPr lang="en-GB" smtClean="0"/>
              <a:t>‹#›</a:t>
            </a:fld>
            <a:endParaRPr lang="en-GB"/>
          </a:p>
        </p:txBody>
      </p:sp>
    </p:spTree>
    <p:extLst>
      <p:ext uri="{BB962C8B-B14F-4D97-AF65-F5344CB8AC3E}">
        <p14:creationId xmlns:p14="http://schemas.microsoft.com/office/powerpoint/2010/main" val="40442940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3DAA10-BB02-4A5C-8F4D-E1D68D265062}" type="datetimeFigureOut">
              <a:rPr lang="en-GB" smtClean="0"/>
              <a:t>24/02/2019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D2A9A8-2EEC-4078-9D8C-C16F927F2B0C}" type="slidenum">
              <a:rPr lang="en-GB" smtClean="0"/>
              <a:t>‹#›</a:t>
            </a:fld>
            <a:endParaRPr lang="en-GB"/>
          </a:p>
        </p:txBody>
      </p:sp>
    </p:spTree>
    <p:extLst>
      <p:ext uri="{BB962C8B-B14F-4D97-AF65-F5344CB8AC3E}">
        <p14:creationId xmlns:p14="http://schemas.microsoft.com/office/powerpoint/2010/main" val="863062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33DAA10-BB02-4A5C-8F4D-E1D68D265062}" type="datetimeFigureOut">
              <a:rPr lang="en-GB" smtClean="0"/>
              <a:t>24/02/2019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D2A9A8-2EEC-4078-9D8C-C16F927F2B0C}" type="slidenum">
              <a:rPr lang="en-GB" smtClean="0"/>
              <a:t>‹#›</a:t>
            </a:fld>
            <a:endParaRPr lang="en-GB"/>
          </a:p>
        </p:txBody>
      </p:sp>
    </p:spTree>
    <p:extLst>
      <p:ext uri="{BB962C8B-B14F-4D97-AF65-F5344CB8AC3E}">
        <p14:creationId xmlns:p14="http://schemas.microsoft.com/office/powerpoint/2010/main" val="15659295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33DAA10-BB02-4A5C-8F4D-E1D68D265062}" type="datetimeFigureOut">
              <a:rPr lang="en-GB" smtClean="0"/>
              <a:t>24/02/2019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D2A9A8-2EEC-4078-9D8C-C16F927F2B0C}" type="slidenum">
              <a:rPr lang="en-GB" smtClean="0"/>
              <a:t>‹#›</a:t>
            </a:fld>
            <a:endParaRPr lang="en-GB"/>
          </a:p>
        </p:txBody>
      </p:sp>
    </p:spTree>
    <p:extLst>
      <p:ext uri="{BB962C8B-B14F-4D97-AF65-F5344CB8AC3E}">
        <p14:creationId xmlns:p14="http://schemas.microsoft.com/office/powerpoint/2010/main" val="20076186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33DAA10-BB02-4A5C-8F4D-E1D68D265062}" type="datetimeFigureOut">
              <a:rPr lang="en-GB" smtClean="0"/>
              <a:t>24/02/2019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CD2A9A8-2EEC-4078-9D8C-C16F927F2B0C}" type="slidenum">
              <a:rPr lang="en-GB" smtClean="0"/>
              <a:t>‹#›</a:t>
            </a:fld>
            <a:endParaRPr lang="en-GB"/>
          </a:p>
        </p:txBody>
      </p:sp>
    </p:spTree>
    <p:extLst>
      <p:ext uri="{BB962C8B-B14F-4D97-AF65-F5344CB8AC3E}">
        <p14:creationId xmlns:p14="http://schemas.microsoft.com/office/powerpoint/2010/main" val="15096935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33DAA10-BB02-4A5C-8F4D-E1D68D265062}" type="datetimeFigureOut">
              <a:rPr lang="en-GB" smtClean="0"/>
              <a:t>24/02/2019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CD2A9A8-2EEC-4078-9D8C-C16F927F2B0C}" type="slidenum">
              <a:rPr lang="en-GB" smtClean="0"/>
              <a:t>‹#›</a:t>
            </a:fld>
            <a:endParaRPr lang="en-GB"/>
          </a:p>
        </p:txBody>
      </p:sp>
    </p:spTree>
    <p:extLst>
      <p:ext uri="{BB962C8B-B14F-4D97-AF65-F5344CB8AC3E}">
        <p14:creationId xmlns:p14="http://schemas.microsoft.com/office/powerpoint/2010/main" val="885651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3DAA10-BB02-4A5C-8F4D-E1D68D265062}" type="datetimeFigureOut">
              <a:rPr lang="en-GB" smtClean="0"/>
              <a:t>24/02/2019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CD2A9A8-2EEC-4078-9D8C-C16F927F2B0C}" type="slidenum">
              <a:rPr lang="en-GB" smtClean="0"/>
              <a:t>‹#›</a:t>
            </a:fld>
            <a:endParaRPr lang="en-GB"/>
          </a:p>
        </p:txBody>
      </p:sp>
    </p:spTree>
    <p:extLst>
      <p:ext uri="{BB962C8B-B14F-4D97-AF65-F5344CB8AC3E}">
        <p14:creationId xmlns:p14="http://schemas.microsoft.com/office/powerpoint/2010/main" val="14476075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33DAA10-BB02-4A5C-8F4D-E1D68D265062}" type="datetimeFigureOut">
              <a:rPr lang="en-GB" smtClean="0"/>
              <a:t>24/02/2019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D2A9A8-2EEC-4078-9D8C-C16F927F2B0C}" type="slidenum">
              <a:rPr lang="en-GB" smtClean="0"/>
              <a:t>‹#›</a:t>
            </a:fld>
            <a:endParaRPr lang="en-GB"/>
          </a:p>
        </p:txBody>
      </p:sp>
    </p:spTree>
    <p:extLst>
      <p:ext uri="{BB962C8B-B14F-4D97-AF65-F5344CB8AC3E}">
        <p14:creationId xmlns:p14="http://schemas.microsoft.com/office/powerpoint/2010/main" val="1718320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33DAA10-BB02-4A5C-8F4D-E1D68D265062}" type="datetimeFigureOut">
              <a:rPr lang="en-GB" smtClean="0"/>
              <a:t>24/02/2019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D2A9A8-2EEC-4078-9D8C-C16F927F2B0C}" type="slidenum">
              <a:rPr lang="en-GB" smtClean="0"/>
              <a:t>‹#›</a:t>
            </a:fld>
            <a:endParaRPr lang="en-GB"/>
          </a:p>
        </p:txBody>
      </p:sp>
    </p:spTree>
    <p:extLst>
      <p:ext uri="{BB962C8B-B14F-4D97-AF65-F5344CB8AC3E}">
        <p14:creationId xmlns:p14="http://schemas.microsoft.com/office/powerpoint/2010/main" val="28501396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3DAA10-BB02-4A5C-8F4D-E1D68D265062}" type="datetimeFigureOut">
              <a:rPr lang="en-GB" smtClean="0"/>
              <a:t>24/02/2019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D2A9A8-2EEC-4078-9D8C-C16F927F2B0C}" type="slidenum">
              <a:rPr lang="en-GB" smtClean="0"/>
              <a:t>‹#›</a:t>
            </a:fld>
            <a:endParaRPr lang="en-GB"/>
          </a:p>
        </p:txBody>
      </p:sp>
    </p:spTree>
    <p:extLst>
      <p:ext uri="{BB962C8B-B14F-4D97-AF65-F5344CB8AC3E}">
        <p14:creationId xmlns:p14="http://schemas.microsoft.com/office/powerpoint/2010/main" val="2884531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3DAA10-BB02-4A5C-8F4D-E1D68D265062}" type="datetimeFigureOut">
              <a:rPr lang="en-GB" smtClean="0"/>
              <a:t>24/02/2019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D2A9A8-2EEC-4078-9D8C-C16F927F2B0C}" type="slidenum">
              <a:rPr lang="en-GB" smtClean="0"/>
              <a:t>‹#›</a:t>
            </a:fld>
            <a:endParaRPr lang="en-GB"/>
          </a:p>
        </p:txBody>
      </p:sp>
    </p:spTree>
    <p:extLst>
      <p:ext uri="{BB962C8B-B14F-4D97-AF65-F5344CB8AC3E}">
        <p14:creationId xmlns:p14="http://schemas.microsoft.com/office/powerpoint/2010/main" val="31319379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3DAA10-BB02-4A5C-8F4D-E1D68D265062}" type="datetimeFigureOut">
              <a:rPr lang="en-GB" smtClean="0"/>
              <a:t>24/02/2019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D2A9A8-2EEC-4078-9D8C-C16F927F2B0C}" type="slidenum">
              <a:rPr lang="en-GB" smtClean="0"/>
              <a:t>‹#›</a:t>
            </a:fld>
            <a:endParaRPr lang="en-GB"/>
          </a:p>
        </p:txBody>
      </p:sp>
    </p:spTree>
    <p:extLst>
      <p:ext uri="{BB962C8B-B14F-4D97-AF65-F5344CB8AC3E}">
        <p14:creationId xmlns:p14="http://schemas.microsoft.com/office/powerpoint/2010/main" val="55929440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407988"/>
            <a:ext cx="9144000" cy="2387600"/>
          </a:xfrm>
        </p:spPr>
        <p:txBody>
          <a:bodyPr/>
          <a:lstStyle/>
          <a:p>
            <a:r>
              <a:rPr lang="en-GB" dirty="0"/>
              <a:t>Founding Scholar of Anthropology of Religion</a:t>
            </a:r>
          </a:p>
        </p:txBody>
      </p:sp>
      <p:sp>
        <p:nvSpPr>
          <p:cNvPr id="3" name="Subtitle 2"/>
          <p:cNvSpPr>
            <a:spLocks noGrp="1"/>
          </p:cNvSpPr>
          <p:nvPr>
            <p:ph type="subTitle" idx="1"/>
          </p:nvPr>
        </p:nvSpPr>
        <p:spPr>
          <a:xfrm>
            <a:off x="1524000" y="4887913"/>
            <a:ext cx="9144000" cy="1655762"/>
          </a:xfrm>
        </p:spPr>
        <p:txBody>
          <a:bodyPr>
            <a:normAutofit lnSpcReduction="10000"/>
          </a:bodyPr>
          <a:lstStyle/>
          <a:p>
            <a:endParaRPr lang="en-GB" dirty="0"/>
          </a:p>
          <a:p>
            <a:endParaRPr lang="en-GB" dirty="0"/>
          </a:p>
          <a:p>
            <a:endParaRPr lang="en-GB" dirty="0"/>
          </a:p>
          <a:p>
            <a:r>
              <a:rPr lang="en-GB" dirty="0"/>
              <a:t>Emile Durkheim </a:t>
            </a:r>
          </a:p>
        </p:txBody>
      </p:sp>
      <p:pic>
        <p:nvPicPr>
          <p:cNvPr id="2050" name="Picture 2" descr="Image result for emile durkhei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95750" y="2968625"/>
            <a:ext cx="4133850" cy="2755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90163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77500" lnSpcReduction="20000"/>
          </a:bodyPr>
          <a:lstStyle/>
          <a:p>
            <a:r>
              <a:rPr lang="en-GB" dirty="0"/>
              <a:t>These were the learning objectives:</a:t>
            </a:r>
          </a:p>
          <a:p>
            <a:r>
              <a:rPr lang="en-GB" dirty="0"/>
              <a:t>Identify and discuss key themes of anthropology of religion</a:t>
            </a:r>
          </a:p>
          <a:p>
            <a:r>
              <a:rPr lang="en-GB" dirty="0"/>
              <a:t>Demonstrate knowledge of the main debates in anthropology of religion</a:t>
            </a:r>
          </a:p>
          <a:p>
            <a:r>
              <a:rPr lang="en-GB" dirty="0"/>
              <a:t>Discuss the main features of the anthropological method in studying religions </a:t>
            </a:r>
            <a:br>
              <a:rPr lang="en-GB" dirty="0"/>
            </a:br>
            <a:br>
              <a:rPr lang="en-GB" dirty="0"/>
            </a:br>
            <a:br>
              <a:rPr lang="en-GB" dirty="0"/>
            </a:br>
            <a:r>
              <a:rPr lang="en-GB" dirty="0"/>
              <a:t>Questions to ask</a:t>
            </a:r>
            <a:br>
              <a:rPr lang="en-GB" dirty="0"/>
            </a:br>
            <a:endParaRPr lang="en-GB" dirty="0"/>
          </a:p>
          <a:p>
            <a:r>
              <a:rPr lang="en-GB" dirty="0"/>
              <a:t>What does he believe? And why? (Why does he view things through the lens of functionalism?)</a:t>
            </a:r>
          </a:p>
          <a:p>
            <a:r>
              <a:rPr lang="en-GB" dirty="0"/>
              <a:t>Where is the source of his views? How does Durkheim reach his conclusions?</a:t>
            </a:r>
          </a:p>
          <a:p>
            <a:r>
              <a:rPr lang="en-GB" dirty="0"/>
              <a:t>Also we could look for critics of Durkheim and functionalism (where?) </a:t>
            </a:r>
          </a:p>
          <a:p>
            <a:r>
              <a:rPr lang="en-GB" dirty="0"/>
              <a:t>Lindsey also makes the point that you could ask what is the applicability of Durkheim’s views to the subject of Anthropology </a:t>
            </a:r>
          </a:p>
          <a:p>
            <a:endParaRPr lang="en-GB" dirty="0"/>
          </a:p>
        </p:txBody>
      </p:sp>
    </p:spTree>
    <p:extLst>
      <p:ext uri="{BB962C8B-B14F-4D97-AF65-F5344CB8AC3E}">
        <p14:creationId xmlns:p14="http://schemas.microsoft.com/office/powerpoint/2010/main" val="3234823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Background on Durkheim</a:t>
            </a:r>
          </a:p>
        </p:txBody>
      </p:sp>
      <p:sp>
        <p:nvSpPr>
          <p:cNvPr id="3" name="Content Placeholder 2"/>
          <p:cNvSpPr>
            <a:spLocks noGrp="1"/>
          </p:cNvSpPr>
          <p:nvPr>
            <p:ph idx="1"/>
          </p:nvPr>
        </p:nvSpPr>
        <p:spPr/>
        <p:txBody>
          <a:bodyPr/>
          <a:lstStyle/>
          <a:p>
            <a:r>
              <a:rPr lang="en-GB" dirty="0"/>
              <a:t>Questioned the value to which reductionism played within scientific enquiry as he felt that the whole is invariably greater than the sum of its parts (Barnard and Spencer, 1996, p. 249)</a:t>
            </a:r>
          </a:p>
          <a:p>
            <a:r>
              <a:rPr lang="en-GB" dirty="0"/>
              <a:t>Although functionalists seem him as a founding father of the anthropological school of functionalism, he never himself used the term, and this was more historical revisionism on part of the actual functionalists (Barnard &amp; Spencer, 1996, p. 249)</a:t>
            </a:r>
          </a:p>
        </p:txBody>
      </p:sp>
    </p:spTree>
    <p:extLst>
      <p:ext uri="{BB962C8B-B14F-4D97-AF65-F5344CB8AC3E}">
        <p14:creationId xmlns:p14="http://schemas.microsoft.com/office/powerpoint/2010/main" val="2537886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Durkheim analysed `religion` within society </a:t>
            </a:r>
          </a:p>
        </p:txBody>
      </p:sp>
      <p:sp>
        <p:nvSpPr>
          <p:cNvPr id="3" name="Content Placeholder 2"/>
          <p:cNvSpPr>
            <a:spLocks noGrp="1"/>
          </p:cNvSpPr>
          <p:nvPr>
            <p:ph idx="1"/>
          </p:nvPr>
        </p:nvSpPr>
        <p:spPr/>
        <p:txBody>
          <a:bodyPr>
            <a:normAutofit fontScale="70000" lnSpcReduction="20000"/>
          </a:bodyPr>
          <a:lstStyle/>
          <a:p>
            <a:r>
              <a:rPr lang="en-GB" dirty="0"/>
              <a:t>To answer that question how did Durkheim decide what was religion was in the first place</a:t>
            </a:r>
            <a:br>
              <a:rPr lang="en-GB" dirty="0"/>
            </a:br>
            <a:br>
              <a:rPr lang="en-GB" dirty="0"/>
            </a:br>
            <a:r>
              <a:rPr lang="en-GB" dirty="0"/>
              <a:t>Durkheim has a number of assumptions when it comes to Anthropology.</a:t>
            </a:r>
          </a:p>
          <a:p>
            <a:r>
              <a:rPr lang="en-GB" dirty="0"/>
              <a:t>He argues that it is a `fundamental postulate` that a human institution cannot rest upon error and falsehood. He argued that if it did, it could not endure (Durkheim, 1912, p. 2)(I personally find this questionable, but okay)</a:t>
            </a:r>
          </a:p>
          <a:p>
            <a:r>
              <a:rPr lang="en-GB" dirty="0"/>
              <a:t>That is why he felt that religions had some element of `the real` (Durkheim, 1912, p. 2) </a:t>
            </a:r>
          </a:p>
          <a:p>
            <a:r>
              <a:rPr lang="en-GB" dirty="0"/>
              <a:t>Durkheim also assumed that `all the essential elements of religious thought and life ought to be found, at least in germ, in the most primitive religions` (Lukes, 1973, p. 455-456) (though what is meant as primitive here, as Lukes points out, can be somewhat ambiguous)</a:t>
            </a:r>
          </a:p>
          <a:p>
            <a:r>
              <a:rPr lang="en-GB" dirty="0"/>
              <a:t>Feels religion has a certain role and fulfils specific needs (Durkheim, 1912, p. 3)</a:t>
            </a:r>
          </a:p>
          <a:p>
            <a:r>
              <a:rPr lang="en-GB" dirty="0"/>
              <a:t>Durkheim regarded `primitive` civilisations offered privileged cases due to the fact the constituent elements of these religions were especially visible and thus “since the facts are simpler, the relations between them are more apparent”</a:t>
            </a:r>
            <a:br>
              <a:rPr lang="en-GB" dirty="0"/>
            </a:br>
            <a:r>
              <a:rPr lang="en-GB" dirty="0"/>
              <a:t>Does say that some religions are greater than others – ?</a:t>
            </a:r>
          </a:p>
          <a:p>
            <a:endParaRPr lang="en-GB" dirty="0"/>
          </a:p>
        </p:txBody>
      </p:sp>
    </p:spTree>
    <p:extLst>
      <p:ext uri="{BB962C8B-B14F-4D97-AF65-F5344CB8AC3E}">
        <p14:creationId xmlns:p14="http://schemas.microsoft.com/office/powerpoint/2010/main" val="34601211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Durkheim’s view of religion</a:t>
            </a:r>
            <a:endParaRPr lang="en-GB" dirty="0"/>
          </a:p>
        </p:txBody>
      </p:sp>
      <p:sp>
        <p:nvSpPr>
          <p:cNvPr id="3" name="Content Placeholder 2"/>
          <p:cNvSpPr>
            <a:spLocks noGrp="1"/>
          </p:cNvSpPr>
          <p:nvPr>
            <p:ph idx="1"/>
          </p:nvPr>
        </p:nvSpPr>
        <p:spPr/>
        <p:txBody>
          <a:bodyPr>
            <a:normAutofit fontScale="85000" lnSpcReduction="10000"/>
          </a:bodyPr>
          <a:lstStyle/>
          <a:p>
            <a:r>
              <a:rPr lang="en-GB" dirty="0"/>
              <a:t>By his own testimony, he was heavily influenced by Robertson Smith… and he use smith’s sociological definition of religion was `a relation of all the members of a community to the power that has the good of the community at heart` (Lukes, 1973, p. 451)</a:t>
            </a:r>
          </a:p>
          <a:p>
            <a:r>
              <a:rPr lang="en-GB" dirty="0"/>
              <a:t>Clearly felt that religion represented something; he simply rejected the way that religious explain and justified their religious beliefs (Lukes, 1973, p. 460). </a:t>
            </a:r>
          </a:p>
          <a:p>
            <a:r>
              <a:rPr lang="en-GB" dirty="0"/>
              <a:t>For Durkheim that something is society (Lukes, 1973, p. 461), and he had his own ways of investigating that. </a:t>
            </a:r>
          </a:p>
          <a:p>
            <a:r>
              <a:rPr lang="en-GB" dirty="0"/>
              <a:t>He rejected animist and naturist theories (Lukes, 1973, p. 460)</a:t>
            </a:r>
          </a:p>
          <a:p>
            <a:r>
              <a:rPr lang="en-GB" dirty="0"/>
              <a:t>Believed that clan totenism was the earliest form of religion (Lukes, 1973, p. 451)</a:t>
            </a:r>
          </a:p>
          <a:p>
            <a:r>
              <a:rPr lang="en-GB" dirty="0"/>
              <a:t>Also saw religion as an effect of the sentiment to “attach the individual to the whole social being” (Lukes, 1973, p. 238)</a:t>
            </a:r>
          </a:p>
        </p:txBody>
      </p:sp>
    </p:spTree>
    <p:extLst>
      <p:ext uri="{BB962C8B-B14F-4D97-AF65-F5344CB8AC3E}">
        <p14:creationId xmlns:p14="http://schemas.microsoft.com/office/powerpoint/2010/main" val="28038725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Criticisms of Durkheim</a:t>
            </a:r>
          </a:p>
        </p:txBody>
      </p:sp>
      <p:sp>
        <p:nvSpPr>
          <p:cNvPr id="3" name="Content Placeholder 2"/>
          <p:cNvSpPr>
            <a:spLocks noGrp="1"/>
          </p:cNvSpPr>
          <p:nvPr>
            <p:ph idx="1"/>
          </p:nvPr>
        </p:nvSpPr>
        <p:spPr/>
        <p:txBody>
          <a:bodyPr/>
          <a:lstStyle/>
          <a:p>
            <a:r>
              <a:rPr lang="en-GB" dirty="0"/>
              <a:t>Much modern sociology, including sociology in Durkheim’s home country is more focused on the individual (in contrast to Durkheim’s philosophy) (Obadia, 2014, p. 549)</a:t>
            </a:r>
          </a:p>
          <a:p>
            <a:r>
              <a:rPr lang="en-GB" dirty="0"/>
              <a:t>Some scholars, such as Daniele Hervieu-Leger, argued that modernity would have a `disintegrating` effect on religion (Durkheim’s definition of such being a social fact that reflects the reality of society), as the rapid development of individualistic behaviours empirically and theoretically dissolves the phenomenon described by Durkheim (Obadia, 2014, p. 552)</a:t>
            </a:r>
          </a:p>
          <a:p>
            <a:endParaRPr lang="en-GB" dirty="0"/>
          </a:p>
        </p:txBody>
      </p:sp>
    </p:spTree>
    <p:extLst>
      <p:ext uri="{BB962C8B-B14F-4D97-AF65-F5344CB8AC3E}">
        <p14:creationId xmlns:p14="http://schemas.microsoft.com/office/powerpoint/2010/main" val="35394483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Does Durkheim’s schema have much utility to actually studying Anthropology of Religion</a:t>
            </a:r>
          </a:p>
        </p:txBody>
      </p:sp>
      <p:sp>
        <p:nvSpPr>
          <p:cNvPr id="3" name="Content Placeholder 2"/>
          <p:cNvSpPr>
            <a:spLocks noGrp="1"/>
          </p:cNvSpPr>
          <p:nvPr>
            <p:ph idx="1"/>
          </p:nvPr>
        </p:nvSpPr>
        <p:spPr>
          <a:xfrm>
            <a:off x="5686425" y="1825625"/>
            <a:ext cx="5667375" cy="4351338"/>
          </a:xfrm>
        </p:spPr>
        <p:txBody>
          <a:bodyPr>
            <a:normAutofit fontScale="62500" lnSpcReduction="20000"/>
          </a:bodyPr>
          <a:lstStyle/>
          <a:p>
            <a:r>
              <a:rPr lang="en-GB" dirty="0"/>
              <a:t>Having this functionalistic view of religion (it being something which serves a function within society, i.e. it helps people have active engagement and communion with their own society) means you would be smart to analyse people’s own collective reasons for doing things. It’s good to seeing things. </a:t>
            </a:r>
          </a:p>
          <a:p>
            <a:r>
              <a:rPr lang="en-GB" dirty="0"/>
              <a:t>It is smart to analyse people’s public collective ways to do things  </a:t>
            </a:r>
          </a:p>
          <a:p>
            <a:r>
              <a:rPr lang="en-GB" dirty="0"/>
              <a:t>It’s a theoretical bridge that can be applied to ethnographic analysis </a:t>
            </a:r>
          </a:p>
          <a:p>
            <a:r>
              <a:rPr lang="en-GB" dirty="0"/>
              <a:t>Granted some people might have their own private reasons for doing things, so maybe Durkheim’s view of people itself could definitely be scrutinised</a:t>
            </a:r>
          </a:p>
          <a:p>
            <a:r>
              <a:rPr lang="en-GB" dirty="0"/>
              <a:t>Also although Durkheim believed that religion represented society, I’m not sure how Durkheim used religious practice to extrapolate statements about what society was</a:t>
            </a:r>
          </a:p>
        </p:txBody>
      </p:sp>
      <p:pic>
        <p:nvPicPr>
          <p:cNvPr id="1026" name="Picture 2" descr="Image result for religious ritu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199" y="1825625"/>
            <a:ext cx="4462463" cy="3332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0222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Bibliography </a:t>
            </a:r>
          </a:p>
        </p:txBody>
      </p:sp>
      <p:sp>
        <p:nvSpPr>
          <p:cNvPr id="3" name="Content Placeholder 2"/>
          <p:cNvSpPr>
            <a:spLocks noGrp="1"/>
          </p:cNvSpPr>
          <p:nvPr>
            <p:ph idx="1"/>
          </p:nvPr>
        </p:nvSpPr>
        <p:spPr/>
        <p:txBody>
          <a:bodyPr>
            <a:normAutofit lnSpcReduction="10000"/>
          </a:bodyPr>
          <a:lstStyle/>
          <a:p>
            <a:r>
              <a:rPr lang="en-GB" dirty="0"/>
              <a:t>Barnard, A. &amp; Spencer, J. (1996) </a:t>
            </a:r>
            <a:r>
              <a:rPr lang="en-GB" i="1" dirty="0"/>
              <a:t>Encyclopaedia of Social and Cultural Anthropology</a:t>
            </a:r>
            <a:r>
              <a:rPr lang="en-GB" dirty="0"/>
              <a:t>. Routledge: 11 New Fetter Lane, London EC4P 4EE</a:t>
            </a:r>
          </a:p>
          <a:p>
            <a:r>
              <a:rPr lang="en-GB" dirty="0"/>
              <a:t>Durkheim </a:t>
            </a:r>
            <a:r>
              <a:rPr lang="en-GB" i="1" dirty="0"/>
              <a:t>The Elementary Forms of Religious Life,</a:t>
            </a:r>
            <a:r>
              <a:rPr lang="en-GB" dirty="0"/>
              <a:t> The Free Press, A Division of Simon &amp; Schuster Inc.: 1230 Avenue of the Americas, New York, N.Y. 10020  </a:t>
            </a:r>
          </a:p>
          <a:p>
            <a:r>
              <a:rPr lang="en-GB" dirty="0"/>
              <a:t>Lukes, S. (1975) </a:t>
            </a:r>
            <a:r>
              <a:rPr lang="en-GB" i="1" dirty="0"/>
              <a:t>Emile Durkheim, His Life and Work: A Historical and Critical Study</a:t>
            </a:r>
            <a:r>
              <a:rPr lang="en-GB" dirty="0"/>
              <a:t>, Penguin Books ltd: Harmondsworth, Middlesex, England</a:t>
            </a:r>
          </a:p>
          <a:p>
            <a:r>
              <a:rPr lang="en-GB" dirty="0"/>
              <a:t>Obadia, L. (2014) `</a:t>
            </a:r>
            <a:r>
              <a:rPr lang="en-GB" dirty="0"/>
              <a:t>Is Durkheim's "sociologism" outdated? Debating "individualism" in contemporary French sociology of religion`  </a:t>
            </a:r>
            <a:r>
              <a:rPr lang="fr-FR" i="1" dirty="0"/>
              <a:t>Canadian Journal of Sociology/Cahiers canadiens de sociologie,</a:t>
            </a:r>
            <a:r>
              <a:rPr lang="fr-FR" dirty="0"/>
              <a:t> 39(4), </a:t>
            </a:r>
            <a:endParaRPr lang="en-GB" dirty="0"/>
          </a:p>
          <a:p>
            <a:endParaRPr lang="en-GB" dirty="0"/>
          </a:p>
        </p:txBody>
      </p:sp>
    </p:spTree>
    <p:extLst>
      <p:ext uri="{BB962C8B-B14F-4D97-AF65-F5344CB8AC3E}">
        <p14:creationId xmlns:p14="http://schemas.microsoft.com/office/powerpoint/2010/main" val="406459559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8474</TotalTime>
  <Words>877</Words>
  <Application>Microsoft Office PowerPoint</Application>
  <PresentationFormat>Widescreen</PresentationFormat>
  <Paragraphs>55</Paragraphs>
  <Slides>8</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Founding Scholar of Anthropology of Religion</vt:lpstr>
      <vt:lpstr>PowerPoint Presentation</vt:lpstr>
      <vt:lpstr>Background on Durkheim</vt:lpstr>
      <vt:lpstr>How Durkheim analysed `religion` within society </vt:lpstr>
      <vt:lpstr>Durkheim’s view of religion</vt:lpstr>
      <vt:lpstr>Criticisms of Durkheim</vt:lpstr>
      <vt:lpstr>Does Durkheim’s schema have much utility to actually studying Anthropology of Religion</vt:lpstr>
      <vt:lpstr>Bibliography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Founding Scholar of Anthropology of Religion</dc:title>
  <dc:creator>Tobias Olds</dc:creator>
  <cp:lastModifiedBy>Tobias Olds</cp:lastModifiedBy>
  <cp:revision>29</cp:revision>
  <dcterms:created xsi:type="dcterms:W3CDTF">2019-02-17T20:31:52Z</dcterms:created>
  <dcterms:modified xsi:type="dcterms:W3CDTF">2019-02-25T13:45:31Z</dcterms:modified>
</cp:coreProperties>
</file>