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79"/>
  </p:normalViewPr>
  <p:slideViewPr>
    <p:cSldViewPr snapToGrid="0" snapToObjects="1">
      <p:cViewPr varScale="1">
        <p:scale>
          <a:sx n="90" d="100"/>
          <a:sy n="90" d="100"/>
        </p:scale>
        <p:origin x="232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9/29/19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tif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tiff"/><Relationship Id="rId3" Type="http://schemas.openxmlformats.org/officeDocument/2006/relationships/image" Target="../media/image2.png"/><Relationship Id="rId7" Type="http://schemas.openxmlformats.org/officeDocument/2006/relationships/image" Target="../media/image7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tiff"/><Relationship Id="rId5" Type="http://schemas.openxmlformats.org/officeDocument/2006/relationships/image" Target="../media/image5.tif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tiff"/><Relationship Id="rId5" Type="http://schemas.openxmlformats.org/officeDocument/2006/relationships/image" Target="../media/image9.tiff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tif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tiff"/><Relationship Id="rId5" Type="http://schemas.openxmlformats.org/officeDocument/2006/relationships/image" Target="../media/image12.tiff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tiff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tiff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74816-455E-9142-941F-8CE88BC9BA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046" y="2270721"/>
            <a:ext cx="8639261" cy="2092934"/>
          </a:xfrm>
        </p:spPr>
        <p:txBody>
          <a:bodyPr/>
          <a:lstStyle/>
          <a:p>
            <a:r>
              <a:rPr lang="en-US" sz="3200" dirty="0" err="1"/>
              <a:t>Fayers</a:t>
            </a:r>
            <a:r>
              <a:rPr lang="en-US" sz="3200" dirty="0"/>
              <a:t>-Kerr, K. 2019 </a:t>
            </a:r>
            <a:r>
              <a:rPr lang="en-GB" sz="3200" b="1" dirty="0"/>
              <a:t>‘They roll around in the mud!’ Becoming a community of substance</a:t>
            </a:r>
            <a:r>
              <a:rPr lang="en-GB" sz="3200" dirty="0"/>
              <a:t> in </a:t>
            </a:r>
            <a:r>
              <a:rPr lang="en-GB" sz="3200" dirty="0" err="1"/>
              <a:t>Attala</a:t>
            </a:r>
            <a:r>
              <a:rPr lang="en-GB" sz="3200" dirty="0"/>
              <a:t>, L and Steel, L (eds) </a:t>
            </a:r>
            <a:r>
              <a:rPr lang="en-GB" sz="3200" i="1" dirty="0"/>
              <a:t>Body Matters </a:t>
            </a:r>
            <a:r>
              <a:rPr lang="en-GB" sz="3200" dirty="0"/>
              <a:t>Cardiff: University of Wales Press </a:t>
            </a:r>
            <a:r>
              <a:rPr lang="en-US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17495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56FCE19-3103-4473-A92E-E38D00FCD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909C556-FC01-4870-ABC0-8D5C17BD0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6DB8A24-0DF2-4AB3-9191-C02AB693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924F406-F250-4FCF-A28E-52F364A5A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79381-908E-6A4B-826E-4D17ECB1DC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2" y="2336873"/>
            <a:ext cx="5041628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To show how human social life extends out of the realm of the human</a:t>
            </a:r>
          </a:p>
          <a:p>
            <a:r>
              <a:rPr lang="en-US" sz="2000"/>
              <a:t>To challenge separatist thinking between animal and mineral</a:t>
            </a:r>
          </a:p>
          <a:p>
            <a:r>
              <a:rPr lang="en-US" sz="2000"/>
              <a:t>To demonstrate how people emerge as themselves with the landscape and thereby share a collective identity as a </a:t>
            </a:r>
            <a:r>
              <a:rPr lang="en-US" sz="2000" i="1"/>
              <a:t>community of substances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FC723F-0F60-454E-A17E-C6524317DBE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/>
          <a:srcRect t="22755" r="2" b="3257"/>
          <a:stretch/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CE181-85BF-D444-A030-A0EDB658B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Chapter’s aim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95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DE641BE7-E53D-4EDB-86DC-A76FE7EB6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11A48E22-6C4A-485A-A345-17F1041FF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40C68FC5-6DE5-45F0-880D-585271AD4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063AE720-E0EC-4F00-9B14-A51B549E6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6CEF4CF-2E44-4485-9C96-E73FDA7D9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000B9EE5-E5A7-4E69-A1F1-5BF0A0E07C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47" name="Rectangle 46">
              <a:extLst>
                <a:ext uri="{FF2B5EF4-FFF2-40B4-BE49-F238E27FC236}">
                  <a16:creationId xmlns:a16="http://schemas.microsoft.com/office/drawing/2014/main" id="{2C334725-6E35-433F-B92D-4E897FA81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DCC960A6-9487-44CE-8D7C-E4B21299D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9079692A-7677-4AFE-8F10-7D0CE6E6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5408" y="-1"/>
            <a:ext cx="4736592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7EC6AE5-431E-384B-AA89-203C9663446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4880" r="1" b="13512"/>
          <a:stretch/>
        </p:blipFill>
        <p:spPr>
          <a:xfrm>
            <a:off x="7550979" y="1"/>
            <a:ext cx="4645152" cy="2225039"/>
          </a:xfrm>
          <a:prstGeom prst="rect">
            <a:avLst/>
          </a:prstGeom>
          <a:ln>
            <a:noFill/>
          </a:ln>
          <a:effectLst/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3B466075-C91E-407D-BFCB-3B87C1128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EC4CF-CDD0-5748-BD50-F3D58D62A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6463429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 </a:t>
            </a:r>
            <a:r>
              <a:rPr lang="en-US" dirty="0" err="1"/>
              <a:t>Hamar</a:t>
            </a:r>
            <a:r>
              <a:rPr lang="en-US" dirty="0"/>
              <a:t> and the Mun </a:t>
            </a:r>
            <a:br>
              <a:rPr lang="en-US" dirty="0"/>
            </a:br>
            <a:r>
              <a:rPr lang="en-US" dirty="0"/>
              <a:t>(or </a:t>
            </a:r>
            <a:r>
              <a:rPr lang="en-US" dirty="0" err="1"/>
              <a:t>Mursi</a:t>
            </a:r>
            <a:r>
              <a:rPr lang="en-US" dirty="0"/>
              <a:t>)</a:t>
            </a: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1A6BDBB1-A7C5-42B1-925F-0029F87D4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85CD792-5455-D149-B602-9A8A928416D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6"/>
          <a:stretch>
            <a:fillRect/>
          </a:stretch>
        </p:blipFill>
        <p:spPr>
          <a:xfrm>
            <a:off x="1158947" y="2043369"/>
            <a:ext cx="4641021" cy="4641021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F334DEC-B852-6441-A506-03C73C97319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7"/>
          <a:srcRect t="30963" r="4" b="5470"/>
          <a:stretch/>
        </p:blipFill>
        <p:spPr>
          <a:xfrm>
            <a:off x="7555110" y="2322651"/>
            <a:ext cx="4641021" cy="2212697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D3D41D3-7A1E-0A4E-BADA-95D87F65AB9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38685" r="-3" b="29432"/>
          <a:stretch/>
        </p:blipFill>
        <p:spPr>
          <a:xfrm>
            <a:off x="7555110" y="4632960"/>
            <a:ext cx="4641021" cy="2225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881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0E93D5FC-63A0-47A4-A8C7-365881F64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5C2F18C-671F-4ECE-96A3-EBAFC5796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9728584-DEE7-4174-9BB7-DAEBB71F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4C1E679-9F46-4A3D-8724-12767F0EB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DB7D69C-15F2-4834-A591-AF4B6F90B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D0669C1-CDCE-41C7-A9AB-65D9119F8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2" name="Rectangle 21">
              <a:extLst>
                <a:ext uri="{FF2B5EF4-FFF2-40B4-BE49-F238E27FC236}">
                  <a16:creationId xmlns:a16="http://schemas.microsoft.com/office/drawing/2014/main" id="{1F80B4EE-271C-45C6-9338-555D3B0C4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6FCF3DCC-E585-4F88-8F8B-4EABFEF06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F1AACF4D-AF22-463C-97CE-C34F0783C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AFB03-47C5-8E45-B3A3-6DA41C903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632247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Reasons for decorating the skin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6524329A-37E7-4025-B6E9-A97D40536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C5DB1-1AD1-1446-B66C-065C31AAF0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2" y="2336873"/>
            <a:ext cx="5632246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Many cultures paint their bodies for different reasons (often health)</a:t>
            </a:r>
          </a:p>
          <a:p>
            <a:r>
              <a:rPr lang="en-US" sz="2000" dirty="0"/>
              <a:t>Applying things to the skin has preoccupied scholars such as </a:t>
            </a:r>
            <a:r>
              <a:rPr lang="en-US" sz="2000" dirty="0" err="1"/>
              <a:t>Csordas</a:t>
            </a:r>
            <a:r>
              <a:rPr lang="en-US" sz="2000" dirty="0"/>
              <a:t> who said decoration makes the skin ‘social’</a:t>
            </a:r>
          </a:p>
          <a:p>
            <a:r>
              <a:rPr lang="en-US" sz="2000" dirty="0"/>
              <a:t>The Mun’s method appears ‘artless’ and according to F-K is designed to link them to the landscape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7BA25C6-6F2A-7345-A5B1-70DB3AE1974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/>
          <a:srcRect r="4" b="9983"/>
          <a:stretch/>
        </p:blipFill>
        <p:spPr>
          <a:xfrm>
            <a:off x="6984387" y="484632"/>
            <a:ext cx="4719805" cy="283608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BCBA04-15B1-E94B-AF16-D783744A28B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873" r="10613" b="-1"/>
          <a:stretch/>
        </p:blipFill>
        <p:spPr>
          <a:xfrm>
            <a:off x="6984386" y="3632401"/>
            <a:ext cx="4719805" cy="274353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72628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9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9" name="Picture 11">
            <a:extLst>
              <a:ext uri="{FF2B5EF4-FFF2-40B4-BE49-F238E27FC236}">
                <a16:creationId xmlns:a16="http://schemas.microsoft.com/office/drawing/2014/main" id="{C56FCE19-3103-4473-A92E-E38D00FCD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30" name="Picture 13">
            <a:extLst>
              <a:ext uri="{FF2B5EF4-FFF2-40B4-BE49-F238E27FC236}">
                <a16:creationId xmlns:a16="http://schemas.microsoft.com/office/drawing/2014/main" id="{E909C556-FC01-4870-ABC0-8D5C17BD0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1" name="Rectangle 15">
            <a:extLst>
              <a:ext uri="{FF2B5EF4-FFF2-40B4-BE49-F238E27FC236}">
                <a16:creationId xmlns:a16="http://schemas.microsoft.com/office/drawing/2014/main" id="{C6DB8A24-0DF2-4AB3-9191-C02AB693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7">
            <a:extLst>
              <a:ext uri="{FF2B5EF4-FFF2-40B4-BE49-F238E27FC236}">
                <a16:creationId xmlns:a16="http://schemas.microsoft.com/office/drawing/2014/main" id="{6924F406-F250-4FCF-A28E-52F364A5A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3" name="Group 19">
            <a:extLst>
              <a:ext uri="{FF2B5EF4-FFF2-40B4-BE49-F238E27FC236}">
                <a16:creationId xmlns:a16="http://schemas.microsoft.com/office/drawing/2014/main" id="{5B988D63-FA8B-436C-902E-E5005BC0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2FD177FB-983E-4035-8B7A-655342A7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9596D9C3-C0FC-4500-A696-55B9F77BB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1A7015-EBA0-F34A-B5D0-056FD6C819E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/>
          <a:srcRect l="8562" r="1186" b="1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34" name="Rectangle 23">
            <a:extLst>
              <a:ext uri="{FF2B5EF4-FFF2-40B4-BE49-F238E27FC236}">
                <a16:creationId xmlns:a16="http://schemas.microsoft.com/office/drawing/2014/main" id="{C493E730-2044-49B5-A022-B8D6F359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F36CD5-359E-3844-AF76-E98FBA98F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 body can be understood in 4 ways</a:t>
            </a:r>
          </a:p>
        </p:txBody>
      </p:sp>
      <p:pic>
        <p:nvPicPr>
          <p:cNvPr id="35" name="Picture 25">
            <a:extLst>
              <a:ext uri="{FF2B5EF4-FFF2-40B4-BE49-F238E27FC236}">
                <a16:creationId xmlns:a16="http://schemas.microsoft.com/office/drawing/2014/main" id="{78976801-4346-4636-BA62-265C81DF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896B5-A26A-AC4A-A5D5-961976177A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Social body: the body reflects society’s meanings</a:t>
            </a:r>
          </a:p>
          <a:p>
            <a:r>
              <a:rPr lang="en-US" sz="2000" dirty="0"/>
              <a:t>Political body (body politic): how we understand our bodies is political</a:t>
            </a:r>
          </a:p>
          <a:p>
            <a:r>
              <a:rPr lang="en-US" sz="2000" dirty="0"/>
              <a:t>Individual body: we are separate; a biomedical approach to physiology </a:t>
            </a:r>
          </a:p>
          <a:p>
            <a:r>
              <a:rPr lang="en-US" sz="2000" dirty="0"/>
              <a:t>Ecological body (body ecologic): our bodies link to the wider landscape and ecology</a:t>
            </a:r>
          </a:p>
        </p:txBody>
      </p:sp>
    </p:spTree>
    <p:extLst>
      <p:ext uri="{BB962C8B-B14F-4D97-AF65-F5344CB8AC3E}">
        <p14:creationId xmlns:p14="http://schemas.microsoft.com/office/powerpoint/2010/main" val="3188085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0E93D5FC-63A0-47A4-A8C7-365881F64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85C2F18C-671F-4ECE-96A3-EBAFC5796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89728584-DEE7-4174-9BB7-DAEBB71F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64C1E679-9F46-4A3D-8724-12767F0EB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DB7D69C-15F2-4834-A591-AF4B6F90B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D0669C1-CDCE-41C7-A9AB-65D9119F8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43" name="Rectangle 42">
              <a:extLst>
                <a:ext uri="{FF2B5EF4-FFF2-40B4-BE49-F238E27FC236}">
                  <a16:creationId xmlns:a16="http://schemas.microsoft.com/office/drawing/2014/main" id="{1F80B4EE-271C-45C6-9338-555D3B0C4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6FCF3DCC-E585-4F88-8F8B-4EABFEF06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F1AACF4D-AF22-463C-97CE-C34F0783C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5CA1E-4711-6245-A8A6-DF9B3B278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632247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Fayer’s Kerr outlines some ways that the Mun and soil relate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6524329A-37E7-4025-B6E9-A97D40536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CA2A1-34A7-A947-ACD9-FBB24A44FF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2" y="2336873"/>
            <a:ext cx="5632246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The Mun attempt to relate well to the soils. They lick, taste and speak with it. They talk about it recognizing them.</a:t>
            </a:r>
          </a:p>
          <a:p>
            <a:r>
              <a:rPr lang="en-US" sz="2000" dirty="0"/>
              <a:t>It is used for health, cleansing, greetings, decoration, protection</a:t>
            </a:r>
          </a:p>
          <a:p>
            <a:r>
              <a:rPr lang="en-US" sz="2000" dirty="0"/>
              <a:t>The earth is ‘eaten’, absorbed by the skin once applied. It becomes the person and the person is joined with the area of the landscape it hails from.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1AE807B-327E-4849-8E89-D45D98C1812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9979" r="4" b="4"/>
          <a:stretch/>
        </p:blipFill>
        <p:spPr>
          <a:xfrm>
            <a:off x="6984387" y="484632"/>
            <a:ext cx="4719805" cy="283608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952563-7015-0D49-B672-627B9CC27F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6"/>
          <a:srcRect r="4" b="12920"/>
          <a:stretch/>
        </p:blipFill>
        <p:spPr>
          <a:xfrm>
            <a:off x="6984386" y="3632401"/>
            <a:ext cx="4719805" cy="274353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59076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24C28B3-E902-49D1-98A0-582D277A0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3A6C14C-E755-4A02-821B-6EA2D4C9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478287C-E119-4E9C-95B0-518478BD9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A4A294F-6D36-425B-8632-27FD6A284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610D2AE-07EF-436A-9755-AA8DF4B93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6CACDD17-9043-46DF-882D-420365B79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CF2D8AD5-434A-4C0E-9F5B-C1AFD645F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A21F8-AE99-0A49-95F3-D9435F861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/>
              <a:t>What is soil?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E92B246D-47CC-40F8-8DE7-B65D409E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9FE66-C1A9-B740-B869-DD3F38E167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1" y="2336873"/>
            <a:ext cx="4136123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dirty="0"/>
              <a:t>The most complex bio-material of the world</a:t>
            </a:r>
          </a:p>
          <a:p>
            <a:r>
              <a:rPr lang="en-US" sz="1800" dirty="0"/>
              <a:t>Both dead and alive simultaneously</a:t>
            </a:r>
          </a:p>
          <a:p>
            <a:r>
              <a:rPr lang="en-US" sz="1800" dirty="0"/>
              <a:t>Scientific approach sees it as having ‘inhabitants’ – bacteria </a:t>
            </a:r>
            <a:r>
              <a:rPr lang="en-US" sz="1800" dirty="0" err="1"/>
              <a:t>etc</a:t>
            </a:r>
            <a:endParaRPr lang="en-US" sz="1800" dirty="0"/>
          </a:p>
          <a:p>
            <a:r>
              <a:rPr lang="en-US" sz="1800" dirty="0"/>
              <a:t>Other epistemologies see soil differently. The Mun understand soil as a valuable partner who one must engage with properly to avoid misfortune. It is sacred and can heal/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9C555B8-31E9-E24F-9962-6B5E74B203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5276090" y="1231300"/>
            <a:ext cx="6303134" cy="436492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25406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56FCE19-3103-4473-A92E-E38D00FCD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909C556-FC01-4870-ABC0-8D5C17BD0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6DB8A24-0DF2-4AB3-9191-C02AB693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924F406-F250-4FCF-A28E-52F364A5A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A865E47-4365-4F21-B8EA-13B2C12B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0CE24988-BB27-40E5-A961-9FA7ED0DB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80BDE80E-ADE0-4E16-8F80-306A15F4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70819-4C15-7341-9FB0-E9665B4DD9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2" y="2336873"/>
            <a:ext cx="5041628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The Mun say they ‘eat’ the earth.</a:t>
            </a:r>
          </a:p>
          <a:p>
            <a:r>
              <a:rPr lang="en-US" sz="2000"/>
              <a:t>By ‘eating’ the earth, they recognize their link with it.</a:t>
            </a:r>
          </a:p>
          <a:p>
            <a:r>
              <a:rPr lang="en-US" sz="2000"/>
              <a:t>In Mun, when one asks ‘where do you live?’, one is actually saying ‘where do you eat?’.</a:t>
            </a:r>
          </a:p>
          <a:p>
            <a:r>
              <a:rPr lang="en-US" sz="2000"/>
              <a:t>Thus, in Mun, not only are you linked to the landscape but the landscape moves through your body physically, creating a community of substances.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6B8553-C648-FB40-A5B0-57C68C1D11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/>
          <a:srcRect t="7348" r="2" b="17539"/>
          <a:stretch/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3BC1C09-8FD1-4619-B317-E9EED5E55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DCA4DA-E661-AA4D-9FD4-454BBBE3E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041629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/>
              <a:t>The role of language and a community of substances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3143E80-C928-46DB-9299-0BD06348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884679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423</Words>
  <Application>Microsoft Macintosh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Trebuchet MS</vt:lpstr>
      <vt:lpstr>Berlin</vt:lpstr>
      <vt:lpstr>Fayers-Kerr, K. 2019 ‘They roll around in the mud!’ Becoming a community of substance in Attala, L and Steel, L (eds) Body Matters Cardiff: University of Wales Press  </vt:lpstr>
      <vt:lpstr>Chapter’s aim</vt:lpstr>
      <vt:lpstr>The Hamar and the Mun  (or Mursi)</vt:lpstr>
      <vt:lpstr>Reasons for decorating the skin</vt:lpstr>
      <vt:lpstr>The body can be understood in 4 ways</vt:lpstr>
      <vt:lpstr>Fayer’s Kerr outlines some ways that the Mun and soil relate</vt:lpstr>
      <vt:lpstr>What is soil?</vt:lpstr>
      <vt:lpstr>The role of language and a community of substances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Fayers-Kerr, K. 2019 ‘They roll around in the mud!’ Becoming a community of substance in Attala, L and Steel, L (eds) Body Matters Cardiff: University of Wales Press  </dc:title>
  <dc:creator>Luci  Attala</dc:creator>
  <cp:lastModifiedBy>Luci  Attala</cp:lastModifiedBy>
  <cp:revision>1</cp:revision>
  <dcterms:created xsi:type="dcterms:W3CDTF">2019-09-29T11:22:27Z</dcterms:created>
  <dcterms:modified xsi:type="dcterms:W3CDTF">2019-09-29T11:22:46Z</dcterms:modified>
</cp:coreProperties>
</file>