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06" r:id="rId24"/>
  </p:sldMasterIdLst>
  <p:notesMasterIdLst>
    <p:notesMasterId r:id="rId58"/>
  </p:notesMasterIdLst>
  <p:sldIdLst>
    <p:sldId id="266" r:id="rId25"/>
    <p:sldId id="274" r:id="rId26"/>
    <p:sldId id="289" r:id="rId27"/>
    <p:sldId id="276" r:id="rId28"/>
    <p:sldId id="286" r:id="rId29"/>
    <p:sldId id="275" r:id="rId30"/>
    <p:sldId id="287" r:id="rId31"/>
    <p:sldId id="288" r:id="rId32"/>
    <p:sldId id="290" r:id="rId33"/>
    <p:sldId id="291" r:id="rId34"/>
    <p:sldId id="292" r:id="rId35"/>
    <p:sldId id="294" r:id="rId36"/>
    <p:sldId id="293" r:id="rId37"/>
    <p:sldId id="297" r:id="rId38"/>
    <p:sldId id="295" r:id="rId39"/>
    <p:sldId id="296" r:id="rId40"/>
    <p:sldId id="298" r:id="rId41"/>
    <p:sldId id="299" r:id="rId42"/>
    <p:sldId id="300" r:id="rId43"/>
    <p:sldId id="301" r:id="rId44"/>
    <p:sldId id="302" r:id="rId45"/>
    <p:sldId id="279" r:id="rId46"/>
    <p:sldId id="280" r:id="rId47"/>
    <p:sldId id="285" r:id="rId48"/>
    <p:sldId id="281" r:id="rId49"/>
    <p:sldId id="283" r:id="rId50"/>
    <p:sldId id="284" r:id="rId51"/>
    <p:sldId id="304" r:id="rId52"/>
    <p:sldId id="303" r:id="rId53"/>
    <p:sldId id="278" r:id="rId54"/>
    <p:sldId id="305" r:id="rId55"/>
    <p:sldId id="273" r:id="rId56"/>
    <p:sldId id="271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ction 1" id="{E3ADBF6C-9575-4040-AA9A-05820F3CA440}">
          <p14:sldIdLst>
            <p14:sldId id="266"/>
            <p14:sldId id="274"/>
            <p14:sldId id="289"/>
            <p14:sldId id="276"/>
            <p14:sldId id="286"/>
            <p14:sldId id="275"/>
            <p14:sldId id="287"/>
            <p14:sldId id="288"/>
            <p14:sldId id="290"/>
            <p14:sldId id="291"/>
            <p14:sldId id="292"/>
            <p14:sldId id="294"/>
            <p14:sldId id="293"/>
            <p14:sldId id="297"/>
            <p14:sldId id="295"/>
            <p14:sldId id="296"/>
            <p14:sldId id="298"/>
            <p14:sldId id="299"/>
            <p14:sldId id="300"/>
            <p14:sldId id="301"/>
            <p14:sldId id="302"/>
          </p14:sldIdLst>
        </p14:section>
        <p14:section name="Section 2" id="{44E1E56B-5D0D-41C1-B2E8-077B6C917D44}">
          <p14:sldIdLst>
            <p14:sldId id="279"/>
            <p14:sldId id="280"/>
            <p14:sldId id="285"/>
            <p14:sldId id="281"/>
            <p14:sldId id="283"/>
            <p14:sldId id="284"/>
            <p14:sldId id="304"/>
            <p14:sldId id="303"/>
            <p14:sldId id="278"/>
            <p14:sldId id="305"/>
          </p14:sldIdLst>
        </p14:section>
        <p14:section name="Template" id="{BD0A5931-70A1-4E9B-A1BD-E3EFDA757BD8}">
          <p14:sldIdLst>
            <p14:sldId id="273"/>
            <p14:sldId id="27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E654A2-DBBC-43FF-96A9-22D12CFD7C87}" v="481" dt="2023-07-11T09:46:08.003"/>
    <p1510:client id="{057D6CA9-A0D4-D35D-4813-2DE19242699C}" v="1992" dt="2023-07-10T16:35:20.662"/>
    <p1510:client id="{7A4E3793-1C73-D409-0AC1-BF5F7DA8CCA9}" v="32" dt="2023-07-11T13:18:44.429"/>
    <p1510:client id="{BD8FC35F-B28C-F055-F015-CA9D7E6470AF}" v="60" dt="2023-07-11T13:31:31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openxmlformats.org/officeDocument/2006/relationships/slide" Target="slides/slide29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56" Type="http://schemas.openxmlformats.org/officeDocument/2006/relationships/slide" Target="slides/slide3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30C3FF-126E-451F-91B0-418FED6AAF74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49725CF3-74B3-4787-81C8-972A466AC7F7}">
      <dgm:prSet phldrT="[Text]"/>
      <dgm:spPr/>
      <dgm:t>
        <a:bodyPr/>
        <a:lstStyle/>
        <a:p>
          <a:r>
            <a:rPr lang="en-GB"/>
            <a:t>Voice Audio </a:t>
          </a:r>
        </a:p>
      </dgm:t>
    </dgm:pt>
    <dgm:pt modelId="{7D296FF8-D796-4145-9F28-EE7B878B0506}" type="parTrans" cxnId="{70CC3234-8D18-4CE2-AFEE-8BD56558877C}">
      <dgm:prSet/>
      <dgm:spPr/>
      <dgm:t>
        <a:bodyPr/>
        <a:lstStyle/>
        <a:p>
          <a:endParaRPr lang="en-GB"/>
        </a:p>
      </dgm:t>
    </dgm:pt>
    <dgm:pt modelId="{81BC41CE-17B5-448B-8F91-02625D167E38}" type="sibTrans" cxnId="{70CC3234-8D18-4CE2-AFEE-8BD56558877C}">
      <dgm:prSet/>
      <dgm:spPr/>
      <dgm:t>
        <a:bodyPr/>
        <a:lstStyle/>
        <a:p>
          <a:endParaRPr lang="en-GB"/>
        </a:p>
      </dgm:t>
    </dgm:pt>
    <dgm:pt modelId="{0B0A29C9-8210-4BA3-A3F7-87247918AD1E}">
      <dgm:prSet phldrT="[Text]"/>
      <dgm:spPr/>
      <dgm:t>
        <a:bodyPr/>
        <a:lstStyle/>
        <a:p>
          <a:r>
            <a:rPr lang="en-GB"/>
            <a:t>Voice Features  </a:t>
          </a:r>
        </a:p>
      </dgm:t>
    </dgm:pt>
    <dgm:pt modelId="{7987B927-2E92-409A-9D8D-A0A6C4BFA3D9}" type="parTrans" cxnId="{281D1F12-3170-4636-8A96-4FC21F45AD2C}">
      <dgm:prSet/>
      <dgm:spPr/>
      <dgm:t>
        <a:bodyPr/>
        <a:lstStyle/>
        <a:p>
          <a:endParaRPr lang="en-GB"/>
        </a:p>
      </dgm:t>
    </dgm:pt>
    <dgm:pt modelId="{1FE567F7-0231-4F2B-A05E-40B62A99EBD5}" type="sibTrans" cxnId="{281D1F12-3170-4636-8A96-4FC21F45AD2C}">
      <dgm:prSet/>
      <dgm:spPr/>
      <dgm:t>
        <a:bodyPr/>
        <a:lstStyle/>
        <a:p>
          <a:endParaRPr lang="en-GB"/>
        </a:p>
      </dgm:t>
    </dgm:pt>
    <dgm:pt modelId="{6AD2F56A-BB55-45CA-99A6-08F0E17F3B61}">
      <dgm:prSet phldrT="[Text]"/>
      <dgm:spPr/>
      <dgm:t>
        <a:bodyPr/>
        <a:lstStyle/>
        <a:p>
          <a:r>
            <a:rPr lang="en-GB"/>
            <a:t>Clinical Prediction</a:t>
          </a:r>
        </a:p>
      </dgm:t>
    </dgm:pt>
    <dgm:pt modelId="{903AA683-5441-4227-B0E3-FDB5A996D583}" type="parTrans" cxnId="{33E11584-8DEE-4899-A716-EBE4DB20E6B4}">
      <dgm:prSet/>
      <dgm:spPr/>
      <dgm:t>
        <a:bodyPr/>
        <a:lstStyle/>
        <a:p>
          <a:endParaRPr lang="en-GB"/>
        </a:p>
      </dgm:t>
    </dgm:pt>
    <dgm:pt modelId="{780315D5-6759-4CAA-A47E-67902E211C0B}" type="sibTrans" cxnId="{33E11584-8DEE-4899-A716-EBE4DB20E6B4}">
      <dgm:prSet/>
      <dgm:spPr/>
      <dgm:t>
        <a:bodyPr/>
        <a:lstStyle/>
        <a:p>
          <a:endParaRPr lang="en-GB"/>
        </a:p>
      </dgm:t>
    </dgm:pt>
    <dgm:pt modelId="{D5DDDC71-CA9A-4954-83EC-5162A8EB33BA}">
      <dgm:prSet phldrT="[Text]"/>
      <dgm:spPr/>
      <dgm:t>
        <a:bodyPr/>
        <a:lstStyle/>
        <a:p>
          <a:r>
            <a:rPr lang="en-GB"/>
            <a:t>Data collection</a:t>
          </a:r>
        </a:p>
      </dgm:t>
    </dgm:pt>
    <dgm:pt modelId="{8B8CA603-85D5-496A-802E-CFCC3B73803B}" type="parTrans" cxnId="{D4FE08A4-E917-48DD-900E-537DD23C02C1}">
      <dgm:prSet/>
      <dgm:spPr/>
      <dgm:t>
        <a:bodyPr/>
        <a:lstStyle/>
        <a:p>
          <a:endParaRPr lang="en-GB"/>
        </a:p>
      </dgm:t>
    </dgm:pt>
    <dgm:pt modelId="{24E26E56-498A-46F5-BC57-71ECA340FD12}" type="sibTrans" cxnId="{D4FE08A4-E917-48DD-900E-537DD23C02C1}">
      <dgm:prSet/>
      <dgm:spPr/>
      <dgm:t>
        <a:bodyPr/>
        <a:lstStyle/>
        <a:p>
          <a:endParaRPr lang="en-GB"/>
        </a:p>
      </dgm:t>
    </dgm:pt>
    <dgm:pt modelId="{A796CCBD-C506-4553-AB2C-45D5F5CE0A33}">
      <dgm:prSet phldrT="[Text]"/>
      <dgm:spPr/>
      <dgm:t>
        <a:bodyPr/>
        <a:lstStyle/>
        <a:p>
          <a:r>
            <a:rPr lang="en-GB"/>
            <a:t>Feature extraction</a:t>
          </a:r>
        </a:p>
      </dgm:t>
    </dgm:pt>
    <dgm:pt modelId="{07A6FC9E-A679-4E4E-9381-9B02DB541B1E}" type="parTrans" cxnId="{5E5CC3D3-4991-4EE1-A0DA-005C4FE0ECC4}">
      <dgm:prSet/>
      <dgm:spPr/>
      <dgm:t>
        <a:bodyPr/>
        <a:lstStyle/>
        <a:p>
          <a:endParaRPr lang="en-GB"/>
        </a:p>
      </dgm:t>
    </dgm:pt>
    <dgm:pt modelId="{770BAA75-0A26-4C05-8DD5-33E8A0F6D40F}" type="sibTrans" cxnId="{5E5CC3D3-4991-4EE1-A0DA-005C4FE0ECC4}">
      <dgm:prSet/>
      <dgm:spPr/>
      <dgm:t>
        <a:bodyPr/>
        <a:lstStyle/>
        <a:p>
          <a:endParaRPr lang="en-GB"/>
        </a:p>
      </dgm:t>
    </dgm:pt>
    <dgm:pt modelId="{30FCCA46-DAF9-4502-9E7A-0A77B319BD0B}">
      <dgm:prSet phldrT="[Text]"/>
      <dgm:spPr/>
      <dgm:t>
        <a:bodyPr/>
        <a:lstStyle/>
        <a:p>
          <a:r>
            <a:rPr lang="en-GB"/>
            <a:t>Prediction  </a:t>
          </a:r>
        </a:p>
      </dgm:t>
    </dgm:pt>
    <dgm:pt modelId="{19696A9B-1F7E-448F-BAAD-A3FADC4326DA}" type="parTrans" cxnId="{96B790E3-AF78-42DE-AF05-E7315EA85193}">
      <dgm:prSet/>
      <dgm:spPr/>
      <dgm:t>
        <a:bodyPr/>
        <a:lstStyle/>
        <a:p>
          <a:endParaRPr lang="en-GB"/>
        </a:p>
      </dgm:t>
    </dgm:pt>
    <dgm:pt modelId="{4F056121-BA48-4C40-9328-99E67E565864}" type="sibTrans" cxnId="{96B790E3-AF78-42DE-AF05-E7315EA85193}">
      <dgm:prSet/>
      <dgm:spPr/>
      <dgm:t>
        <a:bodyPr/>
        <a:lstStyle/>
        <a:p>
          <a:endParaRPr lang="en-GB"/>
        </a:p>
      </dgm:t>
    </dgm:pt>
    <dgm:pt modelId="{A6E95BC7-B4B6-4AC8-8F57-128C157E7324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Web</a:t>
          </a:r>
        </a:p>
      </dgm:t>
    </dgm:pt>
    <dgm:pt modelId="{FFCE9F42-FD0B-4F89-A95E-D8105390F081}" type="parTrans" cxnId="{5E07C520-B5D3-4BEB-8157-B35EDCFBC082}">
      <dgm:prSet/>
      <dgm:spPr/>
      <dgm:t>
        <a:bodyPr/>
        <a:lstStyle/>
        <a:p>
          <a:endParaRPr lang="en-GB"/>
        </a:p>
      </dgm:t>
    </dgm:pt>
    <dgm:pt modelId="{800E7185-6DF4-46AF-BD10-A5BC52011E2D}" type="sibTrans" cxnId="{5E07C520-B5D3-4BEB-8157-B35EDCFBC082}">
      <dgm:prSet/>
      <dgm:spPr/>
      <dgm:t>
        <a:bodyPr/>
        <a:lstStyle/>
        <a:p>
          <a:endParaRPr lang="en-GB"/>
        </a:p>
      </dgm:t>
    </dgm:pt>
    <dgm:pt modelId="{C6D487D7-C92F-41B0-B1E4-EF0A7E7D908E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Smartphone</a:t>
          </a:r>
        </a:p>
      </dgm:t>
    </dgm:pt>
    <dgm:pt modelId="{A39895A7-148D-43C8-BFC1-B8C20A768909}" type="parTrans" cxnId="{74064BB0-409D-4959-A23B-281B66149BA8}">
      <dgm:prSet/>
      <dgm:spPr/>
      <dgm:t>
        <a:bodyPr/>
        <a:lstStyle/>
        <a:p>
          <a:endParaRPr lang="en-GB"/>
        </a:p>
      </dgm:t>
    </dgm:pt>
    <dgm:pt modelId="{D4033815-B871-4BCC-B0F4-F25148C6C971}" type="sibTrans" cxnId="{74064BB0-409D-4959-A23B-281B66149BA8}">
      <dgm:prSet/>
      <dgm:spPr/>
      <dgm:t>
        <a:bodyPr/>
        <a:lstStyle/>
        <a:p>
          <a:endParaRPr lang="en-GB"/>
        </a:p>
      </dgm:t>
    </dgm:pt>
    <dgm:pt modelId="{21B23003-D810-4B71-8D6C-4E4BF1D48B06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Telephone</a:t>
          </a:r>
        </a:p>
      </dgm:t>
    </dgm:pt>
    <dgm:pt modelId="{7B82E169-2F3D-44E7-AB02-C59F82B08891}" type="parTrans" cxnId="{5DB28487-6BED-4044-A327-DD1E6EB257FA}">
      <dgm:prSet/>
      <dgm:spPr/>
      <dgm:t>
        <a:bodyPr/>
        <a:lstStyle/>
        <a:p>
          <a:endParaRPr lang="en-GB"/>
        </a:p>
      </dgm:t>
    </dgm:pt>
    <dgm:pt modelId="{0CA3ABD2-340F-4A3A-870B-9F2E2B1D8728}" type="sibTrans" cxnId="{5DB28487-6BED-4044-A327-DD1E6EB257FA}">
      <dgm:prSet/>
      <dgm:spPr/>
      <dgm:t>
        <a:bodyPr/>
        <a:lstStyle/>
        <a:p>
          <a:endParaRPr lang="en-GB"/>
        </a:p>
      </dgm:t>
    </dgm:pt>
    <dgm:pt modelId="{DBD16E8C-B944-4FAB-B17C-BD00A570FC5C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Studio</a:t>
          </a:r>
        </a:p>
      </dgm:t>
    </dgm:pt>
    <dgm:pt modelId="{DA427187-614D-4C7C-BAF1-2B05DDA82AD5}" type="parTrans" cxnId="{8861C320-A71D-4778-A880-DC7F94D3604C}">
      <dgm:prSet/>
      <dgm:spPr/>
      <dgm:t>
        <a:bodyPr/>
        <a:lstStyle/>
        <a:p>
          <a:endParaRPr lang="en-GB"/>
        </a:p>
      </dgm:t>
    </dgm:pt>
    <dgm:pt modelId="{92160D28-1E86-4842-B30E-A926D392B9A0}" type="sibTrans" cxnId="{8861C320-A71D-4778-A880-DC7F94D3604C}">
      <dgm:prSet/>
      <dgm:spPr/>
      <dgm:t>
        <a:bodyPr/>
        <a:lstStyle/>
        <a:p>
          <a:endParaRPr lang="en-GB"/>
        </a:p>
      </dgm:t>
    </dgm:pt>
    <dgm:pt modelId="{0BF36B1F-C1B5-4568-9BA7-0EF6BF2F3E76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Statistical model</a:t>
          </a:r>
        </a:p>
      </dgm:t>
    </dgm:pt>
    <dgm:pt modelId="{CB774F56-C9D3-47C9-BEC5-2F97BF538D52}" type="parTrans" cxnId="{FC28AB4A-5037-46FC-BC54-526BA548871B}">
      <dgm:prSet/>
      <dgm:spPr/>
      <dgm:t>
        <a:bodyPr/>
        <a:lstStyle/>
        <a:p>
          <a:endParaRPr lang="en-GB"/>
        </a:p>
      </dgm:t>
    </dgm:pt>
    <dgm:pt modelId="{20C497E1-FC84-47E4-AABC-2EE9DAA33F32}" type="sibTrans" cxnId="{FC28AB4A-5037-46FC-BC54-526BA548871B}">
      <dgm:prSet/>
      <dgm:spPr/>
      <dgm:t>
        <a:bodyPr/>
        <a:lstStyle/>
        <a:p>
          <a:endParaRPr lang="en-GB"/>
        </a:p>
      </dgm:t>
    </dgm:pt>
    <dgm:pt modelId="{3DE1D964-2696-47E5-8464-CFAE8265D6F1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Machine learning</a:t>
          </a:r>
        </a:p>
      </dgm:t>
    </dgm:pt>
    <dgm:pt modelId="{30B42DB8-1B2D-4655-A84E-E6EBE6A230A7}" type="parTrans" cxnId="{4E9AC16C-723B-49E5-A901-B6EFFF974011}">
      <dgm:prSet/>
      <dgm:spPr/>
      <dgm:t>
        <a:bodyPr/>
        <a:lstStyle/>
        <a:p>
          <a:endParaRPr lang="en-GB"/>
        </a:p>
      </dgm:t>
    </dgm:pt>
    <dgm:pt modelId="{AC8D117C-A50F-463D-8893-A6F2ED5FFBA0}" type="sibTrans" cxnId="{4E9AC16C-723B-49E5-A901-B6EFFF974011}">
      <dgm:prSet/>
      <dgm:spPr/>
      <dgm:t>
        <a:bodyPr/>
        <a:lstStyle/>
        <a:p>
          <a:endParaRPr lang="en-GB"/>
        </a:p>
      </dgm:t>
    </dgm:pt>
    <dgm:pt modelId="{AAAB0194-9BB8-4A6D-B602-F9E1E0FE2D17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Acoustic</a:t>
          </a:r>
        </a:p>
      </dgm:t>
    </dgm:pt>
    <dgm:pt modelId="{56466CAF-A997-4145-98B7-239CADDCFEE1}" type="parTrans" cxnId="{87CA357A-5141-485E-9184-1E764617124F}">
      <dgm:prSet/>
      <dgm:spPr/>
      <dgm:t>
        <a:bodyPr/>
        <a:lstStyle/>
        <a:p>
          <a:endParaRPr lang="en-GB"/>
        </a:p>
      </dgm:t>
    </dgm:pt>
    <dgm:pt modelId="{AD9EDCE6-3F92-4559-AE4E-94BB4A40575D}" type="sibTrans" cxnId="{87CA357A-5141-485E-9184-1E764617124F}">
      <dgm:prSet/>
      <dgm:spPr/>
      <dgm:t>
        <a:bodyPr/>
        <a:lstStyle/>
        <a:p>
          <a:endParaRPr lang="en-GB"/>
        </a:p>
      </dgm:t>
    </dgm:pt>
    <dgm:pt modelId="{A55EBBA6-DE8A-409A-A199-9EB7706D4398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Prosodic  </a:t>
          </a:r>
        </a:p>
      </dgm:t>
    </dgm:pt>
    <dgm:pt modelId="{64406ED6-4E33-4500-BD29-B0289C12979D}" type="parTrans" cxnId="{8E0A8C9E-364C-4F41-8B34-17F37E4C3D1C}">
      <dgm:prSet/>
      <dgm:spPr/>
      <dgm:t>
        <a:bodyPr/>
        <a:lstStyle/>
        <a:p>
          <a:endParaRPr lang="en-GB"/>
        </a:p>
      </dgm:t>
    </dgm:pt>
    <dgm:pt modelId="{4E45D786-68AE-4643-A7CE-FD1EC11ED55F}" type="sibTrans" cxnId="{8E0A8C9E-364C-4F41-8B34-17F37E4C3D1C}">
      <dgm:prSet/>
      <dgm:spPr/>
      <dgm:t>
        <a:bodyPr/>
        <a:lstStyle/>
        <a:p>
          <a:endParaRPr lang="en-GB"/>
        </a:p>
      </dgm:t>
    </dgm:pt>
    <dgm:pt modelId="{9C70B60A-1EEE-483E-A66F-083C567508EA}">
      <dgm:prSet phldrT="[Text]"/>
      <dgm:spPr/>
      <dgm:t>
        <a:bodyPr/>
        <a:lstStyle/>
        <a:p>
          <a:pPr>
            <a:buFont typeface="Courier New" panose="02070309020205020404" pitchFamily="49" charset="0"/>
            <a:buChar char="o"/>
          </a:pPr>
          <a:r>
            <a:rPr lang="en-GB"/>
            <a:t>Linguistic</a:t>
          </a:r>
        </a:p>
      </dgm:t>
    </dgm:pt>
    <dgm:pt modelId="{D975D28A-4F36-4F9C-AFB7-8780A0DABA4F}" type="parTrans" cxnId="{CB27C699-D5B5-474B-B7D0-CE902CBB314D}">
      <dgm:prSet/>
      <dgm:spPr/>
      <dgm:t>
        <a:bodyPr/>
        <a:lstStyle/>
        <a:p>
          <a:endParaRPr lang="en-GB"/>
        </a:p>
      </dgm:t>
    </dgm:pt>
    <dgm:pt modelId="{7EF395A9-B4A9-4CFA-AEAE-0931BF4272E4}" type="sibTrans" cxnId="{CB27C699-D5B5-474B-B7D0-CE902CBB314D}">
      <dgm:prSet/>
      <dgm:spPr/>
      <dgm:t>
        <a:bodyPr/>
        <a:lstStyle/>
        <a:p>
          <a:endParaRPr lang="en-GB"/>
        </a:p>
      </dgm:t>
    </dgm:pt>
    <dgm:pt modelId="{0E9118BB-6E53-496A-9B8B-CE93982BF2BC}" type="pres">
      <dgm:prSet presAssocID="{9230C3FF-126E-451F-91B0-418FED6AAF74}" presName="Name0" presStyleCnt="0">
        <dgm:presLayoutVars>
          <dgm:dir/>
          <dgm:animLvl val="lvl"/>
          <dgm:resizeHandles val="exact"/>
        </dgm:presLayoutVars>
      </dgm:prSet>
      <dgm:spPr/>
    </dgm:pt>
    <dgm:pt modelId="{3F849FCD-3056-4F5C-B7C5-303FE18D47D0}" type="pres">
      <dgm:prSet presAssocID="{49725CF3-74B3-4787-81C8-972A466AC7F7}" presName="composite" presStyleCnt="0"/>
      <dgm:spPr/>
    </dgm:pt>
    <dgm:pt modelId="{9A083E9A-F8B0-414C-83D8-3BB903135B31}" type="pres">
      <dgm:prSet presAssocID="{49725CF3-74B3-4787-81C8-972A466AC7F7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38E85B8F-EEC1-4EB7-ACA7-BDCB89A4E768}" type="pres">
      <dgm:prSet presAssocID="{49725CF3-74B3-4787-81C8-972A466AC7F7}" presName="desTx" presStyleLbl="revTx" presStyleIdx="0" presStyleCnt="3">
        <dgm:presLayoutVars>
          <dgm:bulletEnabled val="1"/>
        </dgm:presLayoutVars>
      </dgm:prSet>
      <dgm:spPr/>
    </dgm:pt>
    <dgm:pt modelId="{489D5038-6992-4FAF-AAC1-1E61F2D3C84F}" type="pres">
      <dgm:prSet presAssocID="{81BC41CE-17B5-448B-8F91-02625D167E38}" presName="space" presStyleCnt="0"/>
      <dgm:spPr/>
    </dgm:pt>
    <dgm:pt modelId="{5B9E7BEA-E99B-4929-B622-A843C9B843E1}" type="pres">
      <dgm:prSet presAssocID="{0B0A29C9-8210-4BA3-A3F7-87247918AD1E}" presName="composite" presStyleCnt="0"/>
      <dgm:spPr/>
    </dgm:pt>
    <dgm:pt modelId="{0C2ED784-E60A-42EC-BA2A-20FCAD94F059}" type="pres">
      <dgm:prSet presAssocID="{0B0A29C9-8210-4BA3-A3F7-87247918AD1E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6DB934E-77BC-4502-8D99-28EAA7542721}" type="pres">
      <dgm:prSet presAssocID="{0B0A29C9-8210-4BA3-A3F7-87247918AD1E}" presName="desTx" presStyleLbl="revTx" presStyleIdx="1" presStyleCnt="3">
        <dgm:presLayoutVars>
          <dgm:bulletEnabled val="1"/>
        </dgm:presLayoutVars>
      </dgm:prSet>
      <dgm:spPr/>
    </dgm:pt>
    <dgm:pt modelId="{1B97C2F6-E00B-403D-9B9C-DE3598824969}" type="pres">
      <dgm:prSet presAssocID="{1FE567F7-0231-4F2B-A05E-40B62A99EBD5}" presName="space" presStyleCnt="0"/>
      <dgm:spPr/>
    </dgm:pt>
    <dgm:pt modelId="{64859F02-E3BA-4A20-B55D-E843144479EC}" type="pres">
      <dgm:prSet presAssocID="{6AD2F56A-BB55-45CA-99A6-08F0E17F3B61}" presName="composite" presStyleCnt="0"/>
      <dgm:spPr/>
    </dgm:pt>
    <dgm:pt modelId="{2EA33B86-6AD8-4B2D-8F11-A50A08B37DEF}" type="pres">
      <dgm:prSet presAssocID="{6AD2F56A-BB55-45CA-99A6-08F0E17F3B61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E9E4ADB0-C341-4E79-BC5F-02E014DC0CEA}" type="pres">
      <dgm:prSet presAssocID="{6AD2F56A-BB55-45CA-99A6-08F0E17F3B61}" presName="desTx" presStyleLbl="revTx" presStyleIdx="2" presStyleCnt="3">
        <dgm:presLayoutVars>
          <dgm:bulletEnabled val="1"/>
        </dgm:presLayoutVars>
      </dgm:prSet>
      <dgm:spPr/>
    </dgm:pt>
  </dgm:ptLst>
  <dgm:cxnLst>
    <dgm:cxn modelId="{281D1F12-3170-4636-8A96-4FC21F45AD2C}" srcId="{9230C3FF-126E-451F-91B0-418FED6AAF74}" destId="{0B0A29C9-8210-4BA3-A3F7-87247918AD1E}" srcOrd="1" destOrd="0" parTransId="{7987B927-2E92-409A-9D8D-A0A6C4BFA3D9}" sibTransId="{1FE567F7-0231-4F2B-A05E-40B62A99EBD5}"/>
    <dgm:cxn modelId="{8861C320-A71D-4778-A880-DC7F94D3604C}" srcId="{D5DDDC71-CA9A-4954-83EC-5162A8EB33BA}" destId="{DBD16E8C-B944-4FAB-B17C-BD00A570FC5C}" srcOrd="0" destOrd="0" parTransId="{DA427187-614D-4C7C-BAF1-2B05DDA82AD5}" sibTransId="{92160D28-1E86-4842-B30E-A926D392B9A0}"/>
    <dgm:cxn modelId="{5E07C520-B5D3-4BEB-8157-B35EDCFBC082}" srcId="{D5DDDC71-CA9A-4954-83EC-5162A8EB33BA}" destId="{A6E95BC7-B4B6-4AC8-8F57-128C157E7324}" srcOrd="1" destOrd="0" parTransId="{FFCE9F42-FD0B-4F89-A95E-D8105390F081}" sibTransId="{800E7185-6DF4-46AF-BD10-A5BC52011E2D}"/>
    <dgm:cxn modelId="{4405C523-1D47-4FFE-BFD4-029953377EB4}" type="presOf" srcId="{AAAB0194-9BB8-4A6D-B602-F9E1E0FE2D17}" destId="{26DB934E-77BC-4502-8D99-28EAA7542721}" srcOrd="0" destOrd="1" presId="urn:microsoft.com/office/officeart/2005/8/layout/chevron1"/>
    <dgm:cxn modelId="{B8E18A25-04EA-4B0C-896C-4FDCB129DBF8}" type="presOf" srcId="{6AD2F56A-BB55-45CA-99A6-08F0E17F3B61}" destId="{2EA33B86-6AD8-4B2D-8F11-A50A08B37DEF}" srcOrd="0" destOrd="0" presId="urn:microsoft.com/office/officeart/2005/8/layout/chevron1"/>
    <dgm:cxn modelId="{70CC3234-8D18-4CE2-AFEE-8BD56558877C}" srcId="{9230C3FF-126E-451F-91B0-418FED6AAF74}" destId="{49725CF3-74B3-4787-81C8-972A466AC7F7}" srcOrd="0" destOrd="0" parTransId="{7D296FF8-D796-4145-9F28-EE7B878B0506}" sibTransId="{81BC41CE-17B5-448B-8F91-02625D167E38}"/>
    <dgm:cxn modelId="{8291C635-96FB-4977-A99C-B11030A3D456}" type="presOf" srcId="{0BF36B1F-C1B5-4568-9BA7-0EF6BF2F3E76}" destId="{E9E4ADB0-C341-4E79-BC5F-02E014DC0CEA}" srcOrd="0" destOrd="1" presId="urn:microsoft.com/office/officeart/2005/8/layout/chevron1"/>
    <dgm:cxn modelId="{FC28AB4A-5037-46FC-BC54-526BA548871B}" srcId="{30FCCA46-DAF9-4502-9E7A-0A77B319BD0B}" destId="{0BF36B1F-C1B5-4568-9BA7-0EF6BF2F3E76}" srcOrd="0" destOrd="0" parTransId="{CB774F56-C9D3-47C9-BEC5-2F97BF538D52}" sibTransId="{20C497E1-FC84-47E4-AABC-2EE9DAA33F32}"/>
    <dgm:cxn modelId="{4E9AC16C-723B-49E5-A901-B6EFFF974011}" srcId="{30FCCA46-DAF9-4502-9E7A-0A77B319BD0B}" destId="{3DE1D964-2696-47E5-8464-CFAE8265D6F1}" srcOrd="1" destOrd="0" parTransId="{30B42DB8-1B2D-4655-A84E-E6EBE6A230A7}" sibTransId="{AC8D117C-A50F-463D-8893-A6F2ED5FFBA0}"/>
    <dgm:cxn modelId="{E5B2C14D-BCCC-46E2-98CE-9718BC982420}" type="presOf" srcId="{A796CCBD-C506-4553-AB2C-45D5F5CE0A33}" destId="{26DB934E-77BC-4502-8D99-28EAA7542721}" srcOrd="0" destOrd="0" presId="urn:microsoft.com/office/officeart/2005/8/layout/chevron1"/>
    <dgm:cxn modelId="{DC7A934F-D98E-40F4-9A6E-312438B61359}" type="presOf" srcId="{A55EBBA6-DE8A-409A-A199-9EB7706D4398}" destId="{26DB934E-77BC-4502-8D99-28EAA7542721}" srcOrd="0" destOrd="2" presId="urn:microsoft.com/office/officeart/2005/8/layout/chevron1"/>
    <dgm:cxn modelId="{70A59A53-F49F-432B-9B77-37B420A42836}" type="presOf" srcId="{D5DDDC71-CA9A-4954-83EC-5162A8EB33BA}" destId="{38E85B8F-EEC1-4EB7-ACA7-BDCB89A4E768}" srcOrd="0" destOrd="0" presId="urn:microsoft.com/office/officeart/2005/8/layout/chevron1"/>
    <dgm:cxn modelId="{87CA357A-5141-485E-9184-1E764617124F}" srcId="{A796CCBD-C506-4553-AB2C-45D5F5CE0A33}" destId="{AAAB0194-9BB8-4A6D-B602-F9E1E0FE2D17}" srcOrd="0" destOrd="0" parTransId="{56466CAF-A997-4145-98B7-239CADDCFEE1}" sibTransId="{AD9EDCE6-3F92-4559-AE4E-94BB4A40575D}"/>
    <dgm:cxn modelId="{33E11584-8DEE-4899-A716-EBE4DB20E6B4}" srcId="{9230C3FF-126E-451F-91B0-418FED6AAF74}" destId="{6AD2F56A-BB55-45CA-99A6-08F0E17F3B61}" srcOrd="2" destOrd="0" parTransId="{903AA683-5441-4227-B0E3-FDB5A996D583}" sibTransId="{780315D5-6759-4CAA-A47E-67902E211C0B}"/>
    <dgm:cxn modelId="{E3755E84-80C2-4D44-8450-3F3B66750FD9}" type="presOf" srcId="{A6E95BC7-B4B6-4AC8-8F57-128C157E7324}" destId="{38E85B8F-EEC1-4EB7-ACA7-BDCB89A4E768}" srcOrd="0" destOrd="2" presId="urn:microsoft.com/office/officeart/2005/8/layout/chevron1"/>
    <dgm:cxn modelId="{8A122787-2E5A-440A-A829-1B794DF37EAB}" type="presOf" srcId="{21B23003-D810-4B71-8D6C-4E4BF1D48B06}" destId="{38E85B8F-EEC1-4EB7-ACA7-BDCB89A4E768}" srcOrd="0" destOrd="4" presId="urn:microsoft.com/office/officeart/2005/8/layout/chevron1"/>
    <dgm:cxn modelId="{5DB28487-6BED-4044-A327-DD1E6EB257FA}" srcId="{D5DDDC71-CA9A-4954-83EC-5162A8EB33BA}" destId="{21B23003-D810-4B71-8D6C-4E4BF1D48B06}" srcOrd="3" destOrd="0" parTransId="{7B82E169-2F3D-44E7-AB02-C59F82B08891}" sibTransId="{0CA3ABD2-340F-4A3A-870B-9F2E2B1D8728}"/>
    <dgm:cxn modelId="{9A5F0D8F-F901-4F61-9774-C0D18E98FE0B}" type="presOf" srcId="{30FCCA46-DAF9-4502-9E7A-0A77B319BD0B}" destId="{E9E4ADB0-C341-4E79-BC5F-02E014DC0CEA}" srcOrd="0" destOrd="0" presId="urn:microsoft.com/office/officeart/2005/8/layout/chevron1"/>
    <dgm:cxn modelId="{CB27C699-D5B5-474B-B7D0-CE902CBB314D}" srcId="{A796CCBD-C506-4553-AB2C-45D5F5CE0A33}" destId="{9C70B60A-1EEE-483E-A66F-083C567508EA}" srcOrd="2" destOrd="0" parTransId="{D975D28A-4F36-4F9C-AFB7-8780A0DABA4F}" sibTransId="{7EF395A9-B4A9-4CFA-AEAE-0931BF4272E4}"/>
    <dgm:cxn modelId="{4D12709B-2E51-49E9-9535-609D68543EE5}" type="presOf" srcId="{9C70B60A-1EEE-483E-A66F-083C567508EA}" destId="{26DB934E-77BC-4502-8D99-28EAA7542721}" srcOrd="0" destOrd="3" presId="urn:microsoft.com/office/officeart/2005/8/layout/chevron1"/>
    <dgm:cxn modelId="{8E0A8C9E-364C-4F41-8B34-17F37E4C3D1C}" srcId="{A796CCBD-C506-4553-AB2C-45D5F5CE0A33}" destId="{A55EBBA6-DE8A-409A-A199-9EB7706D4398}" srcOrd="1" destOrd="0" parTransId="{64406ED6-4E33-4500-BD29-B0289C12979D}" sibTransId="{4E45D786-68AE-4643-A7CE-FD1EC11ED55F}"/>
    <dgm:cxn modelId="{D4FE08A4-E917-48DD-900E-537DD23C02C1}" srcId="{49725CF3-74B3-4787-81C8-972A466AC7F7}" destId="{D5DDDC71-CA9A-4954-83EC-5162A8EB33BA}" srcOrd="0" destOrd="0" parTransId="{8B8CA603-85D5-496A-802E-CFCC3B73803B}" sibTransId="{24E26E56-498A-46F5-BC57-71ECA340FD12}"/>
    <dgm:cxn modelId="{719C55AA-B4C0-43D2-B2D9-AF49749A0E47}" type="presOf" srcId="{DBD16E8C-B944-4FAB-B17C-BD00A570FC5C}" destId="{38E85B8F-EEC1-4EB7-ACA7-BDCB89A4E768}" srcOrd="0" destOrd="1" presId="urn:microsoft.com/office/officeart/2005/8/layout/chevron1"/>
    <dgm:cxn modelId="{74064BB0-409D-4959-A23B-281B66149BA8}" srcId="{D5DDDC71-CA9A-4954-83EC-5162A8EB33BA}" destId="{C6D487D7-C92F-41B0-B1E4-EF0A7E7D908E}" srcOrd="2" destOrd="0" parTransId="{A39895A7-148D-43C8-BFC1-B8C20A768909}" sibTransId="{D4033815-B871-4BCC-B0F4-F25148C6C971}"/>
    <dgm:cxn modelId="{1CE900C0-EC9E-4AD0-9724-DB1906D83474}" type="presOf" srcId="{49725CF3-74B3-4787-81C8-972A466AC7F7}" destId="{9A083E9A-F8B0-414C-83D8-3BB903135B31}" srcOrd="0" destOrd="0" presId="urn:microsoft.com/office/officeart/2005/8/layout/chevron1"/>
    <dgm:cxn modelId="{5E5CC3D3-4991-4EE1-A0DA-005C4FE0ECC4}" srcId="{0B0A29C9-8210-4BA3-A3F7-87247918AD1E}" destId="{A796CCBD-C506-4553-AB2C-45D5F5CE0A33}" srcOrd="0" destOrd="0" parTransId="{07A6FC9E-A679-4E4E-9381-9B02DB541B1E}" sibTransId="{770BAA75-0A26-4C05-8DD5-33E8A0F6D40F}"/>
    <dgm:cxn modelId="{E1608DE1-6885-43C6-81B6-005EDA609A4C}" type="presOf" srcId="{0B0A29C9-8210-4BA3-A3F7-87247918AD1E}" destId="{0C2ED784-E60A-42EC-BA2A-20FCAD94F059}" srcOrd="0" destOrd="0" presId="urn:microsoft.com/office/officeart/2005/8/layout/chevron1"/>
    <dgm:cxn modelId="{96B790E3-AF78-42DE-AF05-E7315EA85193}" srcId="{6AD2F56A-BB55-45CA-99A6-08F0E17F3B61}" destId="{30FCCA46-DAF9-4502-9E7A-0A77B319BD0B}" srcOrd="0" destOrd="0" parTransId="{19696A9B-1F7E-448F-BAAD-A3FADC4326DA}" sibTransId="{4F056121-BA48-4C40-9328-99E67E565864}"/>
    <dgm:cxn modelId="{391787EB-3686-4DEB-9C87-C5D6FC634622}" type="presOf" srcId="{C6D487D7-C92F-41B0-B1E4-EF0A7E7D908E}" destId="{38E85B8F-EEC1-4EB7-ACA7-BDCB89A4E768}" srcOrd="0" destOrd="3" presId="urn:microsoft.com/office/officeart/2005/8/layout/chevron1"/>
    <dgm:cxn modelId="{17D771EE-5DFE-4A7C-B24B-6DF98AE4BA8A}" type="presOf" srcId="{3DE1D964-2696-47E5-8464-CFAE8265D6F1}" destId="{E9E4ADB0-C341-4E79-BC5F-02E014DC0CEA}" srcOrd="0" destOrd="2" presId="urn:microsoft.com/office/officeart/2005/8/layout/chevron1"/>
    <dgm:cxn modelId="{F01131FF-8297-4F33-95EA-B05ECA447380}" type="presOf" srcId="{9230C3FF-126E-451F-91B0-418FED6AAF74}" destId="{0E9118BB-6E53-496A-9B8B-CE93982BF2BC}" srcOrd="0" destOrd="0" presId="urn:microsoft.com/office/officeart/2005/8/layout/chevron1"/>
    <dgm:cxn modelId="{384B0BF8-1320-4DE0-BA05-CE34107F8D11}" type="presParOf" srcId="{0E9118BB-6E53-496A-9B8B-CE93982BF2BC}" destId="{3F849FCD-3056-4F5C-B7C5-303FE18D47D0}" srcOrd="0" destOrd="0" presId="urn:microsoft.com/office/officeart/2005/8/layout/chevron1"/>
    <dgm:cxn modelId="{D78B9132-E498-4426-B39C-DCC763709B2D}" type="presParOf" srcId="{3F849FCD-3056-4F5C-B7C5-303FE18D47D0}" destId="{9A083E9A-F8B0-414C-83D8-3BB903135B31}" srcOrd="0" destOrd="0" presId="urn:microsoft.com/office/officeart/2005/8/layout/chevron1"/>
    <dgm:cxn modelId="{A9277E7A-5A7C-4C2F-942F-FF574C6C3EB2}" type="presParOf" srcId="{3F849FCD-3056-4F5C-B7C5-303FE18D47D0}" destId="{38E85B8F-EEC1-4EB7-ACA7-BDCB89A4E768}" srcOrd="1" destOrd="0" presId="urn:microsoft.com/office/officeart/2005/8/layout/chevron1"/>
    <dgm:cxn modelId="{DAFC5F9F-1059-4237-AB6E-E03BBCCDC51C}" type="presParOf" srcId="{0E9118BB-6E53-496A-9B8B-CE93982BF2BC}" destId="{489D5038-6992-4FAF-AAC1-1E61F2D3C84F}" srcOrd="1" destOrd="0" presId="urn:microsoft.com/office/officeart/2005/8/layout/chevron1"/>
    <dgm:cxn modelId="{F6B2D164-9401-4A73-96BB-98BB4803937A}" type="presParOf" srcId="{0E9118BB-6E53-496A-9B8B-CE93982BF2BC}" destId="{5B9E7BEA-E99B-4929-B622-A843C9B843E1}" srcOrd="2" destOrd="0" presId="urn:microsoft.com/office/officeart/2005/8/layout/chevron1"/>
    <dgm:cxn modelId="{04B3AAFD-E3E6-45EA-8760-0E9458DBBF14}" type="presParOf" srcId="{5B9E7BEA-E99B-4929-B622-A843C9B843E1}" destId="{0C2ED784-E60A-42EC-BA2A-20FCAD94F059}" srcOrd="0" destOrd="0" presId="urn:microsoft.com/office/officeart/2005/8/layout/chevron1"/>
    <dgm:cxn modelId="{C49516DC-E229-430A-969B-B8D50A8F3DFB}" type="presParOf" srcId="{5B9E7BEA-E99B-4929-B622-A843C9B843E1}" destId="{26DB934E-77BC-4502-8D99-28EAA7542721}" srcOrd="1" destOrd="0" presId="urn:microsoft.com/office/officeart/2005/8/layout/chevron1"/>
    <dgm:cxn modelId="{4275723E-9F98-4526-9592-C182E55F7107}" type="presParOf" srcId="{0E9118BB-6E53-496A-9B8B-CE93982BF2BC}" destId="{1B97C2F6-E00B-403D-9B9C-DE3598824969}" srcOrd="3" destOrd="0" presId="urn:microsoft.com/office/officeart/2005/8/layout/chevron1"/>
    <dgm:cxn modelId="{73CBCB24-DBB3-45BB-BEF2-15837871776A}" type="presParOf" srcId="{0E9118BB-6E53-496A-9B8B-CE93982BF2BC}" destId="{64859F02-E3BA-4A20-B55D-E843144479EC}" srcOrd="4" destOrd="0" presId="urn:microsoft.com/office/officeart/2005/8/layout/chevron1"/>
    <dgm:cxn modelId="{283DCFE0-2EF9-4152-89BF-CAD665680AE3}" type="presParOf" srcId="{64859F02-E3BA-4A20-B55D-E843144479EC}" destId="{2EA33B86-6AD8-4B2D-8F11-A50A08B37DEF}" srcOrd="0" destOrd="0" presId="urn:microsoft.com/office/officeart/2005/8/layout/chevron1"/>
    <dgm:cxn modelId="{BFDAB5F8-2D4C-4709-B459-6B6DA5CB82AD}" type="presParOf" srcId="{64859F02-E3BA-4A20-B55D-E843144479EC}" destId="{E9E4ADB0-C341-4E79-BC5F-02E014DC0CEA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083E9A-F8B0-414C-83D8-3BB903135B31}">
      <dsp:nvSpPr>
        <dsp:cNvPr id="0" name=""/>
        <dsp:cNvSpPr/>
      </dsp:nvSpPr>
      <dsp:spPr>
        <a:xfrm>
          <a:off x="5482" y="8666"/>
          <a:ext cx="3645544" cy="1296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Voice Audio </a:t>
          </a:r>
        </a:p>
      </dsp:txBody>
      <dsp:txXfrm>
        <a:off x="653482" y="8666"/>
        <a:ext cx="2349544" cy="1296000"/>
      </dsp:txXfrm>
    </dsp:sp>
    <dsp:sp modelId="{38E85B8F-EEC1-4EB7-ACA7-BDCB89A4E768}">
      <dsp:nvSpPr>
        <dsp:cNvPr id="0" name=""/>
        <dsp:cNvSpPr/>
      </dsp:nvSpPr>
      <dsp:spPr>
        <a:xfrm>
          <a:off x="5482" y="1466666"/>
          <a:ext cx="2916435" cy="19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Data collection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Studio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Web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Smartphone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Telephone</a:t>
          </a:r>
        </a:p>
      </dsp:txBody>
      <dsp:txXfrm>
        <a:off x="5482" y="1466666"/>
        <a:ext cx="2916435" cy="1944000"/>
      </dsp:txXfrm>
    </dsp:sp>
    <dsp:sp modelId="{0C2ED784-E60A-42EC-BA2A-20FCAD94F059}">
      <dsp:nvSpPr>
        <dsp:cNvPr id="0" name=""/>
        <dsp:cNvSpPr/>
      </dsp:nvSpPr>
      <dsp:spPr>
        <a:xfrm>
          <a:off x="3435027" y="8666"/>
          <a:ext cx="3645544" cy="1296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Voice Features  </a:t>
          </a:r>
        </a:p>
      </dsp:txBody>
      <dsp:txXfrm>
        <a:off x="4083027" y="8666"/>
        <a:ext cx="2349544" cy="1296000"/>
      </dsp:txXfrm>
    </dsp:sp>
    <dsp:sp modelId="{26DB934E-77BC-4502-8D99-28EAA7542721}">
      <dsp:nvSpPr>
        <dsp:cNvPr id="0" name=""/>
        <dsp:cNvSpPr/>
      </dsp:nvSpPr>
      <dsp:spPr>
        <a:xfrm>
          <a:off x="3435027" y="1466666"/>
          <a:ext cx="2916435" cy="19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Feature extraction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Acoustic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Prosodic  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Linguistic</a:t>
          </a:r>
        </a:p>
      </dsp:txBody>
      <dsp:txXfrm>
        <a:off x="3435027" y="1466666"/>
        <a:ext cx="2916435" cy="1944000"/>
      </dsp:txXfrm>
    </dsp:sp>
    <dsp:sp modelId="{2EA33B86-6AD8-4B2D-8F11-A50A08B37DEF}">
      <dsp:nvSpPr>
        <dsp:cNvPr id="0" name=""/>
        <dsp:cNvSpPr/>
      </dsp:nvSpPr>
      <dsp:spPr>
        <a:xfrm>
          <a:off x="6864572" y="8666"/>
          <a:ext cx="3645544" cy="12960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Clinical Prediction</a:t>
          </a:r>
        </a:p>
      </dsp:txBody>
      <dsp:txXfrm>
        <a:off x="7512572" y="8666"/>
        <a:ext cx="2349544" cy="1296000"/>
      </dsp:txXfrm>
    </dsp:sp>
    <dsp:sp modelId="{E9E4ADB0-C341-4E79-BC5F-02E014DC0CEA}">
      <dsp:nvSpPr>
        <dsp:cNvPr id="0" name=""/>
        <dsp:cNvSpPr/>
      </dsp:nvSpPr>
      <dsp:spPr>
        <a:xfrm>
          <a:off x="6864572" y="1466666"/>
          <a:ext cx="2916435" cy="194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/>
            <a:t>Prediction  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Statistical model</a:t>
          </a:r>
        </a:p>
        <a:p>
          <a:pPr marL="457200" lvl="2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Courier New" panose="02070309020205020404" pitchFamily="49" charset="0"/>
            <a:buChar char="o"/>
          </a:pPr>
          <a:r>
            <a:rPr lang="en-GB" sz="2400" kern="1200"/>
            <a:t>Machine learning</a:t>
          </a:r>
        </a:p>
      </dsp:txBody>
      <dsp:txXfrm>
        <a:off x="6864572" y="1466666"/>
        <a:ext cx="2916435" cy="1944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18/07/2023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662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608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0866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102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098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7809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010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0822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458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751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591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570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9188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162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2409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328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5980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9496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2806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4380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6356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6598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7073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02692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81880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42721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21695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48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898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512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YaXKxXSli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youtube.com/watch?v=ps9ucSDH8s4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ring.ac.uk/blog/can-sound-someones-cough-be-used-detect-covid-19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pubmed.ncbi.nlm.nih.gov/33251474/" TargetMode="External"/><Relationship Id="rId4" Type="http://schemas.openxmlformats.org/officeDocument/2006/relationships/hyperlink" Target="https://pubmed.ncbi.nlm.nih.gov/34056518/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 dirty="0">
                <a:latin typeface="Calibri"/>
                <a:ea typeface="DengXian"/>
                <a:cs typeface="Times New Roman"/>
              </a:rPr>
              <a:t>Big Data and</a:t>
            </a:r>
          </a:p>
          <a:p>
            <a:r>
              <a:rPr lang="en-GB" sz="6000" dirty="0">
                <a:latin typeface="Calibri"/>
                <a:ea typeface="DengXian"/>
                <a:cs typeface="Times New Roman"/>
              </a:rPr>
              <a:t>Internet of Things</a:t>
            </a:r>
          </a:p>
          <a:p>
            <a:r>
              <a:rPr lang="en-GB" sz="3000" dirty="0">
                <a:latin typeface="Calibri"/>
                <a:ea typeface="DengXian"/>
                <a:cs typeface="Times New Roman"/>
              </a:rPr>
              <a:t>Mark Huntly and Andy </a:t>
            </a:r>
            <a:r>
              <a:rPr lang="en-GB" sz="3000" dirty="0" err="1">
                <a:latin typeface="Calibri"/>
                <a:ea typeface="DengXian"/>
                <a:cs typeface="Times New Roman"/>
              </a:rPr>
              <a:t>Hok</a:t>
            </a:r>
            <a:r>
              <a:rPr lang="en-GB" sz="3000" dirty="0">
                <a:latin typeface="Calibri"/>
                <a:ea typeface="DengXian"/>
                <a:cs typeface="Times New Roman"/>
              </a:rPr>
              <a:t> Sing Lau</a:t>
            </a:r>
            <a:r>
              <a:rPr lang="en-GB" sz="6000" dirty="0">
                <a:latin typeface="Calibri"/>
                <a:ea typeface="DengXian"/>
                <a:cs typeface="Times New Roman"/>
              </a:rPr>
              <a:t> </a:t>
            </a:r>
            <a:endParaRPr lang="en-GB" dirty="0"/>
          </a:p>
          <a:p>
            <a:pPr algn="ctr"/>
            <a:r>
              <a:rPr lang="en-US" dirty="0"/>
              <a:t>Week 6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/>
              <a:t>Learning Objective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3548"/>
            <a:ext cx="11481847" cy="38080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ea typeface="Calibri"/>
                <a:cs typeface="Calibri"/>
              </a:rPr>
              <a:t>Understand the concept of Big Data and IoT</a:t>
            </a:r>
            <a:endParaRPr lang="en-US" sz="3200">
              <a:ea typeface="Calibri"/>
              <a:cs typeface="Calibri"/>
            </a:endParaRPr>
          </a:p>
          <a:p>
            <a:r>
              <a:rPr lang="en-GB" sz="3200">
                <a:ea typeface="Calibri" panose="020F0502020204030204"/>
                <a:cs typeface="Calibri" panose="020F0502020204030204"/>
              </a:rPr>
              <a:t>Discuss the use of data within the context of Health Informatics</a:t>
            </a:r>
          </a:p>
          <a:p>
            <a:r>
              <a:rPr lang="en-GB" sz="3200">
                <a:ea typeface="Calibri" panose="020F0502020204030204"/>
                <a:cs typeface="Calibri" panose="020F0502020204030204"/>
              </a:rPr>
              <a:t>Understand the use of AI in reading and analysing data</a:t>
            </a:r>
          </a:p>
          <a:p>
            <a:r>
              <a:rPr lang="en-GB" sz="3200">
                <a:ea typeface="Calibri" panose="020F0502020204030204"/>
                <a:cs typeface="Calibri" panose="020F0502020204030204"/>
              </a:rPr>
              <a:t>Discuss the application of data collection and analysis through IoT devices in delivering Health Promotion intervention and behaviour change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71209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/>
              <a:t>Moore's Law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7695"/>
            <a:ext cx="11481847" cy="399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ea typeface="Calibri"/>
                <a:cs typeface="Calibri"/>
              </a:rPr>
              <a:t>In 1965 Gordon Moore, co-founder of Intel, observed that the number of transistors on a microchip will double every two years</a:t>
            </a:r>
            <a:endParaRPr lang="en-US" sz="3200">
              <a:ea typeface="Calibri"/>
              <a:cs typeface="Calibri"/>
            </a:endParaRPr>
          </a:p>
          <a:p>
            <a:r>
              <a:rPr lang="en-GB" sz="3200">
                <a:ea typeface="Calibri" panose="020F0502020204030204"/>
                <a:cs typeface="Calibri" panose="020F0502020204030204"/>
              </a:rPr>
              <a:t>It also observes the cost will be halved over the same timeframe</a:t>
            </a:r>
          </a:p>
          <a:p>
            <a:r>
              <a:rPr lang="en-GB" sz="3200">
                <a:ea typeface="Calibri" panose="020F0502020204030204"/>
                <a:cs typeface="Calibri" panose="020F0502020204030204"/>
              </a:rPr>
              <a:t>The expectation is that the speed and capability of computers will grow exponentially from that time</a:t>
            </a:r>
          </a:p>
          <a:p>
            <a:endParaRPr lang="en-GB">
              <a:ea typeface="Calibri" panose="020F0502020204030204"/>
              <a:cs typeface="Calibri" panose="020F0502020204030204"/>
            </a:endParaRPr>
          </a:p>
          <a:p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78360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>
                <a:cs typeface="Calibri Light"/>
              </a:rPr>
              <a:t>Big Data</a:t>
            </a:r>
            <a:endParaRPr lang="en-GB" sz="6000" b="1"/>
          </a:p>
        </p:txBody>
      </p:sp>
      <p:pic>
        <p:nvPicPr>
          <p:cNvPr id="2" name="Picture 2" descr="A timeline with blue dots and white text&#10;&#10;Description automatically generated">
            <a:extLst>
              <a:ext uri="{FF2B5EF4-FFF2-40B4-BE49-F238E27FC236}">
                <a16:creationId xmlns:a16="http://schemas.microsoft.com/office/drawing/2014/main" id="{AC9A7ACB-A974-12D0-47CA-066B0B638A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28862" y="1398288"/>
            <a:ext cx="9564427" cy="42549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D77034-17D1-C20C-A9C9-8345B98EAB9A}"/>
              </a:ext>
            </a:extLst>
          </p:cNvPr>
          <p:cNvSpPr txBox="1"/>
          <p:nvPr/>
        </p:nvSpPr>
        <p:spPr>
          <a:xfrm>
            <a:off x="257143" y="1551236"/>
            <a:ext cx="437068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/>
              <a:t>The concept of “big data” can be traced to early 2000</a:t>
            </a:r>
            <a:endParaRPr lang="en-US" sz="2400" b="1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cs typeface="Calibri"/>
              </a:rPr>
              <a:t>The term was coined in 2005</a:t>
            </a:r>
          </a:p>
          <a:p>
            <a:pPr marL="285750" indent="-285750">
              <a:buFont typeface="Arial"/>
              <a:buChar char="•"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89086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timeline of social era&#10;&#10;Description automatically generated">
            <a:extLst>
              <a:ext uri="{FF2B5EF4-FFF2-40B4-BE49-F238E27FC236}">
                <a16:creationId xmlns:a16="http://schemas.microsoft.com/office/drawing/2014/main" id="{90826633-7A19-B115-8DF6-5B9DE1A6D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288" y="78862"/>
            <a:ext cx="5697125" cy="558079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812" y="242829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>
                <a:cs typeface="Calibri Light"/>
              </a:rPr>
              <a:t>Big Data</a:t>
            </a:r>
            <a:endParaRPr lang="en-GB" sz="60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7D11D-22B5-0EF1-33BB-9D1C1EE57094}"/>
              </a:ext>
            </a:extLst>
          </p:cNvPr>
          <p:cNvSpPr txBox="1"/>
          <p:nvPr/>
        </p:nvSpPr>
        <p:spPr>
          <a:xfrm>
            <a:off x="519289" y="1337734"/>
            <a:ext cx="5988755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>
                <a:cs typeface="Calibri"/>
              </a:rPr>
              <a:t>It refers to “large amounts of data that is unmanageable using traditional software or internet-based platforms” (Dash et al 2019, p2)</a:t>
            </a:r>
            <a:endParaRPr lang="en-US"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en-US" sz="2800"/>
              <a:t>In 1948 NHS held only a few kilobytes of patients' data information. It is now projected to be roughly about 1.5 petabytes of data by 2024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64163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7253677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Big Data</a:t>
            </a:r>
          </a:p>
        </p:txBody>
      </p:sp>
      <p:pic>
        <p:nvPicPr>
          <p:cNvPr id="2" name="Picture 2" descr="A digital image of a globe&#10;&#10;Description automatically generated">
            <a:extLst>
              <a:ext uri="{FF2B5EF4-FFF2-40B4-BE49-F238E27FC236}">
                <a16:creationId xmlns:a16="http://schemas.microsoft.com/office/drawing/2014/main" id="{0DDC08F3-C032-97FB-96E3-039FF652EC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3816" r="30501"/>
          <a:stretch/>
        </p:blipFill>
        <p:spPr>
          <a:xfrm>
            <a:off x="7606881" y="40676"/>
            <a:ext cx="4532717" cy="567782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68A2F1-0525-F4B6-FD72-3640869E6254}"/>
              </a:ext>
            </a:extLst>
          </p:cNvPr>
          <p:cNvSpPr txBox="1"/>
          <p:nvPr/>
        </p:nvSpPr>
        <p:spPr>
          <a:xfrm>
            <a:off x="542693" y="1713571"/>
            <a:ext cx="7055004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sz="2800"/>
              <a:t>Approximately </a:t>
            </a:r>
            <a:r>
              <a:rPr lang="en-US" sz="2800" b="1"/>
              <a:t>328.77 million terabytes</a:t>
            </a:r>
            <a:r>
              <a:rPr lang="en-US" sz="2800"/>
              <a:t> of       data are created each day</a:t>
            </a:r>
            <a:endParaRPr lang="en-US" sz="2800">
              <a:cs typeface="Calibri"/>
            </a:endParaRPr>
          </a:p>
          <a:p>
            <a:pPr>
              <a:buChar char="•"/>
            </a:pPr>
            <a:r>
              <a:rPr lang="en-US" sz="2800"/>
              <a:t>Around</a:t>
            </a:r>
            <a:r>
              <a:rPr lang="en-US" sz="2800">
                <a:cs typeface="Calibri"/>
              </a:rPr>
              <a:t> 120 zettabytes of data will be generated this year</a:t>
            </a:r>
          </a:p>
          <a:p>
            <a:pPr>
              <a:buChar char="•"/>
            </a:pPr>
            <a:r>
              <a:rPr lang="en-US" sz="2800">
                <a:cs typeface="Calibri"/>
              </a:rPr>
              <a:t>Videos account for over half of internet data traffic</a:t>
            </a:r>
          </a:p>
          <a:p>
            <a:pPr>
              <a:buChar char="•"/>
            </a:pPr>
            <a:r>
              <a:rPr lang="en-US" sz="2800">
                <a:cs typeface="Calibri"/>
              </a:rPr>
              <a:t>The US has over 2,700 data centers</a:t>
            </a:r>
            <a:endParaRPr lang="en-US" sz="2800"/>
          </a:p>
          <a:p>
            <a:pPr>
              <a:buChar char="•"/>
            </a:pPr>
            <a:endParaRPr lang="en-US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CF6648-0DA7-66B7-1B4E-45F614DE82E5}"/>
              </a:ext>
            </a:extLst>
          </p:cNvPr>
          <p:cNvSpPr txBox="1"/>
          <p:nvPr/>
        </p:nvSpPr>
        <p:spPr>
          <a:xfrm>
            <a:off x="2057399" y="5412059"/>
            <a:ext cx="383973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/>
              <a:t>https://explodingtopics.com/blog/data-generated-per-day</a:t>
            </a:r>
          </a:p>
        </p:txBody>
      </p:sp>
    </p:spTree>
    <p:extLst>
      <p:ext uri="{BB962C8B-B14F-4D97-AF65-F5344CB8AC3E}">
        <p14:creationId xmlns:p14="http://schemas.microsoft.com/office/powerpoint/2010/main" val="3324690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Big Data – Order of Magnitude</a:t>
            </a:r>
          </a:p>
        </p:txBody>
      </p:sp>
      <p:pic>
        <p:nvPicPr>
          <p:cNvPr id="8" name="Picture 8" descr="A table with text on it&#10;&#10;Description automatically generated">
            <a:extLst>
              <a:ext uri="{FF2B5EF4-FFF2-40B4-BE49-F238E27FC236}">
                <a16:creationId xmlns:a16="http://schemas.microsoft.com/office/drawing/2014/main" id="{DDF900C6-36F0-A4BD-A473-91B67E98AC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49120" y="1402291"/>
            <a:ext cx="7500045" cy="4375562"/>
          </a:xfrm>
        </p:spPr>
      </p:pic>
    </p:spTree>
    <p:extLst>
      <p:ext uri="{BB962C8B-B14F-4D97-AF65-F5344CB8AC3E}">
        <p14:creationId xmlns:p14="http://schemas.microsoft.com/office/powerpoint/2010/main" val="2276365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blue and white table with black text&#10;&#10;Description automatically generated">
            <a:extLst>
              <a:ext uri="{FF2B5EF4-FFF2-40B4-BE49-F238E27FC236}">
                <a16:creationId xmlns:a16="http://schemas.microsoft.com/office/drawing/2014/main" id="{187520F7-6CEB-8A70-BA5A-D72CB5A312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03994" y="1347936"/>
            <a:ext cx="10780888" cy="4409016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Big Data – Phases</a:t>
            </a:r>
          </a:p>
        </p:txBody>
      </p:sp>
    </p:spTree>
    <p:extLst>
      <p:ext uri="{BB962C8B-B14F-4D97-AF65-F5344CB8AC3E}">
        <p14:creationId xmlns:p14="http://schemas.microsoft.com/office/powerpoint/2010/main" val="11598313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678440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In 1989 Tim Berners Lee created the World Wide Web – The internet as we know it</a:t>
            </a:r>
          </a:p>
          <a:p>
            <a:r>
              <a:rPr lang="en-GB">
                <a:cs typeface="Calibri"/>
              </a:rPr>
              <a:t>The term “Internet of Thing (IoT)” was first used in 1999 by computer scientist Kevin Asthon</a:t>
            </a:r>
          </a:p>
          <a:p>
            <a:r>
              <a:rPr lang="en-GB">
                <a:cs typeface="Calibri"/>
              </a:rPr>
              <a:t>"With the growing use of sensors, software and other forms of data generating technology based devices and systems. The need for IoT is fast becoming a necessity." </a:t>
            </a:r>
            <a:r>
              <a:rPr lang="en-GB" err="1">
                <a:cs typeface="Calibri"/>
              </a:rPr>
              <a:t>Yuehong</a:t>
            </a:r>
            <a:r>
              <a:rPr lang="en-GB">
                <a:cs typeface="Calibri"/>
              </a:rPr>
              <a:t> et al (2016)</a:t>
            </a:r>
          </a:p>
        </p:txBody>
      </p:sp>
      <p:pic>
        <p:nvPicPr>
          <p:cNvPr id="8" name="Picture 8" descr="A timeline of information on a white background&#10;&#10;Description automatically generated">
            <a:extLst>
              <a:ext uri="{FF2B5EF4-FFF2-40B4-BE49-F238E27FC236}">
                <a16:creationId xmlns:a16="http://schemas.microsoft.com/office/drawing/2014/main" id="{067F8C31-292D-C790-43F9-A0228897B8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982" r="571" b="228"/>
          <a:stretch/>
        </p:blipFill>
        <p:spPr>
          <a:xfrm>
            <a:off x="9233559" y="252119"/>
            <a:ext cx="2727774" cy="5752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586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IoT (Internet of Things) is an advanced automation and analytics system which exploits networking, sensing, big data, and artificial intelligence technology to deliver complete systems for a product or service</a:t>
            </a:r>
          </a:p>
          <a:p>
            <a:pPr marL="0" indent="0">
              <a:buNone/>
            </a:pPr>
            <a:r>
              <a:rPr lang="en-GB" sz="1800">
                <a:cs typeface="Calibri"/>
              </a:rPr>
              <a:t>(</a:t>
            </a:r>
            <a:r>
              <a:rPr lang="en-GB" sz="1800" err="1">
                <a:cs typeface="Calibri"/>
              </a:rPr>
              <a:t>Tutorialspoint</a:t>
            </a:r>
            <a:r>
              <a:rPr lang="en-GB" sz="1800">
                <a:cs typeface="Calibri"/>
              </a:rPr>
              <a:t>)</a:t>
            </a:r>
          </a:p>
          <a:p>
            <a:r>
              <a:rPr lang="en-GB">
                <a:cs typeface="Calibri"/>
              </a:rPr>
              <a:t>IoT refers to the interconnection/ interrelation/ intercommunication of “things” for the purpose of connecting and exchanging data over the internet.</a:t>
            </a:r>
          </a:p>
          <a:p>
            <a:pPr marL="0" indent="0">
              <a:buNone/>
            </a:pPr>
            <a:r>
              <a:rPr lang="en-GB" sz="1800">
                <a:cs typeface="Calibri"/>
              </a:rPr>
              <a:t>(TechTarget, 2022)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44704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81847" cy="38581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Give me examples of </a:t>
            </a:r>
            <a:r>
              <a:rPr lang="en-GB" i="1">
                <a:cs typeface="Calibri"/>
              </a:rPr>
              <a:t>"things" that can be controlled or connected to the internet...</a:t>
            </a:r>
          </a:p>
        </p:txBody>
      </p:sp>
    </p:spTree>
    <p:extLst>
      <p:ext uri="{BB962C8B-B14F-4D97-AF65-F5344CB8AC3E}">
        <p14:creationId xmlns:p14="http://schemas.microsoft.com/office/powerpoint/2010/main" val="2776183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81847" cy="38581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Give me examples of </a:t>
            </a:r>
            <a:r>
              <a:rPr lang="en-GB" i="1">
                <a:cs typeface="Calibri"/>
              </a:rPr>
              <a:t>"things" that can be controlled or connected to the internet...</a:t>
            </a:r>
          </a:p>
        </p:txBody>
      </p:sp>
      <p:pic>
        <p:nvPicPr>
          <p:cNvPr id="2" name="Picture 3" descr="A diagram of a device&#10;&#10;Description automatically generated">
            <a:extLst>
              <a:ext uri="{FF2B5EF4-FFF2-40B4-BE49-F238E27FC236}">
                <a16:creationId xmlns:a16="http://schemas.microsoft.com/office/drawing/2014/main" id="{06CC9A16-2E0C-4F5B-2349-6D01B25EAE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920" y="1973125"/>
            <a:ext cx="8265347" cy="3654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735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72440" cy="41591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cs typeface="Calibri"/>
              </a:rPr>
              <a:t>Give me examples of </a:t>
            </a:r>
            <a:r>
              <a:rPr lang="en-GB" i="1">
                <a:cs typeface="Calibri"/>
              </a:rPr>
              <a:t>"things" </a:t>
            </a:r>
            <a:r>
              <a:rPr lang="en-GB">
                <a:cs typeface="Calibri"/>
              </a:rPr>
              <a:t>that can be controlled or connected to the internet...</a:t>
            </a: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endParaRPr lang="en-GB" i="1">
              <a:cs typeface="Calibri"/>
            </a:endParaRPr>
          </a:p>
          <a:p>
            <a:r>
              <a:rPr lang="en-GB">
                <a:cs typeface="Calibri"/>
              </a:rPr>
              <a:t>How could these be used within Health Promotion Intervention?</a:t>
            </a:r>
          </a:p>
        </p:txBody>
      </p:sp>
      <p:pic>
        <p:nvPicPr>
          <p:cNvPr id="2" name="Picture 3" descr="A table with text on it&#10;&#10;Description automatically generated">
            <a:extLst>
              <a:ext uri="{FF2B5EF4-FFF2-40B4-BE49-F238E27FC236}">
                <a16:creationId xmlns:a16="http://schemas.microsoft.com/office/drawing/2014/main" id="{73DA7F57-C56F-CF9C-05EE-245C347262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9067" y="2049756"/>
            <a:ext cx="9563570" cy="3050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786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Internet of Things -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72440" cy="41591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Devices will always be web enabled – Able to connect to the internet through a gateway</a:t>
            </a:r>
          </a:p>
          <a:p>
            <a:r>
              <a:rPr lang="en-GB">
                <a:cs typeface="Calibri"/>
              </a:rPr>
              <a:t>All devices will have a Unique Identifier (UID)</a:t>
            </a:r>
          </a:p>
          <a:p>
            <a:endParaRPr lang="en-GB">
              <a:cs typeface="Calibri"/>
            </a:endParaRPr>
          </a:p>
          <a:p>
            <a:r>
              <a:rPr lang="en-GB">
                <a:ea typeface="+mn-lt"/>
                <a:cs typeface="+mn-lt"/>
                <a:hlinkClick r:id="rId3"/>
              </a:rPr>
              <a:t>https://www.youtube.com/watch?v=6YaXKxXSli0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cs typeface="Calibri"/>
              </a:rPr>
              <a:t>What is IoT – Eye on Tech (TechTarget)</a:t>
            </a:r>
          </a:p>
          <a:p>
            <a:r>
              <a:rPr lang="en-GB">
                <a:ea typeface="+mn-lt"/>
                <a:cs typeface="+mn-lt"/>
                <a:hlinkClick r:id="rId4"/>
              </a:rPr>
              <a:t>https://www.youtube.com/watch?v=ps9ucSDH8s4</a:t>
            </a: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cs typeface="Calibri"/>
              </a:rPr>
              <a:t>Introduction to IoT –What is IoT – </a:t>
            </a:r>
            <a:r>
              <a:rPr lang="en-GB" sz="2000" err="1">
                <a:cs typeface="Calibri"/>
              </a:rPr>
              <a:t>SimpliLearn</a:t>
            </a:r>
            <a:endParaRPr lang="en-GB" sz="2000" err="1"/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302745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How Internet of Things Works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F0F3AF5-C8E5-18B3-6CA1-06C4E08C0209}"/>
              </a:ext>
            </a:extLst>
          </p:cNvPr>
          <p:cNvSpPr/>
          <p:nvPr/>
        </p:nvSpPr>
        <p:spPr>
          <a:xfrm>
            <a:off x="585553" y="1496236"/>
            <a:ext cx="1392296" cy="4073407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IoT Sensors</a:t>
            </a: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Motion</a:t>
            </a: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Temp</a:t>
            </a:r>
          </a:p>
          <a:p>
            <a:pPr algn="ctr"/>
            <a:endParaRPr lang="en-GB" sz="2400" b="1" dirty="0">
              <a:solidFill>
                <a:schemeClr val="tx1"/>
              </a:solidFill>
              <a:cs typeface="Calibri"/>
            </a:endParaRPr>
          </a:p>
          <a:p>
            <a:pPr algn="ctr"/>
            <a:endParaRPr lang="en-GB" sz="2400" b="1">
              <a:solidFill>
                <a:schemeClr val="tx1"/>
              </a:solidFill>
              <a:cs typeface="Calibri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cs typeface="Calibri"/>
              </a:rPr>
              <a:t>Sound</a:t>
            </a:r>
          </a:p>
        </p:txBody>
      </p:sp>
      <p:pic>
        <p:nvPicPr>
          <p:cNvPr id="10" name="Graphic 10" descr="Run outline">
            <a:extLst>
              <a:ext uri="{FF2B5EF4-FFF2-40B4-BE49-F238E27FC236}">
                <a16:creationId xmlns:a16="http://schemas.microsoft.com/office/drawing/2014/main" id="{E169B279-6102-FFDC-13AF-D07188DFD0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65154" y="2398866"/>
            <a:ext cx="632178" cy="613363"/>
          </a:xfrm>
          <a:prstGeom prst="rect">
            <a:avLst/>
          </a:prstGeom>
        </p:spPr>
      </p:pic>
      <p:pic>
        <p:nvPicPr>
          <p:cNvPr id="11" name="Graphic 11" descr="Fever with solid fill">
            <a:extLst>
              <a:ext uri="{FF2B5EF4-FFF2-40B4-BE49-F238E27FC236}">
                <a16:creationId xmlns:a16="http://schemas.microsoft.com/office/drawing/2014/main" id="{330C8E6A-C956-B0D9-7EE5-4AB662BE61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5154" y="3461903"/>
            <a:ext cx="632179" cy="613364"/>
          </a:xfrm>
          <a:prstGeom prst="rect">
            <a:avLst/>
          </a:prstGeom>
        </p:spPr>
      </p:pic>
      <p:pic>
        <p:nvPicPr>
          <p:cNvPr id="12" name="Graphic 12" descr="Voice with solid fill">
            <a:extLst>
              <a:ext uri="{FF2B5EF4-FFF2-40B4-BE49-F238E27FC236}">
                <a16:creationId xmlns:a16="http://schemas.microsoft.com/office/drawing/2014/main" id="{7368EE04-15F5-D493-BDE3-F6EAFE2F0B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5153" y="4616375"/>
            <a:ext cx="632179" cy="650993"/>
          </a:xfrm>
          <a:prstGeom prst="rect">
            <a:avLst/>
          </a:prstGeom>
        </p:spPr>
      </p:pic>
      <p:sp>
        <p:nvSpPr>
          <p:cNvPr id="13" name="Arrow: Up-Down 12">
            <a:extLst>
              <a:ext uri="{FF2B5EF4-FFF2-40B4-BE49-F238E27FC236}">
                <a16:creationId xmlns:a16="http://schemas.microsoft.com/office/drawing/2014/main" id="{8656A1AD-F6A8-93A4-B1CA-95BE45E02C08}"/>
              </a:ext>
            </a:extLst>
          </p:cNvPr>
          <p:cNvSpPr/>
          <p:nvPr/>
        </p:nvSpPr>
        <p:spPr>
          <a:xfrm rot="5400000">
            <a:off x="2229038" y="2712143"/>
            <a:ext cx="1232370" cy="1640674"/>
          </a:xfrm>
          <a:prstGeom prst="up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7A9E2F-1679-375B-8EA1-C118F84C3070}"/>
              </a:ext>
            </a:extLst>
          </p:cNvPr>
          <p:cNvSpPr/>
          <p:nvPr/>
        </p:nvSpPr>
        <p:spPr>
          <a:xfrm>
            <a:off x="3722235" y="1496236"/>
            <a:ext cx="1669011" cy="40734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cs typeface="Calibri"/>
              </a:rPr>
              <a:t>IoT Gateway</a:t>
            </a:r>
          </a:p>
          <a:p>
            <a:pPr algn="ctr"/>
            <a:r>
              <a:rPr lang="en-GB" sz="2400" b="1">
                <a:solidFill>
                  <a:schemeClr val="tx1"/>
                </a:solidFill>
                <a:cs typeface="Calibri"/>
              </a:rPr>
              <a:t>(Hub)</a:t>
            </a:r>
          </a:p>
        </p:txBody>
      </p:sp>
      <p:sp>
        <p:nvSpPr>
          <p:cNvPr id="15" name="Arrow: Left-Right 14">
            <a:extLst>
              <a:ext uri="{FF2B5EF4-FFF2-40B4-BE49-F238E27FC236}">
                <a16:creationId xmlns:a16="http://schemas.microsoft.com/office/drawing/2014/main" id="{A83FE1E6-3EEF-62B9-8399-C1E06C4A175D}"/>
              </a:ext>
            </a:extLst>
          </p:cNvPr>
          <p:cNvSpPr/>
          <p:nvPr/>
        </p:nvSpPr>
        <p:spPr>
          <a:xfrm>
            <a:off x="5457214" y="2916297"/>
            <a:ext cx="1631842" cy="1241661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hought Bubble: Cloud 15">
            <a:extLst>
              <a:ext uri="{FF2B5EF4-FFF2-40B4-BE49-F238E27FC236}">
                <a16:creationId xmlns:a16="http://schemas.microsoft.com/office/drawing/2014/main" id="{30C02740-88B3-B473-22D0-DCD3CBE8E89E}"/>
              </a:ext>
            </a:extLst>
          </p:cNvPr>
          <p:cNvSpPr/>
          <p:nvPr/>
        </p:nvSpPr>
        <p:spPr>
          <a:xfrm>
            <a:off x="7145727" y="2397971"/>
            <a:ext cx="2615259" cy="2276591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cs typeface="Calibri"/>
              </a:rPr>
              <a:t>Cloud / Server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ED4E59B-56C0-3916-D2A8-7CF126ED76F4}"/>
              </a:ext>
            </a:extLst>
          </p:cNvPr>
          <p:cNvSpPr/>
          <p:nvPr/>
        </p:nvSpPr>
        <p:spPr>
          <a:xfrm>
            <a:off x="10640123" y="1496122"/>
            <a:ext cx="1431071" cy="4070194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cs typeface="Calibri"/>
              </a:rPr>
              <a:t>Application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66648285-7E92-F35C-05F8-0ABB8E0286F7}"/>
              </a:ext>
            </a:extLst>
          </p:cNvPr>
          <p:cNvSpPr/>
          <p:nvPr/>
        </p:nvSpPr>
        <p:spPr>
          <a:xfrm>
            <a:off x="9831658" y="2917902"/>
            <a:ext cx="734121" cy="123592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880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How Internet of Things Works</a:t>
            </a:r>
          </a:p>
        </p:txBody>
      </p:sp>
      <p:pic>
        <p:nvPicPr>
          <p:cNvPr id="2" name="Picture 2" descr="A diagram of data storage&#10;&#10;Description automatically generated">
            <a:extLst>
              <a:ext uri="{FF2B5EF4-FFF2-40B4-BE49-F238E27FC236}">
                <a16:creationId xmlns:a16="http://schemas.microsoft.com/office/drawing/2014/main" id="{BFDF5649-74E2-73DC-0C45-1175F24CD8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844" y="1452748"/>
            <a:ext cx="10259717" cy="4244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2850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diagram of a cloud with text&#10;&#10;Description automatically generated">
            <a:extLst>
              <a:ext uri="{FF2B5EF4-FFF2-40B4-BE49-F238E27FC236}">
                <a16:creationId xmlns:a16="http://schemas.microsoft.com/office/drawing/2014/main" id="{C8F51502-DB89-0312-72B3-0017FBD990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836" r="-152" b="309"/>
          <a:stretch/>
        </p:blipFill>
        <p:spPr>
          <a:xfrm>
            <a:off x="5364106" y="2349536"/>
            <a:ext cx="6826027" cy="29684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/>
              <a:t>Internet of Things  - Technological Drive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72440" cy="41591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>
                <a:cs typeface="Calibri"/>
              </a:rPr>
              <a:t>Connectivity</a:t>
            </a:r>
          </a:p>
          <a:p>
            <a:pPr lvl="1"/>
            <a:r>
              <a:rPr lang="en-GB" sz="2800">
                <a:cs typeface="Calibri"/>
              </a:rPr>
              <a:t>As connectivity grows it drives innovation</a:t>
            </a:r>
          </a:p>
          <a:p>
            <a:r>
              <a:rPr lang="en-GB" sz="3200">
                <a:cs typeface="Calibri"/>
              </a:rPr>
              <a:t>Cloud Computing</a:t>
            </a:r>
          </a:p>
          <a:p>
            <a:pPr lvl="1"/>
            <a:r>
              <a:rPr lang="en-GB" sz="2800">
                <a:cs typeface="Calibri"/>
              </a:rPr>
              <a:t>Storage of large amounts of data</a:t>
            </a:r>
          </a:p>
          <a:p>
            <a:pPr lvl="1"/>
            <a:r>
              <a:rPr lang="en-GB" sz="2800">
                <a:cs typeface="Calibri"/>
              </a:rPr>
              <a:t>Centralised processing</a:t>
            </a:r>
          </a:p>
          <a:p>
            <a:pPr lvl="1"/>
            <a:r>
              <a:rPr lang="en-GB" sz="2800">
                <a:cs typeface="Calibri"/>
              </a:rPr>
              <a:t>Hosting</a:t>
            </a:r>
          </a:p>
          <a:p>
            <a:r>
              <a:rPr lang="en-GB" sz="3200">
                <a:cs typeface="Calibri"/>
              </a:rPr>
              <a:t>Automation</a:t>
            </a:r>
          </a:p>
          <a:p>
            <a:pPr lvl="1"/>
            <a:r>
              <a:rPr lang="en-GB" sz="2800">
                <a:cs typeface="Calibri"/>
              </a:rPr>
              <a:t>Artificial Intelligence models</a:t>
            </a:r>
          </a:p>
          <a:p>
            <a:pPr lvl="1"/>
            <a:r>
              <a:rPr lang="en-GB" sz="2800">
                <a:cs typeface="Calibri"/>
              </a:rPr>
              <a:t>Data patterns and trends</a:t>
            </a:r>
          </a:p>
        </p:txBody>
      </p:sp>
    </p:spTree>
    <p:extLst>
      <p:ext uri="{BB962C8B-B14F-4D97-AF65-F5344CB8AC3E}">
        <p14:creationId xmlns:p14="http://schemas.microsoft.com/office/powerpoint/2010/main" val="12067462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diagram of a diagram&#10;&#10;Description automatically generated">
            <a:extLst>
              <a:ext uri="{FF2B5EF4-FFF2-40B4-BE49-F238E27FC236}">
                <a16:creationId xmlns:a16="http://schemas.microsoft.com/office/drawing/2014/main" id="{48012817-7CD6-7B78-3933-2216AD1DBE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4571" y="1890876"/>
            <a:ext cx="6097858" cy="346654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Why Healthcare?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3403"/>
            <a:ext cx="11472440" cy="41591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cs typeface="Calibri"/>
              </a:rPr>
              <a:t>Volume of generated data</a:t>
            </a:r>
          </a:p>
          <a:p>
            <a:r>
              <a:rPr lang="en-GB" sz="3200">
                <a:cs typeface="Calibri"/>
              </a:rPr>
              <a:t>Enhancement of support and care</a:t>
            </a:r>
          </a:p>
          <a:p>
            <a:pPr lvl="1"/>
            <a:r>
              <a:rPr lang="en-GB" sz="2800">
                <a:cs typeface="Calibri"/>
              </a:rPr>
              <a:t>Aging population</a:t>
            </a:r>
          </a:p>
          <a:p>
            <a:pPr lvl="1"/>
            <a:r>
              <a:rPr lang="en-GB" sz="2800">
                <a:cs typeface="Calibri"/>
              </a:rPr>
              <a:t>Growing numbers straining care</a:t>
            </a:r>
          </a:p>
          <a:p>
            <a:pPr marL="457200" lvl="1" indent="0">
              <a:buNone/>
            </a:pPr>
            <a:r>
              <a:rPr lang="en-GB" sz="2800">
                <a:cs typeface="Calibri"/>
              </a:rPr>
              <a:t>systems</a:t>
            </a:r>
          </a:p>
          <a:p>
            <a:r>
              <a:rPr lang="en-GB" sz="3200">
                <a:cs typeface="Calibri"/>
              </a:rPr>
              <a:t>Monitoring</a:t>
            </a:r>
          </a:p>
          <a:p>
            <a:r>
              <a:rPr lang="en-GB" sz="3200">
                <a:cs typeface="Calibri"/>
              </a:rPr>
              <a:t>Labour and Resources</a:t>
            </a:r>
          </a:p>
        </p:txBody>
      </p:sp>
    </p:spTree>
    <p:extLst>
      <p:ext uri="{BB962C8B-B14F-4D97-AF65-F5344CB8AC3E}">
        <p14:creationId xmlns:p14="http://schemas.microsoft.com/office/powerpoint/2010/main" val="29652395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A close up of a book&#10;&#10;Description automatically generated">
            <a:extLst>
              <a:ext uri="{FF2B5EF4-FFF2-40B4-BE49-F238E27FC236}">
                <a16:creationId xmlns:a16="http://schemas.microsoft.com/office/drawing/2014/main" id="{8AFDCD06-19F4-770E-664D-8F5BB7E519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1710" y="1130696"/>
            <a:ext cx="7052824" cy="161377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Opportunities for IoT in Healthcare?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737" y="2607127"/>
            <a:ext cx="11077100" cy="3095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Hospitals without Walls</a:t>
            </a:r>
          </a:p>
          <a:p>
            <a:pPr lvl="1"/>
            <a:r>
              <a:rPr lang="en-GB">
                <a:cs typeface="Calibri"/>
              </a:rPr>
              <a:t>Continuity of Care</a:t>
            </a:r>
          </a:p>
          <a:p>
            <a:r>
              <a:rPr lang="en-GB">
                <a:cs typeface="Calibri"/>
              </a:rPr>
              <a:t>Home / remote Monitoring</a:t>
            </a:r>
          </a:p>
          <a:p>
            <a:pPr lvl="1"/>
            <a:r>
              <a:rPr lang="en-GB">
                <a:cs typeface="Calibri"/>
              </a:rPr>
              <a:t>Elderly or Vulnerable</a:t>
            </a:r>
          </a:p>
          <a:p>
            <a:r>
              <a:rPr lang="en-GB">
                <a:cs typeface="Calibri"/>
              </a:rPr>
              <a:t>Health Promotion</a:t>
            </a:r>
          </a:p>
          <a:p>
            <a:pPr lvl="1"/>
            <a:r>
              <a:rPr lang="en-GB">
                <a:cs typeface="Calibri"/>
              </a:rPr>
              <a:t>Incentivise good habits</a:t>
            </a:r>
          </a:p>
          <a:p>
            <a:pPr lvl="1"/>
            <a:r>
              <a:rPr lang="en-GB">
                <a:cs typeface="Calibri"/>
              </a:rPr>
              <a:t>Suggest improvements for health</a:t>
            </a:r>
          </a:p>
        </p:txBody>
      </p:sp>
    </p:spTree>
    <p:extLst>
      <p:ext uri="{BB962C8B-B14F-4D97-AF65-F5344CB8AC3E}">
        <p14:creationId xmlns:p14="http://schemas.microsoft.com/office/powerpoint/2010/main" val="338572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10671"/>
            <a:ext cx="11491025" cy="399192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3200">
                <a:cs typeface="Calibri"/>
              </a:rPr>
              <a:t>Expert Systems</a:t>
            </a:r>
          </a:p>
          <a:p>
            <a:pPr lvl="1"/>
            <a:r>
              <a:rPr lang="en-GB" sz="2800">
                <a:cs typeface="Calibri"/>
              </a:rPr>
              <a:t>Developed in the 1970's by Feigenbaum</a:t>
            </a:r>
          </a:p>
          <a:p>
            <a:pPr lvl="1"/>
            <a:r>
              <a:rPr lang="en-GB" sz="2800">
                <a:cs typeface="Calibri"/>
              </a:rPr>
              <a:t>Most prominent through 80's and 90's</a:t>
            </a:r>
          </a:p>
          <a:p>
            <a:pPr lvl="1"/>
            <a:r>
              <a:rPr lang="en-GB" sz="2800">
                <a:cs typeface="Calibri"/>
              </a:rPr>
              <a:t>Knowledge and rule based</a:t>
            </a:r>
          </a:p>
          <a:p>
            <a:pPr lvl="2"/>
            <a:r>
              <a:rPr lang="en-GB" sz="2400" err="1">
                <a:cs typeface="Calibri"/>
              </a:rPr>
              <a:t>CaDet</a:t>
            </a:r>
            <a:r>
              <a:rPr lang="en-GB" sz="2400">
                <a:cs typeface="Calibri"/>
              </a:rPr>
              <a:t> (Cancer Decision Support Tool) is used to identify cancer in its earliest stages.</a:t>
            </a:r>
          </a:p>
          <a:p>
            <a:pPr lvl="2"/>
            <a:r>
              <a:rPr lang="en-GB" sz="2400">
                <a:cs typeface="Calibri"/>
              </a:rPr>
              <a:t>DENDRAL helps chemists identify unknown organic molecules.</a:t>
            </a:r>
          </a:p>
          <a:p>
            <a:pPr lvl="2"/>
            <a:r>
              <a:rPr lang="en-GB" sz="2400" err="1">
                <a:cs typeface="Calibri"/>
              </a:rPr>
              <a:t>DXplain</a:t>
            </a:r>
            <a:r>
              <a:rPr lang="en-GB" sz="2400">
                <a:cs typeface="Calibri"/>
              </a:rPr>
              <a:t> is a clinical support system that diagnoses various diseases.</a:t>
            </a:r>
          </a:p>
          <a:p>
            <a:pPr lvl="2"/>
            <a:r>
              <a:rPr lang="en-GB" sz="2400">
                <a:cs typeface="Calibri"/>
              </a:rPr>
              <a:t>MYCIN identifies bacteria such as </a:t>
            </a:r>
            <a:r>
              <a:rPr lang="en-GB" sz="2400" err="1">
                <a:cs typeface="Calibri"/>
              </a:rPr>
              <a:t>bacteremia</a:t>
            </a:r>
            <a:r>
              <a:rPr lang="en-GB" sz="2400">
                <a:cs typeface="Calibri"/>
              </a:rPr>
              <a:t> and meningitis, and recommends antibiotics and dosages.</a:t>
            </a:r>
          </a:p>
          <a:p>
            <a:pPr lvl="2"/>
            <a:r>
              <a:rPr lang="en-GB" sz="2400">
                <a:cs typeface="Calibri"/>
              </a:rPr>
              <a:t>PXDES determines the type and severity of lung cancer a person has.</a:t>
            </a:r>
          </a:p>
          <a:p>
            <a:pPr lvl="1"/>
            <a:endParaRPr lang="en-GB" sz="2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56000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7010" cy="1344148"/>
          </a:xfrm>
        </p:spPr>
        <p:txBody>
          <a:bodyPr>
            <a:normAutofit/>
          </a:bodyPr>
          <a:lstStyle/>
          <a:p>
            <a:pPr algn="ctr"/>
            <a:r>
              <a:rPr lang="en-GB" sz="6000" b="1"/>
              <a:t>Artificial Intelligence in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DB7AB-5130-FE12-EFEE-DBE6EAE32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256" y="2190448"/>
            <a:ext cx="10926581" cy="35121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>
                <a:cs typeface="Calibri"/>
              </a:rPr>
              <a:t>Neural Networks</a:t>
            </a:r>
          </a:p>
          <a:p>
            <a:pPr lvl="1"/>
            <a:r>
              <a:rPr lang="en-GB" sz="2800">
                <a:cs typeface="Calibri"/>
              </a:rPr>
              <a:t>Classification / Diagnosis</a:t>
            </a:r>
          </a:p>
          <a:p>
            <a:pPr lvl="1"/>
            <a:r>
              <a:rPr lang="en-GB" sz="2800">
                <a:cs typeface="Calibri"/>
              </a:rPr>
              <a:t>Recommendations</a:t>
            </a:r>
          </a:p>
          <a:p>
            <a:pPr lvl="1"/>
            <a:r>
              <a:rPr lang="en-GB" sz="2800">
                <a:cs typeface="Calibri"/>
              </a:rPr>
              <a:t>Image recognition</a:t>
            </a:r>
          </a:p>
          <a:p>
            <a:pPr lvl="1"/>
            <a:r>
              <a:rPr lang="en-GB" sz="2800">
                <a:cs typeface="Calibri"/>
              </a:rPr>
              <a:t>Soundwave and vocal analysis</a:t>
            </a:r>
          </a:p>
          <a:p>
            <a:pPr lvl="1"/>
            <a:endParaRPr lang="en-GB" sz="2800">
              <a:cs typeface="Calibri"/>
            </a:endParaRPr>
          </a:p>
          <a:p>
            <a:pPr lvl="1"/>
            <a:endParaRPr lang="en-GB" sz="2800">
              <a:cs typeface="Calibri"/>
            </a:endParaRPr>
          </a:p>
        </p:txBody>
      </p:sp>
      <p:pic>
        <p:nvPicPr>
          <p:cNvPr id="4" name="Picture 5" descr="A diagram of sound waves&#10;&#10;Description automatically generated">
            <a:extLst>
              <a:ext uri="{FF2B5EF4-FFF2-40B4-BE49-F238E27FC236}">
                <a16:creationId xmlns:a16="http://schemas.microsoft.com/office/drawing/2014/main" id="{4CB28546-1DE7-7CDC-2B92-B3F9700EE0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8918" y="3645433"/>
            <a:ext cx="4060237" cy="2060099"/>
          </a:xfrm>
          <a:prstGeom prst="rect">
            <a:avLst/>
          </a:prstGeom>
        </p:spPr>
      </p:pic>
      <p:pic>
        <p:nvPicPr>
          <p:cNvPr id="2" name="Picture 3" descr="A collage of x-ray images of a chest&#10;&#10;Description automatically generated">
            <a:extLst>
              <a:ext uri="{FF2B5EF4-FFF2-40B4-BE49-F238E27FC236}">
                <a16:creationId xmlns:a16="http://schemas.microsoft.com/office/drawing/2014/main" id="{FF50B4F4-70E8-6D05-F75F-94ABD2D247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8176" y="1450454"/>
            <a:ext cx="4041421" cy="2342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1043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GB" sz="600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Example</a:t>
            </a:r>
          </a:p>
          <a:p>
            <a:r>
              <a:rPr lang="en-GB" sz="600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(Vocal Biomarker)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0331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/>
              <a:t>Voice as Biomarker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09859"/>
            <a:ext cx="11481847" cy="3791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Biomarker is an (or a combination of) objective measurement of the body that has been identified and validated as associated with a clinical outcome.</a:t>
            </a:r>
          </a:p>
          <a:p>
            <a:r>
              <a:rPr lang="en-US"/>
              <a:t>Voice contains rich information about human body. </a:t>
            </a:r>
            <a:endParaRPr lang="en-US">
              <a:cs typeface="Calibri"/>
            </a:endParaRPr>
          </a:p>
          <a:p>
            <a:r>
              <a:rPr lang="en-US"/>
              <a:t>For many years, medical practitioners have been using voice in subjective assessment. However, voice as a biomarker had not been feasible….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49483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/>
              <a:t>Voice as Biomarker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09859"/>
            <a:ext cx="11481847" cy="3791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until the following things happened: </a:t>
            </a:r>
          </a:p>
          <a:p>
            <a:pPr lvl="1"/>
            <a:r>
              <a:rPr lang="en-US"/>
              <a:t>Digitalization of speech: providing a basis for objective measurement  </a:t>
            </a:r>
            <a:endParaRPr lang="en-US">
              <a:cs typeface="Calibri"/>
            </a:endParaRPr>
          </a:p>
          <a:p>
            <a:pPr lvl="1"/>
            <a:r>
              <a:rPr lang="en-US"/>
              <a:t>Research in speech features: speech characteristics  </a:t>
            </a:r>
            <a:endParaRPr lang="en-US">
              <a:cs typeface="Calibri"/>
            </a:endParaRPr>
          </a:p>
          <a:p>
            <a:pPr lvl="1"/>
            <a:r>
              <a:rPr lang="en-US"/>
              <a:t>Advancement in AI technology: that can discover patterns from data to derive rules </a:t>
            </a:r>
            <a:endParaRPr lang="en-US">
              <a:cs typeface="Calibri"/>
            </a:endParaRPr>
          </a:p>
          <a:p>
            <a:r>
              <a:rPr lang="en-US"/>
              <a:t>Definition: An (or a combination of) objective measurement of the voice characteristics that has been identified and validated as associated with a clinical outcome</a:t>
            </a:r>
            <a:endParaRPr lang="en-US">
              <a:cs typeface="Calibri"/>
            </a:endParaRPr>
          </a:p>
          <a:p>
            <a:endParaRPr lang="en-US"/>
          </a:p>
          <a:p>
            <a:pPr marL="457200" lvl="1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0923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/>
              <a:t>Research in Vocal Biomarker 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66C0CE01-0978-9709-0450-A0A83F707D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122371"/>
              </p:ext>
            </p:extLst>
          </p:nvPr>
        </p:nvGraphicFramePr>
        <p:xfrm>
          <a:off x="1869611" y="1727200"/>
          <a:ext cx="8452777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8466">
                  <a:extLst>
                    <a:ext uri="{9D8B030D-6E8A-4147-A177-3AD203B41FA5}">
                      <a16:colId xmlns:a16="http://schemas.microsoft.com/office/drawing/2014/main" val="1894669792"/>
                    </a:ext>
                  </a:extLst>
                </a:gridCol>
                <a:gridCol w="5234311">
                  <a:extLst>
                    <a:ext uri="{9D8B030D-6E8A-4147-A177-3AD203B41FA5}">
                      <a16:colId xmlns:a16="http://schemas.microsoft.com/office/drawing/2014/main" val="31471132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Disease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Examples of voice features that indicate the disease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90397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Parkinson’s Disease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pitch variations, decreased intelligibility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35149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Mild Cognitive Impairment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verbal fluency, slow speech rate, word finding difficulties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43236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Multiple Sclerosis and Rheumatoid Arthritis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articulation, respiration, and prosody, voice quality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4564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Mental Health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MFCC, word association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03009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Cardiometabolic and Cardiovascular Diseases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jitter, shimmer, voice weakness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31124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Respiratory Condition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jitter, shimmer, breathing patterns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54078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20237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b="1"/>
              <a:t>IoT flowchart for using Vocal Biomarker</a:t>
            </a:r>
          </a:p>
        </p:txBody>
      </p:sp>
      <p:graphicFrame>
        <p:nvGraphicFramePr>
          <p:cNvPr id="2" name="Content Placeholder 3">
            <a:extLst>
              <a:ext uri="{FF2B5EF4-FFF2-40B4-BE49-F238E27FC236}">
                <a16:creationId xmlns:a16="http://schemas.microsoft.com/office/drawing/2014/main" id="{4C174E14-E81D-2456-A2F9-BAC40EC6728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52539183"/>
              </p:ext>
            </p:extLst>
          </p:nvPr>
        </p:nvGraphicFramePr>
        <p:xfrm>
          <a:off x="838200" y="1825625"/>
          <a:ext cx="10515600" cy="341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224054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980234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b="1" dirty="0"/>
              <a:t>Case study </a:t>
            </a:r>
            <a:r>
              <a:rPr lang="en-GB" sz="6000" b="1"/>
              <a:t>(COVID-19 </a:t>
            </a:r>
            <a:r>
              <a:rPr lang="en-GB" sz="6000" b="1" dirty="0"/>
              <a:t>diagnosis</a:t>
            </a:r>
            <a:r>
              <a:rPr lang="en-GB" sz="6000" b="1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807968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Background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09859"/>
            <a:ext cx="11481847" cy="3791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During COVID-19 outbreak, The UK Health Security Agency (UKHSA) and Alan Turing Institute attempted to develop an Audio-based AI classifier for COVID-19 diagnosis (positive/negative).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Audio samples were collated from 67,842 PCR COVID-19 tested participants in the NHS Test and Trace and REACT-1 study, and used to train and validate the Audio-based AI classifier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49674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Activity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09859"/>
            <a:ext cx="11481847" cy="3791700"/>
          </a:xfrm>
        </p:spPr>
        <p:txBody>
          <a:bodyPr>
            <a:normAutofit/>
          </a:bodyPr>
          <a:lstStyle/>
          <a:p>
            <a:r>
              <a:rPr lang="en-US" dirty="0"/>
              <a:t>Please visit the following website </a:t>
            </a:r>
          </a:p>
          <a:p>
            <a:r>
              <a:rPr lang="en-US" dirty="0"/>
              <a:t>[FILL]</a:t>
            </a:r>
          </a:p>
          <a:p>
            <a:r>
              <a:rPr lang="en-US" dirty="0"/>
              <a:t>and following the procedure. As you finished, discuss with your classmates: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is the potential of Vocal Biomarkers? 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How can IoT enable the adoption of Vocal Biomarker in clinical setting?  </a:t>
            </a:r>
            <a:endParaRPr lang="en-GB" dirty="0">
              <a:cs typeface="Calibri"/>
            </a:endParaRP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What are the issues you have with this system?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/>
              <a:t>And in general, adopting Vocal Biomarkers in clinical setting? </a:t>
            </a:r>
            <a:endParaRPr lang="en-GB" dirty="0">
              <a:cs typeface="Calibri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5078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Continue</a:t>
            </a:r>
            <a:endParaRPr lang="en-GB" sz="6000" b="1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09859"/>
            <a:ext cx="11481847" cy="3791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It turnouts the model is learning whether you have symptoms from the audio as a proxy for COVID-19 infection, as opposed to the true signal. </a:t>
            </a:r>
          </a:p>
          <a:p>
            <a:r>
              <a:rPr lang="en-US" dirty="0">
                <a:cs typeface="Calibri"/>
              </a:rPr>
              <a:t>They adjusted the study by matching to remove effect of confounding, when they evaluated the model on the matched data, the model failed to perform well. </a:t>
            </a:r>
          </a:p>
          <a:p>
            <a:r>
              <a:rPr lang="en-US" dirty="0">
                <a:cs typeface="Calibri"/>
              </a:rPr>
              <a:t>Therefore, it is vital that these models, alongside the data, go through equally robust model development and testing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56236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/>
              <a:t>Reading Suggestions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09859"/>
            <a:ext cx="11481847" cy="37917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linkClick r:id="rId3"/>
              </a:rPr>
              <a:t>Can the sound of someone’s cough be used to detect COVID-19? | The Alan Turing Institute</a:t>
            </a:r>
            <a:endParaRPr lang="en-US" dirty="0"/>
          </a:p>
          <a:p>
            <a:r>
              <a:rPr lang="en-US" dirty="0">
                <a:hlinkClick r:id="rId4"/>
              </a:rPr>
              <a:t>Voice for Health: The Use of Vocal Biomarkers from Research to Clinical Practice - PubMed (nih.gov)</a:t>
            </a:r>
            <a:endParaRPr lang="en-US" dirty="0"/>
          </a:p>
          <a:p>
            <a:r>
              <a:rPr lang="en-US" dirty="0">
                <a:hlinkClick r:id="rId5"/>
              </a:rPr>
              <a:t>Evaluation of Speech-Based Digital Biomarkers: Review and Recommendations - PubMed (nih.gov)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1738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endParaRPr lang="en-GB" sz="600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2813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en-GB" sz="6000" b="1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7695"/>
            <a:ext cx="11481847" cy="3993864"/>
          </a:xfrm>
        </p:spPr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15967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1291</Words>
  <Application>Microsoft Office PowerPoint</Application>
  <PresentationFormat>Widescreen</PresentationFormat>
  <Paragraphs>208</Paragraphs>
  <Slides>33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33</vt:i4>
      </vt:variant>
    </vt:vector>
  </HeadingPairs>
  <TitlesOfParts>
    <vt:vector size="58" baseType="lpstr">
      <vt:lpstr>Arial</vt:lpstr>
      <vt:lpstr>Calibri</vt:lpstr>
      <vt:lpstr>Calibri Light</vt:lpstr>
      <vt:lpstr>Courier New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Learning Objective</vt:lpstr>
      <vt:lpstr>Moore's Law</vt:lpstr>
      <vt:lpstr>Big Data</vt:lpstr>
      <vt:lpstr>Big Data</vt:lpstr>
      <vt:lpstr>Big Data</vt:lpstr>
      <vt:lpstr>Big Data – Order of Magnitude</vt:lpstr>
      <vt:lpstr>Big Data – Phases</vt:lpstr>
      <vt:lpstr>Internet of Things</vt:lpstr>
      <vt:lpstr>Internet of Things - Definition</vt:lpstr>
      <vt:lpstr>Internet of Things - Devices</vt:lpstr>
      <vt:lpstr>Internet of Things - Devices</vt:lpstr>
      <vt:lpstr>Internet of Things - Devices</vt:lpstr>
      <vt:lpstr>Internet of Things - Devices</vt:lpstr>
      <vt:lpstr>How Internet of Things Works</vt:lpstr>
      <vt:lpstr>How Internet of Things Works</vt:lpstr>
      <vt:lpstr>Internet of Things  - Technological Drive</vt:lpstr>
      <vt:lpstr>Why Healthcare?</vt:lpstr>
      <vt:lpstr>Opportunities for IoT in Healthcare?</vt:lpstr>
      <vt:lpstr>Artificial Intelligence</vt:lpstr>
      <vt:lpstr>Artificial Intelligence in Health</vt:lpstr>
      <vt:lpstr>PowerPoint Presentation</vt:lpstr>
      <vt:lpstr>Voice as Biomarker</vt:lpstr>
      <vt:lpstr>Voice as Biomarker</vt:lpstr>
      <vt:lpstr>Research in Vocal Biomarker </vt:lpstr>
      <vt:lpstr>IoT flowchart for using Vocal Biomarker</vt:lpstr>
      <vt:lpstr>Case study (COVID-19 diagnosis)</vt:lpstr>
      <vt:lpstr>Background</vt:lpstr>
      <vt:lpstr>Activity</vt:lpstr>
      <vt:lpstr>Continue</vt:lpstr>
      <vt:lpstr>Reading Suggestions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Diola Bijlhout</cp:lastModifiedBy>
  <cp:revision>49</cp:revision>
  <dcterms:created xsi:type="dcterms:W3CDTF">2021-03-09T15:35:42Z</dcterms:created>
  <dcterms:modified xsi:type="dcterms:W3CDTF">2023-07-18T13:43:56Z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