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52" r:id="rId2"/>
    <p:sldMasterId id="2147483651" r:id="rId3"/>
  </p:sldMasterIdLst>
  <p:notesMasterIdLst>
    <p:notesMasterId r:id="rId10"/>
  </p:notesMasterIdLst>
  <p:sldIdLst>
    <p:sldId id="327" r:id="rId4"/>
    <p:sldId id="365" r:id="rId5"/>
    <p:sldId id="366" r:id="rId6"/>
    <p:sldId id="367" r:id="rId7"/>
    <p:sldId id="335" r:id="rId8"/>
    <p:sldId id="339" r:id="rId9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5pPr>
    <a:lvl6pPr marL="22860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6pPr>
    <a:lvl7pPr marL="27432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7pPr>
    <a:lvl8pPr marL="32004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8pPr>
    <a:lvl9pPr marL="36576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38">
          <p15:clr>
            <a:srgbClr val="A4A3A4"/>
          </p15:clr>
        </p15:guide>
        <p15:guide id="2" orient="horz" pos="210">
          <p15:clr>
            <a:srgbClr val="A4A3A4"/>
          </p15:clr>
        </p15:guide>
        <p15:guide id="3" orient="horz" pos="4110">
          <p15:clr>
            <a:srgbClr val="A4A3A4"/>
          </p15:clr>
        </p15:guide>
        <p15:guide id="4" orient="horz" pos="119">
          <p15:clr>
            <a:srgbClr val="A4A3A4"/>
          </p15:clr>
        </p15:guide>
        <p15:guide id="5" pos="5465">
          <p15:clr>
            <a:srgbClr val="A4A3A4"/>
          </p15:clr>
        </p15:guide>
        <p15:guide id="6" pos="2880">
          <p15:clr>
            <a:srgbClr val="A4A3A4"/>
          </p15:clr>
        </p15:guide>
        <p15:guide id="7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0808"/>
    <a:srgbClr val="F3850D"/>
    <a:srgbClr val="000099"/>
    <a:srgbClr val="1C1C1C"/>
    <a:srgbClr val="C02500"/>
    <a:srgbClr val="FF6743"/>
    <a:srgbClr val="C0C0C0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3838"/>
        <p:guide orient="horz" pos="210"/>
        <p:guide orient="horz" pos="4110"/>
        <p:guide orient="horz" pos="119"/>
        <p:guide pos="5465"/>
        <p:guide pos="2880"/>
        <p:guide pos="2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 i="0"/>
            </a:lvl1pPr>
          </a:lstStyle>
          <a:p>
            <a:pPr>
              <a:defRPr/>
            </a:pPr>
            <a:fld id="{1924D3D6-91A9-41C5-A4D7-47C69D33FF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305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27"/>
          <p:cNvSpPr>
            <a:spLocks noGrp="1" noChangeArrowheads="1"/>
          </p:cNvSpPr>
          <p:nvPr>
            <p:ph type="ctrTitle"/>
          </p:nvPr>
        </p:nvSpPr>
        <p:spPr>
          <a:xfrm>
            <a:off x="468313" y="4365625"/>
            <a:ext cx="8207375" cy="960438"/>
          </a:xfrm>
        </p:spPr>
        <p:txBody>
          <a:bodyPr/>
          <a:lstStyle>
            <a:lvl1pPr>
              <a:defRPr sz="3400"/>
            </a:lvl1pPr>
          </a:lstStyle>
          <a:p>
            <a:r>
              <a:rPr lang="zh-CN"/>
              <a:t>单击此处编辑母版标题样式</a:t>
            </a:r>
          </a:p>
        </p:txBody>
      </p:sp>
      <p:sp>
        <p:nvSpPr>
          <p:cNvPr id="2053" name="Rectangle 31"/>
          <p:cNvSpPr>
            <a:spLocks noGrp="1" noChangeArrowheads="1"/>
          </p:cNvSpPr>
          <p:nvPr>
            <p:ph type="subTitle" idx="1"/>
          </p:nvPr>
        </p:nvSpPr>
        <p:spPr>
          <a:xfrm>
            <a:off x="468313" y="5326063"/>
            <a:ext cx="8207375" cy="407987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/>
              <a:t>单击添加署名或公司信息</a:t>
            </a:r>
          </a:p>
        </p:txBody>
      </p:sp>
    </p:spTree>
    <p:extLst>
      <p:ext uri="{BB962C8B-B14F-4D97-AF65-F5344CB8AC3E}">
        <p14:creationId xmlns:p14="http://schemas.microsoft.com/office/powerpoint/2010/main" val="2821983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43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9078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268413"/>
            <a:ext cx="4027487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27488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06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45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32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4321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3632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735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80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4488" y="44450"/>
            <a:ext cx="2074862" cy="6264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44450"/>
            <a:ext cx="6073775" cy="6264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19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19EF8F-58A5-484B-932E-EB5A9FA09A67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082907-95A6-46E8-A601-F196B65A369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5405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8250C-7CE9-4B61-AE14-2D06BD88CEAD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ED2D0F-7275-4B9E-AFA0-0D598131223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2866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DCE3F-219E-4B4F-94FF-52154345185E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591A6-7C0B-48B9-9E25-3EF3F0A8802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8260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BEF54-C5FD-4792-8874-A2820BB39CDB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CD0124-1B97-449F-966A-B63CBA215FC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6929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B200E-C847-4325-A09F-4E081E75BD02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6C8A60-54C6-4DFC-BB50-107DC9F3023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27069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EDE1DD-98C9-4643-9E4B-C3B08BB13D75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3B52F-10B1-409B-A0F4-ED4C4FBE6F9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62817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9E8EBC-838B-405E-ABF2-CFBA74E31DCE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E49E7-849C-47CE-AB0C-142BC0FF4F6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13622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A43F92-7993-44DC-B1EF-5524888CE90C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9B15B-65C3-4470-9255-D64402C7928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9122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E5C1B-6C98-47CB-ADAD-7672224BD41F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28EB4-F15C-4BAC-B084-54FBC632048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10242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98B6A-78D8-4D23-A047-7FFAC0ED6E83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664BA-0624-4BCC-8550-DEC37E8E90D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06731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B3E8E-7A13-448A-806B-FC89813BCAC0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E52355-8B84-4C44-B682-5AF5FF0CE5D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4393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2921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868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47918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371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888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6615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49687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61800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03335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2581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0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6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nordri_02"/>
          <p:cNvPicPr>
            <a:picLocks noChangeAspect="1" noChangeArrowheads="1"/>
          </p:cNvPicPr>
          <p:nvPr/>
        </p:nvPicPr>
        <p:blipFill>
          <a:blip r:embed="rId15">
            <a:lum bright="-54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5550"/>
            <a:ext cx="914400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9" name="Rectangle 3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268413"/>
            <a:ext cx="8207375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3851275" y="6524625"/>
            <a:ext cx="1439863" cy="19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>
              <a:defRPr/>
            </a:pPr>
            <a:r>
              <a:rPr lang="de-DE" altLang="en-US" sz="1000" smtClean="0"/>
              <a:t>Page </a:t>
            </a:r>
            <a:r>
              <a:rPr lang="de-DE" altLang="en-US" sz="1000" smtClean="0">
                <a:sym typeface="MS UI Gothic" pitchFamily="34" charset="-128"/>
              </a:rPr>
              <a:t></a:t>
            </a:r>
            <a:r>
              <a:rPr lang="de-DE" altLang="en-US" sz="1000" smtClean="0"/>
              <a:t> </a:t>
            </a:r>
            <a:fld id="{4B631835-1FB8-45C5-B806-FF1286C8EAA7}" type="slidenum">
              <a:rPr lang="zh-CN" altLang="en-US" sz="1000" smtClean="0"/>
              <a:pPr algn="ctr">
                <a:defRPr/>
              </a:pPr>
              <a:t>‹#›</a:t>
            </a:fld>
            <a:endParaRPr lang="en-US" altLang="en-US" sz="1000" smtClean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468313" y="333375"/>
            <a:ext cx="820737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en-US" sz="2600" i="0" smtClean="0">
              <a:solidFill>
                <a:schemeClr val="bg1"/>
              </a:solidFill>
              <a:ea typeface="SimHei" pitchFamily="49" charset="-122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444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0" r:id="rId1"/>
    <p:sldLayoutId id="2147484128" r:id="rId2"/>
    <p:sldLayoutId id="2147484129" r:id="rId3"/>
    <p:sldLayoutId id="2147484130" r:id="rId4"/>
    <p:sldLayoutId id="2147484131" r:id="rId5"/>
    <p:sldLayoutId id="2147484132" r:id="rId6"/>
    <p:sldLayoutId id="2147484133" r:id="rId7"/>
    <p:sldLayoutId id="2147484134" r:id="rId8"/>
    <p:sldLayoutId id="2147484135" r:id="rId9"/>
    <p:sldLayoutId id="2147484136" r:id="rId10"/>
    <p:sldLayoutId id="21474841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 b="0"/>
            </a:lvl1pPr>
          </a:lstStyle>
          <a:p>
            <a:pPr>
              <a:defRPr/>
            </a:pPr>
            <a:fld id="{D53C6C58-1E1F-43EF-893E-996E6ADB7321}" type="datetime1">
              <a:rPr lang="zh-CN" altLang="en-US"/>
              <a:pPr>
                <a:defRPr/>
              </a:pPr>
              <a:t>2018/6/20</a:t>
            </a:fld>
            <a:endParaRPr lang="zh-CN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b="0"/>
            </a:lvl1pPr>
          </a:lstStyle>
          <a:p>
            <a:pPr>
              <a:defRPr/>
            </a:pPr>
            <a:fld id="{4D2837EE-6C7F-49B7-A63C-4108079A61E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b="0"/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8" r:id="rId1"/>
    <p:sldLayoutId id="2147484139" r:id="rId2"/>
    <p:sldLayoutId id="2147484140" r:id="rId3"/>
    <p:sldLayoutId id="2147484141" r:id="rId4"/>
    <p:sldLayoutId id="2147484142" r:id="rId5"/>
    <p:sldLayoutId id="2147484143" r:id="rId6"/>
    <p:sldLayoutId id="2147484144" r:id="rId7"/>
    <p:sldLayoutId id="2147484145" r:id="rId8"/>
    <p:sldLayoutId id="2147484146" r:id="rId9"/>
    <p:sldLayoutId id="2147484147" r:id="rId10"/>
    <p:sldLayoutId id="2147484148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49" r:id="rId1"/>
    <p:sldLayoutId id="2147484150" r:id="rId2"/>
    <p:sldLayoutId id="2147484151" r:id="rId3"/>
    <p:sldLayoutId id="2147484152" r:id="rId4"/>
    <p:sldLayoutId id="2147484153" r:id="rId5"/>
    <p:sldLayoutId id="2147484154" r:id="rId6"/>
    <p:sldLayoutId id="2147484155" r:id="rId7"/>
    <p:sldLayoutId id="2147484156" r:id="rId8"/>
    <p:sldLayoutId id="2147484157" r:id="rId9"/>
    <p:sldLayoutId id="2147484158" r:id="rId10"/>
    <p:sldLayoutId id="21474841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endParaRPr lang="en-GB" altLang="en-US" smtClean="0"/>
          </a:p>
        </p:txBody>
      </p:sp>
      <p:sp>
        <p:nvSpPr>
          <p:cNvPr id="2" name="Rectangle 1"/>
          <p:cNvSpPr/>
          <p:nvPr/>
        </p:nvSpPr>
        <p:spPr>
          <a:xfrm>
            <a:off x="1345798" y="4431191"/>
            <a:ext cx="6452407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8800" i="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WELCOME!</a:t>
            </a:r>
          </a:p>
        </p:txBody>
      </p:sp>
      <p:pic>
        <p:nvPicPr>
          <p:cNvPr id="4100" name="Picture 2" descr="E:\WORK\01 - TSD\ads\photos of students\8616251744_1708243a8b_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58788"/>
            <a:ext cx="5834062" cy="38925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Rules and General Housekeeping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268413"/>
            <a:ext cx="8280400" cy="5040312"/>
          </a:xfrm>
        </p:spPr>
        <p:txBody>
          <a:bodyPr/>
          <a:lstStyle/>
          <a:p>
            <a:r>
              <a:rPr lang="en-GB" altLang="en-US" u="sng" dirty="0" smtClean="0"/>
              <a:t>Punctuality and attendance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dirty="0" smtClean="0"/>
              <a:t>Aim to get to class 30 minutes early. In London there are always delays.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dirty="0" smtClean="0"/>
              <a:t>In the classroom at the start of the class = full attendance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dirty="0" smtClean="0"/>
              <a:t>Arriving within 1-10 minutes = marked as PRESENT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dirty="0"/>
              <a:t>Arriving </a:t>
            </a:r>
            <a:r>
              <a:rPr lang="en-GB" altLang="en-US" dirty="0" smtClean="0"/>
              <a:t>11-40 minutes late = </a:t>
            </a:r>
            <a:r>
              <a:rPr lang="en-GB" altLang="en-US" dirty="0"/>
              <a:t>marked as </a:t>
            </a:r>
            <a:r>
              <a:rPr lang="en-GB" altLang="en-US" dirty="0" smtClean="0"/>
              <a:t>LATE</a:t>
            </a:r>
            <a:endParaRPr lang="en-GB" altLang="en-US" dirty="0"/>
          </a:p>
          <a:p>
            <a:pPr lvl="1">
              <a:buFont typeface="Wingdings" pitchFamily="2" charset="2"/>
              <a:buChar char="q"/>
            </a:pPr>
            <a:r>
              <a:rPr lang="en-GB" altLang="en-US" dirty="0"/>
              <a:t>Arriving </a:t>
            </a:r>
            <a:r>
              <a:rPr lang="en-GB" altLang="en-US" dirty="0" smtClean="0"/>
              <a:t>more than 40 </a:t>
            </a:r>
            <a:r>
              <a:rPr lang="en-GB" altLang="en-US" dirty="0"/>
              <a:t>minutes late </a:t>
            </a:r>
            <a:r>
              <a:rPr lang="en-GB" altLang="en-US" dirty="0" smtClean="0"/>
              <a:t>= allowed into the class but marked as ABSENT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dirty="0" smtClean="0"/>
              <a:t>The same applies for leaving early</a:t>
            </a:r>
            <a:endParaRPr lang="en-GB" altLang="en-US" dirty="0" smtClean="0"/>
          </a:p>
          <a:p>
            <a:pPr lvl="1">
              <a:buFont typeface="Wingdings" pitchFamily="2" charset="2"/>
              <a:buChar char="q"/>
            </a:pPr>
            <a:r>
              <a:rPr lang="en-GB" altLang="en-US" dirty="0" smtClean="0"/>
              <a:t>Minimum required attendance is 80%, so the 20% is for unseen circumstances (train delays, etc.) </a:t>
            </a:r>
          </a:p>
          <a:p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Rules and General Housekeeping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u="sng" dirty="0" smtClean="0"/>
          </a:p>
          <a:p>
            <a:pPr>
              <a:defRPr/>
            </a:pPr>
            <a:r>
              <a:rPr lang="en-GB" altLang="en-US" dirty="0" smtClean="0"/>
              <a:t>No mobile phones – must be switched off</a:t>
            </a:r>
          </a:p>
          <a:p>
            <a:pPr>
              <a:defRPr/>
            </a:pPr>
            <a:r>
              <a:rPr lang="en-GB" altLang="en-US" dirty="0" smtClean="0"/>
              <a:t>Unless a specific task requires using a dictionary – check with your lecturer if you can use the phone for that</a:t>
            </a:r>
          </a:p>
          <a:p>
            <a:pPr>
              <a:defRPr/>
            </a:pPr>
            <a:r>
              <a:rPr lang="en-GB" altLang="en-US" dirty="0" smtClean="0"/>
              <a:t>If your mobile phone rings, you may be asked to leave the class.</a:t>
            </a:r>
          </a:p>
          <a:p>
            <a:pPr>
              <a:defRPr/>
            </a:pPr>
            <a:r>
              <a:rPr lang="en-GB" altLang="en-US" dirty="0" smtClean="0"/>
              <a:t>If you are caught texting, you may be asked to leave the class.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altLang="en-US" dirty="0" smtClean="0"/>
          </a:p>
        </p:txBody>
      </p:sp>
      <p:pic>
        <p:nvPicPr>
          <p:cNvPr id="7172" name="Picture 4" descr="E:\no-cell-ph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690688"/>
            <a:ext cx="3816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Rules and General Housekeeping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u="sng" dirty="0" smtClean="0"/>
          </a:p>
          <a:p>
            <a:r>
              <a:rPr lang="en-GB" altLang="en-US" sz="2800" dirty="0" smtClean="0"/>
              <a:t>Speaking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sz="2400" dirty="0" smtClean="0"/>
              <a:t>Students are encouraged to contribute to discussions – we can all learn from each other.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sz="2400" dirty="0" smtClean="0"/>
              <a:t>One person at a time please – if somebody else is speaking we listen silently.</a:t>
            </a:r>
          </a:p>
          <a:p>
            <a:pPr lvl="1">
              <a:buFont typeface="Wingdings" pitchFamily="2" charset="2"/>
              <a:buChar char="q"/>
            </a:pPr>
            <a:r>
              <a:rPr lang="en-GB" altLang="en-US" sz="2400" dirty="0" smtClean="0"/>
              <a:t>Speak English at all times – it’s bad manners to speak a language other people might not understand</a:t>
            </a:r>
          </a:p>
          <a:p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Mini presentations</a:t>
            </a:r>
            <a:endParaRPr lang="en-GB" altLang="en-US" sz="320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07375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Talk to your partner  and find out their: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200" dirty="0" smtClean="0"/>
              <a:t>Name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 dirty="0" smtClean="0"/>
              <a:t>National background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 dirty="0" smtClean="0"/>
              <a:t>Why they are here – on this programme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 dirty="0" smtClean="0"/>
              <a:t>Whether they have been to university before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 dirty="0" smtClean="0"/>
              <a:t>What their goals are for work and study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 dirty="0" smtClean="0"/>
              <a:t>Two interesting things about them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 smtClean="0"/>
              <a:t>In groups give a 2-3 minute presentation about your partner.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Activity: class discussion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30363"/>
            <a:ext cx="8229600" cy="43862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	What factors have influenced you in deciding to study the programme you have chosen?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	What are the major challenges you will face and how will you overcome them?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演示设计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演示设计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演示设计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nordridesign.com">
  <a:themeElements>
    <a:clrScheme name="3_nordridesign.com 7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66B2FE"/>
      </a:folHlink>
    </a:clrScheme>
    <a:fontScheme name="3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3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nordridesign.com">
  <a:themeElements>
    <a:clrScheme name="2_nordridesign.com 1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2A94FE"/>
      </a:folHlink>
    </a:clrScheme>
    <a:fontScheme name="2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2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</TotalTime>
  <Pages>0</Pages>
  <Words>269</Words>
  <Characters>0</Characters>
  <Application>Microsoft Office PowerPoint</Application>
  <DocSecurity>0</DocSecurity>
  <PresentationFormat>On-screen Show (4:3)</PresentationFormat>
  <Lines>0</Lines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MS UI Gothic</vt:lpstr>
      <vt:lpstr>SimSun</vt:lpstr>
      <vt:lpstr>Arial</vt:lpstr>
      <vt:lpstr>SimHei</vt:lpstr>
      <vt:lpstr>华文细黑</vt:lpstr>
      <vt:lpstr>Wingdings</vt:lpstr>
      <vt:lpstr>演示设计</vt:lpstr>
      <vt:lpstr>3_nordridesign.com</vt:lpstr>
      <vt:lpstr>2_nordridesign.com</vt:lpstr>
      <vt:lpstr>PowerPoint Presentation</vt:lpstr>
      <vt:lpstr>Rules and General Housekeeping</vt:lpstr>
      <vt:lpstr>Rules and General Housekeeping</vt:lpstr>
      <vt:lpstr>Rules and General Housekeeping</vt:lpstr>
      <vt:lpstr>Mini presentations</vt:lpstr>
      <vt:lpstr>Activity: class discussion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LibLoan13</dc:creator>
  <cp:lastModifiedBy>Sylvia Hoffmann</cp:lastModifiedBy>
  <cp:revision>450</cp:revision>
  <cp:lastPrinted>1899-12-30T00:00:00Z</cp:lastPrinted>
  <dcterms:created xsi:type="dcterms:W3CDTF">2008-05-06T01:42:58Z</dcterms:created>
  <dcterms:modified xsi:type="dcterms:W3CDTF">2018-06-20T14:10:02Z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1033-8.1.0.3018</vt:lpwstr>
  </property>
</Properties>
</file>