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9" r:id="rId2"/>
    <p:sldId id="261" r:id="rId3"/>
    <p:sldId id="262" r:id="rId4"/>
    <p:sldId id="264" r:id="rId5"/>
    <p:sldId id="263" r:id="rId6"/>
    <p:sldId id="26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471" autoAdjust="0"/>
    <p:restoredTop sz="94660"/>
  </p:normalViewPr>
  <p:slideViewPr>
    <p:cSldViewPr snapToGrid="0">
      <p:cViewPr>
        <p:scale>
          <a:sx n="80" d="100"/>
          <a:sy n="80" d="100"/>
        </p:scale>
        <p:origin x="5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998450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710414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606162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64825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ED13B4-ECB3-4D51-81F6-BA21EC8523C6}" type="datetimeFigureOut">
              <a:rPr lang="en-GB" smtClean="0"/>
              <a:t>28/03/2021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744679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ED13B4-ECB3-4D51-81F6-BA21EC8523C6}" type="datetimeFigureOut">
              <a:rPr lang="en-GB" smtClean="0"/>
              <a:t>28/03/2021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2382969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ED13B4-ECB3-4D51-81F6-BA21EC8523C6}" type="datetimeFigureOut">
              <a:rPr lang="en-GB" smtClean="0"/>
              <a:t>28/03/2021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694590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3351494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706539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298047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B50C2DE-0B9A-4DE1-8BAF-5F0340AC4E0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26463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5154660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50C2DE-0B9A-4DE1-8BAF-5F0340AC4E0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77488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3ED13B4-ECB3-4D51-81F6-BA21EC8523C6}" type="datetimeFigureOut">
              <a:rPr lang="en-GB" smtClean="0"/>
              <a:t>28/03/2021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25709182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1366277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ED13B4-ECB3-4D51-81F6-BA21EC8523C6}" type="datetimeFigureOut">
              <a:rPr lang="en-GB" smtClean="0"/>
              <a:t>28/03/2021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B50C2DE-0B9A-4DE1-8BAF-5F0340AC4E0D}" type="slidenum">
              <a:rPr lang="en-GB" smtClean="0"/>
              <a:t>‹#›</a:t>
            </a:fld>
            <a:endParaRPr lang="en-GB"/>
          </a:p>
        </p:txBody>
      </p:sp>
    </p:spTree>
    <p:extLst>
      <p:ext uri="{BB962C8B-B14F-4D97-AF65-F5344CB8AC3E}">
        <p14:creationId xmlns:p14="http://schemas.microsoft.com/office/powerpoint/2010/main" val="2688748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3ED13B4-ECB3-4D51-81F6-BA21EC8523C6}" type="datetimeFigureOut">
              <a:rPr lang="en-GB" smtClean="0"/>
              <a:t>28/03/2021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B50C2DE-0B9A-4DE1-8BAF-5F0340AC4E0D}" type="slidenum">
              <a:rPr lang="en-GB" smtClean="0"/>
              <a:t>‹#›</a:t>
            </a:fld>
            <a:endParaRPr lang="en-GB"/>
          </a:p>
        </p:txBody>
      </p:sp>
    </p:spTree>
    <p:extLst>
      <p:ext uri="{BB962C8B-B14F-4D97-AF65-F5344CB8AC3E}">
        <p14:creationId xmlns:p14="http://schemas.microsoft.com/office/powerpoint/2010/main" val="78030246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E385BA-0DA6-467D-855F-A66CC7A3D272}"/>
              </a:ext>
            </a:extLst>
          </p:cNvPr>
          <p:cNvSpPr txBox="1"/>
          <p:nvPr/>
        </p:nvSpPr>
        <p:spPr>
          <a:xfrm>
            <a:off x="145774" y="172278"/>
            <a:ext cx="11807687" cy="6032421"/>
          </a:xfrm>
          <a:prstGeom prst="rect">
            <a:avLst/>
          </a:prstGeom>
          <a:noFill/>
        </p:spPr>
        <p:txBody>
          <a:bodyPr wrap="square" rtlCol="0">
            <a:spAutoFit/>
          </a:bodyPr>
          <a:lstStyle/>
          <a:p>
            <a:r>
              <a:rPr lang="en-GB" sz="2400" dirty="0"/>
              <a:t>                         </a:t>
            </a:r>
            <a:r>
              <a:rPr lang="en-GB" sz="2400" b="1" u="sng" dirty="0"/>
              <a:t> </a:t>
            </a:r>
          </a:p>
          <a:p>
            <a:endParaRPr lang="en-GB" sz="2400" b="1" u="sng" dirty="0"/>
          </a:p>
          <a:p>
            <a:endParaRPr lang="en-GB" sz="2400" b="1" u="sng" dirty="0"/>
          </a:p>
          <a:p>
            <a:r>
              <a:rPr lang="en-GB" sz="2400" b="1" dirty="0"/>
              <a:t>  </a:t>
            </a:r>
          </a:p>
          <a:p>
            <a:r>
              <a:rPr lang="en-GB" sz="2400" b="1" dirty="0"/>
              <a:t>  </a:t>
            </a:r>
            <a:r>
              <a:rPr lang="en-GB" sz="2800" b="1" dirty="0"/>
              <a:t>Knowledge and information management skills for the workplace</a:t>
            </a:r>
            <a:endParaRPr lang="en-GB" sz="2800" dirty="0"/>
          </a:p>
          <a:p>
            <a:r>
              <a:rPr lang="en-GB" sz="2800" b="1" dirty="0"/>
              <a:t>                                              BMSW5016</a:t>
            </a:r>
          </a:p>
          <a:p>
            <a:r>
              <a:rPr lang="en-GB" sz="2400" b="1" dirty="0"/>
              <a:t> </a:t>
            </a:r>
          </a:p>
          <a:p>
            <a:r>
              <a:rPr lang="en-GB" b="1" dirty="0"/>
              <a:t>                                    </a:t>
            </a:r>
            <a:r>
              <a:rPr lang="en-GB" sz="2800" b="1" dirty="0"/>
              <a:t>INFORMATION SYSTEMS REPORT FOR TESCO</a:t>
            </a:r>
            <a:endParaRPr lang="en-GB" sz="2800" dirty="0"/>
          </a:p>
          <a:p>
            <a:r>
              <a:rPr lang="en-GB" sz="2800" b="1" dirty="0"/>
              <a:t>  </a:t>
            </a:r>
            <a:endParaRPr lang="en-GB" sz="2800" dirty="0"/>
          </a:p>
          <a:p>
            <a:r>
              <a:rPr lang="en-GB" sz="2800" b="1" dirty="0"/>
              <a:t>                                        NAZIA CHOUDHURY</a:t>
            </a:r>
            <a:endParaRPr lang="en-GB" sz="2800" dirty="0"/>
          </a:p>
          <a:p>
            <a:r>
              <a:rPr lang="en-GB" sz="2800" b="1" dirty="0"/>
              <a:t>                                                1817657</a:t>
            </a:r>
          </a:p>
          <a:p>
            <a:endParaRPr lang="en-GB" sz="2800" b="1" dirty="0"/>
          </a:p>
          <a:p>
            <a:r>
              <a:rPr lang="en-GB" sz="2800" b="1" dirty="0"/>
              <a:t>                              LECTURER: VAJIRA BALASURIYA</a:t>
            </a:r>
          </a:p>
          <a:p>
            <a:endParaRPr lang="en-GB" sz="2400" b="1" u="sng" dirty="0"/>
          </a:p>
          <a:p>
            <a:endParaRPr lang="en-GB" dirty="0"/>
          </a:p>
        </p:txBody>
      </p:sp>
      <p:pic>
        <p:nvPicPr>
          <p:cNvPr id="3" name="Picture 2">
            <a:extLst>
              <a:ext uri="{FF2B5EF4-FFF2-40B4-BE49-F238E27FC236}">
                <a16:creationId xmlns:a16="http://schemas.microsoft.com/office/drawing/2014/main" id="{0588403E-8564-4FD6-AE57-38C7DE9DE900}"/>
              </a:ext>
            </a:extLst>
          </p:cNvPr>
          <p:cNvPicPr>
            <a:picLocks noChangeAspect="1"/>
          </p:cNvPicPr>
          <p:nvPr/>
        </p:nvPicPr>
        <p:blipFill>
          <a:blip r:embed="rId2"/>
          <a:stretch>
            <a:fillRect/>
          </a:stretch>
        </p:blipFill>
        <p:spPr>
          <a:xfrm>
            <a:off x="9164303" y="3932582"/>
            <a:ext cx="2450804" cy="2450804"/>
          </a:xfrm>
          <a:prstGeom prst="rect">
            <a:avLst/>
          </a:prstGeom>
        </p:spPr>
      </p:pic>
    </p:spTree>
    <p:extLst>
      <p:ext uri="{BB962C8B-B14F-4D97-AF65-F5344CB8AC3E}">
        <p14:creationId xmlns:p14="http://schemas.microsoft.com/office/powerpoint/2010/main" val="3004068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02A-2649-42B2-BF2F-49CDA249D956}"/>
              </a:ext>
            </a:extLst>
          </p:cNvPr>
          <p:cNvSpPr>
            <a:spLocks noGrp="1"/>
          </p:cNvSpPr>
          <p:nvPr>
            <p:ph type="title"/>
          </p:nvPr>
        </p:nvSpPr>
        <p:spPr>
          <a:xfrm>
            <a:off x="1258957" y="624110"/>
            <a:ext cx="10245656" cy="833629"/>
          </a:xfrm>
        </p:spPr>
        <p:txBody>
          <a:bodyPr/>
          <a:lstStyle/>
          <a:p>
            <a:r>
              <a:rPr lang="en-GB" dirty="0"/>
              <a:t>        </a:t>
            </a:r>
            <a:r>
              <a:rPr lang="en-GB" b="1" u="sng" dirty="0">
                <a:solidFill>
                  <a:schemeClr val="accent1"/>
                </a:solidFill>
              </a:rPr>
              <a:t>Importance of info systems at Tesco</a:t>
            </a:r>
            <a:r>
              <a:rPr lang="en-GB" b="1" u="sng" dirty="0"/>
              <a:t>:</a:t>
            </a:r>
          </a:p>
        </p:txBody>
      </p:sp>
      <p:sp>
        <p:nvSpPr>
          <p:cNvPr id="3" name="Content Placeholder 2">
            <a:extLst>
              <a:ext uri="{FF2B5EF4-FFF2-40B4-BE49-F238E27FC236}">
                <a16:creationId xmlns:a16="http://schemas.microsoft.com/office/drawing/2014/main" id="{626D716F-FEB4-4F67-AD6C-B26D23612C7E}"/>
              </a:ext>
            </a:extLst>
          </p:cNvPr>
          <p:cNvSpPr>
            <a:spLocks noGrp="1"/>
          </p:cNvSpPr>
          <p:nvPr>
            <p:ph idx="1"/>
          </p:nvPr>
        </p:nvSpPr>
        <p:spPr>
          <a:xfrm>
            <a:off x="1908314" y="1612232"/>
            <a:ext cx="8655412" cy="4150894"/>
          </a:xfrm>
        </p:spPr>
        <p:txBody>
          <a:bodyPr>
            <a:normAutofit fontScale="77500" lnSpcReduction="20000"/>
          </a:bodyPr>
          <a:lstStyle/>
          <a:p>
            <a:r>
              <a:rPr lang="en-GB" sz="2000" dirty="0">
                <a:latin typeface="Cambria Math" panose="02040503050406030204" pitchFamily="18" charset="0"/>
                <a:ea typeface="Cambria Math" panose="02040503050406030204" pitchFamily="18" charset="0"/>
                <a:cs typeface="Aharoni" panose="020B0604020202020204" pitchFamily="2" charset="-79"/>
              </a:rPr>
              <a:t>Info systems is a system that extracts data resources as inputs, processes them into information products for an output. This knowledge is used to make decisions.</a:t>
            </a:r>
          </a:p>
          <a:p>
            <a:r>
              <a:rPr lang="en-GB" sz="2000" dirty="0">
                <a:latin typeface="Cambria Math" panose="02040503050406030204" pitchFamily="18" charset="0"/>
                <a:ea typeface="Cambria Math" panose="02040503050406030204" pitchFamily="18" charset="0"/>
              </a:rPr>
              <a:t>Info system is a group of people, resources or practices which collect information by extracting, organising and structuring to make forecast, make strategies from current activities and motivate and engage employees for sustainability and profitability</a:t>
            </a:r>
          </a:p>
          <a:p>
            <a:r>
              <a:rPr lang="en-GB" sz="2000" dirty="0">
                <a:latin typeface="Arial" panose="020B0604020202020204" pitchFamily="34" charset="0"/>
                <a:ea typeface="Calibri" panose="020F0502020204030204" pitchFamily="34" charset="0"/>
              </a:rPr>
              <a:t>Systems theory allows the analysing and improving of business processes to get a sound understanding of the managerial application of business information systems. </a:t>
            </a:r>
            <a:endParaRPr lang="en-GB" sz="2000" dirty="0">
              <a:latin typeface="Cambria Math" panose="02040503050406030204" pitchFamily="18" charset="0"/>
              <a:ea typeface="Cambria Math" panose="02040503050406030204" pitchFamily="18" charset="0"/>
            </a:endParaRPr>
          </a:p>
          <a:p>
            <a:r>
              <a:rPr lang="en-GB" sz="2000" dirty="0">
                <a:latin typeface="Cambria Math" panose="02040503050406030204" pitchFamily="18" charset="0"/>
                <a:ea typeface="Cambria Math" panose="02040503050406030204" pitchFamily="18" charset="0"/>
              </a:rPr>
              <a:t>Decision making theory: managers make decisions by adding their own experience, intuition and expert skills.</a:t>
            </a:r>
          </a:p>
          <a:p>
            <a:r>
              <a:rPr lang="en-GB" sz="2000" dirty="0">
                <a:latin typeface="Arial" panose="020B0604020202020204" pitchFamily="34" charset="0"/>
                <a:ea typeface="Calibri" panose="020F0502020204030204" pitchFamily="34" charset="0"/>
              </a:rPr>
              <a:t>KM is important for businesses to improve employee performance and corporate competitiveness </a:t>
            </a:r>
          </a:p>
          <a:p>
            <a:r>
              <a:rPr lang="en-GB" sz="2000" dirty="0">
                <a:latin typeface="Arial" panose="020B0604020202020204" pitchFamily="34" charset="0"/>
                <a:ea typeface="Calibri" panose="020F0502020204030204" pitchFamily="34" charset="0"/>
              </a:rPr>
              <a:t>Info systems allow Tesco to make more money and sales, reduce administration costs, operations management, supply chains and staff management and gather information for promotions and marketing through Co-Creation </a:t>
            </a:r>
            <a:r>
              <a:rPr lang="en-GB" sz="2000" dirty="0" err="1">
                <a:latin typeface="Arial" panose="020B0604020202020204" pitchFamily="34" charset="0"/>
                <a:ea typeface="Calibri" panose="020F0502020204030204" pitchFamily="34" charset="0"/>
              </a:rPr>
              <a:t>ie</a:t>
            </a:r>
            <a:r>
              <a:rPr lang="en-GB" sz="2000" dirty="0">
                <a:latin typeface="Arial" panose="020B0604020202020204" pitchFamily="34" charset="0"/>
                <a:ea typeface="Calibri" panose="020F0502020204030204" pitchFamily="34" charset="0"/>
              </a:rPr>
              <a:t> through </a:t>
            </a:r>
            <a:r>
              <a:rPr lang="en-GB" sz="2000" dirty="0" err="1">
                <a:latin typeface="Arial" panose="020B0604020202020204" pitchFamily="34" charset="0"/>
                <a:ea typeface="Calibri" panose="020F0502020204030204" pitchFamily="34" charset="0"/>
              </a:rPr>
              <a:t>clubcard</a:t>
            </a:r>
            <a:r>
              <a:rPr lang="en-GB" sz="2000" dirty="0">
                <a:latin typeface="Arial" panose="020B0604020202020204" pitchFamily="34" charset="0"/>
                <a:ea typeface="Calibri" panose="020F0502020204030204" pitchFamily="34" charset="0"/>
              </a:rPr>
              <a:t> data</a:t>
            </a:r>
          </a:p>
          <a:p>
            <a:r>
              <a:rPr lang="en-GB" sz="2000" dirty="0">
                <a:latin typeface="Arial" panose="020B0604020202020204" pitchFamily="34" charset="0"/>
                <a:ea typeface="Calibri" panose="020F0502020204030204" pitchFamily="34" charset="0"/>
              </a:rPr>
              <a:t>Limitations: cost, data protection, decision maker bias</a:t>
            </a:r>
          </a:p>
          <a:p>
            <a:endParaRPr lang="en-GB" sz="2000" dirty="0">
              <a:latin typeface="Cambria Math" panose="02040503050406030204" pitchFamily="18" charset="0"/>
              <a:ea typeface="Cambria Math" panose="02040503050406030204" pitchFamily="18" charset="0"/>
            </a:endParaRPr>
          </a:p>
          <a:p>
            <a:endParaRPr lang="en-GB" sz="2000" dirty="0">
              <a:latin typeface="Cambria Math" panose="02040503050406030204" pitchFamily="18" charset="0"/>
              <a:ea typeface="Cambria Math" panose="02040503050406030204" pitchFamily="18" charset="0"/>
            </a:endParaRPr>
          </a:p>
          <a:p>
            <a:endParaRPr lang="en-GB" sz="2000" dirty="0">
              <a:latin typeface="Cambria Math" panose="02040503050406030204" pitchFamily="18" charset="0"/>
              <a:ea typeface="Cambria Math" panose="02040503050406030204" pitchFamily="18" charset="0"/>
            </a:endParaRPr>
          </a:p>
        </p:txBody>
      </p:sp>
      <p:pic>
        <p:nvPicPr>
          <p:cNvPr id="4" name="Picture 3">
            <a:extLst>
              <a:ext uri="{FF2B5EF4-FFF2-40B4-BE49-F238E27FC236}">
                <a16:creationId xmlns:a16="http://schemas.microsoft.com/office/drawing/2014/main" id="{9ACF1EF4-6A03-4E40-ABF4-F28ED2CA6535}"/>
              </a:ext>
            </a:extLst>
          </p:cNvPr>
          <p:cNvPicPr>
            <a:picLocks noChangeAspect="1"/>
          </p:cNvPicPr>
          <p:nvPr/>
        </p:nvPicPr>
        <p:blipFill>
          <a:blip r:embed="rId2"/>
          <a:stretch>
            <a:fillRect/>
          </a:stretch>
        </p:blipFill>
        <p:spPr>
          <a:xfrm>
            <a:off x="10752203" y="5763126"/>
            <a:ext cx="1306654" cy="968979"/>
          </a:xfrm>
          <a:prstGeom prst="rect">
            <a:avLst/>
          </a:prstGeom>
        </p:spPr>
      </p:pic>
    </p:spTree>
    <p:extLst>
      <p:ext uri="{BB962C8B-B14F-4D97-AF65-F5344CB8AC3E}">
        <p14:creationId xmlns:p14="http://schemas.microsoft.com/office/powerpoint/2010/main" val="498588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7A61-667D-410B-8346-3AA35E34B5E6}"/>
              </a:ext>
            </a:extLst>
          </p:cNvPr>
          <p:cNvSpPr>
            <a:spLocks noGrp="1"/>
          </p:cNvSpPr>
          <p:nvPr>
            <p:ph type="title"/>
          </p:nvPr>
        </p:nvSpPr>
        <p:spPr>
          <a:xfrm>
            <a:off x="1900989" y="335352"/>
            <a:ext cx="9974179" cy="5042763"/>
          </a:xfrm>
        </p:spPr>
        <p:txBody>
          <a:bodyPr>
            <a:normAutofit fontScale="90000"/>
          </a:bodyPr>
          <a:lstStyle/>
          <a:p>
            <a:pPr>
              <a:lnSpc>
                <a:spcPct val="107000"/>
              </a:lnSpc>
              <a:spcAft>
                <a:spcPts val="800"/>
              </a:spcAft>
            </a:pPr>
            <a:br>
              <a:rPr lang="en-GB" sz="2000" dirty="0">
                <a:solidFill>
                  <a:srgbClr val="FF0000"/>
                </a:solidFill>
              </a:rPr>
            </a:br>
            <a:r>
              <a:rPr lang="en-GB" sz="2700" b="1" u="sng" dirty="0">
                <a:solidFill>
                  <a:srgbClr val="FF0000"/>
                </a:solidFill>
                <a:latin typeface="Calibri" panose="020F0502020204030204" pitchFamily="34" charset="0"/>
                <a:ea typeface="Calibri" panose="020F0502020204030204" pitchFamily="34" charset="0"/>
                <a:cs typeface="Iskoola Pota" panose="020B0502040204020203" pitchFamily="34" charset="0"/>
              </a:rPr>
              <a:t>INFORMATION SYSTEMS IMPLEMENTED BY TESCO - INPUT, PROCESSING AND OUTPUT </a:t>
            </a:r>
            <a:br>
              <a:rPr lang="en-GB" sz="2700" dirty="0">
                <a:solidFill>
                  <a:srgbClr val="FF0000"/>
                </a:solidFill>
              </a:rPr>
            </a:br>
            <a:br>
              <a:rPr lang="en-GB" sz="2000" dirty="0">
                <a:solidFill>
                  <a:srgbClr val="FF0000"/>
                </a:solidFill>
              </a:rPr>
            </a:br>
            <a:r>
              <a:rPr lang="en-GB" sz="2000" dirty="0">
                <a:latin typeface="Arial" panose="020B0604020202020204" pitchFamily="34" charset="0"/>
                <a:ea typeface="Calibri" panose="020F0502020204030204" pitchFamily="34" charset="0"/>
              </a:rPr>
              <a:t>Input, process and output model is used for information system analysis </a:t>
            </a:r>
            <a:br>
              <a:rPr lang="en-GB" sz="2000" dirty="0">
                <a:latin typeface="Arial" panose="020B0604020202020204" pitchFamily="34" charset="0"/>
                <a:ea typeface="Calibri" panose="020F0502020204030204" pitchFamily="34" charset="0"/>
              </a:rPr>
            </a:br>
            <a:br>
              <a:rPr lang="en-GB" sz="2000" dirty="0">
                <a:latin typeface="Arial" panose="020B0604020202020204" pitchFamily="34" charset="0"/>
                <a:ea typeface="Calibri" panose="020F0502020204030204"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 input - process – output Example:</a:t>
            </a:r>
            <a:br>
              <a:rPr lang="en-GB" sz="2000" dirty="0">
                <a:latin typeface="Arial" panose="020B0604020202020204" pitchFamily="34" charset="0"/>
                <a:ea typeface="Calibri" panose="020F0502020204030204" pitchFamily="34" charset="0"/>
                <a:cs typeface="Iskoola Pota" panose="020B0502040204020203" pitchFamily="34" charset="0"/>
              </a:rPr>
            </a:br>
            <a:br>
              <a:rPr lang="en-GB" sz="2000" dirty="0">
                <a:latin typeface="Arial" panose="020B060402020202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Data from CV or application form would be:</a:t>
            </a:r>
            <a:br>
              <a:rPr lang="en-GB" sz="2000" dirty="0">
                <a:latin typeface="Arial" panose="020B060402020202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 </a:t>
            </a:r>
            <a:br>
              <a:rPr lang="en-GB" sz="2000" dirty="0">
                <a:latin typeface="Arial" panose="020B060402020202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Work experience:</a:t>
            </a:r>
            <a:br>
              <a:rPr lang="en-GB" sz="1800" dirty="0">
                <a:latin typeface="Calibri" panose="020F0502020204030204" pitchFamily="34" charset="0"/>
                <a:ea typeface="Calibri" panose="020F0502020204030204" pitchFamily="34" charset="0"/>
                <a:cs typeface="Iskoola Pota" panose="020B0502040204020203" pitchFamily="34" charset="0"/>
              </a:rPr>
            </a:br>
            <a:br>
              <a:rPr lang="en-GB" sz="1800" dirty="0">
                <a:latin typeface="Calibri" panose="020F050202020403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Input: type of industries worked in, number of years’ experience, types of different job roles i.e. stock maintenance officer.</a:t>
            </a:r>
            <a:br>
              <a:rPr lang="en-GB" sz="1800" dirty="0">
                <a:latin typeface="Calibri" panose="020F0502020204030204" pitchFamily="34" charset="0"/>
                <a:ea typeface="Calibri" panose="020F0502020204030204" pitchFamily="34" charset="0"/>
                <a:cs typeface="Iskoola Pota" panose="020B0502040204020203" pitchFamily="34" charset="0"/>
              </a:rPr>
            </a:br>
            <a:br>
              <a:rPr lang="en-GB" sz="1800" dirty="0">
                <a:latin typeface="Calibri" panose="020F050202020403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Process: identify nature of experience.</a:t>
            </a:r>
            <a:br>
              <a:rPr lang="en-GB" sz="2000" dirty="0">
                <a:latin typeface="Arial" panose="020B0604020202020204" pitchFamily="34" charset="0"/>
                <a:ea typeface="Calibri" panose="020F0502020204030204" pitchFamily="34" charset="0"/>
                <a:cs typeface="Iskoola Pota" panose="020B0502040204020203" pitchFamily="34" charset="0"/>
              </a:rPr>
            </a:br>
            <a:br>
              <a:rPr lang="en-GB" sz="1800" dirty="0">
                <a:latin typeface="Calibri" panose="020F0502020204030204" pitchFamily="34" charset="0"/>
                <a:ea typeface="Calibri" panose="020F0502020204030204" pitchFamily="34" charset="0"/>
                <a:cs typeface="Iskoola Pota" panose="020B0502040204020203" pitchFamily="34" charset="0"/>
              </a:rPr>
            </a:br>
            <a:r>
              <a:rPr lang="en-GB" sz="2000" dirty="0">
                <a:latin typeface="Arial" panose="020B0604020202020204" pitchFamily="34" charset="0"/>
                <a:ea typeface="Calibri" panose="020F0502020204030204" pitchFamily="34" charset="0"/>
                <a:cs typeface="Iskoola Pota" panose="020B0502040204020203" pitchFamily="34" charset="0"/>
              </a:rPr>
              <a:t>Output: rank applicant based on professional experience.</a:t>
            </a:r>
            <a:br>
              <a:rPr lang="en-GB" sz="1800" dirty="0">
                <a:latin typeface="Calibri" panose="020F0502020204030204" pitchFamily="34" charset="0"/>
                <a:ea typeface="Calibri" panose="020F0502020204030204" pitchFamily="34" charset="0"/>
                <a:cs typeface="Iskoola Pota" panose="020B0502040204020203" pitchFamily="34" charset="0"/>
              </a:rPr>
            </a:br>
            <a:endParaRPr lang="en-GB" sz="2000" dirty="0">
              <a:solidFill>
                <a:schemeClr val="tx1"/>
              </a:solidFill>
            </a:endParaRPr>
          </a:p>
        </p:txBody>
      </p:sp>
      <p:pic>
        <p:nvPicPr>
          <p:cNvPr id="4" name="Content Placeholder 3">
            <a:extLst>
              <a:ext uri="{FF2B5EF4-FFF2-40B4-BE49-F238E27FC236}">
                <a16:creationId xmlns:a16="http://schemas.microsoft.com/office/drawing/2014/main" id="{3A525720-D8D7-4B50-B41B-101896AFAC55}"/>
              </a:ext>
            </a:extLst>
          </p:cNvPr>
          <p:cNvPicPr>
            <a:picLocks noGrp="1" noChangeAspect="1"/>
          </p:cNvPicPr>
          <p:nvPr>
            <p:ph idx="1"/>
          </p:nvPr>
        </p:nvPicPr>
        <p:blipFill>
          <a:blip r:embed="rId2"/>
          <a:stretch>
            <a:fillRect/>
          </a:stretch>
        </p:blipFill>
        <p:spPr>
          <a:xfrm>
            <a:off x="10916637" y="5859378"/>
            <a:ext cx="1191142" cy="883319"/>
          </a:xfrm>
          <a:prstGeom prst="rect">
            <a:avLst/>
          </a:prstGeom>
        </p:spPr>
      </p:pic>
    </p:spTree>
    <p:extLst>
      <p:ext uri="{BB962C8B-B14F-4D97-AF65-F5344CB8AC3E}">
        <p14:creationId xmlns:p14="http://schemas.microsoft.com/office/powerpoint/2010/main" val="3584601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B6BFE-3B7B-4934-B97A-897C920B4A9F}"/>
              </a:ext>
            </a:extLst>
          </p:cNvPr>
          <p:cNvSpPr>
            <a:spLocks noGrp="1"/>
          </p:cNvSpPr>
          <p:nvPr>
            <p:ph type="title"/>
          </p:nvPr>
        </p:nvSpPr>
        <p:spPr>
          <a:xfrm>
            <a:off x="1913021" y="624109"/>
            <a:ext cx="9998242" cy="5181600"/>
          </a:xfrm>
        </p:spPr>
        <p:txBody>
          <a:bodyPr>
            <a:normAutofit/>
          </a:bodyPr>
          <a:lstStyle/>
          <a:p>
            <a:endParaRPr lang="en-GB" sz="2000" dirty="0"/>
          </a:p>
        </p:txBody>
      </p:sp>
      <p:pic>
        <p:nvPicPr>
          <p:cNvPr id="4" name="Content Placeholder 3">
            <a:extLst>
              <a:ext uri="{FF2B5EF4-FFF2-40B4-BE49-F238E27FC236}">
                <a16:creationId xmlns:a16="http://schemas.microsoft.com/office/drawing/2014/main" id="{83E633E8-3B9E-4834-B770-1DB74E7F005C}"/>
              </a:ext>
            </a:extLst>
          </p:cNvPr>
          <p:cNvPicPr>
            <a:picLocks noGrp="1" noChangeAspect="1"/>
          </p:cNvPicPr>
          <p:nvPr>
            <p:ph idx="1"/>
          </p:nvPr>
        </p:nvPicPr>
        <p:blipFill>
          <a:blip r:embed="rId2"/>
          <a:stretch>
            <a:fillRect/>
          </a:stretch>
        </p:blipFill>
        <p:spPr>
          <a:xfrm>
            <a:off x="10780294" y="5868752"/>
            <a:ext cx="1287379" cy="954686"/>
          </a:xfrm>
          <a:prstGeom prst="rect">
            <a:avLst/>
          </a:prstGeom>
        </p:spPr>
      </p:pic>
      <p:graphicFrame>
        <p:nvGraphicFramePr>
          <p:cNvPr id="5" name="Table 4">
            <a:extLst>
              <a:ext uri="{FF2B5EF4-FFF2-40B4-BE49-F238E27FC236}">
                <a16:creationId xmlns:a16="http://schemas.microsoft.com/office/drawing/2014/main" id="{7C52B2DD-9B36-4355-89BF-7554DC05AAA4}"/>
              </a:ext>
            </a:extLst>
          </p:cNvPr>
          <p:cNvGraphicFramePr>
            <a:graphicFrameLocks noGrp="1"/>
          </p:cNvGraphicFramePr>
          <p:nvPr>
            <p:extLst>
              <p:ext uri="{D42A27DB-BD31-4B8C-83A1-F6EECF244321}">
                <p14:modId xmlns:p14="http://schemas.microsoft.com/office/powerpoint/2010/main" val="387167934"/>
              </p:ext>
            </p:extLst>
          </p:nvPr>
        </p:nvGraphicFramePr>
        <p:xfrm>
          <a:off x="2958432" y="624109"/>
          <a:ext cx="7320547" cy="5181600"/>
        </p:xfrm>
        <a:graphic>
          <a:graphicData uri="http://schemas.openxmlformats.org/drawingml/2006/table">
            <a:tbl>
              <a:tblPr firstRow="1" lastRow="1" bandRow="1">
                <a:tableStyleId>{6E25E649-3F16-4E02-A733-19D2CDBF48F0}</a:tableStyleId>
              </a:tblPr>
              <a:tblGrid>
                <a:gridCol w="3705727">
                  <a:extLst>
                    <a:ext uri="{9D8B030D-6E8A-4147-A177-3AD203B41FA5}">
                      <a16:colId xmlns:a16="http://schemas.microsoft.com/office/drawing/2014/main" val="3785765076"/>
                    </a:ext>
                  </a:extLst>
                </a:gridCol>
                <a:gridCol w="3614820">
                  <a:extLst>
                    <a:ext uri="{9D8B030D-6E8A-4147-A177-3AD203B41FA5}">
                      <a16:colId xmlns:a16="http://schemas.microsoft.com/office/drawing/2014/main" val="2300692122"/>
                    </a:ext>
                  </a:extLst>
                </a:gridCol>
              </a:tblGrid>
              <a:tr h="762692">
                <a:tc>
                  <a:txBody>
                    <a:bodyPr/>
                    <a:lstStyle/>
                    <a:p>
                      <a:pPr algn="ctr"/>
                      <a:r>
                        <a:rPr lang="en-GB" dirty="0"/>
                        <a:t>CHALLANGES</a:t>
                      </a:r>
                    </a:p>
                  </a:txBody>
                  <a:tcPr/>
                </a:tc>
                <a:tc>
                  <a:txBody>
                    <a:bodyPr/>
                    <a:lstStyle/>
                    <a:p>
                      <a:pPr algn="ctr"/>
                      <a:r>
                        <a:rPr lang="en-GB" sz="1600" dirty="0"/>
                        <a:t>RECOMMENDATIONS:</a:t>
                      </a:r>
                    </a:p>
                    <a:p>
                      <a:pPr algn="ctr"/>
                      <a:r>
                        <a:rPr lang="en-GB" sz="1600" dirty="0">
                          <a:effectLst/>
                          <a:latin typeface="Calibri" panose="020F0502020204030204" pitchFamily="34" charset="0"/>
                          <a:ea typeface="Calibri" panose="020F0502020204030204" pitchFamily="34" charset="0"/>
                          <a:cs typeface="Iskoola Pota" panose="020B0502040204020203" pitchFamily="34" charset="0"/>
                        </a:rPr>
                        <a:t>KNOWLEDGE AQCUISITION RETENTION TRANSFER</a:t>
                      </a:r>
                      <a:endParaRPr lang="en-GB" sz="1600" dirty="0"/>
                    </a:p>
                  </a:txBody>
                  <a:tcPr/>
                </a:tc>
                <a:extLst>
                  <a:ext uri="{0D108BD9-81ED-4DB2-BD59-A6C34878D82A}">
                    <a16:rowId xmlns:a16="http://schemas.microsoft.com/office/drawing/2014/main" val="1450075491"/>
                  </a:ext>
                </a:extLst>
              </a:tr>
              <a:tr h="4039441">
                <a:tc>
                  <a:txBody>
                    <a:bodyPr/>
                    <a:lstStyle/>
                    <a:p>
                      <a:pPr marL="285750" indent="-285750">
                        <a:buFont typeface="Arial" panose="020B0604020202020204" pitchFamily="34" charset="0"/>
                        <a:buChar char="•"/>
                      </a:pPr>
                      <a:r>
                        <a:rPr lang="en-GB" sz="1400" dirty="0"/>
                        <a:t>Costly data protection software</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Data theft / hacking</a:t>
                      </a:r>
                    </a:p>
                    <a:p>
                      <a:pPr marL="0" indent="0">
                        <a:buFont typeface="Arial" panose="020B0604020202020204" pitchFamily="34" charset="0"/>
                        <a:buNone/>
                      </a:pPr>
                      <a:endParaRPr lang="en-GB" sz="1400" dirty="0"/>
                    </a:p>
                    <a:p>
                      <a:pPr marL="285750" indent="-285750">
                        <a:buFont typeface="Arial" panose="020B0604020202020204" pitchFamily="34" charset="0"/>
                        <a:buChar char="•"/>
                      </a:pPr>
                      <a:r>
                        <a:rPr lang="en-GB" sz="1400" dirty="0"/>
                        <a:t>Accuracy of data and accessibility to it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Keeping up with changing technology </a:t>
                      </a:r>
                      <a:r>
                        <a:rPr lang="en-GB" sz="1400" dirty="0" err="1"/>
                        <a:t>ie</a:t>
                      </a:r>
                      <a:r>
                        <a:rPr lang="en-GB" sz="1400" dirty="0"/>
                        <a:t> RFID System</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Motivation of employees sharing knowledge for best practice (Tesco Red Door)</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txBody>
                  <a:tcPr/>
                </a:tc>
                <a:tc>
                  <a:txBody>
                    <a:bodyPr/>
                    <a:lstStyle/>
                    <a:p>
                      <a:pPr marL="285750" indent="-285750">
                        <a:buFont typeface="Arial" panose="020B0604020202020204" pitchFamily="34" charset="0"/>
                        <a:buChar char="•"/>
                      </a:pPr>
                      <a:r>
                        <a:rPr lang="en-GB" sz="1400" i="0" dirty="0"/>
                        <a:t>Acquisition: knowledge </a:t>
                      </a:r>
                      <a:r>
                        <a:rPr lang="en-GB" sz="1400" dirty="0">
                          <a:effectLst/>
                          <a:latin typeface="Arial" panose="020B0604020202020204" pitchFamily="34" charset="0"/>
                          <a:ea typeface="Calibri" panose="020F0502020204030204" pitchFamily="34" charset="0"/>
                        </a:rPr>
                        <a:t>from new employees, mergers, databases, training</a:t>
                      </a:r>
                    </a:p>
                    <a:p>
                      <a:pPr marL="285750" indent="-285750">
                        <a:buFont typeface="Arial" panose="020B0604020202020204" pitchFamily="34" charset="0"/>
                        <a:buChar char="•"/>
                      </a:pPr>
                      <a:endParaRPr lang="en-GB" sz="1400" i="1" dirty="0">
                        <a:effectLst/>
                        <a:latin typeface="Arial" panose="020B0604020202020204" pitchFamily="34" charset="0"/>
                      </a:endParaRPr>
                    </a:p>
                    <a:p>
                      <a:pPr marL="285750" indent="-285750">
                        <a:buFont typeface="Arial" panose="020B0604020202020204" pitchFamily="34" charset="0"/>
                        <a:buChar char="•"/>
                      </a:pPr>
                      <a:r>
                        <a:rPr lang="en-GB" sz="1400" dirty="0">
                          <a:effectLst/>
                          <a:latin typeface="Arial" panose="020B0604020202020204" pitchFamily="34" charset="0"/>
                          <a:ea typeface="Calibri" panose="020F0502020204030204" pitchFamily="34" charset="0"/>
                        </a:rPr>
                        <a:t>Retention: storage and protection of knowledge. </a:t>
                      </a:r>
                      <a:r>
                        <a:rPr lang="en-GB" sz="1400" dirty="0" err="1">
                          <a:effectLst/>
                          <a:latin typeface="Arial" panose="020B0604020202020204" pitchFamily="34" charset="0"/>
                          <a:ea typeface="Calibri" panose="020F0502020204030204" pitchFamily="34" charset="0"/>
                        </a:rPr>
                        <a:t>Kn</a:t>
                      </a:r>
                      <a:r>
                        <a:rPr lang="en-GB" sz="1400" dirty="0">
                          <a:effectLst/>
                          <a:latin typeface="Arial" panose="020B0604020202020204" pitchFamily="34" charset="0"/>
                          <a:ea typeface="Calibri" panose="020F0502020204030204" pitchFamily="34" charset="0"/>
                        </a:rPr>
                        <a:t> retained for business intelligence, future advantage and decision making. Need to engage their employees through training, rewards and incentives to keep them motivated </a:t>
                      </a:r>
                    </a:p>
                    <a:p>
                      <a:pPr marL="285750" indent="-285750">
                        <a:buFont typeface="Arial" panose="020B0604020202020204" pitchFamily="34" charset="0"/>
                        <a:buChar char="•"/>
                      </a:pPr>
                      <a:endParaRPr lang="en-GB" sz="1400" i="1" dirty="0">
                        <a:effectLst/>
                        <a:latin typeface="Arial" panose="020B0604020202020204" pitchFamily="34" charset="0"/>
                      </a:endParaRPr>
                    </a:p>
                    <a:p>
                      <a:pPr marL="285750" indent="-285750">
                        <a:buFont typeface="Arial" panose="020B0604020202020204" pitchFamily="34" charset="0"/>
                        <a:buChar char="•"/>
                      </a:pPr>
                      <a:r>
                        <a:rPr lang="en-GB" sz="1400" i="0" dirty="0">
                          <a:effectLst/>
                          <a:latin typeface="Arial" panose="020B0604020202020204" pitchFamily="34" charset="0"/>
                        </a:rPr>
                        <a:t>Transfer: Trusting the decision maker that info is </a:t>
                      </a:r>
                      <a:r>
                        <a:rPr lang="en-GB" sz="1400" dirty="0">
                          <a:effectLst/>
                          <a:latin typeface="Arial" panose="020B0604020202020204" pitchFamily="34" charset="0"/>
                          <a:ea typeface="Calibri" panose="020F0502020204030204" pitchFamily="34" charset="0"/>
                        </a:rPr>
                        <a:t>reliable, credible and adequate. </a:t>
                      </a:r>
                    </a:p>
                    <a:p>
                      <a:pPr marL="285750" indent="-285750">
                        <a:buFont typeface="Arial" panose="020B0604020202020204" pitchFamily="34" charset="0"/>
                        <a:buChar char="•"/>
                      </a:pPr>
                      <a:endParaRPr lang="en-GB" sz="1400" dirty="0">
                        <a:effectLst/>
                        <a:latin typeface="Arial" panose="020B0604020202020204" pitchFamily="34" charset="0"/>
                        <a:ea typeface="Calibri" panose="020F0502020204030204" pitchFamily="34" charset="0"/>
                      </a:endParaRPr>
                    </a:p>
                    <a:p>
                      <a:pPr marL="285750" indent="-285750">
                        <a:buFont typeface="Arial" panose="020B0604020202020204" pitchFamily="34" charset="0"/>
                        <a:buChar char="•"/>
                      </a:pPr>
                      <a:r>
                        <a:rPr lang="en-GB" sz="1400" i="0" dirty="0">
                          <a:effectLst/>
                          <a:latin typeface="Arial" panose="020B0604020202020204" pitchFamily="34" charset="0"/>
                        </a:rPr>
                        <a:t>Simplifies decision making by giving DM access to data</a:t>
                      </a:r>
                    </a:p>
                    <a:p>
                      <a:pPr marL="285750" indent="-285750">
                        <a:buFont typeface="Arial" panose="020B0604020202020204" pitchFamily="34" charset="0"/>
                        <a:buChar char="•"/>
                      </a:pPr>
                      <a:endParaRPr lang="en-GB" sz="1400" i="1" dirty="0">
                        <a:effectLst/>
                        <a:latin typeface="Arial" panose="020B0604020202020204" pitchFamily="34" charset="0"/>
                      </a:endParaRPr>
                    </a:p>
                    <a:p>
                      <a:pPr marL="285750" indent="-285750">
                        <a:buFont typeface="Arial" panose="020B0604020202020204" pitchFamily="34" charset="0"/>
                        <a:buChar char="•"/>
                      </a:pPr>
                      <a:endParaRPr lang="en-GB" sz="1400" i="1" dirty="0"/>
                    </a:p>
                  </a:txBody>
                  <a:tcPr/>
                </a:tc>
                <a:extLst>
                  <a:ext uri="{0D108BD9-81ED-4DB2-BD59-A6C34878D82A}">
                    <a16:rowId xmlns:a16="http://schemas.microsoft.com/office/drawing/2014/main" val="301128124"/>
                  </a:ext>
                </a:extLst>
              </a:tr>
            </a:tbl>
          </a:graphicData>
        </a:graphic>
      </p:graphicFrame>
    </p:spTree>
    <p:extLst>
      <p:ext uri="{BB962C8B-B14F-4D97-AF65-F5344CB8AC3E}">
        <p14:creationId xmlns:p14="http://schemas.microsoft.com/office/powerpoint/2010/main" val="2477094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DEDC0-E35E-4CD3-8791-66ACB724C4B4}"/>
              </a:ext>
            </a:extLst>
          </p:cNvPr>
          <p:cNvSpPr>
            <a:spLocks noGrp="1"/>
          </p:cNvSpPr>
          <p:nvPr>
            <p:ph type="title"/>
          </p:nvPr>
        </p:nvSpPr>
        <p:spPr>
          <a:xfrm>
            <a:off x="1493047" y="1"/>
            <a:ext cx="10129457" cy="5702968"/>
          </a:xfrm>
        </p:spPr>
        <p:txBody>
          <a:bodyPr>
            <a:normAutofit fontScale="90000"/>
          </a:bodyPr>
          <a:lstStyle/>
          <a:p>
            <a:pPr>
              <a:lnSpc>
                <a:spcPct val="107000"/>
              </a:lnSpc>
              <a:spcAft>
                <a:spcPts val="800"/>
              </a:spcAft>
            </a:pPr>
            <a:r>
              <a:rPr lang="en-GB" sz="2800" b="1" u="sng" dirty="0">
                <a:solidFill>
                  <a:schemeClr val="accent1"/>
                </a:solidFill>
              </a:rPr>
              <a:t>Porters 5 forces</a:t>
            </a:r>
            <a:br>
              <a:rPr lang="en-GB" sz="2800" b="1" u="sng" dirty="0">
                <a:solidFill>
                  <a:schemeClr val="accent1"/>
                </a:solidFill>
              </a:rPr>
            </a:br>
            <a:br>
              <a:rPr lang="en-GB" sz="2800" b="1" u="sng" dirty="0">
                <a:solidFill>
                  <a:schemeClr val="accent1"/>
                </a:solidFill>
              </a:rPr>
            </a:br>
            <a:r>
              <a:rPr lang="en-GB" sz="1600" dirty="0">
                <a:latin typeface="Arial" panose="020B0604020202020204" pitchFamily="34" charset="0"/>
                <a:ea typeface="Calibri" panose="020F0502020204030204" pitchFamily="34" charset="0"/>
                <a:cs typeface="Iskoola Pota" panose="020B0502040204020203" pitchFamily="34" charset="0"/>
              </a:rPr>
              <a:t>Tesco uses information systems and IT along with Porters 5 forces in its competitive strategy.</a:t>
            </a:r>
            <a:br>
              <a:rPr lang="en-GB" sz="1600" dirty="0">
                <a:latin typeface="Arial" panose="020B0604020202020204" pitchFamily="34" charset="0"/>
                <a:ea typeface="Calibri" panose="020F0502020204030204" pitchFamily="34" charset="0"/>
                <a:cs typeface="Iskoola Pota" panose="020B0502040204020203" pitchFamily="34" charset="0"/>
              </a:rPr>
            </a:br>
            <a:br>
              <a:rPr lang="en-GB" sz="1600" dirty="0">
                <a:latin typeface="Arial" panose="020B0604020202020204" pitchFamily="34" charset="0"/>
                <a:ea typeface="Calibri" panose="020F0502020204030204" pitchFamily="34" charset="0"/>
                <a:cs typeface="Iskoola Pota" panose="020B0502040204020203" pitchFamily="34" charset="0"/>
              </a:rPr>
            </a:br>
            <a:r>
              <a:rPr lang="en-GB" sz="1600" b="1" dirty="0">
                <a:latin typeface="Arial" panose="020B0604020202020204" pitchFamily="34" charset="0"/>
                <a:ea typeface="Calibri" panose="020F0502020204030204" pitchFamily="34" charset="0"/>
              </a:rPr>
              <a:t>Threat of new entrants to a market</a:t>
            </a:r>
            <a:r>
              <a:rPr lang="en-GB" sz="1600" dirty="0">
                <a:latin typeface="Arial" panose="020B0604020202020204" pitchFamily="34" charset="0"/>
                <a:ea typeface="Calibri" panose="020F0502020204030204" pitchFamily="34" charset="0"/>
              </a:rPr>
              <a:t>:  High competition effects bargaining power - But this would be a low threat for Tesco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b="1" dirty="0">
                <a:latin typeface="Arial" panose="020B0604020202020204" pitchFamily="34" charset="0"/>
                <a:ea typeface="Calibri" panose="020F0502020204030204" pitchFamily="34" charset="0"/>
              </a:rPr>
              <a:t>Threat of substitutes</a:t>
            </a:r>
            <a:r>
              <a:rPr lang="en-GB" sz="1600" dirty="0">
                <a:latin typeface="Arial" panose="020B0604020202020204" pitchFamily="34" charset="0"/>
                <a:ea typeface="Calibri" panose="020F0502020204030204" pitchFamily="34" charset="0"/>
              </a:rPr>
              <a:t>: competitor supermarkets offering substitutes is high  - but this low for Tesco as they have own brand and customer loyalty due to rewards and switching fear</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cs typeface="Iskoola Pota" panose="020B0502040204020203" pitchFamily="34" charset="0"/>
              </a:rPr>
            </a:br>
            <a:r>
              <a:rPr lang="en-GB" sz="1600" b="1" dirty="0">
                <a:latin typeface="Arial" panose="020B0604020202020204" pitchFamily="34" charset="0"/>
                <a:ea typeface="Calibri" panose="020F0502020204030204" pitchFamily="34" charset="0"/>
              </a:rPr>
              <a:t>Power of buyers</a:t>
            </a:r>
            <a:r>
              <a:rPr lang="en-GB" sz="1600" dirty="0">
                <a:latin typeface="Arial" panose="020B0604020202020204" pitchFamily="34" charset="0"/>
                <a:ea typeface="Calibri" panose="020F0502020204030204" pitchFamily="34" charset="0"/>
              </a:rPr>
              <a:t>: this low for Tesco as they can anticipate buyer behaviour from Clubcard data</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Tesco would also have a higher buyer power as it could afford to buy larger quantities, so the bargaining power of the supplier would be low</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b="1" dirty="0">
                <a:latin typeface="Arial" panose="020B0604020202020204" pitchFamily="34" charset="0"/>
                <a:ea typeface="Calibri" panose="020F0502020204030204" pitchFamily="34" charset="0"/>
              </a:rPr>
              <a:t>Power of suppliers</a:t>
            </a:r>
            <a:r>
              <a:rPr lang="en-GB" sz="1600" dirty="0">
                <a:latin typeface="Arial" panose="020B0604020202020204" pitchFamily="34" charset="0"/>
                <a:ea typeface="Calibri" panose="020F0502020204030204" pitchFamily="34" charset="0"/>
              </a:rPr>
              <a:t>: external databases can be used to expand the base of suppliers.  This reduces the threat of higher prices and lower quality of services. Tesco keep supplier bargaining power low by producing their own food cheaper at their own factories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b="1" dirty="0">
                <a:latin typeface="Arial" panose="020B0604020202020204" pitchFamily="34" charset="0"/>
                <a:ea typeface="Calibri" panose="020F0502020204030204" pitchFamily="34" charset="0"/>
              </a:rPr>
              <a:t>Competitive rivalry: </a:t>
            </a:r>
            <a:r>
              <a:rPr lang="en-GB" sz="1600" dirty="0">
                <a:latin typeface="Arial" panose="020B0604020202020204" pitchFamily="34" charset="0"/>
                <a:ea typeface="Calibri" panose="020F0502020204030204" pitchFamily="34" charset="0"/>
              </a:rPr>
              <a:t>Tesco can also tailor online only special offers and products for customers to meet their needs and to remain competitive by sending the customers to online shopping too.</a:t>
            </a:r>
            <a:br>
              <a:rPr lang="en-GB" sz="1600" dirty="0">
                <a:latin typeface="Arial" panose="020B0604020202020204" pitchFamily="34" charset="0"/>
                <a:ea typeface="Calibri" panose="020F0502020204030204" pitchFamily="34" charset="0"/>
              </a:rPr>
            </a:br>
            <a:br>
              <a:rPr lang="en-GB" sz="20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LIMITATIONS: GDPR, selling of personal data</a:t>
            </a:r>
            <a:br>
              <a:rPr lang="en-GB" sz="2000" dirty="0">
                <a:latin typeface="Arial" panose="020B0604020202020204" pitchFamily="34" charset="0"/>
                <a:ea typeface="Calibri" panose="020F0502020204030204" pitchFamily="34" charset="0"/>
              </a:rPr>
            </a:br>
            <a:br>
              <a:rPr lang="en-GB" sz="2000" dirty="0">
                <a:latin typeface="Arial" panose="020B0604020202020204" pitchFamily="34" charset="0"/>
                <a:ea typeface="Calibri" panose="020F0502020204030204" pitchFamily="34" charset="0"/>
                <a:cs typeface="Iskoola Pota" panose="020B0502040204020203" pitchFamily="34" charset="0"/>
              </a:rPr>
            </a:br>
            <a:br>
              <a:rPr lang="en-GB" sz="2000" dirty="0">
                <a:latin typeface="Arial" panose="020B0604020202020204" pitchFamily="34" charset="0"/>
                <a:ea typeface="Calibri" panose="020F0502020204030204" pitchFamily="34" charset="0"/>
                <a:cs typeface="Iskoola Pota" panose="020B0502040204020203" pitchFamily="34" charset="0"/>
              </a:rPr>
            </a:br>
            <a:br>
              <a:rPr lang="en-GB" sz="2400" dirty="0">
                <a:latin typeface="Calibri" panose="020F0502020204030204" pitchFamily="34" charset="0"/>
                <a:ea typeface="Calibri" panose="020F0502020204030204" pitchFamily="34" charset="0"/>
                <a:cs typeface="Iskoola Pota" panose="020B0502040204020203" pitchFamily="34" charset="0"/>
              </a:rPr>
            </a:br>
            <a:br>
              <a:rPr lang="en-GB" sz="2800" b="1" u="sng" dirty="0">
                <a:solidFill>
                  <a:schemeClr val="accent1"/>
                </a:solidFill>
              </a:rPr>
            </a:br>
            <a:endParaRPr lang="en-GB" sz="2800" b="1" u="sng" dirty="0">
              <a:solidFill>
                <a:schemeClr val="accent1"/>
              </a:solidFill>
            </a:endParaRPr>
          </a:p>
        </p:txBody>
      </p:sp>
      <p:pic>
        <p:nvPicPr>
          <p:cNvPr id="4" name="Content Placeholder 3">
            <a:extLst>
              <a:ext uri="{FF2B5EF4-FFF2-40B4-BE49-F238E27FC236}">
                <a16:creationId xmlns:a16="http://schemas.microsoft.com/office/drawing/2014/main" id="{54528248-9E46-4352-B86D-B42D05B533AB}"/>
              </a:ext>
            </a:extLst>
          </p:cNvPr>
          <p:cNvPicPr>
            <a:picLocks noGrp="1" noChangeAspect="1"/>
          </p:cNvPicPr>
          <p:nvPr>
            <p:ph idx="1"/>
          </p:nvPr>
        </p:nvPicPr>
        <p:blipFill>
          <a:blip r:embed="rId2"/>
          <a:stretch>
            <a:fillRect/>
          </a:stretch>
        </p:blipFill>
        <p:spPr>
          <a:xfrm>
            <a:off x="10664243" y="5702968"/>
            <a:ext cx="1355303" cy="1005056"/>
          </a:xfrm>
          <a:prstGeom prst="rect">
            <a:avLst/>
          </a:prstGeom>
        </p:spPr>
      </p:pic>
    </p:spTree>
    <p:extLst>
      <p:ext uri="{BB962C8B-B14F-4D97-AF65-F5344CB8AC3E}">
        <p14:creationId xmlns:p14="http://schemas.microsoft.com/office/powerpoint/2010/main" val="256990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8EA84-5AB0-4E78-A195-BF6F3E7EA94D}"/>
              </a:ext>
            </a:extLst>
          </p:cNvPr>
          <p:cNvSpPr>
            <a:spLocks noGrp="1"/>
          </p:cNvSpPr>
          <p:nvPr>
            <p:ph type="title"/>
          </p:nvPr>
        </p:nvSpPr>
        <p:spPr>
          <a:xfrm>
            <a:off x="1840833" y="-1"/>
            <a:ext cx="9675812" cy="5639377"/>
          </a:xfrm>
        </p:spPr>
        <p:txBody>
          <a:bodyPr>
            <a:normAutofit fontScale="90000"/>
          </a:bodyPr>
          <a:lstStyle/>
          <a:p>
            <a:r>
              <a:rPr lang="en-GB" sz="2800" dirty="0">
                <a:solidFill>
                  <a:schemeClr val="accent1"/>
                </a:solidFill>
                <a:latin typeface="Calibri" panose="020F0502020204030204" pitchFamily="34" charset="0"/>
                <a:ea typeface="Calibri" panose="020F0502020204030204" pitchFamily="34" charset="0"/>
                <a:cs typeface="Iskoola Pota" panose="020B0502040204020203" pitchFamily="34" charset="0"/>
              </a:rPr>
              <a:t>ERP SYSTEMS</a:t>
            </a:r>
            <a:br>
              <a:rPr lang="en-GB" sz="2800" dirty="0">
                <a:solidFill>
                  <a:schemeClr val="accent1"/>
                </a:solidFill>
                <a:latin typeface="Calibri" panose="020F0502020204030204" pitchFamily="34" charset="0"/>
                <a:ea typeface="Calibri" panose="020F0502020204030204" pitchFamily="34" charset="0"/>
                <a:cs typeface="Iskoola Pota" panose="020B0502040204020203" pitchFamily="34" charset="0"/>
              </a:rPr>
            </a:br>
            <a:br>
              <a:rPr lang="en-GB" sz="2800" dirty="0">
                <a:solidFill>
                  <a:schemeClr val="accent1"/>
                </a:solidFill>
                <a:latin typeface="Calibri" panose="020F0502020204030204" pitchFamily="34" charset="0"/>
                <a:ea typeface="Calibri" panose="020F0502020204030204" pitchFamily="34" charset="0"/>
                <a:cs typeface="Iskoola Pota" panose="020B0502040204020203" pitchFamily="34" charset="0"/>
              </a:rPr>
            </a:br>
            <a:r>
              <a:rPr lang="en-GB" sz="1600" dirty="0">
                <a:latin typeface="Arial" panose="020B0604020202020204" pitchFamily="34" charset="0"/>
                <a:ea typeface="Calibri" panose="020F0502020204030204" pitchFamily="34" charset="0"/>
              </a:rPr>
              <a:t>enterprise resource systems (ERP) is used to integrate business processes like manufacturing, sales and marketing into a single software system managing many operations.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Data is collected from different divisions into a central database to make data available in real time for application to business processes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connects many stakeholders to a central repository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personnel can share information seamlessly without the need for separate applications</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Tesco uses the Oracle retail planning system as their Enterprise Resource System (ERP) to forecast, check stock, price data, keep their supply chain running smoothly </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Supply chain management (SCM) is a series of activities that moves items from suppliers to organisations to customers  </a:t>
            </a:r>
            <a:r>
              <a:rPr lang="en-GB" sz="1600" dirty="0" err="1">
                <a:latin typeface="Arial" panose="020B0604020202020204" pitchFamily="34" charset="0"/>
                <a:ea typeface="Calibri" panose="020F0502020204030204" pitchFamily="34" charset="0"/>
              </a:rPr>
              <a:t>ie</a:t>
            </a:r>
            <a:r>
              <a:rPr lang="en-GB" sz="1600" dirty="0">
                <a:latin typeface="Arial" panose="020B0604020202020204" pitchFamily="34" charset="0"/>
                <a:ea typeface="Calibri" panose="020F0502020204030204" pitchFamily="34" charset="0"/>
              </a:rPr>
              <a:t>, RFID System</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Customer relationship management (CRM) focuses on customer centric solutions. CRM systems integrate a range of information systems containing information on customers used for sales and marketing, </a:t>
            </a:r>
            <a:r>
              <a:rPr lang="en-GB" sz="1600" dirty="0" err="1">
                <a:latin typeface="Arial" panose="020B0604020202020204" pitchFamily="34" charset="0"/>
                <a:ea typeface="Calibri" panose="020F0502020204030204" pitchFamily="34" charset="0"/>
              </a:rPr>
              <a:t>ie</a:t>
            </a:r>
            <a:r>
              <a:rPr lang="en-GB" sz="1600" dirty="0">
                <a:latin typeface="Arial" panose="020B0604020202020204" pitchFamily="34" charset="0"/>
                <a:ea typeface="Calibri" panose="020F0502020204030204" pitchFamily="34" charset="0"/>
              </a:rPr>
              <a:t>, Point of Sale system.</a:t>
            </a:r>
            <a:br>
              <a:rPr lang="en-GB" sz="1600" dirty="0">
                <a:latin typeface="Arial" panose="020B0604020202020204" pitchFamily="34" charset="0"/>
                <a:ea typeface="Calibri" panose="020F0502020204030204" pitchFamily="34" charset="0"/>
              </a:rPr>
            </a:br>
            <a:br>
              <a:rPr lang="en-GB" sz="1600" dirty="0">
                <a:latin typeface="Arial" panose="020B0604020202020204" pitchFamily="34" charset="0"/>
                <a:ea typeface="Calibri" panose="020F0502020204030204" pitchFamily="34" charset="0"/>
              </a:rPr>
            </a:br>
            <a:r>
              <a:rPr lang="en-GB" sz="1600" dirty="0">
                <a:latin typeface="Arial" panose="020B0604020202020204" pitchFamily="34" charset="0"/>
                <a:ea typeface="Calibri" panose="020F0502020204030204" pitchFamily="34" charset="0"/>
              </a:rPr>
              <a:t>LIMITATIONS: high cost and difficulty of implementation, high security cost, system failure.</a:t>
            </a:r>
            <a:endParaRPr lang="en-GB" sz="1600" dirty="0">
              <a:solidFill>
                <a:schemeClr val="accent1"/>
              </a:solidFill>
            </a:endParaRPr>
          </a:p>
        </p:txBody>
      </p:sp>
      <p:pic>
        <p:nvPicPr>
          <p:cNvPr id="4" name="Content Placeholder 3">
            <a:extLst>
              <a:ext uri="{FF2B5EF4-FFF2-40B4-BE49-F238E27FC236}">
                <a16:creationId xmlns:a16="http://schemas.microsoft.com/office/drawing/2014/main" id="{5DE4BB72-0C33-4C39-93C1-DD0647834F14}"/>
              </a:ext>
            </a:extLst>
          </p:cNvPr>
          <p:cNvPicPr>
            <a:picLocks noGrp="1" noChangeAspect="1"/>
          </p:cNvPicPr>
          <p:nvPr>
            <p:ph idx="1"/>
          </p:nvPr>
        </p:nvPicPr>
        <p:blipFill>
          <a:blip r:embed="rId2"/>
          <a:stretch>
            <a:fillRect/>
          </a:stretch>
        </p:blipFill>
        <p:spPr>
          <a:xfrm>
            <a:off x="10575758" y="5639377"/>
            <a:ext cx="1457784" cy="1081053"/>
          </a:xfrm>
          <a:prstGeom prst="rect">
            <a:avLst/>
          </a:prstGeom>
        </p:spPr>
      </p:pic>
    </p:spTree>
    <p:extLst>
      <p:ext uri="{BB962C8B-B14F-4D97-AF65-F5344CB8AC3E}">
        <p14:creationId xmlns:p14="http://schemas.microsoft.com/office/powerpoint/2010/main" val="3195861186"/>
      </p:ext>
    </p:extLst>
  </p:cSld>
  <p:clrMapOvr>
    <a:masterClrMapping/>
  </p:clrMapOvr>
</p:sld>
</file>

<file path=ppt/theme/theme1.xml><?xml version="1.0" encoding="utf-8"?>
<a:theme xmlns:a="http://schemas.openxmlformats.org/drawingml/2006/main" name="Wisp">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196</TotalTime>
  <Words>314</Words>
  <Application>Microsoft Office PowerPoint</Application>
  <PresentationFormat>Widescreen</PresentationFormat>
  <Paragraphs>49</Paragraphs>
  <Slides>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Aharoni</vt:lpstr>
      <vt:lpstr>Arial</vt:lpstr>
      <vt:lpstr>Calibri</vt:lpstr>
      <vt:lpstr>Cambria Math</vt:lpstr>
      <vt:lpstr>Century Gothic</vt:lpstr>
      <vt:lpstr>Iskoola Pota</vt:lpstr>
      <vt:lpstr>Wingdings 3</vt:lpstr>
      <vt:lpstr>Wisp</vt:lpstr>
      <vt:lpstr>PowerPoint Presentation</vt:lpstr>
      <vt:lpstr>        Importance of info systems at Tesco:</vt:lpstr>
      <vt:lpstr> INFORMATION SYSTEMS IMPLEMENTED BY TESCO - INPUT, PROCESSING AND OUTPUT   Input, process and output model is used for information system analysis    input - process – output Example:  Data from CV or application form would be:   Work experience:  Input: type of industries worked in, number of years’ experience, types of different job roles i.e. stock maintenance officer.  Process: identify nature of experience.  Output: rank applicant based on professional experience. </vt:lpstr>
      <vt:lpstr>PowerPoint Presentation</vt:lpstr>
      <vt:lpstr>Porters 5 forces  Tesco uses information systems and IT along with Porters 5 forces in its competitive strategy.  Threat of new entrants to a market:  High competition effects bargaining power - But this would be a low threat for Tesco   Threat of substitutes: competitor supermarkets offering substitutes is high  - but this low for Tesco as they have own brand and customer loyalty due to rewards and switching fear  Power of buyers: this low for Tesco as they can anticipate buyer behaviour from Clubcard data  Tesco would also have a higher buyer power as it could afford to buy larger quantities, so the bargaining power of the supplier would be low  Power of suppliers: external databases can be used to expand the base of suppliers.  This reduces the threat of higher prices and lower quality of services. Tesco keep supplier bargaining power low by producing their own food cheaper at their own factories   Competitive rivalry: Tesco can also tailor online only special offers and products for customers to meet their needs and to remain competitive by sending the customers to online shopping too.  LIMITATIONS: GDPR, selling of personal data     </vt:lpstr>
      <vt:lpstr>ERP SYSTEMS  enterprise resource systems (ERP) is used to integrate business processes like manufacturing, sales and marketing into a single software system managing many operations.   Data is collected from different divisions into a central database to make data available in real time for application to business processes   connects many stakeholders to a central repository   personnel can share information seamlessly without the need for separate applications  Tesco uses the Oracle retail planning system as their Enterprise Resource System (ERP) to forecast, check stock, price data, keep their supply chain running smoothly   Supply chain management (SCM) is a series of activities that moves items from suppliers to organisations to customers  ie, RFID System  Customer relationship management (CRM) focuses on customer centric solutions. CRM systems integrate a range of information systems containing information on customers used for sales and marketing, ie, Point of Sale system.  LIMITATIONS: high cost and difficulty of implementation, high security cost, system failure.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Layeeba Syeda</dc:creator>
  <cp:lastModifiedBy>Layeeba Syeda</cp:lastModifiedBy>
  <cp:revision>19</cp:revision>
  <dcterms:created xsi:type="dcterms:W3CDTF">2021-03-28T22:28:40Z</dcterms:created>
  <dcterms:modified xsi:type="dcterms:W3CDTF">2021-03-29T01:45:29Z</dcterms:modified>
</cp:coreProperties>
</file>