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61" r:id="rId3"/>
    <p:sldId id="268" r:id="rId4"/>
    <p:sldId id="260" r:id="rId5"/>
    <p:sldId id="263" r:id="rId6"/>
    <p:sldId id="262" r:id="rId7"/>
    <p:sldId id="266" r:id="rId8"/>
    <p:sldId id="265" r:id="rId9"/>
    <p:sldId id="267" r:id="rId10"/>
    <p:sldId id="270" r:id="rId11"/>
    <p:sldId id="264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A6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B0A2E0-B99C-9C0E-60F3-D8F932520547}" v="937" dt="2021-01-01T19:49:30.226"/>
    <p1510:client id="{71D8AA7D-0C96-76EC-DCE6-B9C1CF34E1F6}" v="1413" dt="2021-01-03T17:12:35.852"/>
    <p1510:client id="{8101D4AD-38A6-708F-188C-2E29EC0B5E73}" v="206" dt="2020-12-29T23:33:34.257"/>
    <p1510:client id="{A22CB8DA-F905-99ED-CCF9-8A76F2BE3F5C}" v="851" dt="2021-01-01T23:29:15.064"/>
    <p1510:client id="{C9242E1D-7C9C-369F-F5AC-6EB37769E15E}" v="746" dt="2020-12-31T19:53:14.493"/>
    <p1510:client id="{CFC93119-EA31-BC31-1A35-AABA56B9A3EB}" v="3" dt="2020-11-24T21:23:43.945"/>
    <p1510:client id="{DB0F0C57-51ED-4773-A51B-BE4DB5ECAD92}" v="158" dt="2020-11-24T18:38:05.8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90DB6A-49CD-4525-A855-BB5CB60D94D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3C16D41-9490-4AB9-AFF9-4BA9DEFC8036}">
      <dgm:prSet/>
      <dgm:spPr/>
      <dgm:t>
        <a:bodyPr/>
        <a:lstStyle/>
        <a:p>
          <a:pPr rtl="0"/>
          <a:r>
            <a:rPr lang="en-GB" b="1">
              <a:solidFill>
                <a:srgbClr val="0070C0"/>
              </a:solidFill>
              <a:latin typeface="Ink Free"/>
              <a:cs typeface="Cavolini"/>
            </a:rPr>
            <a:t>"Many people fail to cope with problems in living or to exploit opportunities because they do not see them from new perspectives; old and often uncomfortable frames of reference keep them locked into self-defeating patterns of thinking and behaving." </a:t>
          </a:r>
          <a:endParaRPr lang="en-US" b="1">
            <a:solidFill>
              <a:srgbClr val="0070C0"/>
            </a:solidFill>
            <a:latin typeface="Ink Free"/>
            <a:cs typeface="Cavolini"/>
          </a:endParaRPr>
        </a:p>
      </dgm:t>
    </dgm:pt>
    <dgm:pt modelId="{7CF7FD80-3182-40AC-B728-E233219D4592}" type="parTrans" cxnId="{2019CE77-2E78-410D-A51B-C5764A47A605}">
      <dgm:prSet/>
      <dgm:spPr/>
      <dgm:t>
        <a:bodyPr/>
        <a:lstStyle/>
        <a:p>
          <a:endParaRPr lang="en-US"/>
        </a:p>
      </dgm:t>
    </dgm:pt>
    <dgm:pt modelId="{7A568F34-578F-4267-B69B-02565D726E08}" type="sibTrans" cxnId="{2019CE77-2E78-410D-A51B-C5764A47A605}">
      <dgm:prSet/>
      <dgm:spPr/>
      <dgm:t>
        <a:bodyPr/>
        <a:lstStyle/>
        <a:p>
          <a:endParaRPr lang="en-US"/>
        </a:p>
      </dgm:t>
    </dgm:pt>
    <dgm:pt modelId="{B67A6149-8A38-4712-8970-1EBD5838F4DB}">
      <dgm:prSet/>
      <dgm:spPr/>
      <dgm:t>
        <a:bodyPr/>
        <a:lstStyle/>
        <a:p>
          <a:r>
            <a:rPr lang="en-GB" b="1">
              <a:solidFill>
                <a:srgbClr val="0070C0"/>
              </a:solidFill>
              <a:latin typeface="Ink Free"/>
              <a:cs typeface="Cavolini"/>
            </a:rPr>
            <a:t>Egan (1986)</a:t>
          </a:r>
          <a:endParaRPr lang="en-US" b="1">
            <a:solidFill>
              <a:srgbClr val="0070C0"/>
            </a:solidFill>
            <a:latin typeface="Ink Free"/>
            <a:cs typeface="Cavolini"/>
          </a:endParaRPr>
        </a:p>
      </dgm:t>
    </dgm:pt>
    <dgm:pt modelId="{95CA52C0-01F6-4D3A-99C9-B3BE93941785}" type="parTrans" cxnId="{8D30041E-D431-4874-B9D1-4CEB2C70C12C}">
      <dgm:prSet/>
      <dgm:spPr/>
      <dgm:t>
        <a:bodyPr/>
        <a:lstStyle/>
        <a:p>
          <a:endParaRPr lang="en-US"/>
        </a:p>
      </dgm:t>
    </dgm:pt>
    <dgm:pt modelId="{5D2E1349-DE85-4BF9-AD7D-2D6E73A6A06C}" type="sibTrans" cxnId="{8D30041E-D431-4874-B9D1-4CEB2C70C12C}">
      <dgm:prSet/>
      <dgm:spPr/>
      <dgm:t>
        <a:bodyPr/>
        <a:lstStyle/>
        <a:p>
          <a:endParaRPr lang="en-US"/>
        </a:p>
      </dgm:t>
    </dgm:pt>
    <dgm:pt modelId="{955712DB-A727-49CE-A0FE-3D3C91785B54}" type="pres">
      <dgm:prSet presAssocID="{9090DB6A-49CD-4525-A855-BB5CB60D94D4}" presName="vert0" presStyleCnt="0">
        <dgm:presLayoutVars>
          <dgm:dir/>
          <dgm:animOne val="branch"/>
          <dgm:animLvl val="lvl"/>
        </dgm:presLayoutVars>
      </dgm:prSet>
      <dgm:spPr/>
    </dgm:pt>
    <dgm:pt modelId="{D89F01E5-3851-4402-A20A-BD3D5EF982BD}" type="pres">
      <dgm:prSet presAssocID="{03C16D41-9490-4AB9-AFF9-4BA9DEFC8036}" presName="thickLine" presStyleLbl="alignNode1" presStyleIdx="0" presStyleCnt="2"/>
      <dgm:spPr/>
    </dgm:pt>
    <dgm:pt modelId="{65FEBA26-B457-4745-8963-57ADD53423AC}" type="pres">
      <dgm:prSet presAssocID="{03C16D41-9490-4AB9-AFF9-4BA9DEFC8036}" presName="horz1" presStyleCnt="0"/>
      <dgm:spPr/>
    </dgm:pt>
    <dgm:pt modelId="{3B96D5DC-94F8-43B8-A3E3-E3021D60B36F}" type="pres">
      <dgm:prSet presAssocID="{03C16D41-9490-4AB9-AFF9-4BA9DEFC8036}" presName="tx1" presStyleLbl="revTx" presStyleIdx="0" presStyleCnt="2"/>
      <dgm:spPr/>
    </dgm:pt>
    <dgm:pt modelId="{F646AE9E-53A2-4775-81B8-1980A1F92C0C}" type="pres">
      <dgm:prSet presAssocID="{03C16D41-9490-4AB9-AFF9-4BA9DEFC8036}" presName="vert1" presStyleCnt="0"/>
      <dgm:spPr/>
    </dgm:pt>
    <dgm:pt modelId="{725AFB94-3862-46B7-96B1-3EA2609889E5}" type="pres">
      <dgm:prSet presAssocID="{B67A6149-8A38-4712-8970-1EBD5838F4DB}" presName="thickLine" presStyleLbl="alignNode1" presStyleIdx="1" presStyleCnt="2"/>
      <dgm:spPr/>
    </dgm:pt>
    <dgm:pt modelId="{304B567A-72B6-498D-8021-A303FA9BD5BA}" type="pres">
      <dgm:prSet presAssocID="{B67A6149-8A38-4712-8970-1EBD5838F4DB}" presName="horz1" presStyleCnt="0"/>
      <dgm:spPr/>
    </dgm:pt>
    <dgm:pt modelId="{87956111-42AA-42CF-9C1A-31BD27FB6FA2}" type="pres">
      <dgm:prSet presAssocID="{B67A6149-8A38-4712-8970-1EBD5838F4DB}" presName="tx1" presStyleLbl="revTx" presStyleIdx="1" presStyleCnt="2"/>
      <dgm:spPr/>
    </dgm:pt>
    <dgm:pt modelId="{DF1EDF16-AA92-47A8-8DEC-6B5A81261EB7}" type="pres">
      <dgm:prSet presAssocID="{B67A6149-8A38-4712-8970-1EBD5838F4DB}" presName="vert1" presStyleCnt="0"/>
      <dgm:spPr/>
    </dgm:pt>
  </dgm:ptLst>
  <dgm:cxnLst>
    <dgm:cxn modelId="{8D30041E-D431-4874-B9D1-4CEB2C70C12C}" srcId="{9090DB6A-49CD-4525-A855-BB5CB60D94D4}" destId="{B67A6149-8A38-4712-8970-1EBD5838F4DB}" srcOrd="1" destOrd="0" parTransId="{95CA52C0-01F6-4D3A-99C9-B3BE93941785}" sibTransId="{5D2E1349-DE85-4BF9-AD7D-2D6E73A6A06C}"/>
    <dgm:cxn modelId="{D624EB4C-9609-4CFD-AE91-A6A09C90796A}" type="presOf" srcId="{03C16D41-9490-4AB9-AFF9-4BA9DEFC8036}" destId="{3B96D5DC-94F8-43B8-A3E3-E3021D60B36F}" srcOrd="0" destOrd="0" presId="urn:microsoft.com/office/officeart/2008/layout/LinedList"/>
    <dgm:cxn modelId="{F53A8570-8683-47EC-A330-FE173938AB6E}" type="presOf" srcId="{B67A6149-8A38-4712-8970-1EBD5838F4DB}" destId="{87956111-42AA-42CF-9C1A-31BD27FB6FA2}" srcOrd="0" destOrd="0" presId="urn:microsoft.com/office/officeart/2008/layout/LinedList"/>
    <dgm:cxn modelId="{2019CE77-2E78-410D-A51B-C5764A47A605}" srcId="{9090DB6A-49CD-4525-A855-BB5CB60D94D4}" destId="{03C16D41-9490-4AB9-AFF9-4BA9DEFC8036}" srcOrd="0" destOrd="0" parTransId="{7CF7FD80-3182-40AC-B728-E233219D4592}" sibTransId="{7A568F34-578F-4267-B69B-02565D726E08}"/>
    <dgm:cxn modelId="{9EB70E90-EDA1-482C-B365-8DC282A9BBD6}" type="presOf" srcId="{9090DB6A-49CD-4525-A855-BB5CB60D94D4}" destId="{955712DB-A727-49CE-A0FE-3D3C91785B54}" srcOrd="0" destOrd="0" presId="urn:microsoft.com/office/officeart/2008/layout/LinedList"/>
    <dgm:cxn modelId="{5FD0E9C3-2AD7-49D4-9139-27BE1B0D042A}" type="presParOf" srcId="{955712DB-A727-49CE-A0FE-3D3C91785B54}" destId="{D89F01E5-3851-4402-A20A-BD3D5EF982BD}" srcOrd="0" destOrd="0" presId="urn:microsoft.com/office/officeart/2008/layout/LinedList"/>
    <dgm:cxn modelId="{4481E39F-54C1-434E-B1F8-0ED2398F9796}" type="presParOf" srcId="{955712DB-A727-49CE-A0FE-3D3C91785B54}" destId="{65FEBA26-B457-4745-8963-57ADD53423AC}" srcOrd="1" destOrd="0" presId="urn:microsoft.com/office/officeart/2008/layout/LinedList"/>
    <dgm:cxn modelId="{9580C5DE-73E9-4F91-9384-8FE567617404}" type="presParOf" srcId="{65FEBA26-B457-4745-8963-57ADD53423AC}" destId="{3B96D5DC-94F8-43B8-A3E3-E3021D60B36F}" srcOrd="0" destOrd="0" presId="urn:microsoft.com/office/officeart/2008/layout/LinedList"/>
    <dgm:cxn modelId="{29ABF5AE-A450-4A18-81E8-43364C0B236A}" type="presParOf" srcId="{65FEBA26-B457-4745-8963-57ADD53423AC}" destId="{F646AE9E-53A2-4775-81B8-1980A1F92C0C}" srcOrd="1" destOrd="0" presId="urn:microsoft.com/office/officeart/2008/layout/LinedList"/>
    <dgm:cxn modelId="{A8A68D4E-5AFB-42D1-8F88-9E74AD3D7118}" type="presParOf" srcId="{955712DB-A727-49CE-A0FE-3D3C91785B54}" destId="{725AFB94-3862-46B7-96B1-3EA2609889E5}" srcOrd="2" destOrd="0" presId="urn:microsoft.com/office/officeart/2008/layout/LinedList"/>
    <dgm:cxn modelId="{FF9228C6-7E77-43B1-A829-0AA4EAF36705}" type="presParOf" srcId="{955712DB-A727-49CE-A0FE-3D3C91785B54}" destId="{304B567A-72B6-498D-8021-A303FA9BD5BA}" srcOrd="3" destOrd="0" presId="urn:microsoft.com/office/officeart/2008/layout/LinedList"/>
    <dgm:cxn modelId="{C1F9A7C8-85DA-44C7-A901-0EA57101843D}" type="presParOf" srcId="{304B567A-72B6-498D-8021-A303FA9BD5BA}" destId="{87956111-42AA-42CF-9C1A-31BD27FB6FA2}" srcOrd="0" destOrd="0" presId="urn:microsoft.com/office/officeart/2008/layout/LinedList"/>
    <dgm:cxn modelId="{0978BA07-CA1C-46EA-878C-F11F149D51E0}" type="presParOf" srcId="{304B567A-72B6-498D-8021-A303FA9BD5BA}" destId="{DF1EDF16-AA92-47A8-8DEC-6B5A81261EB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9CE1D5-0A4F-480E-BF55-D34B56DF6CE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</dgm:pt>
    <dgm:pt modelId="{3116B931-E1C5-4D91-B35A-293CBEBFEB46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Talking </a:t>
          </a:r>
          <a:endParaRPr lang="en-GB" dirty="0"/>
        </a:p>
      </dgm:t>
    </dgm:pt>
    <dgm:pt modelId="{2F304995-FA2D-4E8B-BC39-C53534E35FC2}" type="parTrans" cxnId="{D531E10C-2081-4457-B257-10EF8C3694EF}">
      <dgm:prSet/>
      <dgm:spPr/>
    </dgm:pt>
    <dgm:pt modelId="{F6B36BFF-2F94-4A48-9ECC-DBCFB507375D}" type="sibTrans" cxnId="{D531E10C-2081-4457-B257-10EF8C3694EF}">
      <dgm:prSet/>
      <dgm:spPr/>
      <dgm:t>
        <a:bodyPr/>
        <a:lstStyle/>
        <a:p>
          <a:endParaRPr lang="en-GB"/>
        </a:p>
      </dgm:t>
    </dgm:pt>
    <dgm:pt modelId="{0FBB2C7C-68D5-49E3-B606-D7CA1DF4E743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Formulating a plan</a:t>
          </a:r>
          <a:endParaRPr lang="en-GB" dirty="0"/>
        </a:p>
      </dgm:t>
    </dgm:pt>
    <dgm:pt modelId="{E1D43E52-824D-4B9B-9FDF-7C5AC78098E3}" type="parTrans" cxnId="{528D9267-5919-4AA3-8141-6BFB9ABF5195}">
      <dgm:prSet/>
      <dgm:spPr/>
    </dgm:pt>
    <dgm:pt modelId="{FB623781-EDD3-4748-BA36-C248A5521F10}" type="sibTrans" cxnId="{528D9267-5919-4AA3-8141-6BFB9ABF5195}">
      <dgm:prSet/>
      <dgm:spPr/>
      <dgm:t>
        <a:bodyPr/>
        <a:lstStyle/>
        <a:p>
          <a:endParaRPr lang="en-GB"/>
        </a:p>
      </dgm:t>
    </dgm:pt>
    <dgm:pt modelId="{C7DA9D38-4E2F-4066-9832-1D82F7583FA1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Strategies are implimented</a:t>
          </a:r>
          <a:endParaRPr lang="en-GB" dirty="0"/>
        </a:p>
      </dgm:t>
    </dgm:pt>
    <dgm:pt modelId="{77BDC697-1042-4212-B4F4-016CFBADF0CE}" type="parTrans" cxnId="{8764E61C-5A97-4779-807A-D26ED3D0E7B1}">
      <dgm:prSet/>
      <dgm:spPr/>
    </dgm:pt>
    <dgm:pt modelId="{36CAD610-23CA-4789-AEC8-5975EFDAFE2A}" type="sibTrans" cxnId="{8764E61C-5A97-4779-807A-D26ED3D0E7B1}">
      <dgm:prSet/>
      <dgm:spPr/>
      <dgm:t>
        <a:bodyPr/>
        <a:lstStyle/>
        <a:p>
          <a:endParaRPr lang="en-GB"/>
        </a:p>
      </dgm:t>
    </dgm:pt>
    <dgm:pt modelId="{BF2B3888-A538-43A6-BB8A-F907D4749454}" type="pres">
      <dgm:prSet presAssocID="{199CE1D5-0A4F-480E-BF55-D34B56DF6CE0}" presName="outerComposite" presStyleCnt="0">
        <dgm:presLayoutVars>
          <dgm:chMax val="5"/>
          <dgm:dir/>
          <dgm:resizeHandles val="exact"/>
        </dgm:presLayoutVars>
      </dgm:prSet>
      <dgm:spPr/>
    </dgm:pt>
    <dgm:pt modelId="{335A3DB8-81C7-4895-A05D-6CA2C0661872}" type="pres">
      <dgm:prSet presAssocID="{199CE1D5-0A4F-480E-BF55-D34B56DF6CE0}" presName="dummyMaxCanvas" presStyleCnt="0">
        <dgm:presLayoutVars/>
      </dgm:prSet>
      <dgm:spPr/>
    </dgm:pt>
    <dgm:pt modelId="{36E07BCF-4E46-42FF-8E72-4A7FB76639C2}" type="pres">
      <dgm:prSet presAssocID="{199CE1D5-0A4F-480E-BF55-D34B56DF6CE0}" presName="ThreeNodes_1" presStyleLbl="node1" presStyleIdx="0" presStyleCnt="3">
        <dgm:presLayoutVars>
          <dgm:bulletEnabled val="1"/>
        </dgm:presLayoutVars>
      </dgm:prSet>
      <dgm:spPr/>
    </dgm:pt>
    <dgm:pt modelId="{87A3CF5C-08D0-4F98-B02D-DA0292538222}" type="pres">
      <dgm:prSet presAssocID="{199CE1D5-0A4F-480E-BF55-D34B56DF6CE0}" presName="ThreeNodes_2" presStyleLbl="node1" presStyleIdx="1" presStyleCnt="3">
        <dgm:presLayoutVars>
          <dgm:bulletEnabled val="1"/>
        </dgm:presLayoutVars>
      </dgm:prSet>
      <dgm:spPr/>
    </dgm:pt>
    <dgm:pt modelId="{54BF5C17-887A-441D-9B26-E712F27651BD}" type="pres">
      <dgm:prSet presAssocID="{199CE1D5-0A4F-480E-BF55-D34B56DF6CE0}" presName="ThreeNodes_3" presStyleLbl="node1" presStyleIdx="2" presStyleCnt="3">
        <dgm:presLayoutVars>
          <dgm:bulletEnabled val="1"/>
        </dgm:presLayoutVars>
      </dgm:prSet>
      <dgm:spPr/>
    </dgm:pt>
    <dgm:pt modelId="{34D443D0-A224-4560-A904-85742275D7A7}" type="pres">
      <dgm:prSet presAssocID="{199CE1D5-0A4F-480E-BF55-D34B56DF6CE0}" presName="ThreeConn_1-2" presStyleLbl="fgAccFollowNode1" presStyleIdx="0" presStyleCnt="2">
        <dgm:presLayoutVars>
          <dgm:bulletEnabled val="1"/>
        </dgm:presLayoutVars>
      </dgm:prSet>
      <dgm:spPr/>
    </dgm:pt>
    <dgm:pt modelId="{758F89EF-709A-40C6-A0B9-B40C075A1129}" type="pres">
      <dgm:prSet presAssocID="{199CE1D5-0A4F-480E-BF55-D34B56DF6CE0}" presName="ThreeConn_2-3" presStyleLbl="fgAccFollowNode1" presStyleIdx="1" presStyleCnt="2">
        <dgm:presLayoutVars>
          <dgm:bulletEnabled val="1"/>
        </dgm:presLayoutVars>
      </dgm:prSet>
      <dgm:spPr/>
    </dgm:pt>
    <dgm:pt modelId="{20DE9A13-0B09-45C7-B19C-5E926EC81290}" type="pres">
      <dgm:prSet presAssocID="{199CE1D5-0A4F-480E-BF55-D34B56DF6CE0}" presName="ThreeNodes_1_text" presStyleLbl="node1" presStyleIdx="2" presStyleCnt="3">
        <dgm:presLayoutVars>
          <dgm:bulletEnabled val="1"/>
        </dgm:presLayoutVars>
      </dgm:prSet>
      <dgm:spPr/>
    </dgm:pt>
    <dgm:pt modelId="{A43EB3F4-0E1D-4A1E-AFF3-2B42EA3F88B9}" type="pres">
      <dgm:prSet presAssocID="{199CE1D5-0A4F-480E-BF55-D34B56DF6CE0}" presName="ThreeNodes_2_text" presStyleLbl="node1" presStyleIdx="2" presStyleCnt="3">
        <dgm:presLayoutVars>
          <dgm:bulletEnabled val="1"/>
        </dgm:presLayoutVars>
      </dgm:prSet>
      <dgm:spPr/>
    </dgm:pt>
    <dgm:pt modelId="{CC1EB580-CEA0-4FF4-8EAD-36A31B04EDBB}" type="pres">
      <dgm:prSet presAssocID="{199CE1D5-0A4F-480E-BF55-D34B56DF6CE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8918A03-0A5F-46AA-8CB6-B9231BC00170}" type="presOf" srcId="{FB623781-EDD3-4748-BA36-C248A5521F10}" destId="{758F89EF-709A-40C6-A0B9-B40C075A1129}" srcOrd="0" destOrd="0" presId="urn:microsoft.com/office/officeart/2005/8/layout/vProcess5"/>
    <dgm:cxn modelId="{D531E10C-2081-4457-B257-10EF8C3694EF}" srcId="{199CE1D5-0A4F-480E-BF55-D34B56DF6CE0}" destId="{3116B931-E1C5-4D91-B35A-293CBEBFEB46}" srcOrd="0" destOrd="0" parTransId="{2F304995-FA2D-4E8B-BC39-C53534E35FC2}" sibTransId="{F6B36BFF-2F94-4A48-9ECC-DBCFB507375D}"/>
    <dgm:cxn modelId="{0CB2FC10-E18D-45E7-890C-7A5D364469C5}" type="presOf" srcId="{0FBB2C7C-68D5-49E3-B606-D7CA1DF4E743}" destId="{A43EB3F4-0E1D-4A1E-AFF3-2B42EA3F88B9}" srcOrd="1" destOrd="0" presId="urn:microsoft.com/office/officeart/2005/8/layout/vProcess5"/>
    <dgm:cxn modelId="{8764E61C-5A97-4779-807A-D26ED3D0E7B1}" srcId="{199CE1D5-0A4F-480E-BF55-D34B56DF6CE0}" destId="{C7DA9D38-4E2F-4066-9832-1D82F7583FA1}" srcOrd="2" destOrd="0" parTransId="{77BDC697-1042-4212-B4F4-016CFBADF0CE}" sibTransId="{36CAD610-23CA-4789-AEC8-5975EFDAFE2A}"/>
    <dgm:cxn modelId="{371BE11E-F126-40FD-9F2B-FFA626C75AD2}" type="presOf" srcId="{F6B36BFF-2F94-4A48-9ECC-DBCFB507375D}" destId="{34D443D0-A224-4560-A904-85742275D7A7}" srcOrd="0" destOrd="0" presId="urn:microsoft.com/office/officeart/2005/8/layout/vProcess5"/>
    <dgm:cxn modelId="{B2815F24-08DA-4DB2-9107-48DCF95BFDB4}" type="presOf" srcId="{0FBB2C7C-68D5-49E3-B606-D7CA1DF4E743}" destId="{87A3CF5C-08D0-4F98-B02D-DA0292538222}" srcOrd="0" destOrd="0" presId="urn:microsoft.com/office/officeart/2005/8/layout/vProcess5"/>
    <dgm:cxn modelId="{C58DE93A-D1D8-4805-AC67-42F34E2075EB}" type="presOf" srcId="{3116B931-E1C5-4D91-B35A-293CBEBFEB46}" destId="{20DE9A13-0B09-45C7-B19C-5E926EC81290}" srcOrd="1" destOrd="0" presId="urn:microsoft.com/office/officeart/2005/8/layout/vProcess5"/>
    <dgm:cxn modelId="{9E2D5C40-CCB4-481D-A6B7-6CC49469A0CD}" type="presOf" srcId="{C7DA9D38-4E2F-4066-9832-1D82F7583FA1}" destId="{54BF5C17-887A-441D-9B26-E712F27651BD}" srcOrd="0" destOrd="0" presId="urn:microsoft.com/office/officeart/2005/8/layout/vProcess5"/>
    <dgm:cxn modelId="{528D9267-5919-4AA3-8141-6BFB9ABF5195}" srcId="{199CE1D5-0A4F-480E-BF55-D34B56DF6CE0}" destId="{0FBB2C7C-68D5-49E3-B606-D7CA1DF4E743}" srcOrd="1" destOrd="0" parTransId="{E1D43E52-824D-4B9B-9FDF-7C5AC78098E3}" sibTransId="{FB623781-EDD3-4748-BA36-C248A5521F10}"/>
    <dgm:cxn modelId="{704AA784-8518-46C4-9FEB-A4DA18F3BE51}" type="presOf" srcId="{C7DA9D38-4E2F-4066-9832-1D82F7583FA1}" destId="{CC1EB580-CEA0-4FF4-8EAD-36A31B04EDBB}" srcOrd="1" destOrd="0" presId="urn:microsoft.com/office/officeart/2005/8/layout/vProcess5"/>
    <dgm:cxn modelId="{12E3A3A0-4961-4688-8ECC-4FB7DFC8DC0C}" type="presOf" srcId="{3116B931-E1C5-4D91-B35A-293CBEBFEB46}" destId="{36E07BCF-4E46-42FF-8E72-4A7FB76639C2}" srcOrd="0" destOrd="0" presId="urn:microsoft.com/office/officeart/2005/8/layout/vProcess5"/>
    <dgm:cxn modelId="{AD15A9F3-0913-41DA-AA9E-C110323031A9}" type="presOf" srcId="{199CE1D5-0A4F-480E-BF55-D34B56DF6CE0}" destId="{BF2B3888-A538-43A6-BB8A-F907D4749454}" srcOrd="0" destOrd="0" presId="urn:microsoft.com/office/officeart/2005/8/layout/vProcess5"/>
    <dgm:cxn modelId="{1A12E917-573E-40CB-8CD8-6AEAE254C532}" type="presParOf" srcId="{BF2B3888-A538-43A6-BB8A-F907D4749454}" destId="{335A3DB8-81C7-4895-A05D-6CA2C0661872}" srcOrd="0" destOrd="0" presId="urn:microsoft.com/office/officeart/2005/8/layout/vProcess5"/>
    <dgm:cxn modelId="{C72AD680-08A4-43F0-9E78-339AE8BA070D}" type="presParOf" srcId="{BF2B3888-A538-43A6-BB8A-F907D4749454}" destId="{36E07BCF-4E46-42FF-8E72-4A7FB76639C2}" srcOrd="1" destOrd="0" presId="urn:microsoft.com/office/officeart/2005/8/layout/vProcess5"/>
    <dgm:cxn modelId="{4A24E75F-F77C-41C2-8A0E-B6131CDB8D23}" type="presParOf" srcId="{BF2B3888-A538-43A6-BB8A-F907D4749454}" destId="{87A3CF5C-08D0-4F98-B02D-DA0292538222}" srcOrd="2" destOrd="0" presId="urn:microsoft.com/office/officeart/2005/8/layout/vProcess5"/>
    <dgm:cxn modelId="{9A92D117-C18A-40A3-BA5B-9E763D20BB26}" type="presParOf" srcId="{BF2B3888-A538-43A6-BB8A-F907D4749454}" destId="{54BF5C17-887A-441D-9B26-E712F27651BD}" srcOrd="3" destOrd="0" presId="urn:microsoft.com/office/officeart/2005/8/layout/vProcess5"/>
    <dgm:cxn modelId="{C6E47AA8-ED5E-4C75-BA00-3FBC1E66B1D1}" type="presParOf" srcId="{BF2B3888-A538-43A6-BB8A-F907D4749454}" destId="{34D443D0-A224-4560-A904-85742275D7A7}" srcOrd="4" destOrd="0" presId="urn:microsoft.com/office/officeart/2005/8/layout/vProcess5"/>
    <dgm:cxn modelId="{F0B1DE67-1496-48D3-A671-9FDFD9E2BD7C}" type="presParOf" srcId="{BF2B3888-A538-43A6-BB8A-F907D4749454}" destId="{758F89EF-709A-40C6-A0B9-B40C075A1129}" srcOrd="5" destOrd="0" presId="urn:microsoft.com/office/officeart/2005/8/layout/vProcess5"/>
    <dgm:cxn modelId="{3F481DDC-7B07-442E-AB76-E0733FFF40B1}" type="presParOf" srcId="{BF2B3888-A538-43A6-BB8A-F907D4749454}" destId="{20DE9A13-0B09-45C7-B19C-5E926EC81290}" srcOrd="6" destOrd="0" presId="urn:microsoft.com/office/officeart/2005/8/layout/vProcess5"/>
    <dgm:cxn modelId="{AC432A0B-07FD-4A64-ADDE-68C4C6EB3523}" type="presParOf" srcId="{BF2B3888-A538-43A6-BB8A-F907D4749454}" destId="{A43EB3F4-0E1D-4A1E-AFF3-2B42EA3F88B9}" srcOrd="7" destOrd="0" presId="urn:microsoft.com/office/officeart/2005/8/layout/vProcess5"/>
    <dgm:cxn modelId="{6DFB98BD-853F-444B-B597-2F7205D59296}" type="presParOf" srcId="{BF2B3888-A538-43A6-BB8A-F907D4749454}" destId="{CC1EB580-CEA0-4FF4-8EAD-36A31B04EDB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F01E5-3851-4402-A20A-BD3D5EF982BD}">
      <dsp:nvSpPr>
        <dsp:cNvPr id="0" name=""/>
        <dsp:cNvSpPr/>
      </dsp:nvSpPr>
      <dsp:spPr>
        <a:xfrm>
          <a:off x="0" y="0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96D5DC-94F8-43B8-A3E3-E3021D60B36F}">
      <dsp:nvSpPr>
        <dsp:cNvPr id="0" name=""/>
        <dsp:cNvSpPr/>
      </dsp:nvSpPr>
      <dsp:spPr>
        <a:xfrm>
          <a:off x="0" y="0"/>
          <a:ext cx="7728267" cy="2543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>
              <a:solidFill>
                <a:srgbClr val="0070C0"/>
              </a:solidFill>
              <a:latin typeface="Ink Free"/>
              <a:cs typeface="Cavolini"/>
            </a:rPr>
            <a:t>"Many people fail to cope with problems in living or to exploit opportunities because they do not see them from new perspectives; old and often uncomfortable frames of reference keep them locked into self-defeating patterns of thinking and behaving." </a:t>
          </a:r>
          <a:endParaRPr lang="en-US" sz="2700" b="1" kern="1200">
            <a:solidFill>
              <a:srgbClr val="0070C0"/>
            </a:solidFill>
            <a:latin typeface="Ink Free"/>
            <a:cs typeface="Cavolini"/>
          </a:endParaRPr>
        </a:p>
      </dsp:txBody>
      <dsp:txXfrm>
        <a:off x="0" y="0"/>
        <a:ext cx="7728267" cy="2543662"/>
      </dsp:txXfrm>
    </dsp:sp>
    <dsp:sp modelId="{725AFB94-3862-46B7-96B1-3EA2609889E5}">
      <dsp:nvSpPr>
        <dsp:cNvPr id="0" name=""/>
        <dsp:cNvSpPr/>
      </dsp:nvSpPr>
      <dsp:spPr>
        <a:xfrm>
          <a:off x="0" y="2543662"/>
          <a:ext cx="7728267" cy="0"/>
        </a:xfrm>
        <a:prstGeom prst="line">
          <a:avLst/>
        </a:prstGeom>
        <a:solidFill>
          <a:schemeClr val="accent2">
            <a:hueOff val="1954454"/>
            <a:satOff val="-31534"/>
            <a:lumOff val="-5490"/>
            <a:alphaOff val="0"/>
          </a:schemeClr>
        </a:solidFill>
        <a:ln w="10795" cap="flat" cmpd="sng" algn="ctr">
          <a:solidFill>
            <a:schemeClr val="accent2">
              <a:hueOff val="1954454"/>
              <a:satOff val="-31534"/>
              <a:lumOff val="-54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56111-42AA-42CF-9C1A-31BD27FB6FA2}">
      <dsp:nvSpPr>
        <dsp:cNvPr id="0" name=""/>
        <dsp:cNvSpPr/>
      </dsp:nvSpPr>
      <dsp:spPr>
        <a:xfrm>
          <a:off x="0" y="2543662"/>
          <a:ext cx="7728267" cy="2543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>
              <a:solidFill>
                <a:srgbClr val="0070C0"/>
              </a:solidFill>
              <a:latin typeface="Ink Free"/>
              <a:cs typeface="Cavolini"/>
            </a:rPr>
            <a:t>Egan (1986)</a:t>
          </a:r>
          <a:endParaRPr lang="en-US" sz="2700" b="1" kern="1200">
            <a:solidFill>
              <a:srgbClr val="0070C0"/>
            </a:solidFill>
            <a:latin typeface="Ink Free"/>
            <a:cs typeface="Cavolini"/>
          </a:endParaRPr>
        </a:p>
      </dsp:txBody>
      <dsp:txXfrm>
        <a:off x="0" y="2543662"/>
        <a:ext cx="7728267" cy="25436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07BCF-4E46-42FF-8E72-4A7FB76639C2}">
      <dsp:nvSpPr>
        <dsp:cNvPr id="0" name=""/>
        <dsp:cNvSpPr/>
      </dsp:nvSpPr>
      <dsp:spPr>
        <a:xfrm>
          <a:off x="0" y="0"/>
          <a:ext cx="6569026" cy="15261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Corbel" panose="020B0503020204020204"/>
            </a:rPr>
            <a:t>Talking </a:t>
          </a:r>
          <a:endParaRPr lang="en-GB" sz="4000" kern="1200" dirty="0"/>
        </a:p>
      </dsp:txBody>
      <dsp:txXfrm>
        <a:off x="44701" y="44701"/>
        <a:ext cx="4922140" cy="1436795"/>
      </dsp:txXfrm>
    </dsp:sp>
    <dsp:sp modelId="{87A3CF5C-08D0-4F98-B02D-DA0292538222}">
      <dsp:nvSpPr>
        <dsp:cNvPr id="0" name=""/>
        <dsp:cNvSpPr/>
      </dsp:nvSpPr>
      <dsp:spPr>
        <a:xfrm>
          <a:off x="579620" y="1780563"/>
          <a:ext cx="6569026" cy="1526197"/>
        </a:xfrm>
        <a:prstGeom prst="roundRect">
          <a:avLst>
            <a:gd name="adj" fmla="val 10000"/>
          </a:avLst>
        </a:prstGeom>
        <a:solidFill>
          <a:schemeClr val="accent2">
            <a:hueOff val="977227"/>
            <a:satOff val="-15767"/>
            <a:lumOff val="-2745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Corbel" panose="020B0503020204020204"/>
            </a:rPr>
            <a:t>Formulating a plan</a:t>
          </a:r>
          <a:endParaRPr lang="en-GB" sz="4000" kern="1200" dirty="0"/>
        </a:p>
      </dsp:txBody>
      <dsp:txXfrm>
        <a:off x="624321" y="1825264"/>
        <a:ext cx="4907976" cy="1436795"/>
      </dsp:txXfrm>
    </dsp:sp>
    <dsp:sp modelId="{54BF5C17-887A-441D-9B26-E712F27651BD}">
      <dsp:nvSpPr>
        <dsp:cNvPr id="0" name=""/>
        <dsp:cNvSpPr/>
      </dsp:nvSpPr>
      <dsp:spPr>
        <a:xfrm>
          <a:off x="1159240" y="3561126"/>
          <a:ext cx="6569026" cy="1526197"/>
        </a:xfrm>
        <a:prstGeom prst="roundRect">
          <a:avLst>
            <a:gd name="adj" fmla="val 10000"/>
          </a:avLst>
        </a:prstGeom>
        <a:solidFill>
          <a:schemeClr val="accent2">
            <a:hueOff val="1954454"/>
            <a:satOff val="-31534"/>
            <a:lumOff val="-549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Corbel" panose="020B0503020204020204"/>
            </a:rPr>
            <a:t>Strategies are implimented</a:t>
          </a:r>
          <a:endParaRPr lang="en-GB" sz="4000" kern="1200" dirty="0"/>
        </a:p>
      </dsp:txBody>
      <dsp:txXfrm>
        <a:off x="1203941" y="3605827"/>
        <a:ext cx="4907976" cy="1436795"/>
      </dsp:txXfrm>
    </dsp:sp>
    <dsp:sp modelId="{34D443D0-A224-4560-A904-85742275D7A7}">
      <dsp:nvSpPr>
        <dsp:cNvPr id="0" name=""/>
        <dsp:cNvSpPr/>
      </dsp:nvSpPr>
      <dsp:spPr>
        <a:xfrm>
          <a:off x="5576998" y="1157366"/>
          <a:ext cx="992028" cy="9920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5800204" y="1157366"/>
        <a:ext cx="545616" cy="746501"/>
      </dsp:txXfrm>
    </dsp:sp>
    <dsp:sp modelId="{758F89EF-709A-40C6-A0B9-B40C075A1129}">
      <dsp:nvSpPr>
        <dsp:cNvPr id="0" name=""/>
        <dsp:cNvSpPr/>
      </dsp:nvSpPr>
      <dsp:spPr>
        <a:xfrm>
          <a:off x="6156618" y="2927754"/>
          <a:ext cx="992028" cy="9920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208860"/>
            <a:satOff val="-57041"/>
            <a:lumOff val="-4127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3208860"/>
              <a:satOff val="-57041"/>
              <a:lumOff val="-41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6379824" y="2927754"/>
        <a:ext cx="545616" cy="7465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540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23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37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939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236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506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618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52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24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860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510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494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side.akronchildrens.org/2015/06/24/doctors-share-thoughts-on-the-science-of-inside-out/" TargetMode="External"/><Relationship Id="rId2" Type="http://schemas.openxmlformats.org/officeDocument/2006/relationships/hyperlink" Target="http://twinkl.cymr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searchgate.net/profile/Gerard-Egan" TargetMode="External"/><Relationship Id="rId4" Type="http://schemas.openxmlformats.org/officeDocument/2006/relationships/hyperlink" Target="http://www.jessicagordonryan.com/home/setting-smart-and-achievable-go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8">
            <a:extLst>
              <a:ext uri="{FF2B5EF4-FFF2-40B4-BE49-F238E27FC236}">
                <a16:creationId xmlns:a16="http://schemas.microsoft.com/office/drawing/2014/main" id="{EB8AA617-0537-4ED7-91B6-66511A647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10">
            <a:extLst>
              <a:ext uri="{FF2B5EF4-FFF2-40B4-BE49-F238E27FC236}">
                <a16:creationId xmlns:a16="http://schemas.microsoft.com/office/drawing/2014/main" id="{C2E8BF1F-CE61-45C5-92AC-552D23176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4590661"/>
            <a:ext cx="10210862" cy="1065690"/>
          </a:xfrm>
        </p:spPr>
        <p:txBody>
          <a:bodyPr>
            <a:normAutofit/>
          </a:bodyPr>
          <a:lstStyle/>
          <a:p>
            <a:r>
              <a:rPr lang="en-GB" sz="3200"/>
              <a:t>understanding of the role of helping and support within an education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4" y="5666792"/>
            <a:ext cx="10180696" cy="542592"/>
          </a:xfrm>
        </p:spPr>
        <p:txBody>
          <a:bodyPr>
            <a:normAutofit/>
          </a:bodyPr>
          <a:lstStyle/>
          <a:p>
            <a:r>
              <a:rPr lang="en-GB" sz="1000"/>
              <a:t>SJIE 4002 Supporting the learner </a:t>
            </a:r>
          </a:p>
          <a:p>
            <a:r>
              <a:rPr lang="en-GB" sz="1000"/>
              <a:t>2014382  Sian Davies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6A7E17-E97B-4D5B-AC12-27B93A0899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856" r="1" b="1053"/>
          <a:stretch/>
        </p:blipFill>
        <p:spPr>
          <a:xfrm>
            <a:off x="1069847" y="484632"/>
            <a:ext cx="10637520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6">
            <a:extLst>
              <a:ext uri="{FF2B5EF4-FFF2-40B4-BE49-F238E27FC236}">
                <a16:creationId xmlns:a16="http://schemas.microsoft.com/office/drawing/2014/main" id="{64C9EE1D-12BB-43F7-9A2A-893578DCA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43962A31-C54E-4762-B155-59777FED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8" name="Rectangle 30">
            <a:extLst>
              <a:ext uri="{FF2B5EF4-FFF2-40B4-BE49-F238E27FC236}">
                <a16:creationId xmlns:a16="http://schemas.microsoft.com/office/drawing/2014/main" id="{20A9CA88-93EB-4DC0-A00D-64E6AB7A0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32">
            <a:extLst>
              <a:ext uri="{FF2B5EF4-FFF2-40B4-BE49-F238E27FC236}">
                <a16:creationId xmlns:a16="http://schemas.microsoft.com/office/drawing/2014/main" id="{DE84C1AD-30A9-4EF6-A8E1-7484242EF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7552943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CD4C08-F551-4B0E-8FEC-69E9928BC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298448"/>
            <a:ext cx="6068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spc="-100">
                <a:ln w="15875">
                  <a:solidFill>
                    <a:srgbClr val="FFFFFF"/>
                  </a:solidFill>
                </a:ln>
                <a:noFill/>
                <a:latin typeface="Ink Free"/>
              </a:rPr>
              <a:t>Gerard Egan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C1274E-5CF9-4ECD-9CF0-694F548C10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0014" y="4693112"/>
            <a:ext cx="6037903" cy="89153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>
                <a:solidFill>
                  <a:schemeClr val="accent1">
                    <a:lumMod val="20000"/>
                    <a:lumOff val="80000"/>
                  </a:schemeClr>
                </a:solidFill>
              </a:rPr>
              <a:t>3 stage approach to helping</a:t>
            </a:r>
          </a:p>
        </p:txBody>
      </p:sp>
      <p:pic>
        <p:nvPicPr>
          <p:cNvPr id="5" name="Picture 5" descr="Diagram, venn diagram&#10;&#10;Description automatically generated">
            <a:extLst>
              <a:ext uri="{FF2B5EF4-FFF2-40B4-BE49-F238E27FC236}">
                <a16:creationId xmlns:a16="http://schemas.microsoft.com/office/drawing/2014/main" id="{3A150F85-59E8-4716-AD2C-00F2B85606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39713" y="3498036"/>
            <a:ext cx="2582533" cy="2582533"/>
          </a:xfrm>
          <a:prstGeom prst="rect">
            <a:avLst/>
          </a:prstGeom>
        </p:spPr>
      </p:pic>
      <p:pic>
        <p:nvPicPr>
          <p:cNvPr id="3" name="Picture 5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3D546F6A-47CF-4890-9038-6CCB8C2E7F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9389" y="756380"/>
            <a:ext cx="2583181" cy="2583181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086E571C-8A2B-4F37-B155-9C5DF0ACA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5C59C6-64A6-4AB4-AD13-223FEC2EDE60}"/>
              </a:ext>
            </a:extLst>
          </p:cNvPr>
          <p:cNvSpPr txBox="1"/>
          <p:nvPr/>
        </p:nvSpPr>
        <p:spPr>
          <a:xfrm>
            <a:off x="5054221" y="528168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A86F09-C8DB-4C97-921D-0D5F67ABBFFF}"/>
              </a:ext>
            </a:extLst>
          </p:cNvPr>
          <p:cNvSpPr txBox="1"/>
          <p:nvPr/>
        </p:nvSpPr>
        <p:spPr>
          <a:xfrm>
            <a:off x="9605963" y="3259931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rgbClr val="0070C0"/>
                </a:solidFill>
              </a:rPr>
              <a:t>researchgate.net </a:t>
            </a:r>
            <a:endParaRPr lang="en-GB" sz="1400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ACC8A7-69D8-4862-B99F-85BEB9F270BD}"/>
              </a:ext>
            </a:extLst>
          </p:cNvPr>
          <p:cNvSpPr txBox="1"/>
          <p:nvPr/>
        </p:nvSpPr>
        <p:spPr>
          <a:xfrm>
            <a:off x="8939212" y="6081711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rgbClr val="0070C0"/>
                </a:solidFill>
              </a:rPr>
              <a:t>The Skilled Helper Egan, G.</a:t>
            </a:r>
            <a:endParaRPr lang="en-GB" sz="1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050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3ABB4-7E2A-4248-9FE7-4A419AFF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126970D-C1E5-4FB1-84E8-86CB9CED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CF8C4-F43D-459E-B841-16C5566D6C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8445" y="4238094"/>
            <a:ext cx="10210862" cy="1065690"/>
          </a:xfrm>
        </p:spPr>
        <p:txBody>
          <a:bodyPr>
            <a:normAutofit/>
          </a:bodyPr>
          <a:lstStyle/>
          <a:p>
            <a:r>
              <a:rPr lang="en-GB"/>
              <a:t>Portrait of a helper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14F679-B81D-4404-9CEC-1656EA0097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1208" y="5632673"/>
            <a:ext cx="10180696" cy="5425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"It goes without saying that we do not live in</a:t>
            </a:r>
            <a:r>
              <a:rPr lang="en-GB"/>
              <a:t> an ideal world. The best of helpers can fall short of the ideal in different ways at different times."                                  Egan (1986)</a:t>
            </a:r>
            <a:endParaRPr lang="en-GB" dirty="0"/>
          </a:p>
        </p:txBody>
      </p:sp>
      <p:pic>
        <p:nvPicPr>
          <p:cNvPr id="4" name="Graphic 4" descr="Woman Shrugging outline">
            <a:extLst>
              <a:ext uri="{FF2B5EF4-FFF2-40B4-BE49-F238E27FC236}">
                <a16:creationId xmlns:a16="http://schemas.microsoft.com/office/drawing/2014/main" id="{7276D988-3339-4B50-80A7-9397E64F10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75692" y="416393"/>
            <a:ext cx="3556755" cy="35567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59FBAC-6E67-416F-A01E-DF24FC8CE4CA}"/>
              </a:ext>
            </a:extLst>
          </p:cNvPr>
          <p:cNvSpPr txBox="1"/>
          <p:nvPr/>
        </p:nvSpPr>
        <p:spPr>
          <a:xfrm>
            <a:off x="2070100" y="3048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Active listening skills 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C8BE3E-FE52-4BFA-B742-F729CD5F9B18}"/>
              </a:ext>
            </a:extLst>
          </p:cNvPr>
          <p:cNvSpPr txBox="1"/>
          <p:nvPr/>
        </p:nvSpPr>
        <p:spPr>
          <a:xfrm>
            <a:off x="473075" y="7905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Good social intelligence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F1005C-09B8-4683-840B-23E3DF2C2E1A}"/>
              </a:ext>
            </a:extLst>
          </p:cNvPr>
          <p:cNvSpPr txBox="1"/>
          <p:nvPr/>
        </p:nvSpPr>
        <p:spPr>
          <a:xfrm>
            <a:off x="2228850" y="13398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Practical 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F0BE9E-17B3-4136-A4B1-90AE0944C20B}"/>
              </a:ext>
            </a:extLst>
          </p:cNvPr>
          <p:cNvSpPr txBox="1"/>
          <p:nvPr/>
        </p:nvSpPr>
        <p:spPr>
          <a:xfrm>
            <a:off x="758825" y="18891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Good common sense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DDF69C-C659-453D-A2AC-E6BCB67ACEBF}"/>
              </a:ext>
            </a:extLst>
          </p:cNvPr>
          <p:cNvSpPr txBox="1"/>
          <p:nvPr/>
        </p:nvSpPr>
        <p:spPr>
          <a:xfrm>
            <a:off x="2514600" y="22606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Availibility 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658C45-F7DE-43A8-B2FA-59BA9F4387CE}"/>
              </a:ext>
            </a:extLst>
          </p:cNvPr>
          <p:cNvSpPr txBox="1"/>
          <p:nvPr/>
        </p:nvSpPr>
        <p:spPr>
          <a:xfrm>
            <a:off x="1146175" y="27717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People of immagination</a:t>
            </a:r>
            <a:r>
              <a:rPr lang="en-GB" dirty="0"/>
              <a:t>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1B001B-8F7E-448E-92F5-B495B6B949EF}"/>
              </a:ext>
            </a:extLst>
          </p:cNvPr>
          <p:cNvSpPr txBox="1"/>
          <p:nvPr/>
        </p:nvSpPr>
        <p:spPr>
          <a:xfrm>
            <a:off x="2228850" y="32321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Respectful 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A81A0B-9A2C-42CD-BE1A-0A076928E919}"/>
              </a:ext>
            </a:extLst>
          </p:cNvPr>
          <p:cNvSpPr txBox="1"/>
          <p:nvPr/>
        </p:nvSpPr>
        <p:spPr>
          <a:xfrm>
            <a:off x="8010525" y="301625"/>
            <a:ext cx="33909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Committed to their own growth</a:t>
            </a:r>
            <a:r>
              <a:rPr lang="en-GB" dirty="0"/>
              <a:t>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D1AD0F0-7FA6-476A-A7F9-4A4F202E846A}"/>
              </a:ext>
            </a:extLst>
          </p:cNvPr>
          <p:cNvSpPr txBox="1"/>
          <p:nvPr/>
        </p:nvSpPr>
        <p:spPr>
          <a:xfrm>
            <a:off x="8458200" y="787400"/>
            <a:ext cx="3606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/>
                <a:cs typeface="Arial"/>
              </a:rPr>
              <a:t>Good social, emotional </a:t>
            </a:r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skills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2F030ED-D3E6-4F60-AE83-B2844A0ECD57}"/>
              </a:ext>
            </a:extLst>
          </p:cNvPr>
          <p:cNvSpPr txBox="1"/>
          <p:nvPr/>
        </p:nvSpPr>
        <p:spPr>
          <a:xfrm>
            <a:off x="8461375" y="1336675"/>
            <a:ext cx="3429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Adequate basic intelligence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B77B16D-DCE1-450F-8110-E23AAD0CC79D}"/>
              </a:ext>
            </a:extLst>
          </p:cNvPr>
          <p:cNvSpPr txBox="1"/>
          <p:nvPr/>
        </p:nvSpPr>
        <p:spPr>
          <a:xfrm>
            <a:off x="6153150" y="46291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86220A7-7E93-4153-9FDF-7218F495E9CD}"/>
              </a:ext>
            </a:extLst>
          </p:cNvPr>
          <p:cNvSpPr txBox="1"/>
          <p:nvPr/>
        </p:nvSpPr>
        <p:spPr>
          <a:xfrm>
            <a:off x="8162925" y="18891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Action people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D6EFD1A-03A7-461C-B607-A6A1936CC888}"/>
              </a:ext>
            </a:extLst>
          </p:cNvPr>
          <p:cNvSpPr txBox="1"/>
          <p:nvPr/>
        </p:nvSpPr>
        <p:spPr>
          <a:xfrm>
            <a:off x="8521700" y="2260600"/>
            <a:ext cx="3670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Have their own human problems 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EB56B8E-71E7-4E98-8CE9-A52B8FA8199C}"/>
              </a:ext>
            </a:extLst>
          </p:cNvPr>
          <p:cNvSpPr txBox="1"/>
          <p:nvPr/>
        </p:nvSpPr>
        <p:spPr>
          <a:xfrm>
            <a:off x="1971675" y="31400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DC869BD-91DC-4551-BC36-FD7B81C7FADA}"/>
              </a:ext>
            </a:extLst>
          </p:cNvPr>
          <p:cNvSpPr txBox="1"/>
          <p:nvPr/>
        </p:nvSpPr>
        <p:spPr>
          <a:xfrm>
            <a:off x="7950200" y="27686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Intergrators 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B83E6B1-349B-433B-A835-9137DC34B510}"/>
              </a:ext>
            </a:extLst>
          </p:cNvPr>
          <p:cNvSpPr txBox="1"/>
          <p:nvPr/>
        </p:nvSpPr>
        <p:spPr>
          <a:xfrm>
            <a:off x="8524875" y="32416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B0F0"/>
                </a:solidFill>
                <a:latin typeface="Arial"/>
                <a:cs typeface="Arial"/>
              </a:rPr>
              <a:t>Clear communicators </a:t>
            </a:r>
            <a:endParaRPr lang="en-GB" dirty="0">
              <a:solidFill>
                <a:srgbClr val="00B0F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770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0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FCCAF-DFF4-48ED-8B59-563A29992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Stage 1: Problem definition</a:t>
            </a: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82DA6524-26EE-4468-A069-5B62C75701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0199728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2051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3">
            <a:extLst>
              <a:ext uri="{FF2B5EF4-FFF2-40B4-BE49-F238E27FC236}">
                <a16:creationId xmlns:a16="http://schemas.microsoft.com/office/drawing/2014/main" id="{130E94B5-6B03-4C6D-A886-D92083B3E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597B8231-6339-4326-9EE6-D2F78558E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7974"/>
            <a:ext cx="11707367" cy="25380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14F066-22BE-4533-AD09-16BB26724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317" y="4622620"/>
            <a:ext cx="10210862" cy="13262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Starting places...</a:t>
            </a:r>
            <a:endParaRPr lang="en-US" sz="5900" spc="-100" dirty="0"/>
          </a:p>
        </p:txBody>
      </p:sp>
      <p:pic>
        <p:nvPicPr>
          <p:cNvPr id="5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9BA9FEFC-491A-4B43-927C-E994465B0B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6447" y="284316"/>
            <a:ext cx="4170684" cy="13613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832065-F35C-45B0-A9A9-65034F21D0F3}"/>
              </a:ext>
            </a:extLst>
          </p:cNvPr>
          <p:cNvSpPr txBox="1"/>
          <p:nvPr/>
        </p:nvSpPr>
        <p:spPr>
          <a:xfrm>
            <a:off x="390525" y="1938337"/>
            <a:ext cx="39219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0070C0"/>
                </a:solidFill>
                <a:latin typeface="Arial"/>
                <a:cs typeface="Arial"/>
              </a:rPr>
              <a:t>Labelling emotions</a:t>
            </a:r>
            <a:endParaRPr lang="en-GB" sz="24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475D57-5CED-46BD-9682-CFD46305DA45}"/>
              </a:ext>
            </a:extLst>
          </p:cNvPr>
          <p:cNvSpPr txBox="1"/>
          <p:nvPr/>
        </p:nvSpPr>
        <p:spPr>
          <a:xfrm>
            <a:off x="8963025" y="545306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0070C0"/>
                </a:solidFill>
                <a:latin typeface="Arial"/>
                <a:cs typeface="Arial"/>
              </a:rPr>
              <a:t>Investigating </a:t>
            </a:r>
            <a:endParaRPr lang="en-GB" sz="24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pic>
        <p:nvPicPr>
          <p:cNvPr id="8" name="Graphic 8" descr="Chat with solid fill">
            <a:extLst>
              <a:ext uri="{FF2B5EF4-FFF2-40B4-BE49-F238E27FC236}">
                <a16:creationId xmlns:a16="http://schemas.microsoft.com/office/drawing/2014/main" id="{44502136-4752-4C74-98DF-5BF5394E55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81550" y="1935957"/>
            <a:ext cx="1521618" cy="16287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BFEA04-7878-4964-9921-E1AF3156835C}"/>
              </a:ext>
            </a:extLst>
          </p:cNvPr>
          <p:cNvSpPr txBox="1"/>
          <p:nvPr/>
        </p:nvSpPr>
        <p:spPr>
          <a:xfrm>
            <a:off x="6819900" y="2557462"/>
            <a:ext cx="41005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0070C0"/>
                </a:solidFill>
                <a:latin typeface="Arial"/>
                <a:cs typeface="Arial"/>
              </a:rPr>
              <a:t>Talking, building a rapor</a:t>
            </a:r>
            <a:endParaRPr lang="en-GB" sz="24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pic>
        <p:nvPicPr>
          <p:cNvPr id="10" name="Graphic 10" descr="Research outline">
            <a:extLst>
              <a:ext uri="{FF2B5EF4-FFF2-40B4-BE49-F238E27FC236}">
                <a16:creationId xmlns:a16="http://schemas.microsoft.com/office/drawing/2014/main" id="{66BC2502-9695-4E33-9996-F432B085AD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93769" y="280987"/>
            <a:ext cx="1414462" cy="14144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EAC5B5-7F5E-4858-ACE5-1A9E52E8B7D4}"/>
              </a:ext>
            </a:extLst>
          </p:cNvPr>
          <p:cNvSpPr txBox="1"/>
          <p:nvPr/>
        </p:nvSpPr>
        <p:spPr>
          <a:xfrm>
            <a:off x="2529385" y="1653653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inside.akronchildrens.org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62024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FDD9264-A478-4B82-A891-2BEA8BF9F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3A1598-925B-4FA9-8BC6-B5B79FC0E8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84" t="27321" r="1709" b="4483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4D755E9-CEF5-43A7-A514-4664F25F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CEC71-D5CE-4A40-926B-C04E77521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spc="-100"/>
              <a:t>Stage 2: The goal development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BF879CD-ED15-450F-B829-699C694D2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lowchart: Alternative Process 3">
            <a:extLst>
              <a:ext uri="{FF2B5EF4-FFF2-40B4-BE49-F238E27FC236}">
                <a16:creationId xmlns:a16="http://schemas.microsoft.com/office/drawing/2014/main" id="{6866B692-8D7C-40F4-A878-85D74607A497}"/>
              </a:ext>
            </a:extLst>
          </p:cNvPr>
          <p:cNvSpPr/>
          <p:nvPr/>
        </p:nvSpPr>
        <p:spPr>
          <a:xfrm>
            <a:off x="4936331" y="550926"/>
            <a:ext cx="2274092" cy="2678904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30FA446C-D02F-495E-A637-CEE7E26D1A26}"/>
              </a:ext>
            </a:extLst>
          </p:cNvPr>
          <p:cNvSpPr/>
          <p:nvPr/>
        </p:nvSpPr>
        <p:spPr>
          <a:xfrm>
            <a:off x="9270206" y="169926"/>
            <a:ext cx="2286000" cy="239315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FA5A01-F6F6-4E3A-80F4-07E1D7DB45B6}"/>
              </a:ext>
            </a:extLst>
          </p:cNvPr>
          <p:cNvSpPr txBox="1"/>
          <p:nvPr/>
        </p:nvSpPr>
        <p:spPr>
          <a:xfrm>
            <a:off x="5069680" y="759619"/>
            <a:ext cx="2016918" cy="3354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GB" sz="2000">
                <a:solidFill>
                  <a:schemeClr val="accent6"/>
                </a:solidFill>
                <a:latin typeface="Arial"/>
                <a:cs typeface="Arial"/>
              </a:rPr>
              <a:t>Setting goals.</a:t>
            </a:r>
            <a:endParaRPr lang="en-GB" sz="2000" dirty="0">
              <a:solidFill>
                <a:schemeClr val="accent6"/>
              </a:solidFill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2000" dirty="0">
                <a:solidFill>
                  <a:schemeClr val="accent6"/>
                </a:solidFill>
                <a:latin typeface="Arial"/>
                <a:cs typeface="Arial"/>
              </a:rPr>
              <a:t>What changes </a:t>
            </a:r>
            <a:r>
              <a:rPr lang="en-GB" sz="2000">
                <a:solidFill>
                  <a:schemeClr val="accent6"/>
                </a:solidFill>
                <a:latin typeface="Arial"/>
                <a:cs typeface="Arial"/>
              </a:rPr>
              <a:t>need to occur.</a:t>
            </a:r>
            <a:endParaRPr lang="en-GB" sz="2000" dirty="0">
              <a:solidFill>
                <a:schemeClr val="accent6"/>
              </a:solidFill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2000">
                <a:solidFill>
                  <a:schemeClr val="accent6"/>
                </a:solidFill>
                <a:latin typeface="Arial"/>
                <a:cs typeface="Arial"/>
              </a:rPr>
              <a:t>New perspectives.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7C4C56-699A-4055-8D34-06D4F0C590D6}"/>
              </a:ext>
            </a:extLst>
          </p:cNvPr>
          <p:cNvSpPr txBox="1"/>
          <p:nvPr/>
        </p:nvSpPr>
        <p:spPr>
          <a:xfrm>
            <a:off x="9359663" y="260977"/>
            <a:ext cx="193357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000" dirty="0">
                <a:solidFill>
                  <a:srgbClr val="C00000"/>
                </a:solidFill>
                <a:latin typeface="Arial"/>
                <a:cs typeface="Arial"/>
              </a:rPr>
              <a:t>Can anyone else help?</a:t>
            </a:r>
            <a:endParaRPr lang="en-US"/>
          </a:p>
          <a:p>
            <a:pPr marL="342900" indent="-342900">
              <a:buFont typeface="Courier New"/>
              <a:buChar char="o"/>
            </a:pPr>
            <a:r>
              <a:rPr lang="en-GB" sz="2000" dirty="0">
                <a:solidFill>
                  <a:srgbClr val="C00000"/>
                </a:solidFill>
                <a:latin typeface="Arial"/>
                <a:cs typeface="Arial"/>
              </a:rPr>
              <a:t>Are there different ways of achieving the goal?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659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>
            <a:extLst>
              <a:ext uri="{FF2B5EF4-FFF2-40B4-BE49-F238E27FC236}">
                <a16:creationId xmlns:a16="http://schemas.microsoft.com/office/drawing/2014/main" id="{82FB26DF-1058-4FF2-A7D8-CC9D04982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06ED76B1-E37A-4A54-A523-0755C4183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693" y="1493075"/>
            <a:ext cx="8047304" cy="3987809"/>
          </a:xfrm>
          <a:prstGeom prst="rect">
            <a:avLst/>
          </a:prstGeom>
        </p:spPr>
      </p:pic>
      <p:sp>
        <p:nvSpPr>
          <p:cNvPr id="8" name="Rectangle 8">
            <a:extLst>
              <a:ext uri="{FF2B5EF4-FFF2-40B4-BE49-F238E27FC236}">
                <a16:creationId xmlns:a16="http://schemas.microsoft.com/office/drawing/2014/main" id="{DF663E57-5EFE-40CA-99A5-7BDB95908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FD2F5D-64E3-4A7C-987F-00E4A2122C2F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3A12ED-D1E3-4418-B30D-24B3680052A6}"/>
              </a:ext>
            </a:extLst>
          </p:cNvPr>
          <p:cNvSpPr txBox="1"/>
          <p:nvPr/>
        </p:nvSpPr>
        <p:spPr>
          <a:xfrm>
            <a:off x="164306" y="842961"/>
            <a:ext cx="2743199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What exactly are you  wanting to achieve?</a:t>
            </a:r>
          </a:p>
          <a:p>
            <a:endParaRPr lang="en-GB" sz="2000" b="1" dirty="0">
              <a:solidFill>
                <a:schemeClr val="bg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r>
              <a:rPr lang="en-GB" sz="20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How will you know when you have accomplished it?</a:t>
            </a:r>
          </a:p>
          <a:p>
            <a:endParaRPr lang="en-GB" sz="2000" b="1" dirty="0">
              <a:solidFill>
                <a:schemeClr val="bg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r>
              <a:rPr lang="en-GB" sz="20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Is it a realistic goal? </a:t>
            </a:r>
          </a:p>
          <a:p>
            <a:endParaRPr lang="en-GB" sz="2000" b="1" dirty="0">
              <a:solidFill>
                <a:schemeClr val="bg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r>
              <a:rPr lang="en-GB" sz="20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Is it going to help you with your area of need?</a:t>
            </a:r>
          </a:p>
          <a:p>
            <a:endParaRPr lang="en-GB" sz="2000" b="1" dirty="0">
              <a:solidFill>
                <a:schemeClr val="bg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r>
              <a:rPr lang="en-GB" sz="20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How long will you need to achieve your goal?</a:t>
            </a:r>
            <a:r>
              <a:rPr lang="en-GB" b="1" dirty="0">
                <a:solidFill>
                  <a:schemeClr val="bg2">
                    <a:lumMod val="20000"/>
                    <a:lumOff val="80000"/>
                  </a:schemeClr>
                </a:solidFill>
                <a:latin typeface="Calibri"/>
                <a:cs typeface="Calibri"/>
              </a:rPr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D2C388-8334-491F-9391-40B3C974A9D4}"/>
              </a:ext>
            </a:extLst>
          </p:cNvPr>
          <p:cNvSpPr txBox="1"/>
          <p:nvPr/>
        </p:nvSpPr>
        <p:spPr>
          <a:xfrm>
            <a:off x="4724400" y="320039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1F8579-B554-4205-A546-F9A016A4812B}"/>
              </a:ext>
            </a:extLst>
          </p:cNvPr>
          <p:cNvSpPr txBox="1"/>
          <p:nvPr/>
        </p:nvSpPr>
        <p:spPr>
          <a:xfrm>
            <a:off x="9769096" y="5333572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/>
              <a:t>Jessicagordonryan.com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73197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Rectangle 153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AF12B-6508-421F-A3D8-FA341A544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Stage 3: Action</a:t>
            </a:r>
          </a:p>
        </p:txBody>
      </p:sp>
      <p:graphicFrame>
        <p:nvGraphicFramePr>
          <p:cNvPr id="149" name="Diagram 149">
            <a:extLst>
              <a:ext uri="{FF2B5EF4-FFF2-40B4-BE49-F238E27FC236}">
                <a16:creationId xmlns:a16="http://schemas.microsoft.com/office/drawing/2014/main" id="{B6E474AA-1302-4EA3-B4AB-06AA73FA8D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8115228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72629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494410-6B5F-4448-9C89-30A887002AED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3" name="Heart 2">
            <a:extLst>
              <a:ext uri="{FF2B5EF4-FFF2-40B4-BE49-F238E27FC236}">
                <a16:creationId xmlns:a16="http://schemas.microsoft.com/office/drawing/2014/main" id="{038C1793-D77D-49FB-A6F6-AEED662A9E0E}"/>
              </a:ext>
            </a:extLst>
          </p:cNvPr>
          <p:cNvSpPr/>
          <p:nvPr/>
        </p:nvSpPr>
        <p:spPr>
          <a:xfrm>
            <a:off x="5055750" y="807527"/>
            <a:ext cx="2479342" cy="2320118"/>
          </a:xfrm>
          <a:prstGeom prst="heart">
            <a:avLst/>
          </a:prstGeom>
          <a:solidFill>
            <a:srgbClr val="F2BF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latin typeface="Arial"/>
                <a:cs typeface="Arial"/>
              </a:rPr>
              <a:t>ELSA targets</a:t>
            </a:r>
          </a:p>
        </p:txBody>
      </p:sp>
      <p:sp>
        <p:nvSpPr>
          <p:cNvPr id="4" name="Scroll: Vertical 3">
            <a:extLst>
              <a:ext uri="{FF2B5EF4-FFF2-40B4-BE49-F238E27FC236}">
                <a16:creationId xmlns:a16="http://schemas.microsoft.com/office/drawing/2014/main" id="{1C6DD186-0BFF-43CA-A23A-65D8B7121197}"/>
              </a:ext>
            </a:extLst>
          </p:cNvPr>
          <p:cNvSpPr/>
          <p:nvPr/>
        </p:nvSpPr>
        <p:spPr>
          <a:xfrm>
            <a:off x="8747670" y="753826"/>
            <a:ext cx="2115402" cy="2308745"/>
          </a:xfrm>
          <a:prstGeom prst="verticalScroll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latin typeface="Arial"/>
                <a:cs typeface="Arial"/>
              </a:rPr>
              <a:t>IEP's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51F7039A-1DAF-405C-B669-2A07D7448545}"/>
              </a:ext>
            </a:extLst>
          </p:cNvPr>
          <p:cNvSpPr/>
          <p:nvPr/>
        </p:nvSpPr>
        <p:spPr>
          <a:xfrm>
            <a:off x="4028969" y="3491764"/>
            <a:ext cx="2797790" cy="261582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latin typeface="Arial"/>
                <a:cs typeface="Arial"/>
              </a:rPr>
              <a:t>BSP's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CE4200A0-DCCE-4DB0-8CF9-16D610481387}"/>
              </a:ext>
            </a:extLst>
          </p:cNvPr>
          <p:cNvSpPr/>
          <p:nvPr/>
        </p:nvSpPr>
        <p:spPr>
          <a:xfrm>
            <a:off x="8008677" y="3933189"/>
            <a:ext cx="1626357" cy="2001670"/>
          </a:xfrm>
          <a:prstGeom prst="wedge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latin typeface="Arial"/>
                <a:cs typeface="Arial"/>
              </a:rPr>
              <a:t>Report card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D4B15AD-B10C-497F-9834-AA7A18643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013" y="945243"/>
            <a:ext cx="2947482" cy="4601183"/>
          </a:xfrm>
        </p:spPr>
        <p:txBody>
          <a:bodyPr/>
          <a:lstStyle/>
          <a:p>
            <a:r>
              <a:rPr lang="en-GB" u="sng" dirty="0">
                <a:latin typeface="Arial"/>
                <a:cs typeface="Arial"/>
              </a:rPr>
              <a:t>What </a:t>
            </a:r>
            <a:br>
              <a:rPr lang="en-GB" u="sng" dirty="0">
                <a:latin typeface="Arial"/>
                <a:cs typeface="Arial"/>
              </a:rPr>
            </a:br>
            <a:r>
              <a:rPr lang="en-GB" u="sng" dirty="0">
                <a:latin typeface="Arial"/>
                <a:cs typeface="Arial"/>
              </a:rPr>
              <a:t>problem</a:t>
            </a:r>
            <a:br>
              <a:rPr lang="en-GB" u="sng" dirty="0">
                <a:latin typeface="Arial"/>
                <a:cs typeface="Arial"/>
              </a:rPr>
            </a:br>
            <a:r>
              <a:rPr lang="en-GB" u="sng" dirty="0">
                <a:latin typeface="Arial"/>
                <a:cs typeface="Arial"/>
              </a:rPr>
              <a:t>solving</a:t>
            </a:r>
            <a:br>
              <a:rPr lang="en-GB" u="sng" dirty="0">
                <a:latin typeface="Arial"/>
                <a:cs typeface="Arial"/>
              </a:rPr>
            </a:br>
            <a:r>
              <a:rPr lang="en-GB" u="sng" dirty="0">
                <a:latin typeface="Arial"/>
                <a:cs typeface="Arial"/>
              </a:rPr>
              <a:t>plans</a:t>
            </a:r>
            <a:br>
              <a:rPr lang="en-GB" u="sng" dirty="0">
                <a:latin typeface="Arial"/>
                <a:cs typeface="Arial"/>
              </a:rPr>
            </a:br>
            <a:r>
              <a:rPr lang="en-GB" u="sng" dirty="0">
                <a:latin typeface="Arial"/>
                <a:cs typeface="Arial"/>
              </a:rPr>
              <a:t>may</a:t>
            </a:r>
            <a:br>
              <a:rPr lang="en-GB" u="sng" dirty="0">
                <a:latin typeface="Arial"/>
                <a:cs typeface="Arial"/>
              </a:rPr>
            </a:br>
            <a:r>
              <a:rPr lang="en-GB" u="sng" dirty="0">
                <a:latin typeface="Arial"/>
                <a:cs typeface="Arial"/>
              </a:rPr>
              <a:t>look </a:t>
            </a:r>
            <a:br>
              <a:rPr lang="en-GB" u="sng" dirty="0">
                <a:latin typeface="Arial"/>
                <a:cs typeface="Arial"/>
              </a:rPr>
            </a:br>
            <a:r>
              <a:rPr lang="en-GB" u="sng">
                <a:latin typeface="Arial"/>
                <a:cs typeface="Arial"/>
              </a:rPr>
              <a:t>like</a:t>
            </a:r>
            <a:br>
              <a:rPr lang="en-GB" u="sng" dirty="0">
                <a:latin typeface="Arial"/>
                <a:cs typeface="Arial"/>
              </a:rPr>
            </a:br>
            <a:r>
              <a:rPr lang="en-GB" u="sng">
                <a:latin typeface="Arial"/>
                <a:cs typeface="Arial"/>
              </a:rPr>
              <a:t>in</a:t>
            </a:r>
            <a:br>
              <a:rPr lang="en-GB" u="sng" dirty="0">
                <a:latin typeface="Arial"/>
                <a:cs typeface="Arial"/>
              </a:rPr>
            </a:br>
            <a:r>
              <a:rPr lang="en-GB" u="sng">
                <a:latin typeface="Arial"/>
                <a:cs typeface="Arial"/>
              </a:rPr>
              <a:t>schools.......</a:t>
            </a:r>
          </a:p>
        </p:txBody>
      </p:sp>
    </p:spTree>
    <p:extLst>
      <p:ext uri="{BB962C8B-B14F-4D97-AF65-F5344CB8AC3E}">
        <p14:creationId xmlns:p14="http://schemas.microsoft.com/office/powerpoint/2010/main" val="211091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86E6F7-445B-43AE-8DBC-C500823357E5}"/>
              </a:ext>
            </a:extLst>
          </p:cNvPr>
          <p:cNvSpPr txBox="1"/>
          <p:nvPr/>
        </p:nvSpPr>
        <p:spPr>
          <a:xfrm>
            <a:off x="1069849" y="1298448"/>
            <a:ext cx="3258688" cy="325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5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New Welsh Curriculum</a:t>
            </a:r>
          </a:p>
        </p:txBody>
      </p:sp>
      <p:pic>
        <p:nvPicPr>
          <p:cNvPr id="3" name="Picture 3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437420D1-DCA0-487E-9879-B608F6FCAB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35" t="13235" r="20564" b="19118"/>
          <a:stretch/>
        </p:blipFill>
        <p:spPr>
          <a:xfrm>
            <a:off x="5120640" y="1395782"/>
            <a:ext cx="6367271" cy="4058284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3A0BCA-E811-4BB1-AC81-06FA16D214BE}"/>
              </a:ext>
            </a:extLst>
          </p:cNvPr>
          <p:cNvSpPr txBox="1"/>
          <p:nvPr/>
        </p:nvSpPr>
        <p:spPr>
          <a:xfrm>
            <a:off x="10206251" y="5406787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/>
              <a:t>twinkl.cymru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66926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23AD38-AE9A-4C68-AC13-5679B7A6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9DFA8-7F19-46E2-ADD8-CE0C77069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 fontScale="92500" lnSpcReduction="20000"/>
          </a:bodyPr>
          <a:lstStyle/>
          <a:p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CfW Four  Purposes Poster 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http://twinkl.cymru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 [Accessed: 1st January 2021].</a:t>
            </a:r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Egan, G. (1986) </a:t>
            </a:r>
            <a:r>
              <a:rPr lang="en-GB" i="1">
                <a:solidFill>
                  <a:schemeClr val="tx1"/>
                </a:solidFill>
                <a:ea typeface="+mn-lt"/>
                <a:cs typeface="+mn-lt"/>
              </a:rPr>
              <a:t>The Skilled Helper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, United States of America: Brooks/Cole</a:t>
            </a:r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https://inside.akronchildrens.org/2015/06/24/doctors-share-thoughts-on-the-science-of-inside-out/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 [Accessed: 30th December 2020].</a:t>
            </a:r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GB" dirty="0">
                <a:ea typeface="+mn-lt"/>
                <a:cs typeface="+mn-lt"/>
                <a:hlinkClick r:id="rId4"/>
              </a:rPr>
              <a:t> http://www.jessicagordonryan.com/home/setting-smart-and-achievable-goals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 [Accessed: 30th december 2020].</a:t>
            </a:r>
            <a:endParaRPr lang="en-GB">
              <a:solidFill>
                <a:schemeClr val="tx1"/>
              </a:solidFill>
            </a:endParaRPr>
          </a:p>
          <a:p>
            <a:pPr>
              <a:buSzPct val="114999"/>
            </a:pPr>
            <a:r>
              <a:rPr lang="en-GB">
                <a:solidFill>
                  <a:schemeClr val="tx1"/>
                </a:solidFill>
              </a:rPr>
              <a:t>Gerard Egan </a:t>
            </a:r>
            <a:r>
              <a:rPr lang="en-GB" dirty="0">
                <a:ea typeface="+mn-lt"/>
                <a:cs typeface="+mn-lt"/>
                <a:hlinkClick r:id="rId5"/>
              </a:rPr>
              <a:t>https://www.researchgate.net/profile/Gerard-Egan</a:t>
            </a:r>
            <a:r>
              <a:rPr lang="en-GB">
                <a:ea typeface="+mn-lt"/>
                <a:cs typeface="+mn-lt"/>
              </a:rPr>
              <a:t> [Accessed: 30th December 2020].</a:t>
            </a:r>
            <a:endParaRPr lang="en-GB" dirty="0">
              <a:solidFill>
                <a:schemeClr val="tx1"/>
              </a:solidFill>
            </a:endParaRPr>
          </a:p>
          <a:p>
            <a:pPr>
              <a:buSzPct val="114999"/>
            </a:pPr>
            <a:endParaRPr lang="en-GB" dirty="0">
              <a:solidFill>
                <a:srgbClr val="595959"/>
              </a:solidFill>
            </a:endParaRPr>
          </a:p>
          <a:p>
            <a:pPr>
              <a:buSzPct val="114999"/>
            </a:pPr>
            <a:endParaRPr lang="en-GB" dirty="0">
              <a:solidFill>
                <a:srgbClr val="000000"/>
              </a:solidFill>
            </a:endParaRPr>
          </a:p>
          <a:p>
            <a:pPr marL="0" indent="0">
              <a:buSzPct val="114999"/>
              <a:buNone/>
            </a:pPr>
            <a:endParaRPr lang="en-GB" dirty="0">
              <a:solidFill>
                <a:srgbClr val="595959"/>
              </a:solidFill>
            </a:endParaRPr>
          </a:p>
          <a:p>
            <a:pPr>
              <a:buSzPct val="114999"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05679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Frame</vt:lpstr>
      <vt:lpstr>understanding of the role of helping and support within an education setting</vt:lpstr>
      <vt:lpstr>Gerard Egan</vt:lpstr>
      <vt:lpstr>Portrait of a helper</vt:lpstr>
      <vt:lpstr>Stage 1: Problem definition</vt:lpstr>
      <vt:lpstr>Starting places...</vt:lpstr>
      <vt:lpstr>Stage 2: The goal development</vt:lpstr>
      <vt:lpstr>PowerPoint Presentation</vt:lpstr>
      <vt:lpstr>Stage 3: Action</vt:lpstr>
      <vt:lpstr>What  problem solving plans may look  like in schools.......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1001</cp:revision>
  <dcterms:created xsi:type="dcterms:W3CDTF">2020-11-24T18:12:20Z</dcterms:created>
  <dcterms:modified xsi:type="dcterms:W3CDTF">2021-01-03T17:29:35Z</dcterms:modified>
</cp:coreProperties>
</file>