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5143500" cy="9144000"/>
  <p:embeddedFontLst>
    <p:embeddedFont>
      <p:font typeface="Funnel Sans"/>
      <p:regular r:id="rId13"/>
    </p:embeddedFont>
    <p:embeddedFont>
      <p:font typeface="Funnel Sans Bold" pitchFamily="2" charset="0"/>
      <p:regular r:id="rId14"/>
      <p:bold r:id="rId15"/>
    </p:embeddedFont>
    <p:embeddedFont>
      <p:font typeface="Mona Sans SemiBold"/>
      <p:regular r:id="rId16"/>
      <p:bold r:id="rId17"/>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498"/>
    <p:restoredTop sz="80604" autoAdjust="0"/>
  </p:normalViewPr>
  <p:slideViewPr>
    <p:cSldViewPr snapToGrid="0" snapToObjects="1">
      <p:cViewPr varScale="1">
        <p:scale>
          <a:sx n="138" d="100"/>
          <a:sy n="138" d="100"/>
        </p:scale>
        <p:origin x="816"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794687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taxi and ride-hailing industry has grown significantly over the years, providing consumers with greater convenience and accessibility. But safety of the passengers has always been a key determinant of whether customers will choose to use these services. Fears about driver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vehicle condition, personal safety and safety provision can impact on customer confidence and intentions to use the cars (Tang et al., 2021).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aim of this study is t</a:t>
            </a:r>
            <a:r>
              <a:rPr lang="en-US" sz="1200" kern="1200" dirty="0">
                <a:solidFill>
                  <a:schemeClr val="tx1"/>
                </a:solidFill>
                <a:effectLst/>
                <a:latin typeface="+mn-lt"/>
                <a:ea typeface="+mn-ea"/>
                <a:cs typeface="+mn-cs"/>
              </a:rPr>
              <a:t>o investigate the impact of safety perception on customers’ intention to use taxi services in Cardiff, United Kingdom.</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central research question is</a:t>
            </a:r>
            <a:r>
              <a:rPr lang="en-US" sz="1200" kern="1200" dirty="0">
                <a:solidFill>
                  <a:schemeClr val="tx1"/>
                </a:solidFill>
                <a:effectLst/>
                <a:latin typeface="+mn-lt"/>
                <a:ea typeface="+mn-ea"/>
                <a:cs typeface="+mn-cs"/>
              </a:rPr>
              <a:t>: How does safety perception influence customers’ intention to use taxi services in Cardiff, United Kingdom?</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topic is of great importance in business management since customer perceptions have a direct effect on service use, satisfaction, customer loyalty and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performance. Familiarity with safety issues can enable managers to create policies, staff training and operational controls that build customer confidence, therefore, improving business performance and strengthening competitiveness.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Safety aspects used in transportation services have been previously discussed in literature, but there is not much research that focuses on the relationship between customers' attitude towards safety perception and intention to use taxi services in Cardiff. Hence, the purpose of this study is to fill this gap and make some practical recommendations for the improvement of services.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Research Onion framework was used to provide a systematic and logically structured research design in this study.</a:t>
            </a:r>
          </a:p>
          <a:p>
            <a:r>
              <a:rPr lang="en-GB" sz="1200" kern="1200" dirty="0">
                <a:solidFill>
                  <a:schemeClr val="tx1"/>
                </a:solidFill>
                <a:effectLst/>
                <a:latin typeface="+mn-lt"/>
                <a:ea typeface="+mn-ea"/>
                <a:cs typeface="+mn-cs"/>
              </a:rPr>
              <a:t>This study is based on positivist research paradigm that assumes that reality is objective, measurable, and independent of the researcher. The positivist approach is appropriate because the research is trying to investigate the correlation between the level of safety perceived and the intention to behave in term of quantitative variables and statistics tests (Saunders et al., 2023). </a:t>
            </a:r>
          </a:p>
          <a:p>
            <a:r>
              <a:rPr lang="en-GB" sz="1200" kern="1200" dirty="0">
                <a:solidFill>
                  <a:schemeClr val="tx1"/>
                </a:solidFill>
                <a:effectLst/>
                <a:latin typeface="+mn-lt"/>
                <a:ea typeface="+mn-ea"/>
                <a:cs typeface="+mn-cs"/>
              </a:rPr>
              <a:t>A deductive approach is used, where the study is based on the existing theory, particularly the Theory of Planned Behaviour (Ajzen, 1991) that explains the relationship between attitude and behavioural intentions. This study examines if there is any relation between safety perception and customers' intention to use taxi services (Punch and Oancea, 2014).</a:t>
            </a:r>
          </a:p>
          <a:p>
            <a:r>
              <a:rPr lang="en-GB" sz="1200" kern="1200" dirty="0">
                <a:solidFill>
                  <a:schemeClr val="tx1"/>
                </a:solidFill>
                <a:effectLst/>
                <a:latin typeface="+mn-lt"/>
                <a:ea typeface="+mn-ea"/>
                <a:cs typeface="+mn-cs"/>
              </a:rPr>
              <a:t>The study uses an approach of quantitative survey, which is characterized by the ability to collect numerical data, and to analyse the relationship between variables statistically (Bryman and Bell, 2023). </a:t>
            </a:r>
          </a:p>
          <a:p>
            <a:r>
              <a:rPr lang="en-GB" sz="1200" kern="1200" dirty="0">
                <a:solidFill>
                  <a:schemeClr val="tx1"/>
                </a:solidFill>
                <a:effectLst/>
                <a:latin typeface="+mn-lt"/>
                <a:ea typeface="+mn-ea"/>
                <a:cs typeface="+mn-cs"/>
              </a:rPr>
              <a:t>A cross-sectional time horizon is used in which data is captured at one time, and thus one can identify relationships between variables without longitudinal tracking (Pallant, 2020).</a:t>
            </a:r>
          </a:p>
          <a:p>
            <a:r>
              <a:rPr lang="en-GB" sz="1200" kern="1200" dirty="0">
                <a:solidFill>
                  <a:schemeClr val="tx1"/>
                </a:solidFill>
                <a:effectLst/>
                <a:latin typeface="+mn-lt"/>
                <a:ea typeface="+mn-ea"/>
                <a:cs typeface="+mn-cs"/>
              </a:rPr>
              <a:t>Primary data will be gathered from an online questionnaire with the help of Microsoft Forms, and it will be close ended. The survey will assess the following variables: Demographic characteristics, taxi usage patterns, perceived safety, personal security, and behavioural intention (Naoum, 2019).</a:t>
            </a:r>
          </a:p>
          <a:p>
            <a:r>
              <a:rPr lang="en-GB" sz="1200" kern="1200" dirty="0">
                <a:solidFill>
                  <a:schemeClr val="tx1"/>
                </a:solidFill>
                <a:effectLst/>
                <a:latin typeface="+mn-lt"/>
                <a:ea typeface="+mn-ea"/>
                <a:cs typeface="+mn-cs"/>
              </a:rPr>
              <a:t>The target population are people who have had taxi journeys in Cardiff within last 12 months. Due to time and resource constraints of this study, a sample of 50 participants will be selected so that meaningful statistical analysis can be carried out. </a:t>
            </a:r>
          </a:p>
          <a:p>
            <a:r>
              <a:rPr lang="en-GB" sz="1200" kern="1200" dirty="0">
                <a:solidFill>
                  <a:schemeClr val="tx1"/>
                </a:solidFill>
                <a:effectLst/>
                <a:latin typeface="+mn-lt"/>
                <a:ea typeface="+mn-ea"/>
                <a:cs typeface="+mn-cs"/>
              </a:rPr>
              <a:t>Simple random sampling technique will be applied, in which every member of target population has an equal chance of being selected (Bryman and Bell, 2023). Simple random sampling was chosen because it would give all eligible participants an equal probability of being selected, which would help to minimize selection bias and increase the representativeness of the results. </a:t>
            </a:r>
          </a:p>
          <a:p>
            <a:r>
              <a:rPr lang="en-GB" sz="1200" kern="1200" dirty="0">
                <a:solidFill>
                  <a:schemeClr val="tx1"/>
                </a:solidFill>
                <a:effectLst/>
                <a:latin typeface="+mn-lt"/>
                <a:ea typeface="+mn-ea"/>
                <a:cs typeface="+mn-cs"/>
              </a:rPr>
              <a:t>The analysis of data will be done by SPSS software. Demographic data and the respondents' perceptions of safety will be summarised by descriptive statistics such as frequencies, percentages, mean, median and mode (</a:t>
            </a:r>
            <a:r>
              <a:rPr lang="en-US" sz="1200" kern="1200" dirty="0">
                <a:solidFill>
                  <a:schemeClr val="tx1"/>
                </a:solidFill>
                <a:effectLst/>
                <a:latin typeface="+mn-lt"/>
                <a:ea typeface="+mn-ea"/>
                <a:cs typeface="+mn-cs"/>
              </a:rPr>
              <a:t>Field, 2024)</a:t>
            </a:r>
            <a:r>
              <a:rPr lang="en-GB" sz="1200" kern="1200" dirty="0">
                <a:solidFill>
                  <a:schemeClr val="tx1"/>
                </a:solidFill>
                <a:effectLst/>
                <a:latin typeface="+mn-lt"/>
                <a:ea typeface="+mn-ea"/>
                <a:cs typeface="+mn-cs"/>
              </a:rPr>
              <a:t>. Correlation analysis and regression analysis will be part of the inferential statistics.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Reliability is ensured using a structured questionnaire with the same questions being used for all participants. The questionnaire will be sent using the Microsoft Forms system which will standardise the process of obtaining data and will ensure the same questions are asked and in the same format to all respondents. This uniformity minimizes the bias of the researchers and enhances the quality and reliability of the data gathered (</a:t>
            </a:r>
            <a:r>
              <a:rPr lang="en-US" sz="1200" kern="1200" dirty="0">
                <a:solidFill>
                  <a:schemeClr val="tx1"/>
                </a:solidFill>
                <a:effectLst/>
                <a:latin typeface="+mn-lt"/>
                <a:ea typeface="+mn-ea"/>
                <a:cs typeface="+mn-cs"/>
              </a:rPr>
              <a:t>Creswell and Creswell, 2023)</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Validity is ensured by designing the questionnaire to ensure that each question is directly related to the research aim and objectives. The questionnaire mainly addresses the key constructs of this research, which are safety perception, customer trust, and customers' intention to use taxi services. The questions in the questionnaire are also created by referring to the Theory of Planned Behaviour and past research on perceived safety and behavioural intention to ensure face and content validity of the survey (Grey, 2021).</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Before consenting to participate, each individual will be fully informed as to the purpose of the research, his or her role in the research and the use of the data. They will be involved voluntarily and can cancel at any time without providing a reason. Confidentiality and anonymity will be ensured by the absence of names and any identifying information from the questionnaire and final report (</a:t>
            </a:r>
            <a:r>
              <a:rPr lang="en-US" sz="1200" kern="1200" dirty="0" err="1">
                <a:solidFill>
                  <a:schemeClr val="tx1"/>
                </a:solidFill>
                <a:effectLst/>
                <a:latin typeface="+mn-lt"/>
                <a:ea typeface="+mn-ea"/>
                <a:cs typeface="+mn-cs"/>
              </a:rPr>
              <a:t>Muijs</a:t>
            </a:r>
            <a:r>
              <a:rPr lang="en-US" sz="1200" kern="1200" dirty="0">
                <a:solidFill>
                  <a:schemeClr val="tx1"/>
                </a:solidFill>
                <a:effectLst/>
                <a:latin typeface="+mn-lt"/>
                <a:ea typeface="+mn-ea"/>
                <a:cs typeface="+mn-cs"/>
              </a:rPr>
              <a:t>, 2010)</a:t>
            </a:r>
            <a:r>
              <a:rPr lang="en-GB" sz="1200" kern="1200" dirty="0">
                <a:solidFill>
                  <a:schemeClr val="tx1"/>
                </a:solidFill>
                <a:effectLst/>
                <a:latin typeface="+mn-lt"/>
                <a:ea typeface="+mn-ea"/>
                <a:cs typeface="+mn-cs"/>
              </a:rPr>
              <a:t>. All gathered data will be treated as academic material only, kept securely and only available to the researcher to ensure the privacy and confidentiality of the participants.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study will ensure that participants are not harmed by avoiding sensitive or potentially harmful questions and by offering participants the option of not answering any question they may not want to answer. The research is designed to minimise stress or discomfort throughout participation (</a:t>
            </a:r>
            <a:r>
              <a:rPr lang="en-US" sz="1200" kern="1200" dirty="0">
                <a:solidFill>
                  <a:schemeClr val="tx1"/>
                </a:solidFill>
                <a:effectLst/>
                <a:latin typeface="+mn-lt"/>
                <a:ea typeface="+mn-ea"/>
                <a:cs typeface="+mn-cs"/>
              </a:rPr>
              <a:t>Robson and McCartan, 2024)</a:t>
            </a:r>
            <a:r>
              <a:rPr lang="en-GB" sz="1200" kern="1200" dirty="0">
                <a:solidFill>
                  <a:schemeClr val="tx1"/>
                </a:solidFill>
                <a:effectLst/>
                <a:latin typeface="+mn-lt"/>
                <a:ea typeface="+mn-ea"/>
                <a:cs typeface="+mn-cs"/>
              </a:rPr>
              <a:t>. All collected data will be kept securely and only the researcher will have access to the data for confidentiality and data security. The study will also follow UWTSD ethical guidelines and UK GDPR guidelines. Before collecting data ethical approval will be sought to ensure that the rights of the participants, their privacy and wellbeing are respected at all stages of the research process (Grey, 2021).</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a few limitations to note. The study sample of 50 may not be representative, and the study is limited to Cardiff making it less representative than it could be. Moreover, data collected from self-reported surveys can also suffer from response bias. Notwithstanding the foregoing restrictions the study will give useful information to the researcher about the perceptions of safety and its influence on taxi use intention (Bougie and Sekaran, 2020).</a:t>
            </a:r>
          </a:p>
          <a:p>
            <a:r>
              <a:rPr lang="en-GB" sz="1200" kern="1200" dirty="0">
                <a:solidFill>
                  <a:schemeClr val="tx1"/>
                </a:solidFill>
                <a:effectLst/>
                <a:latin typeface="+mn-lt"/>
                <a:ea typeface="+mn-ea"/>
                <a:cs typeface="+mn-cs"/>
              </a:rPr>
              <a:t>Future studies will benefit from a larger sample, more participants in different cities in the UK, longitudinal research designs and from a mix of surveys and interviews to help to understand customer perceptions of safety better.</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study examines the relationship between the level of safety perception and customers' intention to use taxi services in Cardiff, which is not addressed in the literature. The study takes a positivist approach, a deductive approach and uses a quantitative approach, therefore this approach allows the study to have objective measurement of behavioural relationships from data obtained from a survey </a:t>
            </a:r>
            <a:r>
              <a:rPr lang="en-US" sz="1200" kern="1200" dirty="0">
                <a:solidFill>
                  <a:schemeClr val="tx1"/>
                </a:solidFill>
                <a:effectLst/>
                <a:latin typeface="+mn-lt"/>
                <a:ea typeface="+mn-ea"/>
                <a:cs typeface="+mn-cs"/>
              </a:rPr>
              <a:t>of 50 participants </a:t>
            </a:r>
            <a:r>
              <a:rPr lang="en-GB" sz="1200" kern="1200" dirty="0">
                <a:solidFill>
                  <a:schemeClr val="tx1"/>
                </a:solidFill>
                <a:effectLst/>
                <a:latin typeface="+mn-lt"/>
                <a:ea typeface="+mn-ea"/>
                <a:cs typeface="+mn-cs"/>
              </a:rPr>
              <a:t>using </a:t>
            </a:r>
            <a:r>
              <a:rPr lang="en-US" sz="1200" kern="1200" dirty="0">
                <a:solidFill>
                  <a:schemeClr val="tx1"/>
                </a:solidFill>
                <a:effectLst/>
                <a:latin typeface="+mn-lt"/>
                <a:ea typeface="+mn-ea"/>
                <a:cs typeface="+mn-cs"/>
              </a:rPr>
              <a:t>Microsoft Forms</a:t>
            </a:r>
            <a:r>
              <a:rPr lang="en-GB" sz="1200" kern="1200" dirty="0">
                <a:solidFill>
                  <a:schemeClr val="tx1"/>
                </a:solidFill>
                <a:effectLst/>
                <a:latin typeface="+mn-lt"/>
                <a:ea typeface="+mn-ea"/>
                <a:cs typeface="+mn-cs"/>
              </a:rPr>
              <a:t> and analysed using SPSS. </a:t>
            </a:r>
          </a:p>
          <a:p>
            <a:r>
              <a:rPr lang="en-GB" sz="1200" kern="1200" dirty="0">
                <a:solidFill>
                  <a:schemeClr val="tx1"/>
                </a:solidFill>
                <a:effectLst/>
                <a:latin typeface="+mn-lt"/>
                <a:ea typeface="+mn-ea"/>
                <a:cs typeface="+mn-cs"/>
              </a:rPr>
              <a:t>The study is conducted in an ethical manner, ensuring informed consent, anonymity, and adherence to UWTSD ethical guidelines and UK GDPR requirements. The results will give taxi operators actionable information that can be used to increase the level of safety, customer trust, service quality, and the willingness of customers to use taxi services. As noted, this study provides elements of an important evidence base for service improvements and for the future study of urban transport.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9741AC-7BF8-B8E3-EA78-623A583FA7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B5D9DA-6C51-E307-A55D-A38873F60F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FD499A-1441-3EE7-C442-2D4EED8858D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9AE6FA0-D5AB-8080-07F3-724CE6923B7F}"/>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39038315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9144000" cy="5143500"/>
          </a:xfrm>
          <a:prstGeom prst="rect">
            <a:avLst/>
          </a:prstGeom>
        </p:spPr>
      </p:pic>
      <p:sp>
        <p:nvSpPr>
          <p:cNvPr id="3" name="Shape 0"/>
          <p:cNvSpPr/>
          <p:nvPr/>
        </p:nvSpPr>
        <p:spPr>
          <a:xfrm>
            <a:off x="0" y="0"/>
            <a:ext cx="9144000" cy="5143500"/>
          </a:xfrm>
          <a:prstGeom prst="rect">
            <a:avLst/>
          </a:prstGeom>
          <a:solidFill>
            <a:srgbClr val="FFFFFF">
              <a:alpha val="95000"/>
            </a:srgbClr>
          </a:solidFill>
          <a:ln/>
        </p:spPr>
        <p:txBody>
          <a:bodyPr/>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master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9144000" cy="5143500"/>
          </a:xfrm>
          <a:prstGeom prst="rect">
            <a:avLst/>
          </a:prstGeom>
        </p:spPr>
      </p:pic>
      <p:sp>
        <p:nvSpPr>
          <p:cNvPr id="3" name="Shape 0"/>
          <p:cNvSpPr/>
          <p:nvPr/>
        </p:nvSpPr>
        <p:spPr>
          <a:xfrm>
            <a:off x="0" y="0"/>
            <a:ext cx="9144000" cy="5143500"/>
          </a:xfrm>
          <a:prstGeom prst="rect">
            <a:avLst/>
          </a:prstGeom>
          <a:solidFill>
            <a:srgbClr val="FFFFFF">
              <a:alpha val="95000"/>
            </a:srgbClr>
          </a:solidFill>
          <a:ln/>
        </p:spPr>
        <p:txBody>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slides/_rels/slide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429000" cy="5143500"/>
          </a:xfrm>
          <a:prstGeom prst="rect">
            <a:avLst/>
          </a:prstGeom>
        </p:spPr>
      </p:pic>
      <p:pic>
        <p:nvPicPr>
          <p:cNvPr id="3" name="Image 1" descr="preencoded.png"/>
          <p:cNvPicPr>
            <a:picLocks noChangeAspect="1"/>
          </p:cNvPicPr>
          <p:nvPr/>
        </p:nvPicPr>
        <p:blipFill>
          <a:blip r:embed="rId4"/>
          <a:stretch>
            <a:fillRect/>
          </a:stretch>
        </p:blipFill>
        <p:spPr>
          <a:xfrm>
            <a:off x="5265986" y="1120304"/>
            <a:ext cx="2041029" cy="813941"/>
          </a:xfrm>
          <a:prstGeom prst="rect">
            <a:avLst/>
          </a:prstGeom>
        </p:spPr>
      </p:pic>
      <p:sp>
        <p:nvSpPr>
          <p:cNvPr id="4" name="Text 0"/>
          <p:cNvSpPr/>
          <p:nvPr/>
        </p:nvSpPr>
        <p:spPr>
          <a:xfrm>
            <a:off x="3925119" y="2236723"/>
            <a:ext cx="4722763" cy="664369"/>
          </a:xfrm>
          <a:prstGeom prst="rect">
            <a:avLst/>
          </a:prstGeom>
          <a:noFill/>
          <a:ln/>
        </p:spPr>
        <p:txBody>
          <a:bodyPr wrap="square" lIns="0" tIns="0" rIns="0" bIns="0" rtlCol="0" anchor="t">
            <a:normAutofit/>
          </a:bodyPr>
          <a:lstStyle/>
          <a:p>
            <a:pPr marL="0" indent="0" algn="ctr">
              <a:lnSpc>
                <a:spcPct val="104000"/>
              </a:lnSpc>
              <a:buNone/>
            </a:pPr>
            <a:r>
              <a:rPr lang="en-US" sz="1350" dirty="0">
                <a:solidFill>
                  <a:srgbClr val="373B48"/>
                </a:solidFill>
                <a:latin typeface="Mona Sans SemiBold" pitchFamily="34" charset="0"/>
                <a:ea typeface="Mona Sans SemiBold" pitchFamily="34" charset="-122"/>
                <a:cs typeface="Mona Sans SemiBold" pitchFamily="34" charset="-120"/>
              </a:rPr>
              <a:t>The Impact of Safety Perception on Customers' Intention to Use Taxi Services: A Case Study of Cardiff, United Kingdom</a:t>
            </a:r>
            <a:endParaRPr lang="en-US" sz="1350" dirty="0"/>
          </a:p>
        </p:txBody>
      </p:sp>
      <p:sp>
        <p:nvSpPr>
          <p:cNvPr id="5" name="Text 1"/>
          <p:cNvSpPr/>
          <p:nvPr/>
        </p:nvSpPr>
        <p:spPr>
          <a:xfrm>
            <a:off x="3925119" y="3203570"/>
            <a:ext cx="4722763" cy="664369"/>
          </a:xfrm>
          <a:prstGeom prst="rect">
            <a:avLst/>
          </a:prstGeom>
          <a:noFill/>
          <a:ln/>
        </p:spPr>
        <p:txBody>
          <a:bodyPr wrap="square" lIns="0" tIns="0" rIns="0" bIns="0" rtlCol="0" anchor="t"/>
          <a:lstStyle/>
          <a:p>
            <a:pPr marL="0" indent="0" algn="ctr">
              <a:buNone/>
            </a:pPr>
            <a:r>
              <a:rPr lang="en-US" sz="1100" b="1" dirty="0">
                <a:solidFill>
                  <a:srgbClr val="52586B"/>
                </a:solidFill>
                <a:latin typeface="Funnel Sans Bold" pitchFamily="34" charset="0"/>
                <a:ea typeface="Funnel Sans Bold" pitchFamily="34" charset="-122"/>
                <a:cs typeface="Funnel Sans Bold" pitchFamily="34" charset="-120"/>
              </a:rPr>
              <a:t>Student: Abdul Rukshan </a:t>
            </a:r>
          </a:p>
          <a:p>
            <a:pPr marL="0" indent="0" algn="ctr">
              <a:buNone/>
            </a:pPr>
            <a:r>
              <a:rPr lang="en-US" sz="1100" b="1" dirty="0">
                <a:solidFill>
                  <a:srgbClr val="52586B"/>
                </a:solidFill>
                <a:latin typeface="Funnel Sans Bold" pitchFamily="34" charset="0"/>
                <a:ea typeface="Funnel Sans Bold" pitchFamily="34" charset="-122"/>
                <a:cs typeface="Funnel Sans Bold" pitchFamily="34" charset="-120"/>
              </a:rPr>
              <a:t>ID: 2412468 </a:t>
            </a:r>
            <a:endParaRPr lang="en-US" sz="1100" dirty="0"/>
          </a:p>
          <a:p>
            <a:pPr marL="0" indent="0" algn="ctr">
              <a:lnSpc>
                <a:spcPct val="133000"/>
              </a:lnSpc>
              <a:buNone/>
            </a:pPr>
            <a:r>
              <a:rPr lang="en-US" sz="1100" b="1" dirty="0">
                <a:solidFill>
                  <a:srgbClr val="52586B"/>
                </a:solidFill>
                <a:latin typeface="Funnel Sans Bold" pitchFamily="34" charset="0"/>
                <a:ea typeface="Funnel Sans Bold" pitchFamily="34" charset="-122"/>
                <a:cs typeface="Funnel Sans Bold" pitchFamily="34" charset="-120"/>
              </a:rPr>
              <a:t>Date: 26 June 2026</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2286000" cy="5143500"/>
          </a:xfrm>
          <a:prstGeom prst="rect">
            <a:avLst/>
          </a:prstGeom>
        </p:spPr>
      </p:pic>
      <p:sp>
        <p:nvSpPr>
          <p:cNvPr id="3" name="Text 0"/>
          <p:cNvSpPr/>
          <p:nvPr/>
        </p:nvSpPr>
        <p:spPr>
          <a:xfrm>
            <a:off x="2782119" y="557957"/>
            <a:ext cx="4001319" cy="442987"/>
          </a:xfrm>
          <a:prstGeom prst="rect">
            <a:avLst/>
          </a:prstGeom>
          <a:noFill/>
          <a:ln/>
        </p:spPr>
        <p:txBody>
          <a:bodyPr wrap="none" lIns="0" tIns="0" rIns="0" bIns="0" rtlCol="0" anchor="t"/>
          <a:lstStyle/>
          <a:p>
            <a:pPr marL="0" indent="0" algn="l">
              <a:lnSpc>
                <a:spcPct val="104000"/>
              </a:lnSpc>
              <a:buNone/>
            </a:pPr>
            <a:r>
              <a:rPr lang="en-US" sz="2750" b="1" dirty="0">
                <a:solidFill>
                  <a:srgbClr val="373B48"/>
                </a:solidFill>
                <a:latin typeface="Times New Roman" panose="02020603050405020304" pitchFamily="18" charset="0"/>
                <a:ea typeface="Mona Sans SemiBold" pitchFamily="34" charset="-122"/>
                <a:cs typeface="Times New Roman" panose="02020603050405020304" pitchFamily="18" charset="0"/>
              </a:rPr>
              <a:t>Introduction</a:t>
            </a:r>
            <a:endParaRPr lang="en-US" sz="2750" b="1" dirty="0">
              <a:latin typeface="Times New Roman" panose="02020603050405020304" pitchFamily="18" charset="0"/>
              <a:cs typeface="Times New Roman" panose="02020603050405020304" pitchFamily="18" charset="0"/>
            </a:endParaRPr>
          </a:p>
        </p:txBody>
      </p:sp>
      <p:sp>
        <p:nvSpPr>
          <p:cNvPr id="4" name="Text 1"/>
          <p:cNvSpPr/>
          <p:nvPr/>
        </p:nvSpPr>
        <p:spPr>
          <a:xfrm>
            <a:off x="2782119" y="1213545"/>
            <a:ext cx="5865763" cy="680442"/>
          </a:xfrm>
          <a:prstGeom prst="rect">
            <a:avLst/>
          </a:prstGeom>
          <a:noFill/>
          <a:ln/>
        </p:spPr>
        <p:txBody>
          <a:bodyPr wrap="square" lIns="0" tIns="0" rIns="0" bIns="0" rtlCol="0" anchor="t">
            <a:normAutofit/>
          </a:bodyPr>
          <a:lstStyle/>
          <a:p>
            <a:pPr marL="0" indent="0" algn="l">
              <a:lnSpc>
                <a:spcPct val="133000"/>
              </a:lnSpc>
              <a:buNone/>
            </a:pPr>
            <a:r>
              <a:rPr lang="en-US" sz="1100" dirty="0">
                <a:latin typeface="Times New Roman" panose="02020603050405020304" pitchFamily="18" charset="0"/>
                <a:cs typeface="Times New Roman" panose="02020603050405020304" pitchFamily="18" charset="0"/>
              </a:rPr>
              <a:t>Taxi and ride-hailing services offer convenience, accessibility and flexibility in travel. However, the safety of passengers plays a crucial role in customer confidence, ranging from the condition of the vehicles and the conduct of drivers to their personal safety equipment (Tang et al., 2021).</a:t>
            </a:r>
          </a:p>
        </p:txBody>
      </p:sp>
      <p:sp>
        <p:nvSpPr>
          <p:cNvPr id="5" name="Shape 2"/>
          <p:cNvSpPr/>
          <p:nvPr/>
        </p:nvSpPr>
        <p:spPr>
          <a:xfrm>
            <a:off x="2782119" y="2053456"/>
            <a:ext cx="2861965" cy="1308571"/>
          </a:xfrm>
          <a:prstGeom prst="roundRect">
            <a:avLst>
              <a:gd name="adj" fmla="val 4550"/>
            </a:avLst>
          </a:prstGeom>
          <a:solidFill>
            <a:srgbClr val="FFFFFF">
              <a:alpha val="95000"/>
            </a:srgbClr>
          </a:solidFill>
          <a:ln w="19050">
            <a:solidFill>
              <a:srgbClr val="373B48"/>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6" name="Text 3"/>
          <p:cNvSpPr/>
          <p:nvPr/>
        </p:nvSpPr>
        <p:spPr>
          <a:xfrm>
            <a:off x="2942927" y="2214265"/>
            <a:ext cx="1772022" cy="221456"/>
          </a:xfrm>
          <a:prstGeom prst="rect">
            <a:avLst/>
          </a:prstGeom>
          <a:noFill/>
          <a:ln/>
        </p:spPr>
        <p:txBody>
          <a:bodyPr wrap="none" lIns="0" tIns="0" rIns="0" bIns="0" rtlCol="0" anchor="t"/>
          <a:lstStyle/>
          <a:p>
            <a:pPr marL="0" indent="0" algn="l">
              <a:lnSpc>
                <a:spcPct val="104000"/>
              </a:lnSpc>
              <a:buNone/>
            </a:pPr>
            <a:r>
              <a:rPr lang="en-US" sz="1350" b="1" dirty="0">
                <a:solidFill>
                  <a:srgbClr val="52586B"/>
                </a:solidFill>
                <a:latin typeface="Times New Roman" panose="02020603050405020304" pitchFamily="18" charset="0"/>
                <a:ea typeface="Mona Sans SemiBold" pitchFamily="34" charset="-122"/>
                <a:cs typeface="Times New Roman" panose="02020603050405020304" pitchFamily="18" charset="0"/>
              </a:rPr>
              <a:t>Research Aim</a:t>
            </a:r>
            <a:endParaRPr lang="en-US" sz="1350" b="1" dirty="0">
              <a:latin typeface="Times New Roman" panose="02020603050405020304" pitchFamily="18" charset="0"/>
              <a:cs typeface="Times New Roman" panose="02020603050405020304" pitchFamily="18" charset="0"/>
            </a:endParaRPr>
          </a:p>
        </p:txBody>
      </p:sp>
      <p:sp>
        <p:nvSpPr>
          <p:cNvPr id="7" name="Text 4"/>
          <p:cNvSpPr/>
          <p:nvPr/>
        </p:nvSpPr>
        <p:spPr>
          <a:xfrm>
            <a:off x="2942927" y="2520776"/>
            <a:ext cx="2540347" cy="680442"/>
          </a:xfrm>
          <a:prstGeom prst="rect">
            <a:avLst/>
          </a:prstGeom>
          <a:noFill/>
          <a:ln/>
        </p:spPr>
        <p:txBody>
          <a:bodyPr wrap="square" lIns="0" tIns="0" rIns="0" bIns="0" rtlCol="0" anchor="t">
            <a:normAutofit/>
          </a:bodyPr>
          <a:lstStyle/>
          <a:p>
            <a:pPr marL="0" indent="0" algn="l">
              <a:lnSpc>
                <a:spcPct val="133000"/>
              </a:lnSpc>
              <a:buNone/>
            </a:pPr>
            <a:r>
              <a:rPr lang="en-US" sz="1100" dirty="0">
                <a:latin typeface="Times New Roman" panose="02020603050405020304" pitchFamily="18" charset="0"/>
                <a:ea typeface="Funnel Sans" pitchFamily="34" charset="-122"/>
                <a:cs typeface="Times New Roman" panose="02020603050405020304" pitchFamily="18" charset="0"/>
              </a:rPr>
              <a:t>To investigate the impact of safety perception on customers' intention to use taxi services in Cardiff, UK.</a:t>
            </a:r>
            <a:endParaRPr lang="en-US" sz="1100" dirty="0">
              <a:latin typeface="Times New Roman" panose="02020603050405020304" pitchFamily="18" charset="0"/>
              <a:cs typeface="Times New Roman" panose="02020603050405020304" pitchFamily="18" charset="0"/>
            </a:endParaRPr>
          </a:p>
        </p:txBody>
      </p:sp>
      <p:sp>
        <p:nvSpPr>
          <p:cNvPr id="8" name="Shape 5"/>
          <p:cNvSpPr/>
          <p:nvPr/>
        </p:nvSpPr>
        <p:spPr>
          <a:xfrm>
            <a:off x="5785842" y="2053456"/>
            <a:ext cx="2862039" cy="1308571"/>
          </a:xfrm>
          <a:prstGeom prst="roundRect">
            <a:avLst>
              <a:gd name="adj" fmla="val 4550"/>
            </a:avLst>
          </a:prstGeom>
          <a:solidFill>
            <a:srgbClr val="FFFFFF">
              <a:alpha val="95000"/>
            </a:srgbClr>
          </a:solidFill>
          <a:ln w="19050">
            <a:solidFill>
              <a:srgbClr val="373B48"/>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9" name="Text 6"/>
          <p:cNvSpPr/>
          <p:nvPr/>
        </p:nvSpPr>
        <p:spPr>
          <a:xfrm>
            <a:off x="5946651" y="2214265"/>
            <a:ext cx="1772022" cy="221456"/>
          </a:xfrm>
          <a:prstGeom prst="rect">
            <a:avLst/>
          </a:prstGeom>
          <a:noFill/>
          <a:ln/>
        </p:spPr>
        <p:txBody>
          <a:bodyPr wrap="none" lIns="0" tIns="0" rIns="0" bIns="0" rtlCol="0" anchor="t"/>
          <a:lstStyle/>
          <a:p>
            <a:pPr marL="0" indent="0" algn="l">
              <a:lnSpc>
                <a:spcPct val="104000"/>
              </a:lnSpc>
              <a:buNone/>
            </a:pPr>
            <a:r>
              <a:rPr lang="en-US" sz="1350" b="1" dirty="0">
                <a:solidFill>
                  <a:srgbClr val="52586B"/>
                </a:solidFill>
                <a:latin typeface="Times New Roman" panose="02020603050405020304" pitchFamily="18" charset="0"/>
                <a:ea typeface="Mona Sans SemiBold" pitchFamily="34" charset="-122"/>
                <a:cs typeface="Times New Roman" panose="02020603050405020304" pitchFamily="18" charset="0"/>
              </a:rPr>
              <a:t>Central Question</a:t>
            </a:r>
            <a:endParaRPr lang="en-US" sz="1350" b="1" dirty="0">
              <a:latin typeface="Times New Roman" panose="02020603050405020304" pitchFamily="18" charset="0"/>
              <a:cs typeface="Times New Roman" panose="02020603050405020304" pitchFamily="18" charset="0"/>
            </a:endParaRPr>
          </a:p>
        </p:txBody>
      </p:sp>
      <p:sp>
        <p:nvSpPr>
          <p:cNvPr id="10" name="Text 7"/>
          <p:cNvSpPr/>
          <p:nvPr/>
        </p:nvSpPr>
        <p:spPr>
          <a:xfrm>
            <a:off x="5946651" y="2520776"/>
            <a:ext cx="2540422" cy="680442"/>
          </a:xfrm>
          <a:prstGeom prst="rect">
            <a:avLst/>
          </a:prstGeom>
          <a:noFill/>
          <a:ln/>
        </p:spPr>
        <p:txBody>
          <a:bodyPr wrap="square" lIns="0" tIns="0" rIns="0" bIns="0" rtlCol="0" anchor="t">
            <a:normAutofit/>
          </a:bodyPr>
          <a:lstStyle/>
          <a:p>
            <a:pPr marL="0" indent="0" algn="l">
              <a:lnSpc>
                <a:spcPct val="133000"/>
              </a:lnSpc>
              <a:buNone/>
            </a:pPr>
            <a:r>
              <a:rPr lang="en-US" sz="1100" dirty="0">
                <a:latin typeface="Times New Roman" panose="02020603050405020304" pitchFamily="18" charset="0"/>
                <a:ea typeface="Funnel Sans" pitchFamily="34" charset="-122"/>
                <a:cs typeface="Times New Roman" panose="02020603050405020304" pitchFamily="18" charset="0"/>
              </a:rPr>
              <a:t>How does safety perception influence customers' intention to use taxi services in Cardiff?</a:t>
            </a:r>
            <a:endParaRPr lang="en-US" sz="1100" dirty="0">
              <a:latin typeface="Times New Roman" panose="02020603050405020304" pitchFamily="18" charset="0"/>
              <a:cs typeface="Times New Roman" panose="02020603050405020304" pitchFamily="18" charset="0"/>
            </a:endParaRPr>
          </a:p>
        </p:txBody>
      </p:sp>
      <p:sp>
        <p:nvSpPr>
          <p:cNvPr id="11" name="Shape 8"/>
          <p:cNvSpPr/>
          <p:nvPr/>
        </p:nvSpPr>
        <p:spPr>
          <a:xfrm>
            <a:off x="2782119" y="3503786"/>
            <a:ext cx="5865763" cy="1081757"/>
          </a:xfrm>
          <a:prstGeom prst="roundRect">
            <a:avLst>
              <a:gd name="adj" fmla="val 5504"/>
            </a:avLst>
          </a:prstGeom>
          <a:solidFill>
            <a:srgbClr val="FFFFFF">
              <a:alpha val="95000"/>
            </a:srgbClr>
          </a:solidFill>
          <a:ln w="19050">
            <a:solidFill>
              <a:srgbClr val="373B48"/>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12" name="Text 9"/>
          <p:cNvSpPr/>
          <p:nvPr/>
        </p:nvSpPr>
        <p:spPr>
          <a:xfrm>
            <a:off x="2942927" y="3664595"/>
            <a:ext cx="1772022" cy="221456"/>
          </a:xfrm>
          <a:prstGeom prst="rect">
            <a:avLst/>
          </a:prstGeom>
          <a:noFill/>
          <a:ln/>
        </p:spPr>
        <p:txBody>
          <a:bodyPr wrap="none" lIns="0" tIns="0" rIns="0" bIns="0" rtlCol="0" anchor="t"/>
          <a:lstStyle/>
          <a:p>
            <a:pPr marL="0" indent="0" algn="l">
              <a:lnSpc>
                <a:spcPct val="104000"/>
              </a:lnSpc>
              <a:buNone/>
            </a:pPr>
            <a:r>
              <a:rPr lang="en-US" sz="1350" b="1" dirty="0">
                <a:solidFill>
                  <a:srgbClr val="52586B"/>
                </a:solidFill>
                <a:latin typeface="Times New Roman" panose="02020603050405020304" pitchFamily="18" charset="0"/>
                <a:ea typeface="Mona Sans SemiBold" pitchFamily="34" charset="-122"/>
                <a:cs typeface="Times New Roman" panose="02020603050405020304" pitchFamily="18" charset="0"/>
              </a:rPr>
              <a:t>Significance</a:t>
            </a:r>
            <a:endParaRPr lang="en-US" sz="1350" b="1" dirty="0">
              <a:latin typeface="Times New Roman" panose="02020603050405020304" pitchFamily="18" charset="0"/>
              <a:cs typeface="Times New Roman" panose="02020603050405020304" pitchFamily="18" charset="0"/>
            </a:endParaRPr>
          </a:p>
        </p:txBody>
      </p:sp>
      <p:sp>
        <p:nvSpPr>
          <p:cNvPr id="13" name="Text 10"/>
          <p:cNvSpPr/>
          <p:nvPr/>
        </p:nvSpPr>
        <p:spPr>
          <a:xfrm>
            <a:off x="2942927" y="3971106"/>
            <a:ext cx="5544145" cy="453628"/>
          </a:xfrm>
          <a:prstGeom prst="rect">
            <a:avLst/>
          </a:prstGeom>
          <a:noFill/>
          <a:ln/>
        </p:spPr>
        <p:txBody>
          <a:bodyPr wrap="square" lIns="0" tIns="0" rIns="0" bIns="0" rtlCol="0" anchor="t">
            <a:normAutofit/>
          </a:bodyPr>
          <a:lstStyle/>
          <a:p>
            <a:pPr marL="0" indent="0" algn="l">
              <a:lnSpc>
                <a:spcPct val="133000"/>
              </a:lnSpc>
              <a:buNone/>
            </a:pPr>
            <a:r>
              <a:rPr lang="en-US" sz="1100" dirty="0">
                <a:latin typeface="Times New Roman" panose="02020603050405020304" pitchFamily="18" charset="0"/>
                <a:ea typeface="Funnel Sans" pitchFamily="34" charset="-122"/>
                <a:cs typeface="Times New Roman" panose="02020603050405020304" pitchFamily="18" charset="0"/>
              </a:rPr>
              <a:t>Findings can help taxi companies improve customer confidence, satisfaction, loyalty, and overall business performance.</a:t>
            </a:r>
            <a:endParaRPr lang="en-US" sz="11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96119" y="389855"/>
            <a:ext cx="4291608" cy="429146"/>
          </a:xfrm>
          <a:prstGeom prst="rect">
            <a:avLst/>
          </a:prstGeom>
          <a:noFill/>
          <a:ln/>
        </p:spPr>
        <p:txBody>
          <a:bodyPr wrap="none" lIns="0" tIns="0" rIns="0" bIns="0" rtlCol="0" anchor="t"/>
          <a:lstStyle/>
          <a:p>
            <a:pPr marL="0" indent="0" algn="l">
              <a:lnSpc>
                <a:spcPct val="104000"/>
              </a:lnSpc>
              <a:buNone/>
            </a:pPr>
            <a:r>
              <a:rPr lang="en-US" sz="2700" b="1" dirty="0">
                <a:solidFill>
                  <a:srgbClr val="373B48"/>
                </a:solidFill>
                <a:latin typeface="Times New Roman" panose="02020603050405020304" pitchFamily="18" charset="0"/>
                <a:ea typeface="Mona Sans SemiBold" pitchFamily="34" charset="-122"/>
                <a:cs typeface="Times New Roman" panose="02020603050405020304" pitchFamily="18" charset="0"/>
              </a:rPr>
              <a:t>Research Methodology</a:t>
            </a:r>
            <a:endParaRPr lang="en-US" sz="2700" b="1" dirty="0">
              <a:latin typeface="Times New Roman" panose="02020603050405020304" pitchFamily="18" charset="0"/>
              <a:cs typeface="Times New Roman" panose="02020603050405020304" pitchFamily="18" charset="0"/>
            </a:endParaRPr>
          </a:p>
        </p:txBody>
      </p:sp>
      <p:sp>
        <p:nvSpPr>
          <p:cNvPr id="3" name="Shape 1"/>
          <p:cNvSpPr/>
          <p:nvPr/>
        </p:nvSpPr>
        <p:spPr>
          <a:xfrm>
            <a:off x="496119" y="967804"/>
            <a:ext cx="2628602" cy="1876351"/>
          </a:xfrm>
          <a:prstGeom prst="roundRect">
            <a:avLst>
              <a:gd name="adj" fmla="val 3074"/>
            </a:avLst>
          </a:prstGeom>
          <a:solidFill>
            <a:srgbClr val="D4D6DD"/>
          </a:solidFill>
          <a:ln w="4763">
            <a:solidFill>
              <a:srgbClr val="BABCC3"/>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4" name="Text 2"/>
          <p:cNvSpPr/>
          <p:nvPr/>
        </p:nvSpPr>
        <p:spPr>
          <a:xfrm>
            <a:off x="638175" y="1109861"/>
            <a:ext cx="1716658" cy="214536"/>
          </a:xfrm>
          <a:prstGeom prst="rect">
            <a:avLst/>
          </a:prstGeom>
          <a:noFill/>
          <a:ln/>
        </p:spPr>
        <p:txBody>
          <a:bodyPr wrap="none" lIns="0" tIns="0" rIns="0" bIns="0" rtlCol="0" anchor="t"/>
          <a:lstStyle/>
          <a:p>
            <a:pPr marL="0" indent="0" algn="l">
              <a:lnSpc>
                <a:spcPct val="104000"/>
              </a:lnSpc>
              <a:buNone/>
            </a:pPr>
            <a:r>
              <a:rPr lang="en-US" sz="1350" b="1" dirty="0">
                <a:solidFill>
                  <a:srgbClr val="000000"/>
                </a:solidFill>
                <a:latin typeface="Times New Roman" panose="02020603050405020304" pitchFamily="18" charset="0"/>
                <a:ea typeface="Mona Sans SemiBold" pitchFamily="34" charset="-122"/>
                <a:cs typeface="Times New Roman" panose="02020603050405020304" pitchFamily="18" charset="0"/>
              </a:rPr>
              <a:t>Positivist Philosophy</a:t>
            </a:r>
            <a:endParaRPr lang="en-US" sz="1350" b="1" dirty="0">
              <a:latin typeface="Times New Roman" panose="02020603050405020304" pitchFamily="18" charset="0"/>
              <a:cs typeface="Times New Roman" panose="02020603050405020304" pitchFamily="18" charset="0"/>
            </a:endParaRPr>
          </a:p>
        </p:txBody>
      </p:sp>
      <p:sp>
        <p:nvSpPr>
          <p:cNvPr id="5" name="Text 3"/>
          <p:cNvSpPr/>
          <p:nvPr/>
        </p:nvSpPr>
        <p:spPr>
          <a:xfrm>
            <a:off x="638175" y="1404169"/>
            <a:ext cx="2344489" cy="865287"/>
          </a:xfrm>
          <a:prstGeom prst="rect">
            <a:avLst/>
          </a:prstGeom>
          <a:noFill/>
          <a:ln/>
        </p:spPr>
        <p:txBody>
          <a:bodyPr wrap="square" lIns="0" tIns="0" rIns="0" bIns="0" rtlCol="0" anchor="t">
            <a:normAutofit/>
          </a:bodyPr>
          <a:lstStyle/>
          <a:p>
            <a:pPr indent="0">
              <a:lnSpc>
                <a:spcPct val="111000"/>
              </a:lnSpc>
              <a:buNone/>
            </a:pPr>
            <a:r>
              <a:rPr lang="en-US" sz="1100" dirty="0">
                <a:latin typeface="Times New Roman" panose="02020603050405020304" pitchFamily="18" charset="0"/>
                <a:cs typeface="Times New Roman" panose="02020603050405020304" pitchFamily="18" charset="0"/>
              </a:rPr>
              <a:t>The research will follow a positivist philosophy because it focuses on objective data, measurable variables and statistical analysis (Saunders et al., 2023).</a:t>
            </a:r>
          </a:p>
        </p:txBody>
      </p:sp>
      <p:sp>
        <p:nvSpPr>
          <p:cNvPr id="6" name="Shape 4"/>
          <p:cNvSpPr/>
          <p:nvPr/>
        </p:nvSpPr>
        <p:spPr>
          <a:xfrm>
            <a:off x="3257699" y="967804"/>
            <a:ext cx="2628602" cy="1876351"/>
          </a:xfrm>
          <a:prstGeom prst="roundRect">
            <a:avLst>
              <a:gd name="adj" fmla="val 3074"/>
            </a:avLst>
          </a:prstGeom>
          <a:solidFill>
            <a:srgbClr val="D4D6DD"/>
          </a:solidFill>
          <a:ln w="4763">
            <a:solidFill>
              <a:srgbClr val="BABCC3"/>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7" name="Text 5"/>
          <p:cNvSpPr/>
          <p:nvPr/>
        </p:nvSpPr>
        <p:spPr>
          <a:xfrm>
            <a:off x="3399755" y="1109861"/>
            <a:ext cx="1716658" cy="214536"/>
          </a:xfrm>
          <a:prstGeom prst="rect">
            <a:avLst/>
          </a:prstGeom>
          <a:noFill/>
          <a:ln/>
        </p:spPr>
        <p:txBody>
          <a:bodyPr wrap="none" lIns="0" tIns="0" rIns="0" bIns="0" rtlCol="0" anchor="t"/>
          <a:lstStyle/>
          <a:p>
            <a:pPr marL="0" indent="0" algn="l">
              <a:lnSpc>
                <a:spcPct val="104000"/>
              </a:lnSpc>
              <a:buNone/>
            </a:pPr>
            <a:r>
              <a:rPr lang="en-US" sz="1350" b="1" dirty="0">
                <a:solidFill>
                  <a:srgbClr val="000000"/>
                </a:solidFill>
                <a:latin typeface="Times New Roman" panose="02020603050405020304" pitchFamily="18" charset="0"/>
                <a:ea typeface="Mona Sans SemiBold" pitchFamily="34" charset="-122"/>
                <a:cs typeface="Times New Roman" panose="02020603050405020304" pitchFamily="18" charset="0"/>
              </a:rPr>
              <a:t>Deductive Approach</a:t>
            </a:r>
            <a:endParaRPr lang="en-US" sz="1350" b="1" dirty="0">
              <a:latin typeface="Times New Roman" panose="02020603050405020304" pitchFamily="18" charset="0"/>
              <a:cs typeface="Times New Roman" panose="02020603050405020304" pitchFamily="18" charset="0"/>
            </a:endParaRPr>
          </a:p>
        </p:txBody>
      </p:sp>
      <p:sp>
        <p:nvSpPr>
          <p:cNvPr id="8" name="Text 6"/>
          <p:cNvSpPr/>
          <p:nvPr/>
        </p:nvSpPr>
        <p:spPr>
          <a:xfrm>
            <a:off x="3399755" y="1404169"/>
            <a:ext cx="2344489" cy="1081608"/>
          </a:xfrm>
          <a:prstGeom prst="rect">
            <a:avLst/>
          </a:prstGeom>
          <a:noFill/>
          <a:ln/>
        </p:spPr>
        <p:txBody>
          <a:bodyPr wrap="square" lIns="0" tIns="0" rIns="0" bIns="0" rtlCol="0" anchor="t">
            <a:normAutofit fontScale="62500" lnSpcReduction="20000"/>
          </a:bodyPr>
          <a:lstStyle/>
          <a:p>
            <a:pPr>
              <a:lnSpc>
                <a:spcPct val="131000"/>
              </a:lnSpc>
            </a:pPr>
            <a:r>
              <a:rPr lang="en-GB" dirty="0">
                <a:latin typeface="Times New Roman" panose="02020603050405020304" pitchFamily="18" charset="0"/>
                <a:cs typeface="Times New Roman" panose="02020603050405020304" pitchFamily="18" charset="0"/>
              </a:rPr>
              <a:t>A deductive approach will be taken as the study is based on previous theories such as the Theory of Planned Behaviour (Punch and Oancea, 2014).</a:t>
            </a:r>
            <a:endParaRPr lang="en-US" sz="1000" dirty="0">
              <a:latin typeface="Times New Roman" panose="02020603050405020304" pitchFamily="18" charset="0"/>
              <a:cs typeface="Times New Roman" panose="02020603050405020304" pitchFamily="18" charset="0"/>
            </a:endParaRPr>
          </a:p>
        </p:txBody>
      </p:sp>
      <p:sp>
        <p:nvSpPr>
          <p:cNvPr id="9" name="Shape 7"/>
          <p:cNvSpPr/>
          <p:nvPr/>
        </p:nvSpPr>
        <p:spPr>
          <a:xfrm>
            <a:off x="6019279" y="967804"/>
            <a:ext cx="2628602" cy="1876351"/>
          </a:xfrm>
          <a:prstGeom prst="roundRect">
            <a:avLst>
              <a:gd name="adj" fmla="val 3074"/>
            </a:avLst>
          </a:prstGeom>
          <a:solidFill>
            <a:srgbClr val="D4D6DD"/>
          </a:solidFill>
          <a:ln w="4763">
            <a:solidFill>
              <a:srgbClr val="BABCC3"/>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10" name="Text 8"/>
          <p:cNvSpPr/>
          <p:nvPr/>
        </p:nvSpPr>
        <p:spPr>
          <a:xfrm>
            <a:off x="6161336" y="1109861"/>
            <a:ext cx="1726629" cy="214536"/>
          </a:xfrm>
          <a:prstGeom prst="rect">
            <a:avLst/>
          </a:prstGeom>
          <a:noFill/>
          <a:ln/>
        </p:spPr>
        <p:txBody>
          <a:bodyPr wrap="none" lIns="0" tIns="0" rIns="0" bIns="0" rtlCol="0" anchor="t"/>
          <a:lstStyle/>
          <a:p>
            <a:pPr marL="0" indent="0" algn="l">
              <a:lnSpc>
                <a:spcPct val="104000"/>
              </a:lnSpc>
              <a:buNone/>
            </a:pPr>
            <a:r>
              <a:rPr lang="en-US" sz="1350" b="1" dirty="0">
                <a:solidFill>
                  <a:srgbClr val="000000"/>
                </a:solidFill>
                <a:latin typeface="Times New Roman" panose="02020603050405020304" pitchFamily="18" charset="0"/>
                <a:ea typeface="Mona Sans SemiBold" pitchFamily="34" charset="-122"/>
                <a:cs typeface="Times New Roman" panose="02020603050405020304" pitchFamily="18" charset="0"/>
              </a:rPr>
              <a:t>Quantitative Method</a:t>
            </a:r>
            <a:endParaRPr lang="en-US" sz="1350" b="1" dirty="0">
              <a:latin typeface="Times New Roman" panose="02020603050405020304" pitchFamily="18" charset="0"/>
              <a:cs typeface="Times New Roman" panose="02020603050405020304" pitchFamily="18" charset="0"/>
            </a:endParaRPr>
          </a:p>
        </p:txBody>
      </p:sp>
      <p:sp>
        <p:nvSpPr>
          <p:cNvPr id="11" name="Text 9"/>
          <p:cNvSpPr/>
          <p:nvPr/>
        </p:nvSpPr>
        <p:spPr>
          <a:xfrm>
            <a:off x="6161336" y="1404169"/>
            <a:ext cx="2344489" cy="1297930"/>
          </a:xfrm>
          <a:prstGeom prst="rect">
            <a:avLst/>
          </a:prstGeom>
          <a:noFill/>
          <a:ln/>
        </p:spPr>
        <p:txBody>
          <a:bodyPr wrap="square" lIns="0" tIns="0" rIns="0" bIns="0" rtlCol="0" anchor="t">
            <a:normAutofit fontScale="62500" lnSpcReduction="20000"/>
          </a:bodyPr>
          <a:lstStyle/>
          <a:p>
            <a:pPr>
              <a:lnSpc>
                <a:spcPct val="131000"/>
              </a:lnSpc>
            </a:pPr>
            <a:r>
              <a:rPr lang="en-GB" dirty="0">
                <a:latin typeface="Times New Roman" panose="02020603050405020304" pitchFamily="18" charset="0"/>
                <a:cs typeface="Times New Roman" panose="02020603050405020304" pitchFamily="18" charset="0"/>
              </a:rPr>
              <a:t>This study adopts a quantitative research method since the study is intended to measure the relationship between the perception of customer safety and the intention to use the taxi service (Bryman and Bell, 2023).</a:t>
            </a:r>
            <a:endParaRPr lang="en-US" sz="1000" dirty="0">
              <a:latin typeface="Times New Roman" panose="02020603050405020304" pitchFamily="18" charset="0"/>
              <a:cs typeface="Times New Roman" panose="02020603050405020304" pitchFamily="18" charset="0"/>
            </a:endParaRPr>
          </a:p>
        </p:txBody>
      </p:sp>
      <p:sp>
        <p:nvSpPr>
          <p:cNvPr id="12" name="Shape 10"/>
          <p:cNvSpPr/>
          <p:nvPr/>
        </p:nvSpPr>
        <p:spPr>
          <a:xfrm>
            <a:off x="496120" y="2977133"/>
            <a:ext cx="2628602" cy="1876351"/>
          </a:xfrm>
          <a:prstGeom prst="roundRect">
            <a:avLst>
              <a:gd name="adj" fmla="val 3475"/>
            </a:avLst>
          </a:prstGeom>
          <a:solidFill>
            <a:srgbClr val="D4D6DD"/>
          </a:solidFill>
          <a:ln w="4763">
            <a:solidFill>
              <a:srgbClr val="BABCC3"/>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13" name="Text 11"/>
          <p:cNvSpPr/>
          <p:nvPr/>
        </p:nvSpPr>
        <p:spPr>
          <a:xfrm>
            <a:off x="638175" y="3119189"/>
            <a:ext cx="1968252" cy="214536"/>
          </a:xfrm>
          <a:prstGeom prst="rect">
            <a:avLst/>
          </a:prstGeom>
          <a:noFill/>
          <a:ln/>
        </p:spPr>
        <p:txBody>
          <a:bodyPr wrap="none" lIns="0" tIns="0" rIns="0" bIns="0" rtlCol="0" anchor="t"/>
          <a:lstStyle/>
          <a:p>
            <a:pPr marL="0" indent="0" algn="l">
              <a:lnSpc>
                <a:spcPct val="104000"/>
              </a:lnSpc>
              <a:buNone/>
            </a:pPr>
            <a:r>
              <a:rPr lang="en-US" sz="1350" b="1" dirty="0">
                <a:solidFill>
                  <a:srgbClr val="000000"/>
                </a:solidFill>
                <a:latin typeface="Times New Roman" panose="02020603050405020304" pitchFamily="18" charset="0"/>
                <a:ea typeface="Mona Sans SemiBold" pitchFamily="34" charset="-122"/>
                <a:cs typeface="Times New Roman" panose="02020603050405020304" pitchFamily="18" charset="0"/>
              </a:rPr>
              <a:t>Data Collection Method</a:t>
            </a:r>
            <a:endParaRPr lang="en-US" sz="1350" b="1" dirty="0">
              <a:latin typeface="Times New Roman" panose="02020603050405020304" pitchFamily="18" charset="0"/>
              <a:cs typeface="Times New Roman" panose="02020603050405020304" pitchFamily="18" charset="0"/>
            </a:endParaRPr>
          </a:p>
        </p:txBody>
      </p:sp>
      <p:sp>
        <p:nvSpPr>
          <p:cNvPr id="14" name="Text 12"/>
          <p:cNvSpPr/>
          <p:nvPr/>
        </p:nvSpPr>
        <p:spPr>
          <a:xfrm>
            <a:off x="638175" y="3413497"/>
            <a:ext cx="2442333" cy="1081608"/>
          </a:xfrm>
          <a:prstGeom prst="rect">
            <a:avLst/>
          </a:prstGeom>
          <a:noFill/>
          <a:ln/>
        </p:spPr>
        <p:txBody>
          <a:bodyPr wrap="square" lIns="0" tIns="0" rIns="0" bIns="0" rtlCol="0" anchor="t">
            <a:noAutofit/>
          </a:bodyPr>
          <a:lstStyle/>
          <a:p>
            <a:pPr>
              <a:lnSpc>
                <a:spcPct val="111000"/>
              </a:lnSpc>
            </a:pPr>
            <a:r>
              <a:rPr lang="en-US" sz="1100" dirty="0">
                <a:latin typeface="Times New Roman" panose="02020603050405020304" pitchFamily="18" charset="0"/>
                <a:cs typeface="Times New Roman" panose="02020603050405020304" pitchFamily="18" charset="0"/>
              </a:rPr>
              <a:t>Primary data will be collected through an online questionnaire using Microsoft Forms. The questionnaire will include closed-ended questions about demographic information, taxi usage patterns, safety perception, intention to use taxi services (Naoum, 2019).</a:t>
            </a:r>
          </a:p>
        </p:txBody>
      </p:sp>
      <p:sp>
        <p:nvSpPr>
          <p:cNvPr id="15" name="Shape 13"/>
          <p:cNvSpPr/>
          <p:nvPr/>
        </p:nvSpPr>
        <p:spPr>
          <a:xfrm>
            <a:off x="3266777" y="2969170"/>
            <a:ext cx="2619524" cy="1876351"/>
          </a:xfrm>
          <a:prstGeom prst="roundRect">
            <a:avLst>
              <a:gd name="adj" fmla="val 3475"/>
            </a:avLst>
          </a:prstGeom>
          <a:solidFill>
            <a:srgbClr val="D4D6DD"/>
          </a:solidFill>
          <a:ln w="4763">
            <a:solidFill>
              <a:srgbClr val="BABCC3"/>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16" name="Text 14"/>
          <p:cNvSpPr/>
          <p:nvPr/>
        </p:nvSpPr>
        <p:spPr>
          <a:xfrm>
            <a:off x="3408833" y="3111226"/>
            <a:ext cx="2419322" cy="197206"/>
          </a:xfrm>
          <a:prstGeom prst="rect">
            <a:avLst/>
          </a:prstGeom>
          <a:noFill/>
          <a:ln/>
        </p:spPr>
        <p:txBody>
          <a:bodyPr wrap="none" lIns="0" tIns="0" rIns="0" bIns="0" rtlCol="0" anchor="t"/>
          <a:lstStyle/>
          <a:p>
            <a:pPr marL="0" indent="0" algn="l">
              <a:lnSpc>
                <a:spcPct val="104000"/>
              </a:lnSpc>
              <a:buNone/>
            </a:pPr>
            <a:r>
              <a:rPr lang="en-US" sz="1350" b="1" dirty="0">
                <a:solidFill>
                  <a:srgbClr val="000000"/>
                </a:solidFill>
                <a:latin typeface="Times New Roman" panose="02020603050405020304" pitchFamily="18" charset="0"/>
                <a:ea typeface="Mona Sans SemiBold" pitchFamily="34" charset="-122"/>
                <a:cs typeface="Times New Roman" panose="02020603050405020304" pitchFamily="18" charset="0"/>
              </a:rPr>
              <a:t>Sampling Technique</a:t>
            </a:r>
            <a:endParaRPr lang="en-US" sz="1350" b="1" dirty="0">
              <a:latin typeface="Times New Roman" panose="02020603050405020304" pitchFamily="18" charset="0"/>
              <a:cs typeface="Times New Roman" panose="02020603050405020304" pitchFamily="18" charset="0"/>
            </a:endParaRPr>
          </a:p>
        </p:txBody>
      </p:sp>
      <p:sp>
        <p:nvSpPr>
          <p:cNvPr id="17" name="Text 15"/>
          <p:cNvSpPr/>
          <p:nvPr/>
        </p:nvSpPr>
        <p:spPr>
          <a:xfrm>
            <a:off x="3408833" y="3405534"/>
            <a:ext cx="2433901" cy="1089571"/>
          </a:xfrm>
          <a:prstGeom prst="rect">
            <a:avLst/>
          </a:prstGeom>
          <a:noFill/>
          <a:ln/>
        </p:spPr>
        <p:txBody>
          <a:bodyPr wrap="square" lIns="0" tIns="0" rIns="0" bIns="0" rtlCol="0" anchor="t">
            <a:normAutofit lnSpcReduction="10000"/>
          </a:bodyPr>
          <a:lstStyle/>
          <a:p>
            <a:pPr indent="0">
              <a:lnSpc>
                <a:spcPct val="111000"/>
              </a:lnSpc>
              <a:buNone/>
            </a:pPr>
            <a:endParaRPr lang="en-US" sz="1100" dirty="0">
              <a:latin typeface="Times New Roman" panose="02020603050405020304" pitchFamily="18" charset="0"/>
              <a:cs typeface="Times New Roman" panose="02020603050405020304" pitchFamily="18" charset="0"/>
            </a:endParaRPr>
          </a:p>
          <a:p>
            <a:pPr indent="0">
              <a:lnSpc>
                <a:spcPct val="111000"/>
              </a:lnSpc>
              <a:buNone/>
            </a:pPr>
            <a:r>
              <a:rPr lang="en-US" sz="1100" dirty="0">
                <a:latin typeface="Times New Roman" panose="02020603050405020304" pitchFamily="18" charset="0"/>
                <a:cs typeface="Times New Roman" panose="02020603050405020304" pitchFamily="18" charset="0"/>
              </a:rPr>
              <a:t>Simple random sampling method will be used. There will be a targeted population of individuals who have </a:t>
            </a:r>
            <a:r>
              <a:rPr lang="en-US" sz="1100" dirty="0" err="1">
                <a:latin typeface="Times New Roman" panose="02020603050405020304" pitchFamily="18" charset="0"/>
                <a:cs typeface="Times New Roman" panose="02020603050405020304" pitchFamily="18" charset="0"/>
              </a:rPr>
              <a:t>utilised</a:t>
            </a:r>
            <a:r>
              <a:rPr lang="en-US" sz="1100" dirty="0">
                <a:latin typeface="Times New Roman" panose="02020603050405020304" pitchFamily="18" charset="0"/>
                <a:cs typeface="Times New Roman" panose="02020603050405020304" pitchFamily="18" charset="0"/>
              </a:rPr>
              <a:t> taxi services in Cardiff in the past 12 months. Sample size is 50 participants.</a:t>
            </a:r>
          </a:p>
        </p:txBody>
      </p:sp>
      <p:sp>
        <p:nvSpPr>
          <p:cNvPr id="18" name="Shape 13">
            <a:extLst>
              <a:ext uri="{FF2B5EF4-FFF2-40B4-BE49-F238E27FC236}">
                <a16:creationId xmlns:a16="http://schemas.microsoft.com/office/drawing/2014/main" id="{3FC773C6-3940-5B4A-6F11-8E29E6E56997}"/>
              </a:ext>
            </a:extLst>
          </p:cNvPr>
          <p:cNvSpPr/>
          <p:nvPr/>
        </p:nvSpPr>
        <p:spPr>
          <a:xfrm>
            <a:off x="6028356" y="2969170"/>
            <a:ext cx="2619524" cy="1876351"/>
          </a:xfrm>
          <a:prstGeom prst="roundRect">
            <a:avLst>
              <a:gd name="adj" fmla="val 3475"/>
            </a:avLst>
          </a:prstGeom>
          <a:solidFill>
            <a:srgbClr val="D4D6DD"/>
          </a:solidFill>
          <a:ln w="4763">
            <a:solidFill>
              <a:srgbClr val="BABCC3"/>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19" name="Text 14">
            <a:extLst>
              <a:ext uri="{FF2B5EF4-FFF2-40B4-BE49-F238E27FC236}">
                <a16:creationId xmlns:a16="http://schemas.microsoft.com/office/drawing/2014/main" id="{1B411B83-00B7-0B0C-FF18-C73FD46336BC}"/>
              </a:ext>
            </a:extLst>
          </p:cNvPr>
          <p:cNvSpPr/>
          <p:nvPr/>
        </p:nvSpPr>
        <p:spPr>
          <a:xfrm>
            <a:off x="6170412" y="3111226"/>
            <a:ext cx="2419322" cy="197206"/>
          </a:xfrm>
          <a:prstGeom prst="rect">
            <a:avLst/>
          </a:prstGeom>
          <a:noFill/>
          <a:ln/>
        </p:spPr>
        <p:txBody>
          <a:bodyPr wrap="none" lIns="0" tIns="0" rIns="0" bIns="0" rtlCol="0" anchor="t"/>
          <a:lstStyle/>
          <a:p>
            <a:pPr marL="0" indent="0" algn="l">
              <a:lnSpc>
                <a:spcPct val="104000"/>
              </a:lnSpc>
              <a:buNone/>
            </a:pPr>
            <a:r>
              <a:rPr lang="en-US" sz="1350" b="1" dirty="0">
                <a:solidFill>
                  <a:srgbClr val="000000"/>
                </a:solidFill>
                <a:latin typeface="Times New Roman" panose="02020603050405020304" pitchFamily="18" charset="0"/>
                <a:cs typeface="Times New Roman" panose="02020603050405020304" pitchFamily="18" charset="0"/>
              </a:rPr>
              <a:t>Data Analysis</a:t>
            </a:r>
          </a:p>
        </p:txBody>
      </p:sp>
      <p:sp>
        <p:nvSpPr>
          <p:cNvPr id="20" name="Text 15">
            <a:extLst>
              <a:ext uri="{FF2B5EF4-FFF2-40B4-BE49-F238E27FC236}">
                <a16:creationId xmlns:a16="http://schemas.microsoft.com/office/drawing/2014/main" id="{6F252E71-C2ED-5E33-8328-F5314F679999}"/>
              </a:ext>
            </a:extLst>
          </p:cNvPr>
          <p:cNvSpPr/>
          <p:nvPr/>
        </p:nvSpPr>
        <p:spPr>
          <a:xfrm>
            <a:off x="6170412" y="3389904"/>
            <a:ext cx="2433901" cy="1089571"/>
          </a:xfrm>
          <a:prstGeom prst="rect">
            <a:avLst/>
          </a:prstGeom>
          <a:noFill/>
          <a:ln/>
        </p:spPr>
        <p:txBody>
          <a:bodyPr wrap="square" lIns="0" tIns="0" rIns="0" bIns="0" rtlCol="0" anchor="t">
            <a:noAutofit/>
          </a:bodyPr>
          <a:lstStyle/>
          <a:p>
            <a:pPr>
              <a:lnSpc>
                <a:spcPct val="111000"/>
              </a:lnSpc>
            </a:pPr>
            <a:r>
              <a:rPr lang="en-US" sz="1100" dirty="0">
                <a:latin typeface="Times New Roman" panose="02020603050405020304" pitchFamily="18" charset="0"/>
                <a:cs typeface="Times New Roman" panose="02020603050405020304" pitchFamily="18" charset="0"/>
              </a:rPr>
              <a:t>SPSS will be used to </a:t>
            </a:r>
            <a:r>
              <a:rPr lang="en-US" sz="1100" dirty="0" err="1">
                <a:latin typeface="Times New Roman" panose="02020603050405020304" pitchFamily="18" charset="0"/>
                <a:cs typeface="Times New Roman" panose="02020603050405020304" pitchFamily="18" charset="0"/>
              </a:rPr>
              <a:t>analyse</a:t>
            </a:r>
            <a:r>
              <a:rPr lang="en-US" sz="1100" dirty="0">
                <a:latin typeface="Times New Roman" panose="02020603050405020304" pitchFamily="18" charset="0"/>
                <a:cs typeface="Times New Roman" panose="02020603050405020304" pitchFamily="18" charset="0"/>
              </a:rPr>
              <a:t> the data. Descriptive statistics will be used to </a:t>
            </a:r>
            <a:r>
              <a:rPr lang="en-US" sz="1100" dirty="0" err="1">
                <a:latin typeface="Times New Roman" panose="02020603050405020304" pitchFamily="18" charset="0"/>
                <a:cs typeface="Times New Roman" panose="02020603050405020304" pitchFamily="18" charset="0"/>
              </a:rPr>
              <a:t>summarise</a:t>
            </a:r>
            <a:r>
              <a:rPr lang="en-US" sz="1100" dirty="0">
                <a:latin typeface="Times New Roman" panose="02020603050405020304" pitchFamily="18" charset="0"/>
                <a:cs typeface="Times New Roman" panose="02020603050405020304" pitchFamily="18" charset="0"/>
              </a:rPr>
              <a:t> the demographic data and the respondents' perceptions of their safety. Correlation analysis and regression analysis will be part of the inferential statistics (Robson and McCartan, 2024).</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2286000" cy="5143500"/>
          </a:xfrm>
          <a:prstGeom prst="rect">
            <a:avLst/>
          </a:prstGeom>
        </p:spPr>
      </p:pic>
      <p:sp>
        <p:nvSpPr>
          <p:cNvPr id="3" name="Text 0"/>
          <p:cNvSpPr/>
          <p:nvPr/>
        </p:nvSpPr>
        <p:spPr>
          <a:xfrm>
            <a:off x="2782119" y="584969"/>
            <a:ext cx="4001319" cy="442987"/>
          </a:xfrm>
          <a:prstGeom prst="rect">
            <a:avLst/>
          </a:prstGeom>
          <a:noFill/>
          <a:ln/>
        </p:spPr>
        <p:txBody>
          <a:bodyPr wrap="none" lIns="0" tIns="0" rIns="0" bIns="0" rtlCol="0" anchor="t"/>
          <a:lstStyle/>
          <a:p>
            <a:pPr marL="0" indent="0" algn="l">
              <a:lnSpc>
                <a:spcPct val="104000"/>
              </a:lnSpc>
              <a:buNone/>
            </a:pPr>
            <a:r>
              <a:rPr lang="en-US" sz="2750" b="1" dirty="0">
                <a:solidFill>
                  <a:srgbClr val="373B48"/>
                </a:solidFill>
                <a:latin typeface="Times New Roman" panose="02020603050405020304" pitchFamily="18" charset="0"/>
                <a:ea typeface="Mona Sans SemiBold" pitchFamily="34" charset="-122"/>
                <a:cs typeface="Times New Roman" panose="02020603050405020304" pitchFamily="18" charset="0"/>
              </a:rPr>
              <a:t>Reliability &amp; Validity</a:t>
            </a:r>
            <a:endParaRPr lang="en-US" sz="2750" b="1" dirty="0">
              <a:latin typeface="Times New Roman" panose="02020603050405020304" pitchFamily="18" charset="0"/>
              <a:cs typeface="Times New Roman" panose="02020603050405020304" pitchFamily="18" charset="0"/>
            </a:endParaRPr>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782119" y="1400026"/>
            <a:ext cx="2759943" cy="2045717"/>
          </a:xfrm>
          <a:prstGeom prst="rect">
            <a:avLst/>
          </a:prstGeom>
        </p:spPr>
      </p:pic>
      <p:sp>
        <p:nvSpPr>
          <p:cNvPr id="5" name="Text 1"/>
          <p:cNvSpPr/>
          <p:nvPr/>
        </p:nvSpPr>
        <p:spPr>
          <a:xfrm>
            <a:off x="3019127" y="1560835"/>
            <a:ext cx="1772022" cy="221456"/>
          </a:xfrm>
          <a:prstGeom prst="rect">
            <a:avLst/>
          </a:prstGeom>
          <a:noFill/>
          <a:ln/>
        </p:spPr>
        <p:txBody>
          <a:bodyPr wrap="none" lIns="0" tIns="0" rIns="0" bIns="0" rtlCol="0" anchor="t"/>
          <a:lstStyle/>
          <a:p>
            <a:pPr marL="0" indent="0" algn="l">
              <a:lnSpc>
                <a:spcPct val="104000"/>
              </a:lnSpc>
              <a:buNone/>
            </a:pPr>
            <a:r>
              <a:rPr lang="en-US" sz="1350" b="1" dirty="0">
                <a:solidFill>
                  <a:srgbClr val="52586B"/>
                </a:solidFill>
                <a:latin typeface="Times New Roman" panose="02020603050405020304" pitchFamily="18" charset="0"/>
                <a:ea typeface="Mona Sans SemiBold" pitchFamily="34" charset="-122"/>
                <a:cs typeface="Times New Roman" panose="02020603050405020304" pitchFamily="18" charset="0"/>
              </a:rPr>
              <a:t>Reliability</a:t>
            </a:r>
            <a:endParaRPr lang="en-US" sz="1350" b="1" dirty="0">
              <a:latin typeface="Times New Roman" panose="02020603050405020304" pitchFamily="18" charset="0"/>
              <a:cs typeface="Times New Roman" panose="02020603050405020304" pitchFamily="18" charset="0"/>
            </a:endParaRPr>
          </a:p>
        </p:txBody>
      </p:sp>
      <p:sp>
        <p:nvSpPr>
          <p:cNvPr id="6" name="Text 2"/>
          <p:cNvSpPr/>
          <p:nvPr/>
        </p:nvSpPr>
        <p:spPr>
          <a:xfrm>
            <a:off x="3019127" y="1924050"/>
            <a:ext cx="2362126" cy="1360884"/>
          </a:xfrm>
          <a:prstGeom prst="rect">
            <a:avLst/>
          </a:prstGeom>
          <a:noFill/>
          <a:ln/>
        </p:spPr>
        <p:txBody>
          <a:bodyPr wrap="square" lIns="0" tIns="0" rIns="0" bIns="0" rtlCol="0" anchor="t">
            <a:normAutofit fontScale="92500"/>
          </a:bodyPr>
          <a:lstStyle/>
          <a:p>
            <a:pPr marL="0" indent="0" algn="l">
              <a:lnSpc>
                <a:spcPct val="133000"/>
              </a:lnSpc>
              <a:buNone/>
            </a:pPr>
            <a:r>
              <a:rPr lang="en-US" sz="1100" dirty="0">
                <a:latin typeface="Times New Roman" panose="02020603050405020304" pitchFamily="18" charset="0"/>
                <a:cs typeface="Times New Roman" panose="02020603050405020304" pitchFamily="18" charset="0"/>
              </a:rPr>
              <a:t>A uniform questionnaire consisting of closed ended questions that are identical for all participants results in consistency. By using Microsoft Forms, data collection is </a:t>
            </a:r>
            <a:r>
              <a:rPr lang="en-US" sz="1100" dirty="0" err="1">
                <a:latin typeface="Times New Roman" panose="02020603050405020304" pitchFamily="18" charset="0"/>
                <a:cs typeface="Times New Roman" panose="02020603050405020304" pitchFamily="18" charset="0"/>
              </a:rPr>
              <a:t>standardised</a:t>
            </a:r>
            <a:r>
              <a:rPr lang="en-US" sz="1100" dirty="0">
                <a:latin typeface="Times New Roman" panose="02020603050405020304" pitchFamily="18" charset="0"/>
                <a:cs typeface="Times New Roman" panose="02020603050405020304" pitchFamily="18" charset="0"/>
              </a:rPr>
              <a:t> and the variation in responses is </a:t>
            </a:r>
            <a:r>
              <a:rPr lang="en-US" sz="1100" dirty="0" err="1">
                <a:latin typeface="Times New Roman" panose="02020603050405020304" pitchFamily="18" charset="0"/>
                <a:cs typeface="Times New Roman" panose="02020603050405020304" pitchFamily="18" charset="0"/>
              </a:rPr>
              <a:t>minimised</a:t>
            </a:r>
            <a:r>
              <a:rPr lang="en-US" sz="1100" dirty="0">
                <a:latin typeface="Times New Roman" panose="02020603050405020304" pitchFamily="18" charset="0"/>
                <a:cs typeface="Times New Roman" panose="02020603050405020304" pitchFamily="18" charset="0"/>
              </a:rPr>
              <a:t> (Creswell and Creswell, 2023).</a:t>
            </a:r>
          </a:p>
        </p:txBody>
      </p:sp>
      <p:pic>
        <p:nvPicPr>
          <p:cNvPr id="7"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892701" y="1400026"/>
            <a:ext cx="2759943" cy="2045717"/>
          </a:xfrm>
          <a:prstGeom prst="rect">
            <a:avLst/>
          </a:prstGeom>
        </p:spPr>
      </p:pic>
      <p:sp>
        <p:nvSpPr>
          <p:cNvPr id="8" name="Text 3"/>
          <p:cNvSpPr/>
          <p:nvPr/>
        </p:nvSpPr>
        <p:spPr>
          <a:xfrm>
            <a:off x="6129710" y="1560835"/>
            <a:ext cx="1772022" cy="221456"/>
          </a:xfrm>
          <a:prstGeom prst="rect">
            <a:avLst/>
          </a:prstGeom>
          <a:noFill/>
          <a:ln/>
        </p:spPr>
        <p:txBody>
          <a:bodyPr wrap="none" lIns="0" tIns="0" rIns="0" bIns="0" rtlCol="0" anchor="t"/>
          <a:lstStyle/>
          <a:p>
            <a:pPr marL="0" indent="0" algn="l">
              <a:lnSpc>
                <a:spcPct val="104000"/>
              </a:lnSpc>
              <a:buNone/>
            </a:pPr>
            <a:r>
              <a:rPr lang="en-US" sz="1350" b="1" dirty="0">
                <a:solidFill>
                  <a:srgbClr val="52586B"/>
                </a:solidFill>
                <a:latin typeface="Times New Roman" panose="02020603050405020304" pitchFamily="18" charset="0"/>
                <a:ea typeface="Mona Sans SemiBold" pitchFamily="34" charset="-122"/>
                <a:cs typeface="Times New Roman" panose="02020603050405020304" pitchFamily="18" charset="0"/>
              </a:rPr>
              <a:t>Validity</a:t>
            </a:r>
            <a:endParaRPr lang="en-US" sz="1350" b="1" dirty="0">
              <a:latin typeface="Times New Roman" panose="02020603050405020304" pitchFamily="18" charset="0"/>
              <a:cs typeface="Times New Roman" panose="02020603050405020304" pitchFamily="18" charset="0"/>
            </a:endParaRPr>
          </a:p>
        </p:txBody>
      </p:sp>
      <p:sp>
        <p:nvSpPr>
          <p:cNvPr id="9" name="Text 4"/>
          <p:cNvSpPr/>
          <p:nvPr/>
        </p:nvSpPr>
        <p:spPr>
          <a:xfrm>
            <a:off x="6129710" y="1924050"/>
            <a:ext cx="2362126" cy="1360884"/>
          </a:xfrm>
          <a:prstGeom prst="rect">
            <a:avLst/>
          </a:prstGeom>
          <a:noFill/>
          <a:ln/>
        </p:spPr>
        <p:txBody>
          <a:bodyPr wrap="square" lIns="0" tIns="0" rIns="0" bIns="0" rtlCol="0" anchor="t">
            <a:normAutofit/>
          </a:bodyPr>
          <a:lstStyle/>
          <a:p>
            <a:pPr marL="0" indent="0" algn="l">
              <a:lnSpc>
                <a:spcPct val="133000"/>
              </a:lnSpc>
              <a:buNone/>
            </a:pPr>
            <a:r>
              <a:rPr lang="en-US" sz="1050" dirty="0">
                <a:latin typeface="Times New Roman" panose="02020603050405020304" pitchFamily="18" charset="0"/>
                <a:cs typeface="Times New Roman" panose="02020603050405020304" pitchFamily="18" charset="0"/>
              </a:rPr>
              <a:t>Questions are directly aligned with the aim and objectives of the research and are specifically focusing on safety perception, customer trust, and intention to use (Grey, 2021).</a:t>
            </a:r>
          </a:p>
        </p:txBody>
      </p:sp>
      <p:sp>
        <p:nvSpPr>
          <p:cNvPr id="10" name="Shape 5"/>
          <p:cNvSpPr/>
          <p:nvPr/>
        </p:nvSpPr>
        <p:spPr>
          <a:xfrm>
            <a:off x="2782119" y="3764682"/>
            <a:ext cx="5865763" cy="793775"/>
          </a:xfrm>
          <a:prstGeom prst="roundRect">
            <a:avLst>
              <a:gd name="adj" fmla="val 7501"/>
            </a:avLst>
          </a:prstGeom>
          <a:solidFill>
            <a:srgbClr val="E2E4E9"/>
          </a:solidFill>
          <a:ln/>
        </p:spPr>
        <p:txBody>
          <a:bodyPr/>
          <a:lstStyle/>
          <a:p>
            <a:endParaRPr lang="en-US">
              <a:latin typeface="Times New Roman" panose="02020603050405020304" pitchFamily="18" charset="0"/>
              <a:cs typeface="Times New Roman" panose="02020603050405020304" pitchFamily="18" charset="0"/>
            </a:endParaRPr>
          </a:p>
        </p:txBody>
      </p:sp>
      <p:pic>
        <p:nvPicPr>
          <p:cNvPr id="11" name="Image 3" descr="preencoded.png"/>
          <p:cNvPicPr>
            <a:picLocks noChangeAspect="1"/>
          </p:cNvPicPr>
          <p:nvPr/>
        </p:nvPicPr>
        <p:blipFill>
          <a:blip r:embed="rId5"/>
          <a:stretch>
            <a:fillRect/>
          </a:stretch>
        </p:blipFill>
        <p:spPr>
          <a:xfrm>
            <a:off x="2923877" y="3965451"/>
            <a:ext cx="177180" cy="141759"/>
          </a:xfrm>
          <a:prstGeom prst="rect">
            <a:avLst/>
          </a:prstGeom>
        </p:spPr>
      </p:pic>
      <p:sp>
        <p:nvSpPr>
          <p:cNvPr id="12" name="Text 6"/>
          <p:cNvSpPr/>
          <p:nvPr/>
        </p:nvSpPr>
        <p:spPr>
          <a:xfrm>
            <a:off x="3242816" y="3941862"/>
            <a:ext cx="5263307" cy="453628"/>
          </a:xfrm>
          <a:prstGeom prst="rect">
            <a:avLst/>
          </a:prstGeom>
          <a:noFill/>
          <a:ln/>
        </p:spPr>
        <p:txBody>
          <a:bodyPr wrap="square" lIns="0" tIns="0" rIns="0" bIns="0" rtlCol="0" anchor="t">
            <a:normAutofit/>
          </a:bodyPr>
          <a:lstStyle/>
          <a:p>
            <a:pPr marL="0" indent="0" algn="l">
              <a:lnSpc>
                <a:spcPct val="133000"/>
              </a:lnSpc>
              <a:buNone/>
            </a:pPr>
            <a:r>
              <a:rPr lang="en-US" sz="1100" dirty="0">
                <a:solidFill>
                  <a:srgbClr val="000000"/>
                </a:solidFill>
                <a:latin typeface="Times New Roman" panose="02020603050405020304" pitchFamily="18" charset="0"/>
                <a:ea typeface="Funnel Sans" pitchFamily="34" charset="-122"/>
                <a:cs typeface="Times New Roman" panose="02020603050405020304" pitchFamily="18" charset="0"/>
              </a:rPr>
              <a:t>Analytical rigour is maintained through the sequential use of descriptive statistics, correlation analysis, and regression modelling in SPSS.</a:t>
            </a:r>
            <a:endParaRPr lang="en-US" sz="11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2286000" cy="5143500"/>
          </a:xfrm>
          <a:prstGeom prst="rect">
            <a:avLst/>
          </a:prstGeom>
        </p:spPr>
      </p:pic>
      <p:sp>
        <p:nvSpPr>
          <p:cNvPr id="3" name="Text 0"/>
          <p:cNvSpPr/>
          <p:nvPr/>
        </p:nvSpPr>
        <p:spPr>
          <a:xfrm>
            <a:off x="2782119" y="479524"/>
            <a:ext cx="5323284" cy="442987"/>
          </a:xfrm>
          <a:prstGeom prst="rect">
            <a:avLst/>
          </a:prstGeom>
          <a:noFill/>
          <a:ln/>
        </p:spPr>
        <p:txBody>
          <a:bodyPr wrap="none" lIns="0" tIns="0" rIns="0" bIns="0" rtlCol="0" anchor="t"/>
          <a:lstStyle/>
          <a:p>
            <a:pPr marL="0" indent="0" algn="l">
              <a:lnSpc>
                <a:spcPct val="104000"/>
              </a:lnSpc>
              <a:buNone/>
            </a:pPr>
            <a:r>
              <a:rPr lang="en-US" sz="2750" b="1" dirty="0">
                <a:solidFill>
                  <a:srgbClr val="373B48"/>
                </a:solidFill>
                <a:latin typeface="Times New Roman" panose="02020603050405020304" pitchFamily="18" charset="0"/>
                <a:ea typeface="Mona Sans SemiBold" pitchFamily="34" charset="-122"/>
                <a:cs typeface="Times New Roman" panose="02020603050405020304" pitchFamily="18" charset="0"/>
              </a:rPr>
              <a:t>Ethical Considerations Cont.</a:t>
            </a:r>
            <a:endParaRPr lang="en-US" sz="2750" b="1" dirty="0">
              <a:latin typeface="Times New Roman" panose="02020603050405020304" pitchFamily="18" charset="0"/>
              <a:cs typeface="Times New Roman" panose="02020603050405020304" pitchFamily="18" charset="0"/>
            </a:endParaRPr>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782119" y="1135112"/>
            <a:ext cx="5865763" cy="1081757"/>
          </a:xfrm>
          <a:prstGeom prst="rect">
            <a:avLst/>
          </a:prstGeom>
        </p:spPr>
      </p:pic>
      <p:sp>
        <p:nvSpPr>
          <p:cNvPr id="5" name="Text 1"/>
          <p:cNvSpPr/>
          <p:nvPr/>
        </p:nvSpPr>
        <p:spPr>
          <a:xfrm>
            <a:off x="3019127" y="1295921"/>
            <a:ext cx="1772022" cy="221456"/>
          </a:xfrm>
          <a:prstGeom prst="rect">
            <a:avLst/>
          </a:prstGeom>
          <a:noFill/>
          <a:ln/>
        </p:spPr>
        <p:txBody>
          <a:bodyPr wrap="none" lIns="0" tIns="0" rIns="0" bIns="0" rtlCol="0" anchor="t"/>
          <a:lstStyle/>
          <a:p>
            <a:pPr marL="0" indent="0" algn="l">
              <a:lnSpc>
                <a:spcPct val="104000"/>
              </a:lnSpc>
              <a:buNone/>
            </a:pPr>
            <a:r>
              <a:rPr lang="en-US" sz="1350" b="1" dirty="0">
                <a:solidFill>
                  <a:srgbClr val="52586B"/>
                </a:solidFill>
                <a:latin typeface="Times New Roman" panose="02020603050405020304" pitchFamily="18" charset="0"/>
                <a:ea typeface="Mona Sans SemiBold" pitchFamily="34" charset="-122"/>
                <a:cs typeface="Times New Roman" panose="02020603050405020304" pitchFamily="18" charset="0"/>
              </a:rPr>
              <a:t>Informed Consent</a:t>
            </a:r>
            <a:endParaRPr lang="en-US" sz="1350" b="1" dirty="0">
              <a:latin typeface="Times New Roman" panose="02020603050405020304" pitchFamily="18" charset="0"/>
              <a:cs typeface="Times New Roman" panose="02020603050405020304" pitchFamily="18" charset="0"/>
            </a:endParaRPr>
          </a:p>
        </p:txBody>
      </p:sp>
      <p:sp>
        <p:nvSpPr>
          <p:cNvPr id="6" name="Text 2"/>
          <p:cNvSpPr/>
          <p:nvPr/>
        </p:nvSpPr>
        <p:spPr>
          <a:xfrm>
            <a:off x="3019127" y="1602432"/>
            <a:ext cx="5467945" cy="453628"/>
          </a:xfrm>
          <a:prstGeom prst="rect">
            <a:avLst/>
          </a:prstGeom>
          <a:noFill/>
          <a:ln/>
        </p:spPr>
        <p:txBody>
          <a:bodyPr wrap="square" lIns="0" tIns="0" rIns="0" bIns="0" rtlCol="0" anchor="t">
            <a:normAutofit/>
          </a:bodyPr>
          <a:lstStyle/>
          <a:p>
            <a:pPr marL="0" indent="0" algn="l">
              <a:lnSpc>
                <a:spcPct val="133000"/>
              </a:lnSpc>
              <a:buNone/>
            </a:pPr>
            <a:r>
              <a:rPr lang="en-US" sz="1100" dirty="0">
                <a:latin typeface="Times New Roman" panose="02020603050405020304" pitchFamily="18" charset="0"/>
                <a:cs typeface="Times New Roman" panose="02020603050405020304" pitchFamily="18" charset="0"/>
              </a:rPr>
              <a:t>Participants will be fully informed of the purpose of the study. Participation is voluntary, with the right to withdraw at any time.</a:t>
            </a:r>
          </a:p>
        </p:txBody>
      </p:sp>
      <p:pic>
        <p:nvPicPr>
          <p:cNvPr id="7"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782119" y="2358628"/>
            <a:ext cx="5865763" cy="1081757"/>
          </a:xfrm>
          <a:prstGeom prst="rect">
            <a:avLst/>
          </a:prstGeom>
        </p:spPr>
      </p:pic>
      <p:sp>
        <p:nvSpPr>
          <p:cNvPr id="8" name="Text 3"/>
          <p:cNvSpPr/>
          <p:nvPr/>
        </p:nvSpPr>
        <p:spPr>
          <a:xfrm>
            <a:off x="3019127" y="2519437"/>
            <a:ext cx="2414662" cy="221456"/>
          </a:xfrm>
          <a:prstGeom prst="rect">
            <a:avLst/>
          </a:prstGeom>
          <a:noFill/>
          <a:ln/>
        </p:spPr>
        <p:txBody>
          <a:bodyPr wrap="none" lIns="0" tIns="0" rIns="0" bIns="0" rtlCol="0" anchor="t"/>
          <a:lstStyle/>
          <a:p>
            <a:pPr marL="0" indent="0" algn="l">
              <a:lnSpc>
                <a:spcPct val="104000"/>
              </a:lnSpc>
              <a:buNone/>
            </a:pPr>
            <a:r>
              <a:rPr lang="en-US" sz="1350" b="1" dirty="0">
                <a:solidFill>
                  <a:srgbClr val="52586B"/>
                </a:solidFill>
                <a:latin typeface="Times New Roman" panose="02020603050405020304" pitchFamily="18" charset="0"/>
                <a:ea typeface="Mona Sans SemiBold" pitchFamily="34" charset="-122"/>
                <a:cs typeface="Times New Roman" panose="02020603050405020304" pitchFamily="18" charset="0"/>
              </a:rPr>
              <a:t>Confidentiality &amp; Anonymity</a:t>
            </a:r>
            <a:endParaRPr lang="en-US" sz="1350" b="1" dirty="0">
              <a:latin typeface="Times New Roman" panose="02020603050405020304" pitchFamily="18" charset="0"/>
              <a:cs typeface="Times New Roman" panose="02020603050405020304" pitchFamily="18" charset="0"/>
            </a:endParaRPr>
          </a:p>
        </p:txBody>
      </p:sp>
      <p:sp>
        <p:nvSpPr>
          <p:cNvPr id="9" name="Text 4"/>
          <p:cNvSpPr/>
          <p:nvPr/>
        </p:nvSpPr>
        <p:spPr>
          <a:xfrm>
            <a:off x="3019127" y="2825948"/>
            <a:ext cx="5467945" cy="453628"/>
          </a:xfrm>
          <a:prstGeom prst="rect">
            <a:avLst/>
          </a:prstGeom>
          <a:noFill/>
          <a:ln/>
        </p:spPr>
        <p:txBody>
          <a:bodyPr wrap="square" lIns="0" tIns="0" rIns="0" bIns="0" rtlCol="0" anchor="t">
            <a:normAutofit/>
          </a:bodyPr>
          <a:lstStyle/>
          <a:p>
            <a:pPr marL="0" indent="0" algn="l">
              <a:lnSpc>
                <a:spcPct val="133000"/>
              </a:lnSpc>
              <a:buNone/>
            </a:pPr>
            <a:r>
              <a:rPr lang="en-US" sz="1100" dirty="0">
                <a:latin typeface="Times New Roman" panose="02020603050405020304" pitchFamily="18" charset="0"/>
                <a:cs typeface="Times New Roman" panose="02020603050405020304" pitchFamily="18" charset="0"/>
              </a:rPr>
              <a:t>The final report will not contain names or any identifying information. All answers are anonymous (</a:t>
            </a:r>
            <a:r>
              <a:rPr lang="en-US" sz="1100" dirty="0" err="1">
                <a:latin typeface="Times New Roman" panose="02020603050405020304" pitchFamily="18" charset="0"/>
                <a:cs typeface="Times New Roman" panose="02020603050405020304" pitchFamily="18" charset="0"/>
              </a:rPr>
              <a:t>Muijs</a:t>
            </a:r>
            <a:r>
              <a:rPr lang="en-US" sz="1100" dirty="0">
                <a:latin typeface="Times New Roman" panose="02020603050405020304" pitchFamily="18" charset="0"/>
                <a:cs typeface="Times New Roman" panose="02020603050405020304" pitchFamily="18" charset="0"/>
              </a:rPr>
              <a:t>, 2010).</a:t>
            </a:r>
          </a:p>
        </p:txBody>
      </p:sp>
      <p:pic>
        <p:nvPicPr>
          <p:cNvPr id="10"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782119" y="3582144"/>
            <a:ext cx="5865763" cy="1081757"/>
          </a:xfrm>
          <a:prstGeom prst="rect">
            <a:avLst/>
          </a:prstGeom>
        </p:spPr>
      </p:pic>
      <p:sp>
        <p:nvSpPr>
          <p:cNvPr id="11" name="Text 5"/>
          <p:cNvSpPr/>
          <p:nvPr/>
        </p:nvSpPr>
        <p:spPr>
          <a:xfrm>
            <a:off x="3019127" y="3742953"/>
            <a:ext cx="1772022" cy="221456"/>
          </a:xfrm>
          <a:prstGeom prst="rect">
            <a:avLst/>
          </a:prstGeom>
          <a:noFill/>
          <a:ln/>
        </p:spPr>
        <p:txBody>
          <a:bodyPr wrap="none" lIns="0" tIns="0" rIns="0" bIns="0" rtlCol="0" anchor="t"/>
          <a:lstStyle/>
          <a:p>
            <a:pPr marL="0" indent="0" algn="l">
              <a:lnSpc>
                <a:spcPct val="104000"/>
              </a:lnSpc>
              <a:buNone/>
            </a:pPr>
            <a:r>
              <a:rPr lang="en-US" sz="1350" b="1" dirty="0">
                <a:solidFill>
                  <a:srgbClr val="52586B"/>
                </a:solidFill>
                <a:latin typeface="Times New Roman" panose="02020603050405020304" pitchFamily="18" charset="0"/>
                <a:ea typeface="Mona Sans SemiBold" pitchFamily="34" charset="-122"/>
                <a:cs typeface="Times New Roman" panose="02020603050405020304" pitchFamily="18" charset="0"/>
              </a:rPr>
              <a:t>Data Use &amp; Security</a:t>
            </a:r>
            <a:endParaRPr lang="en-US" sz="1350" b="1" dirty="0">
              <a:latin typeface="Times New Roman" panose="02020603050405020304" pitchFamily="18" charset="0"/>
              <a:cs typeface="Times New Roman" panose="02020603050405020304" pitchFamily="18" charset="0"/>
            </a:endParaRPr>
          </a:p>
        </p:txBody>
      </p:sp>
      <p:sp>
        <p:nvSpPr>
          <p:cNvPr id="12" name="Text 6"/>
          <p:cNvSpPr/>
          <p:nvPr/>
        </p:nvSpPr>
        <p:spPr>
          <a:xfrm>
            <a:off x="3019127" y="4049464"/>
            <a:ext cx="5467945" cy="453628"/>
          </a:xfrm>
          <a:prstGeom prst="rect">
            <a:avLst/>
          </a:prstGeom>
          <a:noFill/>
          <a:ln/>
        </p:spPr>
        <p:txBody>
          <a:bodyPr wrap="square" lIns="0" tIns="0" rIns="0" bIns="0" rtlCol="0" anchor="t">
            <a:normAutofit/>
          </a:bodyPr>
          <a:lstStyle/>
          <a:p>
            <a:pPr marL="0" indent="0" algn="l">
              <a:lnSpc>
                <a:spcPct val="133000"/>
              </a:lnSpc>
              <a:buNone/>
            </a:pPr>
            <a:r>
              <a:rPr lang="en-US" sz="1100" dirty="0">
                <a:latin typeface="Times New Roman" panose="02020603050405020304" pitchFamily="18" charset="0"/>
                <a:cs typeface="Times New Roman" panose="02020603050405020304" pitchFamily="18" charset="0"/>
              </a:rPr>
              <a:t>Data collected will be exclusively for academic research. Data will be kept secure, and only the researcher will have access to it.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2286000" cy="5143500"/>
          </a:xfrm>
          <a:prstGeom prst="rect">
            <a:avLst/>
          </a:prstGeom>
        </p:spPr>
      </p:pic>
      <p:sp>
        <p:nvSpPr>
          <p:cNvPr id="3" name="Text 0"/>
          <p:cNvSpPr/>
          <p:nvPr/>
        </p:nvSpPr>
        <p:spPr>
          <a:xfrm>
            <a:off x="2782119" y="424235"/>
            <a:ext cx="4145607" cy="422300"/>
          </a:xfrm>
          <a:prstGeom prst="rect">
            <a:avLst/>
          </a:prstGeom>
          <a:noFill/>
          <a:ln/>
        </p:spPr>
        <p:txBody>
          <a:bodyPr wrap="none" lIns="0" tIns="0" rIns="0" bIns="0" rtlCol="0" anchor="t"/>
          <a:lstStyle/>
          <a:p>
            <a:pPr marL="0" indent="0" algn="l">
              <a:lnSpc>
                <a:spcPct val="104000"/>
              </a:lnSpc>
              <a:buNone/>
            </a:pPr>
            <a:r>
              <a:rPr lang="en-US" sz="2650" b="1" dirty="0">
                <a:solidFill>
                  <a:srgbClr val="373B48"/>
                </a:solidFill>
                <a:latin typeface="Times New Roman" panose="02020603050405020304" pitchFamily="18" charset="0"/>
                <a:ea typeface="Mona Sans SemiBold" pitchFamily="34" charset="-122"/>
                <a:cs typeface="Times New Roman" panose="02020603050405020304" pitchFamily="18" charset="0"/>
              </a:rPr>
              <a:t>Ethical Considerations</a:t>
            </a:r>
            <a:endParaRPr lang="en-US" sz="2650" b="1" dirty="0">
              <a:latin typeface="Times New Roman" panose="02020603050405020304" pitchFamily="18" charset="0"/>
              <a:cs typeface="Times New Roman" panose="02020603050405020304" pitchFamily="18" charset="0"/>
            </a:endParaRPr>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782119" y="1039713"/>
            <a:ext cx="5865763" cy="1518270"/>
          </a:xfrm>
          <a:prstGeom prst="rect">
            <a:avLst/>
          </a:prstGeom>
        </p:spPr>
      </p:pic>
      <p:sp>
        <p:nvSpPr>
          <p:cNvPr id="5" name="Text 1"/>
          <p:cNvSpPr/>
          <p:nvPr/>
        </p:nvSpPr>
        <p:spPr>
          <a:xfrm>
            <a:off x="3012430" y="1193825"/>
            <a:ext cx="1777826" cy="211113"/>
          </a:xfrm>
          <a:prstGeom prst="rect">
            <a:avLst/>
          </a:prstGeom>
          <a:noFill/>
          <a:ln/>
        </p:spPr>
        <p:txBody>
          <a:bodyPr wrap="none" lIns="0" tIns="0" rIns="0" bIns="0" rtlCol="0" anchor="t"/>
          <a:lstStyle/>
          <a:p>
            <a:pPr marL="0" indent="0" algn="l">
              <a:lnSpc>
                <a:spcPct val="104000"/>
              </a:lnSpc>
              <a:buNone/>
            </a:pPr>
            <a:r>
              <a:rPr lang="en-US" sz="1300" b="1" dirty="0">
                <a:solidFill>
                  <a:srgbClr val="52586B"/>
                </a:solidFill>
                <a:latin typeface="Times New Roman" panose="02020603050405020304" pitchFamily="18" charset="0"/>
                <a:ea typeface="Mona Sans SemiBold" pitchFamily="34" charset="-122"/>
                <a:cs typeface="Times New Roman" panose="02020603050405020304" pitchFamily="18" charset="0"/>
              </a:rPr>
              <a:t>Protection from Harm</a:t>
            </a:r>
            <a:endParaRPr lang="en-US" sz="1300" b="1" dirty="0">
              <a:latin typeface="Times New Roman" panose="02020603050405020304" pitchFamily="18" charset="0"/>
              <a:cs typeface="Times New Roman" panose="02020603050405020304" pitchFamily="18" charset="0"/>
            </a:endParaRPr>
          </a:p>
        </p:txBody>
      </p:sp>
      <p:sp>
        <p:nvSpPr>
          <p:cNvPr id="6" name="Text 2"/>
          <p:cNvSpPr/>
          <p:nvPr/>
        </p:nvSpPr>
        <p:spPr>
          <a:xfrm>
            <a:off x="3012430" y="1482179"/>
            <a:ext cx="5481340" cy="921693"/>
          </a:xfrm>
          <a:prstGeom prst="rect">
            <a:avLst/>
          </a:prstGeom>
          <a:noFill/>
          <a:ln/>
        </p:spPr>
        <p:txBody>
          <a:bodyPr wrap="square" lIns="0" tIns="0" rIns="0" bIns="0" rtlCol="0" anchor="t">
            <a:normAutofit/>
          </a:bodyPr>
          <a:lstStyle/>
          <a:p>
            <a:pPr marL="0" indent="0" algn="l">
              <a:lnSpc>
                <a:spcPct val="130000"/>
              </a:lnSpc>
              <a:spcAft>
                <a:spcPts val="600"/>
              </a:spcAft>
              <a:buNone/>
            </a:pPr>
            <a:r>
              <a:rPr lang="en-US" sz="1050" dirty="0">
                <a:latin typeface="Times New Roman" panose="02020603050405020304" pitchFamily="18" charset="0"/>
                <a:cs typeface="Times New Roman" panose="02020603050405020304" pitchFamily="18" charset="0"/>
              </a:rPr>
              <a:t>The study will not use sensitive and harmful questions. Participants will not be required to answer any question they do not wish to answer.</a:t>
            </a:r>
          </a:p>
          <a:p>
            <a:pPr marL="0" indent="0" algn="l">
              <a:lnSpc>
                <a:spcPct val="130000"/>
              </a:lnSpc>
              <a:spcAft>
                <a:spcPts val="600"/>
              </a:spcAft>
              <a:buNone/>
            </a:pPr>
            <a:r>
              <a:rPr lang="en-US" sz="1050" dirty="0">
                <a:latin typeface="Times New Roman" panose="02020603050405020304" pitchFamily="18" charset="0"/>
                <a:cs typeface="Times New Roman" panose="02020603050405020304" pitchFamily="18" charset="0"/>
              </a:rPr>
              <a:t>Care will be taken to ensure that no one experiences stress, pressure or discomfort during the research.</a:t>
            </a:r>
          </a:p>
        </p:txBody>
      </p:sp>
      <p:pic>
        <p:nvPicPr>
          <p:cNvPr id="7"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2782119" y="2686720"/>
            <a:ext cx="5865763" cy="807690"/>
          </a:xfrm>
          <a:prstGeom prst="rect">
            <a:avLst/>
          </a:prstGeom>
        </p:spPr>
      </p:pic>
      <p:sp>
        <p:nvSpPr>
          <p:cNvPr id="8" name="Text 3"/>
          <p:cNvSpPr/>
          <p:nvPr/>
        </p:nvSpPr>
        <p:spPr>
          <a:xfrm>
            <a:off x="3012430" y="2840831"/>
            <a:ext cx="1688976" cy="211113"/>
          </a:xfrm>
          <a:prstGeom prst="rect">
            <a:avLst/>
          </a:prstGeom>
          <a:noFill/>
          <a:ln/>
        </p:spPr>
        <p:txBody>
          <a:bodyPr wrap="none" lIns="0" tIns="0" rIns="0" bIns="0" rtlCol="0" anchor="t"/>
          <a:lstStyle/>
          <a:p>
            <a:pPr marL="0" indent="0" algn="l">
              <a:lnSpc>
                <a:spcPct val="104000"/>
              </a:lnSpc>
              <a:buNone/>
            </a:pPr>
            <a:r>
              <a:rPr lang="en-US" sz="1300" b="1" dirty="0">
                <a:solidFill>
                  <a:srgbClr val="52586B"/>
                </a:solidFill>
                <a:latin typeface="Times New Roman" panose="02020603050405020304" pitchFamily="18" charset="0"/>
                <a:ea typeface="Mona Sans SemiBold" pitchFamily="34" charset="-122"/>
                <a:cs typeface="Times New Roman" panose="02020603050405020304" pitchFamily="18" charset="0"/>
              </a:rPr>
              <a:t>Data Security</a:t>
            </a:r>
            <a:endParaRPr lang="en-US" sz="1300" b="1" dirty="0">
              <a:latin typeface="Times New Roman" panose="02020603050405020304" pitchFamily="18" charset="0"/>
              <a:cs typeface="Times New Roman" panose="02020603050405020304" pitchFamily="18" charset="0"/>
            </a:endParaRPr>
          </a:p>
        </p:txBody>
      </p:sp>
      <p:sp>
        <p:nvSpPr>
          <p:cNvPr id="9" name="Text 4"/>
          <p:cNvSpPr/>
          <p:nvPr/>
        </p:nvSpPr>
        <p:spPr>
          <a:xfrm>
            <a:off x="3012430" y="3129186"/>
            <a:ext cx="5481340" cy="211113"/>
          </a:xfrm>
          <a:prstGeom prst="rect">
            <a:avLst/>
          </a:prstGeom>
          <a:noFill/>
          <a:ln/>
        </p:spPr>
        <p:txBody>
          <a:bodyPr wrap="none" lIns="0" tIns="0" rIns="0" bIns="0" rtlCol="0" anchor="t"/>
          <a:lstStyle/>
          <a:p>
            <a:pPr marL="0" indent="0" algn="l">
              <a:lnSpc>
                <a:spcPct val="130000"/>
              </a:lnSpc>
              <a:buNone/>
            </a:pPr>
            <a:r>
              <a:rPr lang="en-US" sz="1050" dirty="0">
                <a:latin typeface="Times New Roman" panose="02020603050405020304" pitchFamily="18" charset="0"/>
                <a:cs typeface="Times New Roman" panose="02020603050405020304" pitchFamily="18" charset="0"/>
              </a:rPr>
              <a:t>All data collected will be kept in a secure manner. Only the researcher will have access to the data.</a:t>
            </a:r>
          </a:p>
        </p:txBody>
      </p:sp>
      <p:pic>
        <p:nvPicPr>
          <p:cNvPr id="10"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782119" y="3623146"/>
            <a:ext cx="5865763" cy="1096045"/>
          </a:xfrm>
          <a:prstGeom prst="rect">
            <a:avLst/>
          </a:prstGeom>
        </p:spPr>
      </p:pic>
      <p:sp>
        <p:nvSpPr>
          <p:cNvPr id="11" name="Text 5"/>
          <p:cNvSpPr/>
          <p:nvPr/>
        </p:nvSpPr>
        <p:spPr>
          <a:xfrm>
            <a:off x="3012430" y="3777258"/>
            <a:ext cx="2318965" cy="211113"/>
          </a:xfrm>
          <a:prstGeom prst="rect">
            <a:avLst/>
          </a:prstGeom>
          <a:noFill/>
          <a:ln/>
        </p:spPr>
        <p:txBody>
          <a:bodyPr wrap="none" lIns="0" tIns="0" rIns="0" bIns="0" rtlCol="0" anchor="t"/>
          <a:lstStyle/>
          <a:p>
            <a:pPr marL="0" indent="0" algn="l">
              <a:lnSpc>
                <a:spcPct val="104000"/>
              </a:lnSpc>
              <a:buNone/>
            </a:pPr>
            <a:r>
              <a:rPr lang="en-US" sz="1300" b="1" dirty="0">
                <a:solidFill>
                  <a:srgbClr val="52586B"/>
                </a:solidFill>
                <a:latin typeface="Times New Roman" panose="02020603050405020304" pitchFamily="18" charset="0"/>
                <a:ea typeface="Mona Sans SemiBold" pitchFamily="34" charset="-122"/>
                <a:cs typeface="Times New Roman" panose="02020603050405020304" pitchFamily="18" charset="0"/>
              </a:rPr>
              <a:t>University Ethical Guidelines</a:t>
            </a:r>
            <a:endParaRPr lang="en-US" sz="1300" b="1" dirty="0">
              <a:latin typeface="Times New Roman" panose="02020603050405020304" pitchFamily="18" charset="0"/>
              <a:cs typeface="Times New Roman" panose="02020603050405020304" pitchFamily="18" charset="0"/>
            </a:endParaRPr>
          </a:p>
        </p:txBody>
      </p:sp>
      <p:sp>
        <p:nvSpPr>
          <p:cNvPr id="12" name="Text 6"/>
          <p:cNvSpPr/>
          <p:nvPr/>
        </p:nvSpPr>
        <p:spPr>
          <a:xfrm>
            <a:off x="3012430" y="4065612"/>
            <a:ext cx="5481340" cy="499467"/>
          </a:xfrm>
          <a:prstGeom prst="rect">
            <a:avLst/>
          </a:prstGeom>
          <a:noFill/>
          <a:ln/>
        </p:spPr>
        <p:txBody>
          <a:bodyPr wrap="square" lIns="0" tIns="0" rIns="0" bIns="0" rtlCol="0" anchor="t"/>
          <a:lstStyle/>
          <a:p>
            <a:pPr marL="0" indent="0" algn="l">
              <a:lnSpc>
                <a:spcPct val="130000"/>
              </a:lnSpc>
              <a:spcAft>
                <a:spcPts val="600"/>
              </a:spcAft>
              <a:buNone/>
            </a:pPr>
            <a:r>
              <a:rPr lang="en-US" sz="1050" dirty="0">
                <a:latin typeface="Times New Roman" panose="02020603050405020304" pitchFamily="18" charset="0"/>
                <a:cs typeface="Times New Roman" panose="02020603050405020304" pitchFamily="18" charset="0"/>
              </a:rPr>
              <a:t>The research will adhere to UWTSD ethical guidelines and to UK GDPR requirements.</a:t>
            </a:r>
          </a:p>
          <a:p>
            <a:pPr marL="0" indent="0" algn="l">
              <a:lnSpc>
                <a:spcPct val="130000"/>
              </a:lnSpc>
              <a:spcAft>
                <a:spcPts val="600"/>
              </a:spcAft>
              <a:buNone/>
            </a:pPr>
            <a:r>
              <a:rPr lang="en-US" sz="1050" dirty="0">
                <a:latin typeface="Times New Roman" panose="02020603050405020304" pitchFamily="18" charset="0"/>
                <a:cs typeface="Times New Roman" panose="02020603050405020304" pitchFamily="18" charset="0"/>
              </a:rPr>
              <a:t>Prior to the data collection from the participants, ethical approval will be sought (Grey, 2021).</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496119" y="717426"/>
            <a:ext cx="8151763" cy="885974"/>
          </a:xfrm>
          <a:prstGeom prst="rect">
            <a:avLst/>
          </a:prstGeom>
          <a:noFill/>
          <a:ln/>
        </p:spPr>
        <p:txBody>
          <a:bodyPr wrap="square" lIns="0" tIns="0" rIns="0" bIns="0" rtlCol="0" anchor="t">
            <a:normAutofit/>
          </a:bodyPr>
          <a:lstStyle/>
          <a:p>
            <a:pPr marL="0" indent="0" algn="l">
              <a:lnSpc>
                <a:spcPct val="104000"/>
              </a:lnSpc>
              <a:buNone/>
            </a:pPr>
            <a:r>
              <a:rPr lang="en-US" sz="2750" dirty="0">
                <a:solidFill>
                  <a:srgbClr val="373B48"/>
                </a:solidFill>
                <a:latin typeface="Mona Sans SemiBold" pitchFamily="34" charset="0"/>
                <a:ea typeface="Mona Sans SemiBold" pitchFamily="34" charset="-122"/>
                <a:cs typeface="Mona Sans SemiBold" pitchFamily="34" charset="-120"/>
              </a:rPr>
              <a:t>Limitations &amp; Recommendations for Future Research</a:t>
            </a:r>
            <a:endParaRPr lang="en-US" sz="2750" dirty="0"/>
          </a:p>
        </p:txBody>
      </p:sp>
      <p:sp>
        <p:nvSpPr>
          <p:cNvPr id="3" name="Shape 1"/>
          <p:cNvSpPr/>
          <p:nvPr/>
        </p:nvSpPr>
        <p:spPr>
          <a:xfrm>
            <a:off x="394022" y="1816001"/>
            <a:ext cx="4107135" cy="2610073"/>
          </a:xfrm>
          <a:prstGeom prst="roundRect">
            <a:avLst>
              <a:gd name="adj" fmla="val 3911"/>
            </a:avLst>
          </a:prstGeom>
          <a:solidFill>
            <a:srgbClr val="FAA1A1">
              <a:alpha val="95000"/>
            </a:srgbClr>
          </a:solidFill>
          <a:ln/>
        </p:spPr>
        <p:txBody>
          <a:bodyPr/>
          <a:lstStyle/>
          <a:p>
            <a:endParaRPr lang="en-US" dirty="0"/>
          </a:p>
        </p:txBody>
      </p:sp>
      <p:sp>
        <p:nvSpPr>
          <p:cNvPr id="4" name="Text 2"/>
          <p:cNvSpPr/>
          <p:nvPr/>
        </p:nvSpPr>
        <p:spPr>
          <a:xfrm>
            <a:off x="535781" y="1957760"/>
            <a:ext cx="2231678" cy="221456"/>
          </a:xfrm>
          <a:prstGeom prst="rect">
            <a:avLst/>
          </a:prstGeom>
          <a:noFill/>
          <a:ln/>
        </p:spPr>
        <p:txBody>
          <a:bodyPr wrap="none" lIns="0" tIns="0" rIns="0" bIns="0" rtlCol="0" anchor="t"/>
          <a:lstStyle/>
          <a:p>
            <a:pPr marL="0" indent="0" algn="l">
              <a:lnSpc>
                <a:spcPct val="104000"/>
              </a:lnSpc>
              <a:buNone/>
            </a:pPr>
            <a:r>
              <a:rPr lang="en-US" sz="1350" dirty="0">
                <a:solidFill>
                  <a:srgbClr val="373B48"/>
                </a:solidFill>
                <a:latin typeface="Mona Sans SemiBold" pitchFamily="34" charset="0"/>
                <a:ea typeface="Mona Sans SemiBold" pitchFamily="34" charset="-122"/>
                <a:cs typeface="Mona Sans SemiBold" pitchFamily="34" charset="-120"/>
              </a:rPr>
              <a:t>Potential Limitations</a:t>
            </a:r>
            <a:endParaRPr lang="en-US" sz="1350" dirty="0"/>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88913" y="2345754"/>
            <a:ext cx="212601" cy="212601"/>
          </a:xfrm>
          <a:prstGeom prst="rect">
            <a:avLst/>
          </a:prstGeom>
        </p:spPr>
      </p:pic>
      <p:sp>
        <p:nvSpPr>
          <p:cNvPr id="6" name="Text 3"/>
          <p:cNvSpPr/>
          <p:nvPr/>
        </p:nvSpPr>
        <p:spPr>
          <a:xfrm>
            <a:off x="996479" y="2338685"/>
            <a:ext cx="3362920" cy="453628"/>
          </a:xfrm>
          <a:prstGeom prst="rect">
            <a:avLst/>
          </a:prstGeom>
          <a:noFill/>
          <a:ln/>
        </p:spPr>
        <p:txBody>
          <a:bodyPr wrap="square" lIns="0" tIns="0" rIns="0" bIns="0" rtlCol="0" anchor="t">
            <a:normAutofit/>
          </a:bodyPr>
          <a:lstStyle/>
          <a:p>
            <a:pPr marL="0" indent="0" algn="l">
              <a:lnSpc>
                <a:spcPct val="133000"/>
              </a:lnSpc>
              <a:buNone/>
            </a:pPr>
            <a:r>
              <a:rPr lang="en-US" sz="1100" dirty="0"/>
              <a:t>Sample size is limited (50 participants), may not be representative of Cardiff's taxi-using population.</a:t>
            </a:r>
          </a:p>
        </p:txBody>
      </p:sp>
      <p:pic>
        <p:nvPicPr>
          <p:cNvPr id="7"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88913" y="3082900"/>
            <a:ext cx="212601" cy="212601"/>
          </a:xfrm>
          <a:prstGeom prst="rect">
            <a:avLst/>
          </a:prstGeom>
        </p:spPr>
      </p:pic>
      <p:sp>
        <p:nvSpPr>
          <p:cNvPr id="8" name="Text 4"/>
          <p:cNvSpPr/>
          <p:nvPr/>
        </p:nvSpPr>
        <p:spPr>
          <a:xfrm>
            <a:off x="996479" y="3075831"/>
            <a:ext cx="3362920" cy="453628"/>
          </a:xfrm>
          <a:prstGeom prst="rect">
            <a:avLst/>
          </a:prstGeom>
          <a:noFill/>
          <a:ln/>
        </p:spPr>
        <p:txBody>
          <a:bodyPr wrap="square" lIns="0" tIns="0" rIns="0" bIns="0" rtlCol="0" anchor="t">
            <a:normAutofit/>
          </a:bodyPr>
          <a:lstStyle/>
          <a:p>
            <a:pPr marL="0" indent="0" algn="l">
              <a:lnSpc>
                <a:spcPct val="133000"/>
              </a:lnSpc>
              <a:buNone/>
            </a:pPr>
            <a:r>
              <a:rPr lang="en-US" sz="1100" dirty="0"/>
              <a:t>The Cardiff-specific scope lessens the </a:t>
            </a:r>
            <a:r>
              <a:rPr lang="en-US" sz="1100" dirty="0" err="1"/>
              <a:t>generalisability</a:t>
            </a:r>
            <a:r>
              <a:rPr lang="en-US" sz="1100" dirty="0"/>
              <a:t> between cities in the UK.</a:t>
            </a:r>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88913" y="3820046"/>
            <a:ext cx="212601" cy="212601"/>
          </a:xfrm>
          <a:prstGeom prst="rect">
            <a:avLst/>
          </a:prstGeom>
        </p:spPr>
      </p:pic>
      <p:sp>
        <p:nvSpPr>
          <p:cNvPr id="10" name="Text 5"/>
          <p:cNvSpPr/>
          <p:nvPr/>
        </p:nvSpPr>
        <p:spPr>
          <a:xfrm>
            <a:off x="996479" y="3755827"/>
            <a:ext cx="3362920" cy="453628"/>
          </a:xfrm>
          <a:prstGeom prst="rect">
            <a:avLst/>
          </a:prstGeom>
          <a:noFill/>
          <a:ln/>
        </p:spPr>
        <p:txBody>
          <a:bodyPr wrap="square" lIns="0" tIns="0" rIns="0" bIns="0" rtlCol="0" anchor="t">
            <a:noAutofit/>
          </a:bodyPr>
          <a:lstStyle/>
          <a:p>
            <a:pPr marL="0" indent="0" algn="l">
              <a:lnSpc>
                <a:spcPct val="133000"/>
              </a:lnSpc>
              <a:buNone/>
            </a:pPr>
            <a:r>
              <a:rPr lang="en-US" sz="1100" dirty="0"/>
              <a:t>Social desirability or recall bias can occur when participants answer questions on self-reported data (Bougie and Sekaran, 2020).</a:t>
            </a:r>
          </a:p>
        </p:txBody>
      </p:sp>
      <p:sp>
        <p:nvSpPr>
          <p:cNvPr id="11" name="Shape 6"/>
          <p:cNvSpPr/>
          <p:nvPr/>
        </p:nvSpPr>
        <p:spPr>
          <a:xfrm>
            <a:off x="4647605" y="1816001"/>
            <a:ext cx="4107135" cy="2610073"/>
          </a:xfrm>
          <a:prstGeom prst="roundRect">
            <a:avLst>
              <a:gd name="adj" fmla="val 3911"/>
            </a:avLst>
          </a:prstGeom>
          <a:solidFill>
            <a:srgbClr val="AEE4BD">
              <a:alpha val="95000"/>
            </a:srgbClr>
          </a:solidFill>
          <a:ln/>
        </p:spPr>
        <p:txBody>
          <a:bodyPr/>
          <a:lstStyle/>
          <a:p>
            <a:endParaRPr lang="en-US"/>
          </a:p>
        </p:txBody>
      </p:sp>
      <p:sp>
        <p:nvSpPr>
          <p:cNvPr id="12" name="Text 7"/>
          <p:cNvSpPr/>
          <p:nvPr/>
        </p:nvSpPr>
        <p:spPr>
          <a:xfrm>
            <a:off x="4789363" y="1957760"/>
            <a:ext cx="2229222" cy="221456"/>
          </a:xfrm>
          <a:prstGeom prst="rect">
            <a:avLst/>
          </a:prstGeom>
          <a:noFill/>
          <a:ln/>
        </p:spPr>
        <p:txBody>
          <a:bodyPr wrap="none" lIns="0" tIns="0" rIns="0" bIns="0" rtlCol="0" anchor="t"/>
          <a:lstStyle/>
          <a:p>
            <a:pPr marL="0" indent="0" algn="l">
              <a:lnSpc>
                <a:spcPct val="104000"/>
              </a:lnSpc>
              <a:buNone/>
            </a:pPr>
            <a:r>
              <a:rPr lang="en-US" sz="1350" dirty="0">
                <a:solidFill>
                  <a:srgbClr val="373B48"/>
                </a:solidFill>
                <a:latin typeface="Mona Sans SemiBold" pitchFamily="34" charset="0"/>
                <a:ea typeface="Mona Sans SemiBold" pitchFamily="34" charset="-122"/>
                <a:cs typeface="Mona Sans SemiBold" pitchFamily="34" charset="-120"/>
              </a:rPr>
              <a:t>Recommendations</a:t>
            </a:r>
            <a:endParaRPr lang="en-US" sz="1350" dirty="0"/>
          </a:p>
        </p:txBody>
      </p:sp>
      <p:pic>
        <p:nvPicPr>
          <p:cNvPr id="13"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842495" y="2345754"/>
            <a:ext cx="212601" cy="212601"/>
          </a:xfrm>
          <a:prstGeom prst="rect">
            <a:avLst/>
          </a:prstGeom>
        </p:spPr>
      </p:pic>
      <p:sp>
        <p:nvSpPr>
          <p:cNvPr id="14" name="Text 8"/>
          <p:cNvSpPr/>
          <p:nvPr/>
        </p:nvSpPr>
        <p:spPr>
          <a:xfrm>
            <a:off x="5250061" y="2338685"/>
            <a:ext cx="3362920" cy="453628"/>
          </a:xfrm>
          <a:prstGeom prst="rect">
            <a:avLst/>
          </a:prstGeom>
          <a:noFill/>
          <a:ln/>
        </p:spPr>
        <p:txBody>
          <a:bodyPr wrap="square" lIns="0" tIns="0" rIns="0" bIns="0" rtlCol="0" anchor="t">
            <a:normAutofit/>
          </a:bodyPr>
          <a:lstStyle/>
          <a:p>
            <a:pPr marL="0" indent="0" algn="l">
              <a:lnSpc>
                <a:spcPct val="133000"/>
              </a:lnSpc>
              <a:buNone/>
            </a:pPr>
            <a:r>
              <a:rPr lang="en-US" sz="1100" dirty="0"/>
              <a:t>Increase sample size and geographic area to other cities in the UK for greater representation.</a:t>
            </a:r>
          </a:p>
        </p:txBody>
      </p:sp>
      <p:pic>
        <p:nvPicPr>
          <p:cNvPr id="15" name="Image 4"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842495" y="3082900"/>
            <a:ext cx="212601" cy="212601"/>
          </a:xfrm>
          <a:prstGeom prst="rect">
            <a:avLst/>
          </a:prstGeom>
        </p:spPr>
      </p:pic>
      <p:sp>
        <p:nvSpPr>
          <p:cNvPr id="16" name="Text 9"/>
          <p:cNvSpPr/>
          <p:nvPr/>
        </p:nvSpPr>
        <p:spPr>
          <a:xfrm>
            <a:off x="5250061" y="3075831"/>
            <a:ext cx="3362920" cy="453628"/>
          </a:xfrm>
          <a:prstGeom prst="rect">
            <a:avLst/>
          </a:prstGeom>
          <a:noFill/>
          <a:ln/>
        </p:spPr>
        <p:txBody>
          <a:bodyPr wrap="square" lIns="0" tIns="0" rIns="0" bIns="0" rtlCol="0" anchor="t">
            <a:normAutofit/>
          </a:bodyPr>
          <a:lstStyle/>
          <a:p>
            <a:pPr marL="0" indent="0" algn="l">
              <a:lnSpc>
                <a:spcPct val="133000"/>
              </a:lnSpc>
              <a:buNone/>
            </a:pPr>
            <a:r>
              <a:rPr lang="en-US" sz="1100" dirty="0"/>
              <a:t>Use mixed methods design, which entails surveys and in-depth interviews.</a:t>
            </a:r>
          </a:p>
        </p:txBody>
      </p:sp>
      <p:pic>
        <p:nvPicPr>
          <p:cNvPr id="17" name="Image 5"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842495" y="3820046"/>
            <a:ext cx="212601" cy="212601"/>
          </a:xfrm>
          <a:prstGeom prst="rect">
            <a:avLst/>
          </a:prstGeom>
        </p:spPr>
      </p:pic>
      <p:sp>
        <p:nvSpPr>
          <p:cNvPr id="18" name="Text 10"/>
          <p:cNvSpPr/>
          <p:nvPr/>
        </p:nvSpPr>
        <p:spPr>
          <a:xfrm>
            <a:off x="5250061" y="3812977"/>
            <a:ext cx="3362920" cy="453628"/>
          </a:xfrm>
          <a:prstGeom prst="rect">
            <a:avLst/>
          </a:prstGeom>
          <a:noFill/>
          <a:ln/>
        </p:spPr>
        <p:txBody>
          <a:bodyPr wrap="square" lIns="0" tIns="0" rIns="0" bIns="0" rtlCol="0" anchor="t">
            <a:normAutofit/>
          </a:bodyPr>
          <a:lstStyle/>
          <a:p>
            <a:pPr marL="0" indent="0" algn="l">
              <a:lnSpc>
                <a:spcPct val="133000"/>
              </a:lnSpc>
              <a:buNone/>
            </a:pPr>
            <a:r>
              <a:rPr lang="en-US" sz="1100" dirty="0"/>
              <a:t>Make comparisons between the traditional taxi company and the ride-hailing companies (Uber, Bolt).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p:cNvPicPr>
            <a:picLocks noChangeAspect="1"/>
          </p:cNvPicPr>
          <p:nvPr/>
        </p:nvPicPr>
        <p:blipFill>
          <a:blip r:embed="rId3"/>
          <a:srcRect/>
          <a:stretch/>
        </p:blipFill>
        <p:spPr>
          <a:xfrm>
            <a:off x="6489700" y="0"/>
            <a:ext cx="2654300" cy="5143500"/>
          </a:xfrm>
          <a:prstGeom prst="rect">
            <a:avLst/>
          </a:prstGeom>
        </p:spPr>
      </p:pic>
      <p:sp>
        <p:nvSpPr>
          <p:cNvPr id="3" name="Text 0"/>
          <p:cNvSpPr/>
          <p:nvPr/>
        </p:nvSpPr>
        <p:spPr>
          <a:xfrm>
            <a:off x="496119" y="436885"/>
            <a:ext cx="3890590" cy="429146"/>
          </a:xfrm>
          <a:prstGeom prst="rect">
            <a:avLst/>
          </a:prstGeom>
          <a:noFill/>
          <a:ln/>
        </p:spPr>
        <p:txBody>
          <a:bodyPr wrap="none" lIns="0" tIns="0" rIns="0" bIns="0" rtlCol="0" anchor="t"/>
          <a:lstStyle/>
          <a:p>
            <a:pPr marL="0" indent="0" algn="l">
              <a:lnSpc>
                <a:spcPct val="104000"/>
              </a:lnSpc>
              <a:buNone/>
            </a:pPr>
            <a:r>
              <a:rPr lang="en-US" sz="2700" dirty="0">
                <a:solidFill>
                  <a:srgbClr val="373B48"/>
                </a:solidFill>
                <a:latin typeface="Mona Sans SemiBold" pitchFamily="34" charset="0"/>
                <a:ea typeface="Mona Sans SemiBold" pitchFamily="34" charset="-122"/>
                <a:cs typeface="Mona Sans SemiBold" pitchFamily="34" charset="-120"/>
              </a:rPr>
              <a:t>Conclusion</a:t>
            </a:r>
            <a:endParaRPr lang="en-US" sz="2700" dirty="0"/>
          </a:p>
        </p:txBody>
      </p:sp>
      <p:sp>
        <p:nvSpPr>
          <p:cNvPr id="4" name="Text 1"/>
          <p:cNvSpPr/>
          <p:nvPr/>
        </p:nvSpPr>
        <p:spPr>
          <a:xfrm>
            <a:off x="496119" y="1065535"/>
            <a:ext cx="5865763" cy="648965"/>
          </a:xfrm>
          <a:prstGeom prst="rect">
            <a:avLst/>
          </a:prstGeom>
          <a:noFill/>
          <a:ln/>
        </p:spPr>
        <p:txBody>
          <a:bodyPr wrap="square" lIns="0" tIns="0" rIns="0" bIns="0" rtlCol="0" anchor="t">
            <a:normAutofit/>
          </a:bodyPr>
          <a:lstStyle/>
          <a:p>
            <a:pPr marL="0" indent="0" algn="l">
              <a:lnSpc>
                <a:spcPct val="131000"/>
              </a:lnSpc>
              <a:buNone/>
            </a:pPr>
            <a:r>
              <a:rPr lang="en-US" sz="1050" dirty="0">
                <a:solidFill>
                  <a:srgbClr val="52586B"/>
                </a:solidFill>
                <a:latin typeface="Funnel Sans" pitchFamily="34" charset="0"/>
                <a:ea typeface="Funnel Sans" pitchFamily="34" charset="-122"/>
                <a:cs typeface="Funnel Sans" pitchFamily="34" charset="-120"/>
              </a:rPr>
              <a:t>This study investigates how </a:t>
            </a:r>
            <a:r>
              <a:rPr lang="en-US" sz="1050" b="1" dirty="0">
                <a:solidFill>
                  <a:srgbClr val="52586B"/>
                </a:solidFill>
                <a:latin typeface="Funnel Sans Bold" pitchFamily="34" charset="0"/>
                <a:ea typeface="Funnel Sans Bold" pitchFamily="34" charset="-122"/>
                <a:cs typeface="Funnel Sans Bold" pitchFamily="34" charset="-120"/>
              </a:rPr>
              <a:t>safety perception</a:t>
            </a:r>
            <a:r>
              <a:rPr lang="en-US" sz="1050" dirty="0">
                <a:solidFill>
                  <a:srgbClr val="52586B"/>
                </a:solidFill>
                <a:latin typeface="Funnel Sans" pitchFamily="34" charset="0"/>
                <a:ea typeface="Funnel Sans" pitchFamily="34" charset="-122"/>
                <a:cs typeface="Funnel Sans" pitchFamily="34" charset="-120"/>
              </a:rPr>
              <a:t> shapes customers' intention to use taxi services in Cardiff, employing a quantitative survey of 50 participants guided by established theoretical frameworks.</a:t>
            </a:r>
            <a:endParaRPr lang="en-US" sz="1050" dirty="0"/>
          </a:p>
        </p:txBody>
      </p:sp>
      <p:sp>
        <p:nvSpPr>
          <p:cNvPr id="5" name="Shape 2"/>
          <p:cNvSpPr/>
          <p:nvPr/>
        </p:nvSpPr>
        <p:spPr>
          <a:xfrm>
            <a:off x="496119" y="1864147"/>
            <a:ext cx="2866355" cy="1011064"/>
          </a:xfrm>
          <a:prstGeom prst="roundRect">
            <a:avLst>
              <a:gd name="adj" fmla="val 5705"/>
            </a:avLst>
          </a:prstGeom>
          <a:solidFill>
            <a:srgbClr val="52586B"/>
          </a:solidFill>
          <a:ln w="4763">
            <a:solidFill>
              <a:srgbClr val="6B7184"/>
            </a:solidFill>
            <a:prstDash val="solid"/>
          </a:ln>
        </p:spPr>
        <p:txBody>
          <a:bodyPr/>
          <a:lstStyle/>
          <a:p>
            <a:endParaRPr lang="en-US"/>
          </a:p>
        </p:txBody>
      </p:sp>
      <p:sp>
        <p:nvSpPr>
          <p:cNvPr id="6" name="Text 3"/>
          <p:cNvSpPr/>
          <p:nvPr/>
        </p:nvSpPr>
        <p:spPr>
          <a:xfrm>
            <a:off x="638175" y="2006203"/>
            <a:ext cx="1716658" cy="214536"/>
          </a:xfrm>
          <a:prstGeom prst="rect">
            <a:avLst/>
          </a:prstGeom>
          <a:noFill/>
          <a:ln/>
        </p:spPr>
        <p:txBody>
          <a:bodyPr wrap="none" lIns="0" tIns="0" rIns="0" bIns="0" rtlCol="0" anchor="t"/>
          <a:lstStyle/>
          <a:p>
            <a:pPr marL="0" indent="0" algn="l">
              <a:lnSpc>
                <a:spcPct val="104000"/>
              </a:lnSpc>
              <a:buNone/>
            </a:pPr>
            <a:r>
              <a:rPr lang="en-US" sz="1350" dirty="0">
                <a:solidFill>
                  <a:srgbClr val="FFFFFF"/>
                </a:solidFill>
                <a:latin typeface="Mona Sans SemiBold" pitchFamily="34" charset="0"/>
                <a:ea typeface="Mona Sans SemiBold" pitchFamily="34" charset="-122"/>
                <a:cs typeface="Mona Sans SemiBold" pitchFamily="34" charset="-120"/>
              </a:rPr>
              <a:t>Method</a:t>
            </a:r>
            <a:endParaRPr lang="en-US" sz="1350" dirty="0"/>
          </a:p>
        </p:txBody>
      </p:sp>
      <p:sp>
        <p:nvSpPr>
          <p:cNvPr id="7" name="Text 4"/>
          <p:cNvSpPr/>
          <p:nvPr/>
        </p:nvSpPr>
        <p:spPr>
          <a:xfrm>
            <a:off x="638175" y="2300511"/>
            <a:ext cx="2582242" cy="432643"/>
          </a:xfrm>
          <a:prstGeom prst="rect">
            <a:avLst/>
          </a:prstGeom>
          <a:noFill/>
          <a:ln/>
        </p:spPr>
        <p:txBody>
          <a:bodyPr wrap="square" lIns="0" tIns="0" rIns="0" bIns="0" rtlCol="0" anchor="t">
            <a:normAutofit/>
          </a:bodyPr>
          <a:lstStyle/>
          <a:p>
            <a:pPr marL="0" indent="0" algn="l">
              <a:lnSpc>
                <a:spcPct val="131000"/>
              </a:lnSpc>
              <a:buNone/>
            </a:pPr>
            <a:r>
              <a:rPr lang="en-US" sz="1050" dirty="0">
                <a:solidFill>
                  <a:srgbClr val="FFFFFF"/>
                </a:solidFill>
                <a:latin typeface="Funnel Sans" pitchFamily="34" charset="0"/>
                <a:ea typeface="Funnel Sans" pitchFamily="34" charset="-122"/>
                <a:cs typeface="Funnel Sans" pitchFamily="34" charset="-120"/>
              </a:rPr>
              <a:t>Quantitative online questionnaire via Microsoft Forms</a:t>
            </a:r>
            <a:endParaRPr lang="en-US" sz="1050" dirty="0"/>
          </a:p>
        </p:txBody>
      </p:sp>
      <p:sp>
        <p:nvSpPr>
          <p:cNvPr id="8" name="Shape 5"/>
          <p:cNvSpPr/>
          <p:nvPr/>
        </p:nvSpPr>
        <p:spPr>
          <a:xfrm>
            <a:off x="3495452" y="1864147"/>
            <a:ext cx="2866430" cy="1011064"/>
          </a:xfrm>
          <a:prstGeom prst="roundRect">
            <a:avLst>
              <a:gd name="adj" fmla="val 5705"/>
            </a:avLst>
          </a:prstGeom>
          <a:solidFill>
            <a:srgbClr val="52586B"/>
          </a:solidFill>
          <a:ln w="4763">
            <a:solidFill>
              <a:srgbClr val="6B7184"/>
            </a:solidFill>
            <a:prstDash val="solid"/>
          </a:ln>
        </p:spPr>
        <p:txBody>
          <a:bodyPr/>
          <a:lstStyle/>
          <a:p>
            <a:endParaRPr lang="en-US"/>
          </a:p>
        </p:txBody>
      </p:sp>
      <p:sp>
        <p:nvSpPr>
          <p:cNvPr id="9" name="Text 6"/>
          <p:cNvSpPr/>
          <p:nvPr/>
        </p:nvSpPr>
        <p:spPr>
          <a:xfrm>
            <a:off x="3637508" y="2006203"/>
            <a:ext cx="1716658" cy="214536"/>
          </a:xfrm>
          <a:prstGeom prst="rect">
            <a:avLst/>
          </a:prstGeom>
          <a:noFill/>
          <a:ln/>
        </p:spPr>
        <p:txBody>
          <a:bodyPr wrap="none" lIns="0" tIns="0" rIns="0" bIns="0" rtlCol="0" anchor="t"/>
          <a:lstStyle/>
          <a:p>
            <a:pPr marL="0" indent="0" algn="l">
              <a:lnSpc>
                <a:spcPct val="104000"/>
              </a:lnSpc>
              <a:buNone/>
            </a:pPr>
            <a:r>
              <a:rPr lang="en-US" sz="1350" dirty="0">
                <a:solidFill>
                  <a:srgbClr val="FFFFFF"/>
                </a:solidFill>
                <a:latin typeface="Mona Sans SemiBold" pitchFamily="34" charset="0"/>
                <a:ea typeface="Mona Sans SemiBold" pitchFamily="34" charset="-122"/>
                <a:cs typeface="Mona Sans SemiBold" pitchFamily="34" charset="-120"/>
              </a:rPr>
              <a:t>Ethics</a:t>
            </a:r>
            <a:endParaRPr lang="en-US" sz="1350" dirty="0"/>
          </a:p>
        </p:txBody>
      </p:sp>
      <p:sp>
        <p:nvSpPr>
          <p:cNvPr id="10" name="Text 7"/>
          <p:cNvSpPr/>
          <p:nvPr/>
        </p:nvSpPr>
        <p:spPr>
          <a:xfrm>
            <a:off x="3637508" y="2300511"/>
            <a:ext cx="2582317" cy="432643"/>
          </a:xfrm>
          <a:prstGeom prst="rect">
            <a:avLst/>
          </a:prstGeom>
          <a:noFill/>
          <a:ln/>
        </p:spPr>
        <p:txBody>
          <a:bodyPr wrap="square" lIns="0" tIns="0" rIns="0" bIns="0" rtlCol="0" anchor="t">
            <a:normAutofit/>
          </a:bodyPr>
          <a:lstStyle/>
          <a:p>
            <a:pPr marL="0" indent="0" algn="l">
              <a:lnSpc>
                <a:spcPct val="131000"/>
              </a:lnSpc>
              <a:buNone/>
            </a:pPr>
            <a:r>
              <a:rPr lang="en-US" sz="1050" dirty="0">
                <a:solidFill>
                  <a:srgbClr val="FFFFFF"/>
                </a:solidFill>
                <a:latin typeface="Funnel Sans" pitchFamily="34" charset="0"/>
                <a:ea typeface="Funnel Sans" pitchFamily="34" charset="-122"/>
                <a:cs typeface="Funnel Sans" pitchFamily="34" charset="-120"/>
              </a:rPr>
              <a:t>Informed consent, anonymity, UWTSD &amp; UK GDPR compliance</a:t>
            </a:r>
            <a:endParaRPr lang="en-US" sz="1050" dirty="0"/>
          </a:p>
        </p:txBody>
      </p:sp>
      <p:sp>
        <p:nvSpPr>
          <p:cNvPr id="11" name="Shape 8"/>
          <p:cNvSpPr/>
          <p:nvPr/>
        </p:nvSpPr>
        <p:spPr>
          <a:xfrm>
            <a:off x="496119" y="3008188"/>
            <a:ext cx="5865763" cy="794742"/>
          </a:xfrm>
          <a:prstGeom prst="roundRect">
            <a:avLst>
              <a:gd name="adj" fmla="val 7258"/>
            </a:avLst>
          </a:prstGeom>
          <a:solidFill>
            <a:srgbClr val="52586B"/>
          </a:solidFill>
          <a:ln w="4763">
            <a:solidFill>
              <a:srgbClr val="6B7184"/>
            </a:solidFill>
            <a:prstDash val="solid"/>
          </a:ln>
        </p:spPr>
        <p:txBody>
          <a:bodyPr/>
          <a:lstStyle/>
          <a:p>
            <a:endParaRPr lang="en-US"/>
          </a:p>
        </p:txBody>
      </p:sp>
      <p:sp>
        <p:nvSpPr>
          <p:cNvPr id="12" name="Text 9"/>
          <p:cNvSpPr/>
          <p:nvPr/>
        </p:nvSpPr>
        <p:spPr>
          <a:xfrm>
            <a:off x="638175" y="3150245"/>
            <a:ext cx="1716658" cy="214536"/>
          </a:xfrm>
          <a:prstGeom prst="rect">
            <a:avLst/>
          </a:prstGeom>
          <a:noFill/>
          <a:ln/>
        </p:spPr>
        <p:txBody>
          <a:bodyPr wrap="none" lIns="0" tIns="0" rIns="0" bIns="0" rtlCol="0" anchor="t"/>
          <a:lstStyle/>
          <a:p>
            <a:pPr marL="0" indent="0" algn="l">
              <a:lnSpc>
                <a:spcPct val="104000"/>
              </a:lnSpc>
              <a:buNone/>
            </a:pPr>
            <a:r>
              <a:rPr lang="en-US" sz="1350" dirty="0">
                <a:solidFill>
                  <a:srgbClr val="FFFFFF"/>
                </a:solidFill>
                <a:latin typeface="Mona Sans SemiBold" pitchFamily="34" charset="0"/>
                <a:ea typeface="Mona Sans SemiBold" pitchFamily="34" charset="-122"/>
                <a:cs typeface="Mona Sans SemiBold" pitchFamily="34" charset="-120"/>
              </a:rPr>
              <a:t>Contribution</a:t>
            </a:r>
            <a:endParaRPr lang="en-US" sz="1350" dirty="0"/>
          </a:p>
        </p:txBody>
      </p:sp>
      <p:sp>
        <p:nvSpPr>
          <p:cNvPr id="13" name="Text 10"/>
          <p:cNvSpPr/>
          <p:nvPr/>
        </p:nvSpPr>
        <p:spPr>
          <a:xfrm>
            <a:off x="638175" y="3444553"/>
            <a:ext cx="5581650" cy="216322"/>
          </a:xfrm>
          <a:prstGeom prst="rect">
            <a:avLst/>
          </a:prstGeom>
          <a:noFill/>
          <a:ln/>
        </p:spPr>
        <p:txBody>
          <a:bodyPr wrap="none" lIns="0" tIns="0" rIns="0" bIns="0" rtlCol="0" anchor="t"/>
          <a:lstStyle/>
          <a:p>
            <a:pPr marL="0" indent="0" algn="l">
              <a:lnSpc>
                <a:spcPct val="131000"/>
              </a:lnSpc>
              <a:buNone/>
            </a:pPr>
            <a:r>
              <a:rPr lang="en-US" sz="1050" dirty="0">
                <a:solidFill>
                  <a:srgbClr val="FFFFFF"/>
                </a:solidFill>
                <a:latin typeface="Funnel Sans" pitchFamily="34" charset="0"/>
                <a:ea typeface="Funnel Sans" pitchFamily="34" charset="-122"/>
                <a:cs typeface="Funnel Sans" pitchFamily="34" charset="-120"/>
              </a:rPr>
              <a:t>Actionable insights for taxi operators on safety, trust &amp; service quality</a:t>
            </a:r>
            <a:endParaRPr lang="en-US" sz="1050" dirty="0"/>
          </a:p>
        </p:txBody>
      </p:sp>
      <p:sp>
        <p:nvSpPr>
          <p:cNvPr id="14" name="Shape 11"/>
          <p:cNvSpPr/>
          <p:nvPr/>
        </p:nvSpPr>
        <p:spPr>
          <a:xfrm>
            <a:off x="496119" y="3952577"/>
            <a:ext cx="5865763" cy="753963"/>
          </a:xfrm>
          <a:prstGeom prst="roundRect">
            <a:avLst>
              <a:gd name="adj" fmla="val 7650"/>
            </a:avLst>
          </a:prstGeom>
          <a:solidFill>
            <a:srgbClr val="AFCBF8"/>
          </a:solidFill>
          <a:ln/>
        </p:spPr>
        <p:txBody>
          <a:bodyPr/>
          <a:lstStyle/>
          <a:p>
            <a:endParaRPr lang="en-US"/>
          </a:p>
        </p:txBody>
      </p:sp>
      <p:pic>
        <p:nvPicPr>
          <p:cNvPr id="15" name="Image 1" descr="preencoded.png"/>
          <p:cNvPicPr>
            <a:picLocks noChangeAspect="1"/>
          </p:cNvPicPr>
          <p:nvPr/>
        </p:nvPicPr>
        <p:blipFill>
          <a:blip r:embed="rId4"/>
          <a:stretch>
            <a:fillRect/>
          </a:stretch>
        </p:blipFill>
        <p:spPr>
          <a:xfrm>
            <a:off x="633413" y="4146872"/>
            <a:ext cx="171599" cy="137294"/>
          </a:xfrm>
          <a:prstGeom prst="rect">
            <a:avLst/>
          </a:prstGeom>
        </p:spPr>
      </p:pic>
      <p:sp>
        <p:nvSpPr>
          <p:cNvPr id="16" name="Text 12"/>
          <p:cNvSpPr/>
          <p:nvPr/>
        </p:nvSpPr>
        <p:spPr>
          <a:xfrm>
            <a:off x="942305" y="4119860"/>
            <a:ext cx="5282282" cy="432643"/>
          </a:xfrm>
          <a:prstGeom prst="rect">
            <a:avLst/>
          </a:prstGeom>
          <a:noFill/>
          <a:ln/>
        </p:spPr>
        <p:txBody>
          <a:bodyPr wrap="square" lIns="0" tIns="0" rIns="0" bIns="0" rtlCol="0" anchor="t">
            <a:normAutofit/>
          </a:bodyPr>
          <a:lstStyle/>
          <a:p>
            <a:pPr marL="0" indent="0" algn="l">
              <a:lnSpc>
                <a:spcPct val="131000"/>
              </a:lnSpc>
              <a:buNone/>
            </a:pPr>
            <a:r>
              <a:rPr lang="en-US" sz="1050" dirty="0">
                <a:solidFill>
                  <a:srgbClr val="000000"/>
                </a:solidFill>
                <a:latin typeface="Funnel Sans" pitchFamily="34" charset="0"/>
                <a:ea typeface="Funnel Sans" pitchFamily="34" charset="-122"/>
                <a:cs typeface="Funnel Sans" pitchFamily="34" charset="-120"/>
              </a:rPr>
              <a:t>Despite acknowledged limitations, this research offers a meaningful evidence base to support service improvement and inform future studies in urban transport.</a:t>
            </a:r>
            <a:endParaRPr lang="en-US" sz="10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496119" y="443136"/>
            <a:ext cx="3779862" cy="415305"/>
          </a:xfrm>
          <a:prstGeom prst="rect">
            <a:avLst/>
          </a:prstGeom>
          <a:noFill/>
          <a:ln/>
        </p:spPr>
        <p:txBody>
          <a:bodyPr wrap="none" lIns="0" tIns="0" rIns="0" bIns="0" rtlCol="0" anchor="t"/>
          <a:lstStyle/>
          <a:p>
            <a:pPr marL="0" indent="0" algn="l">
              <a:lnSpc>
                <a:spcPct val="104000"/>
              </a:lnSpc>
              <a:buNone/>
            </a:pPr>
            <a:r>
              <a:rPr lang="en-US" sz="2600" dirty="0">
                <a:solidFill>
                  <a:srgbClr val="373B48"/>
                </a:solidFill>
                <a:latin typeface="Mona Sans SemiBold" pitchFamily="34" charset="0"/>
                <a:ea typeface="Mona Sans SemiBold" pitchFamily="34" charset="-122"/>
                <a:cs typeface="Mona Sans SemiBold" pitchFamily="34" charset="-120"/>
              </a:rPr>
              <a:t>References</a:t>
            </a:r>
            <a:endParaRPr lang="en-US" sz="2600" dirty="0"/>
          </a:p>
        </p:txBody>
      </p:sp>
      <p:sp>
        <p:nvSpPr>
          <p:cNvPr id="3" name="Text 1"/>
          <p:cNvSpPr/>
          <p:nvPr/>
        </p:nvSpPr>
        <p:spPr>
          <a:xfrm>
            <a:off x="496119" y="1107579"/>
            <a:ext cx="8151763" cy="3592711"/>
          </a:xfrm>
          <a:prstGeom prst="rect">
            <a:avLst/>
          </a:prstGeom>
          <a:noFill/>
          <a:ln/>
        </p:spPr>
        <p:txBody>
          <a:bodyPr wrap="square" lIns="0" tIns="0" rIns="0" bIns="0" rtlCol="0" anchor="t">
            <a:normAutofit fontScale="77500" lnSpcReduction="20000"/>
          </a:bodyPr>
          <a:lstStyle/>
          <a:p>
            <a:pPr marL="285750" indent="-285750">
              <a:buFont typeface="Arial" panose="020B0604020202020204" pitchFamily="34" charset="0"/>
              <a:buChar char="•"/>
            </a:pPr>
            <a:r>
              <a:rPr lang="en-US" dirty="0"/>
              <a:t>Ajzen, I. (1991). The theory of planned </a:t>
            </a:r>
            <a:r>
              <a:rPr lang="en-US" dirty="0" err="1"/>
              <a:t>behaviour</a:t>
            </a:r>
            <a:r>
              <a:rPr lang="en-US" dirty="0"/>
              <a:t>. </a:t>
            </a:r>
            <a:r>
              <a:rPr lang="en-US" i="1" dirty="0" err="1"/>
              <a:t>Organisational</a:t>
            </a:r>
            <a:r>
              <a:rPr lang="en-US" i="1" dirty="0"/>
              <a:t> </a:t>
            </a:r>
            <a:r>
              <a:rPr lang="en-US" i="1" dirty="0" err="1"/>
              <a:t>behaviour</a:t>
            </a:r>
            <a:r>
              <a:rPr lang="en-US" i="1" dirty="0"/>
              <a:t> and human decision processes</a:t>
            </a:r>
            <a:r>
              <a:rPr lang="en-US" dirty="0"/>
              <a:t>, </a:t>
            </a:r>
            <a:r>
              <a:rPr lang="en-US" i="1" dirty="0"/>
              <a:t>50</a:t>
            </a:r>
            <a:r>
              <a:rPr lang="en-US" dirty="0"/>
              <a:t>(2), pp.179-211.</a:t>
            </a:r>
            <a:endParaRPr lang="en-GB" dirty="0"/>
          </a:p>
          <a:p>
            <a:pPr marL="285750" indent="-285750">
              <a:buFont typeface="Arial" panose="020B0604020202020204" pitchFamily="34" charset="0"/>
              <a:buChar char="•"/>
            </a:pPr>
            <a:r>
              <a:rPr lang="en-US" dirty="0"/>
              <a:t>Bougie, R. and Sekaran, U., (2020) Research Methods for Business (8th </a:t>
            </a:r>
            <a:r>
              <a:rPr lang="en-US" dirty="0" err="1"/>
              <a:t>Editio</a:t>
            </a:r>
            <a:r>
              <a:rPr lang="en-US" dirty="0"/>
              <a:t>).</a:t>
            </a:r>
            <a:endParaRPr lang="en-GB" dirty="0"/>
          </a:p>
          <a:p>
            <a:pPr marL="285750" indent="-285750">
              <a:buFont typeface="Arial" panose="020B0604020202020204" pitchFamily="34" charset="0"/>
              <a:buChar char="•"/>
            </a:pPr>
            <a:r>
              <a:rPr lang="en-US" dirty="0"/>
              <a:t>Bryman, A. and Bell, E. (2023) </a:t>
            </a:r>
            <a:r>
              <a:rPr lang="en-US" i="1" dirty="0"/>
              <a:t>Business Research Methods</a:t>
            </a:r>
            <a:r>
              <a:rPr lang="en-US" dirty="0"/>
              <a:t>. 5th </a:t>
            </a:r>
            <a:r>
              <a:rPr lang="en-US" dirty="0" err="1"/>
              <a:t>edn</a:t>
            </a:r>
            <a:r>
              <a:rPr lang="en-US" dirty="0"/>
              <a:t>. Oxford: Oxford University Press.</a:t>
            </a:r>
            <a:endParaRPr lang="en-GB" dirty="0"/>
          </a:p>
          <a:p>
            <a:pPr marL="285750" indent="-285750">
              <a:buFont typeface="Arial" panose="020B0604020202020204" pitchFamily="34" charset="0"/>
              <a:buChar char="•"/>
            </a:pPr>
            <a:r>
              <a:rPr lang="en-US" dirty="0"/>
              <a:t>Creswell, J.W. and Creswell, J.D. (2023) </a:t>
            </a:r>
            <a:r>
              <a:rPr lang="en-US" i="1" dirty="0"/>
              <a:t>Research Design: Qualitative, Quantitative and Mixed Methods Approaches</a:t>
            </a:r>
            <a:r>
              <a:rPr lang="en-US" dirty="0"/>
              <a:t>. 6th </a:t>
            </a:r>
            <a:r>
              <a:rPr lang="en-US" dirty="0" err="1"/>
              <a:t>edn</a:t>
            </a:r>
            <a:r>
              <a:rPr lang="en-US" dirty="0"/>
              <a:t>. London: SAGE.</a:t>
            </a:r>
            <a:endParaRPr lang="en-GB" dirty="0"/>
          </a:p>
          <a:p>
            <a:pPr marL="285750" indent="-285750">
              <a:buFont typeface="Arial" panose="020B0604020202020204" pitchFamily="34" charset="0"/>
              <a:buChar char="•"/>
            </a:pPr>
            <a:r>
              <a:rPr lang="en-US" dirty="0"/>
              <a:t>Field, A. (2024). </a:t>
            </a:r>
            <a:r>
              <a:rPr lang="en-US" i="1" dirty="0"/>
              <a:t>Discovering Statistics Using IBM SPSS Statistics</a:t>
            </a:r>
            <a:r>
              <a:rPr lang="en-US" dirty="0"/>
              <a:t>. 6th </a:t>
            </a:r>
            <a:r>
              <a:rPr lang="en-US" dirty="0" err="1"/>
              <a:t>edn</a:t>
            </a:r>
            <a:r>
              <a:rPr lang="en-US" dirty="0"/>
              <a:t>. London: SAGE. </a:t>
            </a:r>
            <a:endParaRPr lang="en-GB" dirty="0"/>
          </a:p>
          <a:p>
            <a:pPr marL="285750" indent="-285750">
              <a:buFont typeface="Arial" panose="020B0604020202020204" pitchFamily="34" charset="0"/>
              <a:buChar char="•"/>
            </a:pPr>
            <a:r>
              <a:rPr lang="en-GB" dirty="0"/>
              <a:t>Grey, D.E. (2021). </a:t>
            </a:r>
            <a:r>
              <a:rPr lang="en-GB" i="1" dirty="0"/>
              <a:t>Doing Research in the Real World</a:t>
            </a:r>
            <a:r>
              <a:rPr lang="en-GB" dirty="0"/>
              <a:t>. 5th </a:t>
            </a:r>
            <a:r>
              <a:rPr lang="en-GB" dirty="0" err="1"/>
              <a:t>edn</a:t>
            </a:r>
            <a:r>
              <a:rPr lang="en-GB" dirty="0"/>
              <a:t>. London: SAGE. </a:t>
            </a:r>
          </a:p>
          <a:p>
            <a:pPr marL="285750" indent="-285750">
              <a:buFont typeface="Arial" panose="020B0604020202020204" pitchFamily="34" charset="0"/>
              <a:buChar char="•"/>
            </a:pPr>
            <a:r>
              <a:rPr lang="en-US" dirty="0" err="1"/>
              <a:t>Muijs</a:t>
            </a:r>
            <a:r>
              <a:rPr lang="en-US" dirty="0"/>
              <a:t>, D. (2010). </a:t>
            </a:r>
            <a:r>
              <a:rPr lang="en-US" i="1" dirty="0"/>
              <a:t>Doing Quantitative Research in Education with SPSS</a:t>
            </a:r>
            <a:r>
              <a:rPr lang="en-US" dirty="0"/>
              <a:t>. 2nd </a:t>
            </a:r>
            <a:r>
              <a:rPr lang="en-US" dirty="0" err="1"/>
              <a:t>edn</a:t>
            </a:r>
            <a:r>
              <a:rPr lang="en-US" dirty="0"/>
              <a:t>. London: SAGE.</a:t>
            </a:r>
            <a:endParaRPr lang="en-GB" dirty="0"/>
          </a:p>
          <a:p>
            <a:pPr marL="285750" indent="-285750">
              <a:buFont typeface="Arial" panose="020B0604020202020204" pitchFamily="34" charset="0"/>
              <a:buChar char="•"/>
            </a:pPr>
            <a:r>
              <a:rPr lang="en-GB" dirty="0"/>
              <a:t>Naoum, S.G. (2019). </a:t>
            </a:r>
            <a:r>
              <a:rPr lang="en-GB" i="1" dirty="0"/>
              <a:t>Dissertation Research and Writing for Construction Students</a:t>
            </a:r>
            <a:r>
              <a:rPr lang="en-GB" dirty="0"/>
              <a:t>. 3rd </a:t>
            </a:r>
            <a:r>
              <a:rPr lang="en-GB" dirty="0" err="1"/>
              <a:t>edn</a:t>
            </a:r>
            <a:r>
              <a:rPr lang="en-GB" dirty="0"/>
              <a:t>. Abingdon: Routledge. </a:t>
            </a:r>
          </a:p>
          <a:p>
            <a:pPr marL="285750" indent="-285750">
              <a:buFont typeface="Arial" panose="020B0604020202020204" pitchFamily="34" charset="0"/>
              <a:buChar char="•"/>
            </a:pPr>
            <a:r>
              <a:rPr lang="en-US" dirty="0"/>
              <a:t>Pallant, J. (2020) </a:t>
            </a:r>
            <a:r>
              <a:rPr lang="en-US" i="1" dirty="0"/>
              <a:t>SPSS Survival Manual: A Step-by-Step Guide to Data Analysis Using IBM SPSS</a:t>
            </a:r>
            <a:r>
              <a:rPr lang="en-US" dirty="0"/>
              <a:t>. 7th </a:t>
            </a:r>
            <a:r>
              <a:rPr lang="en-US" dirty="0" err="1"/>
              <a:t>edn</a:t>
            </a:r>
            <a:r>
              <a:rPr lang="en-US" dirty="0"/>
              <a:t>. Maidenhead: McGraw-Hill.</a:t>
            </a:r>
            <a:endParaRPr lang="en-GB" dirty="0"/>
          </a:p>
          <a:p>
            <a:pPr marL="285750" indent="-285750">
              <a:buFont typeface="Arial" panose="020B0604020202020204" pitchFamily="34" charset="0"/>
              <a:buChar char="•"/>
            </a:pPr>
            <a:r>
              <a:rPr lang="en-GB" dirty="0"/>
              <a:t>Punch, K.F. and Oancea, A. (2014). </a:t>
            </a:r>
            <a:r>
              <a:rPr lang="en-GB" i="1" dirty="0"/>
              <a:t>Introduction to Research Methods in Education</a:t>
            </a:r>
            <a:r>
              <a:rPr lang="en-GB" dirty="0"/>
              <a:t>. 2nd </a:t>
            </a:r>
            <a:r>
              <a:rPr lang="en-GB" dirty="0" err="1"/>
              <a:t>edn</a:t>
            </a:r>
            <a:r>
              <a:rPr lang="en-GB" dirty="0"/>
              <a:t>. London: SAGE. </a:t>
            </a:r>
          </a:p>
          <a:p>
            <a:pPr marL="285750" indent="-285750">
              <a:buFont typeface="Arial" panose="020B0604020202020204" pitchFamily="34" charset="0"/>
              <a:buChar char="•"/>
            </a:pPr>
            <a:r>
              <a:rPr lang="en-US" dirty="0"/>
              <a:t>Robson, C. and McCartan, K. (2024) </a:t>
            </a:r>
            <a:r>
              <a:rPr lang="en-US" i="1" dirty="0"/>
              <a:t>Real World Research</a:t>
            </a:r>
            <a:r>
              <a:rPr lang="en-US" dirty="0"/>
              <a:t>. 5th </a:t>
            </a:r>
            <a:r>
              <a:rPr lang="en-US" dirty="0" err="1"/>
              <a:t>edn</a:t>
            </a:r>
            <a:r>
              <a:rPr lang="en-US" dirty="0"/>
              <a:t>. Chichester: Wiley. </a:t>
            </a:r>
            <a:endParaRPr lang="en-GB" dirty="0"/>
          </a:p>
          <a:p>
            <a:pPr marL="285750" indent="-285750">
              <a:buFont typeface="Arial" panose="020B0604020202020204" pitchFamily="34" charset="0"/>
              <a:buChar char="•"/>
            </a:pPr>
            <a:r>
              <a:rPr lang="en-US" dirty="0"/>
              <a:t>Saunders, M.N.K., Lewis, P. and Thornhill, A. (2023). </a:t>
            </a:r>
            <a:r>
              <a:rPr lang="en-US" i="1" dirty="0"/>
              <a:t>Research Methods for Business Students</a:t>
            </a:r>
            <a:r>
              <a:rPr lang="en-US" dirty="0"/>
              <a:t>. 9th </a:t>
            </a:r>
            <a:r>
              <a:rPr lang="en-US" dirty="0" err="1"/>
              <a:t>edn</a:t>
            </a:r>
            <a:r>
              <a:rPr lang="en-US" dirty="0"/>
              <a:t>. Harlow: Pearson.</a:t>
            </a:r>
            <a:endParaRPr lang="en-GB" dirty="0"/>
          </a:p>
          <a:p>
            <a:pPr marL="285750" indent="-285750">
              <a:buFont typeface="Arial" panose="020B0604020202020204" pitchFamily="34" charset="0"/>
              <a:buChar char="•"/>
            </a:pPr>
            <a:r>
              <a:rPr lang="en-US" dirty="0"/>
              <a:t>Tang, Y., Guo, P., Tang, C.S. and Wang, Y. (2021). Gender‐related operational issues arising from on‐demand ride‐hailing platforms: Safety concerns and system configuration. </a:t>
            </a:r>
            <a:r>
              <a:rPr lang="en-US" i="1" dirty="0"/>
              <a:t>Production and Operations Management</a:t>
            </a:r>
            <a:r>
              <a:rPr lang="en-US" dirty="0"/>
              <a:t>, </a:t>
            </a:r>
            <a:r>
              <a:rPr lang="en-US" i="1" dirty="0"/>
              <a:t>30</a:t>
            </a:r>
            <a:r>
              <a:rPr lang="en-US" dirty="0"/>
              <a:t>(10), pp.3481-3496.</a:t>
            </a:r>
            <a:endParaRPr lang="en-GB" dirty="0"/>
          </a:p>
          <a:p>
            <a:pPr marL="285750" indent="-285750">
              <a:buFont typeface="Arial" panose="020B0604020202020204" pitchFamily="34" charset="0"/>
              <a:buChar char="•"/>
            </a:pPr>
            <a:r>
              <a:rPr lang="en-US" dirty="0"/>
              <a:t>Veal, A.J. (2017). </a:t>
            </a:r>
            <a:r>
              <a:rPr lang="en-US" i="1" dirty="0"/>
              <a:t>Research methods for leisure and tourism</a:t>
            </a:r>
            <a:r>
              <a:rPr lang="en-US" dirty="0"/>
              <a:t>. Pearson Uk.</a:t>
            </a:r>
            <a:endParaRPr lang="en-GB" dirty="0"/>
          </a:p>
          <a:p>
            <a:pPr marL="171450" indent="-171450" algn="l">
              <a:lnSpc>
                <a:spcPct val="129000"/>
              </a:lnSpc>
              <a:buFont typeface="Arial" panose="020B0604020202020204" pitchFamily="34" charset="0"/>
              <a:buChar char="•"/>
            </a:pP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864485-A95A-962C-FA29-4AF2DE007C84}"/>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6A577CEF-A233-B9DE-CF1B-FD756EC50567}"/>
              </a:ext>
            </a:extLst>
          </p:cNvPr>
          <p:cNvSpPr/>
          <p:nvPr/>
        </p:nvSpPr>
        <p:spPr>
          <a:xfrm>
            <a:off x="496119" y="443136"/>
            <a:ext cx="3779862" cy="415305"/>
          </a:xfrm>
          <a:prstGeom prst="rect">
            <a:avLst/>
          </a:prstGeom>
          <a:noFill/>
          <a:ln/>
        </p:spPr>
        <p:txBody>
          <a:bodyPr wrap="none" lIns="0" tIns="0" rIns="0" bIns="0" rtlCol="0" anchor="t"/>
          <a:lstStyle/>
          <a:p>
            <a:pPr marL="0" indent="0" algn="l">
              <a:lnSpc>
                <a:spcPct val="104000"/>
              </a:lnSpc>
              <a:buNone/>
            </a:pPr>
            <a:r>
              <a:rPr lang="en-US" sz="2600" dirty="0"/>
              <a:t>Appendix: Project TimeLine</a:t>
            </a:r>
          </a:p>
        </p:txBody>
      </p:sp>
      <p:pic>
        <p:nvPicPr>
          <p:cNvPr id="7" name="Picture 6">
            <a:extLst>
              <a:ext uri="{FF2B5EF4-FFF2-40B4-BE49-F238E27FC236}">
                <a16:creationId xmlns:a16="http://schemas.microsoft.com/office/drawing/2014/main" id="{C160B677-7E0B-5427-445B-3F520021E6EE}"/>
              </a:ext>
            </a:extLst>
          </p:cNvPr>
          <p:cNvPicPr>
            <a:picLocks noChangeAspect="1"/>
          </p:cNvPicPr>
          <p:nvPr/>
        </p:nvPicPr>
        <p:blipFill>
          <a:blip r:embed="rId3"/>
          <a:stretch>
            <a:fillRect/>
          </a:stretch>
        </p:blipFill>
        <p:spPr>
          <a:xfrm>
            <a:off x="612742" y="971254"/>
            <a:ext cx="7772400" cy="3842632"/>
          </a:xfrm>
          <a:prstGeom prst="rect">
            <a:avLst/>
          </a:prstGeom>
        </p:spPr>
      </p:pic>
    </p:spTree>
    <p:extLst>
      <p:ext uri="{BB962C8B-B14F-4D97-AF65-F5344CB8AC3E}">
        <p14:creationId xmlns:p14="http://schemas.microsoft.com/office/powerpoint/2010/main" val="39992119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194</TotalTime>
  <Words>2595</Words>
  <Application>Microsoft Macintosh PowerPoint</Application>
  <PresentationFormat>On-screen Show (16:9)</PresentationFormat>
  <Paragraphs>114</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Mona Sans SemiBold</vt:lpstr>
      <vt:lpstr>Times New Roman</vt:lpstr>
      <vt:lpstr>Funnel Sans Bold</vt:lpstr>
      <vt:lpstr>Funnel Sans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Author</cp:lastModifiedBy>
  <cp:revision>9</cp:revision>
  <dcterms:created xsi:type="dcterms:W3CDTF">2026-06-26T14:38:19Z</dcterms:created>
  <dcterms:modified xsi:type="dcterms:W3CDTF">2026-06-26T19:58:47Z</dcterms:modified>
  <cp:category/>
</cp:coreProperties>
</file>