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65" r:id="rId4"/>
    <p:sldId id="256" r:id="rId5"/>
    <p:sldId id="259" r:id="rId6"/>
    <p:sldId id="264" r:id="rId7"/>
    <p:sldId id="26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02847F-60F5-47E6-850F-BD8A677D6D88}" v="6" dt="2021-11-07T13:11:22.059"/>
    <p1510:client id="{FB67BBC8-DDDD-4E0E-9A45-8E904D67CBDA}" v="456" dt="2021-11-07T13:06:29.2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n mclean" userId="37b3531d6c97550e" providerId="LiveId" clId="{8C02847F-60F5-47E6-850F-BD8A677D6D88}"/>
    <pc:docChg chg="undo custSel addSld delSld modSld sldOrd">
      <pc:chgData name="ron mclean" userId="37b3531d6c97550e" providerId="LiveId" clId="{8C02847F-60F5-47E6-850F-BD8A677D6D88}" dt="2021-11-07T13:43:34.025" v="80" actId="680"/>
      <pc:docMkLst>
        <pc:docMk/>
      </pc:docMkLst>
      <pc:sldChg chg="delSp add del mod delAnim">
        <pc:chgData name="ron mclean" userId="37b3531d6c97550e" providerId="LiveId" clId="{8C02847F-60F5-47E6-850F-BD8A677D6D88}" dt="2021-11-07T13:11:08.333" v="7" actId="478"/>
        <pc:sldMkLst>
          <pc:docMk/>
          <pc:sldMk cId="1615878705" sldId="256"/>
        </pc:sldMkLst>
        <pc:picChg chg="del">
          <ac:chgData name="ron mclean" userId="37b3531d6c97550e" providerId="LiveId" clId="{8C02847F-60F5-47E6-850F-BD8A677D6D88}" dt="2021-11-07T13:11:08.333" v="7" actId="478"/>
          <ac:picMkLst>
            <pc:docMk/>
            <pc:sldMk cId="1615878705" sldId="256"/>
            <ac:picMk id="4" creationId="{C404E493-7F8E-4921-8730-5A397E40BD6D}"/>
          </ac:picMkLst>
        </pc:picChg>
      </pc:sldChg>
      <pc:sldChg chg="delSp mod delAnim">
        <pc:chgData name="ron mclean" userId="37b3531d6c97550e" providerId="LiveId" clId="{8C02847F-60F5-47E6-850F-BD8A677D6D88}" dt="2021-11-07T13:11:15.435" v="8" actId="478"/>
        <pc:sldMkLst>
          <pc:docMk/>
          <pc:sldMk cId="2634729916" sldId="259"/>
        </pc:sldMkLst>
        <pc:picChg chg="del">
          <ac:chgData name="ron mclean" userId="37b3531d6c97550e" providerId="LiveId" clId="{8C02847F-60F5-47E6-850F-BD8A677D6D88}" dt="2021-11-07T13:11:15.435" v="8" actId="478"/>
          <ac:picMkLst>
            <pc:docMk/>
            <pc:sldMk cId="2634729916" sldId="259"/>
            <ac:picMk id="5" creationId="{751CBDFF-7E6D-4F3F-9F36-3526AC9ED851}"/>
          </ac:picMkLst>
        </pc:picChg>
      </pc:sldChg>
      <pc:sldChg chg="delSp mod delAnim">
        <pc:chgData name="ron mclean" userId="37b3531d6c97550e" providerId="LiveId" clId="{8C02847F-60F5-47E6-850F-BD8A677D6D88}" dt="2021-11-07T13:10:38.586" v="3" actId="478"/>
        <pc:sldMkLst>
          <pc:docMk/>
          <pc:sldMk cId="1858750464" sldId="260"/>
        </pc:sldMkLst>
        <pc:picChg chg="del">
          <ac:chgData name="ron mclean" userId="37b3531d6c97550e" providerId="LiveId" clId="{8C02847F-60F5-47E6-850F-BD8A677D6D88}" dt="2021-11-07T13:10:38.586" v="3" actId="478"/>
          <ac:picMkLst>
            <pc:docMk/>
            <pc:sldMk cId="1858750464" sldId="260"/>
            <ac:picMk id="20" creationId="{AE4DBB55-8AD7-4409-B503-7F45E1C30648}"/>
          </ac:picMkLst>
        </pc:picChg>
      </pc:sldChg>
      <pc:sldChg chg="addSp delSp modSp mod delAnim">
        <pc:chgData name="ron mclean" userId="37b3531d6c97550e" providerId="LiveId" clId="{8C02847F-60F5-47E6-850F-BD8A677D6D88}" dt="2021-11-07T13:10:31.108" v="2" actId="478"/>
        <pc:sldMkLst>
          <pc:docMk/>
          <pc:sldMk cId="1129893494" sldId="261"/>
        </pc:sldMkLst>
        <pc:picChg chg="add del mod">
          <ac:chgData name="ron mclean" userId="37b3531d6c97550e" providerId="LiveId" clId="{8C02847F-60F5-47E6-850F-BD8A677D6D88}" dt="2021-11-07T13:10:17.827" v="1"/>
          <ac:picMkLst>
            <pc:docMk/>
            <pc:sldMk cId="1129893494" sldId="261"/>
            <ac:picMk id="4" creationId="{77FEA769-AD2E-4884-86D2-D63D61DB474A}"/>
          </ac:picMkLst>
        </pc:picChg>
        <pc:picChg chg="add del mod">
          <ac:chgData name="ron mclean" userId="37b3531d6c97550e" providerId="LiveId" clId="{8C02847F-60F5-47E6-850F-BD8A677D6D88}" dt="2021-11-07T13:10:31.108" v="2" actId="478"/>
          <ac:picMkLst>
            <pc:docMk/>
            <pc:sldMk cId="1129893494" sldId="261"/>
            <ac:picMk id="5" creationId="{EC850AE9-F830-4E29-9E79-C6C240CF8CCA}"/>
          </ac:picMkLst>
        </pc:picChg>
        <pc:picChg chg="del">
          <ac:chgData name="ron mclean" userId="37b3531d6c97550e" providerId="LiveId" clId="{8C02847F-60F5-47E6-850F-BD8A677D6D88}" dt="2021-11-07T13:10:05.270" v="0"/>
          <ac:picMkLst>
            <pc:docMk/>
            <pc:sldMk cId="1129893494" sldId="261"/>
            <ac:picMk id="10" creationId="{23140B48-D8CC-4C7E-A815-E15277525D1E}"/>
          </ac:picMkLst>
        </pc:picChg>
      </pc:sldChg>
      <pc:sldChg chg="delSp mod delAnim">
        <pc:chgData name="ron mclean" userId="37b3531d6c97550e" providerId="LiveId" clId="{8C02847F-60F5-47E6-850F-BD8A677D6D88}" dt="2021-11-07T13:11:22.899" v="9" actId="478"/>
        <pc:sldMkLst>
          <pc:docMk/>
          <pc:sldMk cId="4152031786" sldId="264"/>
        </pc:sldMkLst>
        <pc:picChg chg="del">
          <ac:chgData name="ron mclean" userId="37b3531d6c97550e" providerId="LiveId" clId="{8C02847F-60F5-47E6-850F-BD8A677D6D88}" dt="2021-11-07T13:11:22.899" v="9" actId="478"/>
          <ac:picMkLst>
            <pc:docMk/>
            <pc:sldMk cId="4152031786" sldId="264"/>
            <ac:picMk id="4" creationId="{2E482F86-976E-4899-8D1C-D88CCB77AD22}"/>
          </ac:picMkLst>
        </pc:picChg>
      </pc:sldChg>
      <pc:sldChg chg="delSp mod delAnim">
        <pc:chgData name="ron mclean" userId="37b3531d6c97550e" providerId="LiveId" clId="{8C02847F-60F5-47E6-850F-BD8A677D6D88}" dt="2021-11-07T13:10:45.738" v="4" actId="478"/>
        <pc:sldMkLst>
          <pc:docMk/>
          <pc:sldMk cId="4284901951" sldId="265"/>
        </pc:sldMkLst>
        <pc:picChg chg="del">
          <ac:chgData name="ron mclean" userId="37b3531d6c97550e" providerId="LiveId" clId="{8C02847F-60F5-47E6-850F-BD8A677D6D88}" dt="2021-11-07T13:10:45.738" v="4" actId="478"/>
          <ac:picMkLst>
            <pc:docMk/>
            <pc:sldMk cId="4284901951" sldId="265"/>
            <ac:picMk id="27" creationId="{21C56E81-B9BF-44FE-B374-A7625AD4AF32}"/>
          </ac:picMkLst>
        </pc:picChg>
      </pc:sldChg>
      <pc:sldChg chg="modSp mod">
        <pc:chgData name="ron mclean" userId="37b3531d6c97550e" providerId="LiveId" clId="{8C02847F-60F5-47E6-850F-BD8A677D6D88}" dt="2021-11-07T13:22:47.370" v="63" actId="20577"/>
        <pc:sldMkLst>
          <pc:docMk/>
          <pc:sldMk cId="2568380169" sldId="266"/>
        </pc:sldMkLst>
        <pc:spChg chg="mod">
          <ac:chgData name="ron mclean" userId="37b3531d6c97550e" providerId="LiveId" clId="{8C02847F-60F5-47E6-850F-BD8A677D6D88}" dt="2021-11-07T13:22:47.370" v="63" actId="20577"/>
          <ac:spMkLst>
            <pc:docMk/>
            <pc:sldMk cId="2568380169" sldId="266"/>
            <ac:spMk id="3" creationId="{5B26CDC6-1CE5-4589-8248-B40E87DAE82F}"/>
          </ac:spMkLst>
        </pc:spChg>
      </pc:sldChg>
      <pc:sldChg chg="addSp delSp modSp new del mod ord">
        <pc:chgData name="ron mclean" userId="37b3531d6c97550e" providerId="LiveId" clId="{8C02847F-60F5-47E6-850F-BD8A677D6D88}" dt="2021-11-07T13:43:34.025" v="80" actId="680"/>
        <pc:sldMkLst>
          <pc:docMk/>
          <pc:sldMk cId="3637495792" sldId="267"/>
        </pc:sldMkLst>
        <pc:spChg chg="add del mod">
          <ac:chgData name="ron mclean" userId="37b3531d6c97550e" providerId="LiveId" clId="{8C02847F-60F5-47E6-850F-BD8A677D6D88}" dt="2021-11-07T13:43:32.235" v="78" actId="22"/>
          <ac:spMkLst>
            <pc:docMk/>
            <pc:sldMk cId="3637495792" sldId="267"/>
            <ac:spMk id="3" creationId="{5BC2748F-A7DA-455F-87A6-D715E46E1C2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1CC95-4D57-49CD-8B8D-AE09F66924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6D1ED2-3E7C-43F0-8D77-313B4B7A10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60189-AFED-4799-B149-A83BB3DF0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528A5C-CAB9-452A-8A87-E5E7C422A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A16BE-633A-4309-B500-53E5DDD01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17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87C2F-BC7D-4C60-BC25-D7325EFA3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6EF6B-F950-4C06-A426-DD16BFDCD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8B0E1-5C05-4509-ABD8-D400B9C0A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7EC30-71BA-4296-9516-2FF95611B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59850-AB6F-4226-A43F-65AD8F080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48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CEEEB-F1E2-432B-B6C2-B27A9B62D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CE44D-FFE6-4FC7-80C1-9D313128D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C214F-7193-42B9-B112-CA92E72FA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3D4B9-D497-421A-A92B-78E8C06D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095A66-DFF2-408D-90E6-D9A0E6C2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957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443D4-4733-44C3-96FA-13A89E69A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D0F2D-E801-4674-A8F0-32282B43C4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14DC1-3783-494D-B970-ADA3F3166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6BF9D-B3AC-4623-892F-6DC3FE795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893AE-331D-4011-8CD3-8A05B7B0C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0FF9C-BB28-41E1-96B6-8FCE5002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8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D303A-7C52-4F32-AA2C-77F5F52B6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AB676-7305-41FA-99F7-3FFADC5C9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012AD8-4F03-45F2-83E7-F3AAC579F6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BFB5A6-F80F-4808-BDF2-B4FB612BC4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5B32AE-AF99-4F32-A640-199ABC10FF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89D83B-619E-4F43-9A6F-BFA44BD0B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D71276-8546-4803-AE60-20798CC32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D6561-639E-45C3-B05F-FA2D4CE35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412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EC313-C15A-4EC9-BFC8-32199F956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918F27-B481-405B-A736-8B286A9D2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855E4F-493D-4375-AC0E-225E571F2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BBA6C2-DF4C-481C-BE16-B619C0DAC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804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A3B06E-F51D-4FE3-AC1D-D8BF2DBA3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E87F52-35B3-42B3-91CF-9B01CBA53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EEC60-EF22-4CAA-B16F-0992853E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581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DD9CE-1FDF-41DE-8DBD-94E5B98B0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8BE22-1D43-4207-82F6-E3A5F34AA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7AA115-26A7-4FC6-B5BC-C190A8B198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6A74A5-4CC4-410E-A7BB-F21F862AB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6261E-E80C-4091-BE67-DA523B7C4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A93F9-D349-4BE1-8BA0-F85CA6148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22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C8094-23D5-42EB-8C51-4918696EE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D88E5C-95AD-4E9E-BDA8-54AB87476C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2A2B29-4E6E-4CD0-B838-D7E6F27217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02A344-0114-4801-931D-DD4DFC63D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360DD5-6AEA-484E-ABDF-E867080A0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1F209E-1266-4916-A553-F5A523826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18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9FD5F-E2FB-4A89-B540-0B15D18E1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2BA94F-6F96-4AFB-B172-5873A2912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C7154-6D03-4CAC-9E9E-5AAED1E98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27844-9509-4B9A-9AA4-990123C11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85DDF-874A-4A49-BFD6-CC01B7127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74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7C3609-2688-4DD4-A2C5-61478276B6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0F8F79-B523-4B2F-A91F-0587817E77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A9261-E3C4-4F52-B726-238F8B6F1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4F9AC-88AE-492A-9835-92280D872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05C85-171F-4EF6-84F4-FE2440089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1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5CE95A-8620-4901-A7EA-4A688D6D3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A4D40-1B90-4A4D-8E44-ADFA51B67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F7D94-EC46-47F2-8ADA-AB5551A0BB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B9F0B-ED84-46AB-A2CC-E547091DD75E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149C5-734E-4A66-9312-227E61CB5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6D201-CC77-458D-AFB3-85D661EC4F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D00F1-3239-4CD0-9BA0-DD9419352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2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C3C1-A927-4C0B-86B1-7036D4123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4190" y="266700"/>
            <a:ext cx="3188235" cy="102870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0FD936-77EB-4F79-A2DB-48FD44612B8B}"/>
              </a:ext>
            </a:extLst>
          </p:cNvPr>
          <p:cNvSpPr txBox="1"/>
          <p:nvPr/>
        </p:nvSpPr>
        <p:spPr>
          <a:xfrm>
            <a:off x="3382031" y="1295400"/>
            <a:ext cx="3802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New Knowledge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122D2B-C458-4A7B-BA8A-E62797570A7E}"/>
              </a:ext>
            </a:extLst>
          </p:cNvPr>
          <p:cNvSpPr txBox="1"/>
          <p:nvPr/>
        </p:nvSpPr>
        <p:spPr>
          <a:xfrm>
            <a:off x="6069012" y="2672071"/>
            <a:ext cx="4562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Unravelling difficult moments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FA3FD0-31D2-483E-9DCD-620C839D0E8F}"/>
              </a:ext>
            </a:extLst>
          </p:cNvPr>
          <p:cNvSpPr txBox="1"/>
          <p:nvPr/>
        </p:nvSpPr>
        <p:spPr>
          <a:xfrm>
            <a:off x="3019425" y="4786640"/>
            <a:ext cx="30765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Clear view ahead</a:t>
            </a:r>
          </a:p>
        </p:txBody>
      </p:sp>
      <p:pic>
        <p:nvPicPr>
          <p:cNvPr id="18" name="Picture 17" descr="Crop unrecognizable travelers sitting in automobile with wet windshield and wipers in rainy weather">
            <a:extLst>
              <a:ext uri="{FF2B5EF4-FFF2-40B4-BE49-F238E27FC236}">
                <a16:creationId xmlns:a16="http://schemas.microsoft.com/office/drawing/2014/main" id="{8FB621A1-D02D-4A3F-901C-E1637E2AF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80" y="4057651"/>
            <a:ext cx="2572545" cy="17125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18" descr="Despaired woman touching head in room">
            <a:extLst>
              <a:ext uri="{FF2B5EF4-FFF2-40B4-BE49-F238E27FC236}">
                <a16:creationId xmlns:a16="http://schemas.microsoft.com/office/drawing/2014/main" id="{9B03B392-EF39-4078-B466-D562879D3F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78" b="64180"/>
          <a:stretch/>
        </p:blipFill>
        <p:spPr bwMode="auto">
          <a:xfrm>
            <a:off x="3292064" y="2357905"/>
            <a:ext cx="2527914" cy="15098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Content Placeholder 20" descr="Assorted Books on Shelf">
            <a:extLst>
              <a:ext uri="{FF2B5EF4-FFF2-40B4-BE49-F238E27FC236}">
                <a16:creationId xmlns:a16="http://schemas.microsoft.com/office/drawing/2014/main" id="{91484660-0C69-4175-A8C6-CAE32CA847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298499"/>
            <a:ext cx="2752725" cy="1871853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6F2138D-92D1-4DC5-8311-2A5129414FEA}"/>
              </a:ext>
            </a:extLst>
          </p:cNvPr>
          <p:cNvSpPr txBox="1"/>
          <p:nvPr/>
        </p:nvSpPr>
        <p:spPr>
          <a:xfrm>
            <a:off x="9172575" y="4786640"/>
            <a:ext cx="2689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Exciting prospect</a:t>
            </a:r>
          </a:p>
        </p:txBody>
      </p:sp>
      <p:pic>
        <p:nvPicPr>
          <p:cNvPr id="23" name="Picture 22" descr="Unrecognizable happy people jumping in sunset">
            <a:extLst>
              <a:ext uri="{FF2B5EF4-FFF2-40B4-BE49-F238E27FC236}">
                <a16:creationId xmlns:a16="http://schemas.microsoft.com/office/drawing/2014/main" id="{ECF17A18-7C83-4B18-AD53-D069B60C1B5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79" r="1930"/>
          <a:stretch/>
        </p:blipFill>
        <p:spPr bwMode="auto">
          <a:xfrm>
            <a:off x="6378307" y="3923976"/>
            <a:ext cx="2463483" cy="18462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C44BCA-AA99-4431-BF0E-51D7D92108AB}"/>
              </a:ext>
            </a:extLst>
          </p:cNvPr>
          <p:cNvSpPr txBox="1"/>
          <p:nvPr/>
        </p:nvSpPr>
        <p:spPr>
          <a:xfrm>
            <a:off x="8350249" y="732701"/>
            <a:ext cx="30702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“Writing is powerful; in many ways more so than talk’’</a:t>
            </a:r>
          </a:p>
          <a:p>
            <a:r>
              <a:rPr lang="en-GB" dirty="0"/>
              <a:t>(Wright &amp; Bolton, 2012, p. 58)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3F022F-0F7E-476D-976A-9A8DB32BD22F}"/>
              </a:ext>
            </a:extLst>
          </p:cNvPr>
          <p:cNvSpPr txBox="1"/>
          <p:nvPr/>
        </p:nvSpPr>
        <p:spPr>
          <a:xfrm>
            <a:off x="1085850" y="6235700"/>
            <a:ext cx="2343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Mary McLean 1922930</a:t>
            </a:r>
          </a:p>
        </p:txBody>
      </p:sp>
    </p:spTree>
    <p:extLst>
      <p:ext uri="{BB962C8B-B14F-4D97-AF65-F5344CB8AC3E}">
        <p14:creationId xmlns:p14="http://schemas.microsoft.com/office/powerpoint/2010/main" val="1129893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65"/>
    </mc:Choice>
    <mc:Fallback xmlns="">
      <p:transition spd="slow" advTm="1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26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7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33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06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5" grpId="0"/>
      <p:bldP spid="2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lose-Up View Of A Person's Eye">
            <a:extLst>
              <a:ext uri="{FF2B5EF4-FFF2-40B4-BE49-F238E27FC236}">
                <a16:creationId xmlns:a16="http://schemas.microsoft.com/office/drawing/2014/main" id="{758EF451-812D-4A85-BCB1-4C34771A77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42" r="9090" b="31356"/>
          <a:stretch/>
        </p:blipFill>
        <p:spPr bwMode="auto">
          <a:xfrm>
            <a:off x="8724574" y="1318428"/>
            <a:ext cx="2788491" cy="220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519E0-2C04-4FEA-94FF-5967F3D67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8" y="692659"/>
            <a:ext cx="7048882" cy="1223390"/>
          </a:xfrm>
        </p:spPr>
        <p:txBody>
          <a:bodyPr anchor="b">
            <a:noAutofit/>
          </a:bodyPr>
          <a:lstStyle/>
          <a:p>
            <a:r>
              <a:rPr lang="en-GB" sz="4800" dirty="0"/>
              <a:t>What is Reflective Practice?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08E8B-DD81-4291-938C-D164EDB32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96" y="4142504"/>
            <a:ext cx="3438906" cy="16050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is best seen as a successive process of analysing and reanalysing important episodes of activity, drawing on multiple levels of representation</a:t>
            </a:r>
            <a:r>
              <a:rPr lang="en-GB" sz="1800" kern="1200" dirty="0">
                <a:effectLst/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’’ (</a:t>
            </a:r>
            <a:r>
              <a:rPr lang="en-GB" sz="1800" kern="1200" dirty="0" err="1">
                <a:effectLst/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Stedmon</a:t>
            </a:r>
            <a:r>
              <a:rPr lang="en-GB" sz="1800" kern="1200" dirty="0">
                <a:effectLst/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800" kern="1200" dirty="0" err="1">
                <a:effectLst/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Dallos</a:t>
            </a:r>
            <a:r>
              <a:rPr lang="en-GB" sz="1800" kern="1200" dirty="0">
                <a:effectLst/>
                <a:latin typeface="Gill Sans Nova" panose="020B0602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2009,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p. 4)</a:t>
            </a:r>
            <a:endParaRPr lang="en-GB" sz="1700" dirty="0"/>
          </a:p>
        </p:txBody>
      </p:sp>
      <p:pic>
        <p:nvPicPr>
          <p:cNvPr id="16" name="Picture 15" descr="Man in Black Crew Neck T-shirt Standing Beside Man in Red and White Long Sleeve">
            <a:extLst>
              <a:ext uri="{FF2B5EF4-FFF2-40B4-BE49-F238E27FC236}">
                <a16:creationId xmlns:a16="http://schemas.microsoft.com/office/drawing/2014/main" id="{6BCCB4CC-565D-4E07-B2FF-EFAC2BEACC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43" y="2769235"/>
            <a:ext cx="2268220" cy="151003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F1811D1-5101-448E-B126-A7264E61E80C}"/>
              </a:ext>
            </a:extLst>
          </p:cNvPr>
          <p:cNvSpPr txBox="1"/>
          <p:nvPr/>
        </p:nvSpPr>
        <p:spPr>
          <a:xfrm>
            <a:off x="2601192" y="3434835"/>
            <a:ext cx="3086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Reflection in action</a:t>
            </a:r>
          </a:p>
        </p:txBody>
      </p:sp>
      <p:pic>
        <p:nvPicPr>
          <p:cNvPr id="18" name="Picture 17" descr="Thoughtful ethnic businessman using laptop while working in office">
            <a:extLst>
              <a:ext uri="{FF2B5EF4-FFF2-40B4-BE49-F238E27FC236}">
                <a16:creationId xmlns:a16="http://schemas.microsoft.com/office/drawing/2014/main" id="{320F79C6-0C1B-45E1-BF87-5A13F4CDD3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454" y="4773233"/>
            <a:ext cx="2679383" cy="1783255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E9BE027-91A7-4D70-A135-E1D75D5F4151}"/>
              </a:ext>
            </a:extLst>
          </p:cNvPr>
          <p:cNvSpPr txBox="1"/>
          <p:nvPr/>
        </p:nvSpPr>
        <p:spPr>
          <a:xfrm>
            <a:off x="221678" y="5304988"/>
            <a:ext cx="3086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Reflection on action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28672-C700-43CC-A5E5-FC6990694BA1}"/>
              </a:ext>
            </a:extLst>
          </p:cNvPr>
          <p:cNvSpPr txBox="1"/>
          <p:nvPr/>
        </p:nvSpPr>
        <p:spPr>
          <a:xfrm>
            <a:off x="3970683" y="1942548"/>
            <a:ext cx="49519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“Critically reflective practitioners constantly research these assumptions by seeing practice through four complementary lenses’’</a:t>
            </a:r>
          </a:p>
          <a:p>
            <a:r>
              <a:rPr lang="en-GB" dirty="0"/>
              <a:t>(Brookfield, 1998, p. 197)</a:t>
            </a:r>
          </a:p>
        </p:txBody>
      </p:sp>
    </p:spTree>
    <p:extLst>
      <p:ext uri="{BB962C8B-B14F-4D97-AF65-F5344CB8AC3E}">
        <p14:creationId xmlns:p14="http://schemas.microsoft.com/office/powerpoint/2010/main" val="1858750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90783"/>
    </mc:Choice>
    <mc:Fallback xmlns="">
      <p:transition spd="slow" advTm="190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44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44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58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58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15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5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519E0-2C04-4FEA-94FF-5967F3D67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8" y="692659"/>
            <a:ext cx="7048882" cy="1223390"/>
          </a:xfrm>
        </p:spPr>
        <p:txBody>
          <a:bodyPr anchor="b">
            <a:noAutofit/>
          </a:bodyPr>
          <a:lstStyle/>
          <a:p>
            <a:r>
              <a:rPr lang="en-GB" sz="4800" dirty="0"/>
              <a:t>Reflective Models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Hot Air Balloon Flying Against Blue Sky">
            <a:extLst>
              <a:ext uri="{FF2B5EF4-FFF2-40B4-BE49-F238E27FC236}">
                <a16:creationId xmlns:a16="http://schemas.microsoft.com/office/drawing/2014/main" id="{9948E2B4-1C69-4101-9AAF-0D91C3E434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992" y="458089"/>
            <a:ext cx="2190115" cy="1457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20" descr="Thoughtful woman writing in notebook at home">
            <a:extLst>
              <a:ext uri="{FF2B5EF4-FFF2-40B4-BE49-F238E27FC236}">
                <a16:creationId xmlns:a16="http://schemas.microsoft.com/office/drawing/2014/main" id="{4D242A2B-EE36-40FF-8DE8-DFE1F9F37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107" y="1916049"/>
            <a:ext cx="2054225" cy="136779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1" descr="Man Jumping over White Fence">
            <a:extLst>
              <a:ext uri="{FF2B5EF4-FFF2-40B4-BE49-F238E27FC236}">
                <a16:creationId xmlns:a16="http://schemas.microsoft.com/office/drawing/2014/main" id="{47EB9332-E6F3-478A-BA2B-A3404D17D2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881" y="3283839"/>
            <a:ext cx="2054225" cy="136781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C57A2B-CE63-4C07-9461-FAAB4347732A}"/>
              </a:ext>
            </a:extLst>
          </p:cNvPr>
          <p:cNvSpPr txBox="1"/>
          <p:nvPr/>
        </p:nvSpPr>
        <p:spPr>
          <a:xfrm>
            <a:off x="8153400" y="843534"/>
            <a:ext cx="1837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57B547-45E0-40ED-A5AA-1E21A507DFEA}"/>
              </a:ext>
            </a:extLst>
          </p:cNvPr>
          <p:cNvSpPr txBox="1"/>
          <p:nvPr/>
        </p:nvSpPr>
        <p:spPr>
          <a:xfrm>
            <a:off x="9991300" y="2314575"/>
            <a:ext cx="1238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Reflect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8F3312-23AC-46FB-BD7D-CA4C90AD45B9}"/>
              </a:ext>
            </a:extLst>
          </p:cNvPr>
          <p:cNvSpPr txBox="1"/>
          <p:nvPr/>
        </p:nvSpPr>
        <p:spPr>
          <a:xfrm>
            <a:off x="8258175" y="3830704"/>
            <a:ext cx="1498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Action</a:t>
            </a:r>
          </a:p>
        </p:txBody>
      </p:sp>
      <p:pic>
        <p:nvPicPr>
          <p:cNvPr id="24" name="Picture 23" descr="Bowl with sage candle placed on white marble stand near white Buddha bust and geometrically shaped vase with dried herbs for home decoration">
            <a:extLst>
              <a:ext uri="{FF2B5EF4-FFF2-40B4-BE49-F238E27FC236}">
                <a16:creationId xmlns:a16="http://schemas.microsoft.com/office/drawing/2014/main" id="{82BFEDE5-BB94-491B-B6AA-9558427071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658" y="4572241"/>
            <a:ext cx="1350305" cy="20245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Picture 24" descr="Photo of Women Wearing Brown Hijab">
            <a:extLst>
              <a:ext uri="{FF2B5EF4-FFF2-40B4-BE49-F238E27FC236}">
                <a16:creationId xmlns:a16="http://schemas.microsoft.com/office/drawing/2014/main" id="{CDF3A724-4A6A-48A9-AAB0-A3EDA1DDD2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029" y="3830704"/>
            <a:ext cx="1382860" cy="2073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Picture 25" descr="From above of chaotic pile of dollar banknotes and euro cash">
            <a:extLst>
              <a:ext uri="{FF2B5EF4-FFF2-40B4-BE49-F238E27FC236}">
                <a16:creationId xmlns:a16="http://schemas.microsoft.com/office/drawing/2014/main" id="{84D62F5B-10A8-4768-A76A-66D992E288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0" y="3037822"/>
            <a:ext cx="1162981" cy="174372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52EFD6-93A2-4F08-990D-36C859687811}"/>
              </a:ext>
            </a:extLst>
          </p:cNvPr>
          <p:cNvSpPr txBox="1"/>
          <p:nvPr/>
        </p:nvSpPr>
        <p:spPr>
          <a:xfrm>
            <a:off x="442655" y="5063071"/>
            <a:ext cx="1350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Values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1CD8C1-B6FA-4BCD-B421-B44E881BD090}"/>
              </a:ext>
            </a:extLst>
          </p:cNvPr>
          <p:cNvSpPr txBox="1"/>
          <p:nvPr/>
        </p:nvSpPr>
        <p:spPr>
          <a:xfrm>
            <a:off x="1720497" y="3037822"/>
            <a:ext cx="2060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Assumptions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674DD8-D5B3-453A-B034-4764E67FB5ED}"/>
              </a:ext>
            </a:extLst>
          </p:cNvPr>
          <p:cNvSpPr txBox="1"/>
          <p:nvPr/>
        </p:nvSpPr>
        <p:spPr>
          <a:xfrm>
            <a:off x="3470467" y="3863804"/>
            <a:ext cx="1155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Beliefs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E66CB3-BFB0-4B3A-A645-E82F0B22A0D5}"/>
              </a:ext>
            </a:extLst>
          </p:cNvPr>
          <p:cNvSpPr txBox="1"/>
          <p:nvPr/>
        </p:nvSpPr>
        <p:spPr>
          <a:xfrm>
            <a:off x="6413985" y="5190399"/>
            <a:ext cx="4456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“A client’s story can resonate with one of our own in the way that a string vibrates’’ (Hedges, 2010, p. 4 )</a:t>
            </a:r>
          </a:p>
        </p:txBody>
      </p:sp>
    </p:spTree>
    <p:extLst>
      <p:ext uri="{BB962C8B-B14F-4D97-AF65-F5344CB8AC3E}">
        <p14:creationId xmlns:p14="http://schemas.microsoft.com/office/powerpoint/2010/main" val="4284901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9294"/>
    </mc:Choice>
    <mc:Fallback xmlns="">
      <p:transition spd="slow" advTm="129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7" name="Rectangle 17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2" descr="Woman Standing Near Body Of Water">
            <a:extLst>
              <a:ext uri="{FF2B5EF4-FFF2-40B4-BE49-F238E27FC236}">
                <a16:creationId xmlns:a16="http://schemas.microsoft.com/office/drawing/2014/main" id="{22E7AAA1-278A-4F5E-AEB3-AF4FD3523D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22" r="9038" b="19305"/>
          <a:stretch/>
        </p:blipFill>
        <p:spPr bwMode="auto">
          <a:xfrm>
            <a:off x="3523485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9" name="Rectangle 178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8E1F2-E53B-4387-A847-D315AB5AB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3" y="1133229"/>
            <a:ext cx="4023360" cy="1832538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My Personal Journey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AB243-F61D-43F8-A96A-97D8028F4A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819" y="3765831"/>
            <a:ext cx="2394396" cy="519479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Map of my life</a:t>
            </a:r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812F08-4167-4EFD-9DAC-74AD80F57FDC}"/>
              </a:ext>
            </a:extLst>
          </p:cNvPr>
          <p:cNvSpPr txBox="1"/>
          <p:nvPr/>
        </p:nvSpPr>
        <p:spPr>
          <a:xfrm>
            <a:off x="2000250" y="407605"/>
            <a:ext cx="270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Significant events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A00CE3-6461-4999-8A61-4F6C452A3857}"/>
              </a:ext>
            </a:extLst>
          </p:cNvPr>
          <p:cNvSpPr txBox="1"/>
          <p:nvPr/>
        </p:nvSpPr>
        <p:spPr>
          <a:xfrm>
            <a:off x="4365983" y="1310289"/>
            <a:ext cx="2681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Coping strategies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2D2866-2743-4DDF-AD42-55CD1FF468D5}"/>
              </a:ext>
            </a:extLst>
          </p:cNvPr>
          <p:cNvSpPr txBox="1"/>
          <p:nvPr/>
        </p:nvSpPr>
        <p:spPr>
          <a:xfrm>
            <a:off x="7483400" y="248768"/>
            <a:ext cx="3081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Birth, Death, cancer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881E25-C88A-43BC-9092-3E59E2F37E4B}"/>
              </a:ext>
            </a:extLst>
          </p:cNvPr>
          <p:cNvSpPr txBox="1"/>
          <p:nvPr/>
        </p:nvSpPr>
        <p:spPr>
          <a:xfrm>
            <a:off x="8906033" y="1656449"/>
            <a:ext cx="3317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Process the emotions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6C30B0-F5D1-4C46-86A4-2E2E26F0DB74}"/>
              </a:ext>
            </a:extLst>
          </p:cNvPr>
          <p:cNvSpPr txBox="1"/>
          <p:nvPr/>
        </p:nvSpPr>
        <p:spPr>
          <a:xfrm>
            <a:off x="9639299" y="3481968"/>
            <a:ext cx="2200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unburdened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CBA0AB-5B03-4072-96FA-B45C170B3E67}"/>
              </a:ext>
            </a:extLst>
          </p:cNvPr>
          <p:cNvSpPr txBox="1"/>
          <p:nvPr/>
        </p:nvSpPr>
        <p:spPr>
          <a:xfrm>
            <a:off x="7578769" y="4416722"/>
            <a:ext cx="2800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Different pathway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0CD4F4-A5A0-497E-8344-5F321EC4BAD2}"/>
              </a:ext>
            </a:extLst>
          </p:cNvPr>
          <p:cNvSpPr txBox="1"/>
          <p:nvPr/>
        </p:nvSpPr>
        <p:spPr>
          <a:xfrm>
            <a:off x="5402248" y="4285310"/>
            <a:ext cx="1180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A0347B-B256-4C03-AD05-7C44D44D3ADD}"/>
              </a:ext>
            </a:extLst>
          </p:cNvPr>
          <p:cNvSpPr txBox="1"/>
          <p:nvPr/>
        </p:nvSpPr>
        <p:spPr>
          <a:xfrm>
            <a:off x="2886474" y="3268840"/>
            <a:ext cx="2866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Behaviour change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142BF8-4412-4263-B6AB-F16135056B9D}"/>
              </a:ext>
            </a:extLst>
          </p:cNvPr>
          <p:cNvSpPr txBox="1"/>
          <p:nvPr/>
        </p:nvSpPr>
        <p:spPr>
          <a:xfrm>
            <a:off x="1615706" y="4709682"/>
            <a:ext cx="40908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Laughter &amp; life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F1FB731-557C-4ADF-A923-36C860D5C426}"/>
              </a:ext>
            </a:extLst>
          </p:cNvPr>
          <p:cNvSpPr txBox="1"/>
          <p:nvPr/>
        </p:nvSpPr>
        <p:spPr>
          <a:xfrm>
            <a:off x="749166" y="5834644"/>
            <a:ext cx="74190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Good times &amp; joyous moments</a:t>
            </a:r>
          </a:p>
        </p:txBody>
      </p:sp>
    </p:spTree>
    <p:extLst>
      <p:ext uri="{BB962C8B-B14F-4D97-AF65-F5344CB8AC3E}">
        <p14:creationId xmlns:p14="http://schemas.microsoft.com/office/powerpoint/2010/main" val="1615878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01893"/>
    </mc:Choice>
    <mc:Fallback xmlns="">
      <p:transition spd="slow" advTm="301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8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9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5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22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24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25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346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7 of the Best Cold Hardy Fig Trees | Gardener&amp;#39;s Path">
            <a:extLst>
              <a:ext uri="{FF2B5EF4-FFF2-40B4-BE49-F238E27FC236}">
                <a16:creationId xmlns:a16="http://schemas.microsoft.com/office/drawing/2014/main" id="{D66E8B4F-CA4C-407E-9610-6F6622CD68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96" t="9091" r="11493"/>
          <a:stretch/>
        </p:blipFill>
        <p:spPr bwMode="auto">
          <a:xfrm>
            <a:off x="3511256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2" name="Rectangle 14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30DDA-C7FE-4439-AC40-501D54F7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7" y="555372"/>
            <a:ext cx="8525257" cy="1124712"/>
          </a:xfrm>
        </p:spPr>
        <p:txBody>
          <a:bodyPr anchor="b">
            <a:noAutofit/>
          </a:bodyPr>
          <a:lstStyle/>
          <a:p>
            <a:r>
              <a:rPr lang="en-GB" sz="4000" dirty="0"/>
              <a:t>Critically reflect on your personal story</a:t>
            </a: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Fig Trees: Planting, Growing, and Harvesting Figs | The Old Farmer's Almanac">
            <a:extLst>
              <a:ext uri="{FF2B5EF4-FFF2-40B4-BE49-F238E27FC236}">
                <a16:creationId xmlns:a16="http://schemas.microsoft.com/office/drawing/2014/main" id="{7CD0946A-223F-4070-82CB-DB45618904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76" y="4158752"/>
            <a:ext cx="3221672" cy="214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Maggie's Logo">
            <a:extLst>
              <a:ext uri="{FF2B5EF4-FFF2-40B4-BE49-F238E27FC236}">
                <a16:creationId xmlns:a16="http://schemas.microsoft.com/office/drawing/2014/main" id="{75A999C8-3D11-420E-BE76-C5782F09FD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894" y="3011728"/>
            <a:ext cx="1820635" cy="730679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2E03B3-DCDC-4225-9AB2-9C72D457A6FD}"/>
              </a:ext>
            </a:extLst>
          </p:cNvPr>
          <p:cNvSpPr txBox="1"/>
          <p:nvPr/>
        </p:nvSpPr>
        <p:spPr>
          <a:xfrm>
            <a:off x="5060046" y="2057621"/>
            <a:ext cx="39806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Intended and unintended </a:t>
            </a:r>
          </a:p>
          <a:p>
            <a:pPr algn="ctr"/>
            <a:r>
              <a:rPr lang="en-GB" sz="2800" dirty="0"/>
              <a:t>consequences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CC8900-5336-40F9-B921-3165DACC07DE}"/>
              </a:ext>
            </a:extLst>
          </p:cNvPr>
          <p:cNvSpPr txBox="1"/>
          <p:nvPr/>
        </p:nvSpPr>
        <p:spPr>
          <a:xfrm>
            <a:off x="4078034" y="3581176"/>
            <a:ext cx="30670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Espoused Theory &amp; Theory in Use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665593-1035-4EFD-BB63-5AA9DC067F69}"/>
              </a:ext>
            </a:extLst>
          </p:cNvPr>
          <p:cNvSpPr txBox="1"/>
          <p:nvPr/>
        </p:nvSpPr>
        <p:spPr>
          <a:xfrm>
            <a:off x="5921646" y="4967538"/>
            <a:ext cx="21146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Double Loop </a:t>
            </a:r>
          </a:p>
          <a:p>
            <a:pPr algn="ctr"/>
            <a:r>
              <a:rPr lang="en-GB" sz="2800" dirty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2634729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29941"/>
    </mc:Choice>
    <mc:Fallback xmlns="">
      <p:transition spd="slow" advTm="329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Field of Plants">
            <a:extLst>
              <a:ext uri="{FF2B5EF4-FFF2-40B4-BE49-F238E27FC236}">
                <a16:creationId xmlns:a16="http://schemas.microsoft.com/office/drawing/2014/main" id="{7BDDB22F-95F8-474B-B673-98167121A3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934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95FA11-EC08-448E-82C0-78E26E010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1105282"/>
            <a:ext cx="3438144" cy="525779"/>
          </a:xfrm>
        </p:spPr>
        <p:txBody>
          <a:bodyPr anchor="b">
            <a:normAutofit/>
          </a:bodyPr>
          <a:lstStyle/>
          <a:p>
            <a:r>
              <a:rPr lang="en-GB" sz="2800" dirty="0"/>
              <a:t>Conclusion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5AA3CC-E67B-4C86-9048-977D2B7174D8}"/>
              </a:ext>
            </a:extLst>
          </p:cNvPr>
          <p:cNvSpPr txBox="1"/>
          <p:nvPr/>
        </p:nvSpPr>
        <p:spPr>
          <a:xfrm>
            <a:off x="2866332" y="546009"/>
            <a:ext cx="2934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Reflective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C04A77-2846-4D42-9475-1E9BA33CCB3E}"/>
              </a:ext>
            </a:extLst>
          </p:cNvPr>
          <p:cNvSpPr txBox="1"/>
          <p:nvPr/>
        </p:nvSpPr>
        <p:spPr>
          <a:xfrm>
            <a:off x="4124325" y="1660729"/>
            <a:ext cx="2388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Lead to change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406520-9183-4F25-B9CE-23D368BEBF11}"/>
              </a:ext>
            </a:extLst>
          </p:cNvPr>
          <p:cNvSpPr txBox="1"/>
          <p:nvPr/>
        </p:nvSpPr>
        <p:spPr>
          <a:xfrm>
            <a:off x="780299" y="3167390"/>
            <a:ext cx="1160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Insight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9DB220-1D62-463E-AA2C-B6CB3AD22B06}"/>
              </a:ext>
            </a:extLst>
          </p:cNvPr>
          <p:cNvSpPr txBox="1"/>
          <p:nvPr/>
        </p:nvSpPr>
        <p:spPr>
          <a:xfrm>
            <a:off x="5531342" y="2669168"/>
            <a:ext cx="3441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Deeper understanding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F16849-1C41-47EB-90AF-AAB964CA132D}"/>
              </a:ext>
            </a:extLst>
          </p:cNvPr>
          <p:cNvSpPr txBox="1"/>
          <p:nvPr/>
        </p:nvSpPr>
        <p:spPr>
          <a:xfrm>
            <a:off x="2775585" y="3989800"/>
            <a:ext cx="3447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Personal development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5D3630-749A-4297-8702-9967F63A76D4}"/>
              </a:ext>
            </a:extLst>
          </p:cNvPr>
          <p:cNvSpPr txBox="1"/>
          <p:nvPr/>
        </p:nvSpPr>
        <p:spPr>
          <a:xfrm>
            <a:off x="1122681" y="5048822"/>
            <a:ext cx="3487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Theoretical knowledge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8C9064-CB9E-4247-B180-8BA4F82A57FC}"/>
              </a:ext>
            </a:extLst>
          </p:cNvPr>
          <p:cNvSpPr txBox="1"/>
          <p:nvPr/>
        </p:nvSpPr>
        <p:spPr>
          <a:xfrm>
            <a:off x="6295779" y="4674051"/>
            <a:ext cx="2954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Change behaviours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F3A310-DD68-43F2-BE47-9E15E2507448}"/>
              </a:ext>
            </a:extLst>
          </p:cNvPr>
          <p:cNvSpPr txBox="1"/>
          <p:nvPr/>
        </p:nvSpPr>
        <p:spPr>
          <a:xfrm>
            <a:off x="4070821" y="5861546"/>
            <a:ext cx="4371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Examination of personal bias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CAB1F4-625E-4089-9763-8122B483F982}"/>
              </a:ext>
            </a:extLst>
          </p:cNvPr>
          <p:cNvSpPr txBox="1"/>
          <p:nvPr/>
        </p:nvSpPr>
        <p:spPr>
          <a:xfrm>
            <a:off x="7953375" y="704849"/>
            <a:ext cx="33009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“patterns that we are co-creating’’ (Hedges, 2010, p. 5)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52031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85815"/>
    </mc:Choice>
    <mc:Fallback xmlns="">
      <p:transition spd="slow" advTm="185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95FA11-EC08-448E-82C0-78E26E010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1105282"/>
            <a:ext cx="3438144" cy="525779"/>
          </a:xfrm>
        </p:spPr>
        <p:txBody>
          <a:bodyPr anchor="b">
            <a:normAutofit/>
          </a:bodyPr>
          <a:lstStyle/>
          <a:p>
            <a:r>
              <a:rPr lang="en-GB" sz="2800" dirty="0"/>
              <a:t>Reference List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6CDC6-1CE5-4589-8248-B40E87DA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664" y="2502092"/>
            <a:ext cx="11382756" cy="3788282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L.  (1994) 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Espoused theories and theories-in-use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Bridging the gap Breaking through defensive routines with organisation development consultants.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Unpublished Master of Organisational Psychology thesis. University of Qld.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Bolton,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Delderfield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Practice: Writing and Professional Development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5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Brookfield, S. (1998) ‘Critically Reflective Practice’,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Continuing Education in the Health Professions,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18, p. 197.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Hedges, F. (2010)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Reflexivity in Therapeutic Practice.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Red Globe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Images Available at: https://www.pexels.com (accessed 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Stedmon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Dallos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(2009)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in Psychotherapy and Counselling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Maidenhead: Open University Press/McGraw Hill Education.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Wright, J. and Bolton, G. (2012)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Writing in Counselling and Psychotherapy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 </a:t>
            </a:r>
          </a:p>
          <a:p>
            <a:endParaRPr lang="en-GB" sz="17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E482F86-976E-4899-8D1C-D88CCB77A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801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85815"/>
    </mc:Choice>
    <mc:Fallback xmlns="">
      <p:transition spd="slow" advTm="185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13452</TotalTime>
  <Words>419</Words>
  <Application>Microsoft Office PowerPoint</Application>
  <PresentationFormat>Widescreen</PresentationFormat>
  <Paragraphs>58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Gill Sans Nova</vt:lpstr>
      <vt:lpstr>Times New Roman</vt:lpstr>
      <vt:lpstr>Office Theme</vt:lpstr>
      <vt:lpstr>Introduction</vt:lpstr>
      <vt:lpstr>What is Reflective Practice?</vt:lpstr>
      <vt:lpstr>Reflective Models</vt:lpstr>
      <vt:lpstr>My Personal Journey</vt:lpstr>
      <vt:lpstr>Critically reflect on your personal story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ron mclean</dc:creator>
  <cp:lastModifiedBy>ron mclean</cp:lastModifiedBy>
  <cp:revision>2</cp:revision>
  <dcterms:created xsi:type="dcterms:W3CDTF">2021-10-26T17:28:18Z</dcterms:created>
  <dcterms:modified xsi:type="dcterms:W3CDTF">2021-11-07T13:43:39Z</dcterms:modified>
</cp:coreProperties>
</file>