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Lst>
  <p:notesMasterIdLst>
    <p:notesMasterId r:id="rId45"/>
  </p:notesMasterIdLst>
  <p:sldIdLst>
    <p:sldId id="256" r:id="rId5"/>
    <p:sldId id="295" r:id="rId6"/>
    <p:sldId id="284" r:id="rId7"/>
    <p:sldId id="285" r:id="rId8"/>
    <p:sldId id="286" r:id="rId9"/>
    <p:sldId id="287" r:id="rId10"/>
    <p:sldId id="288" r:id="rId11"/>
    <p:sldId id="289" r:id="rId12"/>
    <p:sldId id="290" r:id="rId13"/>
    <p:sldId id="291" r:id="rId14"/>
    <p:sldId id="292" r:id="rId15"/>
    <p:sldId id="293" r:id="rId16"/>
    <p:sldId id="274" r:id="rId17"/>
    <p:sldId id="257" r:id="rId18"/>
    <p:sldId id="258" r:id="rId19"/>
    <p:sldId id="259" r:id="rId20"/>
    <p:sldId id="260" r:id="rId21"/>
    <p:sldId id="261" r:id="rId22"/>
    <p:sldId id="262" r:id="rId23"/>
    <p:sldId id="263" r:id="rId24"/>
    <p:sldId id="294" r:id="rId25"/>
    <p:sldId id="264" r:id="rId26"/>
    <p:sldId id="265" r:id="rId27"/>
    <p:sldId id="266" r:id="rId28"/>
    <p:sldId id="267" r:id="rId29"/>
    <p:sldId id="268" r:id="rId30"/>
    <p:sldId id="269" r:id="rId31"/>
    <p:sldId id="270" r:id="rId32"/>
    <p:sldId id="271" r:id="rId33"/>
    <p:sldId id="272" r:id="rId34"/>
    <p:sldId id="273" r:id="rId35"/>
    <p:sldId id="275" r:id="rId36"/>
    <p:sldId id="276" r:id="rId37"/>
    <p:sldId id="277" r:id="rId38"/>
    <p:sldId id="278" r:id="rId39"/>
    <p:sldId id="279" r:id="rId40"/>
    <p:sldId id="280" r:id="rId41"/>
    <p:sldId id="281" r:id="rId42"/>
    <p:sldId id="282" r:id="rId43"/>
    <p:sldId id="283"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105" d="100"/>
          <a:sy n="105" d="100"/>
        </p:scale>
        <p:origin x="83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slideMaster" Target="slideMasters/slideMaster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3A2A097-EBD1-421B-B6FE-B9C492293EEA}" type="datetimeFigureOut">
              <a:rPr lang="en-GB" smtClean="0"/>
              <a:t>31/10/2025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09CA18C-07DF-45F2-8586-9EA742F1C84F}" type="slidenum">
              <a:rPr lang="en-GB" smtClean="0"/>
              <a:t>‹#›</a:t>
            </a:fld>
            <a:endParaRPr lang="en-GB"/>
          </a:p>
        </p:txBody>
      </p:sp>
    </p:spTree>
    <p:extLst>
      <p:ext uri="{BB962C8B-B14F-4D97-AF65-F5344CB8AC3E}">
        <p14:creationId xmlns:p14="http://schemas.microsoft.com/office/powerpoint/2010/main" val="7834813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09CA18C-07DF-45F2-8586-9EA742F1C84F}" type="slidenum">
              <a:rPr lang="en-GB" smtClean="0"/>
              <a:t>1</a:t>
            </a:fld>
            <a:endParaRPr lang="en-GB"/>
          </a:p>
        </p:txBody>
      </p:sp>
    </p:spTree>
    <p:extLst>
      <p:ext uri="{BB962C8B-B14F-4D97-AF65-F5344CB8AC3E}">
        <p14:creationId xmlns:p14="http://schemas.microsoft.com/office/powerpoint/2010/main" val="26210493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7C1D4B3-499D-46CF-BBE0-4F1EFBECA4B6}"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28046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7C1D4B3-499D-46CF-BBE0-4F1EFBECA4B6}"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280464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Shell's Human Resources (HR) policies are strategically designed to build a future-ready workforce, heavily investing in continuous learning and skill development. This is aligned with its broader business strategy, including the transition to becoming a net-zero emissions energy company.</a:t>
            </a:r>
          </a:p>
          <a:p>
            <a:r>
              <a:rPr lang="en-US" sz="1200" b="0" i="0" kern="1200" dirty="0">
                <a:solidFill>
                  <a:schemeClr val="tx1"/>
                </a:solidFill>
                <a:effectLst/>
                <a:latin typeface="+mn-lt"/>
                <a:ea typeface="+mn-ea"/>
                <a:cs typeface="+mn-cs"/>
              </a:rPr>
              <a:t>A cornerstone of Shell's current approach is a significant financial commitment to employee development. In 2024, Shell invested </a:t>
            </a:r>
            <a:r>
              <a:rPr lang="en-US" sz="1200" b="1" i="0" kern="1200" dirty="0">
                <a:solidFill>
                  <a:schemeClr val="tx1"/>
                </a:solidFill>
                <a:effectLst/>
                <a:latin typeface="+mn-lt"/>
                <a:ea typeface="+mn-ea"/>
                <a:cs typeface="+mn-cs"/>
              </a:rPr>
              <a:t>$1 billion in learning and development</a:t>
            </a:r>
            <a:r>
              <a:rPr lang="en-US" sz="1200" b="0" i="0" kern="1200" dirty="0">
                <a:solidFill>
                  <a:schemeClr val="tx1"/>
                </a:solidFill>
                <a:effectLst/>
                <a:latin typeface="+mn-lt"/>
                <a:ea typeface="+mn-ea"/>
                <a:cs typeface="+mn-cs"/>
              </a:rPr>
              <a:t> for its employees, underscoring the scale of its commitment to upskilling its workforce (Shell plc, 2024, p. 15). This investment supports a culture of continuous learning, which is vital for navigating the energy transition.</a:t>
            </a:r>
          </a:p>
          <a:p>
            <a:r>
              <a:rPr lang="en-US" sz="1200" b="0" i="0" kern="1200" dirty="0">
                <a:solidFill>
                  <a:schemeClr val="tx1"/>
                </a:solidFill>
                <a:effectLst/>
                <a:latin typeface="+mn-lt"/>
                <a:ea typeface="+mn-ea"/>
                <a:cs typeface="+mn-cs"/>
              </a:rPr>
              <a:t>A key digital initiative is the </a:t>
            </a:r>
            <a:r>
              <a:rPr lang="en-US" sz="1200" b="1" i="0" kern="1200" dirty="0">
                <a:solidFill>
                  <a:schemeClr val="tx1"/>
                </a:solidFill>
                <a:effectLst/>
                <a:latin typeface="+mn-lt"/>
                <a:ea typeface="+mn-ea"/>
                <a:cs typeface="+mn-cs"/>
              </a:rPr>
              <a:t>Shell Skills Platform</a:t>
            </a:r>
            <a:r>
              <a:rPr lang="en-US" sz="1200" b="0" i="0" kern="1200" dirty="0">
                <a:solidFill>
                  <a:schemeClr val="tx1"/>
                </a:solidFill>
                <a:effectLst/>
                <a:latin typeface="+mn-lt"/>
                <a:ea typeface="+mn-ea"/>
                <a:cs typeface="+mn-cs"/>
              </a:rPr>
              <a:t>, an AI-powered tool that allows employees to map their current skills and identify future career paths within the </a:t>
            </a:r>
            <a:r>
              <a:rPr lang="en-US" sz="1200" b="0" i="0" kern="1200" dirty="0" err="1">
                <a:solidFill>
                  <a:schemeClr val="tx1"/>
                </a:solidFill>
                <a:effectLst/>
                <a:latin typeface="+mn-lt"/>
                <a:ea typeface="+mn-ea"/>
                <a:cs typeface="+mn-cs"/>
              </a:rPr>
              <a:t>organisation</a:t>
            </a:r>
            <a:r>
              <a:rPr lang="en-US" sz="1200" b="0" i="0" kern="1200" dirty="0">
                <a:solidFill>
                  <a:schemeClr val="tx1"/>
                </a:solidFill>
                <a:effectLst/>
                <a:latin typeface="+mn-lt"/>
                <a:ea typeface="+mn-ea"/>
                <a:cs typeface="+mn-cs"/>
              </a:rPr>
              <a:t>. This platform has been highly effective, with employees earning over </a:t>
            </a:r>
            <a:r>
              <a:rPr lang="en-US" sz="1200" b="1" i="0" kern="1200" dirty="0">
                <a:solidFill>
                  <a:schemeClr val="tx1"/>
                </a:solidFill>
                <a:effectLst/>
                <a:latin typeface="+mn-lt"/>
                <a:ea typeface="+mn-ea"/>
                <a:cs typeface="+mn-cs"/>
              </a:rPr>
              <a:t>12,000 skill badges</a:t>
            </a:r>
            <a:r>
              <a:rPr lang="en-US" sz="1200" b="0" i="0" kern="1200" dirty="0">
                <a:solidFill>
                  <a:schemeClr val="tx1"/>
                </a:solidFill>
                <a:effectLst/>
                <a:latin typeface="+mn-lt"/>
                <a:ea typeface="+mn-ea"/>
                <a:cs typeface="+mn-cs"/>
              </a:rPr>
              <a:t> in 2024 to validate their new competencies (Shell plc, 2024, p. 16). This practice empowers employees to take charge of their development while ensuring the company has a pipeline of talent with the required skills.</a:t>
            </a:r>
          </a:p>
          <a:p>
            <a:r>
              <a:rPr lang="en-US" sz="1200" b="0" i="0" kern="1200" dirty="0">
                <a:solidFill>
                  <a:schemeClr val="tx1"/>
                </a:solidFill>
                <a:effectLst/>
                <a:latin typeface="+mn-lt"/>
                <a:ea typeface="+mn-ea"/>
                <a:cs typeface="+mn-cs"/>
              </a:rPr>
              <a:t>Furthermore, Shell's development </a:t>
            </a:r>
            <a:r>
              <a:rPr lang="en-US" sz="1200" b="0" i="0" kern="1200" dirty="0" err="1">
                <a:solidFill>
                  <a:schemeClr val="tx1"/>
                </a:solidFill>
                <a:effectLst/>
                <a:latin typeface="+mn-lt"/>
                <a:ea typeface="+mn-ea"/>
                <a:cs typeface="+mn-cs"/>
              </a:rPr>
              <a:t>programmes</a:t>
            </a:r>
            <a:r>
              <a:rPr lang="en-US" sz="1200" b="0" i="0" kern="1200" dirty="0">
                <a:solidFill>
                  <a:schemeClr val="tx1"/>
                </a:solidFill>
                <a:effectLst/>
                <a:latin typeface="+mn-lt"/>
                <a:ea typeface="+mn-ea"/>
                <a:cs typeface="+mn-cs"/>
              </a:rPr>
              <a:t> are highly </a:t>
            </a:r>
            <a:r>
              <a:rPr lang="en-US" sz="1200" b="0" i="0" kern="1200" dirty="0" err="1">
                <a:solidFill>
                  <a:schemeClr val="tx1"/>
                </a:solidFill>
                <a:effectLst/>
                <a:latin typeface="+mn-lt"/>
                <a:ea typeface="+mn-ea"/>
                <a:cs typeface="+mn-cs"/>
              </a:rPr>
              <a:t>specialised</a:t>
            </a:r>
            <a:r>
              <a:rPr lang="en-US" sz="1200" b="0" i="0" kern="1200" dirty="0">
                <a:solidFill>
                  <a:schemeClr val="tx1"/>
                </a:solidFill>
                <a:effectLst/>
                <a:latin typeface="+mn-lt"/>
                <a:ea typeface="+mn-ea"/>
                <a:cs typeface="+mn-cs"/>
              </a:rPr>
              <a:t> and tailored to different business functions. For instance, in its Aviation Technical Services, the company provides extensive consultancy and training on critical areas such as fuel efficiency, quality assurance, and operational safety (Shell Aviation, </a:t>
            </a:r>
            <a:r>
              <a:rPr lang="en-US" sz="1200" b="0" i="0" kern="1200" dirty="0" err="1">
                <a:solidFill>
                  <a:schemeClr val="tx1"/>
                </a:solidFill>
                <a:effectLst/>
                <a:latin typeface="+mn-lt"/>
                <a:ea typeface="+mn-ea"/>
                <a:cs typeface="+mn-cs"/>
              </a:rPr>
              <a:t>n.d.</a:t>
            </a:r>
            <a:r>
              <a:rPr lang="en-US" sz="1200" b="0" i="0" kern="1200" dirty="0">
                <a:solidFill>
                  <a:schemeClr val="tx1"/>
                </a:solidFill>
                <a:effectLst/>
                <a:latin typeface="+mn-lt"/>
                <a:ea typeface="+mn-ea"/>
                <a:cs typeface="+mn-cs"/>
              </a:rPr>
              <a:t>). Similarly, its long-standing commitment to safety is reinforced through targeted </a:t>
            </a:r>
            <a:r>
              <a:rPr lang="en-US" sz="1200" b="0" i="0" kern="1200" dirty="0" err="1">
                <a:solidFill>
                  <a:schemeClr val="tx1"/>
                </a:solidFill>
                <a:effectLst/>
                <a:latin typeface="+mn-lt"/>
                <a:ea typeface="+mn-ea"/>
                <a:cs typeface="+mn-cs"/>
              </a:rPr>
              <a:t>programmes</a:t>
            </a:r>
            <a:r>
              <a:rPr lang="en-US" sz="1200" b="0" i="0" kern="1200" dirty="0">
                <a:solidFill>
                  <a:schemeClr val="tx1"/>
                </a:solidFill>
                <a:effectLst/>
                <a:latin typeface="+mn-lt"/>
                <a:ea typeface="+mn-ea"/>
                <a:cs typeface="+mn-cs"/>
              </a:rPr>
              <a:t>, like the one for safety professionals in the chemicals sector in Singapore, which focuses on building advanced technical and risk management capabilities (Shell Chemicals, 2009).</a:t>
            </a:r>
          </a:p>
          <a:p>
            <a:r>
              <a:rPr lang="en-US" sz="1200" b="0" i="0" kern="1200" dirty="0">
                <a:solidFill>
                  <a:schemeClr val="tx1"/>
                </a:solidFill>
                <a:effectLst/>
                <a:latin typeface="+mn-lt"/>
                <a:ea typeface="+mn-ea"/>
                <a:cs typeface="+mn-cs"/>
              </a:rPr>
              <a:t>These practices are integrated with Shell's recruitment strategy, which seeks candidates from diverse academic backgrounds and provides them with robust development pathways, including for HR professionals (Shell Careers, </a:t>
            </a:r>
            <a:r>
              <a:rPr lang="en-US" sz="1200" b="0" i="0" kern="1200" dirty="0" err="1">
                <a:solidFill>
                  <a:schemeClr val="tx1"/>
                </a:solidFill>
                <a:effectLst/>
                <a:latin typeface="+mn-lt"/>
                <a:ea typeface="+mn-ea"/>
                <a:cs typeface="+mn-cs"/>
              </a:rPr>
              <a:t>n.d.</a:t>
            </a:r>
            <a:r>
              <a:rPr lang="en-US" sz="1200" b="0" i="0" kern="1200" dirty="0">
                <a:solidFill>
                  <a:schemeClr val="tx1"/>
                </a:solidFill>
                <a:effectLst/>
                <a:latin typeface="+mn-lt"/>
                <a:ea typeface="+mn-ea"/>
                <a:cs typeface="+mn-cs"/>
              </a:rPr>
              <a:t>). By combining substantial financial investment, digital learning tools, and function-specific technical training, Shell ensures its workforce remains agile, skilled, and capable of meeting future energy challenges.</a:t>
            </a: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7C1D4B3-499D-46CF-BBE0-4F1EFBECA4B6}"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366425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The Role of Line Managers in Implementing Training and Development at Shell</a:t>
            </a:r>
          </a:p>
          <a:p>
            <a:r>
              <a:rPr lang="en-US" sz="1200" b="1" kern="1200" dirty="0">
                <a:solidFill>
                  <a:schemeClr val="tx1"/>
                </a:solidFill>
                <a:effectLst/>
                <a:latin typeface="+mn-lt"/>
                <a:ea typeface="+mn-ea"/>
                <a:cs typeface="+mn-cs"/>
              </a:rPr>
              <a:t>1. Driving Performance and Development Dialogues</a:t>
            </a:r>
          </a:p>
          <a:p>
            <a:r>
              <a:rPr lang="en-US" sz="1200" b="0" i="0" kern="1200" dirty="0">
                <a:solidFill>
                  <a:schemeClr val="tx1"/>
                </a:solidFill>
                <a:effectLst/>
                <a:latin typeface="+mn-lt"/>
                <a:ea typeface="+mn-ea"/>
                <a:cs typeface="+mn-cs"/>
              </a:rPr>
              <a:t>Line managers facilitate the ongoing conversations that align individual growth with company goals.</a:t>
            </a:r>
          </a:p>
          <a:p>
            <a:r>
              <a:rPr lang="en-US" sz="1200" b="1" i="0" kern="1200" dirty="0">
                <a:solidFill>
                  <a:schemeClr val="tx1"/>
                </a:solidFill>
                <a:effectLst/>
                <a:latin typeface="+mn-lt"/>
                <a:ea typeface="+mn-ea"/>
                <a:cs typeface="+mn-cs"/>
              </a:rPr>
              <a:t>Regular Feedback and Goal Setting:</a:t>
            </a:r>
            <a:r>
              <a:rPr lang="en-US" sz="1200" b="0" i="0" kern="1200" dirty="0">
                <a:solidFill>
                  <a:schemeClr val="tx1"/>
                </a:solidFill>
                <a:effectLst/>
                <a:latin typeface="+mn-lt"/>
                <a:ea typeface="+mn-ea"/>
                <a:cs typeface="+mn-cs"/>
              </a:rPr>
              <a:t> For example, a manager in the Renewables &amp; Energy Solutions unit sets clear objectives for an engineer, linking their work directly to Shell’s target to become a net-zero emissions business (Shell plc, 2024, p. 56).</a:t>
            </a:r>
          </a:p>
          <a:p>
            <a:r>
              <a:rPr lang="en-US" sz="1200" b="1" i="0" kern="1200" dirty="0">
                <a:solidFill>
                  <a:schemeClr val="tx1"/>
                </a:solidFill>
                <a:effectLst/>
                <a:latin typeface="+mn-lt"/>
                <a:ea typeface="+mn-ea"/>
                <a:cs typeface="+mn-cs"/>
              </a:rPr>
              <a:t>Structured Development Planning:</a:t>
            </a:r>
            <a:r>
              <a:rPr lang="en-US" sz="1200" b="0" i="0" kern="1200" dirty="0">
                <a:solidFill>
                  <a:schemeClr val="tx1"/>
                </a:solidFill>
                <a:effectLst/>
                <a:latin typeface="+mn-lt"/>
                <a:ea typeface="+mn-ea"/>
                <a:cs typeface="+mn-cs"/>
              </a:rPr>
              <a:t> These dialogues create </a:t>
            </a:r>
            <a:r>
              <a:rPr lang="en-US" sz="1200" b="0" i="0" kern="1200" dirty="0" err="1">
                <a:solidFill>
                  <a:schemeClr val="tx1"/>
                </a:solidFill>
                <a:effectLst/>
                <a:latin typeface="+mn-lt"/>
                <a:ea typeface="+mn-ea"/>
                <a:cs typeface="+mn-cs"/>
              </a:rPr>
              <a:t>personalised</a:t>
            </a:r>
            <a:r>
              <a:rPr lang="en-US" sz="1200" b="0" i="0" kern="1200" dirty="0">
                <a:solidFill>
                  <a:schemeClr val="tx1"/>
                </a:solidFill>
                <a:effectLst/>
                <a:latin typeface="+mn-lt"/>
                <a:ea typeface="+mn-ea"/>
                <a:cs typeface="+mn-cs"/>
              </a:rPr>
              <a:t> plans, such as identifying a need for a trader to undertake specific courses on energy markets and low-carbon products to address skill gaps (Shell plc, 2024).</a:t>
            </a:r>
          </a:p>
          <a:p>
            <a:r>
              <a:rPr lang="en-US" sz="1200" b="1" kern="1200" dirty="0">
                <a:solidFill>
                  <a:schemeClr val="tx1"/>
                </a:solidFill>
                <a:effectLst/>
                <a:latin typeface="+mn-lt"/>
                <a:ea typeface="+mn-ea"/>
                <a:cs typeface="+mn-cs"/>
              </a:rPr>
              <a:t>2. Championing the Skills-Based </a:t>
            </a:r>
            <a:r>
              <a:rPr lang="en-US" sz="1200" b="1" kern="1200" dirty="0" err="1">
                <a:solidFill>
                  <a:schemeClr val="tx1"/>
                </a:solidFill>
                <a:effectLst/>
                <a:latin typeface="+mn-lt"/>
                <a:ea typeface="+mn-ea"/>
                <a:cs typeface="+mn-cs"/>
              </a:rPr>
              <a:t>Organisation</a:t>
            </a:r>
            <a:endParaRPr lang="en-US" sz="1200" b="1"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Managers are key to </a:t>
            </a:r>
            <a:r>
              <a:rPr lang="en-US" sz="1200" b="0" i="0" kern="1200" dirty="0" err="1">
                <a:solidFill>
                  <a:schemeClr val="tx1"/>
                </a:solidFill>
                <a:effectLst/>
                <a:latin typeface="+mn-lt"/>
                <a:ea typeface="+mn-ea"/>
                <a:cs typeface="+mn-cs"/>
              </a:rPr>
              <a:t>operationalising</a:t>
            </a:r>
            <a:r>
              <a:rPr lang="en-US" sz="1200" b="0" i="0" kern="1200" dirty="0">
                <a:solidFill>
                  <a:schemeClr val="tx1"/>
                </a:solidFill>
                <a:effectLst/>
                <a:latin typeface="+mn-lt"/>
                <a:ea typeface="+mn-ea"/>
                <a:cs typeface="+mn-cs"/>
              </a:rPr>
              <a:t> Shell’s shift to a skills-based structure.</a:t>
            </a:r>
          </a:p>
          <a:p>
            <a:r>
              <a:rPr lang="en-US" sz="1200" b="1" i="0" kern="1200" dirty="0">
                <a:solidFill>
                  <a:schemeClr val="tx1"/>
                </a:solidFill>
                <a:effectLst/>
                <a:latin typeface="+mn-lt"/>
                <a:ea typeface="+mn-ea"/>
                <a:cs typeface="+mn-cs"/>
              </a:rPr>
              <a:t>Deployment Based on Skills:</a:t>
            </a:r>
            <a:r>
              <a:rPr lang="en-US" sz="1200" b="0" i="0" kern="1200" dirty="0">
                <a:solidFill>
                  <a:schemeClr val="tx1"/>
                </a:solidFill>
                <a:effectLst/>
                <a:latin typeface="+mn-lt"/>
                <a:ea typeface="+mn-ea"/>
                <a:cs typeface="+mn-cs"/>
              </a:rPr>
              <a:t> A line manager might assign an employee with verified expertise in carbon capture </a:t>
            </a:r>
            <a:r>
              <a:rPr lang="en-US" sz="1200" b="0" i="0" kern="1200" dirty="0" err="1">
                <a:solidFill>
                  <a:schemeClr val="tx1"/>
                </a:solidFill>
                <a:effectLst/>
                <a:latin typeface="+mn-lt"/>
                <a:ea typeface="+mn-ea"/>
                <a:cs typeface="+mn-cs"/>
              </a:rPr>
              <a:t>utilisation</a:t>
            </a:r>
            <a:r>
              <a:rPr lang="en-US" sz="1200" b="0" i="0" kern="1200" dirty="0">
                <a:solidFill>
                  <a:schemeClr val="tx1"/>
                </a:solidFill>
                <a:effectLst/>
                <a:latin typeface="+mn-lt"/>
                <a:ea typeface="+mn-ea"/>
                <a:cs typeface="+mn-cs"/>
              </a:rPr>
              <a:t> and storage (CCUS) to a new project, based on their skill badge from the Shell Skills Platform, not just their job title (Shell plc, 2024, p. 56).</a:t>
            </a:r>
          </a:p>
          <a:p>
            <a:r>
              <a:rPr lang="en-US" sz="1200" b="1" i="0" kern="1200" dirty="0">
                <a:solidFill>
                  <a:schemeClr val="tx1"/>
                </a:solidFill>
                <a:effectLst/>
                <a:latin typeface="+mn-lt"/>
                <a:ea typeface="+mn-ea"/>
                <a:cs typeface="+mn-cs"/>
              </a:rPr>
              <a:t>Validating Skill Application:</a:t>
            </a:r>
            <a:r>
              <a:rPr lang="en-US" sz="1200" b="0" i="0" kern="1200" dirty="0">
                <a:solidFill>
                  <a:schemeClr val="tx1"/>
                </a:solidFill>
                <a:effectLst/>
                <a:latin typeface="+mn-lt"/>
                <a:ea typeface="+mn-ea"/>
                <a:cs typeface="+mn-cs"/>
              </a:rPr>
              <a:t> After an employee completes a hydrogen safety course, the line manager observes and certifies the correct application of these new safety protocols on-site.</a:t>
            </a:r>
          </a:p>
          <a:p>
            <a:r>
              <a:rPr lang="en-US" sz="1200" b="1" kern="1200" dirty="0">
                <a:solidFill>
                  <a:schemeClr val="tx1"/>
                </a:solidFill>
                <a:effectLst/>
                <a:latin typeface="+mn-lt"/>
                <a:ea typeface="+mn-ea"/>
                <a:cs typeface="+mn-cs"/>
              </a:rPr>
              <a:t>3. Supporting Employee Growth and Career Development</a:t>
            </a:r>
          </a:p>
          <a:p>
            <a:r>
              <a:rPr lang="en-US" sz="1200" b="0" i="0" kern="1200" dirty="0">
                <a:solidFill>
                  <a:schemeClr val="tx1"/>
                </a:solidFill>
                <a:effectLst/>
                <a:latin typeface="+mn-lt"/>
                <a:ea typeface="+mn-ea"/>
                <a:cs typeface="+mn-cs"/>
              </a:rPr>
              <a:t>Managers act as enablers for internal mobility and career progression.</a:t>
            </a:r>
          </a:p>
          <a:p>
            <a:r>
              <a:rPr lang="en-US" sz="1200" b="1" i="0" kern="1200" dirty="0">
                <a:solidFill>
                  <a:schemeClr val="tx1"/>
                </a:solidFill>
                <a:effectLst/>
                <a:latin typeface="+mn-lt"/>
                <a:ea typeface="+mn-ea"/>
                <a:cs typeface="+mn-cs"/>
              </a:rPr>
              <a:t>Empowering Career Conversations:</a:t>
            </a:r>
            <a:r>
              <a:rPr lang="en-US" sz="1200" b="0" i="0" kern="1200" dirty="0">
                <a:solidFill>
                  <a:schemeClr val="tx1"/>
                </a:solidFill>
                <a:effectLst/>
                <a:latin typeface="+mn-lt"/>
                <a:ea typeface="+mn-ea"/>
                <a:cs typeface="+mn-cs"/>
              </a:rPr>
              <a:t> A manager supports a high-performing lubricants salesperson in exploring a transition into the aviation fuel sector, facilitating introductions and relevant training (Shell plc, 2024, p. 56).</a:t>
            </a:r>
          </a:p>
          <a:p>
            <a:r>
              <a:rPr lang="en-US" sz="1200" b="1" i="0" kern="1200" dirty="0">
                <a:solidFill>
                  <a:schemeClr val="tx1"/>
                </a:solidFill>
                <a:effectLst/>
                <a:latin typeface="+mn-lt"/>
                <a:ea typeface="+mn-ea"/>
                <a:cs typeface="+mn-cs"/>
              </a:rPr>
              <a:t>Connecting Development to Progression:</a:t>
            </a:r>
            <a:r>
              <a:rPr lang="en-US" sz="1200" b="0" i="0" kern="1200" dirty="0">
                <a:solidFill>
                  <a:schemeClr val="tx1"/>
                </a:solidFill>
                <a:effectLst/>
                <a:latin typeface="+mn-lt"/>
                <a:ea typeface="+mn-ea"/>
                <a:cs typeface="+mn-cs"/>
              </a:rPr>
              <a:t> They guide an operations technician to acquire specific digital and automation skills, creating a clear pathway to a more advanced maintenance engineer role.</a:t>
            </a:r>
          </a:p>
          <a:p>
            <a:r>
              <a:rPr lang="en-US" sz="1200" b="1" kern="1200" dirty="0">
                <a:solidFill>
                  <a:schemeClr val="tx1"/>
                </a:solidFill>
                <a:effectLst/>
                <a:latin typeface="+mn-lt"/>
                <a:ea typeface="+mn-ea"/>
                <a:cs typeface="+mn-cs"/>
              </a:rPr>
              <a:t>4. Fostering Leadership and a Culture of Learning</a:t>
            </a:r>
          </a:p>
          <a:p>
            <a:r>
              <a:rPr lang="en-US" sz="1200" b="0" i="0" kern="1200" dirty="0">
                <a:solidFill>
                  <a:schemeClr val="tx1"/>
                </a:solidFill>
                <a:effectLst/>
                <a:latin typeface="+mn-lt"/>
                <a:ea typeface="+mn-ea"/>
                <a:cs typeface="+mn-cs"/>
              </a:rPr>
              <a:t>Line managers model the </a:t>
            </a:r>
            <a:r>
              <a:rPr lang="en-US" sz="1200" b="0" i="0" kern="1200" dirty="0" err="1">
                <a:solidFill>
                  <a:schemeClr val="tx1"/>
                </a:solidFill>
                <a:effectLst/>
                <a:latin typeface="+mn-lt"/>
                <a:ea typeface="+mn-ea"/>
                <a:cs typeface="+mn-cs"/>
              </a:rPr>
              <a:t>behaviours</a:t>
            </a:r>
            <a:r>
              <a:rPr lang="en-US" sz="1200" b="0" i="0" kern="1200" dirty="0">
                <a:solidFill>
                  <a:schemeClr val="tx1"/>
                </a:solidFill>
                <a:effectLst/>
                <a:latin typeface="+mn-lt"/>
                <a:ea typeface="+mn-ea"/>
                <a:cs typeface="+mn-cs"/>
              </a:rPr>
              <a:t> that create a psychologically safe and learning-oriented environment.</a:t>
            </a:r>
          </a:p>
          <a:p>
            <a:r>
              <a:rPr lang="en-US" sz="1200" b="1" i="0" kern="1200" dirty="0">
                <a:solidFill>
                  <a:schemeClr val="tx1"/>
                </a:solidFill>
                <a:effectLst/>
                <a:latin typeface="+mn-lt"/>
                <a:ea typeface="+mn-ea"/>
                <a:cs typeface="+mn-cs"/>
              </a:rPr>
              <a:t>Leadership by Example:</a:t>
            </a:r>
            <a:r>
              <a:rPr lang="en-US" sz="1200" b="0" i="0" kern="1200" dirty="0">
                <a:solidFill>
                  <a:schemeClr val="tx1"/>
                </a:solidFill>
                <a:effectLst/>
                <a:latin typeface="+mn-lt"/>
                <a:ea typeface="+mn-ea"/>
                <a:cs typeface="+mn-cs"/>
              </a:rPr>
              <a:t> A manager demonstrates commitment to development by actively participating in safety leadership training and then applying those principles with their team (Shell plc, 2024, p. 56).</a:t>
            </a:r>
          </a:p>
          <a:p>
            <a:r>
              <a:rPr lang="en-US" sz="1200" b="1" i="0" kern="1200" dirty="0">
                <a:solidFill>
                  <a:schemeClr val="tx1"/>
                </a:solidFill>
                <a:effectLst/>
                <a:latin typeface="+mn-lt"/>
                <a:ea typeface="+mn-ea"/>
                <a:cs typeface="+mn-cs"/>
              </a:rPr>
              <a:t>Creating Psychological Safety:</a:t>
            </a:r>
            <a:r>
              <a:rPr lang="en-US" sz="1200" b="0" i="0" kern="1200" dirty="0">
                <a:solidFill>
                  <a:schemeClr val="tx1"/>
                </a:solidFill>
                <a:effectLst/>
                <a:latin typeface="+mn-lt"/>
                <a:ea typeface="+mn-ea"/>
                <a:cs typeface="+mn-cs"/>
              </a:rPr>
              <a:t> They encourage a culture where a project team can openly </a:t>
            </a:r>
            <a:r>
              <a:rPr lang="en-US" sz="1200" b="0" i="0" kern="1200" dirty="0" err="1">
                <a:solidFill>
                  <a:schemeClr val="tx1"/>
                </a:solidFill>
                <a:effectLst/>
                <a:latin typeface="+mn-lt"/>
                <a:ea typeface="+mn-ea"/>
                <a:cs typeface="+mn-cs"/>
              </a:rPr>
              <a:t>analyse</a:t>
            </a:r>
            <a:r>
              <a:rPr lang="en-US" sz="1200" b="0" i="0" kern="1200" dirty="0">
                <a:solidFill>
                  <a:schemeClr val="tx1"/>
                </a:solidFill>
                <a:effectLst/>
                <a:latin typeface="+mn-lt"/>
                <a:ea typeface="+mn-ea"/>
                <a:cs typeface="+mn-cs"/>
              </a:rPr>
              <a:t> a setback without blame, focusing on the lessons learned to improve future performance.</a:t>
            </a: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7C1D4B3-499D-46CF-BBE0-4F1EFBECA4B6}"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666965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Strategic Alignment of HR Practices with Company Goals in Training and Development</a:t>
            </a:r>
          </a:p>
          <a:p>
            <a:r>
              <a:rPr lang="en-US" sz="1200" b="0" i="0" kern="1200" dirty="0">
                <a:solidFill>
                  <a:schemeClr val="tx1"/>
                </a:solidFill>
                <a:effectLst/>
                <a:latin typeface="+mn-lt"/>
                <a:ea typeface="+mn-ea"/>
                <a:cs typeface="+mn-cs"/>
              </a:rPr>
              <a:t>Shell’s Training and Development (T&amp;D) strategies are meticulously designed to directly support and enable the achievement of overarching corporate objectives, particularly its energy transition agenda.</a:t>
            </a:r>
          </a:p>
          <a:p>
            <a:r>
              <a:rPr lang="en-US" sz="1200" b="1" kern="1200" dirty="0">
                <a:solidFill>
                  <a:schemeClr val="tx1"/>
                </a:solidFill>
                <a:effectLst/>
                <a:latin typeface="+mn-lt"/>
                <a:ea typeface="+mn-ea"/>
                <a:cs typeface="+mn-cs"/>
              </a:rPr>
              <a:t>1. Fueling the Energy Transition</a:t>
            </a:r>
          </a:p>
          <a:p>
            <a:r>
              <a:rPr lang="en-US" sz="1200" b="0" i="0" kern="1200" dirty="0">
                <a:solidFill>
                  <a:schemeClr val="tx1"/>
                </a:solidFill>
                <a:effectLst/>
                <a:latin typeface="+mn-lt"/>
                <a:ea typeface="+mn-ea"/>
                <a:cs typeface="+mn-cs"/>
              </a:rPr>
              <a:t>T&amp;D </a:t>
            </a:r>
            <a:r>
              <a:rPr lang="en-US" sz="1200" b="0" i="0" kern="1200" dirty="0" err="1">
                <a:solidFill>
                  <a:schemeClr val="tx1"/>
                </a:solidFill>
                <a:effectLst/>
                <a:latin typeface="+mn-lt"/>
                <a:ea typeface="+mn-ea"/>
                <a:cs typeface="+mn-cs"/>
              </a:rPr>
              <a:t>programmes</a:t>
            </a:r>
            <a:r>
              <a:rPr lang="en-US" sz="1200" b="0" i="0" kern="1200" dirty="0">
                <a:solidFill>
                  <a:schemeClr val="tx1"/>
                </a:solidFill>
                <a:effectLst/>
                <a:latin typeface="+mn-lt"/>
                <a:ea typeface="+mn-ea"/>
                <a:cs typeface="+mn-cs"/>
              </a:rPr>
              <a:t> are </a:t>
            </a:r>
            <a:r>
              <a:rPr lang="en-US" sz="1200" b="0" i="0" kern="1200" dirty="0" err="1">
                <a:solidFill>
                  <a:schemeClr val="tx1"/>
                </a:solidFill>
                <a:effectLst/>
                <a:latin typeface="+mn-lt"/>
                <a:ea typeface="+mn-ea"/>
                <a:cs typeface="+mn-cs"/>
              </a:rPr>
              <a:t>prioritised</a:t>
            </a:r>
            <a:r>
              <a:rPr lang="en-US" sz="1200" b="0" i="0" kern="1200" dirty="0">
                <a:solidFill>
                  <a:schemeClr val="tx1"/>
                </a:solidFill>
                <a:effectLst/>
                <a:latin typeface="+mn-lt"/>
                <a:ea typeface="+mn-ea"/>
                <a:cs typeface="+mn-cs"/>
              </a:rPr>
              <a:t> to build capabilities essential for Shell’s shift to net-zero emissions.</a:t>
            </a:r>
          </a:p>
          <a:p>
            <a:r>
              <a:rPr lang="en-US" sz="1200" b="1" i="0" kern="1200" dirty="0">
                <a:solidFill>
                  <a:schemeClr val="tx1"/>
                </a:solidFill>
                <a:effectLst/>
                <a:latin typeface="+mn-lt"/>
                <a:ea typeface="+mn-ea"/>
                <a:cs typeface="+mn-cs"/>
              </a:rPr>
              <a:t>Building Low-Carbon Capabilities:</a:t>
            </a:r>
            <a:r>
              <a:rPr lang="en-US" sz="1200" b="0" i="0" kern="1200" dirty="0">
                <a:solidFill>
                  <a:schemeClr val="tx1"/>
                </a:solidFill>
                <a:effectLst/>
                <a:latin typeface="+mn-lt"/>
                <a:ea typeface="+mn-ea"/>
                <a:cs typeface="+mn-cs"/>
              </a:rPr>
              <a:t> A significant portion of the </a:t>
            </a:r>
            <a:r>
              <a:rPr lang="en-US" sz="1200" b="1" i="0" kern="1200" dirty="0">
                <a:solidFill>
                  <a:schemeClr val="tx1"/>
                </a:solidFill>
                <a:effectLst/>
                <a:latin typeface="+mn-lt"/>
                <a:ea typeface="+mn-ea"/>
                <a:cs typeface="+mn-cs"/>
              </a:rPr>
              <a:t>$1 billion annual L&amp;D investment</a:t>
            </a:r>
            <a:r>
              <a:rPr lang="en-US" sz="1200" b="0" i="0" kern="1200" dirty="0">
                <a:solidFill>
                  <a:schemeClr val="tx1"/>
                </a:solidFill>
                <a:effectLst/>
                <a:latin typeface="+mn-lt"/>
                <a:ea typeface="+mn-ea"/>
                <a:cs typeface="+mn-cs"/>
              </a:rPr>
              <a:t> is directed towards building skills in areas like renewable power, carbon capture, and biofuels (Shell plc, 2024, p. 15).</a:t>
            </a:r>
          </a:p>
          <a:p>
            <a:r>
              <a:rPr lang="en-US" sz="1200" b="1" i="0" kern="1200" dirty="0">
                <a:solidFill>
                  <a:schemeClr val="tx1"/>
                </a:solidFill>
                <a:effectLst/>
                <a:latin typeface="+mn-lt"/>
                <a:ea typeface="+mn-ea"/>
                <a:cs typeface="+mn-cs"/>
              </a:rPr>
              <a:t>Upskilling the Existing Workforce:</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Programmes</a:t>
            </a:r>
            <a:r>
              <a:rPr lang="en-US" sz="1200" b="0" i="0" kern="1200" dirty="0">
                <a:solidFill>
                  <a:schemeClr val="tx1"/>
                </a:solidFill>
                <a:effectLst/>
                <a:latin typeface="+mn-lt"/>
                <a:ea typeface="+mn-ea"/>
                <a:cs typeface="+mn-cs"/>
              </a:rPr>
              <a:t> are designed to equip employees in traditional energy roles with the skills needed for new energy projects, ensuring a just transition for the workforce.</a:t>
            </a:r>
          </a:p>
          <a:p>
            <a:r>
              <a:rPr lang="en-US" sz="1200" b="1" kern="1200" dirty="0">
                <a:solidFill>
                  <a:schemeClr val="tx1"/>
                </a:solidFill>
                <a:effectLst/>
                <a:latin typeface="+mn-lt"/>
                <a:ea typeface="+mn-ea"/>
                <a:cs typeface="+mn-cs"/>
              </a:rPr>
              <a:t>2. </a:t>
            </a:r>
            <a:r>
              <a:rPr lang="en-US" sz="1200" b="1" kern="1200" dirty="0" err="1">
                <a:solidFill>
                  <a:schemeClr val="tx1"/>
                </a:solidFill>
                <a:effectLst/>
                <a:latin typeface="+mn-lt"/>
                <a:ea typeface="+mn-ea"/>
                <a:cs typeface="+mn-cs"/>
              </a:rPr>
              <a:t>Operationalising</a:t>
            </a:r>
            <a:r>
              <a:rPr lang="en-US" sz="1200" b="1" kern="1200" dirty="0">
                <a:solidFill>
                  <a:schemeClr val="tx1"/>
                </a:solidFill>
                <a:effectLst/>
                <a:latin typeface="+mn-lt"/>
                <a:ea typeface="+mn-ea"/>
                <a:cs typeface="+mn-cs"/>
              </a:rPr>
              <a:t> the Skills-Based </a:t>
            </a:r>
            <a:r>
              <a:rPr lang="en-US" sz="1200" b="1" kern="1200" dirty="0" err="1">
                <a:solidFill>
                  <a:schemeClr val="tx1"/>
                </a:solidFill>
                <a:effectLst/>
                <a:latin typeface="+mn-lt"/>
                <a:ea typeface="+mn-ea"/>
                <a:cs typeface="+mn-cs"/>
              </a:rPr>
              <a:t>Organisation</a:t>
            </a:r>
            <a:endParaRPr lang="en-US" sz="1200" b="1"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HR practices are being redesigned to foster a more agile and future-ready workforce.</a:t>
            </a:r>
          </a:p>
          <a:p>
            <a:r>
              <a:rPr lang="en-US" sz="1200" b="1" i="0" kern="1200" dirty="0">
                <a:solidFill>
                  <a:schemeClr val="tx1"/>
                </a:solidFill>
                <a:effectLst/>
                <a:latin typeface="+mn-lt"/>
                <a:ea typeface="+mn-ea"/>
                <a:cs typeface="+mn-cs"/>
              </a:rPr>
              <a:t>The Shell Skills Platform:</a:t>
            </a:r>
            <a:r>
              <a:rPr lang="en-US" sz="1200" b="0" i="0" kern="1200" dirty="0">
                <a:solidFill>
                  <a:schemeClr val="tx1"/>
                </a:solidFill>
                <a:effectLst/>
                <a:latin typeface="+mn-lt"/>
                <a:ea typeface="+mn-ea"/>
                <a:cs typeface="+mn-cs"/>
              </a:rPr>
              <a:t> This AI-powered tool moves the company beyond job titles, allowing managers to deploy talent based on verified skills for specific projects, such as assigning an engineer with a "hydrogen technologies" badge to a new H2 venture (Shell plc, 2024, p. 16).</a:t>
            </a:r>
          </a:p>
          <a:p>
            <a:r>
              <a:rPr lang="en-US" sz="1200" b="1" i="0" kern="1200" dirty="0">
                <a:solidFill>
                  <a:schemeClr val="tx1"/>
                </a:solidFill>
                <a:effectLst/>
                <a:latin typeface="+mn-lt"/>
                <a:ea typeface="+mn-ea"/>
                <a:cs typeface="+mn-cs"/>
              </a:rPr>
              <a:t>Data-Driven Deployment:</a:t>
            </a:r>
            <a:r>
              <a:rPr lang="en-US" sz="1200" b="0" i="0" kern="1200" dirty="0">
                <a:solidFill>
                  <a:schemeClr val="tx1"/>
                </a:solidFill>
                <a:effectLst/>
                <a:latin typeface="+mn-lt"/>
                <a:ea typeface="+mn-ea"/>
                <a:cs typeface="+mn-cs"/>
              </a:rPr>
              <a:t> The platform, which awarded over </a:t>
            </a:r>
            <a:r>
              <a:rPr lang="en-US" sz="1200" b="1" i="0" kern="1200" dirty="0">
                <a:solidFill>
                  <a:schemeClr val="tx1"/>
                </a:solidFill>
                <a:effectLst/>
                <a:latin typeface="+mn-lt"/>
                <a:ea typeface="+mn-ea"/>
                <a:cs typeface="+mn-cs"/>
              </a:rPr>
              <a:t>12,000 skill badges</a:t>
            </a:r>
            <a:r>
              <a:rPr lang="en-US" sz="1200" b="0" i="0" kern="1200" dirty="0">
                <a:solidFill>
                  <a:schemeClr val="tx1"/>
                </a:solidFill>
                <a:effectLst/>
                <a:latin typeface="+mn-lt"/>
                <a:ea typeface="+mn-ea"/>
                <a:cs typeface="+mn-cs"/>
              </a:rPr>
              <a:t> in 2024, provides data to strategically identify and close critical skill gaps across the </a:t>
            </a:r>
            <a:r>
              <a:rPr lang="en-US" sz="1200" b="0" i="0" kern="1200" dirty="0" err="1">
                <a:solidFill>
                  <a:schemeClr val="tx1"/>
                </a:solidFill>
                <a:effectLst/>
                <a:latin typeface="+mn-lt"/>
                <a:ea typeface="+mn-ea"/>
                <a:cs typeface="+mn-cs"/>
              </a:rPr>
              <a:t>organisation</a:t>
            </a:r>
            <a:r>
              <a:rPr lang="en-US" sz="1200" b="0" i="0" kern="1200" dirty="0">
                <a:solidFill>
                  <a:schemeClr val="tx1"/>
                </a:solidFill>
                <a:effectLst/>
                <a:latin typeface="+mn-lt"/>
                <a:ea typeface="+mn-ea"/>
                <a:cs typeface="+mn-cs"/>
              </a:rPr>
              <a:t> (Shell plc, 2024, p. 16).</a:t>
            </a:r>
          </a:p>
          <a:p>
            <a:r>
              <a:rPr lang="en-US" sz="1200" b="1" kern="1200" dirty="0">
                <a:solidFill>
                  <a:schemeClr val="tx1"/>
                </a:solidFill>
                <a:effectLst/>
                <a:latin typeface="+mn-lt"/>
                <a:ea typeface="+mn-ea"/>
                <a:cs typeface="+mn-cs"/>
              </a:rPr>
              <a:t>3. Ensuring Operational Excellence and Safety</a:t>
            </a:r>
          </a:p>
          <a:p>
            <a:r>
              <a:rPr lang="en-US" sz="1200" b="0" i="0" kern="1200" dirty="0">
                <a:solidFill>
                  <a:schemeClr val="tx1"/>
                </a:solidFill>
                <a:effectLst/>
                <a:latin typeface="+mn-lt"/>
                <a:ea typeface="+mn-ea"/>
                <a:cs typeface="+mn-cs"/>
              </a:rPr>
              <a:t>T&amp;D reinforces non-negotiable standards of safety and technical proficiency.</a:t>
            </a:r>
          </a:p>
          <a:p>
            <a:r>
              <a:rPr lang="en-US" sz="1200" b="1" i="0" kern="1200" dirty="0">
                <a:solidFill>
                  <a:schemeClr val="tx1"/>
                </a:solidFill>
                <a:effectLst/>
                <a:latin typeface="+mn-lt"/>
                <a:ea typeface="+mn-ea"/>
                <a:cs typeface="+mn-cs"/>
              </a:rPr>
              <a:t>Mandatory Safety Competence:</a:t>
            </a:r>
            <a:r>
              <a:rPr lang="en-US" sz="1200" b="0" i="0" kern="1200" dirty="0">
                <a:solidFill>
                  <a:schemeClr val="tx1"/>
                </a:solidFill>
                <a:effectLst/>
                <a:latin typeface="+mn-lt"/>
                <a:ea typeface="+mn-ea"/>
                <a:cs typeface="+mn-cs"/>
              </a:rPr>
              <a:t> Function-specific training, such as advanced risk management for chemicals safety professionals, is aligned with the core company goal of maintaining world-class operational integrity (Shell Chemicals, 2009).</a:t>
            </a:r>
          </a:p>
          <a:p>
            <a:r>
              <a:rPr lang="en-US" sz="1200" b="1" i="0" kern="1200" dirty="0" err="1">
                <a:solidFill>
                  <a:schemeClr val="tx1"/>
                </a:solidFill>
                <a:effectLst/>
                <a:latin typeface="+mn-lt"/>
                <a:ea typeface="+mn-ea"/>
                <a:cs typeface="+mn-cs"/>
              </a:rPr>
              <a:t>Standardising</a:t>
            </a:r>
            <a:r>
              <a:rPr lang="en-US" sz="1200" b="1" i="0" kern="1200" dirty="0">
                <a:solidFill>
                  <a:schemeClr val="tx1"/>
                </a:solidFill>
                <a:effectLst/>
                <a:latin typeface="+mn-lt"/>
                <a:ea typeface="+mn-ea"/>
                <a:cs typeface="+mn-cs"/>
              </a:rPr>
              <a:t> Global Practices:</a:t>
            </a:r>
            <a:r>
              <a:rPr lang="en-US" sz="1200" b="0" i="0" kern="1200" dirty="0">
                <a:solidFill>
                  <a:schemeClr val="tx1"/>
                </a:solidFill>
                <a:effectLst/>
                <a:latin typeface="+mn-lt"/>
                <a:ea typeface="+mn-ea"/>
                <a:cs typeface="+mn-cs"/>
              </a:rPr>
              <a:t> Technical training in aviation or trading ensures consistent, safe, and efficient operations worldwide, protecting corporate reputation and assets.</a:t>
            </a:r>
          </a:p>
          <a:p>
            <a:r>
              <a:rPr lang="en-US" sz="1200" b="1" kern="1200" dirty="0">
                <a:solidFill>
                  <a:schemeClr val="tx1"/>
                </a:solidFill>
                <a:effectLst/>
                <a:latin typeface="+mn-lt"/>
                <a:ea typeface="+mn-ea"/>
                <a:cs typeface="+mn-cs"/>
              </a:rPr>
              <a:t>4. Driving Leadership and Cultural Change</a:t>
            </a:r>
          </a:p>
          <a:p>
            <a:r>
              <a:rPr lang="en-US" sz="1200" b="0" i="0" kern="1200" dirty="0">
                <a:solidFill>
                  <a:schemeClr val="tx1"/>
                </a:solidFill>
                <a:effectLst/>
                <a:latin typeface="+mn-lt"/>
                <a:ea typeface="+mn-ea"/>
                <a:cs typeface="+mn-cs"/>
              </a:rPr>
              <a:t>Development initiatives are leveraged to cultivate the leadership and </a:t>
            </a:r>
            <a:r>
              <a:rPr lang="en-US" sz="1200" b="0" i="0" kern="1200" dirty="0" err="1">
                <a:solidFill>
                  <a:schemeClr val="tx1"/>
                </a:solidFill>
                <a:effectLst/>
                <a:latin typeface="+mn-lt"/>
                <a:ea typeface="+mn-ea"/>
                <a:cs typeface="+mn-cs"/>
              </a:rPr>
              <a:t>behaviours</a:t>
            </a:r>
            <a:r>
              <a:rPr lang="en-US" sz="1200" b="0" i="0" kern="1200" dirty="0">
                <a:solidFill>
                  <a:schemeClr val="tx1"/>
                </a:solidFill>
                <a:effectLst/>
                <a:latin typeface="+mn-lt"/>
                <a:ea typeface="+mn-ea"/>
                <a:cs typeface="+mn-cs"/>
              </a:rPr>
              <a:t> required for Shell’s future.</a:t>
            </a:r>
          </a:p>
          <a:p>
            <a:r>
              <a:rPr lang="en-US" sz="1200" b="1" i="0" kern="1200" dirty="0">
                <a:solidFill>
                  <a:schemeClr val="tx1"/>
                </a:solidFill>
                <a:effectLst/>
                <a:latin typeface="+mn-lt"/>
                <a:ea typeface="+mn-ea"/>
                <a:cs typeface="+mn-cs"/>
              </a:rPr>
              <a:t>Embedding New Mindsets:</a:t>
            </a:r>
            <a:r>
              <a:rPr lang="en-US" sz="1200" b="0" i="0" kern="1200" dirty="0">
                <a:solidFill>
                  <a:schemeClr val="tx1"/>
                </a:solidFill>
                <a:effectLst/>
                <a:latin typeface="+mn-lt"/>
                <a:ea typeface="+mn-ea"/>
                <a:cs typeface="+mn-cs"/>
              </a:rPr>
              <a:t> Leadership </a:t>
            </a:r>
            <a:r>
              <a:rPr lang="en-US" sz="1200" b="0" i="0" kern="1200" dirty="0" err="1">
                <a:solidFill>
                  <a:schemeClr val="tx1"/>
                </a:solidFill>
                <a:effectLst/>
                <a:latin typeface="+mn-lt"/>
                <a:ea typeface="+mn-ea"/>
                <a:cs typeface="+mn-cs"/>
              </a:rPr>
              <a:t>programmes</a:t>
            </a:r>
            <a:r>
              <a:rPr lang="en-US" sz="1200" b="0" i="0" kern="1200" dirty="0">
                <a:solidFill>
                  <a:schemeClr val="tx1"/>
                </a:solidFill>
                <a:effectLst/>
                <a:latin typeface="+mn-lt"/>
                <a:ea typeface="+mn-ea"/>
                <a:cs typeface="+mn-cs"/>
              </a:rPr>
              <a:t> focus on instilling a "care for people" mindset and empowering teams, which is critical for navigating the complexities of the energy transition (Shell plc, 2024, p. 56).</a:t>
            </a:r>
          </a:p>
          <a:p>
            <a:r>
              <a:rPr lang="en-US" sz="1200" b="1" i="0" kern="1200" dirty="0">
                <a:solidFill>
                  <a:schemeClr val="tx1"/>
                </a:solidFill>
                <a:effectLst/>
                <a:latin typeface="+mn-lt"/>
                <a:ea typeface="+mn-ea"/>
                <a:cs typeface="+mn-cs"/>
              </a:rPr>
              <a:t>Fostering Innovation:</a:t>
            </a:r>
            <a:r>
              <a:rPr lang="en-US" sz="1200" b="0" i="0" kern="1200" dirty="0">
                <a:solidFill>
                  <a:schemeClr val="tx1"/>
                </a:solidFill>
                <a:effectLst/>
                <a:latin typeface="+mn-lt"/>
                <a:ea typeface="+mn-ea"/>
                <a:cs typeface="+mn-cs"/>
              </a:rPr>
              <a:t> By creating psychological safety and encouraging learning from failures, T&amp;D practices help build an innovative culture capable of developing new energy solutions.</a:t>
            </a: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7C1D4B3-499D-46CF-BBE0-4F1EFBECA4B6}"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756544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Key HR Challenges in Training and Development at Shell</a:t>
            </a:r>
          </a:p>
          <a:p>
            <a:r>
              <a:rPr lang="en-US" sz="1200" b="0" i="0" kern="1200" dirty="0">
                <a:solidFill>
                  <a:schemeClr val="tx1"/>
                </a:solidFill>
                <a:effectLst/>
                <a:latin typeface="+mn-lt"/>
                <a:ea typeface="+mn-ea"/>
                <a:cs typeface="+mn-cs"/>
              </a:rPr>
              <a:t>Shell faces significant HR challenges in aligning its training and development initiatives with the rapid pace of its strategic transformation.</a:t>
            </a:r>
          </a:p>
          <a:p>
            <a:r>
              <a:rPr lang="en-US" sz="1200" b="1" kern="1200" dirty="0">
                <a:solidFill>
                  <a:schemeClr val="tx1"/>
                </a:solidFill>
                <a:effectLst/>
                <a:latin typeface="+mn-lt"/>
                <a:ea typeface="+mn-ea"/>
                <a:cs typeface="+mn-cs"/>
              </a:rPr>
              <a:t>1. Reskilling for the Energy Transition</a:t>
            </a:r>
          </a:p>
          <a:p>
            <a:r>
              <a:rPr lang="en-US" sz="1200" b="0" i="0" kern="1200" dirty="0">
                <a:solidFill>
                  <a:schemeClr val="tx1"/>
                </a:solidFill>
                <a:effectLst/>
                <a:latin typeface="+mn-lt"/>
                <a:ea typeface="+mn-ea"/>
                <a:cs typeface="+mn-cs"/>
              </a:rPr>
              <a:t>The shift to net-zero requires a fundamental transformation of the workforce's capabilities.</a:t>
            </a:r>
          </a:p>
          <a:p>
            <a:r>
              <a:rPr lang="en-US" sz="1200" b="1" i="0" kern="1200" dirty="0">
                <a:solidFill>
                  <a:schemeClr val="tx1"/>
                </a:solidFill>
                <a:effectLst/>
                <a:latin typeface="+mn-lt"/>
                <a:ea typeface="+mn-ea"/>
                <a:cs typeface="+mn-cs"/>
              </a:rPr>
              <a:t>Bridging the Skills Gap:</a:t>
            </a:r>
            <a:r>
              <a:rPr lang="en-US" sz="1200" b="0" i="0" kern="1200" dirty="0">
                <a:solidFill>
                  <a:schemeClr val="tx1"/>
                </a:solidFill>
                <a:effectLst/>
                <a:latin typeface="+mn-lt"/>
                <a:ea typeface="+mn-ea"/>
                <a:cs typeface="+mn-cs"/>
              </a:rPr>
              <a:t> Shell must rapidly reskill employees from traditional oil and gas roles to master new competencies in areas like renewable energy, carbon capture, and </a:t>
            </a:r>
            <a:r>
              <a:rPr lang="en-US" sz="1200" b="0" i="0" kern="1200" dirty="0" err="1">
                <a:solidFill>
                  <a:schemeClr val="tx1"/>
                </a:solidFill>
                <a:effectLst/>
                <a:latin typeface="+mn-lt"/>
                <a:ea typeface="+mn-ea"/>
                <a:cs typeface="+mn-cs"/>
              </a:rPr>
              <a:t>digitalisation</a:t>
            </a:r>
            <a:r>
              <a:rPr lang="en-US" sz="1200" b="0" i="0" kern="1200" dirty="0">
                <a:solidFill>
                  <a:schemeClr val="tx1"/>
                </a:solidFill>
                <a:effectLst/>
                <a:latin typeface="+mn-lt"/>
                <a:ea typeface="+mn-ea"/>
                <a:cs typeface="+mn-cs"/>
              </a:rPr>
              <a:t> to meet its climate targets (Shell plc, 2024, p. 15).</a:t>
            </a:r>
          </a:p>
          <a:p>
            <a:r>
              <a:rPr lang="en-US" sz="1200" b="1" i="0" kern="1200" dirty="0">
                <a:solidFill>
                  <a:schemeClr val="tx1"/>
                </a:solidFill>
                <a:effectLst/>
                <a:latin typeface="+mn-lt"/>
                <a:ea typeface="+mn-ea"/>
                <a:cs typeface="+mn-cs"/>
              </a:rPr>
              <a:t>Example:</a:t>
            </a:r>
            <a:r>
              <a:rPr lang="en-US" sz="1200" b="0" i="0" kern="1200" dirty="0">
                <a:solidFill>
                  <a:schemeClr val="tx1"/>
                </a:solidFill>
                <a:effectLst/>
                <a:latin typeface="+mn-lt"/>
                <a:ea typeface="+mn-ea"/>
                <a:cs typeface="+mn-cs"/>
              </a:rPr>
              <a:t> Upskilling a petroleum engineer to work on large-scale hydrogen production or offshore wind projects represents a significant training challenge in terms of scale and complexity.</a:t>
            </a:r>
          </a:p>
          <a:p>
            <a:r>
              <a:rPr lang="en-US" sz="1200" b="1" kern="1200" dirty="0">
                <a:solidFill>
                  <a:schemeClr val="tx1"/>
                </a:solidFill>
                <a:effectLst/>
                <a:latin typeface="+mn-lt"/>
                <a:ea typeface="+mn-ea"/>
                <a:cs typeface="+mn-cs"/>
              </a:rPr>
              <a:t>2. Pace and Scale of Change</a:t>
            </a:r>
          </a:p>
          <a:p>
            <a:r>
              <a:rPr lang="en-US" sz="1200" b="0" i="0" kern="1200" dirty="0">
                <a:solidFill>
                  <a:schemeClr val="tx1"/>
                </a:solidFill>
                <a:effectLst/>
                <a:latin typeface="+mn-lt"/>
                <a:ea typeface="+mn-ea"/>
                <a:cs typeface="+mn-cs"/>
              </a:rPr>
              <a:t>The volume and speed of required learning present a major operational challenge.</a:t>
            </a:r>
          </a:p>
          <a:p>
            <a:r>
              <a:rPr lang="en-US" sz="1200" b="1" i="0" kern="1200" dirty="0">
                <a:solidFill>
                  <a:schemeClr val="tx1"/>
                </a:solidFill>
                <a:effectLst/>
                <a:latin typeface="+mn-lt"/>
                <a:ea typeface="+mn-ea"/>
                <a:cs typeface="+mn-cs"/>
              </a:rPr>
              <a:t>Managing Disruption:</a:t>
            </a:r>
            <a:r>
              <a:rPr lang="en-US" sz="1200" b="0" i="0" kern="1200" dirty="0">
                <a:solidFill>
                  <a:schemeClr val="tx1"/>
                </a:solidFill>
                <a:effectLst/>
                <a:latin typeface="+mn-lt"/>
                <a:ea typeface="+mn-ea"/>
                <a:cs typeface="+mn-cs"/>
              </a:rPr>
              <a:t> Implementing a "significant </a:t>
            </a:r>
            <a:r>
              <a:rPr lang="en-US" sz="1200" b="0" i="0" kern="1200" dirty="0" err="1">
                <a:solidFill>
                  <a:schemeClr val="tx1"/>
                </a:solidFill>
                <a:effectLst/>
                <a:latin typeface="+mn-lt"/>
                <a:ea typeface="+mn-ea"/>
                <a:cs typeface="+mn-cs"/>
              </a:rPr>
              <a:t>programme</a:t>
            </a:r>
            <a:r>
              <a:rPr lang="en-US" sz="1200" b="0" i="0" kern="1200" dirty="0">
                <a:solidFill>
                  <a:schemeClr val="tx1"/>
                </a:solidFill>
                <a:effectLst/>
                <a:latin typeface="+mn-lt"/>
                <a:ea typeface="+mn-ea"/>
                <a:cs typeface="+mn-cs"/>
              </a:rPr>
              <a:t> of upskilling and reskilling" for tens of thousands of employees, while maintaining day-to-day operational excellence, risks creating </a:t>
            </a:r>
            <a:r>
              <a:rPr lang="en-US" sz="1200" b="0" i="0" kern="1200" dirty="0" err="1">
                <a:solidFill>
                  <a:schemeClr val="tx1"/>
                </a:solidFill>
                <a:effectLst/>
                <a:latin typeface="+mn-lt"/>
                <a:ea typeface="+mn-ea"/>
                <a:cs typeface="+mn-cs"/>
              </a:rPr>
              <a:t>organisational</a:t>
            </a:r>
            <a:r>
              <a:rPr lang="en-US" sz="1200" b="0" i="0" kern="1200" dirty="0">
                <a:solidFill>
                  <a:schemeClr val="tx1"/>
                </a:solidFill>
                <a:effectLst/>
                <a:latin typeface="+mn-lt"/>
                <a:ea typeface="+mn-ea"/>
                <a:cs typeface="+mn-cs"/>
              </a:rPr>
              <a:t> fatigue and disrupting core business activities (Shell plc, 2024, p. 15).</a:t>
            </a:r>
          </a:p>
          <a:p>
            <a:r>
              <a:rPr lang="en-US" sz="1200" b="1" i="0" kern="1200" dirty="0">
                <a:solidFill>
                  <a:schemeClr val="tx1"/>
                </a:solidFill>
                <a:effectLst/>
                <a:latin typeface="+mn-lt"/>
                <a:ea typeface="+mn-ea"/>
                <a:cs typeface="+mn-cs"/>
              </a:rPr>
              <a:t>Example:</a:t>
            </a:r>
            <a:r>
              <a:rPr lang="en-US" sz="1200" b="0" i="0" kern="1200" dirty="0">
                <a:solidFill>
                  <a:schemeClr val="tx1"/>
                </a:solidFill>
                <a:effectLst/>
                <a:latin typeface="+mn-lt"/>
                <a:ea typeface="+mn-ea"/>
                <a:cs typeface="+mn-cs"/>
              </a:rPr>
              <a:t> Rolling out mandatory new safety and technical standards for low-carbon technologies across all relevant global operations simultaneously is a massive logistical undertaking.</a:t>
            </a:r>
          </a:p>
          <a:p>
            <a:r>
              <a:rPr lang="en-US" sz="1200" b="1" kern="1200" dirty="0">
                <a:solidFill>
                  <a:schemeClr val="tx1"/>
                </a:solidFill>
                <a:effectLst/>
                <a:latin typeface="+mn-lt"/>
                <a:ea typeface="+mn-ea"/>
                <a:cs typeface="+mn-cs"/>
              </a:rPr>
              <a:t>3. Fierce Competition for Talent</a:t>
            </a:r>
          </a:p>
          <a:p>
            <a:r>
              <a:rPr lang="en-US" sz="1200" b="0" i="0" kern="1200" dirty="0">
                <a:solidFill>
                  <a:schemeClr val="tx1"/>
                </a:solidFill>
                <a:effectLst/>
                <a:latin typeface="+mn-lt"/>
                <a:ea typeface="+mn-ea"/>
                <a:cs typeface="+mn-cs"/>
              </a:rPr>
              <a:t>Shell competes for a limited pool of specialists in emerging energy fields.</a:t>
            </a:r>
          </a:p>
          <a:p>
            <a:r>
              <a:rPr lang="en-US" sz="1200" b="1" i="0" kern="1200" dirty="0">
                <a:solidFill>
                  <a:schemeClr val="tx1"/>
                </a:solidFill>
                <a:effectLst/>
                <a:latin typeface="+mn-lt"/>
                <a:ea typeface="+mn-ea"/>
                <a:cs typeface="+mn-cs"/>
              </a:rPr>
              <a:t>External Market Pressures:</a:t>
            </a:r>
            <a:r>
              <a:rPr lang="en-US" sz="1200" b="0" i="0" kern="1200" dirty="0">
                <a:solidFill>
                  <a:schemeClr val="tx1"/>
                </a:solidFill>
                <a:effectLst/>
                <a:latin typeface="+mn-lt"/>
                <a:ea typeface="+mn-ea"/>
                <a:cs typeface="+mn-cs"/>
              </a:rPr>
              <a:t> The company faces intense competition from other energy firms and the tech sector for experts in areas like data science and </a:t>
            </a:r>
            <a:r>
              <a:rPr lang="en-US" sz="1200" b="0" i="0" kern="1200" dirty="0" err="1">
                <a:solidFill>
                  <a:schemeClr val="tx1"/>
                </a:solidFill>
                <a:effectLst/>
                <a:latin typeface="+mn-lt"/>
                <a:ea typeface="+mn-ea"/>
                <a:cs typeface="+mn-cs"/>
              </a:rPr>
              <a:t>electrolyser</a:t>
            </a:r>
            <a:r>
              <a:rPr lang="en-US" sz="1200" b="0" i="0" kern="1200" dirty="0">
                <a:solidFill>
                  <a:schemeClr val="tx1"/>
                </a:solidFill>
                <a:effectLst/>
                <a:latin typeface="+mn-lt"/>
                <a:ea typeface="+mn-ea"/>
                <a:cs typeface="+mn-cs"/>
              </a:rPr>
              <a:t> technology, making it difficult and expensive to hire ready-made talent (Shell plc, 2024, p. 56).</a:t>
            </a:r>
          </a:p>
          <a:p>
            <a:r>
              <a:rPr lang="en-US" sz="1200" b="1" i="0" kern="1200" dirty="0">
                <a:solidFill>
                  <a:schemeClr val="tx1"/>
                </a:solidFill>
                <a:effectLst/>
                <a:latin typeface="+mn-lt"/>
                <a:ea typeface="+mn-ea"/>
                <a:cs typeface="+mn-cs"/>
              </a:rPr>
              <a:t>Internal Retention:</a:t>
            </a:r>
            <a:r>
              <a:rPr lang="en-US" sz="1200" b="0" i="0" kern="1200" dirty="0">
                <a:solidFill>
                  <a:schemeClr val="tx1"/>
                </a:solidFill>
                <a:effectLst/>
                <a:latin typeface="+mn-lt"/>
                <a:ea typeface="+mn-ea"/>
                <a:cs typeface="+mn-cs"/>
              </a:rPr>
              <a:t> After investing in internal reskilling, Shell must work to retain this newly trained talent to prevent them from being poached by competitors, ensuring a return on its substantial training investment.</a:t>
            </a:r>
          </a:p>
          <a:p>
            <a:r>
              <a:rPr lang="en-US" sz="1200" b="1" kern="1200" dirty="0">
                <a:solidFill>
                  <a:schemeClr val="tx1"/>
                </a:solidFill>
                <a:effectLst/>
                <a:latin typeface="+mn-lt"/>
                <a:ea typeface="+mn-ea"/>
                <a:cs typeface="+mn-cs"/>
              </a:rPr>
              <a:t>4. Embedding a New Culture</a:t>
            </a:r>
          </a:p>
          <a:p>
            <a:r>
              <a:rPr lang="en-US" sz="1200" b="0" i="0" kern="1200" dirty="0">
                <a:solidFill>
                  <a:schemeClr val="tx1"/>
                </a:solidFill>
                <a:effectLst/>
                <a:latin typeface="+mn-lt"/>
                <a:ea typeface="+mn-ea"/>
                <a:cs typeface="+mn-cs"/>
              </a:rPr>
              <a:t>Training must go beyond technical skills to </a:t>
            </a:r>
            <a:r>
              <a:rPr lang="en-US" sz="1200" b="0" i="0" kern="1200" dirty="0" err="1">
                <a:solidFill>
                  <a:schemeClr val="tx1"/>
                </a:solidFill>
                <a:effectLst/>
                <a:latin typeface="+mn-lt"/>
                <a:ea typeface="+mn-ea"/>
                <a:cs typeface="+mn-cs"/>
              </a:rPr>
              <a:t>instil</a:t>
            </a:r>
            <a:r>
              <a:rPr lang="en-US" sz="1200" b="0" i="0" kern="1200" dirty="0">
                <a:solidFill>
                  <a:schemeClr val="tx1"/>
                </a:solidFill>
                <a:effectLst/>
                <a:latin typeface="+mn-lt"/>
                <a:ea typeface="+mn-ea"/>
                <a:cs typeface="+mn-cs"/>
              </a:rPr>
              <a:t> a new </a:t>
            </a:r>
            <a:r>
              <a:rPr lang="en-US" sz="1200" b="0" i="0" kern="1200" dirty="0" err="1">
                <a:solidFill>
                  <a:schemeClr val="tx1"/>
                </a:solidFill>
                <a:effectLst/>
                <a:latin typeface="+mn-lt"/>
                <a:ea typeface="+mn-ea"/>
                <a:cs typeface="+mn-cs"/>
              </a:rPr>
              <a:t>organisational</a:t>
            </a:r>
            <a:r>
              <a:rPr lang="en-US" sz="1200" b="0" i="0" kern="1200" dirty="0">
                <a:solidFill>
                  <a:schemeClr val="tx1"/>
                </a:solidFill>
                <a:effectLst/>
                <a:latin typeface="+mn-lt"/>
                <a:ea typeface="+mn-ea"/>
                <a:cs typeface="+mn-cs"/>
              </a:rPr>
              <a:t> mindset.</a:t>
            </a:r>
          </a:p>
          <a:p>
            <a:r>
              <a:rPr lang="en-US" sz="1200" b="1" i="0" kern="1200" dirty="0">
                <a:solidFill>
                  <a:schemeClr val="tx1"/>
                </a:solidFill>
                <a:effectLst/>
                <a:latin typeface="+mn-lt"/>
                <a:ea typeface="+mn-ea"/>
                <a:cs typeface="+mn-cs"/>
              </a:rPr>
              <a:t>Shifting </a:t>
            </a:r>
            <a:r>
              <a:rPr lang="en-US" sz="1200" b="1" i="0" kern="1200" dirty="0" err="1">
                <a:solidFill>
                  <a:schemeClr val="tx1"/>
                </a:solidFill>
                <a:effectLst/>
                <a:latin typeface="+mn-lt"/>
                <a:ea typeface="+mn-ea"/>
                <a:cs typeface="+mn-cs"/>
              </a:rPr>
              <a:t>Behaviours</a:t>
            </a:r>
            <a:r>
              <a:rPr lang="en-US" sz="1200" b="1" i="0" kern="1200" dirty="0">
                <a:solidFill>
                  <a:schemeClr val="tx1"/>
                </a:solidFill>
                <a:effectLst/>
                <a:latin typeface="+mn-lt"/>
                <a:ea typeface="+mn-ea"/>
                <a:cs typeface="+mn-cs"/>
              </a:rPr>
              <a:t>:</a:t>
            </a:r>
            <a:r>
              <a:rPr lang="en-US" sz="1200" b="0" i="0" kern="1200" dirty="0">
                <a:solidFill>
                  <a:schemeClr val="tx1"/>
                </a:solidFill>
                <a:effectLst/>
                <a:latin typeface="+mn-lt"/>
                <a:ea typeface="+mn-ea"/>
                <a:cs typeface="+mn-cs"/>
              </a:rPr>
              <a:t> A key challenge is using development </a:t>
            </a:r>
            <a:r>
              <a:rPr lang="en-US" sz="1200" b="0" i="0" kern="1200" dirty="0" err="1">
                <a:solidFill>
                  <a:schemeClr val="tx1"/>
                </a:solidFill>
                <a:effectLst/>
                <a:latin typeface="+mn-lt"/>
                <a:ea typeface="+mn-ea"/>
                <a:cs typeface="+mn-cs"/>
              </a:rPr>
              <a:t>programmes</a:t>
            </a:r>
            <a:r>
              <a:rPr lang="en-US" sz="1200" b="0" i="0" kern="1200" dirty="0">
                <a:solidFill>
                  <a:schemeClr val="tx1"/>
                </a:solidFill>
                <a:effectLst/>
                <a:latin typeface="+mn-lt"/>
                <a:ea typeface="+mn-ea"/>
                <a:cs typeface="+mn-cs"/>
              </a:rPr>
              <a:t> to foster a leadership culture of empowerment and "care for people," moving away from traditional, hierarchical models to support a more agile </a:t>
            </a:r>
            <a:r>
              <a:rPr lang="en-US" sz="1200" b="0" i="0" kern="1200" dirty="0" err="1">
                <a:solidFill>
                  <a:schemeClr val="tx1"/>
                </a:solidFill>
                <a:effectLst/>
                <a:latin typeface="+mn-lt"/>
                <a:ea typeface="+mn-ea"/>
                <a:cs typeface="+mn-cs"/>
              </a:rPr>
              <a:t>organisation</a:t>
            </a:r>
            <a:r>
              <a:rPr lang="en-US" sz="1200" b="0" i="0" kern="1200" dirty="0">
                <a:solidFill>
                  <a:schemeClr val="tx1"/>
                </a:solidFill>
                <a:effectLst/>
                <a:latin typeface="+mn-lt"/>
                <a:ea typeface="+mn-ea"/>
                <a:cs typeface="+mn-cs"/>
              </a:rPr>
              <a:t> (Shell plc, 2024, p. 56).</a:t>
            </a:r>
          </a:p>
          <a:p>
            <a:r>
              <a:rPr lang="en-US" sz="1200" b="1" i="0" kern="1200" dirty="0">
                <a:solidFill>
                  <a:schemeClr val="tx1"/>
                </a:solidFill>
                <a:effectLst/>
                <a:latin typeface="+mn-lt"/>
                <a:ea typeface="+mn-ea"/>
                <a:cs typeface="+mn-cs"/>
              </a:rPr>
              <a:t>Example:</a:t>
            </a:r>
            <a:r>
              <a:rPr lang="en-US" sz="1200" b="0" i="0" kern="1200" dirty="0">
                <a:solidFill>
                  <a:schemeClr val="tx1"/>
                </a:solidFill>
                <a:effectLst/>
                <a:latin typeface="+mn-lt"/>
                <a:ea typeface="+mn-ea"/>
                <a:cs typeface="+mn-cs"/>
              </a:rPr>
              <a:t> Ensuring that line managers not only approve training but also actively create a psychologically safe environment where newly acquired skills can be applied and experimented with without fear of failure.</a:t>
            </a: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7C1D4B3-499D-46CF-BBE0-4F1EFBECA4B6}"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245060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7C1D4B3-499D-46CF-BBE0-4F1EFBECA4B6}"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483827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09CA18C-07DF-45F2-8586-9EA742F1C84F}"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6210493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09CA18C-07DF-45F2-8586-9EA742F1C84F}"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4780284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
        <p:cNvGrpSpPr/>
        <p:nvPr/>
      </p:nvGrpSpPr>
      <p:grpSpPr>
        <a:xfrm>
          <a:off x="0" y="0"/>
          <a:ext cx="0" cy="0"/>
          <a:chOff x="0" y="0"/>
          <a:chExt cx="0" cy="0"/>
        </a:xfrm>
      </p:grpSpPr>
      <p:sp>
        <p:nvSpPr>
          <p:cNvPr id="63" name="Google Shape;63;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4" name="Google Shape;64;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1200"/>
              </a:spcAft>
              <a:buClr>
                <a:schemeClr val="dk1"/>
              </a:buClr>
              <a:buSzPts val="1100"/>
              <a:buFont typeface="Arial"/>
              <a:buNone/>
            </a:pPr>
            <a:r>
              <a:rPr lang="en">
                <a:solidFill>
                  <a:schemeClr val="dk1"/>
                </a:solidFill>
              </a:rPr>
              <a:t>Good morning/good afternoon everyone. Today's presentation is on </a:t>
            </a:r>
            <a:r>
              <a:rPr lang="en" b="1">
                <a:solidFill>
                  <a:schemeClr val="dk1"/>
                </a:solidFill>
              </a:rPr>
              <a:t>HR Technology and Digital Transformation at Shell</a:t>
            </a:r>
            <a:r>
              <a:rPr lang="en">
                <a:solidFill>
                  <a:schemeClr val="dk1"/>
                </a:solidFill>
              </a:rPr>
              <a:t>, the world's energy leader. It is a particularly relevant topic because organizations globally are leveraging technology to move HR functions from back-office to strategic (Strohmeier, 2020). Shell's digital transformation journey is an end-to-end case study of how multinational global corporations manage the challenges of implementing HR technology across different geographical and cultural contexts (Bondarouk and Brewster, 2016).</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
        <p:cNvGrpSpPr/>
        <p:nvPr/>
      </p:nvGrpSpPr>
      <p:grpSpPr>
        <a:xfrm>
          <a:off x="0" y="0"/>
          <a:ext cx="0" cy="0"/>
          <a:chOff x="0" y="0"/>
          <a:chExt cx="0" cy="0"/>
        </a:xfrm>
      </p:grpSpPr>
      <p:sp>
        <p:nvSpPr>
          <p:cNvPr id="73" name="Google Shape;73;g38c4acb718e_0_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 name="Google Shape;74;g38c4acb718e_0_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1200"/>
              </a:spcAft>
              <a:buClr>
                <a:schemeClr val="dk1"/>
              </a:buClr>
              <a:buSzPts val="1100"/>
              <a:buFont typeface="Arial"/>
              <a:buNone/>
            </a:pPr>
            <a:r>
              <a:rPr lang="en">
                <a:solidFill>
                  <a:schemeClr val="dk1"/>
                </a:solidFill>
              </a:rPr>
              <a:t>Our presentation is in the style of proposing a </a:t>
            </a:r>
            <a:r>
              <a:rPr lang="en" b="1">
                <a:solidFill>
                  <a:schemeClr val="dk1"/>
                </a:solidFill>
              </a:rPr>
              <a:t>comprehensive analysis</a:t>
            </a:r>
            <a:r>
              <a:rPr lang="en">
                <a:solidFill>
                  <a:schemeClr val="dk1"/>
                </a:solidFill>
              </a:rPr>
              <a:t> of Shell's technology environment for HR. We begin by presenting current digital HR practices and policies, then have presentations on the roles of line managers as effective implementation agents. We then critically analyze strategic fit between business objectives and HR technology, identify key challenges, and conclude with actionable recommendations (Marler and Fisher, 2013). This format enables us to include all the necessary components of digital HR change in an orderly fashion.</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
        <p:cNvGrpSpPr/>
        <p:nvPr/>
      </p:nvGrpSpPr>
      <p:grpSpPr>
        <a:xfrm>
          <a:off x="0" y="0"/>
          <a:ext cx="0" cy="0"/>
          <a:chOff x="0" y="0"/>
          <a:chExt cx="0" cy="0"/>
        </a:xfrm>
      </p:grpSpPr>
      <p:sp>
        <p:nvSpPr>
          <p:cNvPr id="80" name="Google Shape;80;g38c4acb718e_0_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1" name="Google Shape;81;g38c4acb718e_0_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1200"/>
              </a:spcAft>
              <a:buClr>
                <a:schemeClr val="dk1"/>
              </a:buClr>
              <a:buSzPts val="1100"/>
              <a:buFont typeface="Arial"/>
              <a:buNone/>
            </a:pPr>
            <a:r>
              <a:rPr lang="en">
                <a:solidFill>
                  <a:schemeClr val="dk1"/>
                </a:solidFill>
              </a:rPr>
              <a:t>Shell operates in </a:t>
            </a:r>
            <a:r>
              <a:rPr lang="en" b="1">
                <a:solidFill>
                  <a:schemeClr val="dk1"/>
                </a:solidFill>
              </a:rPr>
              <a:t>over 70 nations with 93,000 employees</a:t>
            </a:r>
            <a:r>
              <a:rPr lang="en">
                <a:solidFill>
                  <a:schemeClr val="dk1"/>
                </a:solidFill>
              </a:rPr>
              <a:t>, which requires HR technology to support such a huge and diverse workforce (Shell, 2024). Shell has also made significant investments in digital HR solutions, implementing solutions like </a:t>
            </a:r>
            <a:r>
              <a:rPr lang="en" b="1">
                <a:solidFill>
                  <a:schemeClr val="dk1"/>
                </a:solidFill>
              </a:rPr>
              <a:t>Workday</a:t>
            </a:r>
            <a:r>
              <a:rPr lang="en">
                <a:solidFill>
                  <a:schemeClr val="dk1"/>
                </a:solidFill>
              </a:rPr>
              <a:t> and </a:t>
            </a:r>
            <a:r>
              <a:rPr lang="en" b="1">
                <a:solidFill>
                  <a:schemeClr val="dk1"/>
                </a:solidFill>
              </a:rPr>
              <a:t>SAP SuccessFactors</a:t>
            </a:r>
            <a:r>
              <a:rPr lang="en">
                <a:solidFill>
                  <a:schemeClr val="dk1"/>
                </a:solidFill>
              </a:rPr>
              <a:t> to create an integrated platform (Stone et al., 2015). This digital transformation lies behind Shell's strategic transformation into sustainable energy, requiring high-paced workforce reskilling and adaptive talent management capabilities (Bondarouk and Brewster, 2016). The size of investment is </a:t>
            </a:r>
            <a:r>
              <a:rPr lang="en" b="1">
                <a:solidFill>
                  <a:schemeClr val="dk1"/>
                </a:solidFill>
              </a:rPr>
              <a:t>more than $500 million since 2020</a:t>
            </a:r>
            <a:r>
              <a:rPr lang="en">
                <a:solidFill>
                  <a:schemeClr val="dk1"/>
                </a:solidFill>
              </a:rPr>
              <a:t>.</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8c4acb718e_0_1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8c4acb718e_0_16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0"/>
              </a:spcAft>
              <a:buClr>
                <a:schemeClr val="dk1"/>
              </a:buClr>
              <a:buSzPts val="1100"/>
              <a:buFont typeface="Arial"/>
              <a:buNone/>
            </a:pPr>
            <a:r>
              <a:rPr lang="en">
                <a:solidFill>
                  <a:schemeClr val="dk1"/>
                </a:solidFill>
              </a:rPr>
              <a:t>A number of interdependent platforms constitute Shell's digital HR environment. </a:t>
            </a:r>
            <a:r>
              <a:rPr lang="en" b="1">
                <a:solidFill>
                  <a:schemeClr val="dk1"/>
                </a:solidFill>
              </a:rPr>
              <a:t>Workday</a:t>
            </a:r>
            <a:r>
              <a:rPr lang="en">
                <a:solidFill>
                  <a:schemeClr val="dk1"/>
                </a:solidFill>
              </a:rPr>
              <a:t> is the core HRMS, recording employees' details, payroll, and workforce planning globally (Marler and Fisher, 2013). Recruitment automation has reduced time-to-hire by </a:t>
            </a:r>
            <a:r>
              <a:rPr lang="en" b="1">
                <a:solidFill>
                  <a:schemeClr val="dk1"/>
                </a:solidFill>
              </a:rPr>
              <a:t>40%</a:t>
            </a:r>
            <a:r>
              <a:rPr lang="en">
                <a:solidFill>
                  <a:schemeClr val="dk1"/>
                </a:solidFill>
              </a:rPr>
              <a:t> and also improved candidate quality (Tambe et al., 2019). Shell Academy's online learning platform offers </a:t>
            </a:r>
            <a:r>
              <a:rPr lang="en" b="1">
                <a:solidFill>
                  <a:schemeClr val="dk1"/>
                </a:solidFill>
              </a:rPr>
              <a:t>15,000+ courses</a:t>
            </a:r>
            <a:r>
              <a:rPr lang="en">
                <a:solidFill>
                  <a:schemeClr val="dk1"/>
                </a:solidFill>
              </a:rPr>
              <a:t> with customized learning paths. Employee self-service portals have reduced HR administrative burden by </a:t>
            </a:r>
            <a:r>
              <a:rPr lang="en" b="1">
                <a:solidFill>
                  <a:schemeClr val="dk1"/>
                </a:solidFill>
              </a:rPr>
              <a:t>35%</a:t>
            </a:r>
            <a:r>
              <a:rPr lang="en">
                <a:solidFill>
                  <a:schemeClr val="dk1"/>
                </a:solidFill>
              </a:rPr>
              <a:t>, and predictive analytics enable smart decisions for proactive talent management (Bondarouk et al., 2017).</a:t>
            </a:r>
            <a:endParaRPr>
              <a:solidFill>
                <a:schemeClr val="dk1"/>
              </a:solidFill>
            </a:endParaRPr>
          </a:p>
          <a:p>
            <a:pPr marL="0" lvl="0" indent="0" algn="l" rtl="0">
              <a:spcBef>
                <a:spcPts val="120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g38c4acb718e_0_1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5" name="Google Shape;95;g38c4acb718e_0_1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1200"/>
              </a:spcAft>
              <a:buClr>
                <a:schemeClr val="dk1"/>
              </a:buClr>
              <a:buSzPts val="1100"/>
              <a:buFont typeface="Arial"/>
              <a:buNone/>
            </a:pPr>
            <a:r>
              <a:rPr lang="en">
                <a:solidFill>
                  <a:schemeClr val="dk1"/>
                </a:solidFill>
              </a:rPr>
              <a:t>Line managers have a </a:t>
            </a:r>
            <a:r>
              <a:rPr lang="en" b="1">
                <a:solidFill>
                  <a:schemeClr val="dk1"/>
                </a:solidFill>
              </a:rPr>
              <a:t>key function</a:t>
            </a:r>
            <a:r>
              <a:rPr lang="en">
                <a:solidFill>
                  <a:schemeClr val="dk1"/>
                </a:solidFill>
              </a:rPr>
              <a:t> in taking HR technology investment into everyday working. They are </a:t>
            </a:r>
            <a:r>
              <a:rPr lang="en" b="1">
                <a:solidFill>
                  <a:schemeClr val="dk1"/>
                </a:solidFill>
              </a:rPr>
              <a:t>adoption champions</a:t>
            </a:r>
            <a:r>
              <a:rPr lang="en">
                <a:solidFill>
                  <a:schemeClr val="dk1"/>
                </a:solidFill>
              </a:rPr>
              <a:t>, demonstrating system capabilities and encouraging use at team level (Nehles et al., 2006). Managers facilitate digital performance management, manage data quality, and provide frontline support to staff struggling with new systems (Bos-Nehles and Veenendaal, 2019). Research has indicated that manager support increases levels of technology adoption by </a:t>
            </a:r>
            <a:r>
              <a:rPr lang="en" b="1">
                <a:solidFill>
                  <a:schemeClr val="dk1"/>
                </a:solidFill>
              </a:rPr>
              <a:t>60%</a:t>
            </a:r>
            <a:r>
              <a:rPr lang="en">
                <a:solidFill>
                  <a:schemeClr val="dk1"/>
                </a:solidFill>
              </a:rPr>
              <a:t> (Dery et al., 2013). But this requires the availability of sufficient digital training and literacy among managers.</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Google Shape;101;g38c4acb718e_0_17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2" name="Google Shape;102;g38c4acb718e_0_17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0"/>
              </a:spcAft>
              <a:buClr>
                <a:schemeClr val="dk1"/>
              </a:buClr>
              <a:buSzPts val="1100"/>
              <a:buFont typeface="Arial"/>
              <a:buNone/>
            </a:pPr>
            <a:r>
              <a:rPr lang="en">
                <a:solidFill>
                  <a:schemeClr val="dk1"/>
                </a:solidFill>
              </a:rPr>
              <a:t>Shell's HR technology strategy directly supports corporate objectives, namely transitioning to </a:t>
            </a:r>
            <a:r>
              <a:rPr lang="en" b="1">
                <a:solidFill>
                  <a:schemeClr val="dk1"/>
                </a:solidFill>
              </a:rPr>
              <a:t>net-zero emissions by 2050</a:t>
            </a:r>
            <a:r>
              <a:rPr lang="en">
                <a:solidFill>
                  <a:schemeClr val="dk1"/>
                </a:solidFill>
              </a:rPr>
              <a:t> (Shell, 2024). Digital platforms support rapid talent finding and redeployment for renewable projects, while analytics enhance operational effectiveness, reducing overtime costs by </a:t>
            </a:r>
            <a:r>
              <a:rPr lang="en" b="1">
                <a:solidFill>
                  <a:schemeClr val="dk1"/>
                </a:solidFill>
              </a:rPr>
              <a:t>18%</a:t>
            </a:r>
            <a:r>
              <a:rPr lang="en">
                <a:solidFill>
                  <a:schemeClr val="dk1"/>
                </a:solidFill>
              </a:rPr>
              <a:t> (Rasmussen and Ulrich, 2015). Global talent mobility platforms enable international assignments, enabling integrated operations (Collings et al., 2019). In addition, </a:t>
            </a:r>
            <a:r>
              <a:rPr lang="en" b="1">
                <a:solidFill>
                  <a:schemeClr val="dk1"/>
                </a:solidFill>
              </a:rPr>
              <a:t>diversity analytics</a:t>
            </a:r>
            <a:r>
              <a:rPr lang="en">
                <a:solidFill>
                  <a:schemeClr val="dk1"/>
                </a:solidFill>
              </a:rPr>
              <a:t> monitor advancement to </a:t>
            </a:r>
            <a:r>
              <a:rPr lang="en" b="1">
                <a:solidFill>
                  <a:schemeClr val="dk1"/>
                </a:solidFill>
              </a:rPr>
              <a:t>40% women in leadership roles</a:t>
            </a:r>
            <a:r>
              <a:rPr lang="en">
                <a:solidFill>
                  <a:schemeClr val="dk1"/>
                </a:solidFill>
              </a:rPr>
              <a:t>, illustrating the utilization of technology in attaining strategic objectives.</a:t>
            </a:r>
            <a:endParaRPr>
              <a:solidFill>
                <a:schemeClr val="dk1"/>
              </a:solidFill>
            </a:endParaRPr>
          </a:p>
          <a:p>
            <a:pPr marL="0" lvl="0" indent="0" algn="l" rtl="0">
              <a:spcBef>
                <a:spcPts val="120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g38c4acb718e_0_18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9" name="Google Shape;109;g38c4acb718e_0_18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0"/>
              </a:spcAft>
              <a:buClr>
                <a:schemeClr val="dk1"/>
              </a:buClr>
              <a:buSzPts val="1100"/>
              <a:buFont typeface="Arial"/>
              <a:buNone/>
            </a:pPr>
            <a:r>
              <a:rPr lang="en">
                <a:solidFill>
                  <a:schemeClr val="dk1"/>
                </a:solidFill>
              </a:rPr>
              <a:t>Notwithstanding key progress, Shell encounters significant challenges. Compliance with </a:t>
            </a:r>
            <a:r>
              <a:rPr lang="en" b="1">
                <a:solidFill>
                  <a:schemeClr val="dk1"/>
                </a:solidFill>
              </a:rPr>
              <a:t>data privacy regulations</a:t>
            </a:r>
            <a:r>
              <a:rPr lang="en">
                <a:solidFill>
                  <a:schemeClr val="dk1"/>
                </a:solidFill>
              </a:rPr>
              <a:t> in 70+ nations with inconsistent regulations adds complexity, with estimated breach costs averaging </a:t>
            </a:r>
            <a:r>
              <a:rPr lang="en" b="1">
                <a:solidFill>
                  <a:schemeClr val="dk1"/>
                </a:solidFill>
              </a:rPr>
              <a:t>$4.24 million</a:t>
            </a:r>
            <a:r>
              <a:rPr lang="en">
                <a:solidFill>
                  <a:schemeClr val="dk1"/>
                </a:solidFill>
              </a:rPr>
              <a:t> (Stone et al., 2015). The digital literacy of some </a:t>
            </a:r>
            <a:r>
              <a:rPr lang="en" b="1">
                <a:solidFill>
                  <a:schemeClr val="dk1"/>
                </a:solidFill>
              </a:rPr>
              <a:t>30%</a:t>
            </a:r>
            <a:r>
              <a:rPr lang="en">
                <a:solidFill>
                  <a:schemeClr val="dk1"/>
                </a:solidFill>
              </a:rPr>
              <a:t> of employees is less than optimal, particularly for field operations (Strohmeier, 2020). Integration challenges with </a:t>
            </a:r>
            <a:r>
              <a:rPr lang="en" b="1">
                <a:solidFill>
                  <a:schemeClr val="dk1"/>
                </a:solidFill>
              </a:rPr>
              <a:t>legacy systems</a:t>
            </a:r>
            <a:r>
              <a:rPr lang="en">
                <a:solidFill>
                  <a:schemeClr val="dk1"/>
                </a:solidFill>
              </a:rPr>
              <a:t> create data silos, whereas cultural resistance returns rates of as low as </a:t>
            </a:r>
            <a:r>
              <a:rPr lang="en" b="1">
                <a:solidFill>
                  <a:schemeClr val="dk1"/>
                </a:solidFill>
              </a:rPr>
              <a:t>45%</a:t>
            </a:r>
            <a:r>
              <a:rPr lang="en">
                <a:solidFill>
                  <a:schemeClr val="dk1"/>
                </a:solidFill>
              </a:rPr>
              <a:t> in individual units (Parry and Tyson, 2011). Balancing automation with retaining human touch in HR processes remains central.</a:t>
            </a:r>
            <a:endParaRPr>
              <a:solidFill>
                <a:schemeClr val="dk1"/>
              </a:solidFill>
            </a:endParaRPr>
          </a:p>
          <a:p>
            <a:pPr marL="0" lvl="0" indent="0" algn="l" rtl="0">
              <a:spcBef>
                <a:spcPts val="120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8c4acb718e_0_18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8c4acb718e_0_18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0"/>
              </a:spcAft>
              <a:buClr>
                <a:schemeClr val="dk1"/>
              </a:buClr>
              <a:buSzPts val="1100"/>
              <a:buFont typeface="Arial"/>
              <a:buNone/>
            </a:pPr>
            <a:r>
              <a:rPr lang="en">
                <a:solidFill>
                  <a:schemeClr val="dk1"/>
                </a:solidFill>
              </a:rPr>
              <a:t>Increased digital HR effectiveness requires Shell to implement comprehensive </a:t>
            </a:r>
            <a:r>
              <a:rPr lang="en" b="1">
                <a:solidFill>
                  <a:schemeClr val="dk1"/>
                </a:solidFill>
              </a:rPr>
              <a:t>digital literacy training programs</a:t>
            </a:r>
            <a:r>
              <a:rPr lang="en">
                <a:solidFill>
                  <a:schemeClr val="dk1"/>
                </a:solidFill>
              </a:rPr>
              <a:t> with mandatory manager certification (Bos-Nehles and Veenendaal, 2019). </a:t>
            </a:r>
            <a:r>
              <a:rPr lang="en" b="1">
                <a:solidFill>
                  <a:schemeClr val="dk1"/>
                </a:solidFill>
              </a:rPr>
              <a:t>Cross-functional governance models</a:t>
            </a:r>
            <a:r>
              <a:rPr lang="en">
                <a:solidFill>
                  <a:schemeClr val="dk1"/>
                </a:solidFill>
              </a:rPr>
              <a:t> with agile teams provide dynamic technology management (Dery et al., 2013). </a:t>
            </a:r>
            <a:r>
              <a:rPr lang="en" b="1">
                <a:solidFill>
                  <a:schemeClr val="dk1"/>
                </a:solidFill>
              </a:rPr>
              <a:t>User-centered design principles</a:t>
            </a:r>
            <a:r>
              <a:rPr lang="en">
                <a:solidFill>
                  <a:schemeClr val="dk1"/>
                </a:solidFill>
              </a:rPr>
              <a:t> and ongoing usability testing improve employee experience (Marler and Fisher, 2013). Investment in future-generation </a:t>
            </a:r>
            <a:r>
              <a:rPr lang="en" b="1">
                <a:solidFill>
                  <a:schemeClr val="dk1"/>
                </a:solidFill>
              </a:rPr>
              <a:t>people analytics capability</a:t>
            </a:r>
            <a:r>
              <a:rPr lang="en">
                <a:solidFill>
                  <a:schemeClr val="dk1"/>
                </a:solidFill>
              </a:rPr>
              <a:t> enables evidence-based workforce planning (Rasmussen and Ulrich, 2015). Finally, developing </a:t>
            </a:r>
            <a:r>
              <a:rPr lang="en" b="1">
                <a:solidFill>
                  <a:schemeClr val="dk1"/>
                </a:solidFill>
              </a:rPr>
              <a:t>ethics-based AI frameworks</a:t>
            </a:r>
            <a:r>
              <a:rPr lang="en">
                <a:solidFill>
                  <a:schemeClr val="dk1"/>
                </a:solidFill>
              </a:rPr>
              <a:t> with bias auditing and transparency maintains employee trust while leveraging technological potential (Tambe et al., 2019).</a:t>
            </a:r>
            <a:endParaRPr>
              <a:solidFill>
                <a:schemeClr val="dk1"/>
              </a:solidFill>
            </a:endParaRPr>
          </a:p>
          <a:p>
            <a:pPr marL="0" lvl="0" indent="0" algn="l" rtl="0">
              <a:spcBef>
                <a:spcPts val="120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g38c4acb718e_0_19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9" name="Google Shape;129;g38c4acb718e_0_19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51B07A-674F-36E5-F9EF-30478E8708F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769E221-C60B-A50F-2B9E-BF90B226B5A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198B66A-8171-9A47-6377-7550936E5BAC}"/>
              </a:ext>
            </a:extLst>
          </p:cNvPr>
          <p:cNvSpPr>
            <a:spLocks noGrp="1"/>
          </p:cNvSpPr>
          <p:nvPr>
            <p:ph type="dt" sz="half" idx="10"/>
          </p:nvPr>
        </p:nvSpPr>
        <p:spPr/>
        <p:txBody>
          <a:bodyPr/>
          <a:lstStyle/>
          <a:p>
            <a:fld id="{B7789FD2-854A-49C3-BCE1-6A1D4A44DF5C}" type="datetimeFigureOut">
              <a:rPr lang="en-GB" smtClean="0"/>
              <a:t>31/10/2025</a:t>
            </a:fld>
            <a:endParaRPr lang="en-GB"/>
          </a:p>
        </p:txBody>
      </p:sp>
      <p:sp>
        <p:nvSpPr>
          <p:cNvPr id="5" name="Footer Placeholder 4">
            <a:extLst>
              <a:ext uri="{FF2B5EF4-FFF2-40B4-BE49-F238E27FC236}">
                <a16:creationId xmlns:a16="http://schemas.microsoft.com/office/drawing/2014/main" id="{6535EBB7-A729-AA1C-1E74-AB2EC51B320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F96C26A-6D3B-9914-59DB-945AA8C761DF}"/>
              </a:ext>
            </a:extLst>
          </p:cNvPr>
          <p:cNvSpPr>
            <a:spLocks noGrp="1"/>
          </p:cNvSpPr>
          <p:nvPr>
            <p:ph type="sldNum" sz="quarter" idx="12"/>
          </p:nvPr>
        </p:nvSpPr>
        <p:spPr/>
        <p:txBody>
          <a:bodyPr/>
          <a:lstStyle/>
          <a:p>
            <a:fld id="{56455701-2389-48DB-816B-9E865002CFF2}" type="slidenum">
              <a:rPr lang="en-GB" smtClean="0"/>
              <a:t>‹#›</a:t>
            </a:fld>
            <a:endParaRPr lang="en-GB"/>
          </a:p>
        </p:txBody>
      </p:sp>
    </p:spTree>
    <p:extLst>
      <p:ext uri="{BB962C8B-B14F-4D97-AF65-F5344CB8AC3E}">
        <p14:creationId xmlns:p14="http://schemas.microsoft.com/office/powerpoint/2010/main" val="36314537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9B2151-03EA-796E-8605-FD8D2668106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A1482B2-7EC3-A7F0-A5BB-87D406C4209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17DA79B-4C05-AD2C-FA64-DF5350FF34F0}"/>
              </a:ext>
            </a:extLst>
          </p:cNvPr>
          <p:cNvSpPr>
            <a:spLocks noGrp="1"/>
          </p:cNvSpPr>
          <p:nvPr>
            <p:ph type="dt" sz="half" idx="10"/>
          </p:nvPr>
        </p:nvSpPr>
        <p:spPr/>
        <p:txBody>
          <a:bodyPr/>
          <a:lstStyle/>
          <a:p>
            <a:fld id="{B7789FD2-854A-49C3-BCE1-6A1D4A44DF5C}" type="datetimeFigureOut">
              <a:rPr lang="en-GB" smtClean="0"/>
              <a:t>31/10/2025</a:t>
            </a:fld>
            <a:endParaRPr lang="en-GB"/>
          </a:p>
        </p:txBody>
      </p:sp>
      <p:sp>
        <p:nvSpPr>
          <p:cNvPr id="5" name="Footer Placeholder 4">
            <a:extLst>
              <a:ext uri="{FF2B5EF4-FFF2-40B4-BE49-F238E27FC236}">
                <a16:creationId xmlns:a16="http://schemas.microsoft.com/office/drawing/2014/main" id="{FD010A94-9FC2-36CE-5837-F3184E3A4C8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41744FE-A37D-23AA-719E-28055E57F48C}"/>
              </a:ext>
            </a:extLst>
          </p:cNvPr>
          <p:cNvSpPr>
            <a:spLocks noGrp="1"/>
          </p:cNvSpPr>
          <p:nvPr>
            <p:ph type="sldNum" sz="quarter" idx="12"/>
          </p:nvPr>
        </p:nvSpPr>
        <p:spPr/>
        <p:txBody>
          <a:bodyPr/>
          <a:lstStyle/>
          <a:p>
            <a:fld id="{56455701-2389-48DB-816B-9E865002CFF2}" type="slidenum">
              <a:rPr lang="en-GB" smtClean="0"/>
              <a:t>‹#›</a:t>
            </a:fld>
            <a:endParaRPr lang="en-GB"/>
          </a:p>
        </p:txBody>
      </p:sp>
    </p:spTree>
    <p:extLst>
      <p:ext uri="{BB962C8B-B14F-4D97-AF65-F5344CB8AC3E}">
        <p14:creationId xmlns:p14="http://schemas.microsoft.com/office/powerpoint/2010/main" val="40870903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1F4E8F-08ED-0DE2-D4BC-5EF094E7B24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E04B433-75EA-BBFA-7C12-797CA4464085}"/>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F7D58A5-235E-048C-0E85-EA23514A62D0}"/>
              </a:ext>
            </a:extLst>
          </p:cNvPr>
          <p:cNvSpPr>
            <a:spLocks noGrp="1"/>
          </p:cNvSpPr>
          <p:nvPr>
            <p:ph type="dt" sz="half" idx="10"/>
          </p:nvPr>
        </p:nvSpPr>
        <p:spPr/>
        <p:txBody>
          <a:bodyPr/>
          <a:lstStyle/>
          <a:p>
            <a:fld id="{B7789FD2-854A-49C3-BCE1-6A1D4A44DF5C}" type="datetimeFigureOut">
              <a:rPr lang="en-GB" smtClean="0"/>
              <a:t>31/10/2025</a:t>
            </a:fld>
            <a:endParaRPr lang="en-GB"/>
          </a:p>
        </p:txBody>
      </p:sp>
      <p:sp>
        <p:nvSpPr>
          <p:cNvPr id="5" name="Footer Placeholder 4">
            <a:extLst>
              <a:ext uri="{FF2B5EF4-FFF2-40B4-BE49-F238E27FC236}">
                <a16:creationId xmlns:a16="http://schemas.microsoft.com/office/drawing/2014/main" id="{7D3A1397-13F2-AAE5-E066-B9BF83B110A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3993937-DBF1-3218-DEE5-148CA609739F}"/>
              </a:ext>
            </a:extLst>
          </p:cNvPr>
          <p:cNvSpPr>
            <a:spLocks noGrp="1"/>
          </p:cNvSpPr>
          <p:nvPr>
            <p:ph type="sldNum" sz="quarter" idx="12"/>
          </p:nvPr>
        </p:nvSpPr>
        <p:spPr/>
        <p:txBody>
          <a:bodyPr/>
          <a:lstStyle/>
          <a:p>
            <a:fld id="{56455701-2389-48DB-816B-9E865002CFF2}" type="slidenum">
              <a:rPr lang="en-GB" smtClean="0"/>
              <a:t>‹#›</a:t>
            </a:fld>
            <a:endParaRPr lang="en-GB"/>
          </a:p>
        </p:txBody>
      </p:sp>
    </p:spTree>
    <p:extLst>
      <p:ext uri="{BB962C8B-B14F-4D97-AF65-F5344CB8AC3E}">
        <p14:creationId xmlns:p14="http://schemas.microsoft.com/office/powerpoint/2010/main" val="25550528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69EF89-CE92-FA04-21C5-3DA1CBF600B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D061FE9-F1F0-81BF-49BE-65CDAC4E15D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A28024D-7A07-90D1-A9B5-C5958566A6A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C071580-D7AF-5A75-FF4C-D3902EA7D1A4}"/>
              </a:ext>
            </a:extLst>
          </p:cNvPr>
          <p:cNvSpPr>
            <a:spLocks noGrp="1"/>
          </p:cNvSpPr>
          <p:nvPr>
            <p:ph type="dt" sz="half" idx="10"/>
          </p:nvPr>
        </p:nvSpPr>
        <p:spPr/>
        <p:txBody>
          <a:bodyPr/>
          <a:lstStyle/>
          <a:p>
            <a:fld id="{B7789FD2-854A-49C3-BCE1-6A1D4A44DF5C}" type="datetimeFigureOut">
              <a:rPr lang="en-GB" smtClean="0"/>
              <a:t>31/10/2025</a:t>
            </a:fld>
            <a:endParaRPr lang="en-GB"/>
          </a:p>
        </p:txBody>
      </p:sp>
      <p:sp>
        <p:nvSpPr>
          <p:cNvPr id="6" name="Footer Placeholder 5">
            <a:extLst>
              <a:ext uri="{FF2B5EF4-FFF2-40B4-BE49-F238E27FC236}">
                <a16:creationId xmlns:a16="http://schemas.microsoft.com/office/drawing/2014/main" id="{0E84EF10-94AC-B7A6-5956-C0DC89FECAB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C3D3292-D893-EB9E-EC33-A0666F8A480A}"/>
              </a:ext>
            </a:extLst>
          </p:cNvPr>
          <p:cNvSpPr>
            <a:spLocks noGrp="1"/>
          </p:cNvSpPr>
          <p:nvPr>
            <p:ph type="sldNum" sz="quarter" idx="12"/>
          </p:nvPr>
        </p:nvSpPr>
        <p:spPr/>
        <p:txBody>
          <a:bodyPr/>
          <a:lstStyle/>
          <a:p>
            <a:fld id="{56455701-2389-48DB-816B-9E865002CFF2}" type="slidenum">
              <a:rPr lang="en-GB" smtClean="0"/>
              <a:t>‹#›</a:t>
            </a:fld>
            <a:endParaRPr lang="en-GB"/>
          </a:p>
        </p:txBody>
      </p:sp>
    </p:spTree>
    <p:extLst>
      <p:ext uri="{BB962C8B-B14F-4D97-AF65-F5344CB8AC3E}">
        <p14:creationId xmlns:p14="http://schemas.microsoft.com/office/powerpoint/2010/main" val="38579577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7E0357-2346-54C1-4EAC-41EC76E5B4C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AC6CD2F-CD19-BCC8-5B7E-E2CE7A77A40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9CE1541-291D-515A-1687-0EB9516E24B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594067E-90FC-0134-CE4B-9142E471CA9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5A9CF79-0EB8-BFA8-5FD1-D1660656603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4CB6B73-BF43-D2E1-39FA-0B3195BE2ED1}"/>
              </a:ext>
            </a:extLst>
          </p:cNvPr>
          <p:cNvSpPr>
            <a:spLocks noGrp="1"/>
          </p:cNvSpPr>
          <p:nvPr>
            <p:ph type="dt" sz="half" idx="10"/>
          </p:nvPr>
        </p:nvSpPr>
        <p:spPr/>
        <p:txBody>
          <a:bodyPr/>
          <a:lstStyle/>
          <a:p>
            <a:fld id="{B7789FD2-854A-49C3-BCE1-6A1D4A44DF5C}" type="datetimeFigureOut">
              <a:rPr lang="en-GB" smtClean="0"/>
              <a:t>31/10/2025</a:t>
            </a:fld>
            <a:endParaRPr lang="en-GB"/>
          </a:p>
        </p:txBody>
      </p:sp>
      <p:sp>
        <p:nvSpPr>
          <p:cNvPr id="8" name="Footer Placeholder 7">
            <a:extLst>
              <a:ext uri="{FF2B5EF4-FFF2-40B4-BE49-F238E27FC236}">
                <a16:creationId xmlns:a16="http://schemas.microsoft.com/office/drawing/2014/main" id="{69D38F39-CADE-7AF5-19A4-C60102E3613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88E6490-3059-797A-03B0-6CD29BBFEA2C}"/>
              </a:ext>
            </a:extLst>
          </p:cNvPr>
          <p:cNvSpPr>
            <a:spLocks noGrp="1"/>
          </p:cNvSpPr>
          <p:nvPr>
            <p:ph type="sldNum" sz="quarter" idx="12"/>
          </p:nvPr>
        </p:nvSpPr>
        <p:spPr/>
        <p:txBody>
          <a:bodyPr/>
          <a:lstStyle/>
          <a:p>
            <a:fld id="{56455701-2389-48DB-816B-9E865002CFF2}" type="slidenum">
              <a:rPr lang="en-GB" smtClean="0"/>
              <a:t>‹#›</a:t>
            </a:fld>
            <a:endParaRPr lang="en-GB"/>
          </a:p>
        </p:txBody>
      </p:sp>
    </p:spTree>
    <p:extLst>
      <p:ext uri="{BB962C8B-B14F-4D97-AF65-F5344CB8AC3E}">
        <p14:creationId xmlns:p14="http://schemas.microsoft.com/office/powerpoint/2010/main" val="17468729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E245F3-A084-ADB1-7EE5-BA834A91362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2A08B3F-B2F2-0B64-6AA7-D6556B84AF03}"/>
              </a:ext>
            </a:extLst>
          </p:cNvPr>
          <p:cNvSpPr>
            <a:spLocks noGrp="1"/>
          </p:cNvSpPr>
          <p:nvPr>
            <p:ph type="dt" sz="half" idx="10"/>
          </p:nvPr>
        </p:nvSpPr>
        <p:spPr/>
        <p:txBody>
          <a:bodyPr/>
          <a:lstStyle/>
          <a:p>
            <a:fld id="{B7789FD2-854A-49C3-BCE1-6A1D4A44DF5C}" type="datetimeFigureOut">
              <a:rPr lang="en-GB" smtClean="0"/>
              <a:t>31/10/2025</a:t>
            </a:fld>
            <a:endParaRPr lang="en-GB"/>
          </a:p>
        </p:txBody>
      </p:sp>
      <p:sp>
        <p:nvSpPr>
          <p:cNvPr id="4" name="Footer Placeholder 3">
            <a:extLst>
              <a:ext uri="{FF2B5EF4-FFF2-40B4-BE49-F238E27FC236}">
                <a16:creationId xmlns:a16="http://schemas.microsoft.com/office/drawing/2014/main" id="{225712CC-1136-3652-0B74-7C476317D9F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1A0F8EA-D8F6-A339-B8DD-2C72C6F7DCF1}"/>
              </a:ext>
            </a:extLst>
          </p:cNvPr>
          <p:cNvSpPr>
            <a:spLocks noGrp="1"/>
          </p:cNvSpPr>
          <p:nvPr>
            <p:ph type="sldNum" sz="quarter" idx="12"/>
          </p:nvPr>
        </p:nvSpPr>
        <p:spPr/>
        <p:txBody>
          <a:bodyPr/>
          <a:lstStyle/>
          <a:p>
            <a:fld id="{56455701-2389-48DB-816B-9E865002CFF2}" type="slidenum">
              <a:rPr lang="en-GB" smtClean="0"/>
              <a:t>‹#›</a:t>
            </a:fld>
            <a:endParaRPr lang="en-GB"/>
          </a:p>
        </p:txBody>
      </p:sp>
    </p:spTree>
    <p:extLst>
      <p:ext uri="{BB962C8B-B14F-4D97-AF65-F5344CB8AC3E}">
        <p14:creationId xmlns:p14="http://schemas.microsoft.com/office/powerpoint/2010/main" val="10756305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547A7AE-57EE-A421-08BA-95C82AF2F0DC}"/>
              </a:ext>
            </a:extLst>
          </p:cNvPr>
          <p:cNvSpPr>
            <a:spLocks noGrp="1"/>
          </p:cNvSpPr>
          <p:nvPr>
            <p:ph type="dt" sz="half" idx="10"/>
          </p:nvPr>
        </p:nvSpPr>
        <p:spPr/>
        <p:txBody>
          <a:bodyPr/>
          <a:lstStyle/>
          <a:p>
            <a:fld id="{B7789FD2-854A-49C3-BCE1-6A1D4A44DF5C}" type="datetimeFigureOut">
              <a:rPr lang="en-GB" smtClean="0"/>
              <a:t>31/10/2025</a:t>
            </a:fld>
            <a:endParaRPr lang="en-GB"/>
          </a:p>
        </p:txBody>
      </p:sp>
      <p:sp>
        <p:nvSpPr>
          <p:cNvPr id="3" name="Footer Placeholder 2">
            <a:extLst>
              <a:ext uri="{FF2B5EF4-FFF2-40B4-BE49-F238E27FC236}">
                <a16:creationId xmlns:a16="http://schemas.microsoft.com/office/drawing/2014/main" id="{D8C2E298-36E8-49C1-87BB-B83B52C7777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45CDEC8-5124-A695-CF53-ED37B80A8DAB}"/>
              </a:ext>
            </a:extLst>
          </p:cNvPr>
          <p:cNvSpPr>
            <a:spLocks noGrp="1"/>
          </p:cNvSpPr>
          <p:nvPr>
            <p:ph type="sldNum" sz="quarter" idx="12"/>
          </p:nvPr>
        </p:nvSpPr>
        <p:spPr/>
        <p:txBody>
          <a:bodyPr/>
          <a:lstStyle/>
          <a:p>
            <a:fld id="{56455701-2389-48DB-816B-9E865002CFF2}" type="slidenum">
              <a:rPr lang="en-GB" smtClean="0"/>
              <a:t>‹#›</a:t>
            </a:fld>
            <a:endParaRPr lang="en-GB"/>
          </a:p>
        </p:txBody>
      </p:sp>
    </p:spTree>
    <p:extLst>
      <p:ext uri="{BB962C8B-B14F-4D97-AF65-F5344CB8AC3E}">
        <p14:creationId xmlns:p14="http://schemas.microsoft.com/office/powerpoint/2010/main" val="8397638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F02601-183D-6097-72EE-5FA0B2864F4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5FED81B-D545-2CFF-E80F-E8AC54A478B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AD6803E-57EC-DCF3-9237-3893606651E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923107B-6CE3-81E1-74C1-4A591F67F6D2}"/>
              </a:ext>
            </a:extLst>
          </p:cNvPr>
          <p:cNvSpPr>
            <a:spLocks noGrp="1"/>
          </p:cNvSpPr>
          <p:nvPr>
            <p:ph type="dt" sz="half" idx="10"/>
          </p:nvPr>
        </p:nvSpPr>
        <p:spPr/>
        <p:txBody>
          <a:bodyPr/>
          <a:lstStyle/>
          <a:p>
            <a:fld id="{B7789FD2-854A-49C3-BCE1-6A1D4A44DF5C}" type="datetimeFigureOut">
              <a:rPr lang="en-GB" smtClean="0"/>
              <a:t>31/10/2025</a:t>
            </a:fld>
            <a:endParaRPr lang="en-GB"/>
          </a:p>
        </p:txBody>
      </p:sp>
      <p:sp>
        <p:nvSpPr>
          <p:cNvPr id="6" name="Footer Placeholder 5">
            <a:extLst>
              <a:ext uri="{FF2B5EF4-FFF2-40B4-BE49-F238E27FC236}">
                <a16:creationId xmlns:a16="http://schemas.microsoft.com/office/drawing/2014/main" id="{4F68423A-B002-8B4D-BF6A-D3518A2551A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CA48115-E470-8864-FBAB-FCE6913BD27B}"/>
              </a:ext>
            </a:extLst>
          </p:cNvPr>
          <p:cNvSpPr>
            <a:spLocks noGrp="1"/>
          </p:cNvSpPr>
          <p:nvPr>
            <p:ph type="sldNum" sz="quarter" idx="12"/>
          </p:nvPr>
        </p:nvSpPr>
        <p:spPr/>
        <p:txBody>
          <a:bodyPr/>
          <a:lstStyle/>
          <a:p>
            <a:fld id="{56455701-2389-48DB-816B-9E865002CFF2}" type="slidenum">
              <a:rPr lang="en-GB" smtClean="0"/>
              <a:t>‹#›</a:t>
            </a:fld>
            <a:endParaRPr lang="en-GB"/>
          </a:p>
        </p:txBody>
      </p:sp>
    </p:spTree>
    <p:extLst>
      <p:ext uri="{BB962C8B-B14F-4D97-AF65-F5344CB8AC3E}">
        <p14:creationId xmlns:p14="http://schemas.microsoft.com/office/powerpoint/2010/main" val="6528048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DA1137-D50D-E41B-E39D-92FA4624B4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B750D49-E577-5763-A950-5E7E84F79A4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91E6490-4E1B-4311-6D50-DEC4A713B4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D75D982-F2E5-CA57-970A-6AC9B53E9BF9}"/>
              </a:ext>
            </a:extLst>
          </p:cNvPr>
          <p:cNvSpPr>
            <a:spLocks noGrp="1"/>
          </p:cNvSpPr>
          <p:nvPr>
            <p:ph type="dt" sz="half" idx="10"/>
          </p:nvPr>
        </p:nvSpPr>
        <p:spPr/>
        <p:txBody>
          <a:bodyPr/>
          <a:lstStyle/>
          <a:p>
            <a:fld id="{B7789FD2-854A-49C3-BCE1-6A1D4A44DF5C}" type="datetimeFigureOut">
              <a:rPr lang="en-GB" smtClean="0"/>
              <a:t>31/10/2025</a:t>
            </a:fld>
            <a:endParaRPr lang="en-GB"/>
          </a:p>
        </p:txBody>
      </p:sp>
      <p:sp>
        <p:nvSpPr>
          <p:cNvPr id="6" name="Footer Placeholder 5">
            <a:extLst>
              <a:ext uri="{FF2B5EF4-FFF2-40B4-BE49-F238E27FC236}">
                <a16:creationId xmlns:a16="http://schemas.microsoft.com/office/drawing/2014/main" id="{6CA51FB6-DEBB-A616-B68A-F5C370605B4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CBF6D8B-7717-162C-624A-25E93C623E64}"/>
              </a:ext>
            </a:extLst>
          </p:cNvPr>
          <p:cNvSpPr>
            <a:spLocks noGrp="1"/>
          </p:cNvSpPr>
          <p:nvPr>
            <p:ph type="sldNum" sz="quarter" idx="12"/>
          </p:nvPr>
        </p:nvSpPr>
        <p:spPr/>
        <p:txBody>
          <a:bodyPr/>
          <a:lstStyle/>
          <a:p>
            <a:fld id="{56455701-2389-48DB-816B-9E865002CFF2}" type="slidenum">
              <a:rPr lang="en-GB" smtClean="0"/>
              <a:t>‹#›</a:t>
            </a:fld>
            <a:endParaRPr lang="en-GB"/>
          </a:p>
        </p:txBody>
      </p:sp>
    </p:spTree>
    <p:extLst>
      <p:ext uri="{BB962C8B-B14F-4D97-AF65-F5344CB8AC3E}">
        <p14:creationId xmlns:p14="http://schemas.microsoft.com/office/powerpoint/2010/main" val="19765013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3ACAA7-2B46-2929-BBD7-41F17629775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F8A2247-27FF-0702-76A2-999DD235B1E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A7B6908-F822-363F-D3D8-294A6CA136D7}"/>
              </a:ext>
            </a:extLst>
          </p:cNvPr>
          <p:cNvSpPr>
            <a:spLocks noGrp="1"/>
          </p:cNvSpPr>
          <p:nvPr>
            <p:ph type="dt" sz="half" idx="10"/>
          </p:nvPr>
        </p:nvSpPr>
        <p:spPr/>
        <p:txBody>
          <a:bodyPr/>
          <a:lstStyle/>
          <a:p>
            <a:fld id="{B7789FD2-854A-49C3-BCE1-6A1D4A44DF5C}" type="datetimeFigureOut">
              <a:rPr lang="en-GB" smtClean="0"/>
              <a:t>31/10/2025</a:t>
            </a:fld>
            <a:endParaRPr lang="en-GB"/>
          </a:p>
        </p:txBody>
      </p:sp>
      <p:sp>
        <p:nvSpPr>
          <p:cNvPr id="5" name="Footer Placeholder 4">
            <a:extLst>
              <a:ext uri="{FF2B5EF4-FFF2-40B4-BE49-F238E27FC236}">
                <a16:creationId xmlns:a16="http://schemas.microsoft.com/office/drawing/2014/main" id="{BA3592B4-225E-76D1-E61C-8B8248EA43A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62A8BEB-2F8A-0F90-BAE0-7B6A5EA7B947}"/>
              </a:ext>
            </a:extLst>
          </p:cNvPr>
          <p:cNvSpPr>
            <a:spLocks noGrp="1"/>
          </p:cNvSpPr>
          <p:nvPr>
            <p:ph type="sldNum" sz="quarter" idx="12"/>
          </p:nvPr>
        </p:nvSpPr>
        <p:spPr/>
        <p:txBody>
          <a:bodyPr/>
          <a:lstStyle/>
          <a:p>
            <a:fld id="{56455701-2389-48DB-816B-9E865002CFF2}" type="slidenum">
              <a:rPr lang="en-GB" smtClean="0"/>
              <a:t>‹#›</a:t>
            </a:fld>
            <a:endParaRPr lang="en-GB"/>
          </a:p>
        </p:txBody>
      </p:sp>
    </p:spTree>
    <p:extLst>
      <p:ext uri="{BB962C8B-B14F-4D97-AF65-F5344CB8AC3E}">
        <p14:creationId xmlns:p14="http://schemas.microsoft.com/office/powerpoint/2010/main" val="39514953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C457116-CE4D-151B-396D-73DB25F334C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A905FA1-EED1-21EA-541A-FF2834EC77A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7B97065-61D4-4E11-EEF7-306B09E818AC}"/>
              </a:ext>
            </a:extLst>
          </p:cNvPr>
          <p:cNvSpPr>
            <a:spLocks noGrp="1"/>
          </p:cNvSpPr>
          <p:nvPr>
            <p:ph type="dt" sz="half" idx="10"/>
          </p:nvPr>
        </p:nvSpPr>
        <p:spPr/>
        <p:txBody>
          <a:bodyPr/>
          <a:lstStyle/>
          <a:p>
            <a:fld id="{B7789FD2-854A-49C3-BCE1-6A1D4A44DF5C}" type="datetimeFigureOut">
              <a:rPr lang="en-GB" smtClean="0"/>
              <a:t>31/10/2025</a:t>
            </a:fld>
            <a:endParaRPr lang="en-GB"/>
          </a:p>
        </p:txBody>
      </p:sp>
      <p:sp>
        <p:nvSpPr>
          <p:cNvPr id="5" name="Footer Placeholder 4">
            <a:extLst>
              <a:ext uri="{FF2B5EF4-FFF2-40B4-BE49-F238E27FC236}">
                <a16:creationId xmlns:a16="http://schemas.microsoft.com/office/drawing/2014/main" id="{C2807517-DBFC-E3DE-492F-3FF4122A7B3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BE8350E-76F4-326B-D0A9-073EC9E6BDCE}"/>
              </a:ext>
            </a:extLst>
          </p:cNvPr>
          <p:cNvSpPr>
            <a:spLocks noGrp="1"/>
          </p:cNvSpPr>
          <p:nvPr>
            <p:ph type="sldNum" sz="quarter" idx="12"/>
          </p:nvPr>
        </p:nvSpPr>
        <p:spPr/>
        <p:txBody>
          <a:bodyPr/>
          <a:lstStyle/>
          <a:p>
            <a:fld id="{56455701-2389-48DB-816B-9E865002CFF2}" type="slidenum">
              <a:rPr lang="en-GB" smtClean="0"/>
              <a:t>‹#›</a:t>
            </a:fld>
            <a:endParaRPr lang="en-GB"/>
          </a:p>
        </p:txBody>
      </p:sp>
    </p:spTree>
    <p:extLst>
      <p:ext uri="{BB962C8B-B14F-4D97-AF65-F5344CB8AC3E}">
        <p14:creationId xmlns:p14="http://schemas.microsoft.com/office/powerpoint/2010/main" val="39578032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18F484-7231-491A-BB83-1AE865698DC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B85ED9B-5B3C-43A8-AA0A-1625D80B4F2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886EE1B-770C-46D9-A194-23DD13C47A76}"/>
              </a:ext>
            </a:extLst>
          </p:cNvPr>
          <p:cNvSpPr>
            <a:spLocks noGrp="1"/>
          </p:cNvSpPr>
          <p:nvPr>
            <p:ph type="dt" sz="half" idx="10"/>
          </p:nvPr>
        </p:nvSpPr>
        <p:spPr/>
        <p:txBody>
          <a:bodyPr/>
          <a:lstStyle/>
          <a:p>
            <a:fld id="{71E13B47-BF42-43C1-807C-CE820B13FA8E}" type="datetimeFigureOut">
              <a:rPr lang="en-GB" smtClean="0"/>
              <a:t>31/10/2025</a:t>
            </a:fld>
            <a:endParaRPr lang="en-GB"/>
          </a:p>
        </p:txBody>
      </p:sp>
      <p:sp>
        <p:nvSpPr>
          <p:cNvPr id="5" name="Footer Placeholder 4">
            <a:extLst>
              <a:ext uri="{FF2B5EF4-FFF2-40B4-BE49-F238E27FC236}">
                <a16:creationId xmlns:a16="http://schemas.microsoft.com/office/drawing/2014/main" id="{0ED5ABC4-EF58-43F8-BDFA-6E2C60E754E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CC2B4F5-641C-4B3A-A6E7-2D99FC8FA540}"/>
              </a:ext>
            </a:extLst>
          </p:cNvPr>
          <p:cNvSpPr>
            <a:spLocks noGrp="1"/>
          </p:cNvSpPr>
          <p:nvPr>
            <p:ph type="sldNum" sz="quarter" idx="12"/>
          </p:nvPr>
        </p:nvSpPr>
        <p:spPr/>
        <p:txBody>
          <a:bodyPr/>
          <a:lstStyle/>
          <a:p>
            <a:fld id="{FFA3653E-E613-448B-B1BA-A28871447722}" type="slidenum">
              <a:rPr lang="en-GB" smtClean="0"/>
              <a:t>‹#›</a:t>
            </a:fld>
            <a:endParaRPr lang="en-GB"/>
          </a:p>
        </p:txBody>
      </p:sp>
    </p:spTree>
    <p:extLst>
      <p:ext uri="{BB962C8B-B14F-4D97-AF65-F5344CB8AC3E}">
        <p14:creationId xmlns:p14="http://schemas.microsoft.com/office/powerpoint/2010/main" val="32184226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EF76CF-D400-44B5-B03D-FBA968D1041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FCDE820-D621-41D3-B058-13FEDA031F2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9D738BC-2A56-4826-959D-880C91B3F692}"/>
              </a:ext>
            </a:extLst>
          </p:cNvPr>
          <p:cNvSpPr>
            <a:spLocks noGrp="1"/>
          </p:cNvSpPr>
          <p:nvPr>
            <p:ph type="dt" sz="half" idx="10"/>
          </p:nvPr>
        </p:nvSpPr>
        <p:spPr/>
        <p:txBody>
          <a:bodyPr/>
          <a:lstStyle/>
          <a:p>
            <a:fld id="{71E13B47-BF42-43C1-807C-CE820B13FA8E}" type="datetimeFigureOut">
              <a:rPr lang="en-GB" smtClean="0"/>
              <a:t>31/10/2025</a:t>
            </a:fld>
            <a:endParaRPr lang="en-GB"/>
          </a:p>
        </p:txBody>
      </p:sp>
      <p:sp>
        <p:nvSpPr>
          <p:cNvPr id="5" name="Footer Placeholder 4">
            <a:extLst>
              <a:ext uri="{FF2B5EF4-FFF2-40B4-BE49-F238E27FC236}">
                <a16:creationId xmlns:a16="http://schemas.microsoft.com/office/drawing/2014/main" id="{0F4E31BA-46DF-44C7-AF8F-42B9A519C7E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83943BC-3311-4DC9-83FC-7A84381D74BF}"/>
              </a:ext>
            </a:extLst>
          </p:cNvPr>
          <p:cNvSpPr>
            <a:spLocks noGrp="1"/>
          </p:cNvSpPr>
          <p:nvPr>
            <p:ph type="sldNum" sz="quarter" idx="12"/>
          </p:nvPr>
        </p:nvSpPr>
        <p:spPr/>
        <p:txBody>
          <a:bodyPr/>
          <a:lstStyle/>
          <a:p>
            <a:fld id="{FFA3653E-E613-448B-B1BA-A28871447722}" type="slidenum">
              <a:rPr lang="en-GB" smtClean="0"/>
              <a:t>‹#›</a:t>
            </a:fld>
            <a:endParaRPr lang="en-GB"/>
          </a:p>
        </p:txBody>
      </p:sp>
    </p:spTree>
    <p:extLst>
      <p:ext uri="{BB962C8B-B14F-4D97-AF65-F5344CB8AC3E}">
        <p14:creationId xmlns:p14="http://schemas.microsoft.com/office/powerpoint/2010/main" val="29419916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97C896-CDE3-4EE0-A522-8AA6CB58B89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5F73609-7CDA-4541-A9C4-9FE075AEB8F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69D86B8-C9B0-4766-8B99-F5C6EBBB416C}"/>
              </a:ext>
            </a:extLst>
          </p:cNvPr>
          <p:cNvSpPr>
            <a:spLocks noGrp="1"/>
          </p:cNvSpPr>
          <p:nvPr>
            <p:ph type="dt" sz="half" idx="10"/>
          </p:nvPr>
        </p:nvSpPr>
        <p:spPr/>
        <p:txBody>
          <a:bodyPr/>
          <a:lstStyle/>
          <a:p>
            <a:fld id="{71E13B47-BF42-43C1-807C-CE820B13FA8E}" type="datetimeFigureOut">
              <a:rPr lang="en-GB" smtClean="0"/>
              <a:t>31/10/2025</a:t>
            </a:fld>
            <a:endParaRPr lang="en-GB"/>
          </a:p>
        </p:txBody>
      </p:sp>
      <p:sp>
        <p:nvSpPr>
          <p:cNvPr id="5" name="Footer Placeholder 4">
            <a:extLst>
              <a:ext uri="{FF2B5EF4-FFF2-40B4-BE49-F238E27FC236}">
                <a16:creationId xmlns:a16="http://schemas.microsoft.com/office/drawing/2014/main" id="{BE63EFED-F6C1-49A4-A5D2-2B42836D70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A40A478-9693-4935-9A57-699F0FBD4FF2}"/>
              </a:ext>
            </a:extLst>
          </p:cNvPr>
          <p:cNvSpPr>
            <a:spLocks noGrp="1"/>
          </p:cNvSpPr>
          <p:nvPr>
            <p:ph type="sldNum" sz="quarter" idx="12"/>
          </p:nvPr>
        </p:nvSpPr>
        <p:spPr/>
        <p:txBody>
          <a:bodyPr/>
          <a:lstStyle/>
          <a:p>
            <a:fld id="{FFA3653E-E613-448B-B1BA-A28871447722}" type="slidenum">
              <a:rPr lang="en-GB" smtClean="0"/>
              <a:t>‹#›</a:t>
            </a:fld>
            <a:endParaRPr lang="en-GB"/>
          </a:p>
        </p:txBody>
      </p:sp>
    </p:spTree>
    <p:extLst>
      <p:ext uri="{BB962C8B-B14F-4D97-AF65-F5344CB8AC3E}">
        <p14:creationId xmlns:p14="http://schemas.microsoft.com/office/powerpoint/2010/main" val="104319559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B511F9-2D3F-4A7B-84C0-E201F3E230A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28474E0-0040-437A-9618-4EE565F4617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6B61A7B-59BB-466C-94D0-14BE0FD9CC4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836DC41-43A1-413C-AFE7-A89A5E6FCE32}"/>
              </a:ext>
            </a:extLst>
          </p:cNvPr>
          <p:cNvSpPr>
            <a:spLocks noGrp="1"/>
          </p:cNvSpPr>
          <p:nvPr>
            <p:ph type="dt" sz="half" idx="10"/>
          </p:nvPr>
        </p:nvSpPr>
        <p:spPr/>
        <p:txBody>
          <a:bodyPr/>
          <a:lstStyle/>
          <a:p>
            <a:fld id="{71E13B47-BF42-43C1-807C-CE820B13FA8E}" type="datetimeFigureOut">
              <a:rPr lang="en-GB" smtClean="0"/>
              <a:t>31/10/2025</a:t>
            </a:fld>
            <a:endParaRPr lang="en-GB"/>
          </a:p>
        </p:txBody>
      </p:sp>
      <p:sp>
        <p:nvSpPr>
          <p:cNvPr id="6" name="Footer Placeholder 5">
            <a:extLst>
              <a:ext uri="{FF2B5EF4-FFF2-40B4-BE49-F238E27FC236}">
                <a16:creationId xmlns:a16="http://schemas.microsoft.com/office/drawing/2014/main" id="{91B482BB-A515-4B36-9895-15B5D45C0D0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513D68E-24F7-4A33-94B7-9DB1F90988F0}"/>
              </a:ext>
            </a:extLst>
          </p:cNvPr>
          <p:cNvSpPr>
            <a:spLocks noGrp="1"/>
          </p:cNvSpPr>
          <p:nvPr>
            <p:ph type="sldNum" sz="quarter" idx="12"/>
          </p:nvPr>
        </p:nvSpPr>
        <p:spPr/>
        <p:txBody>
          <a:bodyPr/>
          <a:lstStyle/>
          <a:p>
            <a:fld id="{FFA3653E-E613-448B-B1BA-A28871447722}" type="slidenum">
              <a:rPr lang="en-GB" smtClean="0"/>
              <a:t>‹#›</a:t>
            </a:fld>
            <a:endParaRPr lang="en-GB"/>
          </a:p>
        </p:txBody>
      </p:sp>
    </p:spTree>
    <p:extLst>
      <p:ext uri="{BB962C8B-B14F-4D97-AF65-F5344CB8AC3E}">
        <p14:creationId xmlns:p14="http://schemas.microsoft.com/office/powerpoint/2010/main" val="42763723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A268E-32FB-438B-BBD8-9AC9995F985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C58EA93-7E67-408F-AE2B-9650023D2D3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6234CEC-9042-4FFA-B131-F0B88EF8803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98E8B58-F2E5-4F87-8C37-D08F631716B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A32444D-AE55-41E7-A6E9-6454A58BED8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8ACC97B-3929-4D7B-BAE2-8F944B69C34B}"/>
              </a:ext>
            </a:extLst>
          </p:cNvPr>
          <p:cNvSpPr>
            <a:spLocks noGrp="1"/>
          </p:cNvSpPr>
          <p:nvPr>
            <p:ph type="dt" sz="half" idx="10"/>
          </p:nvPr>
        </p:nvSpPr>
        <p:spPr/>
        <p:txBody>
          <a:bodyPr/>
          <a:lstStyle/>
          <a:p>
            <a:fld id="{71E13B47-BF42-43C1-807C-CE820B13FA8E}" type="datetimeFigureOut">
              <a:rPr lang="en-GB" smtClean="0"/>
              <a:t>31/10/2025</a:t>
            </a:fld>
            <a:endParaRPr lang="en-GB"/>
          </a:p>
        </p:txBody>
      </p:sp>
      <p:sp>
        <p:nvSpPr>
          <p:cNvPr id="8" name="Footer Placeholder 7">
            <a:extLst>
              <a:ext uri="{FF2B5EF4-FFF2-40B4-BE49-F238E27FC236}">
                <a16:creationId xmlns:a16="http://schemas.microsoft.com/office/drawing/2014/main" id="{F2912433-04CB-47D0-910D-7D0B2209CCA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2B59C89-7E30-4381-A59F-86B594CB0619}"/>
              </a:ext>
            </a:extLst>
          </p:cNvPr>
          <p:cNvSpPr>
            <a:spLocks noGrp="1"/>
          </p:cNvSpPr>
          <p:nvPr>
            <p:ph type="sldNum" sz="quarter" idx="12"/>
          </p:nvPr>
        </p:nvSpPr>
        <p:spPr/>
        <p:txBody>
          <a:bodyPr/>
          <a:lstStyle/>
          <a:p>
            <a:fld id="{FFA3653E-E613-448B-B1BA-A28871447722}" type="slidenum">
              <a:rPr lang="en-GB" smtClean="0"/>
              <a:t>‹#›</a:t>
            </a:fld>
            <a:endParaRPr lang="en-GB"/>
          </a:p>
        </p:txBody>
      </p:sp>
    </p:spTree>
    <p:extLst>
      <p:ext uri="{BB962C8B-B14F-4D97-AF65-F5344CB8AC3E}">
        <p14:creationId xmlns:p14="http://schemas.microsoft.com/office/powerpoint/2010/main" val="70383126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88916F-D972-444B-A066-86C63F296B1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3397E63-274B-48D4-B957-512E4F614243}"/>
              </a:ext>
            </a:extLst>
          </p:cNvPr>
          <p:cNvSpPr>
            <a:spLocks noGrp="1"/>
          </p:cNvSpPr>
          <p:nvPr>
            <p:ph type="dt" sz="half" idx="10"/>
          </p:nvPr>
        </p:nvSpPr>
        <p:spPr/>
        <p:txBody>
          <a:bodyPr/>
          <a:lstStyle/>
          <a:p>
            <a:fld id="{71E13B47-BF42-43C1-807C-CE820B13FA8E}" type="datetimeFigureOut">
              <a:rPr lang="en-GB" smtClean="0"/>
              <a:t>31/10/2025</a:t>
            </a:fld>
            <a:endParaRPr lang="en-GB"/>
          </a:p>
        </p:txBody>
      </p:sp>
      <p:sp>
        <p:nvSpPr>
          <p:cNvPr id="4" name="Footer Placeholder 3">
            <a:extLst>
              <a:ext uri="{FF2B5EF4-FFF2-40B4-BE49-F238E27FC236}">
                <a16:creationId xmlns:a16="http://schemas.microsoft.com/office/drawing/2014/main" id="{EFB5DB90-0F42-4361-9E7B-988FA036891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25D935C-1D20-49AF-9415-BDAA128DC049}"/>
              </a:ext>
            </a:extLst>
          </p:cNvPr>
          <p:cNvSpPr>
            <a:spLocks noGrp="1"/>
          </p:cNvSpPr>
          <p:nvPr>
            <p:ph type="sldNum" sz="quarter" idx="12"/>
          </p:nvPr>
        </p:nvSpPr>
        <p:spPr/>
        <p:txBody>
          <a:bodyPr/>
          <a:lstStyle/>
          <a:p>
            <a:fld id="{FFA3653E-E613-448B-B1BA-A28871447722}" type="slidenum">
              <a:rPr lang="en-GB" smtClean="0"/>
              <a:t>‹#›</a:t>
            </a:fld>
            <a:endParaRPr lang="en-GB"/>
          </a:p>
        </p:txBody>
      </p:sp>
    </p:spTree>
    <p:extLst>
      <p:ext uri="{BB962C8B-B14F-4D97-AF65-F5344CB8AC3E}">
        <p14:creationId xmlns:p14="http://schemas.microsoft.com/office/powerpoint/2010/main" val="253362284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9D32E71-470B-4328-A69F-5F6A0EDC2AD4}"/>
              </a:ext>
            </a:extLst>
          </p:cNvPr>
          <p:cNvSpPr>
            <a:spLocks noGrp="1"/>
          </p:cNvSpPr>
          <p:nvPr>
            <p:ph type="dt" sz="half" idx="10"/>
          </p:nvPr>
        </p:nvSpPr>
        <p:spPr/>
        <p:txBody>
          <a:bodyPr/>
          <a:lstStyle/>
          <a:p>
            <a:fld id="{71E13B47-BF42-43C1-807C-CE820B13FA8E}" type="datetimeFigureOut">
              <a:rPr lang="en-GB" smtClean="0"/>
              <a:t>31/10/2025</a:t>
            </a:fld>
            <a:endParaRPr lang="en-GB"/>
          </a:p>
        </p:txBody>
      </p:sp>
      <p:sp>
        <p:nvSpPr>
          <p:cNvPr id="3" name="Footer Placeholder 2">
            <a:extLst>
              <a:ext uri="{FF2B5EF4-FFF2-40B4-BE49-F238E27FC236}">
                <a16:creationId xmlns:a16="http://schemas.microsoft.com/office/drawing/2014/main" id="{7991D9CB-04EE-46CD-80CB-97683B2111D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FDEBD26-A42B-4538-AC38-65D298934A0F}"/>
              </a:ext>
            </a:extLst>
          </p:cNvPr>
          <p:cNvSpPr>
            <a:spLocks noGrp="1"/>
          </p:cNvSpPr>
          <p:nvPr>
            <p:ph type="sldNum" sz="quarter" idx="12"/>
          </p:nvPr>
        </p:nvSpPr>
        <p:spPr/>
        <p:txBody>
          <a:bodyPr/>
          <a:lstStyle/>
          <a:p>
            <a:fld id="{FFA3653E-E613-448B-B1BA-A28871447722}" type="slidenum">
              <a:rPr lang="en-GB" smtClean="0"/>
              <a:t>‹#›</a:t>
            </a:fld>
            <a:endParaRPr lang="en-GB"/>
          </a:p>
        </p:txBody>
      </p:sp>
    </p:spTree>
    <p:extLst>
      <p:ext uri="{BB962C8B-B14F-4D97-AF65-F5344CB8AC3E}">
        <p14:creationId xmlns:p14="http://schemas.microsoft.com/office/powerpoint/2010/main" val="30396816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D78ACC-60AB-4FDD-9111-1F2973BB306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1F68185-674E-44EC-9E83-A9CD0754532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8E0A315-C799-4612-AFB5-97F357A6D54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0B5E000-3241-4593-88FF-1BA44695FE0B}"/>
              </a:ext>
            </a:extLst>
          </p:cNvPr>
          <p:cNvSpPr>
            <a:spLocks noGrp="1"/>
          </p:cNvSpPr>
          <p:nvPr>
            <p:ph type="dt" sz="half" idx="10"/>
          </p:nvPr>
        </p:nvSpPr>
        <p:spPr/>
        <p:txBody>
          <a:bodyPr/>
          <a:lstStyle/>
          <a:p>
            <a:fld id="{71E13B47-BF42-43C1-807C-CE820B13FA8E}" type="datetimeFigureOut">
              <a:rPr lang="en-GB" smtClean="0"/>
              <a:t>31/10/2025</a:t>
            </a:fld>
            <a:endParaRPr lang="en-GB"/>
          </a:p>
        </p:txBody>
      </p:sp>
      <p:sp>
        <p:nvSpPr>
          <p:cNvPr id="6" name="Footer Placeholder 5">
            <a:extLst>
              <a:ext uri="{FF2B5EF4-FFF2-40B4-BE49-F238E27FC236}">
                <a16:creationId xmlns:a16="http://schemas.microsoft.com/office/drawing/2014/main" id="{8E2F7C43-F75F-496D-830F-D69094B4960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DBA031F-0346-4821-B7A8-AA06C2F53095}"/>
              </a:ext>
            </a:extLst>
          </p:cNvPr>
          <p:cNvSpPr>
            <a:spLocks noGrp="1"/>
          </p:cNvSpPr>
          <p:nvPr>
            <p:ph type="sldNum" sz="quarter" idx="12"/>
          </p:nvPr>
        </p:nvSpPr>
        <p:spPr/>
        <p:txBody>
          <a:bodyPr/>
          <a:lstStyle/>
          <a:p>
            <a:fld id="{FFA3653E-E613-448B-B1BA-A28871447722}" type="slidenum">
              <a:rPr lang="en-GB" smtClean="0"/>
              <a:t>‹#›</a:t>
            </a:fld>
            <a:endParaRPr lang="en-GB"/>
          </a:p>
        </p:txBody>
      </p:sp>
    </p:spTree>
    <p:extLst>
      <p:ext uri="{BB962C8B-B14F-4D97-AF65-F5344CB8AC3E}">
        <p14:creationId xmlns:p14="http://schemas.microsoft.com/office/powerpoint/2010/main" val="21841113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61A52C-CE6C-4865-8EE9-971409D12E9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3C9A694-E814-4470-A0F1-E4BC0B6C77D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4F2CF12-687D-42F8-8C9B-B351436256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A26C2BC-6FD6-4F46-8314-F5A8D58A4501}"/>
              </a:ext>
            </a:extLst>
          </p:cNvPr>
          <p:cNvSpPr>
            <a:spLocks noGrp="1"/>
          </p:cNvSpPr>
          <p:nvPr>
            <p:ph type="dt" sz="half" idx="10"/>
          </p:nvPr>
        </p:nvSpPr>
        <p:spPr/>
        <p:txBody>
          <a:bodyPr/>
          <a:lstStyle/>
          <a:p>
            <a:fld id="{71E13B47-BF42-43C1-807C-CE820B13FA8E}" type="datetimeFigureOut">
              <a:rPr lang="en-GB" smtClean="0"/>
              <a:t>31/10/2025</a:t>
            </a:fld>
            <a:endParaRPr lang="en-GB"/>
          </a:p>
        </p:txBody>
      </p:sp>
      <p:sp>
        <p:nvSpPr>
          <p:cNvPr id="6" name="Footer Placeholder 5">
            <a:extLst>
              <a:ext uri="{FF2B5EF4-FFF2-40B4-BE49-F238E27FC236}">
                <a16:creationId xmlns:a16="http://schemas.microsoft.com/office/drawing/2014/main" id="{18511FF9-D3E1-4868-97E5-C39F2A67246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F0AC853-3FAE-4BFF-A631-799C84E8F073}"/>
              </a:ext>
            </a:extLst>
          </p:cNvPr>
          <p:cNvSpPr>
            <a:spLocks noGrp="1"/>
          </p:cNvSpPr>
          <p:nvPr>
            <p:ph type="sldNum" sz="quarter" idx="12"/>
          </p:nvPr>
        </p:nvSpPr>
        <p:spPr/>
        <p:txBody>
          <a:bodyPr/>
          <a:lstStyle/>
          <a:p>
            <a:fld id="{FFA3653E-E613-448B-B1BA-A28871447722}" type="slidenum">
              <a:rPr lang="en-GB" smtClean="0"/>
              <a:t>‹#›</a:t>
            </a:fld>
            <a:endParaRPr lang="en-GB"/>
          </a:p>
        </p:txBody>
      </p:sp>
    </p:spTree>
    <p:extLst>
      <p:ext uri="{BB962C8B-B14F-4D97-AF65-F5344CB8AC3E}">
        <p14:creationId xmlns:p14="http://schemas.microsoft.com/office/powerpoint/2010/main" val="37088197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509E6B-2EB8-4E9F-8E61-E79C3AFB370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66A3DB1-16CD-4F83-BA99-990CB7DC29A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24F9346-AD50-405D-953C-5AD50812241E}"/>
              </a:ext>
            </a:extLst>
          </p:cNvPr>
          <p:cNvSpPr>
            <a:spLocks noGrp="1"/>
          </p:cNvSpPr>
          <p:nvPr>
            <p:ph type="dt" sz="half" idx="10"/>
          </p:nvPr>
        </p:nvSpPr>
        <p:spPr/>
        <p:txBody>
          <a:bodyPr/>
          <a:lstStyle/>
          <a:p>
            <a:fld id="{71E13B47-BF42-43C1-807C-CE820B13FA8E}" type="datetimeFigureOut">
              <a:rPr lang="en-GB" smtClean="0"/>
              <a:t>31/10/2025</a:t>
            </a:fld>
            <a:endParaRPr lang="en-GB"/>
          </a:p>
        </p:txBody>
      </p:sp>
      <p:sp>
        <p:nvSpPr>
          <p:cNvPr id="5" name="Footer Placeholder 4">
            <a:extLst>
              <a:ext uri="{FF2B5EF4-FFF2-40B4-BE49-F238E27FC236}">
                <a16:creationId xmlns:a16="http://schemas.microsoft.com/office/drawing/2014/main" id="{1241FADD-D708-435C-9767-955DF0A1896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BAB4F08-6FEE-4FB5-9C24-1BD6A22105EC}"/>
              </a:ext>
            </a:extLst>
          </p:cNvPr>
          <p:cNvSpPr>
            <a:spLocks noGrp="1"/>
          </p:cNvSpPr>
          <p:nvPr>
            <p:ph type="sldNum" sz="quarter" idx="12"/>
          </p:nvPr>
        </p:nvSpPr>
        <p:spPr/>
        <p:txBody>
          <a:bodyPr/>
          <a:lstStyle/>
          <a:p>
            <a:fld id="{FFA3653E-E613-448B-B1BA-A28871447722}" type="slidenum">
              <a:rPr lang="en-GB" smtClean="0"/>
              <a:t>‹#›</a:t>
            </a:fld>
            <a:endParaRPr lang="en-GB"/>
          </a:p>
        </p:txBody>
      </p:sp>
    </p:spTree>
    <p:extLst>
      <p:ext uri="{BB962C8B-B14F-4D97-AF65-F5344CB8AC3E}">
        <p14:creationId xmlns:p14="http://schemas.microsoft.com/office/powerpoint/2010/main" val="271120567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E834E96-2884-4B36-A3F4-E87B87D166C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D95C041-1FED-4B30-BC2D-09292480CA1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32D77CE-989D-4A7C-B8EA-24836DF5FC6D}"/>
              </a:ext>
            </a:extLst>
          </p:cNvPr>
          <p:cNvSpPr>
            <a:spLocks noGrp="1"/>
          </p:cNvSpPr>
          <p:nvPr>
            <p:ph type="dt" sz="half" idx="10"/>
          </p:nvPr>
        </p:nvSpPr>
        <p:spPr/>
        <p:txBody>
          <a:bodyPr/>
          <a:lstStyle/>
          <a:p>
            <a:fld id="{71E13B47-BF42-43C1-807C-CE820B13FA8E}" type="datetimeFigureOut">
              <a:rPr lang="en-GB" smtClean="0"/>
              <a:t>31/10/2025</a:t>
            </a:fld>
            <a:endParaRPr lang="en-GB"/>
          </a:p>
        </p:txBody>
      </p:sp>
      <p:sp>
        <p:nvSpPr>
          <p:cNvPr id="5" name="Footer Placeholder 4">
            <a:extLst>
              <a:ext uri="{FF2B5EF4-FFF2-40B4-BE49-F238E27FC236}">
                <a16:creationId xmlns:a16="http://schemas.microsoft.com/office/drawing/2014/main" id="{D27308A9-A57E-43A9-BDB6-8067AAC4079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5E4AC6B-A10B-456F-80FE-2AADD85AD6B7}"/>
              </a:ext>
            </a:extLst>
          </p:cNvPr>
          <p:cNvSpPr>
            <a:spLocks noGrp="1"/>
          </p:cNvSpPr>
          <p:nvPr>
            <p:ph type="sldNum" sz="quarter" idx="12"/>
          </p:nvPr>
        </p:nvSpPr>
        <p:spPr/>
        <p:txBody>
          <a:bodyPr/>
          <a:lstStyle/>
          <a:p>
            <a:fld id="{FFA3653E-E613-448B-B1BA-A28871447722}" type="slidenum">
              <a:rPr lang="en-GB" smtClean="0"/>
              <a:t>‹#›</a:t>
            </a:fld>
            <a:endParaRPr lang="en-GB"/>
          </a:p>
        </p:txBody>
      </p:sp>
    </p:spTree>
    <p:extLst>
      <p:ext uri="{BB962C8B-B14F-4D97-AF65-F5344CB8AC3E}">
        <p14:creationId xmlns:p14="http://schemas.microsoft.com/office/powerpoint/2010/main" val="292722600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cxnSp>
        <p:nvCxnSpPr>
          <p:cNvPr id="10" name="Google Shape;10;p2"/>
          <p:cNvCxnSpPr/>
          <p:nvPr/>
        </p:nvCxnSpPr>
        <p:spPr>
          <a:xfrm>
            <a:off x="9343647" y="4235851"/>
            <a:ext cx="749600" cy="0"/>
          </a:xfrm>
          <a:prstGeom prst="straightConnector1">
            <a:avLst/>
          </a:prstGeom>
          <a:noFill/>
          <a:ln w="76200" cap="flat" cmpd="sng">
            <a:solidFill>
              <a:schemeClr val="lt2"/>
            </a:solidFill>
            <a:prstDash val="solid"/>
            <a:round/>
            <a:headEnd type="none" w="sm" len="sm"/>
            <a:tailEnd type="none" w="sm" len="sm"/>
          </a:ln>
        </p:spPr>
      </p:cxnSp>
      <p:cxnSp>
        <p:nvCxnSpPr>
          <p:cNvPr id="11" name="Google Shape;11;p2"/>
          <p:cNvCxnSpPr/>
          <p:nvPr/>
        </p:nvCxnSpPr>
        <p:spPr>
          <a:xfrm>
            <a:off x="2100047" y="4211003"/>
            <a:ext cx="749600" cy="0"/>
          </a:xfrm>
          <a:prstGeom prst="straightConnector1">
            <a:avLst/>
          </a:prstGeom>
          <a:noFill/>
          <a:ln w="76200" cap="flat" cmpd="sng">
            <a:solidFill>
              <a:schemeClr val="lt2"/>
            </a:solidFill>
            <a:prstDash val="solid"/>
            <a:round/>
            <a:headEnd type="none" w="sm" len="sm"/>
            <a:tailEnd type="none" w="sm" len="sm"/>
          </a:ln>
        </p:spPr>
      </p:cxnSp>
      <p:grpSp>
        <p:nvGrpSpPr>
          <p:cNvPr id="12" name="Google Shape;12;p2"/>
          <p:cNvGrpSpPr/>
          <p:nvPr/>
        </p:nvGrpSpPr>
        <p:grpSpPr>
          <a:xfrm>
            <a:off x="1338859" y="1362700"/>
            <a:ext cx="9515557" cy="203200"/>
            <a:chOff x="1346429" y="1011300"/>
            <a:chExt cx="6452100" cy="152400"/>
          </a:xfrm>
        </p:grpSpPr>
        <p:cxnSp>
          <p:nvCxnSpPr>
            <p:cNvPr id="13" name="Google Shape;13;p2"/>
            <p:cNvCxnSpPr/>
            <p:nvPr/>
          </p:nvCxnSpPr>
          <p:spPr>
            <a:xfrm rot="10800000">
              <a:off x="1346429" y="1011300"/>
              <a:ext cx="6452100" cy="0"/>
            </a:xfrm>
            <a:prstGeom prst="straightConnector1">
              <a:avLst/>
            </a:prstGeom>
            <a:noFill/>
            <a:ln w="76200" cap="flat" cmpd="sng">
              <a:solidFill>
                <a:schemeClr val="accent3"/>
              </a:solidFill>
              <a:prstDash val="solid"/>
              <a:round/>
              <a:headEnd type="none" w="sm" len="sm"/>
              <a:tailEnd type="none" w="sm" len="sm"/>
            </a:ln>
          </p:spPr>
        </p:cxnSp>
        <p:cxnSp>
          <p:nvCxnSpPr>
            <p:cNvPr id="14" name="Google Shape;14;p2"/>
            <p:cNvCxnSpPr/>
            <p:nvPr/>
          </p:nvCxnSpPr>
          <p:spPr>
            <a:xfrm rot="10800000">
              <a:off x="1346429" y="1163700"/>
              <a:ext cx="6452100" cy="0"/>
            </a:xfrm>
            <a:prstGeom prst="straightConnector1">
              <a:avLst/>
            </a:prstGeom>
            <a:noFill/>
            <a:ln w="9525" cap="flat" cmpd="sng">
              <a:solidFill>
                <a:schemeClr val="accent3"/>
              </a:solidFill>
              <a:prstDash val="solid"/>
              <a:round/>
              <a:headEnd type="none" w="sm" len="sm"/>
              <a:tailEnd type="none" w="sm" len="sm"/>
            </a:ln>
          </p:spPr>
        </p:cxnSp>
      </p:grpSp>
      <p:grpSp>
        <p:nvGrpSpPr>
          <p:cNvPr id="15" name="Google Shape;15;p2"/>
          <p:cNvGrpSpPr/>
          <p:nvPr/>
        </p:nvGrpSpPr>
        <p:grpSpPr>
          <a:xfrm>
            <a:off x="1338868" y="5292133"/>
            <a:ext cx="9515557" cy="203200"/>
            <a:chOff x="1346435" y="3969088"/>
            <a:chExt cx="6452100" cy="152400"/>
          </a:xfrm>
        </p:grpSpPr>
        <p:cxnSp>
          <p:nvCxnSpPr>
            <p:cNvPr id="16" name="Google Shape;16;p2"/>
            <p:cNvCxnSpPr/>
            <p:nvPr/>
          </p:nvCxnSpPr>
          <p:spPr>
            <a:xfrm>
              <a:off x="1346435" y="4121488"/>
              <a:ext cx="6452100" cy="0"/>
            </a:xfrm>
            <a:prstGeom prst="straightConnector1">
              <a:avLst/>
            </a:prstGeom>
            <a:noFill/>
            <a:ln w="76200" cap="flat" cmpd="sng">
              <a:solidFill>
                <a:schemeClr val="accent3"/>
              </a:solidFill>
              <a:prstDash val="solid"/>
              <a:round/>
              <a:headEnd type="none" w="sm" len="sm"/>
              <a:tailEnd type="none" w="sm" len="sm"/>
            </a:ln>
          </p:spPr>
        </p:cxnSp>
        <p:cxnSp>
          <p:nvCxnSpPr>
            <p:cNvPr id="17" name="Google Shape;17;p2"/>
            <p:cNvCxnSpPr/>
            <p:nvPr/>
          </p:nvCxnSpPr>
          <p:spPr>
            <a:xfrm>
              <a:off x="1346435" y="3969088"/>
              <a:ext cx="6452100" cy="0"/>
            </a:xfrm>
            <a:prstGeom prst="straightConnector1">
              <a:avLst/>
            </a:prstGeom>
            <a:noFill/>
            <a:ln w="9525" cap="flat" cmpd="sng">
              <a:solidFill>
                <a:schemeClr val="accent3"/>
              </a:solidFill>
              <a:prstDash val="solid"/>
              <a:round/>
              <a:headEnd type="none" w="sm" len="sm"/>
              <a:tailEnd type="none" w="sm" len="sm"/>
            </a:ln>
          </p:spPr>
        </p:cxnSp>
      </p:grpSp>
      <p:sp>
        <p:nvSpPr>
          <p:cNvPr id="18" name="Google Shape;18;p2"/>
          <p:cNvSpPr txBox="1">
            <a:spLocks noGrp="1"/>
          </p:cNvSpPr>
          <p:nvPr>
            <p:ph type="ctrTitle"/>
          </p:nvPr>
        </p:nvSpPr>
        <p:spPr>
          <a:xfrm>
            <a:off x="1338867" y="2335685"/>
            <a:ext cx="9515600" cy="1363200"/>
          </a:xfrm>
          <a:prstGeom prst="rect">
            <a:avLst/>
          </a:prstGeom>
        </p:spPr>
        <p:txBody>
          <a:bodyPr spcFirstLastPara="1" wrap="square" lIns="91425" tIns="91425" rIns="91425" bIns="91425" anchor="b" anchorCtr="0">
            <a:normAutofit/>
          </a:bodyPr>
          <a:lstStyle>
            <a:lvl1pPr lvl="0" algn="ctr">
              <a:spcBef>
                <a:spcPts val="0"/>
              </a:spcBef>
              <a:spcAft>
                <a:spcPts val="0"/>
              </a:spcAft>
              <a:buSzPts val="5400"/>
              <a:buNone/>
              <a:defRPr sz="7200"/>
            </a:lvl1pPr>
            <a:lvl2pPr lvl="1" algn="ctr">
              <a:spcBef>
                <a:spcPts val="0"/>
              </a:spcBef>
              <a:spcAft>
                <a:spcPts val="0"/>
              </a:spcAft>
              <a:buSzPts val="5400"/>
              <a:buNone/>
              <a:defRPr sz="7200"/>
            </a:lvl2pPr>
            <a:lvl3pPr lvl="2" algn="ctr">
              <a:spcBef>
                <a:spcPts val="0"/>
              </a:spcBef>
              <a:spcAft>
                <a:spcPts val="0"/>
              </a:spcAft>
              <a:buSzPts val="5400"/>
              <a:buNone/>
              <a:defRPr sz="7200"/>
            </a:lvl3pPr>
            <a:lvl4pPr lvl="3" algn="ctr">
              <a:spcBef>
                <a:spcPts val="0"/>
              </a:spcBef>
              <a:spcAft>
                <a:spcPts val="0"/>
              </a:spcAft>
              <a:buSzPts val="5400"/>
              <a:buNone/>
              <a:defRPr sz="7200"/>
            </a:lvl4pPr>
            <a:lvl5pPr lvl="4" algn="ctr">
              <a:spcBef>
                <a:spcPts val="0"/>
              </a:spcBef>
              <a:spcAft>
                <a:spcPts val="0"/>
              </a:spcAft>
              <a:buSzPts val="5400"/>
              <a:buNone/>
              <a:defRPr sz="7200"/>
            </a:lvl5pPr>
            <a:lvl6pPr lvl="5" algn="ctr">
              <a:spcBef>
                <a:spcPts val="0"/>
              </a:spcBef>
              <a:spcAft>
                <a:spcPts val="0"/>
              </a:spcAft>
              <a:buSzPts val="5400"/>
              <a:buNone/>
              <a:defRPr sz="7200"/>
            </a:lvl6pPr>
            <a:lvl7pPr lvl="6" algn="ctr">
              <a:spcBef>
                <a:spcPts val="0"/>
              </a:spcBef>
              <a:spcAft>
                <a:spcPts val="0"/>
              </a:spcAft>
              <a:buSzPts val="5400"/>
              <a:buNone/>
              <a:defRPr sz="7200"/>
            </a:lvl7pPr>
            <a:lvl8pPr lvl="7" algn="ctr">
              <a:spcBef>
                <a:spcPts val="0"/>
              </a:spcBef>
              <a:spcAft>
                <a:spcPts val="0"/>
              </a:spcAft>
              <a:buSzPts val="5400"/>
              <a:buNone/>
              <a:defRPr sz="7200"/>
            </a:lvl8pPr>
            <a:lvl9pPr lvl="8" algn="ctr">
              <a:spcBef>
                <a:spcPts val="0"/>
              </a:spcBef>
              <a:spcAft>
                <a:spcPts val="0"/>
              </a:spcAft>
              <a:buSzPts val="5400"/>
              <a:buNone/>
              <a:defRPr sz="7200"/>
            </a:lvl9pPr>
          </a:lstStyle>
          <a:p>
            <a:endParaRPr/>
          </a:p>
        </p:txBody>
      </p:sp>
      <p:sp>
        <p:nvSpPr>
          <p:cNvPr id="19" name="Google Shape;19;p2"/>
          <p:cNvSpPr txBox="1">
            <a:spLocks noGrp="1"/>
          </p:cNvSpPr>
          <p:nvPr>
            <p:ph type="subTitle" idx="1"/>
          </p:nvPr>
        </p:nvSpPr>
        <p:spPr>
          <a:xfrm>
            <a:off x="2849633" y="3800052"/>
            <a:ext cx="6494000" cy="10568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400"/>
              <a:buNone/>
              <a:defRPr sz="3200"/>
            </a:lvl1pPr>
            <a:lvl2pPr lvl="1" algn="ctr">
              <a:lnSpc>
                <a:spcPct val="100000"/>
              </a:lnSpc>
              <a:spcBef>
                <a:spcPts val="0"/>
              </a:spcBef>
              <a:spcAft>
                <a:spcPts val="0"/>
              </a:spcAft>
              <a:buSzPts val="2400"/>
              <a:buNone/>
              <a:defRPr sz="3200"/>
            </a:lvl2pPr>
            <a:lvl3pPr lvl="2" algn="ctr">
              <a:lnSpc>
                <a:spcPct val="100000"/>
              </a:lnSpc>
              <a:spcBef>
                <a:spcPts val="0"/>
              </a:spcBef>
              <a:spcAft>
                <a:spcPts val="0"/>
              </a:spcAft>
              <a:buSzPts val="2400"/>
              <a:buNone/>
              <a:defRPr sz="3200"/>
            </a:lvl3pPr>
            <a:lvl4pPr lvl="3" algn="ctr">
              <a:lnSpc>
                <a:spcPct val="100000"/>
              </a:lnSpc>
              <a:spcBef>
                <a:spcPts val="0"/>
              </a:spcBef>
              <a:spcAft>
                <a:spcPts val="0"/>
              </a:spcAft>
              <a:buSzPts val="2400"/>
              <a:buNone/>
              <a:defRPr sz="3200"/>
            </a:lvl4pPr>
            <a:lvl5pPr lvl="4" algn="ctr">
              <a:lnSpc>
                <a:spcPct val="100000"/>
              </a:lnSpc>
              <a:spcBef>
                <a:spcPts val="0"/>
              </a:spcBef>
              <a:spcAft>
                <a:spcPts val="0"/>
              </a:spcAft>
              <a:buSzPts val="2400"/>
              <a:buNone/>
              <a:defRPr sz="3200"/>
            </a:lvl5pPr>
            <a:lvl6pPr lvl="5" algn="ctr">
              <a:lnSpc>
                <a:spcPct val="100000"/>
              </a:lnSpc>
              <a:spcBef>
                <a:spcPts val="0"/>
              </a:spcBef>
              <a:spcAft>
                <a:spcPts val="0"/>
              </a:spcAft>
              <a:buSzPts val="2400"/>
              <a:buNone/>
              <a:defRPr sz="3200"/>
            </a:lvl6pPr>
            <a:lvl7pPr lvl="6" algn="ctr">
              <a:lnSpc>
                <a:spcPct val="100000"/>
              </a:lnSpc>
              <a:spcBef>
                <a:spcPts val="0"/>
              </a:spcBef>
              <a:spcAft>
                <a:spcPts val="0"/>
              </a:spcAft>
              <a:buSzPts val="2400"/>
              <a:buNone/>
              <a:defRPr sz="3200"/>
            </a:lvl7pPr>
            <a:lvl8pPr lvl="7" algn="ctr">
              <a:lnSpc>
                <a:spcPct val="100000"/>
              </a:lnSpc>
              <a:spcBef>
                <a:spcPts val="0"/>
              </a:spcBef>
              <a:spcAft>
                <a:spcPts val="0"/>
              </a:spcAft>
              <a:buSzPts val="2400"/>
              <a:buNone/>
              <a:defRPr sz="3200"/>
            </a:lvl8pPr>
            <a:lvl9pPr lvl="8" algn="ctr">
              <a:lnSpc>
                <a:spcPct val="100000"/>
              </a:lnSpc>
              <a:spcBef>
                <a:spcPts val="0"/>
              </a:spcBef>
              <a:spcAft>
                <a:spcPts val="0"/>
              </a:spcAft>
              <a:buSzPts val="2400"/>
              <a:buNone/>
              <a:defRPr sz="3200"/>
            </a:lvl9pPr>
          </a:lstStyle>
          <a:p>
            <a:endParaRPr/>
          </a:p>
        </p:txBody>
      </p:sp>
      <p:sp>
        <p:nvSpPr>
          <p:cNvPr id="20" name="Google Shape;20;p2"/>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405796344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21"/>
        <p:cNvGrpSpPr/>
        <p:nvPr/>
      </p:nvGrpSpPr>
      <p:grpSpPr>
        <a:xfrm>
          <a:off x="0" y="0"/>
          <a:ext cx="0" cy="0"/>
          <a:chOff x="0" y="0"/>
          <a:chExt cx="0" cy="0"/>
        </a:xfrm>
      </p:grpSpPr>
      <p:sp>
        <p:nvSpPr>
          <p:cNvPr id="22" name="Google Shape;22;p3"/>
          <p:cNvSpPr/>
          <p:nvPr/>
        </p:nvSpPr>
        <p:spPr>
          <a:xfrm>
            <a:off x="-67" y="3429200"/>
            <a:ext cx="12192000" cy="3428800"/>
          </a:xfrm>
          <a:prstGeom prst="rect">
            <a:avLst/>
          </a:prstGeom>
          <a:solidFill>
            <a:schemeClr val="accent3"/>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3" name="Google Shape;23;p3"/>
          <p:cNvSpPr txBox="1">
            <a:spLocks noGrp="1"/>
          </p:cNvSpPr>
          <p:nvPr>
            <p:ph type="title"/>
          </p:nvPr>
        </p:nvSpPr>
        <p:spPr>
          <a:xfrm>
            <a:off x="415600" y="1086400"/>
            <a:ext cx="11428400" cy="12560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a:lvl1pPr>
            <a:lvl2pPr lvl="1" algn="ctr">
              <a:spcBef>
                <a:spcPts val="0"/>
              </a:spcBef>
              <a:spcAft>
                <a:spcPts val="0"/>
              </a:spcAft>
              <a:buSzPts val="3600"/>
              <a:buNone/>
              <a:defRPr/>
            </a:lvl2pPr>
            <a:lvl3pPr lvl="2" algn="ctr">
              <a:spcBef>
                <a:spcPts val="0"/>
              </a:spcBef>
              <a:spcAft>
                <a:spcPts val="0"/>
              </a:spcAft>
              <a:buSzPts val="3600"/>
              <a:buNone/>
              <a:defRPr/>
            </a:lvl3pPr>
            <a:lvl4pPr lvl="3" algn="ctr">
              <a:spcBef>
                <a:spcPts val="0"/>
              </a:spcBef>
              <a:spcAft>
                <a:spcPts val="0"/>
              </a:spcAft>
              <a:buSzPts val="3600"/>
              <a:buNone/>
              <a:defRPr/>
            </a:lvl4pPr>
            <a:lvl5pPr lvl="4" algn="ctr">
              <a:spcBef>
                <a:spcPts val="0"/>
              </a:spcBef>
              <a:spcAft>
                <a:spcPts val="0"/>
              </a:spcAft>
              <a:buSzPts val="3600"/>
              <a:buNone/>
              <a:defRPr/>
            </a:lvl5pPr>
            <a:lvl6pPr lvl="5" algn="ctr">
              <a:spcBef>
                <a:spcPts val="0"/>
              </a:spcBef>
              <a:spcAft>
                <a:spcPts val="0"/>
              </a:spcAft>
              <a:buSzPts val="3600"/>
              <a:buNone/>
              <a:defRPr/>
            </a:lvl6pPr>
            <a:lvl7pPr lvl="6" algn="ctr">
              <a:spcBef>
                <a:spcPts val="0"/>
              </a:spcBef>
              <a:spcAft>
                <a:spcPts val="0"/>
              </a:spcAft>
              <a:buSzPts val="3600"/>
              <a:buNone/>
              <a:defRPr/>
            </a:lvl7pPr>
            <a:lvl8pPr lvl="7" algn="ctr">
              <a:spcBef>
                <a:spcPts val="0"/>
              </a:spcBef>
              <a:spcAft>
                <a:spcPts val="0"/>
              </a:spcAft>
              <a:buSzPts val="3600"/>
              <a:buNone/>
              <a:defRPr/>
            </a:lvl8pPr>
            <a:lvl9pPr lvl="8" algn="ctr">
              <a:spcBef>
                <a:spcPts val="0"/>
              </a:spcBef>
              <a:spcAft>
                <a:spcPts val="0"/>
              </a:spcAft>
              <a:buSzPts val="3600"/>
              <a:buNone/>
              <a:defRPr/>
            </a:lvl9pPr>
          </a:lstStyle>
          <a:p>
            <a:endParaRPr/>
          </a:p>
        </p:txBody>
      </p:sp>
      <p:sp>
        <p:nvSpPr>
          <p:cNvPr id="24" name="Google Shape;24;p3"/>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87817677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25"/>
        <p:cNvGrpSpPr/>
        <p:nvPr/>
      </p:nvGrpSpPr>
      <p:grpSpPr>
        <a:xfrm>
          <a:off x="0" y="0"/>
          <a:ext cx="0" cy="0"/>
          <a:chOff x="0" y="0"/>
          <a:chExt cx="0" cy="0"/>
        </a:xfrm>
      </p:grpSpPr>
      <p:sp>
        <p:nvSpPr>
          <p:cNvPr id="26" name="Google Shape;26;p4"/>
          <p:cNvSpPr/>
          <p:nvPr/>
        </p:nvSpPr>
        <p:spPr>
          <a:xfrm>
            <a:off x="-100" y="6727600"/>
            <a:ext cx="12192000" cy="130400"/>
          </a:xfrm>
          <a:prstGeom prst="rect">
            <a:avLst/>
          </a:prstGeom>
          <a:solidFill>
            <a:schemeClr val="accent3"/>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7" name="Google Shape;27;p4"/>
          <p:cNvSpPr txBox="1">
            <a:spLocks noGrp="1"/>
          </p:cNvSpPr>
          <p:nvPr>
            <p:ph type="title"/>
          </p:nvPr>
        </p:nvSpPr>
        <p:spPr>
          <a:xfrm>
            <a:off x="415600" y="593367"/>
            <a:ext cx="11360800" cy="943200"/>
          </a:xfrm>
          <a:prstGeom prst="rect">
            <a:avLst/>
          </a:prstGeom>
        </p:spPr>
        <p:txBody>
          <a:bodyPr spcFirstLastPara="1" wrap="square" lIns="91425" tIns="91425" rIns="91425" bIns="91425" anchor="t" anchorCtr="0">
            <a:norm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28" name="Google Shape;28;p4"/>
          <p:cNvSpPr txBox="1">
            <a:spLocks noGrp="1"/>
          </p:cNvSpPr>
          <p:nvPr>
            <p:ph type="body" idx="1"/>
          </p:nvPr>
        </p:nvSpPr>
        <p:spPr>
          <a:xfrm>
            <a:off x="415600" y="1688433"/>
            <a:ext cx="11360800" cy="4403600"/>
          </a:xfrm>
          <a:prstGeom prst="rect">
            <a:avLst/>
          </a:prstGeom>
        </p:spPr>
        <p:txBody>
          <a:bodyPr spcFirstLastPara="1" wrap="square" lIns="91425" tIns="91425" rIns="91425" bIns="91425" anchor="t" anchorCtr="0">
            <a:normAutofit/>
          </a:bodyPr>
          <a:lstStyle>
            <a:lvl1pPr marL="609585" lvl="0" indent="-457189">
              <a:spcBef>
                <a:spcPts val="0"/>
              </a:spcBef>
              <a:spcAft>
                <a:spcPts val="0"/>
              </a:spcAft>
              <a:buSzPts val="1800"/>
              <a:buChar char="●"/>
              <a:defRPr/>
            </a:lvl1pPr>
            <a:lvl2pPr marL="1219170" lvl="1" indent="-423323">
              <a:spcBef>
                <a:spcPts val="0"/>
              </a:spcBef>
              <a:spcAft>
                <a:spcPts val="0"/>
              </a:spcAft>
              <a:buSzPts val="1400"/>
              <a:buChar char="○"/>
              <a:defRPr/>
            </a:lvl2pPr>
            <a:lvl3pPr marL="1828754" lvl="2" indent="-423323">
              <a:spcBef>
                <a:spcPts val="0"/>
              </a:spcBef>
              <a:spcAft>
                <a:spcPts val="0"/>
              </a:spcAft>
              <a:buSzPts val="1400"/>
              <a:buChar char="■"/>
              <a:defRPr/>
            </a:lvl3pPr>
            <a:lvl4pPr marL="2438339" lvl="3" indent="-423323">
              <a:spcBef>
                <a:spcPts val="0"/>
              </a:spcBef>
              <a:spcAft>
                <a:spcPts val="0"/>
              </a:spcAft>
              <a:buSzPts val="1400"/>
              <a:buChar char="●"/>
              <a:defRPr/>
            </a:lvl4pPr>
            <a:lvl5pPr marL="3047924" lvl="4" indent="-423323">
              <a:spcBef>
                <a:spcPts val="0"/>
              </a:spcBef>
              <a:spcAft>
                <a:spcPts val="0"/>
              </a:spcAft>
              <a:buSzPts val="1400"/>
              <a:buChar char="○"/>
              <a:defRPr/>
            </a:lvl5pPr>
            <a:lvl6pPr marL="3657509" lvl="5" indent="-423323">
              <a:spcBef>
                <a:spcPts val="0"/>
              </a:spcBef>
              <a:spcAft>
                <a:spcPts val="0"/>
              </a:spcAft>
              <a:buSzPts val="1400"/>
              <a:buChar char="■"/>
              <a:defRPr/>
            </a:lvl6pPr>
            <a:lvl7pPr marL="4267093" lvl="6" indent="-423323">
              <a:spcBef>
                <a:spcPts val="0"/>
              </a:spcBef>
              <a:spcAft>
                <a:spcPts val="0"/>
              </a:spcAft>
              <a:buSzPts val="1400"/>
              <a:buChar char="●"/>
              <a:defRPr/>
            </a:lvl7pPr>
            <a:lvl8pPr marL="4876678" lvl="7" indent="-423323">
              <a:spcBef>
                <a:spcPts val="0"/>
              </a:spcBef>
              <a:spcAft>
                <a:spcPts val="0"/>
              </a:spcAft>
              <a:buSzPts val="1400"/>
              <a:buChar char="○"/>
              <a:defRPr/>
            </a:lvl8pPr>
            <a:lvl9pPr marL="5486263" lvl="8" indent="-423323">
              <a:spcBef>
                <a:spcPts val="0"/>
              </a:spcBef>
              <a:spcAft>
                <a:spcPts val="0"/>
              </a:spcAft>
              <a:buSzPts val="1400"/>
              <a:buChar char="■"/>
              <a:defRPr/>
            </a:lvl9pPr>
          </a:lstStyle>
          <a:p>
            <a:endParaRPr/>
          </a:p>
        </p:txBody>
      </p:sp>
      <p:sp>
        <p:nvSpPr>
          <p:cNvPr id="29" name="Google Shape;29;p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74917308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30"/>
        <p:cNvGrpSpPr/>
        <p:nvPr/>
      </p:nvGrpSpPr>
      <p:grpSpPr>
        <a:xfrm>
          <a:off x="0" y="0"/>
          <a:ext cx="0" cy="0"/>
          <a:chOff x="0" y="0"/>
          <a:chExt cx="0" cy="0"/>
        </a:xfrm>
      </p:grpSpPr>
      <p:sp>
        <p:nvSpPr>
          <p:cNvPr id="31" name="Google Shape;31;p5"/>
          <p:cNvSpPr txBox="1">
            <a:spLocks noGrp="1"/>
          </p:cNvSpPr>
          <p:nvPr>
            <p:ph type="title"/>
          </p:nvPr>
        </p:nvSpPr>
        <p:spPr>
          <a:xfrm>
            <a:off x="415600" y="593367"/>
            <a:ext cx="11360800" cy="943200"/>
          </a:xfrm>
          <a:prstGeom prst="rect">
            <a:avLst/>
          </a:prstGeom>
        </p:spPr>
        <p:txBody>
          <a:bodyPr spcFirstLastPara="1" wrap="square" lIns="91425" tIns="91425" rIns="91425" bIns="91425" anchor="t" anchorCtr="0">
            <a:norm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32" name="Google Shape;32;p5"/>
          <p:cNvSpPr txBox="1">
            <a:spLocks noGrp="1"/>
          </p:cNvSpPr>
          <p:nvPr>
            <p:ph type="body" idx="1"/>
          </p:nvPr>
        </p:nvSpPr>
        <p:spPr>
          <a:xfrm>
            <a:off x="415600" y="1688233"/>
            <a:ext cx="5333200" cy="4403600"/>
          </a:xfrm>
          <a:prstGeom prst="rect">
            <a:avLst/>
          </a:prstGeom>
        </p:spPr>
        <p:txBody>
          <a:bodyPr spcFirstLastPara="1" wrap="square" lIns="91425" tIns="91425" rIns="91425" bIns="91425" anchor="t" anchorCtr="0">
            <a:normAutofit/>
          </a:bodyPr>
          <a:lstStyle>
            <a:lvl1pPr marL="609585" lvl="0" indent="-423323">
              <a:spcBef>
                <a:spcPts val="0"/>
              </a:spcBef>
              <a:spcAft>
                <a:spcPts val="0"/>
              </a:spcAft>
              <a:buSzPts val="1400"/>
              <a:buChar char="●"/>
              <a:defRPr sz="1867"/>
            </a:lvl1pPr>
            <a:lvl2pPr marL="1219170" lvl="1" indent="-406390">
              <a:spcBef>
                <a:spcPts val="0"/>
              </a:spcBef>
              <a:spcAft>
                <a:spcPts val="0"/>
              </a:spcAft>
              <a:buSzPts val="1200"/>
              <a:buChar char="○"/>
              <a:defRPr sz="1600"/>
            </a:lvl2pPr>
            <a:lvl3pPr marL="1828754" lvl="2" indent="-406390">
              <a:spcBef>
                <a:spcPts val="0"/>
              </a:spcBef>
              <a:spcAft>
                <a:spcPts val="0"/>
              </a:spcAft>
              <a:buSzPts val="1200"/>
              <a:buChar char="■"/>
              <a:defRPr sz="1600"/>
            </a:lvl3pPr>
            <a:lvl4pPr marL="2438339" lvl="3" indent="-406390">
              <a:spcBef>
                <a:spcPts val="0"/>
              </a:spcBef>
              <a:spcAft>
                <a:spcPts val="0"/>
              </a:spcAft>
              <a:buSzPts val="1200"/>
              <a:buChar char="●"/>
              <a:defRPr sz="1600"/>
            </a:lvl4pPr>
            <a:lvl5pPr marL="3047924" lvl="4" indent="-406390">
              <a:spcBef>
                <a:spcPts val="0"/>
              </a:spcBef>
              <a:spcAft>
                <a:spcPts val="0"/>
              </a:spcAft>
              <a:buSzPts val="1200"/>
              <a:buChar char="○"/>
              <a:defRPr sz="1600"/>
            </a:lvl5pPr>
            <a:lvl6pPr marL="3657509" lvl="5" indent="-406390">
              <a:spcBef>
                <a:spcPts val="0"/>
              </a:spcBef>
              <a:spcAft>
                <a:spcPts val="0"/>
              </a:spcAft>
              <a:buSzPts val="1200"/>
              <a:buChar char="■"/>
              <a:defRPr sz="1600"/>
            </a:lvl6pPr>
            <a:lvl7pPr marL="4267093" lvl="6" indent="-406390">
              <a:spcBef>
                <a:spcPts val="0"/>
              </a:spcBef>
              <a:spcAft>
                <a:spcPts val="0"/>
              </a:spcAft>
              <a:buSzPts val="1200"/>
              <a:buChar char="●"/>
              <a:defRPr sz="1600"/>
            </a:lvl7pPr>
            <a:lvl8pPr marL="4876678" lvl="7" indent="-406390">
              <a:spcBef>
                <a:spcPts val="0"/>
              </a:spcBef>
              <a:spcAft>
                <a:spcPts val="0"/>
              </a:spcAft>
              <a:buSzPts val="1200"/>
              <a:buChar char="○"/>
              <a:defRPr sz="1600"/>
            </a:lvl8pPr>
            <a:lvl9pPr marL="5486263" lvl="8" indent="-406390">
              <a:spcBef>
                <a:spcPts val="0"/>
              </a:spcBef>
              <a:spcAft>
                <a:spcPts val="0"/>
              </a:spcAft>
              <a:buSzPts val="1200"/>
              <a:buChar char="■"/>
              <a:defRPr sz="1600"/>
            </a:lvl9pPr>
          </a:lstStyle>
          <a:p>
            <a:endParaRPr/>
          </a:p>
        </p:txBody>
      </p:sp>
      <p:sp>
        <p:nvSpPr>
          <p:cNvPr id="33" name="Google Shape;33;p5"/>
          <p:cNvSpPr txBox="1">
            <a:spLocks noGrp="1"/>
          </p:cNvSpPr>
          <p:nvPr>
            <p:ph type="body" idx="2"/>
          </p:nvPr>
        </p:nvSpPr>
        <p:spPr>
          <a:xfrm>
            <a:off x="6443200" y="1688233"/>
            <a:ext cx="5333200" cy="4403600"/>
          </a:xfrm>
          <a:prstGeom prst="rect">
            <a:avLst/>
          </a:prstGeom>
        </p:spPr>
        <p:txBody>
          <a:bodyPr spcFirstLastPara="1" wrap="square" lIns="91425" tIns="91425" rIns="91425" bIns="91425" anchor="t" anchorCtr="0">
            <a:normAutofit/>
          </a:bodyPr>
          <a:lstStyle>
            <a:lvl1pPr marL="609585" lvl="0" indent="-423323">
              <a:spcBef>
                <a:spcPts val="0"/>
              </a:spcBef>
              <a:spcAft>
                <a:spcPts val="0"/>
              </a:spcAft>
              <a:buSzPts val="1400"/>
              <a:buChar char="●"/>
              <a:defRPr sz="1867"/>
            </a:lvl1pPr>
            <a:lvl2pPr marL="1219170" lvl="1" indent="-406390">
              <a:spcBef>
                <a:spcPts val="0"/>
              </a:spcBef>
              <a:spcAft>
                <a:spcPts val="0"/>
              </a:spcAft>
              <a:buSzPts val="1200"/>
              <a:buChar char="○"/>
              <a:defRPr sz="1600"/>
            </a:lvl2pPr>
            <a:lvl3pPr marL="1828754" lvl="2" indent="-406390">
              <a:spcBef>
                <a:spcPts val="0"/>
              </a:spcBef>
              <a:spcAft>
                <a:spcPts val="0"/>
              </a:spcAft>
              <a:buSzPts val="1200"/>
              <a:buChar char="■"/>
              <a:defRPr sz="1600"/>
            </a:lvl3pPr>
            <a:lvl4pPr marL="2438339" lvl="3" indent="-406390">
              <a:spcBef>
                <a:spcPts val="0"/>
              </a:spcBef>
              <a:spcAft>
                <a:spcPts val="0"/>
              </a:spcAft>
              <a:buSzPts val="1200"/>
              <a:buChar char="●"/>
              <a:defRPr sz="1600"/>
            </a:lvl4pPr>
            <a:lvl5pPr marL="3047924" lvl="4" indent="-406390">
              <a:spcBef>
                <a:spcPts val="0"/>
              </a:spcBef>
              <a:spcAft>
                <a:spcPts val="0"/>
              </a:spcAft>
              <a:buSzPts val="1200"/>
              <a:buChar char="○"/>
              <a:defRPr sz="1600"/>
            </a:lvl5pPr>
            <a:lvl6pPr marL="3657509" lvl="5" indent="-406390">
              <a:spcBef>
                <a:spcPts val="0"/>
              </a:spcBef>
              <a:spcAft>
                <a:spcPts val="0"/>
              </a:spcAft>
              <a:buSzPts val="1200"/>
              <a:buChar char="■"/>
              <a:defRPr sz="1600"/>
            </a:lvl6pPr>
            <a:lvl7pPr marL="4267093" lvl="6" indent="-406390">
              <a:spcBef>
                <a:spcPts val="0"/>
              </a:spcBef>
              <a:spcAft>
                <a:spcPts val="0"/>
              </a:spcAft>
              <a:buSzPts val="1200"/>
              <a:buChar char="●"/>
              <a:defRPr sz="1600"/>
            </a:lvl7pPr>
            <a:lvl8pPr marL="4876678" lvl="7" indent="-406390">
              <a:spcBef>
                <a:spcPts val="0"/>
              </a:spcBef>
              <a:spcAft>
                <a:spcPts val="0"/>
              </a:spcAft>
              <a:buSzPts val="1200"/>
              <a:buChar char="○"/>
              <a:defRPr sz="1600"/>
            </a:lvl8pPr>
            <a:lvl9pPr marL="5486263" lvl="8" indent="-406390">
              <a:spcBef>
                <a:spcPts val="0"/>
              </a:spcBef>
              <a:spcAft>
                <a:spcPts val="0"/>
              </a:spcAft>
              <a:buSzPts val="1200"/>
              <a:buChar char="■"/>
              <a:defRPr sz="1600"/>
            </a:lvl9pPr>
          </a:lstStyle>
          <a:p>
            <a:endParaRPr/>
          </a:p>
        </p:txBody>
      </p:sp>
      <p:sp>
        <p:nvSpPr>
          <p:cNvPr id="34" name="Google Shape;34;p5"/>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78294055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35"/>
        <p:cNvGrpSpPr/>
        <p:nvPr/>
      </p:nvGrpSpPr>
      <p:grpSpPr>
        <a:xfrm>
          <a:off x="0" y="0"/>
          <a:ext cx="0" cy="0"/>
          <a:chOff x="0" y="0"/>
          <a:chExt cx="0" cy="0"/>
        </a:xfrm>
      </p:grpSpPr>
      <p:sp>
        <p:nvSpPr>
          <p:cNvPr id="36" name="Google Shape;36;p6"/>
          <p:cNvSpPr txBox="1">
            <a:spLocks noGrp="1"/>
          </p:cNvSpPr>
          <p:nvPr>
            <p:ph type="title"/>
          </p:nvPr>
        </p:nvSpPr>
        <p:spPr>
          <a:xfrm>
            <a:off x="415600" y="593367"/>
            <a:ext cx="11360800" cy="943200"/>
          </a:xfrm>
          <a:prstGeom prst="rect">
            <a:avLst/>
          </a:prstGeom>
        </p:spPr>
        <p:txBody>
          <a:bodyPr spcFirstLastPara="1" wrap="square" lIns="91425" tIns="91425" rIns="91425" bIns="91425" anchor="t" anchorCtr="0">
            <a:norm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37" name="Google Shape;37;p6"/>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20764875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38"/>
        <p:cNvGrpSpPr/>
        <p:nvPr/>
      </p:nvGrpSpPr>
      <p:grpSpPr>
        <a:xfrm>
          <a:off x="0" y="0"/>
          <a:ext cx="0" cy="0"/>
          <a:chOff x="0" y="0"/>
          <a:chExt cx="0" cy="0"/>
        </a:xfrm>
      </p:grpSpPr>
      <p:sp>
        <p:nvSpPr>
          <p:cNvPr id="39" name="Google Shape;39;p7"/>
          <p:cNvSpPr txBox="1">
            <a:spLocks noGrp="1"/>
          </p:cNvSpPr>
          <p:nvPr>
            <p:ph type="title"/>
          </p:nvPr>
        </p:nvSpPr>
        <p:spPr>
          <a:xfrm>
            <a:off x="415600" y="740800"/>
            <a:ext cx="3744000" cy="10076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3200"/>
            </a:lvl1pPr>
            <a:lvl2pPr lvl="1">
              <a:spcBef>
                <a:spcPts val="0"/>
              </a:spcBef>
              <a:spcAft>
                <a:spcPts val="0"/>
              </a:spcAft>
              <a:buSzPts val="2400"/>
              <a:buNone/>
              <a:defRPr sz="3200"/>
            </a:lvl2pPr>
            <a:lvl3pPr lvl="2">
              <a:spcBef>
                <a:spcPts val="0"/>
              </a:spcBef>
              <a:spcAft>
                <a:spcPts val="0"/>
              </a:spcAft>
              <a:buSzPts val="2400"/>
              <a:buNone/>
              <a:defRPr sz="3200"/>
            </a:lvl3pPr>
            <a:lvl4pPr lvl="3">
              <a:spcBef>
                <a:spcPts val="0"/>
              </a:spcBef>
              <a:spcAft>
                <a:spcPts val="0"/>
              </a:spcAft>
              <a:buSzPts val="2400"/>
              <a:buNone/>
              <a:defRPr sz="3200"/>
            </a:lvl4pPr>
            <a:lvl5pPr lvl="4">
              <a:spcBef>
                <a:spcPts val="0"/>
              </a:spcBef>
              <a:spcAft>
                <a:spcPts val="0"/>
              </a:spcAft>
              <a:buSzPts val="2400"/>
              <a:buNone/>
              <a:defRPr sz="3200"/>
            </a:lvl5pPr>
            <a:lvl6pPr lvl="5">
              <a:spcBef>
                <a:spcPts val="0"/>
              </a:spcBef>
              <a:spcAft>
                <a:spcPts val="0"/>
              </a:spcAft>
              <a:buSzPts val="2400"/>
              <a:buNone/>
              <a:defRPr sz="3200"/>
            </a:lvl6pPr>
            <a:lvl7pPr lvl="6">
              <a:spcBef>
                <a:spcPts val="0"/>
              </a:spcBef>
              <a:spcAft>
                <a:spcPts val="0"/>
              </a:spcAft>
              <a:buSzPts val="2400"/>
              <a:buNone/>
              <a:defRPr sz="3200"/>
            </a:lvl7pPr>
            <a:lvl8pPr lvl="7">
              <a:spcBef>
                <a:spcPts val="0"/>
              </a:spcBef>
              <a:spcAft>
                <a:spcPts val="0"/>
              </a:spcAft>
              <a:buSzPts val="2400"/>
              <a:buNone/>
              <a:defRPr sz="3200"/>
            </a:lvl8pPr>
            <a:lvl9pPr lvl="8">
              <a:spcBef>
                <a:spcPts val="0"/>
              </a:spcBef>
              <a:spcAft>
                <a:spcPts val="0"/>
              </a:spcAft>
              <a:buSzPts val="2400"/>
              <a:buNone/>
              <a:defRPr sz="3200"/>
            </a:lvl9pPr>
          </a:lstStyle>
          <a:p>
            <a:endParaRPr/>
          </a:p>
        </p:txBody>
      </p:sp>
      <p:sp>
        <p:nvSpPr>
          <p:cNvPr id="40" name="Google Shape;40;p7"/>
          <p:cNvSpPr txBox="1">
            <a:spLocks noGrp="1"/>
          </p:cNvSpPr>
          <p:nvPr>
            <p:ph type="body" idx="1"/>
          </p:nvPr>
        </p:nvSpPr>
        <p:spPr>
          <a:xfrm>
            <a:off x="415600" y="1852800"/>
            <a:ext cx="3744000" cy="4239200"/>
          </a:xfrm>
          <a:prstGeom prst="rect">
            <a:avLst/>
          </a:prstGeom>
        </p:spPr>
        <p:txBody>
          <a:bodyPr spcFirstLastPara="1" wrap="square" lIns="91425" tIns="91425" rIns="91425" bIns="91425" anchor="t" anchorCtr="0">
            <a:normAutofit/>
          </a:bodyPr>
          <a:lstStyle>
            <a:lvl1pPr marL="609585" lvl="0" indent="-406390">
              <a:spcBef>
                <a:spcPts val="0"/>
              </a:spcBef>
              <a:spcAft>
                <a:spcPts val="0"/>
              </a:spcAft>
              <a:buSzPts val="1200"/>
              <a:buChar char="●"/>
              <a:defRPr sz="1600"/>
            </a:lvl1pPr>
            <a:lvl2pPr marL="1219170" lvl="1" indent="-406390">
              <a:spcBef>
                <a:spcPts val="0"/>
              </a:spcBef>
              <a:spcAft>
                <a:spcPts val="0"/>
              </a:spcAft>
              <a:buSzPts val="1200"/>
              <a:buChar char="○"/>
              <a:defRPr sz="1600"/>
            </a:lvl2pPr>
            <a:lvl3pPr marL="1828754" lvl="2" indent="-406390">
              <a:spcBef>
                <a:spcPts val="0"/>
              </a:spcBef>
              <a:spcAft>
                <a:spcPts val="0"/>
              </a:spcAft>
              <a:buSzPts val="1200"/>
              <a:buChar char="■"/>
              <a:defRPr sz="1600"/>
            </a:lvl3pPr>
            <a:lvl4pPr marL="2438339" lvl="3" indent="-406390">
              <a:spcBef>
                <a:spcPts val="0"/>
              </a:spcBef>
              <a:spcAft>
                <a:spcPts val="0"/>
              </a:spcAft>
              <a:buSzPts val="1200"/>
              <a:buChar char="●"/>
              <a:defRPr sz="1600"/>
            </a:lvl4pPr>
            <a:lvl5pPr marL="3047924" lvl="4" indent="-406390">
              <a:spcBef>
                <a:spcPts val="0"/>
              </a:spcBef>
              <a:spcAft>
                <a:spcPts val="0"/>
              </a:spcAft>
              <a:buSzPts val="1200"/>
              <a:buChar char="○"/>
              <a:defRPr sz="1600"/>
            </a:lvl5pPr>
            <a:lvl6pPr marL="3657509" lvl="5" indent="-406390">
              <a:spcBef>
                <a:spcPts val="0"/>
              </a:spcBef>
              <a:spcAft>
                <a:spcPts val="0"/>
              </a:spcAft>
              <a:buSzPts val="1200"/>
              <a:buChar char="■"/>
              <a:defRPr sz="1600"/>
            </a:lvl6pPr>
            <a:lvl7pPr marL="4267093" lvl="6" indent="-406390">
              <a:spcBef>
                <a:spcPts val="0"/>
              </a:spcBef>
              <a:spcAft>
                <a:spcPts val="0"/>
              </a:spcAft>
              <a:buSzPts val="1200"/>
              <a:buChar char="●"/>
              <a:defRPr sz="1600"/>
            </a:lvl7pPr>
            <a:lvl8pPr marL="4876678" lvl="7" indent="-406390">
              <a:spcBef>
                <a:spcPts val="0"/>
              </a:spcBef>
              <a:spcAft>
                <a:spcPts val="0"/>
              </a:spcAft>
              <a:buSzPts val="1200"/>
              <a:buChar char="○"/>
              <a:defRPr sz="1600"/>
            </a:lvl8pPr>
            <a:lvl9pPr marL="5486263" lvl="8" indent="-406390">
              <a:spcBef>
                <a:spcPts val="0"/>
              </a:spcBef>
              <a:spcAft>
                <a:spcPts val="0"/>
              </a:spcAft>
              <a:buSzPts val="1200"/>
              <a:buChar char="■"/>
              <a:defRPr sz="1600"/>
            </a:lvl9pPr>
          </a:lstStyle>
          <a:p>
            <a:endParaRPr/>
          </a:p>
        </p:txBody>
      </p:sp>
      <p:sp>
        <p:nvSpPr>
          <p:cNvPr id="41" name="Google Shape;41;p7"/>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91943237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Main point">
  <p:cSld name="Main point">
    <p:bg>
      <p:bgPr>
        <a:solidFill>
          <a:schemeClr val="accent6"/>
        </a:solidFill>
        <a:effectLst/>
      </p:bgPr>
    </p:bg>
    <p:spTree>
      <p:nvGrpSpPr>
        <p:cNvPr id="1" name="Shape 42"/>
        <p:cNvGrpSpPr/>
        <p:nvPr/>
      </p:nvGrpSpPr>
      <p:grpSpPr>
        <a:xfrm>
          <a:off x="0" y="0"/>
          <a:ext cx="0" cy="0"/>
          <a:chOff x="0" y="0"/>
          <a:chExt cx="0" cy="0"/>
        </a:xfrm>
      </p:grpSpPr>
      <p:sp>
        <p:nvSpPr>
          <p:cNvPr id="43" name="Google Shape;43;p8"/>
          <p:cNvSpPr txBox="1">
            <a:spLocks noGrp="1"/>
          </p:cNvSpPr>
          <p:nvPr>
            <p:ph type="title"/>
          </p:nvPr>
        </p:nvSpPr>
        <p:spPr>
          <a:xfrm>
            <a:off x="653667" y="701800"/>
            <a:ext cx="7484800" cy="54544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dk2"/>
              </a:buClr>
              <a:buSzPts val="5400"/>
              <a:buNone/>
              <a:defRPr sz="7200" b="0">
                <a:solidFill>
                  <a:schemeClr val="dk2"/>
                </a:solidFill>
              </a:defRPr>
            </a:lvl1pPr>
            <a:lvl2pPr lvl="1">
              <a:spcBef>
                <a:spcPts val="0"/>
              </a:spcBef>
              <a:spcAft>
                <a:spcPts val="0"/>
              </a:spcAft>
              <a:buClr>
                <a:schemeClr val="dk2"/>
              </a:buClr>
              <a:buSzPts val="5400"/>
              <a:buNone/>
              <a:defRPr sz="7200" b="0">
                <a:solidFill>
                  <a:schemeClr val="dk2"/>
                </a:solidFill>
              </a:defRPr>
            </a:lvl2pPr>
            <a:lvl3pPr lvl="2">
              <a:spcBef>
                <a:spcPts val="0"/>
              </a:spcBef>
              <a:spcAft>
                <a:spcPts val="0"/>
              </a:spcAft>
              <a:buClr>
                <a:schemeClr val="dk2"/>
              </a:buClr>
              <a:buSzPts val="5400"/>
              <a:buNone/>
              <a:defRPr sz="7200" b="0">
                <a:solidFill>
                  <a:schemeClr val="dk2"/>
                </a:solidFill>
              </a:defRPr>
            </a:lvl3pPr>
            <a:lvl4pPr lvl="3">
              <a:spcBef>
                <a:spcPts val="0"/>
              </a:spcBef>
              <a:spcAft>
                <a:spcPts val="0"/>
              </a:spcAft>
              <a:buClr>
                <a:schemeClr val="dk2"/>
              </a:buClr>
              <a:buSzPts val="5400"/>
              <a:buNone/>
              <a:defRPr sz="7200" b="0">
                <a:solidFill>
                  <a:schemeClr val="dk2"/>
                </a:solidFill>
              </a:defRPr>
            </a:lvl4pPr>
            <a:lvl5pPr lvl="4">
              <a:spcBef>
                <a:spcPts val="0"/>
              </a:spcBef>
              <a:spcAft>
                <a:spcPts val="0"/>
              </a:spcAft>
              <a:buClr>
                <a:schemeClr val="dk2"/>
              </a:buClr>
              <a:buSzPts val="5400"/>
              <a:buNone/>
              <a:defRPr sz="7200" b="0">
                <a:solidFill>
                  <a:schemeClr val="dk2"/>
                </a:solidFill>
              </a:defRPr>
            </a:lvl5pPr>
            <a:lvl6pPr lvl="5">
              <a:spcBef>
                <a:spcPts val="0"/>
              </a:spcBef>
              <a:spcAft>
                <a:spcPts val="0"/>
              </a:spcAft>
              <a:buClr>
                <a:schemeClr val="dk2"/>
              </a:buClr>
              <a:buSzPts val="5400"/>
              <a:buNone/>
              <a:defRPr sz="7200" b="0">
                <a:solidFill>
                  <a:schemeClr val="dk2"/>
                </a:solidFill>
              </a:defRPr>
            </a:lvl6pPr>
            <a:lvl7pPr lvl="6">
              <a:spcBef>
                <a:spcPts val="0"/>
              </a:spcBef>
              <a:spcAft>
                <a:spcPts val="0"/>
              </a:spcAft>
              <a:buClr>
                <a:schemeClr val="dk2"/>
              </a:buClr>
              <a:buSzPts val="5400"/>
              <a:buNone/>
              <a:defRPr sz="7200" b="0">
                <a:solidFill>
                  <a:schemeClr val="dk2"/>
                </a:solidFill>
              </a:defRPr>
            </a:lvl7pPr>
            <a:lvl8pPr lvl="7">
              <a:spcBef>
                <a:spcPts val="0"/>
              </a:spcBef>
              <a:spcAft>
                <a:spcPts val="0"/>
              </a:spcAft>
              <a:buClr>
                <a:schemeClr val="dk2"/>
              </a:buClr>
              <a:buSzPts val="5400"/>
              <a:buNone/>
              <a:defRPr sz="7200" b="0">
                <a:solidFill>
                  <a:schemeClr val="dk2"/>
                </a:solidFill>
              </a:defRPr>
            </a:lvl8pPr>
            <a:lvl9pPr lvl="8">
              <a:spcBef>
                <a:spcPts val="0"/>
              </a:spcBef>
              <a:spcAft>
                <a:spcPts val="0"/>
              </a:spcAft>
              <a:buClr>
                <a:schemeClr val="dk2"/>
              </a:buClr>
              <a:buSzPts val="5400"/>
              <a:buNone/>
              <a:defRPr sz="7200" b="0">
                <a:solidFill>
                  <a:schemeClr val="dk2"/>
                </a:solidFill>
              </a:defRPr>
            </a:lvl9pPr>
          </a:lstStyle>
          <a:p>
            <a:endParaRPr/>
          </a:p>
        </p:txBody>
      </p:sp>
      <p:sp>
        <p:nvSpPr>
          <p:cNvPr id="44" name="Google Shape;44;p8"/>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03556189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45"/>
        <p:cNvGrpSpPr/>
        <p:nvPr/>
      </p:nvGrpSpPr>
      <p:grpSpPr>
        <a:xfrm>
          <a:off x="0" y="0"/>
          <a:ext cx="0" cy="0"/>
          <a:chOff x="0" y="0"/>
          <a:chExt cx="0" cy="0"/>
        </a:xfrm>
      </p:grpSpPr>
      <p:sp>
        <p:nvSpPr>
          <p:cNvPr id="46" name="Google Shape;46;p9"/>
          <p:cNvSpPr/>
          <p:nvPr/>
        </p:nvSpPr>
        <p:spPr>
          <a:xfrm>
            <a:off x="6096000" y="0"/>
            <a:ext cx="6096000" cy="6858000"/>
          </a:xfrm>
          <a:prstGeom prst="rect">
            <a:avLst/>
          </a:prstGeom>
          <a:solidFill>
            <a:schemeClr val="accent3"/>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cxnSp>
        <p:nvCxnSpPr>
          <p:cNvPr id="47" name="Google Shape;47;p9"/>
          <p:cNvCxnSpPr/>
          <p:nvPr/>
        </p:nvCxnSpPr>
        <p:spPr>
          <a:xfrm>
            <a:off x="6706233" y="5994000"/>
            <a:ext cx="624400" cy="0"/>
          </a:xfrm>
          <a:prstGeom prst="straightConnector1">
            <a:avLst/>
          </a:prstGeom>
          <a:noFill/>
          <a:ln w="19050" cap="flat" cmpd="sng">
            <a:solidFill>
              <a:schemeClr val="lt1"/>
            </a:solidFill>
            <a:prstDash val="solid"/>
            <a:round/>
            <a:headEnd type="none" w="sm" len="sm"/>
            <a:tailEnd type="none" w="sm" len="sm"/>
          </a:ln>
        </p:spPr>
      </p:cxnSp>
      <p:sp>
        <p:nvSpPr>
          <p:cNvPr id="48" name="Google Shape;48;p9"/>
          <p:cNvSpPr txBox="1">
            <a:spLocks noGrp="1"/>
          </p:cNvSpPr>
          <p:nvPr>
            <p:ph type="title"/>
          </p:nvPr>
        </p:nvSpPr>
        <p:spPr>
          <a:xfrm>
            <a:off x="354000" y="1386233"/>
            <a:ext cx="5393600" cy="22344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5600"/>
            </a:lvl1pPr>
            <a:lvl2pPr lvl="1" algn="ctr">
              <a:spcBef>
                <a:spcPts val="0"/>
              </a:spcBef>
              <a:spcAft>
                <a:spcPts val="0"/>
              </a:spcAft>
              <a:buSzPts val="4200"/>
              <a:buNone/>
              <a:defRPr sz="5600"/>
            </a:lvl2pPr>
            <a:lvl3pPr lvl="2" algn="ctr">
              <a:spcBef>
                <a:spcPts val="0"/>
              </a:spcBef>
              <a:spcAft>
                <a:spcPts val="0"/>
              </a:spcAft>
              <a:buSzPts val="4200"/>
              <a:buNone/>
              <a:defRPr sz="5600"/>
            </a:lvl3pPr>
            <a:lvl4pPr lvl="3" algn="ctr">
              <a:spcBef>
                <a:spcPts val="0"/>
              </a:spcBef>
              <a:spcAft>
                <a:spcPts val="0"/>
              </a:spcAft>
              <a:buSzPts val="4200"/>
              <a:buNone/>
              <a:defRPr sz="5600"/>
            </a:lvl4pPr>
            <a:lvl5pPr lvl="4" algn="ctr">
              <a:spcBef>
                <a:spcPts val="0"/>
              </a:spcBef>
              <a:spcAft>
                <a:spcPts val="0"/>
              </a:spcAft>
              <a:buSzPts val="4200"/>
              <a:buNone/>
              <a:defRPr sz="5600"/>
            </a:lvl5pPr>
            <a:lvl6pPr lvl="5" algn="ctr">
              <a:spcBef>
                <a:spcPts val="0"/>
              </a:spcBef>
              <a:spcAft>
                <a:spcPts val="0"/>
              </a:spcAft>
              <a:buSzPts val="4200"/>
              <a:buNone/>
              <a:defRPr sz="5600"/>
            </a:lvl6pPr>
            <a:lvl7pPr lvl="6" algn="ctr">
              <a:spcBef>
                <a:spcPts val="0"/>
              </a:spcBef>
              <a:spcAft>
                <a:spcPts val="0"/>
              </a:spcAft>
              <a:buSzPts val="4200"/>
              <a:buNone/>
              <a:defRPr sz="5600"/>
            </a:lvl7pPr>
            <a:lvl8pPr lvl="7" algn="ctr">
              <a:spcBef>
                <a:spcPts val="0"/>
              </a:spcBef>
              <a:spcAft>
                <a:spcPts val="0"/>
              </a:spcAft>
              <a:buSzPts val="4200"/>
              <a:buNone/>
              <a:defRPr sz="5600"/>
            </a:lvl8pPr>
            <a:lvl9pPr lvl="8" algn="ctr">
              <a:spcBef>
                <a:spcPts val="0"/>
              </a:spcBef>
              <a:spcAft>
                <a:spcPts val="0"/>
              </a:spcAft>
              <a:buSzPts val="4200"/>
              <a:buNone/>
              <a:defRPr sz="5600"/>
            </a:lvl9pPr>
          </a:lstStyle>
          <a:p>
            <a:endParaRPr/>
          </a:p>
        </p:txBody>
      </p:sp>
      <p:sp>
        <p:nvSpPr>
          <p:cNvPr id="49" name="Google Shape;49;p9"/>
          <p:cNvSpPr txBox="1">
            <a:spLocks noGrp="1"/>
          </p:cNvSpPr>
          <p:nvPr>
            <p:ph type="subTitle" idx="1"/>
          </p:nvPr>
        </p:nvSpPr>
        <p:spPr>
          <a:xfrm>
            <a:off x="354000" y="3635833"/>
            <a:ext cx="5393600" cy="16468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50" name="Google Shape;50;p9"/>
          <p:cNvSpPr txBox="1">
            <a:spLocks noGrp="1"/>
          </p:cNvSpPr>
          <p:nvPr>
            <p:ph type="body" idx="2"/>
          </p:nvPr>
        </p:nvSpPr>
        <p:spPr>
          <a:xfrm>
            <a:off x="6586000" y="965600"/>
            <a:ext cx="5116000" cy="4926800"/>
          </a:xfrm>
          <a:prstGeom prst="rect">
            <a:avLst/>
          </a:prstGeom>
        </p:spPr>
        <p:txBody>
          <a:bodyPr spcFirstLastPara="1" wrap="square" lIns="91425" tIns="91425" rIns="91425" bIns="91425" anchor="ctr" anchorCtr="0">
            <a:normAutofit/>
          </a:bodyPr>
          <a:lstStyle>
            <a:lvl1pPr marL="609585" lvl="0" indent="-457189">
              <a:spcBef>
                <a:spcPts val="0"/>
              </a:spcBef>
              <a:spcAft>
                <a:spcPts val="0"/>
              </a:spcAft>
              <a:buClr>
                <a:schemeClr val="lt1"/>
              </a:buClr>
              <a:buSzPts val="1800"/>
              <a:buChar char="●"/>
              <a:defRPr>
                <a:solidFill>
                  <a:schemeClr val="lt1"/>
                </a:solidFill>
              </a:defRPr>
            </a:lvl1pPr>
            <a:lvl2pPr marL="1219170" lvl="1" indent="-423323">
              <a:spcBef>
                <a:spcPts val="0"/>
              </a:spcBef>
              <a:spcAft>
                <a:spcPts val="0"/>
              </a:spcAft>
              <a:buClr>
                <a:schemeClr val="lt1"/>
              </a:buClr>
              <a:buSzPts val="1400"/>
              <a:buChar char="○"/>
              <a:defRPr>
                <a:solidFill>
                  <a:schemeClr val="lt1"/>
                </a:solidFill>
              </a:defRPr>
            </a:lvl2pPr>
            <a:lvl3pPr marL="1828754" lvl="2" indent="-423323">
              <a:spcBef>
                <a:spcPts val="0"/>
              </a:spcBef>
              <a:spcAft>
                <a:spcPts val="0"/>
              </a:spcAft>
              <a:buClr>
                <a:schemeClr val="lt1"/>
              </a:buClr>
              <a:buSzPts val="1400"/>
              <a:buChar char="■"/>
              <a:defRPr>
                <a:solidFill>
                  <a:schemeClr val="lt1"/>
                </a:solidFill>
              </a:defRPr>
            </a:lvl3pPr>
            <a:lvl4pPr marL="2438339" lvl="3" indent="-423323">
              <a:spcBef>
                <a:spcPts val="0"/>
              </a:spcBef>
              <a:spcAft>
                <a:spcPts val="0"/>
              </a:spcAft>
              <a:buClr>
                <a:schemeClr val="lt1"/>
              </a:buClr>
              <a:buSzPts val="1400"/>
              <a:buChar char="●"/>
              <a:defRPr>
                <a:solidFill>
                  <a:schemeClr val="lt1"/>
                </a:solidFill>
              </a:defRPr>
            </a:lvl4pPr>
            <a:lvl5pPr marL="3047924" lvl="4" indent="-423323">
              <a:spcBef>
                <a:spcPts val="0"/>
              </a:spcBef>
              <a:spcAft>
                <a:spcPts val="0"/>
              </a:spcAft>
              <a:buClr>
                <a:schemeClr val="lt1"/>
              </a:buClr>
              <a:buSzPts val="1400"/>
              <a:buChar char="○"/>
              <a:defRPr>
                <a:solidFill>
                  <a:schemeClr val="lt1"/>
                </a:solidFill>
              </a:defRPr>
            </a:lvl5pPr>
            <a:lvl6pPr marL="3657509" lvl="5" indent="-423323">
              <a:spcBef>
                <a:spcPts val="0"/>
              </a:spcBef>
              <a:spcAft>
                <a:spcPts val="0"/>
              </a:spcAft>
              <a:buClr>
                <a:schemeClr val="lt1"/>
              </a:buClr>
              <a:buSzPts val="1400"/>
              <a:buChar char="■"/>
              <a:defRPr>
                <a:solidFill>
                  <a:schemeClr val="lt1"/>
                </a:solidFill>
              </a:defRPr>
            </a:lvl6pPr>
            <a:lvl7pPr marL="4267093" lvl="6" indent="-423323">
              <a:spcBef>
                <a:spcPts val="0"/>
              </a:spcBef>
              <a:spcAft>
                <a:spcPts val="0"/>
              </a:spcAft>
              <a:buClr>
                <a:schemeClr val="lt1"/>
              </a:buClr>
              <a:buSzPts val="1400"/>
              <a:buChar char="●"/>
              <a:defRPr>
                <a:solidFill>
                  <a:schemeClr val="lt1"/>
                </a:solidFill>
              </a:defRPr>
            </a:lvl7pPr>
            <a:lvl8pPr marL="4876678" lvl="7" indent="-423323">
              <a:spcBef>
                <a:spcPts val="0"/>
              </a:spcBef>
              <a:spcAft>
                <a:spcPts val="0"/>
              </a:spcAft>
              <a:buClr>
                <a:schemeClr val="lt1"/>
              </a:buClr>
              <a:buSzPts val="1400"/>
              <a:buChar char="○"/>
              <a:defRPr>
                <a:solidFill>
                  <a:schemeClr val="lt1"/>
                </a:solidFill>
              </a:defRPr>
            </a:lvl8pPr>
            <a:lvl9pPr marL="5486263" lvl="8" indent="-423323">
              <a:spcBef>
                <a:spcPts val="0"/>
              </a:spcBef>
              <a:spcAft>
                <a:spcPts val="0"/>
              </a:spcAft>
              <a:buClr>
                <a:schemeClr val="lt1"/>
              </a:buClr>
              <a:buSzPts val="1400"/>
              <a:buChar char="■"/>
              <a:defRPr>
                <a:solidFill>
                  <a:schemeClr val="lt1"/>
                </a:solidFill>
              </a:defRPr>
            </a:lvl9pPr>
          </a:lstStyle>
          <a:p>
            <a:endParaRPr/>
          </a:p>
        </p:txBody>
      </p:sp>
      <p:sp>
        <p:nvSpPr>
          <p:cNvPr id="51" name="Google Shape;51;p9"/>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52914613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52"/>
        <p:cNvGrpSpPr/>
        <p:nvPr/>
      </p:nvGrpSpPr>
      <p:grpSpPr>
        <a:xfrm>
          <a:off x="0" y="0"/>
          <a:ext cx="0" cy="0"/>
          <a:chOff x="0" y="0"/>
          <a:chExt cx="0" cy="0"/>
        </a:xfrm>
      </p:grpSpPr>
      <p:sp>
        <p:nvSpPr>
          <p:cNvPr id="53" name="Google Shape;53;p10"/>
          <p:cNvSpPr txBox="1">
            <a:spLocks noGrp="1"/>
          </p:cNvSpPr>
          <p:nvPr>
            <p:ph type="body" idx="1"/>
          </p:nvPr>
        </p:nvSpPr>
        <p:spPr>
          <a:xfrm>
            <a:off x="415600" y="5640967"/>
            <a:ext cx="7998400" cy="798400"/>
          </a:xfrm>
          <a:prstGeom prst="rect">
            <a:avLst/>
          </a:prstGeom>
        </p:spPr>
        <p:txBody>
          <a:bodyPr spcFirstLastPara="1" wrap="square" lIns="91425" tIns="91425" rIns="91425" bIns="91425" anchor="ctr" anchorCtr="0">
            <a:normAutofit/>
          </a:bodyPr>
          <a:lstStyle>
            <a:lvl1pPr marL="609585" lvl="0" indent="-304792">
              <a:lnSpc>
                <a:spcPct val="100000"/>
              </a:lnSpc>
              <a:spcBef>
                <a:spcPts val="0"/>
              </a:spcBef>
              <a:spcAft>
                <a:spcPts val="0"/>
              </a:spcAft>
              <a:buSzPts val="2400"/>
              <a:buFont typeface="PT Sans Narrow"/>
              <a:buNone/>
              <a:defRPr sz="3200">
                <a:latin typeface="PT Sans Narrow"/>
                <a:ea typeface="PT Sans Narrow"/>
                <a:cs typeface="PT Sans Narrow"/>
                <a:sym typeface="PT Sans Narrow"/>
              </a:defRPr>
            </a:lvl1pPr>
          </a:lstStyle>
          <a:p>
            <a:endParaRPr/>
          </a:p>
        </p:txBody>
      </p:sp>
      <p:sp>
        <p:nvSpPr>
          <p:cNvPr id="54" name="Google Shape;54;p10"/>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04878611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55"/>
        <p:cNvGrpSpPr/>
        <p:nvPr/>
      </p:nvGrpSpPr>
      <p:grpSpPr>
        <a:xfrm>
          <a:off x="0" y="0"/>
          <a:ext cx="0" cy="0"/>
          <a:chOff x="0" y="0"/>
          <a:chExt cx="0" cy="0"/>
        </a:xfrm>
      </p:grpSpPr>
      <p:sp>
        <p:nvSpPr>
          <p:cNvPr id="56" name="Google Shape;56;p11"/>
          <p:cNvSpPr/>
          <p:nvPr/>
        </p:nvSpPr>
        <p:spPr>
          <a:xfrm>
            <a:off x="-100" y="6727600"/>
            <a:ext cx="12192000" cy="130400"/>
          </a:xfrm>
          <a:prstGeom prst="rect">
            <a:avLst/>
          </a:pr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57" name="Google Shape;57;p11"/>
          <p:cNvSpPr txBox="1">
            <a:spLocks noGrp="1"/>
          </p:cNvSpPr>
          <p:nvPr>
            <p:ph type="title" hasCustomPrompt="1"/>
          </p:nvPr>
        </p:nvSpPr>
        <p:spPr>
          <a:xfrm>
            <a:off x="415600" y="1739800"/>
            <a:ext cx="11360800" cy="20512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accent3"/>
              </a:buClr>
              <a:buSzPts val="13000"/>
              <a:buNone/>
              <a:defRPr sz="17333">
                <a:solidFill>
                  <a:schemeClr val="accent3"/>
                </a:solidFill>
              </a:defRPr>
            </a:lvl1pPr>
            <a:lvl2pPr lvl="1" algn="ctr">
              <a:spcBef>
                <a:spcPts val="0"/>
              </a:spcBef>
              <a:spcAft>
                <a:spcPts val="0"/>
              </a:spcAft>
              <a:buClr>
                <a:schemeClr val="accent3"/>
              </a:buClr>
              <a:buSzPts val="13000"/>
              <a:buNone/>
              <a:defRPr sz="17333">
                <a:solidFill>
                  <a:schemeClr val="accent3"/>
                </a:solidFill>
              </a:defRPr>
            </a:lvl2pPr>
            <a:lvl3pPr lvl="2" algn="ctr">
              <a:spcBef>
                <a:spcPts val="0"/>
              </a:spcBef>
              <a:spcAft>
                <a:spcPts val="0"/>
              </a:spcAft>
              <a:buClr>
                <a:schemeClr val="accent3"/>
              </a:buClr>
              <a:buSzPts val="13000"/>
              <a:buNone/>
              <a:defRPr sz="17333">
                <a:solidFill>
                  <a:schemeClr val="accent3"/>
                </a:solidFill>
              </a:defRPr>
            </a:lvl3pPr>
            <a:lvl4pPr lvl="3" algn="ctr">
              <a:spcBef>
                <a:spcPts val="0"/>
              </a:spcBef>
              <a:spcAft>
                <a:spcPts val="0"/>
              </a:spcAft>
              <a:buClr>
                <a:schemeClr val="accent3"/>
              </a:buClr>
              <a:buSzPts val="13000"/>
              <a:buNone/>
              <a:defRPr sz="17333">
                <a:solidFill>
                  <a:schemeClr val="accent3"/>
                </a:solidFill>
              </a:defRPr>
            </a:lvl4pPr>
            <a:lvl5pPr lvl="4" algn="ctr">
              <a:spcBef>
                <a:spcPts val="0"/>
              </a:spcBef>
              <a:spcAft>
                <a:spcPts val="0"/>
              </a:spcAft>
              <a:buClr>
                <a:schemeClr val="accent3"/>
              </a:buClr>
              <a:buSzPts val="13000"/>
              <a:buNone/>
              <a:defRPr sz="17333">
                <a:solidFill>
                  <a:schemeClr val="accent3"/>
                </a:solidFill>
              </a:defRPr>
            </a:lvl5pPr>
            <a:lvl6pPr lvl="5" algn="ctr">
              <a:spcBef>
                <a:spcPts val="0"/>
              </a:spcBef>
              <a:spcAft>
                <a:spcPts val="0"/>
              </a:spcAft>
              <a:buClr>
                <a:schemeClr val="accent3"/>
              </a:buClr>
              <a:buSzPts val="13000"/>
              <a:buNone/>
              <a:defRPr sz="17333">
                <a:solidFill>
                  <a:schemeClr val="accent3"/>
                </a:solidFill>
              </a:defRPr>
            </a:lvl6pPr>
            <a:lvl7pPr lvl="6" algn="ctr">
              <a:spcBef>
                <a:spcPts val="0"/>
              </a:spcBef>
              <a:spcAft>
                <a:spcPts val="0"/>
              </a:spcAft>
              <a:buClr>
                <a:schemeClr val="accent3"/>
              </a:buClr>
              <a:buSzPts val="13000"/>
              <a:buNone/>
              <a:defRPr sz="17333">
                <a:solidFill>
                  <a:schemeClr val="accent3"/>
                </a:solidFill>
              </a:defRPr>
            </a:lvl7pPr>
            <a:lvl8pPr lvl="7" algn="ctr">
              <a:spcBef>
                <a:spcPts val="0"/>
              </a:spcBef>
              <a:spcAft>
                <a:spcPts val="0"/>
              </a:spcAft>
              <a:buClr>
                <a:schemeClr val="accent3"/>
              </a:buClr>
              <a:buSzPts val="13000"/>
              <a:buNone/>
              <a:defRPr sz="17333">
                <a:solidFill>
                  <a:schemeClr val="accent3"/>
                </a:solidFill>
              </a:defRPr>
            </a:lvl8pPr>
            <a:lvl9pPr lvl="8" algn="ctr">
              <a:spcBef>
                <a:spcPts val="0"/>
              </a:spcBef>
              <a:spcAft>
                <a:spcPts val="0"/>
              </a:spcAft>
              <a:buClr>
                <a:schemeClr val="accent3"/>
              </a:buClr>
              <a:buSzPts val="13000"/>
              <a:buNone/>
              <a:defRPr sz="17333">
                <a:solidFill>
                  <a:schemeClr val="accent3"/>
                </a:solidFill>
              </a:defRPr>
            </a:lvl9pPr>
          </a:lstStyle>
          <a:p>
            <a:r>
              <a:t>xx%</a:t>
            </a:r>
          </a:p>
        </p:txBody>
      </p:sp>
      <p:sp>
        <p:nvSpPr>
          <p:cNvPr id="58" name="Google Shape;58;p11"/>
          <p:cNvSpPr txBox="1">
            <a:spLocks noGrp="1"/>
          </p:cNvSpPr>
          <p:nvPr>
            <p:ph type="body" idx="1"/>
          </p:nvPr>
        </p:nvSpPr>
        <p:spPr>
          <a:xfrm>
            <a:off x="415600" y="3994200"/>
            <a:ext cx="11360800" cy="1428800"/>
          </a:xfrm>
          <a:prstGeom prst="rect">
            <a:avLst/>
          </a:prstGeom>
        </p:spPr>
        <p:txBody>
          <a:bodyPr spcFirstLastPara="1" wrap="square" lIns="91425" tIns="91425" rIns="91425" bIns="91425" anchor="t" anchorCtr="0">
            <a:normAutofit/>
          </a:bodyPr>
          <a:lstStyle>
            <a:lvl1pPr marL="609585" lvl="0" indent="-457189" algn="ctr">
              <a:spcBef>
                <a:spcPts val="0"/>
              </a:spcBef>
              <a:spcAft>
                <a:spcPts val="0"/>
              </a:spcAft>
              <a:buSzPts val="1800"/>
              <a:buChar char="●"/>
              <a:defRPr/>
            </a:lvl1pPr>
            <a:lvl2pPr marL="1219170" lvl="1" indent="-423323" algn="ctr">
              <a:spcBef>
                <a:spcPts val="0"/>
              </a:spcBef>
              <a:spcAft>
                <a:spcPts val="0"/>
              </a:spcAft>
              <a:buSzPts val="1400"/>
              <a:buChar char="○"/>
              <a:defRPr/>
            </a:lvl2pPr>
            <a:lvl3pPr marL="1828754" lvl="2" indent="-423323" algn="ctr">
              <a:spcBef>
                <a:spcPts val="0"/>
              </a:spcBef>
              <a:spcAft>
                <a:spcPts val="0"/>
              </a:spcAft>
              <a:buSzPts val="1400"/>
              <a:buChar char="■"/>
              <a:defRPr/>
            </a:lvl3pPr>
            <a:lvl4pPr marL="2438339" lvl="3" indent="-423323" algn="ctr">
              <a:spcBef>
                <a:spcPts val="0"/>
              </a:spcBef>
              <a:spcAft>
                <a:spcPts val="0"/>
              </a:spcAft>
              <a:buSzPts val="1400"/>
              <a:buChar char="●"/>
              <a:defRPr/>
            </a:lvl4pPr>
            <a:lvl5pPr marL="3047924" lvl="4" indent="-423323" algn="ctr">
              <a:spcBef>
                <a:spcPts val="0"/>
              </a:spcBef>
              <a:spcAft>
                <a:spcPts val="0"/>
              </a:spcAft>
              <a:buSzPts val="1400"/>
              <a:buChar char="○"/>
              <a:defRPr/>
            </a:lvl5pPr>
            <a:lvl6pPr marL="3657509" lvl="5" indent="-423323" algn="ctr">
              <a:spcBef>
                <a:spcPts val="0"/>
              </a:spcBef>
              <a:spcAft>
                <a:spcPts val="0"/>
              </a:spcAft>
              <a:buSzPts val="1400"/>
              <a:buChar char="■"/>
              <a:defRPr/>
            </a:lvl6pPr>
            <a:lvl7pPr marL="4267093" lvl="6" indent="-423323" algn="ctr">
              <a:spcBef>
                <a:spcPts val="0"/>
              </a:spcBef>
              <a:spcAft>
                <a:spcPts val="0"/>
              </a:spcAft>
              <a:buSzPts val="1400"/>
              <a:buChar char="●"/>
              <a:defRPr/>
            </a:lvl7pPr>
            <a:lvl8pPr marL="4876678" lvl="7" indent="-423323" algn="ctr">
              <a:spcBef>
                <a:spcPts val="0"/>
              </a:spcBef>
              <a:spcAft>
                <a:spcPts val="0"/>
              </a:spcAft>
              <a:buSzPts val="1400"/>
              <a:buChar char="○"/>
              <a:defRPr/>
            </a:lvl8pPr>
            <a:lvl9pPr marL="5486263" lvl="8" indent="-423323" algn="ctr">
              <a:spcBef>
                <a:spcPts val="0"/>
              </a:spcBef>
              <a:spcAft>
                <a:spcPts val="0"/>
              </a:spcAft>
              <a:buSzPts val="1400"/>
              <a:buChar char="■"/>
              <a:defRPr/>
            </a:lvl9pPr>
          </a:lstStyle>
          <a:p>
            <a:endParaRPr/>
          </a:p>
        </p:txBody>
      </p:sp>
      <p:sp>
        <p:nvSpPr>
          <p:cNvPr id="59" name="Google Shape;59;p11"/>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35932058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0"/>
        <p:cNvGrpSpPr/>
        <p:nvPr/>
      </p:nvGrpSpPr>
      <p:grpSpPr>
        <a:xfrm>
          <a:off x="0" y="0"/>
          <a:ext cx="0" cy="0"/>
          <a:chOff x="0" y="0"/>
          <a:chExt cx="0" cy="0"/>
        </a:xfrm>
      </p:grpSpPr>
      <p:sp>
        <p:nvSpPr>
          <p:cNvPr id="61" name="Google Shape;61;p12"/>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408612353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3" name="Rectangle 22"/>
          <p:cNvSpPr/>
          <p:nvPr/>
        </p:nvSpPr>
        <p:spPr>
          <a:xfrm flipV="1">
            <a:off x="7213578" y="3810002"/>
            <a:ext cx="4978425"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2400"/>
          </a:p>
        </p:txBody>
      </p:sp>
      <p:sp>
        <p:nvSpPr>
          <p:cNvPr id="24" name="Rectangle 23"/>
          <p:cNvSpPr/>
          <p:nvPr/>
        </p:nvSpPr>
        <p:spPr>
          <a:xfrm flipV="1">
            <a:off x="7213602" y="3897011"/>
            <a:ext cx="49784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2400"/>
          </a:p>
        </p:txBody>
      </p:sp>
      <p:sp>
        <p:nvSpPr>
          <p:cNvPr id="25" name="Rectangle 24"/>
          <p:cNvSpPr/>
          <p:nvPr/>
        </p:nvSpPr>
        <p:spPr>
          <a:xfrm flipV="1">
            <a:off x="7213602" y="4115167"/>
            <a:ext cx="49784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2400"/>
          </a:p>
        </p:txBody>
      </p:sp>
      <p:sp>
        <p:nvSpPr>
          <p:cNvPr id="26" name="Rectangle 25"/>
          <p:cNvSpPr/>
          <p:nvPr/>
        </p:nvSpPr>
        <p:spPr>
          <a:xfrm flipV="1">
            <a:off x="7213600" y="4164403"/>
            <a:ext cx="262128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2400"/>
          </a:p>
        </p:txBody>
      </p:sp>
      <p:sp>
        <p:nvSpPr>
          <p:cNvPr id="27" name="Rectangle 26"/>
          <p:cNvSpPr/>
          <p:nvPr/>
        </p:nvSpPr>
        <p:spPr>
          <a:xfrm flipV="1">
            <a:off x="7213600" y="4199572"/>
            <a:ext cx="262128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2400"/>
          </a:p>
        </p:txBody>
      </p:sp>
      <p:sp useBgFill="1">
        <p:nvSpPr>
          <p:cNvPr id="30" name="Rounded Rectangle 29"/>
          <p:cNvSpPr/>
          <p:nvPr/>
        </p:nvSpPr>
        <p:spPr bwMode="white">
          <a:xfrm>
            <a:off x="7213600" y="3962400"/>
            <a:ext cx="408432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2400"/>
          </a:p>
        </p:txBody>
      </p:sp>
      <p:sp useBgFill="1">
        <p:nvSpPr>
          <p:cNvPr id="31" name="Rounded Rectangle 30"/>
          <p:cNvSpPr/>
          <p:nvPr/>
        </p:nvSpPr>
        <p:spPr bwMode="white">
          <a:xfrm>
            <a:off x="9835343" y="4060983"/>
            <a:ext cx="21336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2400"/>
          </a:p>
        </p:txBody>
      </p:sp>
      <p:sp>
        <p:nvSpPr>
          <p:cNvPr id="7" name="Rectangle 6"/>
          <p:cNvSpPr/>
          <p:nvPr/>
        </p:nvSpPr>
        <p:spPr>
          <a:xfrm>
            <a:off x="1" y="3649661"/>
            <a:ext cx="12192000" cy="244171"/>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2400"/>
          </a:p>
        </p:txBody>
      </p:sp>
      <p:sp>
        <p:nvSpPr>
          <p:cNvPr id="10" name="Rectangle 9"/>
          <p:cNvSpPr/>
          <p:nvPr/>
        </p:nvSpPr>
        <p:spPr>
          <a:xfrm>
            <a:off x="2" y="3675528"/>
            <a:ext cx="12192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2400"/>
          </a:p>
        </p:txBody>
      </p:sp>
      <p:sp>
        <p:nvSpPr>
          <p:cNvPr id="11" name="Rectangle 10"/>
          <p:cNvSpPr/>
          <p:nvPr/>
        </p:nvSpPr>
        <p:spPr>
          <a:xfrm flipV="1">
            <a:off x="8552068" y="3643091"/>
            <a:ext cx="3639933"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2400"/>
          </a:p>
        </p:txBody>
      </p:sp>
      <p:sp>
        <p:nvSpPr>
          <p:cNvPr id="19" name="Rectangle 18"/>
          <p:cNvSpPr/>
          <p:nvPr/>
        </p:nvSpPr>
        <p:spPr>
          <a:xfrm>
            <a:off x="0" y="1"/>
            <a:ext cx="12192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2400"/>
          </a:p>
        </p:txBody>
      </p:sp>
      <p:sp>
        <p:nvSpPr>
          <p:cNvPr id="8" name="Title 7"/>
          <p:cNvSpPr>
            <a:spLocks noGrp="1"/>
          </p:cNvSpPr>
          <p:nvPr>
            <p:ph type="ctrTitle"/>
          </p:nvPr>
        </p:nvSpPr>
        <p:spPr>
          <a:xfrm>
            <a:off x="609600" y="2401889"/>
            <a:ext cx="11277600" cy="1470025"/>
          </a:xfrm>
        </p:spPr>
        <p:txBody>
          <a:bodyPr anchor="b"/>
          <a:lstStyle>
            <a:lvl1pPr>
              <a:defRPr sz="5867">
                <a:solidFill>
                  <a:schemeClr val="bg1"/>
                </a:solidFill>
              </a:defRPr>
            </a:lvl1pPr>
          </a:lstStyle>
          <a:p>
            <a:r>
              <a:rPr kumimoji="0" lang="en-US"/>
              <a:t>Click to edit Master title style</a:t>
            </a:r>
          </a:p>
        </p:txBody>
      </p:sp>
      <p:sp>
        <p:nvSpPr>
          <p:cNvPr id="9" name="Subtitle 8"/>
          <p:cNvSpPr>
            <a:spLocks noGrp="1"/>
          </p:cNvSpPr>
          <p:nvPr>
            <p:ph type="subTitle" idx="1"/>
          </p:nvPr>
        </p:nvSpPr>
        <p:spPr>
          <a:xfrm>
            <a:off x="609600" y="3899937"/>
            <a:ext cx="6604000" cy="1752600"/>
          </a:xfrm>
        </p:spPr>
        <p:txBody>
          <a:bodyPr/>
          <a:lstStyle>
            <a:lvl1pPr marL="85342" indent="0" algn="l">
              <a:buNone/>
              <a:defRPr sz="3200">
                <a:solidFill>
                  <a:schemeClr val="tx2"/>
                </a:solidFill>
              </a:defRPr>
            </a:lvl1pPr>
            <a:lvl2pPr marL="609585" indent="0" algn="ctr">
              <a:buNone/>
            </a:lvl2pPr>
            <a:lvl3pPr marL="1219170" indent="0" algn="ctr">
              <a:buNone/>
            </a:lvl3pPr>
            <a:lvl4pPr marL="1828754" indent="0" algn="ctr">
              <a:buNone/>
            </a:lvl4pPr>
            <a:lvl5pPr marL="2438339" indent="0" algn="ctr">
              <a:buNone/>
            </a:lvl5pPr>
            <a:lvl6pPr marL="3047924" indent="0" algn="ctr">
              <a:buNone/>
            </a:lvl6pPr>
            <a:lvl7pPr marL="3657509" indent="0" algn="ctr">
              <a:buNone/>
            </a:lvl7pPr>
            <a:lvl8pPr marL="4267093" indent="0" algn="ctr">
              <a:buNone/>
            </a:lvl8pPr>
            <a:lvl9pPr marL="4876678" indent="0" algn="ctr">
              <a:buNone/>
            </a:lvl9pPr>
          </a:lstStyle>
          <a:p>
            <a:r>
              <a:rPr kumimoji="0" lang="en-US"/>
              <a:t>Click to edit Master subtitle style</a:t>
            </a:r>
          </a:p>
        </p:txBody>
      </p:sp>
      <p:sp>
        <p:nvSpPr>
          <p:cNvPr id="28" name="Date Placeholder 27"/>
          <p:cNvSpPr>
            <a:spLocks noGrp="1"/>
          </p:cNvSpPr>
          <p:nvPr>
            <p:ph type="dt" sz="half" idx="10"/>
          </p:nvPr>
        </p:nvSpPr>
        <p:spPr>
          <a:xfrm>
            <a:off x="8940800" y="4206240"/>
            <a:ext cx="1280160" cy="457200"/>
          </a:xfrm>
        </p:spPr>
        <p:txBody>
          <a:bodyPr/>
          <a:lstStyle/>
          <a:p>
            <a:fld id="{1D8BD707-D9CF-40AE-B4C6-C98DA3205C09}" type="datetimeFigureOut">
              <a:rPr lang="en-US" smtClean="0"/>
              <a:pPr/>
              <a:t>10/31/2025</a:t>
            </a:fld>
            <a:endParaRPr lang="en-US"/>
          </a:p>
        </p:txBody>
      </p:sp>
      <p:sp>
        <p:nvSpPr>
          <p:cNvPr id="17" name="Footer Placeholder 16"/>
          <p:cNvSpPr>
            <a:spLocks noGrp="1"/>
          </p:cNvSpPr>
          <p:nvPr>
            <p:ph type="ftr" sz="quarter" idx="11"/>
          </p:nvPr>
        </p:nvSpPr>
        <p:spPr>
          <a:xfrm>
            <a:off x="7213600" y="4205288"/>
            <a:ext cx="1727200" cy="457200"/>
          </a:xfrm>
        </p:spPr>
        <p:txBody>
          <a:bodyPr/>
          <a:lstStyle/>
          <a:p>
            <a:endParaRPr lang="en-US"/>
          </a:p>
        </p:txBody>
      </p:sp>
      <p:sp>
        <p:nvSpPr>
          <p:cNvPr id="29" name="Slide Number Placeholder 28"/>
          <p:cNvSpPr>
            <a:spLocks noGrp="1"/>
          </p:cNvSpPr>
          <p:nvPr>
            <p:ph type="sldNum" sz="quarter" idx="12"/>
          </p:nvPr>
        </p:nvSpPr>
        <p:spPr>
          <a:xfrm>
            <a:off x="11093451" y="1136"/>
            <a:ext cx="996949" cy="365760"/>
          </a:xfrm>
        </p:spPr>
        <p:txBody>
          <a:bodyPr/>
          <a:lstStyle>
            <a:lvl1pPr algn="r">
              <a:defRPr sz="2400">
                <a:solidFill>
                  <a:schemeClr val="bg1"/>
                </a:soli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279385867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10/31/2025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76728413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1981201"/>
            <a:ext cx="10363200" cy="1362075"/>
          </a:xfrm>
        </p:spPr>
        <p:txBody>
          <a:bodyPr anchor="b">
            <a:noAutofit/>
          </a:bodyPr>
          <a:lstStyle>
            <a:lvl1pPr algn="l">
              <a:buNone/>
              <a:defRPr sz="5733"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en-US"/>
              <a:t>Click to edit Master title style</a:t>
            </a:r>
          </a:p>
        </p:txBody>
      </p:sp>
      <p:sp>
        <p:nvSpPr>
          <p:cNvPr id="3" name="Text Placeholder 2"/>
          <p:cNvSpPr>
            <a:spLocks noGrp="1"/>
          </p:cNvSpPr>
          <p:nvPr>
            <p:ph type="body" idx="1"/>
          </p:nvPr>
        </p:nvSpPr>
        <p:spPr>
          <a:xfrm>
            <a:off x="963084" y="3367088"/>
            <a:ext cx="10363200" cy="1509712"/>
          </a:xfrm>
        </p:spPr>
        <p:txBody>
          <a:bodyPr anchor="t"/>
          <a:lstStyle>
            <a:lvl1pPr marL="60958" indent="0">
              <a:buNone/>
              <a:defRPr sz="2800" b="0">
                <a:solidFill>
                  <a:schemeClr val="tx2"/>
                </a:solidFill>
              </a:defRPr>
            </a:lvl1pPr>
            <a:lvl2pPr>
              <a:buNone/>
              <a:defRPr sz="2400">
                <a:solidFill>
                  <a:schemeClr val="tx1">
                    <a:tint val="75000"/>
                  </a:schemeClr>
                </a:solidFill>
              </a:defRPr>
            </a:lvl2pPr>
            <a:lvl3pPr>
              <a:buNone/>
              <a:defRPr sz="2133">
                <a:solidFill>
                  <a:schemeClr val="tx1">
                    <a:tint val="75000"/>
                  </a:schemeClr>
                </a:solidFill>
              </a:defRPr>
            </a:lvl3pPr>
            <a:lvl4pPr>
              <a:buNone/>
              <a:defRPr sz="1867">
                <a:solidFill>
                  <a:schemeClr val="tx1">
                    <a:tint val="75000"/>
                  </a:schemeClr>
                </a:solidFill>
              </a:defRPr>
            </a:lvl4pPr>
            <a:lvl5pPr>
              <a:buNone/>
              <a:defRPr sz="1867">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10/31/2025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2746987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sz="half" idx="1"/>
          </p:nvPr>
        </p:nvSpPr>
        <p:spPr>
          <a:xfrm>
            <a:off x="609600" y="2249425"/>
            <a:ext cx="5384800" cy="4525963"/>
          </a:xfrm>
        </p:spPr>
        <p:txBody>
          <a:bodyPr/>
          <a:lstStyle>
            <a:lvl1pPr>
              <a:defRPr sz="2667"/>
            </a:lvl1pPr>
            <a:lvl2pPr>
              <a:defRPr sz="2533"/>
            </a:lvl2pPr>
            <a:lvl3pPr>
              <a:defRPr sz="2400"/>
            </a:lvl3pPr>
            <a:lvl4pPr>
              <a:defRPr sz="2400"/>
            </a:lvl4pPr>
            <a:lvl5pPr>
              <a:defRPr sz="24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6197600" y="2249425"/>
            <a:ext cx="5384800" cy="4525963"/>
          </a:xfrm>
        </p:spPr>
        <p:txBody>
          <a:bodyPr/>
          <a:lstStyle>
            <a:lvl1pPr>
              <a:defRPr sz="2667"/>
            </a:lvl1pPr>
            <a:lvl2pPr>
              <a:defRPr sz="2533"/>
            </a:lvl2pPr>
            <a:lvl3pPr>
              <a:defRPr sz="2400"/>
            </a:lvl3pPr>
            <a:lvl4pPr>
              <a:defRPr sz="2400"/>
            </a:lvl4pPr>
            <a:lvl5pPr>
              <a:defRPr sz="24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10/31/2025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08320921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8000" y="1143000"/>
            <a:ext cx="11176000" cy="1069848"/>
          </a:xfrm>
        </p:spPr>
        <p:txBody>
          <a:bodyPr anchor="ctr"/>
          <a:lstStyle>
            <a:lvl1pPr>
              <a:defRPr sz="5333" b="0" i="0" cap="none" baseline="0"/>
            </a:lvl1pPr>
          </a:lstStyle>
          <a:p>
            <a:r>
              <a:rPr kumimoji="0" lang="en-US"/>
              <a:t>Click to edit Master title style</a:t>
            </a:r>
          </a:p>
        </p:txBody>
      </p:sp>
      <p:sp>
        <p:nvSpPr>
          <p:cNvPr id="3" name="Text Placeholder 2"/>
          <p:cNvSpPr>
            <a:spLocks noGrp="1"/>
          </p:cNvSpPr>
          <p:nvPr>
            <p:ph type="body" idx="1"/>
          </p:nvPr>
        </p:nvSpPr>
        <p:spPr>
          <a:xfrm>
            <a:off x="508000" y="2244971"/>
            <a:ext cx="5388864" cy="457200"/>
          </a:xfrm>
          <a:solidFill>
            <a:schemeClr val="accent2">
              <a:satMod val="150000"/>
              <a:alpha val="25000"/>
            </a:schemeClr>
          </a:solidFill>
          <a:ln w="12700">
            <a:solidFill>
              <a:schemeClr val="accent2"/>
            </a:solidFill>
          </a:ln>
        </p:spPr>
        <p:txBody>
          <a:bodyPr anchor="ctr">
            <a:noAutofit/>
          </a:bodyPr>
          <a:lstStyle>
            <a:lvl1pPr marL="60958" indent="0">
              <a:buNone/>
              <a:defRPr sz="2533" b="1">
                <a:solidFill>
                  <a:schemeClr val="tx1">
                    <a:tint val="95000"/>
                  </a:schemeClr>
                </a:solidFill>
              </a:defRPr>
            </a:lvl1pPr>
            <a:lvl2pPr>
              <a:buNone/>
              <a:defRPr sz="2667" b="1"/>
            </a:lvl2pPr>
            <a:lvl3pPr>
              <a:buNone/>
              <a:defRPr sz="2400" b="1"/>
            </a:lvl3pPr>
            <a:lvl4pPr>
              <a:buNone/>
              <a:defRPr sz="2133" b="1"/>
            </a:lvl4pPr>
            <a:lvl5pPr>
              <a:buNone/>
              <a:defRPr sz="2133"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6294969" y="2244971"/>
            <a:ext cx="5389033" cy="457200"/>
          </a:xfrm>
          <a:solidFill>
            <a:schemeClr val="accent2">
              <a:satMod val="150000"/>
              <a:alpha val="25000"/>
            </a:schemeClr>
          </a:solidFill>
          <a:ln w="12700">
            <a:solidFill>
              <a:schemeClr val="accent2"/>
            </a:solidFill>
          </a:ln>
        </p:spPr>
        <p:txBody>
          <a:bodyPr anchor="ctr">
            <a:noAutofit/>
          </a:bodyPr>
          <a:lstStyle>
            <a:lvl1pPr marL="60958" indent="0">
              <a:buNone/>
              <a:defRPr sz="2533" b="1">
                <a:solidFill>
                  <a:schemeClr val="tx1">
                    <a:tint val="95000"/>
                  </a:schemeClr>
                </a:solidFill>
              </a:defRPr>
            </a:lvl1pPr>
            <a:lvl2pPr>
              <a:buNone/>
              <a:defRPr sz="2667" b="1"/>
            </a:lvl2pPr>
            <a:lvl3pPr>
              <a:buNone/>
              <a:defRPr sz="2400" b="1"/>
            </a:lvl3pPr>
            <a:lvl4pPr>
              <a:buNone/>
              <a:defRPr sz="2133" b="1"/>
            </a:lvl4pPr>
            <a:lvl5pPr>
              <a:buNone/>
              <a:defRPr sz="2133"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508000" y="2708519"/>
            <a:ext cx="5388864" cy="3886200"/>
          </a:xfrm>
        </p:spPr>
        <p:txBody>
          <a:bodyPr/>
          <a:lstStyle>
            <a:lvl1pPr>
              <a:defRPr sz="2667"/>
            </a:lvl1pPr>
            <a:lvl2pPr>
              <a:defRPr sz="2667"/>
            </a:lvl2pPr>
            <a:lvl3pPr>
              <a:defRPr sz="2400"/>
            </a:lvl3pPr>
            <a:lvl4pPr>
              <a:defRPr sz="2133"/>
            </a:lvl4pPr>
            <a:lvl5pPr>
              <a:defRPr sz="2133"/>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6291074" y="2708519"/>
            <a:ext cx="5389033" cy="3886200"/>
          </a:xfrm>
        </p:spPr>
        <p:txBody>
          <a:bodyPr/>
          <a:lstStyle>
            <a:lvl1pPr>
              <a:defRPr sz="2667"/>
            </a:lvl1pPr>
            <a:lvl2pPr>
              <a:defRPr sz="2667"/>
            </a:lvl2pPr>
            <a:lvl3pPr>
              <a:defRPr sz="2400"/>
            </a:lvl3pPr>
            <a:lvl4pPr>
              <a:defRPr sz="2133"/>
            </a:lvl4pPr>
            <a:lvl5pPr>
              <a:defRPr sz="2133"/>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6" name="Date Placeholder 25"/>
          <p:cNvSpPr>
            <a:spLocks noGrp="1"/>
          </p:cNvSpPr>
          <p:nvPr>
            <p:ph type="dt" sz="half" idx="10"/>
          </p:nvPr>
        </p:nvSpPr>
        <p:spPr/>
        <p:txBody>
          <a:bodyPr rtlCol="0"/>
          <a:lstStyle/>
          <a:p>
            <a:fld id="{1D8BD707-D9CF-40AE-B4C6-C98DA3205C09}" type="datetimeFigureOut">
              <a:rPr lang="en-US" smtClean="0"/>
              <a:pPr/>
              <a:t>10/31/2025</a:t>
            </a:fld>
            <a:endParaRPr lang="en-US"/>
          </a:p>
        </p:txBody>
      </p:sp>
      <p:sp>
        <p:nvSpPr>
          <p:cNvPr id="27" name="Slide Number Placeholder 26"/>
          <p:cNvSpPr>
            <a:spLocks noGrp="1"/>
          </p:cNvSpPr>
          <p:nvPr>
            <p:ph type="sldNum" sz="quarter" idx="11"/>
          </p:nvPr>
        </p:nvSpPr>
        <p:spPr/>
        <p:txBody>
          <a:bodyPr rtlCol="0"/>
          <a:lstStyle/>
          <a:p>
            <a:fld id="{B6F15528-21DE-4FAA-801E-634DDDAF4B2B}" type="slidenum">
              <a:rPr lang="en-US" smtClean="0"/>
              <a:pPr/>
              <a:t>‹#›</a:t>
            </a:fld>
            <a:endParaRPr lang="en-US"/>
          </a:p>
        </p:txBody>
      </p:sp>
      <p:sp>
        <p:nvSpPr>
          <p:cNvPr id="28" name="Footer Placeholder 27"/>
          <p:cNvSpPr>
            <a:spLocks noGrp="1"/>
          </p:cNvSpPr>
          <p:nvPr>
            <p:ph type="ftr" sz="quarter" idx="12"/>
          </p:nvPr>
        </p:nvSpPr>
        <p:spPr/>
        <p:txBody>
          <a:bodyPr rtlCol="0"/>
          <a:lstStyle/>
          <a:p>
            <a:endParaRPr lang="en-US"/>
          </a:p>
        </p:txBody>
      </p:sp>
    </p:spTree>
    <p:extLst>
      <p:ext uri="{BB962C8B-B14F-4D97-AF65-F5344CB8AC3E}">
        <p14:creationId xmlns:p14="http://schemas.microsoft.com/office/powerpoint/2010/main" val="358750506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1143000"/>
            <a:ext cx="10972800" cy="1069848"/>
          </a:xfrm>
        </p:spPr>
        <p:txBody>
          <a:bodyPr anchor="ctr"/>
          <a:lstStyle>
            <a:lvl1pPr>
              <a:defRPr sz="5333">
                <a:solidFill>
                  <a:schemeClr val="tx2"/>
                </a:solidFill>
              </a:defRPr>
            </a:lvl1pPr>
          </a:lstStyle>
          <a:p>
            <a:r>
              <a:rPr kumimoji="0" lang="en-US"/>
              <a:t>Click to edit Master title style</a:t>
            </a:r>
          </a:p>
        </p:txBody>
      </p:sp>
      <p:sp>
        <p:nvSpPr>
          <p:cNvPr id="3" name="Date Placeholder 2"/>
          <p:cNvSpPr>
            <a:spLocks noGrp="1"/>
          </p:cNvSpPr>
          <p:nvPr>
            <p:ph type="dt" sz="half" idx="10"/>
          </p:nvPr>
        </p:nvSpPr>
        <p:spPr>
          <a:xfrm>
            <a:off x="8778240" y="612648"/>
            <a:ext cx="1276352" cy="457200"/>
          </a:xfrm>
        </p:spPr>
        <p:txBody>
          <a:bodyPr/>
          <a:lstStyle/>
          <a:p>
            <a:fld id="{1D8BD707-D9CF-40AE-B4C6-C98DA3205C09}" type="datetimeFigureOut">
              <a:rPr lang="en-US" smtClean="0"/>
              <a:pPr/>
              <a:t>10/31/2025</a:t>
            </a:fld>
            <a:endParaRPr lang="en-US"/>
          </a:p>
        </p:txBody>
      </p:sp>
      <p:sp>
        <p:nvSpPr>
          <p:cNvPr id="4" name="Footer Placeholder 3"/>
          <p:cNvSpPr>
            <a:spLocks noGrp="1"/>
          </p:cNvSpPr>
          <p:nvPr>
            <p:ph type="ftr" sz="quarter" idx="11"/>
          </p:nvPr>
        </p:nvSpPr>
        <p:spPr>
          <a:xfrm>
            <a:off x="7010400" y="612648"/>
            <a:ext cx="1767840" cy="457200"/>
          </a:xfrm>
        </p:spPr>
        <p:txBody>
          <a:bodyPr/>
          <a:lstStyle/>
          <a:p>
            <a:endParaRPr lang="en-US"/>
          </a:p>
        </p:txBody>
      </p:sp>
      <p:sp>
        <p:nvSpPr>
          <p:cNvPr id="5" name="Slide Number Placeholder 4"/>
          <p:cNvSpPr>
            <a:spLocks noGrp="1"/>
          </p:cNvSpPr>
          <p:nvPr>
            <p:ph type="sldNum" sz="quarter" idx="12"/>
          </p:nvPr>
        </p:nvSpPr>
        <p:spPr>
          <a:xfrm>
            <a:off x="10899648" y="2272"/>
            <a:ext cx="1016000" cy="365760"/>
          </a:xfrm>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09638805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10/31/2025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72587643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137995" y="1101971"/>
            <a:ext cx="4511040" cy="877824"/>
          </a:xfrm>
        </p:spPr>
        <p:txBody>
          <a:bodyPr anchor="b"/>
          <a:lstStyle>
            <a:lvl1pPr algn="l">
              <a:buNone/>
              <a:defRPr sz="2400" b="1"/>
            </a:lvl1pPr>
          </a:lstStyle>
          <a:p>
            <a:r>
              <a:rPr kumimoji="0" lang="en-US"/>
              <a:t>Click to edit Master title style</a:t>
            </a:r>
          </a:p>
        </p:txBody>
      </p:sp>
      <p:sp>
        <p:nvSpPr>
          <p:cNvPr id="3" name="Text Placeholder 2"/>
          <p:cNvSpPr>
            <a:spLocks noGrp="1"/>
          </p:cNvSpPr>
          <p:nvPr>
            <p:ph type="body" idx="2"/>
          </p:nvPr>
        </p:nvSpPr>
        <p:spPr>
          <a:xfrm>
            <a:off x="7137995" y="2010727"/>
            <a:ext cx="4511040" cy="4617720"/>
          </a:xfrm>
        </p:spPr>
        <p:txBody>
          <a:bodyPr/>
          <a:lstStyle>
            <a:lvl1pPr marL="12192" indent="0">
              <a:buNone/>
              <a:defRPr sz="1867"/>
            </a:lvl1pPr>
            <a:lvl2pPr>
              <a:buNone/>
              <a:defRPr sz="1600"/>
            </a:lvl2pPr>
            <a:lvl3pPr>
              <a:buNone/>
              <a:defRPr sz="1333"/>
            </a:lvl3pPr>
            <a:lvl4pPr>
              <a:buNone/>
              <a:defRPr sz="1200"/>
            </a:lvl4pPr>
            <a:lvl5pPr>
              <a:buNone/>
              <a:defRPr sz="12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203200" y="776287"/>
            <a:ext cx="6803136" cy="5852160"/>
          </a:xfrm>
        </p:spPr>
        <p:txBody>
          <a:bodyPr/>
          <a:lstStyle>
            <a:lvl1pPr>
              <a:defRPr sz="4267"/>
            </a:lvl1pPr>
            <a:lvl2pPr>
              <a:defRPr sz="3733"/>
            </a:lvl2pPr>
            <a:lvl3pPr>
              <a:defRPr sz="3200"/>
            </a:lvl3pPr>
            <a:lvl4pPr>
              <a:defRPr sz="2667"/>
            </a:lvl4pPr>
            <a:lvl5pPr>
              <a:defRPr sz="2667"/>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10/31/2025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00065549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253914" y="1109160"/>
            <a:ext cx="782404" cy="4681637"/>
          </a:xfrm>
        </p:spPr>
        <p:txBody>
          <a:bodyPr vert="vert270" lIns="45720" tIns="0" rIns="45720" anchor="t"/>
          <a:lstStyle>
            <a:lvl1pPr algn="ctr">
              <a:buNone/>
              <a:defRPr sz="2667" b="1"/>
            </a:lvl1pPr>
          </a:lstStyle>
          <a:p>
            <a:r>
              <a:rPr kumimoji="0" lang="en-US"/>
              <a:t>Click to edit Master title style</a:t>
            </a:r>
          </a:p>
        </p:txBody>
      </p:sp>
      <p:sp>
        <p:nvSpPr>
          <p:cNvPr id="3" name="Picture Placeholder 2"/>
          <p:cNvSpPr>
            <a:spLocks noGrp="1"/>
          </p:cNvSpPr>
          <p:nvPr>
            <p:ph type="pic" idx="1"/>
          </p:nvPr>
        </p:nvSpPr>
        <p:spPr>
          <a:xfrm>
            <a:off x="538228" y="1143000"/>
            <a:ext cx="6096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4267"/>
            </a:lvl1pPr>
          </a:lstStyle>
          <a:p>
            <a:r>
              <a:rPr kumimoji="0" lang="en-US"/>
              <a:t>Click icon to add picture</a:t>
            </a:r>
            <a:endParaRPr kumimoji="0" lang="en-US" dirty="0"/>
          </a:p>
        </p:txBody>
      </p:sp>
      <p:sp>
        <p:nvSpPr>
          <p:cNvPr id="4" name="Text Placeholder 3"/>
          <p:cNvSpPr>
            <a:spLocks noGrp="1"/>
          </p:cNvSpPr>
          <p:nvPr>
            <p:ph type="body" sz="half" idx="2"/>
          </p:nvPr>
        </p:nvSpPr>
        <p:spPr>
          <a:xfrm>
            <a:off x="8117924" y="3274309"/>
            <a:ext cx="3454400" cy="2516489"/>
          </a:xfrm>
        </p:spPr>
        <p:txBody>
          <a:bodyPr lIns="0" tIns="0" rIns="45720" anchor="t"/>
          <a:lstStyle>
            <a:lvl1pPr marL="0" indent="0">
              <a:lnSpc>
                <a:spcPct val="100000"/>
              </a:lnSpc>
              <a:spcBef>
                <a:spcPts val="0"/>
              </a:spcBef>
              <a:buFontTx/>
              <a:buNone/>
              <a:defRPr sz="1733"/>
            </a:lvl1pPr>
            <a:lvl2pPr>
              <a:buFontTx/>
              <a:buNone/>
              <a:defRPr sz="1600"/>
            </a:lvl2pPr>
            <a:lvl3pPr>
              <a:buFontTx/>
              <a:buNone/>
              <a:defRPr sz="1333"/>
            </a:lvl3pPr>
            <a:lvl4pPr>
              <a:buFontTx/>
              <a:buNone/>
              <a:defRPr sz="1200"/>
            </a:lvl4pPr>
            <a:lvl5pPr>
              <a:buFontTx/>
              <a:buNone/>
              <a:defRPr sz="12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02039292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10/31/2025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07358906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1143000"/>
            <a:ext cx="2540000" cy="5486400"/>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609600" y="1143000"/>
            <a:ext cx="8331200" cy="548640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10/31/2025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0140253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CC549F-C170-0F49-9841-330230EFAC8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41D0BC8-9E25-3977-01DF-5823F010222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BFE2EB6-CF2D-0BE2-461F-6135E7D695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7789FD2-854A-49C3-BCE1-6A1D4A44DF5C}" type="datetimeFigureOut">
              <a:rPr lang="en-GB" smtClean="0"/>
              <a:t>31/10/2025</a:t>
            </a:fld>
            <a:endParaRPr lang="en-GB"/>
          </a:p>
        </p:txBody>
      </p:sp>
      <p:sp>
        <p:nvSpPr>
          <p:cNvPr id="5" name="Footer Placeholder 4">
            <a:extLst>
              <a:ext uri="{FF2B5EF4-FFF2-40B4-BE49-F238E27FC236}">
                <a16:creationId xmlns:a16="http://schemas.microsoft.com/office/drawing/2014/main" id="{F3C6E2FC-2BB7-33E2-F168-40E8A455FF0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65C24304-D1FB-4FC5-DEAF-71C3B2E5974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6455701-2389-48DB-816B-9E865002CFF2}" type="slidenum">
              <a:rPr lang="en-GB" smtClean="0"/>
              <a:t>‹#›</a:t>
            </a:fld>
            <a:endParaRPr lang="en-GB"/>
          </a:p>
        </p:txBody>
      </p:sp>
    </p:spTree>
    <p:extLst>
      <p:ext uri="{BB962C8B-B14F-4D97-AF65-F5344CB8AC3E}">
        <p14:creationId xmlns:p14="http://schemas.microsoft.com/office/powerpoint/2010/main" val="21884558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5970353-DC5E-48FA-92E2-27ECBAB672B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8273A3B-7D3A-4BE4-A4E4-2C7D778D5D0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0D13920-B609-4337-9F08-132D48CA5BB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1E13B47-BF42-43C1-807C-CE820B13FA8E}" type="datetimeFigureOut">
              <a:rPr lang="en-GB" smtClean="0"/>
              <a:t>31/10/2025</a:t>
            </a:fld>
            <a:endParaRPr lang="en-GB"/>
          </a:p>
        </p:txBody>
      </p:sp>
      <p:sp>
        <p:nvSpPr>
          <p:cNvPr id="5" name="Footer Placeholder 4">
            <a:extLst>
              <a:ext uri="{FF2B5EF4-FFF2-40B4-BE49-F238E27FC236}">
                <a16:creationId xmlns:a16="http://schemas.microsoft.com/office/drawing/2014/main" id="{D03F9A47-917C-4F37-A115-8DEC4F5D217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7F2DD82-08BB-4D5D-B550-371D5265166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A3653E-E613-448B-B1BA-A28871447722}" type="slidenum">
              <a:rPr lang="en-GB" smtClean="0"/>
              <a:t>‹#›</a:t>
            </a:fld>
            <a:endParaRPr lang="en-GB"/>
          </a:p>
        </p:txBody>
      </p:sp>
    </p:spTree>
    <p:extLst>
      <p:ext uri="{BB962C8B-B14F-4D97-AF65-F5344CB8AC3E}">
        <p14:creationId xmlns:p14="http://schemas.microsoft.com/office/powerpoint/2010/main" val="354354239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15600" y="593367"/>
            <a:ext cx="11360800" cy="9432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1pPr>
            <a:lvl2pPr lvl="1">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2pPr>
            <a:lvl3pPr lvl="2">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3pPr>
            <a:lvl4pPr lvl="3">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4pPr>
            <a:lvl5pPr lvl="4">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5pPr>
            <a:lvl6pPr lvl="5">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6pPr>
            <a:lvl7pPr lvl="6">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7pPr>
            <a:lvl8pPr lvl="7">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8pPr>
            <a:lvl9pPr lvl="8">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9pPr>
          </a:lstStyle>
          <a:p>
            <a:endParaRPr/>
          </a:p>
        </p:txBody>
      </p:sp>
      <p:sp>
        <p:nvSpPr>
          <p:cNvPr id="7" name="Google Shape;7;p1"/>
          <p:cNvSpPr txBox="1">
            <a:spLocks noGrp="1"/>
          </p:cNvSpPr>
          <p:nvPr>
            <p:ph type="body" idx="1"/>
          </p:nvPr>
        </p:nvSpPr>
        <p:spPr>
          <a:xfrm>
            <a:off x="415600" y="1688433"/>
            <a:ext cx="11360800" cy="44036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Font typeface="Open Sans"/>
              <a:buChar char="●"/>
              <a:defRPr sz="1800">
                <a:solidFill>
                  <a:schemeClr val="dk2"/>
                </a:solidFill>
                <a:latin typeface="Open Sans"/>
                <a:ea typeface="Open Sans"/>
                <a:cs typeface="Open Sans"/>
                <a:sym typeface="Open Sans"/>
              </a:defRPr>
            </a:lvl1pPr>
            <a:lvl2pPr marL="914400" lvl="1" indent="-317500">
              <a:lnSpc>
                <a:spcPct val="115000"/>
              </a:lnSpc>
              <a:spcBef>
                <a:spcPts val="0"/>
              </a:spcBef>
              <a:spcAft>
                <a:spcPts val="0"/>
              </a:spcAft>
              <a:buClr>
                <a:schemeClr val="dk2"/>
              </a:buClr>
              <a:buSzPts val="1400"/>
              <a:buFont typeface="Open Sans"/>
              <a:buChar char="○"/>
              <a:defRPr>
                <a:solidFill>
                  <a:schemeClr val="dk2"/>
                </a:solidFill>
                <a:latin typeface="Open Sans"/>
                <a:ea typeface="Open Sans"/>
                <a:cs typeface="Open Sans"/>
                <a:sym typeface="Open Sans"/>
              </a:defRPr>
            </a:lvl2pPr>
            <a:lvl3pPr marL="1371600" lvl="2" indent="-317500">
              <a:lnSpc>
                <a:spcPct val="115000"/>
              </a:lnSpc>
              <a:spcBef>
                <a:spcPts val="0"/>
              </a:spcBef>
              <a:spcAft>
                <a:spcPts val="0"/>
              </a:spcAft>
              <a:buClr>
                <a:schemeClr val="dk2"/>
              </a:buClr>
              <a:buSzPts val="1400"/>
              <a:buFont typeface="Open Sans"/>
              <a:buChar char="■"/>
              <a:defRPr>
                <a:solidFill>
                  <a:schemeClr val="dk2"/>
                </a:solidFill>
                <a:latin typeface="Open Sans"/>
                <a:ea typeface="Open Sans"/>
                <a:cs typeface="Open Sans"/>
                <a:sym typeface="Open Sans"/>
              </a:defRPr>
            </a:lvl3pPr>
            <a:lvl4pPr marL="1828800" lvl="3" indent="-317500">
              <a:lnSpc>
                <a:spcPct val="115000"/>
              </a:lnSpc>
              <a:spcBef>
                <a:spcPts val="0"/>
              </a:spcBef>
              <a:spcAft>
                <a:spcPts val="0"/>
              </a:spcAft>
              <a:buClr>
                <a:schemeClr val="dk2"/>
              </a:buClr>
              <a:buSzPts val="1400"/>
              <a:buFont typeface="Open Sans"/>
              <a:buChar char="●"/>
              <a:defRPr>
                <a:solidFill>
                  <a:schemeClr val="dk2"/>
                </a:solidFill>
                <a:latin typeface="Open Sans"/>
                <a:ea typeface="Open Sans"/>
                <a:cs typeface="Open Sans"/>
                <a:sym typeface="Open Sans"/>
              </a:defRPr>
            </a:lvl4pPr>
            <a:lvl5pPr marL="2286000" lvl="4" indent="-317500">
              <a:lnSpc>
                <a:spcPct val="115000"/>
              </a:lnSpc>
              <a:spcBef>
                <a:spcPts val="0"/>
              </a:spcBef>
              <a:spcAft>
                <a:spcPts val="0"/>
              </a:spcAft>
              <a:buClr>
                <a:schemeClr val="dk2"/>
              </a:buClr>
              <a:buSzPts val="1400"/>
              <a:buFont typeface="Open Sans"/>
              <a:buChar char="○"/>
              <a:defRPr>
                <a:solidFill>
                  <a:schemeClr val="dk2"/>
                </a:solidFill>
                <a:latin typeface="Open Sans"/>
                <a:ea typeface="Open Sans"/>
                <a:cs typeface="Open Sans"/>
                <a:sym typeface="Open Sans"/>
              </a:defRPr>
            </a:lvl5pPr>
            <a:lvl6pPr marL="2743200" lvl="5" indent="-317500">
              <a:lnSpc>
                <a:spcPct val="115000"/>
              </a:lnSpc>
              <a:spcBef>
                <a:spcPts val="0"/>
              </a:spcBef>
              <a:spcAft>
                <a:spcPts val="0"/>
              </a:spcAft>
              <a:buClr>
                <a:schemeClr val="dk2"/>
              </a:buClr>
              <a:buSzPts val="1400"/>
              <a:buFont typeface="Open Sans"/>
              <a:buChar char="■"/>
              <a:defRPr>
                <a:solidFill>
                  <a:schemeClr val="dk2"/>
                </a:solidFill>
                <a:latin typeface="Open Sans"/>
                <a:ea typeface="Open Sans"/>
                <a:cs typeface="Open Sans"/>
                <a:sym typeface="Open Sans"/>
              </a:defRPr>
            </a:lvl6pPr>
            <a:lvl7pPr marL="3200400" lvl="6" indent="-317500">
              <a:lnSpc>
                <a:spcPct val="115000"/>
              </a:lnSpc>
              <a:spcBef>
                <a:spcPts val="0"/>
              </a:spcBef>
              <a:spcAft>
                <a:spcPts val="0"/>
              </a:spcAft>
              <a:buClr>
                <a:schemeClr val="dk2"/>
              </a:buClr>
              <a:buSzPts val="1400"/>
              <a:buFont typeface="Open Sans"/>
              <a:buChar char="●"/>
              <a:defRPr>
                <a:solidFill>
                  <a:schemeClr val="dk2"/>
                </a:solidFill>
                <a:latin typeface="Open Sans"/>
                <a:ea typeface="Open Sans"/>
                <a:cs typeface="Open Sans"/>
                <a:sym typeface="Open Sans"/>
              </a:defRPr>
            </a:lvl7pPr>
            <a:lvl8pPr marL="3657600" lvl="7" indent="-317500">
              <a:lnSpc>
                <a:spcPct val="115000"/>
              </a:lnSpc>
              <a:spcBef>
                <a:spcPts val="0"/>
              </a:spcBef>
              <a:spcAft>
                <a:spcPts val="0"/>
              </a:spcAft>
              <a:buClr>
                <a:schemeClr val="dk2"/>
              </a:buClr>
              <a:buSzPts val="1400"/>
              <a:buFont typeface="Open Sans"/>
              <a:buChar char="○"/>
              <a:defRPr>
                <a:solidFill>
                  <a:schemeClr val="dk2"/>
                </a:solidFill>
                <a:latin typeface="Open Sans"/>
                <a:ea typeface="Open Sans"/>
                <a:cs typeface="Open Sans"/>
                <a:sym typeface="Open Sans"/>
              </a:defRPr>
            </a:lvl8pPr>
            <a:lvl9pPr marL="4114800" lvl="8" indent="-317500">
              <a:lnSpc>
                <a:spcPct val="115000"/>
              </a:lnSpc>
              <a:spcBef>
                <a:spcPts val="0"/>
              </a:spcBef>
              <a:spcAft>
                <a:spcPts val="0"/>
              </a:spcAft>
              <a:buClr>
                <a:schemeClr val="dk2"/>
              </a:buClr>
              <a:buSzPts val="1400"/>
              <a:buFont typeface="Open Sans"/>
              <a:buChar char="■"/>
              <a:defRPr>
                <a:solidFill>
                  <a:schemeClr val="dk2"/>
                </a:solidFill>
                <a:latin typeface="Open Sans"/>
                <a:ea typeface="Open Sans"/>
                <a:cs typeface="Open Sans"/>
                <a:sym typeface="Open Sans"/>
              </a:defRPr>
            </a:lvl9pPr>
          </a:lstStyle>
          <a:p>
            <a:endParaRPr/>
          </a:p>
        </p:txBody>
      </p:sp>
      <p:sp>
        <p:nvSpPr>
          <p:cNvPr id="8" name="Google Shape;8;p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rmAutofit/>
          </a:bodyPr>
          <a:lstStyle>
            <a:lvl1pPr lvl="0" algn="r">
              <a:buNone/>
              <a:defRPr sz="1333">
                <a:solidFill>
                  <a:schemeClr val="dk2"/>
                </a:solidFill>
                <a:latin typeface="Open Sans"/>
                <a:ea typeface="Open Sans"/>
                <a:cs typeface="Open Sans"/>
                <a:sym typeface="Open Sans"/>
              </a:defRPr>
            </a:lvl1pPr>
            <a:lvl2pPr lvl="1" algn="r">
              <a:buNone/>
              <a:defRPr sz="1333">
                <a:solidFill>
                  <a:schemeClr val="dk2"/>
                </a:solidFill>
                <a:latin typeface="Open Sans"/>
                <a:ea typeface="Open Sans"/>
                <a:cs typeface="Open Sans"/>
                <a:sym typeface="Open Sans"/>
              </a:defRPr>
            </a:lvl2pPr>
            <a:lvl3pPr lvl="2" algn="r">
              <a:buNone/>
              <a:defRPr sz="1333">
                <a:solidFill>
                  <a:schemeClr val="dk2"/>
                </a:solidFill>
                <a:latin typeface="Open Sans"/>
                <a:ea typeface="Open Sans"/>
                <a:cs typeface="Open Sans"/>
                <a:sym typeface="Open Sans"/>
              </a:defRPr>
            </a:lvl3pPr>
            <a:lvl4pPr lvl="3" algn="r">
              <a:buNone/>
              <a:defRPr sz="1333">
                <a:solidFill>
                  <a:schemeClr val="dk2"/>
                </a:solidFill>
                <a:latin typeface="Open Sans"/>
                <a:ea typeface="Open Sans"/>
                <a:cs typeface="Open Sans"/>
                <a:sym typeface="Open Sans"/>
              </a:defRPr>
            </a:lvl4pPr>
            <a:lvl5pPr lvl="4" algn="r">
              <a:buNone/>
              <a:defRPr sz="1333">
                <a:solidFill>
                  <a:schemeClr val="dk2"/>
                </a:solidFill>
                <a:latin typeface="Open Sans"/>
                <a:ea typeface="Open Sans"/>
                <a:cs typeface="Open Sans"/>
                <a:sym typeface="Open Sans"/>
              </a:defRPr>
            </a:lvl5pPr>
            <a:lvl6pPr lvl="5" algn="r">
              <a:buNone/>
              <a:defRPr sz="1333">
                <a:solidFill>
                  <a:schemeClr val="dk2"/>
                </a:solidFill>
                <a:latin typeface="Open Sans"/>
                <a:ea typeface="Open Sans"/>
                <a:cs typeface="Open Sans"/>
                <a:sym typeface="Open Sans"/>
              </a:defRPr>
            </a:lvl6pPr>
            <a:lvl7pPr lvl="6" algn="r">
              <a:buNone/>
              <a:defRPr sz="1333">
                <a:solidFill>
                  <a:schemeClr val="dk2"/>
                </a:solidFill>
                <a:latin typeface="Open Sans"/>
                <a:ea typeface="Open Sans"/>
                <a:cs typeface="Open Sans"/>
                <a:sym typeface="Open Sans"/>
              </a:defRPr>
            </a:lvl7pPr>
            <a:lvl8pPr lvl="7" algn="r">
              <a:buNone/>
              <a:defRPr sz="1333">
                <a:solidFill>
                  <a:schemeClr val="dk2"/>
                </a:solidFill>
                <a:latin typeface="Open Sans"/>
                <a:ea typeface="Open Sans"/>
                <a:cs typeface="Open Sans"/>
                <a:sym typeface="Open Sans"/>
              </a:defRPr>
            </a:lvl8pPr>
            <a:lvl9pPr lvl="8" algn="r">
              <a:buNone/>
              <a:defRPr sz="1333">
                <a:solidFill>
                  <a:schemeClr val="dk2"/>
                </a:solidFill>
                <a:latin typeface="Open Sans"/>
                <a:ea typeface="Open Sans"/>
                <a:cs typeface="Open Sans"/>
                <a:sym typeface="Open Sans"/>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69277310"/>
      </p:ext>
    </p:extLst>
  </p:cSld>
  <p:clrMap bg1="lt1" tx1="dk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Rectangle 27"/>
          <p:cNvSpPr/>
          <p:nvPr/>
        </p:nvSpPr>
        <p:spPr>
          <a:xfrm>
            <a:off x="1" y="366819"/>
            <a:ext cx="12192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2400"/>
          </a:p>
        </p:txBody>
      </p:sp>
      <p:sp>
        <p:nvSpPr>
          <p:cNvPr id="29" name="Rectangle 28"/>
          <p:cNvSpPr/>
          <p:nvPr/>
        </p:nvSpPr>
        <p:spPr>
          <a:xfrm>
            <a:off x="0" y="1"/>
            <a:ext cx="12192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2400"/>
          </a:p>
        </p:txBody>
      </p:sp>
      <p:sp>
        <p:nvSpPr>
          <p:cNvPr id="30" name="Rectangle 29"/>
          <p:cNvSpPr/>
          <p:nvPr/>
        </p:nvSpPr>
        <p:spPr>
          <a:xfrm>
            <a:off x="2" y="308277"/>
            <a:ext cx="12192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2400"/>
          </a:p>
        </p:txBody>
      </p:sp>
      <p:sp>
        <p:nvSpPr>
          <p:cNvPr id="31" name="Rectangle 30"/>
          <p:cNvSpPr/>
          <p:nvPr/>
        </p:nvSpPr>
        <p:spPr>
          <a:xfrm flipV="1">
            <a:off x="7213578" y="360247"/>
            <a:ext cx="4978425"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2400"/>
          </a:p>
        </p:txBody>
      </p:sp>
      <p:sp>
        <p:nvSpPr>
          <p:cNvPr id="32" name="Rectangle 31"/>
          <p:cNvSpPr/>
          <p:nvPr/>
        </p:nvSpPr>
        <p:spPr>
          <a:xfrm flipV="1">
            <a:off x="7213602" y="440113"/>
            <a:ext cx="49784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2400"/>
          </a:p>
        </p:txBody>
      </p:sp>
      <p:sp useBgFill="1">
        <p:nvSpPr>
          <p:cNvPr id="33" name="Rounded Rectangle 32"/>
          <p:cNvSpPr/>
          <p:nvPr/>
        </p:nvSpPr>
        <p:spPr bwMode="white">
          <a:xfrm>
            <a:off x="7209785" y="497504"/>
            <a:ext cx="408432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2400"/>
          </a:p>
        </p:txBody>
      </p:sp>
      <p:sp useBgFill="1">
        <p:nvSpPr>
          <p:cNvPr id="34" name="Rounded Rectangle 33"/>
          <p:cNvSpPr/>
          <p:nvPr/>
        </p:nvSpPr>
        <p:spPr bwMode="white">
          <a:xfrm>
            <a:off x="9831528" y="588943"/>
            <a:ext cx="21336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2400"/>
          </a:p>
        </p:txBody>
      </p:sp>
      <p:sp>
        <p:nvSpPr>
          <p:cNvPr id="35" name="Rectangle 34"/>
          <p:cNvSpPr/>
          <p:nvPr/>
        </p:nvSpPr>
        <p:spPr bwMode="invGray">
          <a:xfrm>
            <a:off x="12113288" y="-2001"/>
            <a:ext cx="76835"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2400" dirty="0"/>
          </a:p>
        </p:txBody>
      </p:sp>
      <p:sp>
        <p:nvSpPr>
          <p:cNvPr id="36" name="Rectangle 35"/>
          <p:cNvSpPr/>
          <p:nvPr/>
        </p:nvSpPr>
        <p:spPr bwMode="invGray">
          <a:xfrm>
            <a:off x="12059308" y="-2001"/>
            <a:ext cx="3657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2400" dirty="0"/>
          </a:p>
        </p:txBody>
      </p:sp>
      <p:sp>
        <p:nvSpPr>
          <p:cNvPr id="37" name="Rectangle 36"/>
          <p:cNvSpPr/>
          <p:nvPr/>
        </p:nvSpPr>
        <p:spPr bwMode="invGray">
          <a:xfrm>
            <a:off x="12033904" y="-2001"/>
            <a:ext cx="12192"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2400"/>
          </a:p>
        </p:txBody>
      </p:sp>
      <p:sp>
        <p:nvSpPr>
          <p:cNvPr id="38" name="Rectangle 37"/>
          <p:cNvSpPr/>
          <p:nvPr/>
        </p:nvSpPr>
        <p:spPr bwMode="invGray">
          <a:xfrm>
            <a:off x="11967231" y="-2001"/>
            <a:ext cx="36576"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2400"/>
          </a:p>
        </p:txBody>
      </p:sp>
      <p:sp>
        <p:nvSpPr>
          <p:cNvPr id="39" name="Rectangle 38"/>
          <p:cNvSpPr/>
          <p:nvPr/>
        </p:nvSpPr>
        <p:spPr bwMode="invGray">
          <a:xfrm>
            <a:off x="11887569" y="380"/>
            <a:ext cx="73152"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2400"/>
          </a:p>
        </p:txBody>
      </p:sp>
      <p:sp>
        <p:nvSpPr>
          <p:cNvPr id="40" name="Rectangle 39"/>
          <p:cNvSpPr/>
          <p:nvPr/>
        </p:nvSpPr>
        <p:spPr bwMode="invGray">
          <a:xfrm>
            <a:off x="11831300" y="380"/>
            <a:ext cx="12192"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2400" dirty="0"/>
          </a:p>
        </p:txBody>
      </p:sp>
      <p:sp>
        <p:nvSpPr>
          <p:cNvPr id="22" name="Title Placeholder 21"/>
          <p:cNvSpPr>
            <a:spLocks noGrp="1"/>
          </p:cNvSpPr>
          <p:nvPr>
            <p:ph type="title"/>
          </p:nvPr>
        </p:nvSpPr>
        <p:spPr>
          <a:xfrm>
            <a:off x="609600" y="1143000"/>
            <a:ext cx="10972800" cy="1066800"/>
          </a:xfrm>
          <a:prstGeom prst="rect">
            <a:avLst/>
          </a:prstGeom>
        </p:spPr>
        <p:txBody>
          <a:bodyPr vert="horz" anchor="ctr">
            <a:normAutofit/>
          </a:bodyPr>
          <a:lstStyle/>
          <a:p>
            <a:r>
              <a:rPr kumimoji="0" lang="en-US"/>
              <a:t>Click to edit Master title style</a:t>
            </a:r>
          </a:p>
        </p:txBody>
      </p:sp>
      <p:sp>
        <p:nvSpPr>
          <p:cNvPr id="13" name="Text Placeholder 12"/>
          <p:cNvSpPr>
            <a:spLocks noGrp="1"/>
          </p:cNvSpPr>
          <p:nvPr>
            <p:ph type="body" idx="1"/>
          </p:nvPr>
        </p:nvSpPr>
        <p:spPr>
          <a:xfrm>
            <a:off x="609600" y="2249424"/>
            <a:ext cx="10972800" cy="4325112"/>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8782048" y="612648"/>
            <a:ext cx="1276352" cy="457200"/>
          </a:xfrm>
          <a:prstGeom prst="rect">
            <a:avLst/>
          </a:prstGeom>
        </p:spPr>
        <p:txBody>
          <a:bodyPr vert="horz"/>
          <a:lstStyle>
            <a:lvl1pPr algn="l" eaLnBrk="1" latinLnBrk="0" hangingPunct="1">
              <a:defRPr kumimoji="0" sz="1067">
                <a:solidFill>
                  <a:schemeClr val="accent2"/>
                </a:solidFill>
              </a:defRPr>
            </a:lvl1pPr>
          </a:lstStyle>
          <a:p>
            <a:fld id="{1D8BD707-D9CF-40AE-B4C6-C98DA3205C09}" type="datetimeFigureOut">
              <a:rPr lang="en-US" smtClean="0"/>
              <a:pPr/>
              <a:t>10/31/2025</a:t>
            </a:fld>
            <a:endParaRPr lang="en-US"/>
          </a:p>
        </p:txBody>
      </p:sp>
      <p:sp>
        <p:nvSpPr>
          <p:cNvPr id="3" name="Footer Placeholder 2"/>
          <p:cNvSpPr>
            <a:spLocks noGrp="1"/>
          </p:cNvSpPr>
          <p:nvPr>
            <p:ph type="ftr" sz="quarter" idx="3"/>
          </p:nvPr>
        </p:nvSpPr>
        <p:spPr>
          <a:xfrm>
            <a:off x="7010400" y="612648"/>
            <a:ext cx="1767840" cy="457200"/>
          </a:xfrm>
          <a:prstGeom prst="rect">
            <a:avLst/>
          </a:prstGeom>
        </p:spPr>
        <p:txBody>
          <a:bodyPr vert="horz"/>
          <a:lstStyle>
            <a:lvl1pPr algn="r" eaLnBrk="1" latinLnBrk="0" hangingPunct="1">
              <a:defRPr kumimoji="0" sz="1067">
                <a:solidFill>
                  <a:schemeClr val="accent2"/>
                </a:solidFill>
              </a:defRPr>
            </a:lvl1pPr>
          </a:lstStyle>
          <a:p>
            <a:endParaRPr lang="en-US"/>
          </a:p>
        </p:txBody>
      </p:sp>
      <p:sp>
        <p:nvSpPr>
          <p:cNvPr id="23" name="Slide Number Placeholder 22"/>
          <p:cNvSpPr>
            <a:spLocks noGrp="1"/>
          </p:cNvSpPr>
          <p:nvPr>
            <p:ph type="sldNum" sz="quarter" idx="4"/>
          </p:nvPr>
        </p:nvSpPr>
        <p:spPr>
          <a:xfrm>
            <a:off x="10899648" y="2272"/>
            <a:ext cx="1016000" cy="365760"/>
          </a:xfrm>
          <a:prstGeom prst="rect">
            <a:avLst/>
          </a:prstGeom>
        </p:spPr>
        <p:txBody>
          <a:bodyPr vert="horz" anchor="b"/>
          <a:lstStyle>
            <a:lvl1pPr algn="r" eaLnBrk="1" latinLnBrk="0" hangingPunct="1">
              <a:defRPr kumimoji="0" sz="2400">
                <a:solidFill>
                  <a:srgbClr val="FFFFFF"/>
                </a:soli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223709928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5333" kern="1200">
          <a:solidFill>
            <a:schemeClr val="tx2"/>
          </a:solidFill>
          <a:latin typeface="+mj-lt"/>
          <a:ea typeface="+mj-ea"/>
          <a:cs typeface="+mj-cs"/>
        </a:defRPr>
      </a:lvl1pPr>
    </p:titleStyle>
    <p:bodyStyle>
      <a:lvl1pPr marL="487668" indent="-341367" algn="l" rtl="0" eaLnBrk="1" latinLnBrk="0" hangingPunct="1">
        <a:spcBef>
          <a:spcPts val="400"/>
        </a:spcBef>
        <a:buClr>
          <a:schemeClr val="accent3"/>
        </a:buClr>
        <a:buFont typeface="Georgia"/>
        <a:buChar char="•"/>
        <a:defRPr kumimoji="0" sz="3733" kern="1200">
          <a:solidFill>
            <a:schemeClr val="tx1"/>
          </a:solidFill>
          <a:latin typeface="+mn-lt"/>
          <a:ea typeface="+mn-ea"/>
          <a:cs typeface="+mn-cs"/>
        </a:defRPr>
      </a:lvl1pPr>
      <a:lvl2pPr marL="877802" indent="-329176" algn="l" rtl="0" eaLnBrk="1" latinLnBrk="0" hangingPunct="1">
        <a:spcBef>
          <a:spcPts val="400"/>
        </a:spcBef>
        <a:buClr>
          <a:schemeClr val="accent2"/>
        </a:buClr>
        <a:buFont typeface="Georgia"/>
        <a:buChar char="▫"/>
        <a:defRPr kumimoji="0" sz="3467" kern="1200">
          <a:solidFill>
            <a:schemeClr val="accent2"/>
          </a:solidFill>
          <a:latin typeface="+mn-lt"/>
          <a:ea typeface="+mn-ea"/>
          <a:cs typeface="+mn-cs"/>
        </a:defRPr>
      </a:lvl2pPr>
      <a:lvl3pPr marL="1231361" indent="-292601" algn="l" rtl="0" eaLnBrk="1" latinLnBrk="0" hangingPunct="1">
        <a:spcBef>
          <a:spcPts val="400"/>
        </a:spcBef>
        <a:buClr>
          <a:schemeClr val="accent1"/>
        </a:buClr>
        <a:buFont typeface="Wingdings 2"/>
        <a:buChar char=""/>
        <a:defRPr kumimoji="0" sz="3200" kern="1200">
          <a:solidFill>
            <a:schemeClr val="accent1"/>
          </a:solidFill>
          <a:latin typeface="+mn-lt"/>
          <a:ea typeface="+mn-ea"/>
          <a:cs typeface="+mn-cs"/>
        </a:defRPr>
      </a:lvl3pPr>
      <a:lvl4pPr marL="1572729" indent="-268217" algn="l" rtl="0" eaLnBrk="1" latinLnBrk="0" hangingPunct="1">
        <a:spcBef>
          <a:spcPts val="400"/>
        </a:spcBef>
        <a:buClr>
          <a:schemeClr val="accent1"/>
        </a:buClr>
        <a:buFont typeface="Wingdings 2"/>
        <a:buChar char=""/>
        <a:defRPr kumimoji="0" sz="2933" kern="1200">
          <a:solidFill>
            <a:schemeClr val="accent1"/>
          </a:solidFill>
          <a:latin typeface="+mn-lt"/>
          <a:ea typeface="+mn-ea"/>
          <a:cs typeface="+mn-cs"/>
        </a:defRPr>
      </a:lvl4pPr>
      <a:lvl5pPr marL="1853138" indent="-243834" algn="l" rtl="0" eaLnBrk="1" latinLnBrk="0" hangingPunct="1">
        <a:spcBef>
          <a:spcPts val="400"/>
        </a:spcBef>
        <a:buClr>
          <a:schemeClr val="accent3"/>
        </a:buClr>
        <a:buFont typeface="Georgia"/>
        <a:buChar char="▫"/>
        <a:defRPr kumimoji="0" sz="2667" kern="1200">
          <a:solidFill>
            <a:schemeClr val="accent3"/>
          </a:solidFill>
          <a:latin typeface="+mn-lt"/>
          <a:ea typeface="+mn-ea"/>
          <a:cs typeface="+mn-cs"/>
        </a:defRPr>
      </a:lvl5pPr>
      <a:lvl6pPr marL="2145738" indent="-243834" algn="l" rtl="0" eaLnBrk="1" latinLnBrk="0" hangingPunct="1">
        <a:spcBef>
          <a:spcPts val="400"/>
        </a:spcBef>
        <a:buClr>
          <a:schemeClr val="accent3"/>
        </a:buClr>
        <a:buFont typeface="Georgia"/>
        <a:buChar char="▫"/>
        <a:defRPr kumimoji="0" sz="2400" kern="1200">
          <a:solidFill>
            <a:schemeClr val="accent3"/>
          </a:solidFill>
          <a:latin typeface="+mn-lt"/>
          <a:ea typeface="+mn-ea"/>
          <a:cs typeface="+mn-cs"/>
        </a:defRPr>
      </a:lvl6pPr>
      <a:lvl7pPr marL="2438339" indent="-243834" algn="l" rtl="0" eaLnBrk="1" latinLnBrk="0" hangingPunct="1">
        <a:spcBef>
          <a:spcPts val="400"/>
        </a:spcBef>
        <a:buClr>
          <a:schemeClr val="accent3"/>
        </a:buClr>
        <a:buFont typeface="Georgia"/>
        <a:buChar char="▫"/>
        <a:defRPr kumimoji="0" sz="2133" kern="1200">
          <a:solidFill>
            <a:schemeClr val="accent3"/>
          </a:solidFill>
          <a:latin typeface="+mn-lt"/>
          <a:ea typeface="+mn-ea"/>
          <a:cs typeface="+mn-cs"/>
        </a:defRPr>
      </a:lvl7pPr>
      <a:lvl8pPr marL="2706556" indent="-243834" algn="l" rtl="0" eaLnBrk="1" latinLnBrk="0" hangingPunct="1">
        <a:spcBef>
          <a:spcPts val="400"/>
        </a:spcBef>
        <a:buClr>
          <a:schemeClr val="accent3"/>
        </a:buClr>
        <a:buFont typeface="Georgia"/>
        <a:buChar char="◦"/>
        <a:defRPr kumimoji="0" sz="2000" kern="1200">
          <a:solidFill>
            <a:schemeClr val="accent3"/>
          </a:solidFill>
          <a:latin typeface="+mn-lt"/>
          <a:ea typeface="+mn-ea"/>
          <a:cs typeface="+mn-cs"/>
        </a:defRPr>
      </a:lvl8pPr>
      <a:lvl9pPr marL="2986965" indent="-243834" algn="l" rtl="0" eaLnBrk="1" latinLnBrk="0" hangingPunct="1">
        <a:spcBef>
          <a:spcPts val="400"/>
        </a:spcBef>
        <a:buClr>
          <a:schemeClr val="accent3"/>
        </a:buClr>
        <a:buFont typeface="Georgia"/>
        <a:buChar char="◦"/>
        <a:defRPr kumimoji="0" sz="1867"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609585" algn="l" rtl="0" eaLnBrk="1" latinLnBrk="0" hangingPunct="1">
        <a:defRPr kumimoji="0" kern="1200">
          <a:solidFill>
            <a:schemeClr val="tx1"/>
          </a:solidFill>
          <a:latin typeface="+mn-lt"/>
          <a:ea typeface="+mn-ea"/>
          <a:cs typeface="+mn-cs"/>
        </a:defRPr>
      </a:lvl2pPr>
      <a:lvl3pPr marL="1219170" algn="l" rtl="0" eaLnBrk="1" latinLnBrk="0" hangingPunct="1">
        <a:defRPr kumimoji="0" kern="1200">
          <a:solidFill>
            <a:schemeClr val="tx1"/>
          </a:solidFill>
          <a:latin typeface="+mn-lt"/>
          <a:ea typeface="+mn-ea"/>
          <a:cs typeface="+mn-cs"/>
        </a:defRPr>
      </a:lvl3pPr>
      <a:lvl4pPr marL="1828754" algn="l" rtl="0" eaLnBrk="1" latinLnBrk="0" hangingPunct="1">
        <a:defRPr kumimoji="0" kern="1200">
          <a:solidFill>
            <a:schemeClr val="tx1"/>
          </a:solidFill>
          <a:latin typeface="+mn-lt"/>
          <a:ea typeface="+mn-ea"/>
          <a:cs typeface="+mn-cs"/>
        </a:defRPr>
      </a:lvl4pPr>
      <a:lvl5pPr marL="2438339" algn="l" rtl="0" eaLnBrk="1" latinLnBrk="0" hangingPunct="1">
        <a:defRPr kumimoji="0" kern="1200">
          <a:solidFill>
            <a:schemeClr val="tx1"/>
          </a:solidFill>
          <a:latin typeface="+mn-lt"/>
          <a:ea typeface="+mn-ea"/>
          <a:cs typeface="+mn-cs"/>
        </a:defRPr>
      </a:lvl5pPr>
      <a:lvl6pPr marL="3047924" algn="l" rtl="0" eaLnBrk="1" latinLnBrk="0" hangingPunct="1">
        <a:defRPr kumimoji="0" kern="1200">
          <a:solidFill>
            <a:schemeClr val="tx1"/>
          </a:solidFill>
          <a:latin typeface="+mn-lt"/>
          <a:ea typeface="+mn-ea"/>
          <a:cs typeface="+mn-cs"/>
        </a:defRPr>
      </a:lvl6pPr>
      <a:lvl7pPr marL="3657509" algn="l" rtl="0" eaLnBrk="1" latinLnBrk="0" hangingPunct="1">
        <a:defRPr kumimoji="0" kern="1200">
          <a:solidFill>
            <a:schemeClr val="tx1"/>
          </a:solidFill>
          <a:latin typeface="+mn-lt"/>
          <a:ea typeface="+mn-ea"/>
          <a:cs typeface="+mn-cs"/>
        </a:defRPr>
      </a:lvl7pPr>
      <a:lvl8pPr marL="4267093" algn="l" rtl="0" eaLnBrk="1" latinLnBrk="0" hangingPunct="1">
        <a:defRPr kumimoji="0" kern="1200">
          <a:solidFill>
            <a:schemeClr val="tx1"/>
          </a:solidFill>
          <a:latin typeface="+mn-lt"/>
          <a:ea typeface="+mn-ea"/>
          <a:cs typeface="+mn-cs"/>
        </a:defRPr>
      </a:lvl8pPr>
      <a:lvl9pPr marL="4876678"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34.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35.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35.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35.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5.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35.xml"/><Relationship Id="rId5" Type="http://schemas.openxmlformats.org/officeDocument/2006/relationships/image" Target="../media/image7.jpe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35.xml"/><Relationship Id="rId5" Type="http://schemas.openxmlformats.org/officeDocument/2006/relationships/image" Target="../media/image7.jpe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35.xml"/><Relationship Id="rId5" Type="http://schemas.openxmlformats.org/officeDocument/2006/relationships/image" Target="../media/image7.jpeg"/><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5.xml"/></Relationships>
</file>

<file path=ppt/slides/_rels/slide12.xml.rels><?xml version="1.0" encoding="UTF-8" standalone="yes"?>
<Relationships xmlns="http://schemas.openxmlformats.org/package/2006/relationships"><Relationship Id="rId3" Type="http://schemas.openxmlformats.org/officeDocument/2006/relationships/hyperlink" Target="https://www.shell.com/business-customers/aviation/aviation-consultancy-services/aviation-technical-services/technical-services.html" TargetMode="External"/><Relationship Id="rId7"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35.xml"/><Relationship Id="rId6" Type="http://schemas.openxmlformats.org/officeDocument/2006/relationships/hyperlink" Target="https://www.shell.com/investors/results-and-reporting/annual-report/_jcr_content/root/main/section/promo/links/item0.stream/1752580693041/6c20b8111738b9a590ba145f0d1c4fa0e530dae0/shell-annual-report-2024.pdf" TargetMode="External"/><Relationship Id="rId5" Type="http://schemas.openxmlformats.org/officeDocument/2006/relationships/hyperlink" Target="https://www.shell.com/business-customers/chemicals/media-releases/2009-media-releases/pr-singapore-industry-programme-safety-professionals.html" TargetMode="External"/><Relationship Id="rId4" Type="http://schemas.openxmlformats.org/officeDocument/2006/relationships/hyperlink" Target="https://www.shell.com/careers/about-careers-at-shell/degree-matcher/human-resources.html"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www.cipd.org/globalassets/media/knowledge/knowledge-hub/reports/2025-pdfs/8868-good-work-index-2025-report-web1.pdf" TargetMode="External"/><Relationship Id="rId2" Type="http://schemas.openxmlformats.org/officeDocument/2006/relationships/hyperlink" Target="https://www.researchgate.net/publication/261214120" TargetMode="External"/><Relationship Id="rId1" Type="http://schemas.openxmlformats.org/officeDocument/2006/relationships/slideLayout" Target="../slideLayouts/slideLayout2.xml"/><Relationship Id="rId6" Type="http://schemas.openxmlformats.org/officeDocument/2006/relationships/hyperlink" Target="https://www.shell.com/investors/results-and-reporting/annual-report.html" TargetMode="External"/><Relationship Id="rId5" Type="http://schemas.openxmlformats.org/officeDocument/2006/relationships/hyperlink" Target="https://www.researchgate.net/publication/238318967" TargetMode="External"/><Relationship Id="rId4" Type="http://schemas.openxmlformats.org/officeDocument/2006/relationships/hyperlink" Target="https://doi.org/10.9707/2307-0919.1014"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g"/><Relationship Id="rId1" Type="http://schemas.openxmlformats.org/officeDocument/2006/relationships/slideLayout" Target="../slideLayouts/slideLayout12.xml"/><Relationship Id="rId5" Type="http://schemas.openxmlformats.org/officeDocument/2006/relationships/image" Target="../media/image21.jpg"/><Relationship Id="rId4" Type="http://schemas.openxmlformats.org/officeDocument/2006/relationships/hyperlink" Target="https://en.wikipedia.org/wiki/RDS.B"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12.xml"/><Relationship Id="rId5" Type="http://schemas.openxmlformats.org/officeDocument/2006/relationships/hyperlink" Target="https://en.wikipedia.org/wiki/RDS.B" TargetMode="External"/><Relationship Id="rId4" Type="http://schemas.openxmlformats.org/officeDocument/2006/relationships/image" Target="../media/image20.png"/></Relationships>
</file>

<file path=ppt/slides/_rels/slide26.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3.jpeg"/><Relationship Id="rId1" Type="http://schemas.openxmlformats.org/officeDocument/2006/relationships/slideLayout" Target="../slideLayouts/slideLayout15.xml"/><Relationship Id="rId5" Type="http://schemas.openxmlformats.org/officeDocument/2006/relationships/image" Target="../media/image27.jpg"/><Relationship Id="rId4" Type="http://schemas.openxmlformats.org/officeDocument/2006/relationships/image" Target="../media/image26.jpg"/></Relationships>
</file>

<file path=ppt/slides/_rels/slide27.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3.jpeg"/><Relationship Id="rId1" Type="http://schemas.openxmlformats.org/officeDocument/2006/relationships/slideLayout" Target="../slideLayouts/slideLayout16.xml"/><Relationship Id="rId5" Type="http://schemas.openxmlformats.org/officeDocument/2006/relationships/hyperlink" Target="https://en.wikipedia.org/wiki/RDS.B" TargetMode="External"/><Relationship Id="rId4" Type="http://schemas.openxmlformats.org/officeDocument/2006/relationships/image" Target="../media/image20.png"/></Relationships>
</file>

<file path=ppt/slides/_rels/slide2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3.jpeg"/><Relationship Id="rId1" Type="http://schemas.openxmlformats.org/officeDocument/2006/relationships/slideLayout" Target="../slideLayouts/slideLayout16.xml"/><Relationship Id="rId5" Type="http://schemas.openxmlformats.org/officeDocument/2006/relationships/image" Target="../media/image29.jpg"/><Relationship Id="rId4" Type="http://schemas.openxmlformats.org/officeDocument/2006/relationships/hyperlink" Target="https://en.wikipedia.org/wiki/RDS.B"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3.jpeg"/><Relationship Id="rId1" Type="http://schemas.openxmlformats.org/officeDocument/2006/relationships/slideLayout" Target="../slideLayouts/slideLayout16.xml"/><Relationship Id="rId5" Type="http://schemas.openxmlformats.org/officeDocument/2006/relationships/hyperlink" Target="https://en.wikipedia.org/wiki/RDS.B" TargetMode="External"/><Relationship Id="rId4" Type="http://schemas.openxmlformats.org/officeDocument/2006/relationships/image" Target="../media/image20.png"/></Relationships>
</file>

<file path=ppt/slides/_rels/slide3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23.jpe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hyperlink" Target="https://www.cipd.co.uk/" TargetMode="External"/><Relationship Id="rId7" Type="http://schemas.openxmlformats.org/officeDocument/2006/relationships/hyperlink" Target="https://en.wikipedia.org/wiki/RDS.B" TargetMode="External"/><Relationship Id="rId2" Type="http://schemas.openxmlformats.org/officeDocument/2006/relationships/image" Target="../media/image23.jpeg"/><Relationship Id="rId1" Type="http://schemas.openxmlformats.org/officeDocument/2006/relationships/slideLayout" Target="../slideLayouts/slideLayout13.xml"/><Relationship Id="rId6" Type="http://schemas.openxmlformats.org/officeDocument/2006/relationships/image" Target="../media/image20.png"/><Relationship Id="rId5" Type="http://schemas.openxmlformats.org/officeDocument/2006/relationships/hyperlink" Target="https://www.shrm.org/" TargetMode="External"/><Relationship Id="rId4" Type="http://schemas.openxmlformats.org/officeDocument/2006/relationships/hyperlink" Target="https://www.shell.com/"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1.xml"/><Relationship Id="rId1" Type="http://schemas.openxmlformats.org/officeDocument/2006/relationships/slideLayout" Target="../slideLayouts/slideLayout23.xml"/></Relationships>
</file>

<file path=ppt/slides/_rels/slide3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2.xml"/><Relationship Id="rId1" Type="http://schemas.openxmlformats.org/officeDocument/2006/relationships/slideLayout" Target="../slideLayouts/slideLayout25.xml"/></Relationships>
</file>

<file path=ppt/slides/_rels/slide3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3.xml"/><Relationship Id="rId1" Type="http://schemas.openxmlformats.org/officeDocument/2006/relationships/slideLayout" Target="../slideLayouts/slideLayout25.xml"/></Relationships>
</file>

<file path=ppt/slides/_rels/slide3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4.xml"/><Relationship Id="rId1" Type="http://schemas.openxmlformats.org/officeDocument/2006/relationships/slideLayout" Target="../slideLayouts/slideLayout25.xml"/></Relationships>
</file>

<file path=ppt/slides/_rels/slide3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5.xml"/><Relationship Id="rId1" Type="http://schemas.openxmlformats.org/officeDocument/2006/relationships/slideLayout" Target="../slideLayouts/slideLayout25.xml"/></Relationships>
</file>

<file path=ppt/slides/_rels/slide3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6.xml"/><Relationship Id="rId1" Type="http://schemas.openxmlformats.org/officeDocument/2006/relationships/slideLayout" Target="../slideLayouts/slideLayout25.xml"/></Relationships>
</file>

<file path=ppt/slides/_rels/slide3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7.xml"/><Relationship Id="rId1" Type="http://schemas.openxmlformats.org/officeDocument/2006/relationships/slideLayout" Target="../slideLayouts/slideLayout25.xml"/></Relationships>
</file>

<file path=ppt/slides/_rels/slide3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8.xml"/><Relationship Id="rId1" Type="http://schemas.openxmlformats.org/officeDocument/2006/relationships/slideLayout" Target="../slideLayouts/slideLayout25.xml"/></Relationships>
</file>

<file path=ppt/slides/_rels/slide40.xml.rels><?xml version="1.0" encoding="UTF-8" standalone="yes"?>
<Relationships xmlns="http://schemas.openxmlformats.org/package/2006/relationships"><Relationship Id="rId3" Type="http://schemas.openxmlformats.org/officeDocument/2006/relationships/hyperlink" Target="https://www.shell.com/sustainability/reports-and-publications.html" TargetMode="External"/><Relationship Id="rId2" Type="http://schemas.openxmlformats.org/officeDocument/2006/relationships/notesSlide" Target="../notesSlides/notesSlide19.xml"/><Relationship Id="rId1" Type="http://schemas.openxmlformats.org/officeDocument/2006/relationships/slideLayout" Target="../slideLayouts/slideLayout2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AFC8994A-357D-E775-485E-19114C303A7C}"/>
              </a:ext>
            </a:extLst>
          </p:cNvPr>
          <p:cNvSpPr>
            <a:spLocks noGrp="1"/>
          </p:cNvSpPr>
          <p:nvPr>
            <p:ph type="subTitle" idx="1"/>
          </p:nvPr>
        </p:nvSpPr>
        <p:spPr>
          <a:xfrm>
            <a:off x="1447800" y="2180795"/>
            <a:ext cx="9296400" cy="3929763"/>
          </a:xfrm>
        </p:spPr>
        <p:txBody>
          <a:bodyPr>
            <a:normAutofit fontScale="62500" lnSpcReduction="20000"/>
          </a:bodyPr>
          <a:lstStyle/>
          <a:p>
            <a:r>
              <a:rPr lang="en-GB" b="1" dirty="0">
                <a:latin typeface="Arial" panose="020B0604020202020204" pitchFamily="34" charset="0"/>
                <a:cs typeface="Arial" panose="020B0604020202020204" pitchFamily="34" charset="0"/>
              </a:rPr>
              <a:t>Module:</a:t>
            </a:r>
            <a:r>
              <a:rPr lang="en-GB" dirty="0">
                <a:latin typeface="Arial" panose="020B0604020202020204" pitchFamily="34" charset="0"/>
                <a:cs typeface="Arial" panose="020B0604020202020204" pitchFamily="34" charset="0"/>
              </a:rPr>
              <a:t> LCMB7023 – Human Capital Management</a:t>
            </a:r>
          </a:p>
          <a:p>
            <a:br>
              <a:rPr lang="en-GB" dirty="0">
                <a:latin typeface="Arial" panose="020B0604020202020204" pitchFamily="34" charset="0"/>
                <a:cs typeface="Arial" panose="020B0604020202020204" pitchFamily="34" charset="0"/>
              </a:rPr>
            </a:br>
            <a:r>
              <a:rPr lang="en-GB" b="1" dirty="0">
                <a:latin typeface="Arial" panose="020B0604020202020204" pitchFamily="34" charset="0"/>
                <a:cs typeface="Arial" panose="020B0604020202020204" pitchFamily="34" charset="0"/>
              </a:rPr>
              <a:t>Assessment:</a:t>
            </a:r>
            <a:r>
              <a:rPr lang="en-GB" dirty="0">
                <a:latin typeface="Arial" panose="020B0604020202020204" pitchFamily="34" charset="0"/>
                <a:cs typeface="Arial" panose="020B0604020202020204" pitchFamily="34" charset="0"/>
              </a:rPr>
              <a:t> C2 – Group Presentation</a:t>
            </a:r>
          </a:p>
          <a:p>
            <a:br>
              <a:rPr lang="en-GB" dirty="0">
                <a:latin typeface="Arial" panose="020B0604020202020204" pitchFamily="34" charset="0"/>
                <a:cs typeface="Arial" panose="020B0604020202020204" pitchFamily="34" charset="0"/>
              </a:rPr>
            </a:br>
            <a:r>
              <a:rPr lang="en-GB" b="1" dirty="0">
                <a:latin typeface="Arial" panose="020B0604020202020204" pitchFamily="34" charset="0"/>
                <a:cs typeface="Arial" panose="020B0604020202020204" pitchFamily="34" charset="0"/>
              </a:rPr>
              <a:t>Assignment Title:</a:t>
            </a:r>
            <a:r>
              <a:rPr lang="en-GB" dirty="0">
                <a:latin typeface="Arial" panose="020B0604020202020204" pitchFamily="34" charset="0"/>
                <a:cs typeface="Arial" panose="020B0604020202020204" pitchFamily="34" charset="0"/>
              </a:rPr>
              <a:t> Critically Analysing Key HRM Challenges in Global Organisations </a:t>
            </a:r>
          </a:p>
          <a:p>
            <a:r>
              <a:rPr lang="en-GB" b="1" dirty="0">
                <a:latin typeface=" arial"/>
              </a:rPr>
              <a:t>Company (Organisation): </a:t>
            </a:r>
            <a:r>
              <a:rPr lang="en-GB" dirty="0">
                <a:latin typeface=" arial"/>
              </a:rPr>
              <a:t>Shell plc</a:t>
            </a:r>
            <a:endParaRPr lang="en-GB" dirty="0">
              <a:latin typeface=" arial"/>
              <a:cs typeface="Arial" panose="020B0604020202020204" pitchFamily="34" charset="0"/>
            </a:endParaRPr>
          </a:p>
          <a:p>
            <a:br>
              <a:rPr lang="en-GB" dirty="0">
                <a:latin typeface="Arial" panose="020B0604020202020204" pitchFamily="34" charset="0"/>
                <a:cs typeface="Arial" panose="020B0604020202020204" pitchFamily="34" charset="0"/>
              </a:rPr>
            </a:br>
            <a:r>
              <a:rPr lang="en-GB" b="1" dirty="0">
                <a:latin typeface="Arial" panose="020B0604020202020204" pitchFamily="34" charset="0"/>
                <a:cs typeface="Arial" panose="020B0604020202020204" pitchFamily="34" charset="0"/>
              </a:rPr>
              <a:t>Group</a:t>
            </a:r>
            <a:r>
              <a:rPr lang="en-GB" dirty="0">
                <a:latin typeface="Arial" panose="020B0604020202020204" pitchFamily="34" charset="0"/>
                <a:cs typeface="Arial" panose="020B0604020202020204" pitchFamily="34" charset="0"/>
              </a:rPr>
              <a:t> </a:t>
            </a:r>
            <a:r>
              <a:rPr lang="en-GB" b="1" dirty="0">
                <a:latin typeface="Arial" panose="020B0604020202020204" pitchFamily="34" charset="0"/>
                <a:cs typeface="Arial" panose="020B0604020202020204" pitchFamily="34" charset="0"/>
              </a:rPr>
              <a:t>Student Name and ID:</a:t>
            </a:r>
            <a:r>
              <a:rPr lang="en-GB" dirty="0">
                <a:latin typeface="Arial" panose="020B0604020202020204" pitchFamily="34" charset="0"/>
                <a:cs typeface="Arial" panose="020B0604020202020204" pitchFamily="34" charset="0"/>
              </a:rPr>
              <a:t> </a:t>
            </a:r>
          </a:p>
          <a:p>
            <a:r>
              <a:rPr lang="en-GB" dirty="0">
                <a:latin typeface="Arial" panose="020B0604020202020204" pitchFamily="34" charset="0"/>
                <a:cs typeface="Arial" panose="020B0604020202020204" pitchFamily="34" charset="0"/>
              </a:rPr>
              <a:t>Dragos Rosu 2210549</a:t>
            </a:r>
          </a:p>
          <a:p>
            <a:r>
              <a:rPr lang="en-GB" dirty="0">
                <a:latin typeface="Arial" panose="020B0604020202020204" pitchFamily="34" charset="0"/>
                <a:cs typeface="Arial" panose="020B0604020202020204" pitchFamily="34" charset="0"/>
              </a:rPr>
              <a:t>Reda </a:t>
            </a:r>
            <a:r>
              <a:rPr lang="en-GB" dirty="0" err="1">
                <a:latin typeface="Arial" panose="020B0604020202020204" pitchFamily="34" charset="0"/>
                <a:cs typeface="Arial" panose="020B0604020202020204" pitchFamily="34" charset="0"/>
              </a:rPr>
              <a:t>Juciute</a:t>
            </a:r>
            <a:r>
              <a:rPr lang="en-GB" dirty="0">
                <a:latin typeface="Arial" panose="020B0604020202020204" pitchFamily="34" charset="0"/>
                <a:cs typeface="Arial" panose="020B0604020202020204" pitchFamily="34" charset="0"/>
              </a:rPr>
              <a:t> 2213928</a:t>
            </a:r>
          </a:p>
          <a:p>
            <a:r>
              <a:rPr lang="en-GB" dirty="0">
                <a:latin typeface="Arial" panose="020B0604020202020204" pitchFamily="34" charset="0"/>
                <a:cs typeface="Arial" panose="020B0604020202020204" pitchFamily="34" charset="0"/>
              </a:rPr>
              <a:t>Salah </a:t>
            </a:r>
            <a:r>
              <a:rPr lang="en-GB" dirty="0" err="1">
                <a:latin typeface="Arial" panose="020B0604020202020204" pitchFamily="34" charset="0"/>
                <a:cs typeface="Arial" panose="020B0604020202020204" pitchFamily="34" charset="0"/>
              </a:rPr>
              <a:t>Mheidean</a:t>
            </a:r>
            <a:r>
              <a:rPr lang="en-GB" dirty="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2109425</a:t>
            </a: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Jahangir Khalaj </a:t>
            </a:r>
            <a:r>
              <a:rPr lang="en-GB" dirty="0" err="1">
                <a:latin typeface="Arial" panose="020B0604020202020204" pitchFamily="34" charset="0"/>
                <a:cs typeface="Arial" panose="020B0604020202020204" pitchFamily="34" charset="0"/>
              </a:rPr>
              <a:t>Savojbolagh</a:t>
            </a:r>
            <a:r>
              <a:rPr lang="en-GB" dirty="0">
                <a:latin typeface="Arial" panose="020B0604020202020204" pitchFamily="34" charset="0"/>
                <a:cs typeface="Arial" panose="020B0604020202020204" pitchFamily="34" charset="0"/>
              </a:rPr>
              <a:t> 2109914</a:t>
            </a:r>
          </a:p>
          <a:p>
            <a:br>
              <a:rPr lang="en-GB" dirty="0">
                <a:latin typeface="Arial" panose="020B0604020202020204" pitchFamily="34" charset="0"/>
                <a:cs typeface="Arial" panose="020B0604020202020204" pitchFamily="34" charset="0"/>
              </a:rPr>
            </a:br>
            <a:r>
              <a:rPr lang="en-GB" b="1" dirty="0">
                <a:latin typeface="Arial" panose="020B0604020202020204" pitchFamily="34" charset="0"/>
                <a:cs typeface="Arial" panose="020B0604020202020204" pitchFamily="34" charset="0"/>
              </a:rPr>
              <a:t>Lecturer:</a:t>
            </a:r>
            <a:r>
              <a:rPr lang="en-GB" dirty="0">
                <a:latin typeface="Arial" panose="020B0604020202020204" pitchFamily="34" charset="0"/>
                <a:cs typeface="Arial" panose="020B0604020202020204" pitchFamily="34" charset="0"/>
              </a:rPr>
              <a:t> Ejike </a:t>
            </a:r>
            <a:r>
              <a:rPr lang="en-GB" dirty="0" err="1">
                <a:latin typeface="Arial" panose="020B0604020202020204" pitchFamily="34" charset="0"/>
                <a:cs typeface="Arial" panose="020B0604020202020204" pitchFamily="34" charset="0"/>
              </a:rPr>
              <a:t>Udeogu</a:t>
            </a:r>
            <a:endParaRPr lang="en-GB" dirty="0">
              <a:latin typeface="Arial" panose="020B0604020202020204" pitchFamily="34" charset="0"/>
              <a:cs typeface="Arial" panose="020B0604020202020204" pitchFamily="34" charset="0"/>
            </a:endParaRPr>
          </a:p>
          <a:p>
            <a:br>
              <a:rPr lang="en-GB" dirty="0">
                <a:latin typeface="Arial" panose="020B0604020202020204" pitchFamily="34" charset="0"/>
                <a:cs typeface="Arial" panose="020B0604020202020204" pitchFamily="34" charset="0"/>
              </a:rPr>
            </a:br>
            <a:r>
              <a:rPr lang="en-GB" b="1" dirty="0">
                <a:latin typeface="Arial" panose="020B0604020202020204" pitchFamily="34" charset="0"/>
                <a:cs typeface="Arial" panose="020B0604020202020204" pitchFamily="34" charset="0"/>
              </a:rPr>
              <a:t>Submission Date:</a:t>
            </a:r>
            <a:r>
              <a:rPr lang="en-GB" dirty="0">
                <a:latin typeface="Arial" panose="020B0604020202020204" pitchFamily="34" charset="0"/>
                <a:cs typeface="Arial" panose="020B0604020202020204" pitchFamily="34" charset="0"/>
              </a:rPr>
              <a:t> 3 November 2025</a:t>
            </a:r>
          </a:p>
        </p:txBody>
      </p:sp>
      <p:grpSp>
        <p:nvGrpSpPr>
          <p:cNvPr id="4" name="Group 3">
            <a:extLst>
              <a:ext uri="{FF2B5EF4-FFF2-40B4-BE49-F238E27FC236}">
                <a16:creationId xmlns:a16="http://schemas.microsoft.com/office/drawing/2014/main" id="{85DBEB07-6393-116D-3E3B-3A2BFCE06AFA}"/>
              </a:ext>
            </a:extLst>
          </p:cNvPr>
          <p:cNvGrpSpPr/>
          <p:nvPr/>
        </p:nvGrpSpPr>
        <p:grpSpPr>
          <a:xfrm>
            <a:off x="3767137" y="281725"/>
            <a:ext cx="6148388" cy="1918335"/>
            <a:chOff x="0" y="0"/>
            <a:chExt cx="5438775" cy="1648688"/>
          </a:xfrm>
        </p:grpSpPr>
        <p:sp>
          <p:nvSpPr>
            <p:cNvPr id="5" name="Rectangle 4">
              <a:extLst>
                <a:ext uri="{FF2B5EF4-FFF2-40B4-BE49-F238E27FC236}">
                  <a16:creationId xmlns:a16="http://schemas.microsoft.com/office/drawing/2014/main" id="{E0A35B5B-A438-891F-4EAA-24051B072EDF}"/>
                </a:ext>
              </a:extLst>
            </p:cNvPr>
            <p:cNvSpPr/>
            <p:nvPr/>
          </p:nvSpPr>
          <p:spPr>
            <a:xfrm>
              <a:off x="722630" y="0"/>
              <a:ext cx="42059" cy="186236"/>
            </a:xfrm>
            <a:prstGeom prst="rect">
              <a:avLst/>
            </a:prstGeom>
            <a:ln>
              <a:noFill/>
            </a:ln>
          </p:spPr>
          <p:txBody>
            <a:bodyPr vert="horz" lIns="0" tIns="0" rIns="0" bIns="0" rtlCol="0">
              <a:noAutofit/>
            </a:bodyPr>
            <a:lstStyle/>
            <a:p>
              <a:pPr>
                <a:lnSpc>
                  <a:spcPct val="107000"/>
                </a:lnSpc>
                <a:spcAft>
                  <a:spcPts val="800"/>
                </a:spcAft>
                <a:buNone/>
              </a:pPr>
              <a:r>
                <a:rPr lang="en-GB" sz="1000" kern="1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p:txBody>
        </p:sp>
        <p:sp>
          <p:nvSpPr>
            <p:cNvPr id="6" name="Rectangle 5">
              <a:extLst>
                <a:ext uri="{FF2B5EF4-FFF2-40B4-BE49-F238E27FC236}">
                  <a16:creationId xmlns:a16="http://schemas.microsoft.com/office/drawing/2014/main" id="{8A8979C5-BDAE-760C-6FD7-5971C2DCB1F9}"/>
                </a:ext>
              </a:extLst>
            </p:cNvPr>
            <p:cNvSpPr/>
            <p:nvPr/>
          </p:nvSpPr>
          <p:spPr>
            <a:xfrm>
              <a:off x="754634" y="0"/>
              <a:ext cx="42059" cy="186236"/>
            </a:xfrm>
            <a:prstGeom prst="rect">
              <a:avLst/>
            </a:prstGeom>
            <a:ln>
              <a:noFill/>
            </a:ln>
          </p:spPr>
          <p:txBody>
            <a:bodyPr vert="horz" lIns="0" tIns="0" rIns="0" bIns="0" rtlCol="0">
              <a:noAutofit/>
            </a:bodyPr>
            <a:lstStyle/>
            <a:p>
              <a:pPr>
                <a:lnSpc>
                  <a:spcPct val="107000"/>
                </a:lnSpc>
                <a:spcAft>
                  <a:spcPts val="800"/>
                </a:spcAft>
                <a:buNone/>
              </a:pPr>
              <a:r>
                <a:rPr lang="en-GB" sz="1000" kern="1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p:txBody>
        </p:sp>
        <p:sp>
          <p:nvSpPr>
            <p:cNvPr id="7" name="Rectangle 6">
              <a:extLst>
                <a:ext uri="{FF2B5EF4-FFF2-40B4-BE49-F238E27FC236}">
                  <a16:creationId xmlns:a16="http://schemas.microsoft.com/office/drawing/2014/main" id="{4C2BB8FA-9AB9-30C2-0C19-9A70F6413C5E}"/>
                </a:ext>
              </a:extLst>
            </p:cNvPr>
            <p:cNvSpPr/>
            <p:nvPr/>
          </p:nvSpPr>
          <p:spPr>
            <a:xfrm>
              <a:off x="111506" y="1101765"/>
              <a:ext cx="136281" cy="546923"/>
            </a:xfrm>
            <a:prstGeom prst="rect">
              <a:avLst/>
            </a:prstGeom>
            <a:ln>
              <a:noFill/>
            </a:ln>
          </p:spPr>
          <p:txBody>
            <a:bodyPr vert="horz" lIns="0" tIns="0" rIns="0" bIns="0" rtlCol="0">
              <a:noAutofit/>
            </a:bodyPr>
            <a:lstStyle/>
            <a:p>
              <a:pPr>
                <a:lnSpc>
                  <a:spcPct val="107000"/>
                </a:lnSpc>
                <a:spcAft>
                  <a:spcPts val="800"/>
                </a:spcAft>
                <a:buNone/>
              </a:pPr>
              <a:r>
                <a:rPr lang="en-GB" sz="2900"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p:txBody>
        </p:sp>
        <p:pic>
          <p:nvPicPr>
            <p:cNvPr id="8" name="Picture 7">
              <a:extLst>
                <a:ext uri="{FF2B5EF4-FFF2-40B4-BE49-F238E27FC236}">
                  <a16:creationId xmlns:a16="http://schemas.microsoft.com/office/drawing/2014/main" id="{F5A9E214-62EA-8BA4-A7A7-146C13BE7AF0}"/>
                </a:ext>
              </a:extLst>
            </p:cNvPr>
            <p:cNvPicPr/>
            <p:nvPr/>
          </p:nvPicPr>
          <p:blipFill>
            <a:blip r:embed="rId3"/>
            <a:stretch>
              <a:fillRect/>
            </a:stretch>
          </p:blipFill>
          <p:spPr>
            <a:xfrm>
              <a:off x="0" y="6278"/>
              <a:ext cx="5438775" cy="1328420"/>
            </a:xfrm>
            <a:prstGeom prst="rect">
              <a:avLst/>
            </a:prstGeom>
          </p:spPr>
        </p:pic>
      </p:grpSp>
    </p:spTree>
    <p:extLst>
      <p:ext uri="{BB962C8B-B14F-4D97-AF65-F5344CB8AC3E}">
        <p14:creationId xmlns:p14="http://schemas.microsoft.com/office/powerpoint/2010/main" val="29082423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8CBC0ED-EC16-0DE1-EEC0-8E65F65DF121}"/>
              </a:ext>
            </a:extLst>
          </p:cNvPr>
          <p:cNvSpPr>
            <a:spLocks noGrp="1"/>
          </p:cNvSpPr>
          <p:nvPr>
            <p:ph idx="1"/>
          </p:nvPr>
        </p:nvSpPr>
        <p:spPr>
          <a:xfrm>
            <a:off x="838200" y="2060358"/>
            <a:ext cx="10515600" cy="4351338"/>
          </a:xfrm>
        </p:spPr>
        <p:txBody>
          <a:bodyPr>
            <a:normAutofit/>
          </a:bodyPr>
          <a:lstStyle/>
          <a:p>
            <a:pPr marL="0" indent="0" algn="ctr">
              <a:buNone/>
            </a:pPr>
            <a:r>
              <a:rPr lang="en-GB" sz="1600" b="1" dirty="0">
                <a:latin typeface=" arial"/>
              </a:rPr>
              <a:t>Outline – Topics &amp; Presenters (Shell plc)</a:t>
            </a:r>
          </a:p>
          <a:p>
            <a:pPr algn="ctr"/>
            <a:r>
              <a:rPr lang="en-GB" sz="1600" dirty="0">
                <a:latin typeface=" arial"/>
              </a:rPr>
              <a:t>Training and development - </a:t>
            </a:r>
            <a:r>
              <a:rPr lang="en-GB" sz="1600" dirty="0">
                <a:latin typeface=" arial"/>
                <a:cs typeface="Arial" panose="020B0604020202020204" pitchFamily="34" charset="0"/>
              </a:rPr>
              <a:t>Salah </a:t>
            </a:r>
            <a:r>
              <a:rPr lang="en-GB" sz="1600" dirty="0" err="1">
                <a:latin typeface=" arial"/>
                <a:cs typeface="Arial" panose="020B0604020202020204" pitchFamily="34" charset="0"/>
              </a:rPr>
              <a:t>Mheidean</a:t>
            </a:r>
            <a:r>
              <a:rPr lang="en-GB" sz="1600" dirty="0">
                <a:latin typeface=" arial"/>
                <a:cs typeface="Arial" panose="020B0604020202020204" pitchFamily="34" charset="0"/>
              </a:rPr>
              <a:t> </a:t>
            </a:r>
            <a:r>
              <a:rPr lang="en-US" sz="1600" dirty="0">
                <a:latin typeface=" arial"/>
                <a:cs typeface="Arial" panose="020B0604020202020204" pitchFamily="34" charset="0"/>
              </a:rPr>
              <a:t>2109425</a:t>
            </a:r>
            <a:endParaRPr lang="en-GB" sz="1600" dirty="0">
              <a:latin typeface=" arial"/>
            </a:endParaRPr>
          </a:p>
          <a:p>
            <a:pPr algn="ctr"/>
            <a:r>
              <a:rPr lang="en-GB" sz="1600" dirty="0">
                <a:latin typeface=" arial"/>
              </a:rPr>
              <a:t>International team and assignment management - </a:t>
            </a:r>
            <a:r>
              <a:rPr lang="en-GB" sz="1600" dirty="0">
                <a:latin typeface=" arial"/>
                <a:cs typeface="Arial" panose="020B0604020202020204" pitchFamily="34" charset="0"/>
              </a:rPr>
              <a:t>Dragos Rosu 2210549</a:t>
            </a:r>
            <a:endParaRPr lang="en-GB" sz="1600" dirty="0">
              <a:latin typeface=" arial"/>
            </a:endParaRPr>
          </a:p>
          <a:p>
            <a:pPr algn="ctr"/>
            <a:r>
              <a:rPr lang="en-GB" sz="1600" dirty="0">
                <a:latin typeface=" arial"/>
              </a:rPr>
              <a:t>Recruitment and selection - </a:t>
            </a:r>
            <a:r>
              <a:rPr lang="en-GB" sz="1600" dirty="0">
                <a:latin typeface=" arial"/>
                <a:cs typeface="Arial" panose="020B0604020202020204" pitchFamily="34" charset="0"/>
              </a:rPr>
              <a:t>Reda </a:t>
            </a:r>
            <a:r>
              <a:rPr lang="en-GB" sz="1600" dirty="0" err="1">
                <a:latin typeface=" arial"/>
                <a:cs typeface="Arial" panose="020B0604020202020204" pitchFamily="34" charset="0"/>
              </a:rPr>
              <a:t>Juciute</a:t>
            </a:r>
            <a:r>
              <a:rPr lang="en-GB" sz="1600" dirty="0">
                <a:latin typeface=" arial"/>
                <a:cs typeface="Arial" panose="020B0604020202020204" pitchFamily="34" charset="0"/>
              </a:rPr>
              <a:t> 2213928</a:t>
            </a:r>
            <a:endParaRPr lang="en-GB" sz="1600" dirty="0">
              <a:latin typeface=" arial"/>
            </a:endParaRPr>
          </a:p>
          <a:p>
            <a:pPr algn="ctr"/>
            <a:r>
              <a:rPr lang="en-GB" sz="1600" dirty="0">
                <a:latin typeface=" arial"/>
              </a:rPr>
              <a:t>HR technology and digital transformation - </a:t>
            </a:r>
            <a:r>
              <a:rPr lang="en-GB" sz="1600" dirty="0">
                <a:latin typeface=" arial"/>
                <a:cs typeface="Arial" panose="020B0604020202020204" pitchFamily="34" charset="0"/>
              </a:rPr>
              <a:t>Jahangir Khalaj </a:t>
            </a:r>
            <a:r>
              <a:rPr lang="en-GB" sz="1600" dirty="0" err="1">
                <a:latin typeface=" arial"/>
                <a:cs typeface="Arial" panose="020B0604020202020204" pitchFamily="34" charset="0"/>
              </a:rPr>
              <a:t>Savojbolagh</a:t>
            </a:r>
            <a:r>
              <a:rPr lang="en-GB" sz="1600" dirty="0">
                <a:latin typeface=" arial"/>
                <a:cs typeface="Arial" panose="020B0604020202020204" pitchFamily="34" charset="0"/>
              </a:rPr>
              <a:t> 2109914</a:t>
            </a:r>
          </a:p>
          <a:p>
            <a:pPr marL="0" indent="0" algn="ctr">
              <a:buNone/>
            </a:pPr>
            <a:endParaRPr lang="en-GB" sz="1600" dirty="0">
              <a:latin typeface=" arial"/>
            </a:endParaRPr>
          </a:p>
          <a:p>
            <a:pPr marL="0" indent="0" algn="ctr">
              <a:buNone/>
            </a:pPr>
            <a:r>
              <a:rPr lang="en-GB" sz="1600" b="1" dirty="0">
                <a:latin typeface=" arial"/>
              </a:rPr>
              <a:t>Each section covers:</a:t>
            </a:r>
          </a:p>
          <a:p>
            <a:pPr algn="ctr"/>
            <a:r>
              <a:rPr lang="en-GB" sz="1600" dirty="0">
                <a:latin typeface=" arial"/>
              </a:rPr>
              <a:t>Current HR policies &amp; practices</a:t>
            </a:r>
          </a:p>
          <a:p>
            <a:pPr algn="ctr"/>
            <a:r>
              <a:rPr lang="en-GB" sz="1600" dirty="0">
                <a:latin typeface=" arial"/>
              </a:rPr>
              <a:t>Role of line managers in implementation</a:t>
            </a:r>
          </a:p>
          <a:p>
            <a:pPr algn="ctr"/>
            <a:r>
              <a:rPr lang="en-GB" sz="1600" dirty="0">
                <a:latin typeface=" arial"/>
              </a:rPr>
              <a:t>Strategic alignment with Powering Progress</a:t>
            </a:r>
          </a:p>
          <a:p>
            <a:pPr algn="ctr"/>
            <a:r>
              <a:rPr lang="en-GB" sz="1600" dirty="0">
                <a:latin typeface=" arial"/>
              </a:rPr>
              <a:t>Key HR challenges</a:t>
            </a:r>
          </a:p>
          <a:p>
            <a:pPr algn="ctr"/>
            <a:r>
              <a:rPr lang="en-GB" sz="1600" dirty="0">
                <a:latin typeface=" arial"/>
              </a:rPr>
              <a:t>Practical recommendations</a:t>
            </a:r>
          </a:p>
          <a:p>
            <a:pPr marL="0" indent="0" algn="ctr">
              <a:buNone/>
            </a:pPr>
            <a:endParaRPr lang="en-GB" sz="1600" dirty="0">
              <a:latin typeface=" arial"/>
            </a:endParaRPr>
          </a:p>
        </p:txBody>
      </p:sp>
      <p:grpSp>
        <p:nvGrpSpPr>
          <p:cNvPr id="4" name="Group 3">
            <a:extLst>
              <a:ext uri="{FF2B5EF4-FFF2-40B4-BE49-F238E27FC236}">
                <a16:creationId xmlns:a16="http://schemas.microsoft.com/office/drawing/2014/main" id="{B23EAEDC-959A-5A3D-CAF0-E327E3F4A170}"/>
              </a:ext>
            </a:extLst>
          </p:cNvPr>
          <p:cNvGrpSpPr/>
          <p:nvPr/>
        </p:nvGrpSpPr>
        <p:grpSpPr>
          <a:xfrm>
            <a:off x="3776662" y="300037"/>
            <a:ext cx="6148388" cy="1918335"/>
            <a:chOff x="0" y="0"/>
            <a:chExt cx="5438775" cy="1648688"/>
          </a:xfrm>
        </p:grpSpPr>
        <p:sp>
          <p:nvSpPr>
            <p:cNvPr id="5" name="Rectangle 4">
              <a:extLst>
                <a:ext uri="{FF2B5EF4-FFF2-40B4-BE49-F238E27FC236}">
                  <a16:creationId xmlns:a16="http://schemas.microsoft.com/office/drawing/2014/main" id="{F495875F-D79F-5339-703B-45282B0ABFC1}"/>
                </a:ext>
              </a:extLst>
            </p:cNvPr>
            <p:cNvSpPr/>
            <p:nvPr/>
          </p:nvSpPr>
          <p:spPr>
            <a:xfrm>
              <a:off x="722630" y="0"/>
              <a:ext cx="42059" cy="186236"/>
            </a:xfrm>
            <a:prstGeom prst="rect">
              <a:avLst/>
            </a:prstGeom>
            <a:ln>
              <a:noFill/>
            </a:ln>
          </p:spPr>
          <p:txBody>
            <a:bodyPr vert="horz" lIns="0" tIns="0" rIns="0" bIns="0" rtlCol="0">
              <a:noAutofit/>
            </a:bodyPr>
            <a:lstStyle/>
            <a:p>
              <a:pPr>
                <a:lnSpc>
                  <a:spcPct val="107000"/>
                </a:lnSpc>
                <a:spcAft>
                  <a:spcPts val="800"/>
                </a:spcAft>
                <a:buNone/>
              </a:pPr>
              <a:r>
                <a:rPr lang="en-GB" sz="1000" kern="1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p:txBody>
        </p:sp>
        <p:sp>
          <p:nvSpPr>
            <p:cNvPr id="6" name="Rectangle 5">
              <a:extLst>
                <a:ext uri="{FF2B5EF4-FFF2-40B4-BE49-F238E27FC236}">
                  <a16:creationId xmlns:a16="http://schemas.microsoft.com/office/drawing/2014/main" id="{921E0835-2529-F77D-678A-2D273F86ADD0}"/>
                </a:ext>
              </a:extLst>
            </p:cNvPr>
            <p:cNvSpPr/>
            <p:nvPr/>
          </p:nvSpPr>
          <p:spPr>
            <a:xfrm>
              <a:off x="754634" y="0"/>
              <a:ext cx="42059" cy="186236"/>
            </a:xfrm>
            <a:prstGeom prst="rect">
              <a:avLst/>
            </a:prstGeom>
            <a:ln>
              <a:noFill/>
            </a:ln>
          </p:spPr>
          <p:txBody>
            <a:bodyPr vert="horz" lIns="0" tIns="0" rIns="0" bIns="0" rtlCol="0">
              <a:noAutofit/>
            </a:bodyPr>
            <a:lstStyle/>
            <a:p>
              <a:pPr>
                <a:lnSpc>
                  <a:spcPct val="107000"/>
                </a:lnSpc>
                <a:spcAft>
                  <a:spcPts val="800"/>
                </a:spcAft>
                <a:buNone/>
              </a:pPr>
              <a:r>
                <a:rPr lang="en-GB" sz="1000" kern="1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p:txBody>
        </p:sp>
        <p:sp>
          <p:nvSpPr>
            <p:cNvPr id="7" name="Rectangle 6">
              <a:extLst>
                <a:ext uri="{FF2B5EF4-FFF2-40B4-BE49-F238E27FC236}">
                  <a16:creationId xmlns:a16="http://schemas.microsoft.com/office/drawing/2014/main" id="{BE4DF732-B54C-B2E1-ECFB-DB1A8D0BAB03}"/>
                </a:ext>
              </a:extLst>
            </p:cNvPr>
            <p:cNvSpPr/>
            <p:nvPr/>
          </p:nvSpPr>
          <p:spPr>
            <a:xfrm>
              <a:off x="111506" y="1101765"/>
              <a:ext cx="136281" cy="546923"/>
            </a:xfrm>
            <a:prstGeom prst="rect">
              <a:avLst/>
            </a:prstGeom>
            <a:ln>
              <a:noFill/>
            </a:ln>
          </p:spPr>
          <p:txBody>
            <a:bodyPr vert="horz" lIns="0" tIns="0" rIns="0" bIns="0" rtlCol="0">
              <a:noAutofit/>
            </a:bodyPr>
            <a:lstStyle/>
            <a:p>
              <a:pPr>
                <a:lnSpc>
                  <a:spcPct val="107000"/>
                </a:lnSpc>
                <a:spcAft>
                  <a:spcPts val="800"/>
                </a:spcAft>
                <a:buNone/>
              </a:pPr>
              <a:r>
                <a:rPr lang="en-GB" sz="2900" kern="100">
                  <a:effectLst/>
                  <a:latin typeface="Aptos" panose="020B0004020202020204" pitchFamily="34" charset="0"/>
                  <a:ea typeface="Aptos" panose="020B0004020202020204" pitchFamily="34" charset="0"/>
                  <a:cs typeface="Times New Roman" panose="02020603050405020304" pitchFamily="18" charset="0"/>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p:txBody>
        </p:sp>
        <p:pic>
          <p:nvPicPr>
            <p:cNvPr id="8" name="Picture 7">
              <a:extLst>
                <a:ext uri="{FF2B5EF4-FFF2-40B4-BE49-F238E27FC236}">
                  <a16:creationId xmlns:a16="http://schemas.microsoft.com/office/drawing/2014/main" id="{DC1DA5C5-D92E-E1AB-3DE2-3A0186B38FD7}"/>
                </a:ext>
              </a:extLst>
            </p:cNvPr>
            <p:cNvPicPr/>
            <p:nvPr/>
          </p:nvPicPr>
          <p:blipFill>
            <a:blip r:embed="rId2"/>
            <a:stretch>
              <a:fillRect/>
            </a:stretch>
          </p:blipFill>
          <p:spPr>
            <a:xfrm>
              <a:off x="0" y="6278"/>
              <a:ext cx="5438775" cy="1328420"/>
            </a:xfrm>
            <a:prstGeom prst="rect">
              <a:avLst/>
            </a:prstGeom>
          </p:spPr>
        </p:pic>
      </p:grpSp>
    </p:spTree>
    <p:extLst>
      <p:ext uri="{BB962C8B-B14F-4D97-AF65-F5344CB8AC3E}">
        <p14:creationId xmlns:p14="http://schemas.microsoft.com/office/powerpoint/2010/main" val="883089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08000" y="4851400"/>
            <a:ext cx="6604000" cy="1752600"/>
          </a:xfrm>
        </p:spPr>
        <p:txBody>
          <a:bodyPr>
            <a:normAutofit/>
          </a:bodyPr>
          <a:lstStyle/>
          <a:p>
            <a:r>
              <a:rPr lang="en-US" sz="1867" b="1" dirty="0">
                <a:latin typeface="Arial" panose="020B0604020202020204" pitchFamily="34" charset="0"/>
                <a:cs typeface="Arial" panose="020B0604020202020204" pitchFamily="34" charset="0"/>
              </a:rPr>
              <a:t>Student Name: Salah </a:t>
            </a:r>
            <a:r>
              <a:rPr lang="en-US" sz="1867" b="1" dirty="0" err="1">
                <a:latin typeface="Arial" panose="020B0604020202020204" pitchFamily="34" charset="0"/>
                <a:cs typeface="Arial" panose="020B0604020202020204" pitchFamily="34" charset="0"/>
              </a:rPr>
              <a:t>Mheidean</a:t>
            </a:r>
            <a:endParaRPr lang="en-US" sz="1867" b="1" dirty="0">
              <a:latin typeface="Arial" panose="020B0604020202020204" pitchFamily="34" charset="0"/>
              <a:cs typeface="Arial" panose="020B0604020202020204" pitchFamily="34" charset="0"/>
            </a:endParaRPr>
          </a:p>
          <a:p>
            <a:r>
              <a:rPr lang="en-US" sz="1867" b="1" dirty="0">
                <a:latin typeface="Arial" panose="020B0604020202020204" pitchFamily="34" charset="0"/>
                <a:cs typeface="Arial" panose="020B0604020202020204" pitchFamily="34" charset="0"/>
              </a:rPr>
              <a:t>Student ID: 2109425</a:t>
            </a:r>
          </a:p>
          <a:p>
            <a:r>
              <a:rPr lang="en-US" sz="1867" b="1" dirty="0">
                <a:latin typeface="Arial" panose="020B0604020202020204" pitchFamily="34" charset="0"/>
                <a:cs typeface="Arial" panose="020B0604020202020204" pitchFamily="34" charset="0"/>
              </a:rPr>
              <a:t>Module: Human Capital Management / Component 2</a:t>
            </a:r>
          </a:p>
          <a:p>
            <a:r>
              <a:rPr lang="en-US" sz="1867" b="1" dirty="0">
                <a:latin typeface="Arial" panose="020B0604020202020204" pitchFamily="34" charset="0"/>
                <a:cs typeface="Arial" panose="020B0604020202020204" pitchFamily="34" charset="0"/>
              </a:rPr>
              <a:t>Module Code:LCMB7023</a:t>
            </a:r>
          </a:p>
          <a:p>
            <a:r>
              <a:rPr lang="en-US" sz="1867" b="1" dirty="0">
                <a:latin typeface="Arial" panose="020B0604020202020204" pitchFamily="34" charset="0"/>
                <a:cs typeface="Arial" panose="020B0604020202020204" pitchFamily="34" charset="0"/>
              </a:rPr>
              <a:t>Lecturer: Ejike </a:t>
            </a:r>
            <a:r>
              <a:rPr lang="en-US" sz="1867" b="1" dirty="0" err="1">
                <a:latin typeface="Arial" panose="020B0604020202020204" pitchFamily="34" charset="0"/>
                <a:cs typeface="Arial" panose="020B0604020202020204" pitchFamily="34" charset="0"/>
              </a:rPr>
              <a:t>Udeogu</a:t>
            </a:r>
            <a:endParaRPr lang="en-US" sz="1867" b="1" dirty="0">
              <a:latin typeface="Arial" panose="020B0604020202020204" pitchFamily="34" charset="0"/>
              <a:cs typeface="Arial" panose="020B0604020202020204" pitchFamily="34" charset="0"/>
            </a:endParaRPr>
          </a:p>
        </p:txBody>
      </p:sp>
      <p:sp>
        <p:nvSpPr>
          <p:cNvPr id="4" name="Rectangle 3"/>
          <p:cNvSpPr/>
          <p:nvPr/>
        </p:nvSpPr>
        <p:spPr>
          <a:xfrm>
            <a:off x="2743201" y="1600199"/>
            <a:ext cx="7521611" cy="584775"/>
          </a:xfrm>
          <a:prstGeom prst="rect">
            <a:avLst/>
          </a:prstGeom>
        </p:spPr>
        <p:txBody>
          <a:bodyPr wrap="none">
            <a:spAutoFit/>
          </a:bodyPr>
          <a:lstStyle/>
          <a:p>
            <a:pPr defTabSz="1219170"/>
            <a:r>
              <a:rPr lang="en-US" sz="3200" b="1" dirty="0">
                <a:solidFill>
                  <a:srgbClr val="FFFF00"/>
                </a:solidFill>
                <a:latin typeface="Georgia"/>
              </a:rPr>
              <a:t>Training and Development at Shell</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13397" y="40702"/>
            <a:ext cx="3048000" cy="155949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6"/>
          <p:cNvPicPr/>
          <p:nvPr/>
        </p:nvPicPr>
        <p:blipFill>
          <a:blip r:embed="rId3">
            <a:extLst>
              <a:ext uri="{28A0092B-C50C-407E-A947-70E740481C1C}">
                <a14:useLocalDpi xmlns:a14="http://schemas.microsoft.com/office/drawing/2010/main" val="0"/>
              </a:ext>
            </a:extLst>
          </a:blip>
          <a:stretch>
            <a:fillRect/>
          </a:stretch>
        </p:blipFill>
        <p:spPr>
          <a:xfrm>
            <a:off x="28155" y="40702"/>
            <a:ext cx="3511127" cy="1409700"/>
          </a:xfrm>
          <a:prstGeom prst="rect">
            <a:avLst/>
          </a:prstGeom>
          <a:ln>
            <a:noFill/>
          </a:ln>
          <a:effectLst>
            <a:softEdge rad="112500"/>
          </a:effec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392851"/>
            <a:ext cx="12192000" cy="2464431"/>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486400" y="1"/>
            <a:ext cx="1416280" cy="118486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214537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1600" y="279400"/>
            <a:ext cx="10972800" cy="609600"/>
          </a:xfrm>
        </p:spPr>
        <p:txBody>
          <a:bodyPr>
            <a:noAutofit/>
          </a:bodyPr>
          <a:lstStyle/>
          <a:p>
            <a:r>
              <a:rPr lang="en-US" sz="4267" b="1" dirty="0">
                <a:solidFill>
                  <a:srgbClr val="C00000"/>
                </a:solidFill>
              </a:rPr>
              <a:t>Content</a:t>
            </a:r>
            <a:endParaRPr lang="en-US" sz="2667" b="1" dirty="0">
              <a:solidFill>
                <a:srgbClr val="C00000"/>
              </a:solidFill>
            </a:endParaRPr>
          </a:p>
        </p:txBody>
      </p:sp>
      <p:sp>
        <p:nvSpPr>
          <p:cNvPr id="3" name="Content Placeholder 2"/>
          <p:cNvSpPr>
            <a:spLocks noGrp="1"/>
          </p:cNvSpPr>
          <p:nvPr>
            <p:ph idx="1"/>
          </p:nvPr>
        </p:nvSpPr>
        <p:spPr>
          <a:xfrm>
            <a:off x="203200" y="1295400"/>
            <a:ext cx="10972800" cy="4325112"/>
          </a:xfrm>
          <a:noFill/>
        </p:spPr>
        <p:txBody>
          <a:bodyPr>
            <a:normAutofit/>
          </a:bodyPr>
          <a:lstStyle/>
          <a:p>
            <a:pPr lvl="0" algn="just"/>
            <a:r>
              <a:rPr lang="en-GB" sz="2667" dirty="0"/>
              <a:t>Current HR policies and practices of the selected organisation</a:t>
            </a:r>
          </a:p>
          <a:p>
            <a:pPr algn="just"/>
            <a:r>
              <a:rPr lang="en-GB" sz="2667" dirty="0"/>
              <a:t>Role of line managers in implementation</a:t>
            </a:r>
          </a:p>
          <a:p>
            <a:pPr lvl="0"/>
            <a:r>
              <a:rPr lang="en-GB" sz="2667" dirty="0"/>
              <a:t>Strategic alignment of HR practices with company goals</a:t>
            </a:r>
            <a:endParaRPr lang="en-US" sz="2667" dirty="0"/>
          </a:p>
          <a:p>
            <a:pPr lvl="0"/>
            <a:r>
              <a:rPr lang="en-GB" sz="2667" dirty="0"/>
              <a:t>Key HR challenges faced by the company</a:t>
            </a:r>
            <a:endParaRPr lang="en-US" sz="2667" dirty="0"/>
          </a:p>
          <a:p>
            <a:pPr lvl="0"/>
            <a:r>
              <a:rPr lang="en-GB" sz="2667" dirty="0"/>
              <a:t>Your practical recommendations to address these challenges</a:t>
            </a:r>
            <a:endParaRPr lang="en-US" sz="2667" dirty="0"/>
          </a:p>
          <a:p>
            <a:pPr lvl="0"/>
            <a:r>
              <a:rPr lang="en-US" sz="2667" dirty="0"/>
              <a:t>References</a:t>
            </a:r>
          </a:p>
          <a:p>
            <a:pPr lvl="0" algn="just"/>
            <a:endParaRPr lang="en-US" sz="2667" dirty="0"/>
          </a:p>
          <a:p>
            <a:pPr algn="just"/>
            <a:endParaRPr lang="en-US" sz="2667"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75720" y="34099"/>
            <a:ext cx="1416280" cy="118486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a:extLst>
              <a:ext uri="{FF2B5EF4-FFF2-40B4-BE49-F238E27FC236}">
                <a16:creationId xmlns:a16="http://schemas.microsoft.com/office/drawing/2014/main" id="{B91CE5A8-3DE8-5176-23BD-02039FB4C6DD}"/>
              </a:ext>
            </a:extLst>
          </p:cNvPr>
          <p:cNvSpPr txBox="1"/>
          <p:nvPr/>
        </p:nvSpPr>
        <p:spPr>
          <a:xfrm>
            <a:off x="8229600" y="6316754"/>
            <a:ext cx="3962400" cy="461665"/>
          </a:xfrm>
          <a:prstGeom prst="rect">
            <a:avLst/>
          </a:prstGeom>
          <a:noFill/>
        </p:spPr>
        <p:txBody>
          <a:bodyPr wrap="square" rtlCol="0">
            <a:spAutoFit/>
          </a:bodyPr>
          <a:lstStyle/>
          <a:p>
            <a:pPr defTabSz="1219170"/>
            <a:r>
              <a:rPr lang="en-GB" sz="2400" dirty="0">
                <a:solidFill>
                  <a:prstClr val="black"/>
                </a:solidFill>
                <a:latin typeface="Calibri" panose="020F0502020204030204" pitchFamily="34" charset="0"/>
                <a:ea typeface="Calibri" panose="020F0502020204030204" pitchFamily="34" charset="0"/>
                <a:cs typeface="Calibri" panose="020F0502020204030204" pitchFamily="34" charset="0"/>
              </a:rPr>
              <a:t>Salah </a:t>
            </a:r>
            <a:r>
              <a:rPr lang="en-GB" sz="2400" dirty="0" err="1">
                <a:solidFill>
                  <a:prstClr val="black"/>
                </a:solidFill>
                <a:latin typeface="Calibri" panose="020F0502020204030204" pitchFamily="34" charset="0"/>
                <a:ea typeface="Calibri" panose="020F0502020204030204" pitchFamily="34" charset="0"/>
                <a:cs typeface="Calibri" panose="020F0502020204030204" pitchFamily="34" charset="0"/>
              </a:rPr>
              <a:t>Mheidean</a:t>
            </a:r>
            <a:r>
              <a:rPr lang="en-GB" sz="2400" dirty="0">
                <a:solidFill>
                  <a:prstClr val="black"/>
                </a:solidFill>
                <a:latin typeface="Calibri" panose="020F0502020204030204" pitchFamily="34" charset="0"/>
                <a:ea typeface="Calibri" panose="020F0502020204030204" pitchFamily="34" charset="0"/>
                <a:cs typeface="Calibri" panose="020F0502020204030204" pitchFamily="34" charset="0"/>
              </a:rPr>
              <a:t> 2109425</a:t>
            </a:r>
          </a:p>
        </p:txBody>
      </p:sp>
    </p:spTree>
    <p:extLst>
      <p:ext uri="{BB962C8B-B14F-4D97-AF65-F5344CB8AC3E}">
        <p14:creationId xmlns:p14="http://schemas.microsoft.com/office/powerpoint/2010/main" val="33994052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1600" y="279400"/>
            <a:ext cx="10972800" cy="609600"/>
          </a:xfrm>
        </p:spPr>
        <p:txBody>
          <a:bodyPr>
            <a:noAutofit/>
          </a:bodyPr>
          <a:lstStyle/>
          <a:p>
            <a:r>
              <a:rPr lang="en-US" sz="2667" dirty="0">
                <a:solidFill>
                  <a:srgbClr val="00B0F0"/>
                </a:solidFill>
              </a:rPr>
              <a:t>Content</a:t>
            </a:r>
          </a:p>
        </p:txBody>
      </p:sp>
      <p:sp>
        <p:nvSpPr>
          <p:cNvPr id="3" name="Content Placeholder 2"/>
          <p:cNvSpPr>
            <a:spLocks noGrp="1"/>
          </p:cNvSpPr>
          <p:nvPr>
            <p:ph idx="1"/>
          </p:nvPr>
        </p:nvSpPr>
        <p:spPr>
          <a:xfrm>
            <a:off x="203200" y="1295400"/>
            <a:ext cx="10972800" cy="4325112"/>
          </a:xfrm>
        </p:spPr>
        <p:txBody>
          <a:bodyPr>
            <a:normAutofit/>
          </a:bodyPr>
          <a:lstStyle/>
          <a:p>
            <a:pPr algn="just"/>
            <a:endParaRPr lang="en-US" sz="2667" dirty="0">
              <a:solidFill>
                <a:srgbClr val="FF0000"/>
              </a:solidFill>
            </a:endParaRPr>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04000" y="4140201"/>
            <a:ext cx="1416280" cy="118486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descr="C:\Users\Administrator\Downloads\Gemini_Generated_Image_xbkxlxbkxlxbkxlx.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
            <a:ext cx="13089467" cy="6857999"/>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622387" y="59033"/>
            <a:ext cx="1416280" cy="118486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a:extLst>
              <a:ext uri="{FF2B5EF4-FFF2-40B4-BE49-F238E27FC236}">
                <a16:creationId xmlns:a16="http://schemas.microsoft.com/office/drawing/2014/main" id="{A7A8F79D-6719-3D50-FB12-35CE8B2FA12A}"/>
              </a:ext>
            </a:extLst>
          </p:cNvPr>
          <p:cNvSpPr txBox="1"/>
          <p:nvPr/>
        </p:nvSpPr>
        <p:spPr>
          <a:xfrm>
            <a:off x="9448800" y="6344381"/>
            <a:ext cx="4679720" cy="461665"/>
          </a:xfrm>
          <a:prstGeom prst="rect">
            <a:avLst/>
          </a:prstGeom>
          <a:noFill/>
        </p:spPr>
        <p:txBody>
          <a:bodyPr wrap="square" rtlCol="0">
            <a:spAutoFit/>
          </a:bodyPr>
          <a:lstStyle/>
          <a:p>
            <a:pPr defTabSz="1219170"/>
            <a:r>
              <a:rPr lang="en-GB" sz="2400" dirty="0">
                <a:solidFill>
                  <a:prstClr val="black"/>
                </a:solidFill>
                <a:latin typeface="Calibri" panose="020F0502020204030204" pitchFamily="34" charset="0"/>
                <a:ea typeface="Calibri" panose="020F0502020204030204" pitchFamily="34" charset="0"/>
                <a:cs typeface="Calibri" panose="020F0502020204030204" pitchFamily="34" charset="0"/>
              </a:rPr>
              <a:t>Salah </a:t>
            </a:r>
            <a:r>
              <a:rPr lang="en-GB" sz="2400" dirty="0" err="1">
                <a:solidFill>
                  <a:prstClr val="black"/>
                </a:solidFill>
                <a:latin typeface="Calibri" panose="020F0502020204030204" pitchFamily="34" charset="0"/>
                <a:ea typeface="Calibri" panose="020F0502020204030204" pitchFamily="34" charset="0"/>
                <a:cs typeface="Calibri" panose="020F0502020204030204" pitchFamily="34" charset="0"/>
              </a:rPr>
              <a:t>Mheidean</a:t>
            </a:r>
            <a:r>
              <a:rPr lang="en-GB" sz="2400" dirty="0">
                <a:solidFill>
                  <a:prstClr val="black"/>
                </a:solidFill>
                <a:latin typeface="Calibri" panose="020F0502020204030204" pitchFamily="34" charset="0"/>
                <a:ea typeface="Calibri" panose="020F0502020204030204" pitchFamily="34" charset="0"/>
                <a:cs typeface="Calibri" panose="020F0502020204030204" pitchFamily="34" charset="0"/>
              </a:rPr>
              <a:t> 2109425</a:t>
            </a:r>
          </a:p>
        </p:txBody>
      </p:sp>
    </p:spTree>
    <p:extLst>
      <p:ext uri="{BB962C8B-B14F-4D97-AF65-F5344CB8AC3E}">
        <p14:creationId xmlns:p14="http://schemas.microsoft.com/office/powerpoint/2010/main" val="35571975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76200"/>
            <a:ext cx="12192000" cy="1016000"/>
          </a:xfrm>
          <a:solidFill>
            <a:schemeClr val="tx1"/>
          </a:solidFill>
        </p:spPr>
        <p:txBody>
          <a:bodyPr>
            <a:normAutofit fontScale="90000"/>
          </a:bodyPr>
          <a:lstStyle/>
          <a:p>
            <a:pPr lvl="0"/>
            <a:r>
              <a:rPr lang="en-GB" sz="3200" dirty="0">
                <a:solidFill>
                  <a:srgbClr val="FFFF00"/>
                </a:solidFill>
              </a:rPr>
              <a:t>Current HR policies and practices of Shell </a:t>
            </a:r>
            <a:br>
              <a:rPr lang="en-US" sz="3200" dirty="0">
                <a:solidFill>
                  <a:srgbClr val="FFFF00"/>
                </a:solidFill>
              </a:rPr>
            </a:br>
            <a:endParaRPr lang="en-US" sz="3200" dirty="0">
              <a:solidFill>
                <a:srgbClr val="FFFF00"/>
              </a:solidFill>
            </a:endParaRPr>
          </a:p>
        </p:txBody>
      </p:sp>
      <p:sp>
        <p:nvSpPr>
          <p:cNvPr id="4" name="Content Placeholder 2"/>
          <p:cNvSpPr txBox="1">
            <a:spLocks/>
          </p:cNvSpPr>
          <p:nvPr/>
        </p:nvSpPr>
        <p:spPr>
          <a:xfrm>
            <a:off x="62428" y="4140201"/>
            <a:ext cx="11988800" cy="2310172"/>
          </a:xfrm>
          <a:prstGeom prst="rect">
            <a:avLst/>
          </a:prstGeom>
          <a:solidFill>
            <a:schemeClr val="bg1"/>
          </a:solidFill>
          <a:ln/>
          <a:effectLst>
            <a:outerShdw blurRad="63500" sx="102000" sy="102000" algn="ctr" rotWithShape="0">
              <a:prstClr val="black">
                <a:alpha val="40000"/>
              </a:prstClr>
            </a:outerShdw>
          </a:effectLst>
        </p:spPr>
        <p:style>
          <a:lnRef idx="1">
            <a:schemeClr val="accent6"/>
          </a:lnRef>
          <a:fillRef idx="2">
            <a:schemeClr val="accent6"/>
          </a:fillRef>
          <a:effectRef idx="1">
            <a:schemeClr val="accent6"/>
          </a:effectRef>
          <a:fontRef idx="minor">
            <a:schemeClr val="dk1"/>
          </a:fontRef>
        </p:style>
        <p:txBody>
          <a:bodyPr vert="horz">
            <a:normAutofit fontScale="25000" lnSpcReduction="20000"/>
          </a:bodyPr>
          <a:lst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a:lstStyle>
          <a:p>
            <a:pPr marL="487668" indent="-341367" algn="just" defTabSz="1219170">
              <a:spcBef>
                <a:spcPts val="400"/>
              </a:spcBef>
              <a:buClr>
                <a:srgbClr val="A04DA3"/>
              </a:buClr>
            </a:pPr>
            <a:r>
              <a:rPr lang="en-US" sz="7466" b="1" dirty="0">
                <a:solidFill>
                  <a:srgbClr val="FF0000"/>
                </a:solidFill>
                <a:latin typeface="Arial" panose="020B0604020202020204" pitchFamily="34" charset="0"/>
                <a:cs typeface="Arial" panose="020B0604020202020204" pitchFamily="34" charset="0"/>
              </a:rPr>
              <a:t>Function-Specific Technical Training</a:t>
            </a:r>
            <a:endParaRPr lang="en-US" sz="7466" dirty="0">
              <a:solidFill>
                <a:srgbClr val="FF0000"/>
              </a:solidFill>
              <a:latin typeface="Arial" panose="020B0604020202020204" pitchFamily="34" charset="0"/>
              <a:cs typeface="Arial" panose="020B0604020202020204" pitchFamily="34" charset="0"/>
            </a:endParaRPr>
          </a:p>
          <a:p>
            <a:pPr marL="877802" lvl="1" indent="-329176" algn="just" defTabSz="1219170">
              <a:spcBef>
                <a:spcPts val="400"/>
              </a:spcBef>
              <a:buClr>
                <a:srgbClr val="438086"/>
              </a:buClr>
            </a:pPr>
            <a:r>
              <a:rPr lang="en-US" sz="5867" dirty="0">
                <a:solidFill>
                  <a:prstClr val="black"/>
                </a:solidFill>
                <a:latin typeface="Arial" panose="020B0604020202020204" pitchFamily="34" charset="0"/>
                <a:cs typeface="Arial" panose="020B0604020202020204" pitchFamily="34" charset="0"/>
              </a:rPr>
              <a:t>Development </a:t>
            </a:r>
            <a:r>
              <a:rPr lang="en-US" sz="5867" dirty="0" err="1">
                <a:solidFill>
                  <a:prstClr val="black"/>
                </a:solidFill>
                <a:latin typeface="Arial" panose="020B0604020202020204" pitchFamily="34" charset="0"/>
                <a:cs typeface="Arial" panose="020B0604020202020204" pitchFamily="34" charset="0"/>
              </a:rPr>
              <a:t>programmes</a:t>
            </a:r>
            <a:r>
              <a:rPr lang="en-US" sz="5867" dirty="0">
                <a:solidFill>
                  <a:prstClr val="black"/>
                </a:solidFill>
                <a:latin typeface="Arial" panose="020B0604020202020204" pitchFamily="34" charset="0"/>
                <a:cs typeface="Arial" panose="020B0604020202020204" pitchFamily="34" charset="0"/>
              </a:rPr>
              <a:t> are highly </a:t>
            </a:r>
            <a:r>
              <a:rPr lang="en-US" sz="5867" dirty="0" err="1">
                <a:solidFill>
                  <a:prstClr val="black"/>
                </a:solidFill>
                <a:latin typeface="Arial" panose="020B0604020202020204" pitchFamily="34" charset="0"/>
                <a:cs typeface="Arial" panose="020B0604020202020204" pitchFamily="34" charset="0"/>
              </a:rPr>
              <a:t>specialised</a:t>
            </a:r>
            <a:r>
              <a:rPr lang="en-US" sz="5867" dirty="0">
                <a:solidFill>
                  <a:prstClr val="black"/>
                </a:solidFill>
                <a:latin typeface="Arial" panose="020B0604020202020204" pitchFamily="34" charset="0"/>
                <a:cs typeface="Arial" panose="020B0604020202020204" pitchFamily="34" charset="0"/>
              </a:rPr>
              <a:t> for different business units.</a:t>
            </a:r>
          </a:p>
          <a:p>
            <a:pPr marL="877802" lvl="1" indent="-329176" algn="just" defTabSz="1219170">
              <a:spcBef>
                <a:spcPts val="400"/>
              </a:spcBef>
              <a:buClr>
                <a:srgbClr val="438086"/>
              </a:buClr>
            </a:pPr>
            <a:r>
              <a:rPr lang="en-US" sz="5867" b="1" dirty="0">
                <a:solidFill>
                  <a:prstClr val="black"/>
                </a:solidFill>
                <a:latin typeface="Arial" panose="020B0604020202020204" pitchFamily="34" charset="0"/>
                <a:cs typeface="Arial" panose="020B0604020202020204" pitchFamily="34" charset="0"/>
              </a:rPr>
              <a:t>Examples include:</a:t>
            </a:r>
            <a:endParaRPr lang="en-US" sz="5867" dirty="0">
              <a:solidFill>
                <a:prstClr val="black"/>
              </a:solidFill>
              <a:latin typeface="Arial" panose="020B0604020202020204" pitchFamily="34" charset="0"/>
              <a:cs typeface="Arial" panose="020B0604020202020204" pitchFamily="34" charset="0"/>
            </a:endParaRPr>
          </a:p>
          <a:p>
            <a:pPr marL="1231361" lvl="2" indent="-292601" algn="just" defTabSz="1219170">
              <a:spcBef>
                <a:spcPts val="400"/>
              </a:spcBef>
              <a:buClr>
                <a:srgbClr val="53548A"/>
              </a:buClr>
            </a:pPr>
            <a:r>
              <a:rPr lang="en-US" sz="5867" b="1" dirty="0">
                <a:solidFill>
                  <a:prstClr val="black"/>
                </a:solidFill>
                <a:latin typeface="Arial" panose="020B0604020202020204" pitchFamily="34" charset="0"/>
                <a:cs typeface="Arial" panose="020B0604020202020204" pitchFamily="34" charset="0"/>
              </a:rPr>
              <a:t>Aviation Technical Services:</a:t>
            </a:r>
            <a:r>
              <a:rPr lang="en-US" sz="5867" dirty="0">
                <a:solidFill>
                  <a:prstClr val="black"/>
                </a:solidFill>
                <a:latin typeface="Arial" panose="020B0604020202020204" pitchFamily="34" charset="0"/>
                <a:cs typeface="Arial" panose="020B0604020202020204" pitchFamily="34" charset="0"/>
              </a:rPr>
              <a:t> Training on fuel efficiency, quality assurance, and operational safety (Shell Aviation, 2024).</a:t>
            </a:r>
          </a:p>
          <a:p>
            <a:pPr marL="1231361" lvl="2" indent="-292601" algn="just" defTabSz="1219170">
              <a:spcBef>
                <a:spcPts val="400"/>
              </a:spcBef>
              <a:buClr>
                <a:srgbClr val="53548A"/>
              </a:buClr>
            </a:pPr>
            <a:r>
              <a:rPr lang="en-US" sz="5867" b="1" dirty="0">
                <a:solidFill>
                  <a:prstClr val="black"/>
                </a:solidFill>
                <a:latin typeface="Arial" panose="020B0604020202020204" pitchFamily="34" charset="0"/>
                <a:cs typeface="Arial" panose="020B0604020202020204" pitchFamily="34" charset="0"/>
              </a:rPr>
              <a:t>Chemicals Sector:</a:t>
            </a:r>
            <a:r>
              <a:rPr lang="en-US" sz="5867" dirty="0">
                <a:solidFill>
                  <a:prstClr val="black"/>
                </a:solidFill>
                <a:latin typeface="Arial" panose="020B0604020202020204" pitchFamily="34" charset="0"/>
                <a:cs typeface="Arial" panose="020B0604020202020204" pitchFamily="34" charset="0"/>
              </a:rPr>
              <a:t> Targeted </a:t>
            </a:r>
            <a:r>
              <a:rPr lang="en-US" sz="5867" dirty="0" err="1">
                <a:solidFill>
                  <a:prstClr val="black"/>
                </a:solidFill>
                <a:latin typeface="Arial" panose="020B0604020202020204" pitchFamily="34" charset="0"/>
                <a:cs typeface="Arial" panose="020B0604020202020204" pitchFamily="34" charset="0"/>
              </a:rPr>
              <a:t>programmes</a:t>
            </a:r>
            <a:r>
              <a:rPr lang="en-US" sz="5867" dirty="0">
                <a:solidFill>
                  <a:prstClr val="black"/>
                </a:solidFill>
                <a:latin typeface="Arial" panose="020B0604020202020204" pitchFamily="34" charset="0"/>
                <a:cs typeface="Arial" panose="020B0604020202020204" pitchFamily="34" charset="0"/>
              </a:rPr>
              <a:t> for safety professionals to build advanced technical and risk management capabilities (Shell Chemicals, 2009).</a:t>
            </a:r>
          </a:p>
          <a:p>
            <a:pPr marL="487668" indent="-341367" algn="just" defTabSz="1219170">
              <a:spcBef>
                <a:spcPts val="400"/>
              </a:spcBef>
              <a:buClr>
                <a:srgbClr val="A04DA3"/>
              </a:buClr>
            </a:pPr>
            <a:r>
              <a:rPr lang="en-US" sz="7466" b="1" dirty="0">
                <a:solidFill>
                  <a:srgbClr val="FF0000"/>
                </a:solidFill>
                <a:latin typeface="Arial" panose="020B0604020202020204" pitchFamily="34" charset="0"/>
                <a:cs typeface="Arial" panose="020B0604020202020204" pitchFamily="34" charset="0"/>
              </a:rPr>
              <a:t>Integrated Talent &amp; Recruitment Strategy</a:t>
            </a:r>
            <a:endParaRPr lang="en-US" sz="7466" dirty="0">
              <a:solidFill>
                <a:srgbClr val="FF0000"/>
              </a:solidFill>
              <a:latin typeface="Arial" panose="020B0604020202020204" pitchFamily="34" charset="0"/>
              <a:cs typeface="Arial" panose="020B0604020202020204" pitchFamily="34" charset="0"/>
            </a:endParaRPr>
          </a:p>
          <a:p>
            <a:pPr marL="877802" lvl="1" indent="-329176" algn="just" defTabSz="1219170">
              <a:spcBef>
                <a:spcPts val="400"/>
              </a:spcBef>
              <a:buClr>
                <a:srgbClr val="438086"/>
              </a:buClr>
            </a:pPr>
            <a:r>
              <a:rPr lang="en-US" sz="5867" dirty="0">
                <a:solidFill>
                  <a:prstClr val="black"/>
                </a:solidFill>
                <a:latin typeface="Arial" panose="020B0604020202020204" pitchFamily="34" charset="0"/>
                <a:cs typeface="Arial" panose="020B0604020202020204" pitchFamily="34" charset="0"/>
              </a:rPr>
              <a:t>Recruitment focuses on attracting candidates from diverse academic backgrounds.</a:t>
            </a:r>
          </a:p>
          <a:p>
            <a:pPr marL="877802" lvl="1" indent="-329176" algn="just" defTabSz="1219170">
              <a:spcBef>
                <a:spcPts val="400"/>
              </a:spcBef>
              <a:buClr>
                <a:srgbClr val="438086"/>
              </a:buClr>
            </a:pPr>
            <a:r>
              <a:rPr lang="en-US" sz="5867" dirty="0">
                <a:solidFill>
                  <a:prstClr val="black"/>
                </a:solidFill>
                <a:latin typeface="Arial" panose="020B0604020202020204" pitchFamily="34" charset="0"/>
                <a:cs typeface="Arial" panose="020B0604020202020204" pitchFamily="34" charset="0"/>
              </a:rPr>
              <a:t>These hires are then provided with robust development pathways, including specific </a:t>
            </a:r>
            <a:r>
              <a:rPr lang="en-US" sz="5867" dirty="0" err="1">
                <a:solidFill>
                  <a:prstClr val="black"/>
                </a:solidFill>
                <a:latin typeface="Arial" panose="020B0604020202020204" pitchFamily="34" charset="0"/>
                <a:cs typeface="Arial" panose="020B0604020202020204" pitchFamily="34" charset="0"/>
              </a:rPr>
              <a:t>programmes</a:t>
            </a:r>
            <a:r>
              <a:rPr lang="en-US" sz="5867" dirty="0">
                <a:solidFill>
                  <a:prstClr val="black"/>
                </a:solidFill>
                <a:latin typeface="Arial" panose="020B0604020202020204" pitchFamily="34" charset="0"/>
                <a:cs typeface="Arial" panose="020B0604020202020204" pitchFamily="34" charset="0"/>
              </a:rPr>
              <a:t> for functions like Human Resources (Shell Careers, </a:t>
            </a:r>
            <a:r>
              <a:rPr lang="en-US" sz="5867" dirty="0" err="1">
                <a:solidFill>
                  <a:prstClr val="black"/>
                </a:solidFill>
                <a:latin typeface="Arial" panose="020B0604020202020204" pitchFamily="34" charset="0"/>
                <a:cs typeface="Arial" panose="020B0604020202020204" pitchFamily="34" charset="0"/>
              </a:rPr>
              <a:t>n.d.</a:t>
            </a:r>
            <a:r>
              <a:rPr lang="en-US" sz="5867" dirty="0">
                <a:solidFill>
                  <a:prstClr val="black"/>
                </a:solidFill>
                <a:latin typeface="Arial" panose="020B0604020202020204" pitchFamily="34" charset="0"/>
                <a:cs typeface="Arial" panose="020B0604020202020204" pitchFamily="34" charset="0"/>
              </a:rPr>
              <a:t>).</a:t>
            </a:r>
          </a:p>
          <a:p>
            <a:pPr marL="487668" indent="-341367" algn="just" defTabSz="1219170">
              <a:spcBef>
                <a:spcPts val="400"/>
              </a:spcBef>
              <a:buClr>
                <a:srgbClr val="A04DA3"/>
              </a:buClr>
            </a:pPr>
            <a:endParaRPr lang="en-US" sz="2133" b="1" dirty="0">
              <a:solidFill>
                <a:prstClr val="black"/>
              </a:solidFill>
              <a:latin typeface="Arial" panose="020B0604020202020204" pitchFamily="34" charset="0"/>
              <a:cs typeface="Arial" panose="020B0604020202020204" pitchFamily="34" charset="0"/>
            </a:endParaRPr>
          </a:p>
        </p:txBody>
      </p:sp>
      <p:pic>
        <p:nvPicPr>
          <p:cNvPr id="5"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75720" y="1"/>
            <a:ext cx="1416280" cy="118486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Content Placeholder 2"/>
          <p:cNvSpPr>
            <a:spLocks noGrp="1"/>
          </p:cNvSpPr>
          <p:nvPr>
            <p:ph idx="1"/>
          </p:nvPr>
        </p:nvSpPr>
        <p:spPr>
          <a:xfrm>
            <a:off x="-15914" y="1104232"/>
            <a:ext cx="12067143" cy="2731161"/>
          </a:xfrm>
          <a:solidFill>
            <a:schemeClr val="bg1"/>
          </a:solidFill>
          <a:ln/>
          <a:effectLst>
            <a:outerShdw blurRad="63500" sx="102000" sy="102000" algn="ctr" rotWithShape="0">
              <a:prstClr val="black">
                <a:alpha val="40000"/>
              </a:prstClr>
            </a:outerShdw>
          </a:effectLst>
        </p:spPr>
        <p:style>
          <a:lnRef idx="1">
            <a:schemeClr val="accent6"/>
          </a:lnRef>
          <a:fillRef idx="2">
            <a:schemeClr val="accent6"/>
          </a:fillRef>
          <a:effectRef idx="1">
            <a:schemeClr val="accent6"/>
          </a:effectRef>
          <a:fontRef idx="minor">
            <a:schemeClr val="dk1"/>
          </a:fontRef>
        </p:style>
        <p:txBody>
          <a:bodyPr vert="horz">
            <a:normAutofit fontScale="25000" lnSpcReduction="20000"/>
          </a:bodyPr>
          <a:lstStyle/>
          <a:p>
            <a:pPr algn="just"/>
            <a:r>
              <a:rPr lang="en-US" sz="7466" b="1" dirty="0">
                <a:solidFill>
                  <a:srgbClr val="FF0000"/>
                </a:solidFill>
                <a:latin typeface="Arial" panose="020B0604020202020204" pitchFamily="34" charset="0"/>
                <a:cs typeface="Arial" panose="020B0604020202020204" pitchFamily="34" charset="0"/>
              </a:rPr>
              <a:t>Strategic Investment in Learning</a:t>
            </a:r>
          </a:p>
          <a:p>
            <a:pPr lvl="1" algn="just"/>
            <a:r>
              <a:rPr lang="en-US" sz="7466" dirty="0">
                <a:solidFill>
                  <a:schemeClr val="tx1"/>
                </a:solidFill>
                <a:latin typeface="Arial" panose="020B0604020202020204" pitchFamily="34" charset="0"/>
                <a:cs typeface="Arial" panose="020B0604020202020204" pitchFamily="34" charset="0"/>
              </a:rPr>
              <a:t>Shell made a significant financial commitment of $1 billion in learning and development for its employees in 2024 (Shell plc, 2024, p. 15).</a:t>
            </a:r>
          </a:p>
          <a:p>
            <a:pPr lvl="1" algn="just"/>
            <a:r>
              <a:rPr lang="en-US" sz="7466" dirty="0">
                <a:solidFill>
                  <a:schemeClr val="tx1"/>
                </a:solidFill>
                <a:latin typeface="Arial" panose="020B0604020202020204" pitchFamily="34" charset="0"/>
                <a:cs typeface="Arial" panose="020B0604020202020204" pitchFamily="34" charset="0"/>
              </a:rPr>
              <a:t>This investment is strategically aligned with preparing the workforce for the company's transition to net-zero emissions.</a:t>
            </a:r>
          </a:p>
          <a:p>
            <a:pPr algn="just"/>
            <a:r>
              <a:rPr lang="en-US" sz="7466" b="1" dirty="0">
                <a:solidFill>
                  <a:srgbClr val="FF0000"/>
                </a:solidFill>
                <a:latin typeface="Arial" panose="020B0604020202020204" pitchFamily="34" charset="0"/>
                <a:cs typeface="Arial" panose="020B0604020202020204" pitchFamily="34" charset="0"/>
              </a:rPr>
              <a:t>Digital Upskilling &amp; Employee Empowerment</a:t>
            </a:r>
          </a:p>
          <a:p>
            <a:pPr lvl="1" algn="just"/>
            <a:r>
              <a:rPr lang="en-US" sz="7466" dirty="0">
                <a:solidFill>
                  <a:schemeClr val="tx1"/>
                </a:solidFill>
                <a:latin typeface="Arial" panose="020B0604020202020204" pitchFamily="34" charset="0"/>
                <a:cs typeface="Arial" panose="020B0604020202020204" pitchFamily="34" charset="0"/>
              </a:rPr>
              <a:t>The Shell Skills Platform, an AI-powered tool, allows employees to map their skills and plan internal career paths.</a:t>
            </a:r>
          </a:p>
          <a:p>
            <a:pPr lvl="1" algn="just"/>
            <a:r>
              <a:rPr lang="en-US" sz="7466" dirty="0">
                <a:solidFill>
                  <a:schemeClr val="tx1"/>
                </a:solidFill>
                <a:latin typeface="Arial" panose="020B0604020202020204" pitchFamily="34" charset="0"/>
                <a:cs typeface="Arial" panose="020B0604020202020204" pitchFamily="34" charset="0"/>
              </a:rPr>
              <a:t>The platform's effectiveness is demonstrated by employees earning over 12,000 skill badges in 2024 to validate new competencies (Shell plc, 2024, p. 16).</a:t>
            </a:r>
          </a:p>
          <a:p>
            <a:pPr lvl="1" algn="just"/>
            <a:endParaRPr lang="en-US" sz="5067" dirty="0">
              <a:solidFill>
                <a:schemeClr val="tx1"/>
              </a:solidFill>
              <a:latin typeface="Arial" panose="020B0604020202020204" pitchFamily="34" charset="0"/>
              <a:cs typeface="Arial" panose="020B0604020202020204" pitchFamily="34" charset="0"/>
            </a:endParaRPr>
          </a:p>
          <a:p>
            <a:pPr algn="just"/>
            <a:endParaRPr lang="en-US" b="1" dirty="0">
              <a:solidFill>
                <a:srgbClr val="FF0000"/>
              </a:solidFill>
              <a:latin typeface="Arial" panose="020B0604020202020204" pitchFamily="34" charset="0"/>
              <a:cs typeface="Arial" panose="020B0604020202020204" pitchFamily="34" charset="0"/>
            </a:endParaRPr>
          </a:p>
        </p:txBody>
      </p:sp>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45320" y="76863"/>
            <a:ext cx="1930400" cy="1072003"/>
          </a:xfrm>
          <a:prstGeom prst="roundRect">
            <a:avLst>
              <a:gd name="adj" fmla="val 8594"/>
            </a:avLst>
          </a:prstGeom>
          <a:solidFill>
            <a:srgbClr val="FFFFFF">
              <a:shade val="85000"/>
            </a:srgbClr>
          </a:solidFill>
          <a:ln>
            <a:noFill/>
          </a:ln>
          <a:effectLst>
            <a:glow rad="101600">
              <a:schemeClr val="accent4">
                <a:satMod val="175000"/>
                <a:alpha val="40000"/>
              </a:schemeClr>
            </a:glow>
            <a:reflection blurRad="12700" stA="38000" endPos="28000" dist="5000" dir="5400000" sy="-100000" algn="bl" rotWithShape="0"/>
          </a:effectLst>
          <a:extLst>
            <a:ext uri="{91240B29-F687-4F45-9708-019B960494DF}">
              <a14:hiddenLine xmlns:a14="http://schemas.microsoft.com/office/drawing/2010/main" w="9525">
                <a:solidFill>
                  <a:schemeClr val="tx1"/>
                </a:solidFill>
                <a:miter lim="800000"/>
                <a:headEnd/>
                <a:tailEnd/>
              </a14:hiddenLine>
            </a:ext>
          </a:extLst>
        </p:spPr>
      </p:pic>
      <p:cxnSp>
        <p:nvCxnSpPr>
          <p:cNvPr id="7" name="Straight Connector 6"/>
          <p:cNvCxnSpPr/>
          <p:nvPr/>
        </p:nvCxnSpPr>
        <p:spPr>
          <a:xfrm>
            <a:off x="508000" y="3835400"/>
            <a:ext cx="10668000" cy="0"/>
          </a:xfrm>
          <a:prstGeom prst="line">
            <a:avLst/>
          </a:prstGeom>
          <a:effectLst>
            <a:glow rad="63500">
              <a:schemeClr val="accent4">
                <a:satMod val="175000"/>
                <a:alpha val="40000"/>
              </a:schemeClr>
            </a:glow>
            <a:outerShdw blurRad="50800" dist="25400" dir="5400000" rotWithShape="0">
              <a:srgbClr val="000000">
                <a:alpha val="45000"/>
              </a:srgbClr>
            </a:outerShdw>
          </a:effectLst>
        </p:spPr>
        <p:style>
          <a:lnRef idx="3">
            <a:schemeClr val="accent6"/>
          </a:lnRef>
          <a:fillRef idx="0">
            <a:schemeClr val="accent6"/>
          </a:fillRef>
          <a:effectRef idx="2">
            <a:schemeClr val="accent6"/>
          </a:effectRef>
          <a:fontRef idx="minor">
            <a:schemeClr val="tx1"/>
          </a:fontRef>
        </p:style>
      </p:cxnSp>
      <p:sp>
        <p:nvSpPr>
          <p:cNvPr id="6" name="TextBox 5">
            <a:extLst>
              <a:ext uri="{FF2B5EF4-FFF2-40B4-BE49-F238E27FC236}">
                <a16:creationId xmlns:a16="http://schemas.microsoft.com/office/drawing/2014/main" id="{663C2882-2E2C-9FDE-EB28-82E47137BCBF}"/>
              </a:ext>
            </a:extLst>
          </p:cNvPr>
          <p:cNvSpPr txBox="1"/>
          <p:nvPr/>
        </p:nvSpPr>
        <p:spPr>
          <a:xfrm>
            <a:off x="7416801" y="6450373"/>
            <a:ext cx="4634428" cy="461665"/>
          </a:xfrm>
          <a:prstGeom prst="rect">
            <a:avLst/>
          </a:prstGeom>
          <a:noFill/>
        </p:spPr>
        <p:txBody>
          <a:bodyPr wrap="square" rtlCol="0">
            <a:spAutoFit/>
          </a:bodyPr>
          <a:lstStyle/>
          <a:p>
            <a:pPr defTabSz="1219170"/>
            <a:r>
              <a:rPr lang="en-GB" sz="2400" dirty="0">
                <a:solidFill>
                  <a:prstClr val="black"/>
                </a:solidFill>
                <a:latin typeface="Calibri" panose="020F0502020204030204" pitchFamily="34" charset="0"/>
                <a:ea typeface="Calibri" panose="020F0502020204030204" pitchFamily="34" charset="0"/>
                <a:cs typeface="Calibri" panose="020F0502020204030204" pitchFamily="34" charset="0"/>
              </a:rPr>
              <a:t>Salah </a:t>
            </a:r>
            <a:r>
              <a:rPr lang="en-GB" sz="2400" dirty="0" err="1">
                <a:solidFill>
                  <a:prstClr val="black"/>
                </a:solidFill>
                <a:latin typeface="Calibri" panose="020F0502020204030204" pitchFamily="34" charset="0"/>
                <a:ea typeface="Calibri" panose="020F0502020204030204" pitchFamily="34" charset="0"/>
                <a:cs typeface="Calibri" panose="020F0502020204030204" pitchFamily="34" charset="0"/>
              </a:rPr>
              <a:t>Mheidean</a:t>
            </a:r>
            <a:r>
              <a:rPr lang="en-GB" sz="2400" dirty="0">
                <a:solidFill>
                  <a:prstClr val="black"/>
                </a:solidFill>
                <a:latin typeface="Calibri" panose="020F0502020204030204" pitchFamily="34" charset="0"/>
                <a:ea typeface="Calibri" panose="020F0502020204030204" pitchFamily="34" charset="0"/>
                <a:cs typeface="Calibri" panose="020F0502020204030204" pitchFamily="34" charset="0"/>
              </a:rPr>
              <a:t> 2109425</a:t>
            </a:r>
          </a:p>
        </p:txBody>
      </p:sp>
    </p:spTree>
    <p:extLst>
      <p:ext uri="{BB962C8B-B14F-4D97-AF65-F5344CB8AC3E}">
        <p14:creationId xmlns:p14="http://schemas.microsoft.com/office/powerpoint/2010/main" val="550210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584200"/>
            <a:ext cx="5791200" cy="812800"/>
          </a:xfrm>
        </p:spPr>
        <p:txBody>
          <a:bodyPr>
            <a:normAutofit fontScale="90000"/>
          </a:bodyPr>
          <a:lstStyle/>
          <a:p>
            <a:r>
              <a:rPr lang="en-US" sz="2667" dirty="0">
                <a:solidFill>
                  <a:srgbClr val="FF0000"/>
                </a:solidFill>
              </a:rPr>
              <a:t>Shell statistics/facts and figures</a:t>
            </a:r>
            <a:br>
              <a:rPr lang="en-US" sz="2667" dirty="0">
                <a:solidFill>
                  <a:srgbClr val="FF0000"/>
                </a:solidFill>
              </a:rPr>
            </a:br>
            <a:endParaRPr lang="en-US" sz="2667" dirty="0"/>
          </a:p>
        </p:txBody>
      </p:sp>
      <p:sp>
        <p:nvSpPr>
          <p:cNvPr id="3" name="Content Placeholder 2"/>
          <p:cNvSpPr>
            <a:spLocks noGrp="1"/>
          </p:cNvSpPr>
          <p:nvPr>
            <p:ph idx="1"/>
          </p:nvPr>
        </p:nvSpPr>
        <p:spPr>
          <a:xfrm>
            <a:off x="203200" y="1295400"/>
            <a:ext cx="11785600" cy="4325112"/>
          </a:xfrm>
        </p:spPr>
        <p:txBody>
          <a:bodyPr/>
          <a:lstStyle/>
          <a:p>
            <a:pPr algn="just"/>
            <a:r>
              <a:rPr lang="en-US" sz="1867" dirty="0"/>
              <a:t>Spent AUD 322 million on skills development training in 2024. </a:t>
            </a:r>
          </a:p>
          <a:p>
            <a:pPr algn="just"/>
            <a:r>
              <a:rPr lang="en-US" sz="1867" dirty="0"/>
              <a:t>Shell has training </a:t>
            </a:r>
            <a:r>
              <a:rPr lang="en-US" sz="1867" dirty="0" err="1"/>
              <a:t>centre</a:t>
            </a:r>
            <a:r>
              <a:rPr lang="en-US" sz="1867" dirty="0"/>
              <a:t> in Chinchilla, Queensland, Australia,  employed more than 400 apprentices and trainees.</a:t>
            </a:r>
          </a:p>
          <a:p>
            <a:pPr algn="just"/>
            <a:r>
              <a:rPr lang="en-US" sz="1867" dirty="0"/>
              <a:t>Training is repeated every three years.</a:t>
            </a:r>
          </a:p>
          <a:p>
            <a:pPr algn="just"/>
            <a:r>
              <a:rPr lang="en-US" sz="1867" dirty="0"/>
              <a:t>All Directors, upon joining Shell, have participated in induction training about regulatory requirements of their role.</a:t>
            </a:r>
          </a:p>
          <a:p>
            <a:pPr algn="just"/>
            <a:r>
              <a:rPr lang="en-US" sz="1867" dirty="0"/>
              <a:t>The Executive Management of Shell has Director induction and training.</a:t>
            </a:r>
          </a:p>
          <a:p>
            <a:pPr algn="just"/>
            <a:r>
              <a:rPr lang="en-US" sz="1867" dirty="0"/>
              <a:t>In 2024, 98% of staff in at-risk roles possessed a valid training completion.</a:t>
            </a:r>
          </a:p>
          <a:p>
            <a:pPr marL="146300" indent="0" algn="just">
              <a:buNone/>
            </a:pPr>
            <a:endParaRPr lang="en-US" sz="1867" dirty="0"/>
          </a:p>
        </p:txBody>
      </p:sp>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75720" y="1"/>
            <a:ext cx="1416280" cy="118486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a:extLst>
              <a:ext uri="{FF2B5EF4-FFF2-40B4-BE49-F238E27FC236}">
                <a16:creationId xmlns:a16="http://schemas.microsoft.com/office/drawing/2014/main" id="{8923A83A-3857-2E9B-FD2A-871807AAFFF5}"/>
              </a:ext>
            </a:extLst>
          </p:cNvPr>
          <p:cNvSpPr txBox="1"/>
          <p:nvPr/>
        </p:nvSpPr>
        <p:spPr>
          <a:xfrm>
            <a:off x="8229600" y="6300965"/>
            <a:ext cx="4572000" cy="461665"/>
          </a:xfrm>
          <a:prstGeom prst="rect">
            <a:avLst/>
          </a:prstGeom>
          <a:noFill/>
        </p:spPr>
        <p:txBody>
          <a:bodyPr wrap="square" rtlCol="0">
            <a:spAutoFit/>
          </a:bodyPr>
          <a:lstStyle/>
          <a:p>
            <a:pPr defTabSz="1219170"/>
            <a:r>
              <a:rPr lang="en-GB" sz="2400" dirty="0">
                <a:solidFill>
                  <a:prstClr val="black"/>
                </a:solidFill>
                <a:latin typeface="Calibri" panose="020F0502020204030204" pitchFamily="34" charset="0"/>
                <a:ea typeface="Calibri" panose="020F0502020204030204" pitchFamily="34" charset="0"/>
                <a:cs typeface="Calibri" panose="020F0502020204030204" pitchFamily="34" charset="0"/>
              </a:rPr>
              <a:t>Salah </a:t>
            </a:r>
            <a:r>
              <a:rPr lang="en-GB" sz="2400" dirty="0" err="1">
                <a:solidFill>
                  <a:prstClr val="black"/>
                </a:solidFill>
                <a:latin typeface="Calibri" panose="020F0502020204030204" pitchFamily="34" charset="0"/>
                <a:ea typeface="Calibri" panose="020F0502020204030204" pitchFamily="34" charset="0"/>
                <a:cs typeface="Calibri" panose="020F0502020204030204" pitchFamily="34" charset="0"/>
              </a:rPr>
              <a:t>Mheidean</a:t>
            </a:r>
            <a:r>
              <a:rPr lang="en-GB" sz="2400" dirty="0">
                <a:solidFill>
                  <a:prstClr val="black"/>
                </a:solidFill>
                <a:latin typeface="Calibri" panose="020F0502020204030204" pitchFamily="34" charset="0"/>
                <a:ea typeface="Calibri" panose="020F0502020204030204" pitchFamily="34" charset="0"/>
                <a:cs typeface="Calibri" panose="020F0502020204030204" pitchFamily="34" charset="0"/>
              </a:rPr>
              <a:t> 2109425</a:t>
            </a:r>
          </a:p>
        </p:txBody>
      </p:sp>
    </p:spTree>
    <p:extLst>
      <p:ext uri="{BB962C8B-B14F-4D97-AF65-F5344CB8AC3E}">
        <p14:creationId xmlns:p14="http://schemas.microsoft.com/office/powerpoint/2010/main" val="17851227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584200"/>
            <a:ext cx="2743200" cy="812800"/>
          </a:xfrm>
        </p:spPr>
        <p:txBody>
          <a:bodyPr>
            <a:normAutofit/>
          </a:bodyPr>
          <a:lstStyle/>
          <a:p>
            <a:endParaRPr lang="en-US" sz="2667" dirty="0"/>
          </a:p>
        </p:txBody>
      </p:sp>
      <p:sp>
        <p:nvSpPr>
          <p:cNvPr id="3" name="Content Placeholder 2"/>
          <p:cNvSpPr>
            <a:spLocks noGrp="1"/>
          </p:cNvSpPr>
          <p:nvPr>
            <p:ph idx="1"/>
          </p:nvPr>
        </p:nvSpPr>
        <p:spPr>
          <a:xfrm>
            <a:off x="203200" y="1295400"/>
            <a:ext cx="5384800" cy="4325112"/>
          </a:xfrm>
        </p:spPr>
        <p:txBody>
          <a:bodyPr/>
          <a:lstStyle/>
          <a:p>
            <a:endParaRPr lang="en-US" sz="1867" dirty="0"/>
          </a:p>
        </p:txBody>
      </p:sp>
      <p:pic>
        <p:nvPicPr>
          <p:cNvPr id="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75720" y="5673133"/>
            <a:ext cx="1416280" cy="118486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descr="C:\Users\Administrator\Downloads\Gemini_Generated_Image_b942cqb942cqb942.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293600" cy="69850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971167" y="1"/>
            <a:ext cx="1416280" cy="118486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a:extLst>
              <a:ext uri="{FF2B5EF4-FFF2-40B4-BE49-F238E27FC236}">
                <a16:creationId xmlns:a16="http://schemas.microsoft.com/office/drawing/2014/main" id="{D16370B9-BE74-78B3-A7A6-3E4015446342}"/>
              </a:ext>
            </a:extLst>
          </p:cNvPr>
          <p:cNvSpPr txBox="1"/>
          <p:nvPr/>
        </p:nvSpPr>
        <p:spPr>
          <a:xfrm>
            <a:off x="7111999" y="6429058"/>
            <a:ext cx="4334428" cy="461665"/>
          </a:xfrm>
          <a:prstGeom prst="rect">
            <a:avLst/>
          </a:prstGeom>
          <a:noFill/>
        </p:spPr>
        <p:txBody>
          <a:bodyPr wrap="square" rtlCol="0">
            <a:spAutoFit/>
          </a:bodyPr>
          <a:lstStyle/>
          <a:p>
            <a:pPr defTabSz="1219170"/>
            <a:r>
              <a:rPr lang="en-GB" sz="2400" dirty="0">
                <a:solidFill>
                  <a:prstClr val="black"/>
                </a:solidFill>
                <a:latin typeface="Calibri" panose="020F0502020204030204" pitchFamily="34" charset="0"/>
                <a:ea typeface="Calibri" panose="020F0502020204030204" pitchFamily="34" charset="0"/>
                <a:cs typeface="Calibri" panose="020F0502020204030204" pitchFamily="34" charset="0"/>
              </a:rPr>
              <a:t>Salah </a:t>
            </a:r>
            <a:r>
              <a:rPr lang="en-GB" sz="2400" dirty="0" err="1">
                <a:solidFill>
                  <a:prstClr val="black"/>
                </a:solidFill>
                <a:latin typeface="Calibri" panose="020F0502020204030204" pitchFamily="34" charset="0"/>
                <a:ea typeface="Calibri" panose="020F0502020204030204" pitchFamily="34" charset="0"/>
                <a:cs typeface="Calibri" panose="020F0502020204030204" pitchFamily="34" charset="0"/>
              </a:rPr>
              <a:t>Mheidean</a:t>
            </a:r>
            <a:r>
              <a:rPr lang="en-GB" sz="2400" dirty="0">
                <a:solidFill>
                  <a:prstClr val="black"/>
                </a:solidFill>
                <a:latin typeface="Calibri" panose="020F0502020204030204" pitchFamily="34" charset="0"/>
                <a:ea typeface="Calibri" panose="020F0502020204030204" pitchFamily="34" charset="0"/>
                <a:cs typeface="Calibri" panose="020F0502020204030204" pitchFamily="34" charset="0"/>
              </a:rPr>
              <a:t> 2109425</a:t>
            </a:r>
          </a:p>
        </p:txBody>
      </p:sp>
    </p:spTree>
    <p:extLst>
      <p:ext uri="{BB962C8B-B14F-4D97-AF65-F5344CB8AC3E}">
        <p14:creationId xmlns:p14="http://schemas.microsoft.com/office/powerpoint/2010/main" val="17753762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82600"/>
            <a:ext cx="10972800" cy="1066800"/>
          </a:xfrm>
        </p:spPr>
        <p:txBody>
          <a:bodyPr>
            <a:normAutofit/>
          </a:bodyPr>
          <a:lstStyle/>
          <a:p>
            <a:endParaRPr lang="en-US" sz="2667" dirty="0">
              <a:solidFill>
                <a:srgbClr val="00B0F0"/>
              </a:solidFill>
            </a:endParaRPr>
          </a:p>
        </p:txBody>
      </p:sp>
      <p:sp>
        <p:nvSpPr>
          <p:cNvPr id="3" name="Content Placeholder 2"/>
          <p:cNvSpPr>
            <a:spLocks noGrp="1"/>
          </p:cNvSpPr>
          <p:nvPr>
            <p:ph idx="1"/>
          </p:nvPr>
        </p:nvSpPr>
        <p:spPr>
          <a:xfrm>
            <a:off x="203200" y="1397000"/>
            <a:ext cx="11379200" cy="5177536"/>
          </a:xfrm>
        </p:spPr>
        <p:txBody>
          <a:bodyPr>
            <a:normAutofit/>
          </a:bodyPr>
          <a:lstStyle/>
          <a:p>
            <a:pPr algn="just"/>
            <a:endParaRPr lang="en-US" sz="2400" dirty="0"/>
          </a:p>
        </p:txBody>
      </p:sp>
      <p:pic>
        <p:nvPicPr>
          <p:cNvPr id="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75720" y="5673133"/>
            <a:ext cx="1416280" cy="118486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4" name="Picture 2" descr="C:\Users\Administrator\Downloads\Gemini_Generated_Image_7hb2777hb2777hb2.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 y="1"/>
            <a:ext cx="12191999" cy="701039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363200" y="-1"/>
            <a:ext cx="1416280" cy="118486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a:extLst>
              <a:ext uri="{FF2B5EF4-FFF2-40B4-BE49-F238E27FC236}">
                <a16:creationId xmlns:a16="http://schemas.microsoft.com/office/drawing/2014/main" id="{5606CB08-4D4A-FD9B-2EB8-877D1E0D43BD}"/>
              </a:ext>
            </a:extLst>
          </p:cNvPr>
          <p:cNvSpPr txBox="1"/>
          <p:nvPr/>
        </p:nvSpPr>
        <p:spPr>
          <a:xfrm>
            <a:off x="5446295" y="2895601"/>
            <a:ext cx="1219200" cy="461665"/>
          </a:xfrm>
          <a:prstGeom prst="rect">
            <a:avLst/>
          </a:prstGeom>
          <a:noFill/>
        </p:spPr>
        <p:txBody>
          <a:bodyPr wrap="square" rtlCol="0">
            <a:spAutoFit/>
          </a:bodyPr>
          <a:lstStyle/>
          <a:p>
            <a:pPr defTabSz="1219170"/>
            <a:endParaRPr lang="en-GB" sz="2400" dirty="0">
              <a:solidFill>
                <a:prstClr val="black"/>
              </a:solidFill>
              <a:latin typeface="Georgia"/>
            </a:endParaRPr>
          </a:p>
        </p:txBody>
      </p:sp>
      <p:sp>
        <p:nvSpPr>
          <p:cNvPr id="8" name="TextBox 7">
            <a:extLst>
              <a:ext uri="{FF2B5EF4-FFF2-40B4-BE49-F238E27FC236}">
                <a16:creationId xmlns:a16="http://schemas.microsoft.com/office/drawing/2014/main" id="{56A87149-A37B-7AD2-9DE2-4C6640A91971}"/>
              </a:ext>
            </a:extLst>
          </p:cNvPr>
          <p:cNvSpPr txBox="1"/>
          <p:nvPr/>
        </p:nvSpPr>
        <p:spPr>
          <a:xfrm>
            <a:off x="5892800" y="6328316"/>
            <a:ext cx="4775200" cy="461665"/>
          </a:xfrm>
          <a:prstGeom prst="rect">
            <a:avLst/>
          </a:prstGeom>
          <a:noFill/>
        </p:spPr>
        <p:txBody>
          <a:bodyPr wrap="square" rtlCol="0">
            <a:spAutoFit/>
          </a:bodyPr>
          <a:lstStyle/>
          <a:p>
            <a:pPr defTabSz="1219170"/>
            <a:r>
              <a:rPr lang="en-GB" sz="2400" dirty="0">
                <a:solidFill>
                  <a:prstClr val="white"/>
                </a:solidFill>
                <a:latin typeface="Calibri" panose="020F0502020204030204" pitchFamily="34" charset="0"/>
                <a:ea typeface="Calibri" panose="020F0502020204030204" pitchFamily="34" charset="0"/>
                <a:cs typeface="Calibri" panose="020F0502020204030204" pitchFamily="34" charset="0"/>
              </a:rPr>
              <a:t>Salah </a:t>
            </a:r>
            <a:r>
              <a:rPr lang="en-GB" sz="2400" dirty="0" err="1">
                <a:solidFill>
                  <a:prstClr val="white"/>
                </a:solidFill>
                <a:latin typeface="Calibri" panose="020F0502020204030204" pitchFamily="34" charset="0"/>
                <a:ea typeface="Calibri" panose="020F0502020204030204" pitchFamily="34" charset="0"/>
                <a:cs typeface="Calibri" panose="020F0502020204030204" pitchFamily="34" charset="0"/>
              </a:rPr>
              <a:t>Mheidean</a:t>
            </a:r>
            <a:r>
              <a:rPr lang="en-GB" sz="2400" dirty="0">
                <a:solidFill>
                  <a:prstClr val="white"/>
                </a:solidFill>
                <a:latin typeface="Calibri" panose="020F0502020204030204" pitchFamily="34" charset="0"/>
                <a:ea typeface="Calibri" panose="020F0502020204030204" pitchFamily="34" charset="0"/>
                <a:cs typeface="Calibri" panose="020F0502020204030204" pitchFamily="34" charset="0"/>
              </a:rPr>
              <a:t> 2109425</a:t>
            </a:r>
          </a:p>
        </p:txBody>
      </p:sp>
    </p:spTree>
    <p:extLst>
      <p:ext uri="{BB962C8B-B14F-4D97-AF65-F5344CB8AC3E}">
        <p14:creationId xmlns:p14="http://schemas.microsoft.com/office/powerpoint/2010/main" val="27788384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1600" y="482600"/>
            <a:ext cx="4064000" cy="660400"/>
          </a:xfrm>
        </p:spPr>
        <p:txBody>
          <a:bodyPr>
            <a:normAutofit/>
          </a:bodyPr>
          <a:lstStyle/>
          <a:p>
            <a:endParaRPr lang="en-US" sz="2667" dirty="0">
              <a:solidFill>
                <a:srgbClr val="00B0F0"/>
              </a:solidFill>
            </a:endParaRPr>
          </a:p>
        </p:txBody>
      </p:sp>
      <p:sp>
        <p:nvSpPr>
          <p:cNvPr id="3" name="Content Placeholder 2"/>
          <p:cNvSpPr>
            <a:spLocks noGrp="1"/>
          </p:cNvSpPr>
          <p:nvPr>
            <p:ph idx="1"/>
          </p:nvPr>
        </p:nvSpPr>
        <p:spPr>
          <a:xfrm>
            <a:off x="203200" y="1295400"/>
            <a:ext cx="11277600" cy="5279136"/>
          </a:xfrm>
        </p:spPr>
        <p:txBody>
          <a:bodyPr/>
          <a:lstStyle/>
          <a:p>
            <a:pPr marL="146300" indent="0">
              <a:buNone/>
            </a:pPr>
            <a:endParaRPr lang="en-US" dirty="0"/>
          </a:p>
        </p:txBody>
      </p:sp>
      <p:pic>
        <p:nvPicPr>
          <p:cNvPr id="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75720" y="5673133"/>
            <a:ext cx="1416280" cy="118486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8" name="Picture 2" descr="C:\Users\Administrator\Downloads\Gemini_Generated_Image_cvj8xecvj8xecvj8.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76200"/>
            <a:ext cx="12192000" cy="69342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775720" y="-1"/>
            <a:ext cx="1416280" cy="118486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TextBox 8">
            <a:extLst>
              <a:ext uri="{FF2B5EF4-FFF2-40B4-BE49-F238E27FC236}">
                <a16:creationId xmlns:a16="http://schemas.microsoft.com/office/drawing/2014/main" id="{CA4123EE-0BFB-BF6A-4D12-70C7CCB758F1}"/>
              </a:ext>
            </a:extLst>
          </p:cNvPr>
          <p:cNvSpPr txBox="1"/>
          <p:nvPr/>
        </p:nvSpPr>
        <p:spPr>
          <a:xfrm>
            <a:off x="6502400" y="6082094"/>
            <a:ext cx="4171720" cy="461665"/>
          </a:xfrm>
          <a:prstGeom prst="rect">
            <a:avLst/>
          </a:prstGeom>
          <a:noFill/>
        </p:spPr>
        <p:txBody>
          <a:bodyPr wrap="square" rtlCol="0">
            <a:spAutoFit/>
          </a:bodyPr>
          <a:lstStyle/>
          <a:p>
            <a:pPr defTabSz="1219170"/>
            <a:r>
              <a:rPr lang="en-GB" sz="2400" dirty="0">
                <a:solidFill>
                  <a:prstClr val="black"/>
                </a:solidFill>
                <a:latin typeface="Calibri" panose="020F0502020204030204" pitchFamily="34" charset="0"/>
                <a:ea typeface="Calibri" panose="020F0502020204030204" pitchFamily="34" charset="0"/>
                <a:cs typeface="Calibri" panose="020F0502020204030204" pitchFamily="34" charset="0"/>
              </a:rPr>
              <a:t>Salah </a:t>
            </a:r>
            <a:r>
              <a:rPr lang="en-GB" sz="2400" dirty="0" err="1">
                <a:solidFill>
                  <a:prstClr val="black"/>
                </a:solidFill>
                <a:latin typeface="Calibri" panose="020F0502020204030204" pitchFamily="34" charset="0"/>
                <a:ea typeface="Calibri" panose="020F0502020204030204" pitchFamily="34" charset="0"/>
                <a:cs typeface="Calibri" panose="020F0502020204030204" pitchFamily="34" charset="0"/>
              </a:rPr>
              <a:t>Mheidean</a:t>
            </a:r>
            <a:r>
              <a:rPr lang="en-GB" sz="2400" dirty="0">
                <a:solidFill>
                  <a:prstClr val="black"/>
                </a:solidFill>
                <a:latin typeface="Calibri" panose="020F0502020204030204" pitchFamily="34" charset="0"/>
                <a:ea typeface="Calibri" panose="020F0502020204030204" pitchFamily="34" charset="0"/>
                <a:cs typeface="Calibri" panose="020F0502020204030204" pitchFamily="34" charset="0"/>
              </a:rPr>
              <a:t> 2109425</a:t>
            </a:r>
          </a:p>
        </p:txBody>
      </p:sp>
    </p:spTree>
    <p:extLst>
      <p:ext uri="{BB962C8B-B14F-4D97-AF65-F5344CB8AC3E}">
        <p14:creationId xmlns:p14="http://schemas.microsoft.com/office/powerpoint/2010/main" val="37317693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6400" y="482600"/>
            <a:ext cx="10972800" cy="609600"/>
          </a:xfrm>
        </p:spPr>
        <p:txBody>
          <a:bodyPr>
            <a:normAutofit/>
          </a:bodyPr>
          <a:lstStyle/>
          <a:p>
            <a:r>
              <a:rPr lang="en-US" sz="2667" b="1" dirty="0">
                <a:solidFill>
                  <a:srgbClr val="C00000"/>
                </a:solidFill>
              </a:rPr>
              <a:t>Recommendations </a:t>
            </a:r>
            <a:endParaRPr lang="en-US" b="1" dirty="0">
              <a:solidFill>
                <a:srgbClr val="C00000"/>
              </a:solidFill>
            </a:endParaRPr>
          </a:p>
        </p:txBody>
      </p:sp>
      <p:sp>
        <p:nvSpPr>
          <p:cNvPr id="3" name="Content Placeholder 2"/>
          <p:cNvSpPr>
            <a:spLocks noGrp="1"/>
          </p:cNvSpPr>
          <p:nvPr>
            <p:ph idx="1"/>
          </p:nvPr>
        </p:nvSpPr>
        <p:spPr>
          <a:xfrm>
            <a:off x="203200" y="990600"/>
            <a:ext cx="11379200" cy="5583936"/>
          </a:xfrm>
        </p:spPr>
        <p:txBody>
          <a:bodyPr>
            <a:noAutofit/>
          </a:bodyPr>
          <a:lstStyle/>
          <a:p>
            <a:pPr marL="832083" indent="-685783" algn="just">
              <a:buAutoNum type="arabicPeriod"/>
            </a:pPr>
            <a:r>
              <a:rPr lang="en-US" sz="2400" b="1" dirty="0"/>
              <a:t>Launch Targeted Reskilling Pathways</a:t>
            </a:r>
            <a:endParaRPr lang="en-US" sz="2400" dirty="0"/>
          </a:p>
          <a:p>
            <a:pPr marL="146300" indent="0" algn="just">
              <a:buNone/>
            </a:pPr>
            <a:r>
              <a:rPr lang="en-US" sz="2400" dirty="0"/>
              <a:t>Create defined transition roadmaps (e.g., "Engineer to CCUS Specialist") to systematically close skills gaps for the energy transition (Shell plc, 2024, p. 15).</a:t>
            </a:r>
          </a:p>
          <a:p>
            <a:pPr marL="146300" indent="0" algn="just">
              <a:buNone/>
            </a:pPr>
            <a:r>
              <a:rPr lang="en-US" sz="2400" b="1" dirty="0"/>
              <a:t>2. Scale Learning with Agile Methods</a:t>
            </a:r>
            <a:endParaRPr lang="en-US" sz="2400" dirty="0"/>
          </a:p>
          <a:p>
            <a:pPr marL="146300" indent="0" algn="just">
              <a:buNone/>
            </a:pPr>
            <a:r>
              <a:rPr lang="en-US" sz="2400" dirty="0"/>
              <a:t>Deploy training in short "sprints" and empower line managers as direct facilitators to enable rapid, disruptive-free upskilling (Shell plc, 2024, p. 56).</a:t>
            </a:r>
          </a:p>
          <a:p>
            <a:pPr marL="146300" indent="0" algn="just">
              <a:buNone/>
            </a:pPr>
            <a:r>
              <a:rPr lang="en-US" sz="2400" b="1" dirty="0"/>
              <a:t>3. Boost Retention via Internal Mobility</a:t>
            </a:r>
            <a:endParaRPr lang="en-US" sz="2400" dirty="0"/>
          </a:p>
          <a:p>
            <a:pPr marL="146300" indent="0" algn="just">
              <a:buNone/>
            </a:pPr>
            <a:r>
              <a:rPr lang="en-US" sz="2400" dirty="0"/>
              <a:t>Use the Shell Skills Platform to promote internal "gig" projects and highlight the $1B L&amp;D investment in employer branding to attract and retain talent (Shell plc, 2024, p. 16).</a:t>
            </a:r>
          </a:p>
          <a:p>
            <a:pPr marL="146300" indent="0" algn="just">
              <a:buNone/>
            </a:pPr>
            <a:r>
              <a:rPr lang="en-US" sz="2400" b="1" dirty="0"/>
              <a:t>4. Embed Culture through Measurable Actions</a:t>
            </a:r>
            <a:endParaRPr lang="en-US" sz="2400" dirty="0"/>
          </a:p>
          <a:p>
            <a:pPr marL="146300" indent="0" algn="just">
              <a:buNone/>
            </a:pPr>
            <a:r>
              <a:rPr lang="en-US" sz="2400" dirty="0"/>
              <a:t>Integrate leadership behaviors like "care for people" into performance metrics and replace theoretical training with safe-to-fail practical projects.</a:t>
            </a:r>
          </a:p>
          <a:p>
            <a:pPr marL="146300" indent="0" algn="just">
              <a:buNone/>
            </a:pPr>
            <a:r>
              <a:rPr lang="en-US" sz="2400" dirty="0">
                <a:latin typeface="Calibri" panose="020F0502020204030204" pitchFamily="34" charset="0"/>
                <a:ea typeface="Calibri" panose="020F0502020204030204" pitchFamily="34" charset="0"/>
                <a:cs typeface="Calibri" panose="020F0502020204030204" pitchFamily="34" charset="0"/>
              </a:rPr>
              <a:t>                                                                                                     Salah </a:t>
            </a:r>
            <a:r>
              <a:rPr lang="en-US" sz="2400" dirty="0" err="1">
                <a:latin typeface="Calibri" panose="020F0502020204030204" pitchFamily="34" charset="0"/>
                <a:ea typeface="Calibri" panose="020F0502020204030204" pitchFamily="34" charset="0"/>
                <a:cs typeface="Calibri" panose="020F0502020204030204" pitchFamily="34" charset="0"/>
              </a:rPr>
              <a:t>Mheidean</a:t>
            </a:r>
            <a:r>
              <a:rPr lang="en-US" sz="2400" dirty="0">
                <a:latin typeface="Calibri" panose="020F0502020204030204" pitchFamily="34" charset="0"/>
                <a:ea typeface="Calibri" panose="020F0502020204030204" pitchFamily="34" charset="0"/>
                <a:cs typeface="Calibri" panose="020F0502020204030204" pitchFamily="34" charset="0"/>
              </a:rPr>
              <a:t>  2109425</a:t>
            </a:r>
          </a:p>
          <a:p>
            <a:pPr marL="146300" indent="0" algn="just">
              <a:buNone/>
            </a:pPr>
            <a:endParaRPr lang="en-US" sz="2400" dirty="0">
              <a:latin typeface="Calibri" panose="020F0502020204030204" pitchFamily="34" charset="0"/>
              <a:ea typeface="Calibri" panose="020F0502020204030204" pitchFamily="34" charset="0"/>
              <a:cs typeface="Calibri" panose="020F0502020204030204" pitchFamily="34" charset="0"/>
            </a:endParaRPr>
          </a:p>
          <a:p>
            <a:pPr marL="146300" indent="0" algn="just">
              <a:buNone/>
            </a:pPr>
            <a:r>
              <a:rPr lang="en-US" sz="2400" dirty="0"/>
              <a:t>                                                                                 (Salah </a:t>
            </a:r>
            <a:r>
              <a:rPr lang="en-US" sz="2400" dirty="0" err="1"/>
              <a:t>Mheidean</a:t>
            </a:r>
            <a:r>
              <a:rPr lang="en-US" sz="2400" dirty="0"/>
              <a:t>  2109425</a:t>
            </a:r>
          </a:p>
        </p:txBody>
      </p:sp>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44913" y="1"/>
            <a:ext cx="1416280" cy="118486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88618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867" y="151935"/>
            <a:ext cx="10972800" cy="1066800"/>
          </a:xfrm>
        </p:spPr>
        <p:txBody>
          <a:bodyPr/>
          <a:lstStyle/>
          <a:p>
            <a:r>
              <a:rPr lang="en-US" dirty="0">
                <a:solidFill>
                  <a:srgbClr val="C00000"/>
                </a:solidFill>
              </a:rPr>
              <a:t>References </a:t>
            </a:r>
          </a:p>
        </p:txBody>
      </p:sp>
      <p:sp>
        <p:nvSpPr>
          <p:cNvPr id="3" name="Content Placeholder 2"/>
          <p:cNvSpPr>
            <a:spLocks noGrp="1"/>
          </p:cNvSpPr>
          <p:nvPr>
            <p:ph idx="1"/>
          </p:nvPr>
        </p:nvSpPr>
        <p:spPr>
          <a:xfrm>
            <a:off x="0" y="889000"/>
            <a:ext cx="12059592" cy="5689600"/>
          </a:xfrm>
        </p:spPr>
        <p:txBody>
          <a:bodyPr>
            <a:noAutofit/>
          </a:bodyPr>
          <a:lstStyle/>
          <a:p>
            <a:pPr marL="832083" indent="-685783">
              <a:buFont typeface="+mj-lt"/>
              <a:buAutoNum type="arabicPeriod"/>
            </a:pPr>
            <a:r>
              <a:rPr lang="en-US" sz="1467" dirty="0"/>
              <a:t>Gratton, L., (2011). </a:t>
            </a:r>
            <a:r>
              <a:rPr lang="en-US" sz="1467" i="1" dirty="0"/>
              <a:t>Workplace 2025—What will it look like?. Organizational Dynamics, 40(4), pp.246-254.</a:t>
            </a:r>
          </a:p>
          <a:p>
            <a:pPr marL="832083" indent="-685783">
              <a:buFont typeface="+mj-lt"/>
              <a:buAutoNum type="arabicPeriod"/>
            </a:pPr>
            <a:r>
              <a:rPr lang="en-US" sz="1467" dirty="0" err="1"/>
              <a:t>Mazdeh</a:t>
            </a:r>
            <a:r>
              <a:rPr lang="en-US" sz="1467" dirty="0"/>
              <a:t>, M.et al (2025). </a:t>
            </a:r>
            <a:r>
              <a:rPr lang="en-US" sz="1467" i="1" dirty="0"/>
              <a:t>Strategic Analysis of Shell PLC: A Multi-Framework Approach to Sustainability and Competition in the Oil and Gas Industry. Applied Innovations in Industrial Management, 5(2), pp.22-33.</a:t>
            </a:r>
          </a:p>
          <a:p>
            <a:pPr marL="832083" indent="-685783">
              <a:buFont typeface="+mj-lt"/>
              <a:buAutoNum type="arabicPeriod"/>
            </a:pPr>
            <a:r>
              <a:rPr lang="en-US" sz="1467" dirty="0" err="1"/>
              <a:t>Ijeomah</a:t>
            </a:r>
            <a:r>
              <a:rPr lang="en-US" sz="1467" dirty="0"/>
              <a:t>, S.et al(2021)</a:t>
            </a:r>
            <a:r>
              <a:rPr lang="en-US" sz="1467" i="1" dirty="0"/>
              <a:t>. Challenges of supply chain management in the oil &amp; gas production in Nigeria (Shell Petroleum Development Company of Nigeria) (Doctoral dissertation, Dublin, National College of Ireland).</a:t>
            </a:r>
          </a:p>
          <a:p>
            <a:pPr marL="832083" indent="-685783">
              <a:buFont typeface="+mj-lt"/>
              <a:buAutoNum type="arabicPeriod"/>
            </a:pPr>
            <a:r>
              <a:rPr lang="en-US" sz="1467" dirty="0" err="1"/>
              <a:t>Kwee</a:t>
            </a:r>
            <a:r>
              <a:rPr lang="en-US" sz="1467" dirty="0"/>
              <a:t>, Z., Van Den Bosch, F.A. and </a:t>
            </a:r>
            <a:r>
              <a:rPr lang="en-US" sz="1467" dirty="0" err="1"/>
              <a:t>Volberda</a:t>
            </a:r>
            <a:r>
              <a:rPr lang="en-US" sz="1467" dirty="0"/>
              <a:t>, H.W.,( 2011). </a:t>
            </a:r>
            <a:r>
              <a:rPr lang="en-US" sz="1467" i="1" dirty="0"/>
              <a:t>The influence of top management team's corporate governance orientation on strategic renewal trajectories: a longitudinal analysis of Royal Dutch Shell plc, 1907–2004. Journal of Management Studies, 48(5), pp.984-1014.</a:t>
            </a:r>
          </a:p>
          <a:p>
            <a:pPr marL="832083" indent="-685783">
              <a:buFont typeface="+mj-lt"/>
              <a:buAutoNum type="arabicPeriod"/>
            </a:pPr>
            <a:r>
              <a:rPr lang="en-US" sz="1467" dirty="0"/>
              <a:t>Shell Aviation. (</a:t>
            </a:r>
            <a:r>
              <a:rPr lang="en-US" sz="1467" dirty="0" err="1"/>
              <a:t>no.date</a:t>
            </a:r>
            <a:r>
              <a:rPr lang="en-US" sz="1467" dirty="0"/>
              <a:t>). </a:t>
            </a:r>
            <a:r>
              <a:rPr lang="en-US" sz="1467" i="1" dirty="0"/>
              <a:t>Technical Services. Available at: </a:t>
            </a:r>
            <a:r>
              <a:rPr lang="en-US" sz="1467" i="1" dirty="0">
                <a:hlinkClick r:id="rId3"/>
              </a:rPr>
              <a:t>https://www.shell.com/business-customers/aviation/aviation-consultancy-services/aviation-technical-services/technical-services.html</a:t>
            </a:r>
            <a:r>
              <a:rPr lang="en-US" sz="1467" i="1" dirty="0"/>
              <a:t> (Accessed: 15 October 2025).</a:t>
            </a:r>
          </a:p>
          <a:p>
            <a:pPr marL="832083" indent="-685783">
              <a:buFont typeface="+mj-lt"/>
              <a:buAutoNum type="arabicPeriod"/>
            </a:pPr>
            <a:r>
              <a:rPr lang="en-US" sz="1467" dirty="0"/>
              <a:t>Shell Careers. (n0.date). </a:t>
            </a:r>
            <a:r>
              <a:rPr lang="en-US" sz="1467" i="1" dirty="0"/>
              <a:t>Human Resources. Available at: </a:t>
            </a:r>
            <a:r>
              <a:rPr lang="en-US" sz="1467" i="1" dirty="0">
                <a:hlinkClick r:id="rId4"/>
              </a:rPr>
              <a:t>https://www.shell.com/careers/about-careers-at-shell/degree-matcher/human-resources.html</a:t>
            </a:r>
            <a:r>
              <a:rPr lang="en-US" sz="1467" i="1" dirty="0"/>
              <a:t> (Accessed: 15 October 2025).</a:t>
            </a:r>
          </a:p>
          <a:p>
            <a:pPr marL="832083" indent="-685783">
              <a:buFont typeface="+mj-lt"/>
              <a:buAutoNum type="arabicPeriod"/>
            </a:pPr>
            <a:r>
              <a:rPr lang="en-US" sz="1467" dirty="0"/>
              <a:t>Shell Chemicals. (2009). </a:t>
            </a:r>
            <a:r>
              <a:rPr lang="en-US" sz="1467" i="1" dirty="0"/>
              <a:t>PR Singapore Industry </a:t>
            </a:r>
            <a:r>
              <a:rPr lang="en-US" sz="1467" i="1" dirty="0" err="1"/>
              <a:t>Programme</a:t>
            </a:r>
            <a:r>
              <a:rPr lang="en-US" sz="1467" i="1" dirty="0"/>
              <a:t> Safety Professionals. Available at: </a:t>
            </a:r>
            <a:r>
              <a:rPr lang="en-US" sz="1467" i="1" dirty="0">
                <a:hlinkClick r:id="rId5"/>
              </a:rPr>
              <a:t>https://www.shell.com/business-customers/chemicals/media-releases/2009-media-releases/pr-singapore-industry-programme-safety-professionals.html</a:t>
            </a:r>
            <a:r>
              <a:rPr lang="en-US" sz="1467" i="1" dirty="0"/>
              <a:t> (Accessed: 15 October 2025).</a:t>
            </a:r>
          </a:p>
          <a:p>
            <a:pPr marL="832083" indent="-685783">
              <a:buFont typeface="+mj-lt"/>
              <a:buAutoNum type="arabicPeriod"/>
            </a:pPr>
            <a:r>
              <a:rPr lang="en-US" sz="1467" dirty="0"/>
              <a:t>Shell plc. (2024). </a:t>
            </a:r>
            <a:r>
              <a:rPr lang="en-US" sz="1467" i="1" dirty="0"/>
              <a:t>Shell Annual Report 2024. Available at: </a:t>
            </a:r>
            <a:r>
              <a:rPr lang="en-US" sz="1467" i="1" dirty="0">
                <a:hlinkClick r:id="rId6"/>
              </a:rPr>
              <a:t>https://www.shell.com/investors/results-and-reporting/annual-report/_jcr_content/root/main/section/promo/links/item0.stream/1752580693041/6c20b8111738b9a590ba145f0d1c4fa0e530dae0/shell-annual-report-2024.pdf</a:t>
            </a:r>
            <a:r>
              <a:rPr lang="en-US" sz="1467" i="1" dirty="0"/>
              <a:t> (Accessed: 15 October 2025).</a:t>
            </a:r>
          </a:p>
          <a:p>
            <a:pPr marL="832083" indent="-685783">
              <a:buFont typeface="+mj-lt"/>
              <a:buAutoNum type="arabicPeriod"/>
            </a:pPr>
            <a:r>
              <a:rPr lang="en-US" sz="1467" dirty="0"/>
              <a:t>Sihan, Y.et al(2025). </a:t>
            </a:r>
            <a:r>
              <a:rPr lang="en-US" sz="1467" i="1" dirty="0"/>
              <a:t>Business Strategies for Navigating Environmental Pressures and Global Challenges: A Case-Based Perspective. In Intersecting Entrepreneurship, Internationalization, and Green Innovation (pp. 273-290). IGI Global.</a:t>
            </a:r>
          </a:p>
          <a:p>
            <a:pPr marL="832083" indent="-685783">
              <a:buFont typeface="+mj-lt"/>
              <a:buAutoNum type="arabicPeriod"/>
            </a:pPr>
            <a:r>
              <a:rPr lang="en-US" sz="1467" dirty="0"/>
              <a:t>Shammah, N.et al( 2025), </a:t>
            </a:r>
            <a:r>
              <a:rPr lang="en-US" sz="1467" i="1" dirty="0"/>
              <a:t>August. Towards a Low-Carbon Energy Industry: Financial and Reputational Resilience Strategies of Integrated Energy Companies. In SPE Nigeria Annual International Conference and Exhibition (p. D021S011R006). SPE.</a:t>
            </a:r>
          </a:p>
          <a:p>
            <a:pPr marL="832083" indent="-685783">
              <a:buFont typeface="+mj-lt"/>
              <a:buAutoNum type="arabicPeriod"/>
            </a:pPr>
            <a:endParaRPr lang="en-US" sz="2133" i="1" dirty="0"/>
          </a:p>
          <a:p>
            <a:r>
              <a:rPr lang="en-US" sz="2133" i="1" dirty="0"/>
              <a:t>                                                                                                                                                                                                 </a:t>
            </a:r>
            <a:endParaRPr lang="en-US" sz="2133" dirty="0">
              <a:latin typeface="Calibri" panose="020F0502020204030204" pitchFamily="34" charset="0"/>
              <a:ea typeface="Calibri" panose="020F0502020204030204" pitchFamily="34" charset="0"/>
              <a:cs typeface="Calibri" panose="020F0502020204030204" pitchFamily="34" charset="0"/>
            </a:endParaRPr>
          </a:p>
        </p:txBody>
      </p:sp>
      <p:pic>
        <p:nvPicPr>
          <p:cNvPr id="4" name="Picture 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744913" y="1"/>
            <a:ext cx="1416280" cy="118486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a:extLst>
              <a:ext uri="{FF2B5EF4-FFF2-40B4-BE49-F238E27FC236}">
                <a16:creationId xmlns:a16="http://schemas.microsoft.com/office/drawing/2014/main" id="{2392A7ED-76C2-D40C-C47D-F16F53478E33}"/>
              </a:ext>
            </a:extLst>
          </p:cNvPr>
          <p:cNvSpPr txBox="1"/>
          <p:nvPr/>
        </p:nvSpPr>
        <p:spPr>
          <a:xfrm>
            <a:off x="6705600" y="6375401"/>
            <a:ext cx="4470400" cy="461665"/>
          </a:xfrm>
          <a:prstGeom prst="rect">
            <a:avLst/>
          </a:prstGeom>
          <a:noFill/>
        </p:spPr>
        <p:txBody>
          <a:bodyPr wrap="square" rtlCol="0">
            <a:spAutoFit/>
          </a:bodyPr>
          <a:lstStyle/>
          <a:p>
            <a:pPr defTabSz="1219170"/>
            <a:r>
              <a:rPr lang="en-GB" sz="2400" dirty="0">
                <a:solidFill>
                  <a:prstClr val="black"/>
                </a:solidFill>
                <a:latin typeface="Calibri" panose="020F0502020204030204" pitchFamily="34" charset="0"/>
                <a:ea typeface="Calibri" panose="020F0502020204030204" pitchFamily="34" charset="0"/>
                <a:cs typeface="Calibri" panose="020F0502020204030204" pitchFamily="34" charset="0"/>
              </a:rPr>
              <a:t>Salah </a:t>
            </a:r>
            <a:r>
              <a:rPr lang="en-GB" sz="2400" dirty="0" err="1">
                <a:solidFill>
                  <a:prstClr val="black"/>
                </a:solidFill>
                <a:latin typeface="Calibri" panose="020F0502020204030204" pitchFamily="34" charset="0"/>
                <a:ea typeface="Calibri" panose="020F0502020204030204" pitchFamily="34" charset="0"/>
                <a:cs typeface="Calibri" panose="020F0502020204030204" pitchFamily="34" charset="0"/>
              </a:rPr>
              <a:t>Mheidean</a:t>
            </a:r>
            <a:r>
              <a:rPr lang="en-GB" sz="2400" dirty="0">
                <a:solidFill>
                  <a:prstClr val="black"/>
                </a:solidFill>
                <a:latin typeface="Calibri" panose="020F0502020204030204" pitchFamily="34" charset="0"/>
                <a:ea typeface="Calibri" panose="020F0502020204030204" pitchFamily="34" charset="0"/>
                <a:cs typeface="Calibri" panose="020F0502020204030204" pitchFamily="34" charset="0"/>
              </a:rPr>
              <a:t> 2109425</a:t>
            </a:r>
          </a:p>
        </p:txBody>
      </p:sp>
    </p:spTree>
    <p:extLst>
      <p:ext uri="{BB962C8B-B14F-4D97-AF65-F5344CB8AC3E}">
        <p14:creationId xmlns:p14="http://schemas.microsoft.com/office/powerpoint/2010/main" val="31700078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AFC8994A-357D-E775-485E-19114C303A7C}"/>
              </a:ext>
            </a:extLst>
          </p:cNvPr>
          <p:cNvSpPr>
            <a:spLocks noGrp="1"/>
          </p:cNvSpPr>
          <p:nvPr>
            <p:ph type="subTitle" idx="1"/>
          </p:nvPr>
        </p:nvSpPr>
        <p:spPr>
          <a:xfrm>
            <a:off x="1447800" y="2561542"/>
            <a:ext cx="9296400" cy="3877358"/>
          </a:xfrm>
        </p:spPr>
        <p:txBody>
          <a:bodyPr>
            <a:noAutofit/>
          </a:bodyPr>
          <a:lstStyle/>
          <a:p>
            <a:r>
              <a:rPr lang="en-GB" sz="1600" b="1" dirty="0">
                <a:latin typeface="Arial" panose="020B0604020202020204" pitchFamily="34" charset="0"/>
                <a:cs typeface="Arial" panose="020B0604020202020204" pitchFamily="34" charset="0"/>
              </a:rPr>
              <a:t>Module:</a:t>
            </a:r>
            <a:r>
              <a:rPr lang="en-GB" sz="1600" dirty="0">
                <a:latin typeface="Arial" panose="020B0604020202020204" pitchFamily="34" charset="0"/>
                <a:cs typeface="Arial" panose="020B0604020202020204" pitchFamily="34" charset="0"/>
              </a:rPr>
              <a:t> LCMB7023 – Human Capital Management</a:t>
            </a:r>
          </a:p>
          <a:p>
            <a:br>
              <a:rPr lang="en-GB" sz="1600" dirty="0">
                <a:latin typeface="Arial" panose="020B0604020202020204" pitchFamily="34" charset="0"/>
                <a:cs typeface="Arial" panose="020B0604020202020204" pitchFamily="34" charset="0"/>
              </a:rPr>
            </a:br>
            <a:r>
              <a:rPr lang="en-GB" sz="1600" b="1" dirty="0">
                <a:latin typeface="Arial" panose="020B0604020202020204" pitchFamily="34" charset="0"/>
                <a:cs typeface="Arial" panose="020B0604020202020204" pitchFamily="34" charset="0"/>
              </a:rPr>
              <a:t>Assessment:</a:t>
            </a:r>
            <a:r>
              <a:rPr lang="en-GB" sz="1600" dirty="0">
                <a:latin typeface="Arial" panose="020B0604020202020204" pitchFamily="34" charset="0"/>
                <a:cs typeface="Arial" panose="020B0604020202020204" pitchFamily="34" charset="0"/>
              </a:rPr>
              <a:t> C2 – Group Presentation</a:t>
            </a:r>
          </a:p>
          <a:p>
            <a:br>
              <a:rPr lang="en-GB" sz="1600" dirty="0">
                <a:latin typeface="Arial" panose="020B0604020202020204" pitchFamily="34" charset="0"/>
                <a:cs typeface="Arial" panose="020B0604020202020204" pitchFamily="34" charset="0"/>
              </a:rPr>
            </a:br>
            <a:r>
              <a:rPr lang="en-GB" sz="1600" b="1" dirty="0">
                <a:latin typeface="Arial" panose="020B0604020202020204" pitchFamily="34" charset="0"/>
                <a:cs typeface="Arial" panose="020B0604020202020204" pitchFamily="34" charset="0"/>
              </a:rPr>
              <a:t>Topic:</a:t>
            </a:r>
            <a:r>
              <a:rPr lang="en-GB" sz="1600" dirty="0">
                <a:latin typeface="Arial" panose="020B0604020202020204" pitchFamily="34" charset="0"/>
                <a:cs typeface="Arial" panose="020B0604020202020204" pitchFamily="34" charset="0"/>
              </a:rPr>
              <a:t> </a:t>
            </a:r>
            <a:r>
              <a:rPr lang="en-GB" sz="1600" dirty="0">
                <a:latin typeface=" arial"/>
              </a:rPr>
              <a:t>International team and assignment management</a:t>
            </a:r>
            <a:endParaRPr lang="en-GB" sz="1600" dirty="0">
              <a:latin typeface="Arial" panose="020B0604020202020204" pitchFamily="34" charset="0"/>
              <a:cs typeface="Arial" panose="020B0604020202020204" pitchFamily="34" charset="0"/>
            </a:endParaRPr>
          </a:p>
          <a:p>
            <a:br>
              <a:rPr lang="en-GB" sz="1600" dirty="0">
                <a:latin typeface="Arial" panose="020B0604020202020204" pitchFamily="34" charset="0"/>
                <a:cs typeface="Arial" panose="020B0604020202020204" pitchFamily="34" charset="0"/>
              </a:rPr>
            </a:br>
            <a:r>
              <a:rPr lang="en-GB" sz="1600" b="1" dirty="0">
                <a:latin typeface="Arial" panose="020B0604020202020204" pitchFamily="34" charset="0"/>
                <a:cs typeface="Arial" panose="020B0604020202020204" pitchFamily="34" charset="0"/>
              </a:rPr>
              <a:t>Student Name:</a:t>
            </a:r>
            <a:r>
              <a:rPr lang="en-GB" sz="1600" dirty="0">
                <a:latin typeface="Arial" panose="020B0604020202020204" pitchFamily="34" charset="0"/>
                <a:cs typeface="Arial" panose="020B0604020202020204" pitchFamily="34" charset="0"/>
              </a:rPr>
              <a:t> Dragos Rosu</a:t>
            </a:r>
          </a:p>
          <a:p>
            <a:br>
              <a:rPr lang="en-GB" sz="1600" dirty="0">
                <a:latin typeface="Arial" panose="020B0604020202020204" pitchFamily="34" charset="0"/>
                <a:cs typeface="Arial" panose="020B0604020202020204" pitchFamily="34" charset="0"/>
              </a:rPr>
            </a:br>
            <a:r>
              <a:rPr lang="en-GB" sz="1600" b="1" dirty="0">
                <a:latin typeface="Arial" panose="020B0604020202020204" pitchFamily="34" charset="0"/>
                <a:cs typeface="Arial" panose="020B0604020202020204" pitchFamily="34" charset="0"/>
              </a:rPr>
              <a:t>Student ID:</a:t>
            </a:r>
            <a:r>
              <a:rPr lang="en-GB" sz="1600" dirty="0">
                <a:latin typeface="Arial" panose="020B0604020202020204" pitchFamily="34" charset="0"/>
                <a:cs typeface="Arial" panose="020B0604020202020204" pitchFamily="34" charset="0"/>
              </a:rPr>
              <a:t> 2210549</a:t>
            </a:r>
          </a:p>
          <a:p>
            <a:br>
              <a:rPr lang="en-GB" sz="1600" dirty="0">
                <a:latin typeface="Arial" panose="020B0604020202020204" pitchFamily="34" charset="0"/>
                <a:cs typeface="Arial" panose="020B0604020202020204" pitchFamily="34" charset="0"/>
              </a:rPr>
            </a:br>
            <a:r>
              <a:rPr lang="en-GB" sz="1600" b="1" dirty="0">
                <a:latin typeface="Arial" panose="020B0604020202020204" pitchFamily="34" charset="0"/>
                <a:cs typeface="Arial" panose="020B0604020202020204" pitchFamily="34" charset="0"/>
              </a:rPr>
              <a:t>Lecturer:</a:t>
            </a:r>
            <a:r>
              <a:rPr lang="en-GB" sz="1600" dirty="0">
                <a:latin typeface="Arial" panose="020B0604020202020204" pitchFamily="34" charset="0"/>
                <a:cs typeface="Arial" panose="020B0604020202020204" pitchFamily="34" charset="0"/>
              </a:rPr>
              <a:t> Ejike </a:t>
            </a:r>
            <a:r>
              <a:rPr lang="en-GB" sz="1600" dirty="0" err="1">
                <a:latin typeface="Arial" panose="020B0604020202020204" pitchFamily="34" charset="0"/>
                <a:cs typeface="Arial" panose="020B0604020202020204" pitchFamily="34" charset="0"/>
              </a:rPr>
              <a:t>Udeogu</a:t>
            </a:r>
            <a:endParaRPr lang="en-GB" sz="1600" dirty="0">
              <a:latin typeface="Arial" panose="020B0604020202020204" pitchFamily="34" charset="0"/>
              <a:cs typeface="Arial" panose="020B0604020202020204" pitchFamily="34" charset="0"/>
            </a:endParaRPr>
          </a:p>
          <a:p>
            <a:br>
              <a:rPr lang="en-GB" sz="1600" dirty="0">
                <a:latin typeface="Arial" panose="020B0604020202020204" pitchFamily="34" charset="0"/>
                <a:cs typeface="Arial" panose="020B0604020202020204" pitchFamily="34" charset="0"/>
              </a:rPr>
            </a:br>
            <a:r>
              <a:rPr lang="en-GB" sz="1600" b="1" dirty="0">
                <a:latin typeface="Arial" panose="020B0604020202020204" pitchFamily="34" charset="0"/>
                <a:cs typeface="Arial" panose="020B0604020202020204" pitchFamily="34" charset="0"/>
              </a:rPr>
              <a:t>Submission Date:</a:t>
            </a:r>
            <a:r>
              <a:rPr lang="en-GB" sz="1600" dirty="0">
                <a:latin typeface="Arial" panose="020B0604020202020204" pitchFamily="34" charset="0"/>
                <a:cs typeface="Arial" panose="020B0604020202020204" pitchFamily="34" charset="0"/>
              </a:rPr>
              <a:t> 3 November 2025</a:t>
            </a:r>
          </a:p>
        </p:txBody>
      </p:sp>
      <p:grpSp>
        <p:nvGrpSpPr>
          <p:cNvPr id="4" name="Group 3">
            <a:extLst>
              <a:ext uri="{FF2B5EF4-FFF2-40B4-BE49-F238E27FC236}">
                <a16:creationId xmlns:a16="http://schemas.microsoft.com/office/drawing/2014/main" id="{85DBEB07-6393-116D-3E3B-3A2BFCE06AFA}"/>
              </a:ext>
            </a:extLst>
          </p:cNvPr>
          <p:cNvGrpSpPr/>
          <p:nvPr/>
        </p:nvGrpSpPr>
        <p:grpSpPr>
          <a:xfrm>
            <a:off x="3643312" y="875669"/>
            <a:ext cx="6148388" cy="1918335"/>
            <a:chOff x="0" y="0"/>
            <a:chExt cx="5438775" cy="1648688"/>
          </a:xfrm>
        </p:grpSpPr>
        <p:sp>
          <p:nvSpPr>
            <p:cNvPr id="5" name="Rectangle 4">
              <a:extLst>
                <a:ext uri="{FF2B5EF4-FFF2-40B4-BE49-F238E27FC236}">
                  <a16:creationId xmlns:a16="http://schemas.microsoft.com/office/drawing/2014/main" id="{E0A35B5B-A438-891F-4EAA-24051B072EDF}"/>
                </a:ext>
              </a:extLst>
            </p:cNvPr>
            <p:cNvSpPr/>
            <p:nvPr/>
          </p:nvSpPr>
          <p:spPr>
            <a:xfrm>
              <a:off x="722630" y="0"/>
              <a:ext cx="42059" cy="186236"/>
            </a:xfrm>
            <a:prstGeom prst="rect">
              <a:avLst/>
            </a:prstGeom>
            <a:ln>
              <a:noFill/>
            </a:ln>
          </p:spPr>
          <p:txBody>
            <a:bodyPr vert="horz" lIns="0" tIns="0" rIns="0" bIns="0" rtlCol="0">
              <a:no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000" b="0" i="0" u="none" strike="noStrike" kern="100" cap="none" spc="0" normalizeH="0" baseline="0" noProof="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GB" sz="1200" b="0" i="0" u="none" strike="noStrike" kern="100" cap="none" spc="0" normalizeH="0" baseline="0" noProof="0">
                <a:ln>
                  <a:noFill/>
                </a:ln>
                <a:solidFill>
                  <a:prstClr val="black"/>
                </a:solidFill>
                <a:effectLst/>
                <a:uLnTx/>
                <a:uFillTx/>
                <a:latin typeface="Aptos" panose="020B0004020202020204" pitchFamily="34" charset="0"/>
                <a:ea typeface="Aptos" panose="020B0004020202020204" pitchFamily="34" charset="0"/>
                <a:cs typeface="Times New Roman" panose="02020603050405020304" pitchFamily="18" charset="0"/>
              </a:endParaRPr>
            </a:p>
          </p:txBody>
        </p:sp>
        <p:sp>
          <p:nvSpPr>
            <p:cNvPr id="6" name="Rectangle 5">
              <a:extLst>
                <a:ext uri="{FF2B5EF4-FFF2-40B4-BE49-F238E27FC236}">
                  <a16:creationId xmlns:a16="http://schemas.microsoft.com/office/drawing/2014/main" id="{8A8979C5-BDAE-760C-6FD7-5971C2DCB1F9}"/>
                </a:ext>
              </a:extLst>
            </p:cNvPr>
            <p:cNvSpPr/>
            <p:nvPr/>
          </p:nvSpPr>
          <p:spPr>
            <a:xfrm>
              <a:off x="754634" y="0"/>
              <a:ext cx="42059" cy="186236"/>
            </a:xfrm>
            <a:prstGeom prst="rect">
              <a:avLst/>
            </a:prstGeom>
            <a:ln>
              <a:noFill/>
            </a:ln>
          </p:spPr>
          <p:txBody>
            <a:bodyPr vert="horz" lIns="0" tIns="0" rIns="0" bIns="0" rtlCol="0">
              <a:no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000" b="0" i="0" u="none" strike="noStrike" kern="100" cap="none" spc="0" normalizeH="0" baseline="0" noProof="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GB" sz="1200" b="0" i="0" u="none" strike="noStrike" kern="100" cap="none" spc="0" normalizeH="0" baseline="0" noProof="0">
                <a:ln>
                  <a:noFill/>
                </a:ln>
                <a:solidFill>
                  <a:prstClr val="black"/>
                </a:solidFill>
                <a:effectLst/>
                <a:uLnTx/>
                <a:uFillTx/>
                <a:latin typeface="Aptos" panose="020B0004020202020204" pitchFamily="34" charset="0"/>
                <a:ea typeface="Aptos" panose="020B0004020202020204" pitchFamily="34" charset="0"/>
                <a:cs typeface="Times New Roman" panose="02020603050405020304" pitchFamily="18" charset="0"/>
              </a:endParaRPr>
            </a:p>
          </p:txBody>
        </p:sp>
        <p:sp>
          <p:nvSpPr>
            <p:cNvPr id="7" name="Rectangle 6">
              <a:extLst>
                <a:ext uri="{FF2B5EF4-FFF2-40B4-BE49-F238E27FC236}">
                  <a16:creationId xmlns:a16="http://schemas.microsoft.com/office/drawing/2014/main" id="{4C2BB8FA-9AB9-30C2-0C19-9A70F6413C5E}"/>
                </a:ext>
              </a:extLst>
            </p:cNvPr>
            <p:cNvSpPr/>
            <p:nvPr/>
          </p:nvSpPr>
          <p:spPr>
            <a:xfrm>
              <a:off x="111506" y="1101765"/>
              <a:ext cx="136281" cy="546923"/>
            </a:xfrm>
            <a:prstGeom prst="rect">
              <a:avLst/>
            </a:prstGeom>
            <a:ln>
              <a:noFill/>
            </a:ln>
          </p:spPr>
          <p:txBody>
            <a:bodyPr vert="horz" lIns="0" tIns="0" rIns="0" bIns="0" rtlCol="0">
              <a:no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2900" b="0" i="0" u="none" strike="noStrike" kern="100" cap="none" spc="0" normalizeH="0" baseline="0" noProof="0">
                  <a:ln>
                    <a:noFill/>
                  </a:ln>
                  <a:solidFill>
                    <a:prstClr val="black"/>
                  </a:solidFill>
                  <a:effectLst/>
                  <a:uLnTx/>
                  <a:uFillTx/>
                  <a:latin typeface="Aptos" panose="020B0004020202020204" pitchFamily="34" charset="0"/>
                  <a:ea typeface="Aptos" panose="020B0004020202020204" pitchFamily="34" charset="0"/>
                  <a:cs typeface="Times New Roman" panose="02020603050405020304" pitchFamily="18" charset="0"/>
                </a:rPr>
                <a:t> </a:t>
              </a:r>
              <a:endParaRPr kumimoji="0" lang="en-GB" sz="1200" b="0" i="0" u="none" strike="noStrike" kern="100" cap="none" spc="0" normalizeH="0" baseline="0" noProof="0">
                <a:ln>
                  <a:noFill/>
                </a:ln>
                <a:solidFill>
                  <a:prstClr val="black"/>
                </a:solidFill>
                <a:effectLst/>
                <a:uLnTx/>
                <a:uFillTx/>
                <a:latin typeface="Aptos" panose="020B0004020202020204" pitchFamily="34" charset="0"/>
                <a:ea typeface="Aptos" panose="020B0004020202020204" pitchFamily="34" charset="0"/>
                <a:cs typeface="Times New Roman" panose="02020603050405020304" pitchFamily="18" charset="0"/>
              </a:endParaRPr>
            </a:p>
          </p:txBody>
        </p:sp>
        <p:pic>
          <p:nvPicPr>
            <p:cNvPr id="8" name="Picture 7">
              <a:extLst>
                <a:ext uri="{FF2B5EF4-FFF2-40B4-BE49-F238E27FC236}">
                  <a16:creationId xmlns:a16="http://schemas.microsoft.com/office/drawing/2014/main" id="{F5A9E214-62EA-8BA4-A7A7-146C13BE7AF0}"/>
                </a:ext>
              </a:extLst>
            </p:cNvPr>
            <p:cNvPicPr/>
            <p:nvPr/>
          </p:nvPicPr>
          <p:blipFill>
            <a:blip r:embed="rId3"/>
            <a:stretch>
              <a:fillRect/>
            </a:stretch>
          </p:blipFill>
          <p:spPr>
            <a:xfrm>
              <a:off x="0" y="6278"/>
              <a:ext cx="5438775" cy="1328420"/>
            </a:xfrm>
            <a:prstGeom prst="rect">
              <a:avLst/>
            </a:prstGeom>
          </p:spPr>
        </p:pic>
      </p:grpSp>
    </p:spTree>
    <p:extLst>
      <p:ext uri="{BB962C8B-B14F-4D97-AF65-F5344CB8AC3E}">
        <p14:creationId xmlns:p14="http://schemas.microsoft.com/office/powerpoint/2010/main" val="12568772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73BEC0-FBCF-F337-3CF6-4E2B71E31F58}"/>
              </a:ext>
            </a:extLst>
          </p:cNvPr>
          <p:cNvSpPr>
            <a:spLocks noGrp="1"/>
          </p:cNvSpPr>
          <p:nvPr>
            <p:ph type="title"/>
          </p:nvPr>
        </p:nvSpPr>
        <p:spPr>
          <a:xfrm>
            <a:off x="232855" y="3809999"/>
            <a:ext cx="3290887" cy="2452687"/>
          </a:xfrm>
        </p:spPr>
        <p:txBody>
          <a:bodyPr anchor="ctr">
            <a:normAutofit/>
          </a:bodyPr>
          <a:lstStyle/>
          <a:p>
            <a:r>
              <a:rPr lang="en-GB" sz="3600" dirty="0">
                <a:latin typeface="Arial" panose="020B0604020202020204" pitchFamily="34" charset="0"/>
                <a:cs typeface="Arial" panose="020B0604020202020204" pitchFamily="34" charset="0"/>
              </a:rPr>
              <a:t>Introduction</a:t>
            </a:r>
          </a:p>
        </p:txBody>
      </p:sp>
      <p:pic>
        <p:nvPicPr>
          <p:cNvPr id="6" name="Picture 5" descr="A gas station at night&#10;&#10;AI-generated content may be incorrect.">
            <a:extLst>
              <a:ext uri="{FF2B5EF4-FFF2-40B4-BE49-F238E27FC236}">
                <a16:creationId xmlns:a16="http://schemas.microsoft.com/office/drawing/2014/main" id="{A1D6847A-1B20-9A77-6CDD-3DBEEA4B0571}"/>
              </a:ext>
            </a:extLst>
          </p:cNvPr>
          <p:cNvPicPr>
            <a:picLocks noChangeAspect="1"/>
          </p:cNvPicPr>
          <p:nvPr/>
        </p:nvPicPr>
        <p:blipFill>
          <a:blip r:embed="rId3">
            <a:extLst>
              <a:ext uri="{28A0092B-C50C-407E-A947-70E740481C1C}">
                <a14:useLocalDpi xmlns:a14="http://schemas.microsoft.com/office/drawing/2010/main" val="0"/>
              </a:ext>
            </a:extLst>
          </a:blip>
          <a:srcRect t="8281" b="37613"/>
          <a:stretch>
            <a:fillRect/>
          </a:stretch>
        </p:blipFill>
        <p:spPr>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10" name="TextBox 9">
            <a:extLst>
              <a:ext uri="{FF2B5EF4-FFF2-40B4-BE49-F238E27FC236}">
                <a16:creationId xmlns:a16="http://schemas.microsoft.com/office/drawing/2014/main" id="{AED19773-E823-5ED4-B96D-BC6C47154ECD}"/>
              </a:ext>
            </a:extLst>
          </p:cNvPr>
          <p:cNvSpPr txBox="1"/>
          <p:nvPr/>
        </p:nvSpPr>
        <p:spPr>
          <a:xfrm>
            <a:off x="3153790" y="3642479"/>
            <a:ext cx="8891080" cy="280076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 today’s globalised economy, the ability to manage international teams and assignments effectively has become a strategic priority for multinational organisations (</a:t>
            </a:r>
            <a:r>
              <a:rPr kumimoji="0" lang="en-GB" sz="16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Agazu</a:t>
            </a: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and </a:t>
            </a:r>
            <a:r>
              <a:rPr kumimoji="0" lang="en-GB" sz="16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Birbirsa</a:t>
            </a: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2024). Shell plc, operating across more than seventy countries, relies on a diverse, mobile, and collaborative workforce to deliver its Powering Progress strategy (Shell plc, 2024). Effective international human resource management (IHRM) enables Shell to attract, develop, and retain talent across borders while promoting knowledge transfer and innovation (Sparrow, Brewster and Chung, 2016). The company’s approach combines global HR systems with local adaptability to ensure its workforce remains aligned with corporate values and performance standards (</a:t>
            </a:r>
            <a:r>
              <a:rPr kumimoji="0" lang="en-GB" sz="16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Boselie</a:t>
            </a: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2014). This presentation critically analyses Shell’s current HR practices in managing international teams and assignments, explores the role of line managers, evaluates strategic alignment, identifies key challenges, and provides practical recommendations for improvement.</a:t>
            </a:r>
          </a:p>
        </p:txBody>
      </p:sp>
      <p:sp>
        <p:nvSpPr>
          <p:cNvPr id="11" name="TextBox 10">
            <a:extLst>
              <a:ext uri="{FF2B5EF4-FFF2-40B4-BE49-F238E27FC236}">
                <a16:creationId xmlns:a16="http://schemas.microsoft.com/office/drawing/2014/main" id="{C5186D2E-6961-A30B-AA20-EB7E0640D9C6}"/>
              </a:ext>
            </a:extLst>
          </p:cNvPr>
          <p:cNvSpPr txBox="1"/>
          <p:nvPr/>
        </p:nvSpPr>
        <p:spPr>
          <a:xfrm>
            <a:off x="9695060" y="76200"/>
            <a:ext cx="2474845"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Aptos" panose="02110004020202020204"/>
                <a:ea typeface="+mn-ea"/>
                <a:cs typeface="+mn-cs"/>
              </a:rPr>
              <a:t>Dragos Rosu - 2210549</a:t>
            </a:r>
          </a:p>
        </p:txBody>
      </p:sp>
    </p:spTree>
    <p:extLst>
      <p:ext uri="{BB962C8B-B14F-4D97-AF65-F5344CB8AC3E}">
        <p14:creationId xmlns:p14="http://schemas.microsoft.com/office/powerpoint/2010/main" val="25535678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4C2459-4D22-2A97-B67A-E407556CBE63}"/>
              </a:ext>
            </a:extLst>
          </p:cNvPr>
          <p:cNvSpPr>
            <a:spLocks noGrp="1"/>
          </p:cNvSpPr>
          <p:nvPr>
            <p:ph type="title"/>
          </p:nvPr>
        </p:nvSpPr>
        <p:spPr>
          <a:xfrm>
            <a:off x="6096000" y="-460240"/>
            <a:ext cx="6279092" cy="1628775"/>
          </a:xfrm>
        </p:spPr>
        <p:txBody>
          <a:bodyPr anchor="b">
            <a:normAutofit/>
          </a:bodyPr>
          <a:lstStyle/>
          <a:p>
            <a:r>
              <a:rPr lang="en-GB" sz="2800" dirty="0">
                <a:latin typeface="Arial" panose="020B0604020202020204" pitchFamily="34" charset="0"/>
                <a:cs typeface="Arial" panose="020B0604020202020204" pitchFamily="34" charset="0"/>
              </a:rPr>
              <a:t>Current HR Policies and Practices</a:t>
            </a:r>
          </a:p>
        </p:txBody>
      </p:sp>
      <p:pic>
        <p:nvPicPr>
          <p:cNvPr id="5" name="Picture 4" descr="A gas station with cars parked in front of it&#10;&#10;AI-generated content may be incorrect.">
            <a:extLst>
              <a:ext uri="{FF2B5EF4-FFF2-40B4-BE49-F238E27FC236}">
                <a16:creationId xmlns:a16="http://schemas.microsoft.com/office/drawing/2014/main" id="{D92FB9DD-E548-29EF-8400-273E3A7991FD}"/>
              </a:ext>
            </a:extLst>
          </p:cNvPr>
          <p:cNvPicPr>
            <a:picLocks noChangeAspect="1"/>
          </p:cNvPicPr>
          <p:nvPr/>
        </p:nvPicPr>
        <p:blipFill>
          <a:blip r:embed="rId2">
            <a:extLst>
              <a:ext uri="{28A0092B-C50C-407E-A947-70E740481C1C}">
                <a14:useLocalDpi xmlns:a14="http://schemas.microsoft.com/office/drawing/2010/main" val="0"/>
              </a:ext>
            </a:extLst>
          </a:blip>
          <a:srcRect l="28748" r="6127" b="1"/>
          <a:stretch>
            <a:fillRect/>
          </a:stretch>
        </p:blipFill>
        <p:spPr>
          <a:xfrm>
            <a:off x="2" y="1587"/>
            <a:ext cx="6095999" cy="6856413"/>
          </a:xfrm>
          <a:custGeom>
            <a:avLst/>
            <a:gdLst/>
            <a:ahLst/>
            <a:cxnLst/>
            <a:rect l="l" t="t" r="r" b="b"/>
            <a:pathLst>
              <a:path w="6649908" h="6856413">
                <a:moveTo>
                  <a:pt x="0" y="0"/>
                </a:moveTo>
                <a:lnTo>
                  <a:pt x="6559859" y="0"/>
                </a:lnTo>
                <a:lnTo>
                  <a:pt x="6572145" y="79394"/>
                </a:lnTo>
                <a:cubicBezTo>
                  <a:pt x="6857782" y="2230562"/>
                  <a:pt x="6243159" y="4473353"/>
                  <a:pt x="6528796" y="6624522"/>
                </a:cubicBezTo>
                <a:lnTo>
                  <a:pt x="6564680" y="6856413"/>
                </a:lnTo>
                <a:lnTo>
                  <a:pt x="0" y="6856413"/>
                </a:lnTo>
                <a:close/>
              </a:path>
            </a:pathLst>
          </a:custGeom>
        </p:spPr>
      </p:pic>
      <p:sp>
        <p:nvSpPr>
          <p:cNvPr id="3" name="Content Placeholder 2">
            <a:extLst>
              <a:ext uri="{FF2B5EF4-FFF2-40B4-BE49-F238E27FC236}">
                <a16:creationId xmlns:a16="http://schemas.microsoft.com/office/drawing/2014/main" id="{6F75C985-B7FF-B45D-D57C-BEB1472ACAA0}"/>
              </a:ext>
            </a:extLst>
          </p:cNvPr>
          <p:cNvSpPr>
            <a:spLocks noGrp="1"/>
          </p:cNvSpPr>
          <p:nvPr>
            <p:ph idx="1"/>
          </p:nvPr>
        </p:nvSpPr>
        <p:spPr>
          <a:xfrm>
            <a:off x="6312959" y="1471612"/>
            <a:ext cx="5717116" cy="4719638"/>
          </a:xfrm>
        </p:spPr>
        <p:txBody>
          <a:bodyPr>
            <a:normAutofit/>
          </a:bodyPr>
          <a:lstStyle/>
          <a:p>
            <a:pPr marL="0" indent="0">
              <a:buNone/>
            </a:pPr>
            <a:r>
              <a:rPr lang="en-GB" sz="1600" dirty="0">
                <a:latin typeface="Arial" panose="020B0604020202020204" pitchFamily="34" charset="0"/>
                <a:cs typeface="Arial" panose="020B0604020202020204" pitchFamily="34" charset="0"/>
              </a:rPr>
              <a:t>Shell manages its global workforce through an integrated People and Culture framework that supports international collaboration and mobility (Shell plc, 2024). </a:t>
            </a:r>
          </a:p>
          <a:p>
            <a:pPr marL="0" indent="0">
              <a:buNone/>
            </a:pPr>
            <a:r>
              <a:rPr lang="en-GB" sz="1600" dirty="0">
                <a:latin typeface="Arial" panose="020B0604020202020204" pitchFamily="34" charset="0"/>
                <a:cs typeface="Arial" panose="020B0604020202020204" pitchFamily="34" charset="0"/>
              </a:rPr>
              <a:t>The company operates in more than seventy countries, using systems such as Shell People and MyHR to standardise policies for expatriate assignments and team coordination (Sparrow, Brewster and Chung, 2016). </a:t>
            </a:r>
          </a:p>
          <a:p>
            <a:pPr marL="0" indent="0">
              <a:buNone/>
            </a:pPr>
            <a:r>
              <a:rPr lang="en-GB" sz="1600" dirty="0">
                <a:latin typeface="Arial" panose="020B0604020202020204" pitchFamily="34" charset="0"/>
                <a:cs typeface="Arial" panose="020B0604020202020204" pitchFamily="34" charset="0"/>
              </a:rPr>
              <a:t>Its global HR strategy focuses on leadership development, performance management, and cultural inclusion, ensuring employees across regions share consistent corporate values (</a:t>
            </a:r>
            <a:r>
              <a:rPr lang="en-GB" sz="1600" dirty="0" err="1">
                <a:latin typeface="Arial" panose="020B0604020202020204" pitchFamily="34" charset="0"/>
                <a:cs typeface="Arial" panose="020B0604020202020204" pitchFamily="34" charset="0"/>
              </a:rPr>
              <a:t>Boselie</a:t>
            </a:r>
            <a:r>
              <a:rPr lang="en-GB" sz="1600" dirty="0">
                <a:latin typeface="Arial" panose="020B0604020202020204" pitchFamily="34" charset="0"/>
                <a:cs typeface="Arial" panose="020B0604020202020204" pitchFamily="34" charset="0"/>
              </a:rPr>
              <a:t>, 2014). </a:t>
            </a:r>
          </a:p>
          <a:p>
            <a:pPr marL="0" indent="0">
              <a:buNone/>
            </a:pPr>
            <a:r>
              <a:rPr lang="en-GB" sz="1600" dirty="0">
                <a:latin typeface="Arial" panose="020B0604020202020204" pitchFamily="34" charset="0"/>
                <a:cs typeface="Arial" panose="020B0604020202020204" pitchFamily="34" charset="0"/>
              </a:rPr>
              <a:t>In addition, Shell’s international mobility policy provides structured support for expatriates, including relocation, training, and repatriation programmes that promote global knowledge sharing (</a:t>
            </a:r>
            <a:r>
              <a:rPr lang="en-GB" sz="1600" dirty="0" err="1">
                <a:latin typeface="Arial" panose="020B0604020202020204" pitchFamily="34" charset="0"/>
                <a:cs typeface="Arial" panose="020B0604020202020204" pitchFamily="34" charset="0"/>
              </a:rPr>
              <a:t>Agazu</a:t>
            </a:r>
            <a:r>
              <a:rPr lang="en-GB" sz="1600" dirty="0">
                <a:latin typeface="Arial" panose="020B0604020202020204" pitchFamily="34" charset="0"/>
                <a:cs typeface="Arial" panose="020B0604020202020204" pitchFamily="34" charset="0"/>
              </a:rPr>
              <a:t> and </a:t>
            </a:r>
            <a:r>
              <a:rPr lang="en-GB" sz="1600" dirty="0" err="1">
                <a:latin typeface="Arial" panose="020B0604020202020204" pitchFamily="34" charset="0"/>
                <a:cs typeface="Arial" panose="020B0604020202020204" pitchFamily="34" charset="0"/>
              </a:rPr>
              <a:t>Birbirsa</a:t>
            </a:r>
            <a:r>
              <a:rPr lang="en-GB" sz="1600" dirty="0">
                <a:latin typeface="Arial" panose="020B0604020202020204" pitchFamily="34" charset="0"/>
                <a:cs typeface="Arial" panose="020B0604020202020204" pitchFamily="34" charset="0"/>
              </a:rPr>
              <a:t>, 2024). </a:t>
            </a:r>
          </a:p>
          <a:p>
            <a:pPr marL="0" indent="0">
              <a:buNone/>
            </a:pPr>
            <a:r>
              <a:rPr lang="en-GB" sz="1600" dirty="0">
                <a:latin typeface="Arial" panose="020B0604020202020204" pitchFamily="34" charset="0"/>
                <a:cs typeface="Arial" panose="020B0604020202020204" pitchFamily="34" charset="0"/>
              </a:rPr>
              <a:t>These practices align with Shell’s Powering Progress strategy, which integrates people, performance, and sustainability objectives across borders (Shell plc, 2024).</a:t>
            </a:r>
            <a:endParaRPr lang="en-GB" sz="15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4B44129D-68B6-168A-8F55-A0D7D438F416}"/>
              </a:ext>
            </a:extLst>
          </p:cNvPr>
          <p:cNvSpPr txBox="1"/>
          <p:nvPr/>
        </p:nvSpPr>
        <p:spPr>
          <a:xfrm>
            <a:off x="9695060" y="76200"/>
            <a:ext cx="2474845"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Aptos" panose="02110004020202020204"/>
                <a:ea typeface="+mn-ea"/>
                <a:cs typeface="+mn-cs"/>
              </a:rPr>
              <a:t>Dragos Rosu - 2210549</a:t>
            </a:r>
          </a:p>
        </p:txBody>
      </p:sp>
    </p:spTree>
    <p:extLst>
      <p:ext uri="{BB962C8B-B14F-4D97-AF65-F5344CB8AC3E}">
        <p14:creationId xmlns:p14="http://schemas.microsoft.com/office/powerpoint/2010/main" val="13988563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5" name="Picture 4" descr="A person in a red shirt&#10;&#10;AI-generated content may be incorrect.">
            <a:extLst>
              <a:ext uri="{FF2B5EF4-FFF2-40B4-BE49-F238E27FC236}">
                <a16:creationId xmlns:a16="http://schemas.microsoft.com/office/drawing/2014/main" id="{C66363DB-75A0-564F-3873-10379C4CD480}"/>
              </a:ext>
            </a:extLst>
          </p:cNvPr>
          <p:cNvPicPr>
            <a:picLocks noChangeAspect="1"/>
          </p:cNvPicPr>
          <p:nvPr/>
        </p:nvPicPr>
        <p:blipFill>
          <a:blip r:embed="rId2">
            <a:extLst>
              <a:ext uri="{28A0092B-C50C-407E-A947-70E740481C1C}">
                <a14:useLocalDpi xmlns:a14="http://schemas.microsoft.com/office/drawing/2010/main" val="0"/>
              </a:ext>
            </a:extLst>
          </a:blip>
          <a:srcRect l="15905" r="4784"/>
          <a:stretch>
            <a:fillRect/>
          </a:stretch>
        </p:blipFill>
        <p:spPr>
          <a:xfrm>
            <a:off x="-1" y="10"/>
            <a:ext cx="9669642" cy="6857990"/>
          </a:xfrm>
          <a:prstGeom prst="rect">
            <a:avLst/>
          </a:prstGeom>
        </p:spPr>
      </p:pic>
      <p:sp>
        <p:nvSpPr>
          <p:cNvPr id="12" name="Rectangle 11">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ptos" panose="02110004020202020204"/>
              <a:ea typeface="+mn-ea"/>
              <a:cs typeface="+mn-cs"/>
            </a:endParaRPr>
          </a:p>
        </p:txBody>
      </p:sp>
      <p:sp>
        <p:nvSpPr>
          <p:cNvPr id="2" name="Title 1">
            <a:extLst>
              <a:ext uri="{FF2B5EF4-FFF2-40B4-BE49-F238E27FC236}">
                <a16:creationId xmlns:a16="http://schemas.microsoft.com/office/drawing/2014/main" id="{95380B77-985B-82F8-41F0-7F7857399608}"/>
              </a:ext>
            </a:extLst>
          </p:cNvPr>
          <p:cNvSpPr>
            <a:spLocks noGrp="1"/>
          </p:cNvSpPr>
          <p:nvPr>
            <p:ph type="title"/>
          </p:nvPr>
        </p:nvSpPr>
        <p:spPr>
          <a:xfrm>
            <a:off x="6162676" y="0"/>
            <a:ext cx="6472616" cy="1899912"/>
          </a:xfrm>
        </p:spPr>
        <p:txBody>
          <a:bodyPr>
            <a:normAutofit/>
          </a:bodyPr>
          <a:lstStyle/>
          <a:p>
            <a:r>
              <a:rPr lang="en-GB" sz="2400" dirty="0">
                <a:latin typeface="Arial" panose="020B0604020202020204" pitchFamily="34" charset="0"/>
                <a:cs typeface="Arial" panose="020B0604020202020204" pitchFamily="34" charset="0"/>
              </a:rPr>
              <a:t>Role of Line Managers in Implementation</a:t>
            </a:r>
          </a:p>
        </p:txBody>
      </p:sp>
      <p:sp>
        <p:nvSpPr>
          <p:cNvPr id="3" name="Content Placeholder 2">
            <a:extLst>
              <a:ext uri="{FF2B5EF4-FFF2-40B4-BE49-F238E27FC236}">
                <a16:creationId xmlns:a16="http://schemas.microsoft.com/office/drawing/2014/main" id="{881A407A-8687-628B-1AF8-E5A9AE4B2ABA}"/>
              </a:ext>
            </a:extLst>
          </p:cNvPr>
          <p:cNvSpPr>
            <a:spLocks noGrp="1"/>
          </p:cNvSpPr>
          <p:nvPr>
            <p:ph idx="1"/>
          </p:nvPr>
        </p:nvSpPr>
        <p:spPr>
          <a:xfrm>
            <a:off x="6359327" y="1348350"/>
            <a:ext cx="5680137" cy="5509640"/>
          </a:xfrm>
        </p:spPr>
        <p:txBody>
          <a:bodyPr>
            <a:noAutofit/>
          </a:bodyPr>
          <a:lstStyle/>
          <a:p>
            <a:pPr marL="0" indent="0">
              <a:buNone/>
            </a:pPr>
            <a:r>
              <a:rPr lang="en-GB" sz="1600" dirty="0">
                <a:latin typeface="Arial" panose="020B0604020202020204" pitchFamily="34" charset="0"/>
                <a:cs typeface="Arial" panose="020B0604020202020204" pitchFamily="34" charset="0"/>
              </a:rPr>
              <a:t>Line managers play a crucial role in implementing Shell’s international HR policies by supporting team integration, performance reviews, and cross-cultural communication. </a:t>
            </a:r>
          </a:p>
          <a:p>
            <a:pPr marL="0" indent="0">
              <a:buNone/>
            </a:pPr>
            <a:r>
              <a:rPr lang="en-GB" sz="1600" dirty="0">
                <a:latin typeface="Arial" panose="020B0604020202020204" pitchFamily="34" charset="0"/>
                <a:cs typeface="Arial" panose="020B0604020202020204" pitchFamily="34" charset="0"/>
              </a:rPr>
              <a:t>They act as the link between corporate HR and employees across different regions, ensuring consistent application of policies while adapting to local realities (Sparrow, Brewster and Chung, 2016). </a:t>
            </a:r>
          </a:p>
          <a:p>
            <a:pPr marL="0" indent="0">
              <a:buNone/>
            </a:pPr>
            <a:r>
              <a:rPr lang="en-GB" sz="1600" dirty="0">
                <a:latin typeface="Arial" panose="020B0604020202020204" pitchFamily="34" charset="0"/>
                <a:cs typeface="Arial" panose="020B0604020202020204" pitchFamily="34" charset="0"/>
              </a:rPr>
              <a:t>In international teams, managers are responsible for building trust, managing virtual collaboration, and maintaining productivity despite time-zone and cultural differences (CIPD, 2025). </a:t>
            </a:r>
          </a:p>
          <a:p>
            <a:pPr marL="0" indent="0">
              <a:buNone/>
            </a:pPr>
            <a:r>
              <a:rPr lang="en-GB" sz="1600" dirty="0">
                <a:latin typeface="Arial" panose="020B0604020202020204" pitchFamily="34" charset="0"/>
                <a:cs typeface="Arial" panose="020B0604020202020204" pitchFamily="34" charset="0"/>
              </a:rPr>
              <a:t>They also facilitate pre-departure and on-assignment support for expatriate employees, providing coaching and feedback throughout the assignment process (Collings and Scullion, 2006). </a:t>
            </a:r>
          </a:p>
          <a:p>
            <a:pPr marL="0" indent="0">
              <a:buNone/>
            </a:pPr>
            <a:r>
              <a:rPr lang="en-GB" sz="1600" dirty="0">
                <a:latin typeface="Arial" panose="020B0604020202020204" pitchFamily="34" charset="0"/>
                <a:cs typeface="Arial" panose="020B0604020202020204" pitchFamily="34" charset="0"/>
              </a:rPr>
              <a:t>Effective line management ensures Shell’s mobility and global collaboration strategies are not only operational but embedded in daily practice (</a:t>
            </a:r>
            <a:r>
              <a:rPr lang="en-GB" sz="1600" dirty="0" err="1">
                <a:latin typeface="Arial" panose="020B0604020202020204" pitchFamily="34" charset="0"/>
                <a:cs typeface="Arial" panose="020B0604020202020204" pitchFamily="34" charset="0"/>
              </a:rPr>
              <a:t>Boselie</a:t>
            </a:r>
            <a:r>
              <a:rPr lang="en-GB" sz="1600" dirty="0">
                <a:latin typeface="Arial" panose="020B0604020202020204" pitchFamily="34" charset="0"/>
                <a:cs typeface="Arial" panose="020B0604020202020204" pitchFamily="34" charset="0"/>
              </a:rPr>
              <a:t>, 2014).</a:t>
            </a:r>
          </a:p>
        </p:txBody>
      </p:sp>
      <p:sp>
        <p:nvSpPr>
          <p:cNvPr id="4" name="TextBox 3">
            <a:extLst>
              <a:ext uri="{FF2B5EF4-FFF2-40B4-BE49-F238E27FC236}">
                <a16:creationId xmlns:a16="http://schemas.microsoft.com/office/drawing/2014/main" id="{0F7C78B8-3D64-7C75-E305-D00340ABA9A2}"/>
              </a:ext>
            </a:extLst>
          </p:cNvPr>
          <p:cNvSpPr txBox="1"/>
          <p:nvPr/>
        </p:nvSpPr>
        <p:spPr>
          <a:xfrm>
            <a:off x="9695060" y="76200"/>
            <a:ext cx="2474845"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Aptos" panose="02110004020202020204"/>
                <a:ea typeface="+mn-ea"/>
                <a:cs typeface="+mn-cs"/>
              </a:rPr>
              <a:t>Dragos Rosu - 2210549</a:t>
            </a:r>
          </a:p>
        </p:txBody>
      </p:sp>
    </p:spTree>
    <p:extLst>
      <p:ext uri="{BB962C8B-B14F-4D97-AF65-F5344CB8AC3E}">
        <p14:creationId xmlns:p14="http://schemas.microsoft.com/office/powerpoint/2010/main" val="13427285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5" name="Picture 4" descr="A yellow and red logo&#10;&#10;AI-generated content may be incorrect.">
            <a:extLst>
              <a:ext uri="{FF2B5EF4-FFF2-40B4-BE49-F238E27FC236}">
                <a16:creationId xmlns:a16="http://schemas.microsoft.com/office/drawing/2014/main" id="{D62F6DEA-40C3-D784-8302-F7D605E9DDE0}"/>
              </a:ext>
            </a:extLst>
          </p:cNvPr>
          <p:cNvPicPr>
            <a:picLocks noChangeAspect="1"/>
          </p:cNvPicPr>
          <p:nvPr/>
        </p:nvPicPr>
        <p:blipFill>
          <a:blip r:embed="rId2">
            <a:extLst>
              <a:ext uri="{28A0092B-C50C-407E-A947-70E740481C1C}">
                <a14:useLocalDpi xmlns:a14="http://schemas.microsoft.com/office/drawing/2010/main" val="0"/>
              </a:ext>
            </a:extLst>
          </a:blip>
          <a:srcRect t="15390" b="13687"/>
          <a:stretch>
            <a:fillRect/>
          </a:stretch>
        </p:blipFill>
        <p:spPr>
          <a:xfrm>
            <a:off x="0" y="10"/>
            <a:ext cx="9669642" cy="6857990"/>
          </a:xfrm>
          <a:prstGeom prst="rect">
            <a:avLst/>
          </a:prstGeom>
        </p:spPr>
      </p:pic>
      <p:sp>
        <p:nvSpPr>
          <p:cNvPr id="12" name="Rectangle 11">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ptos" panose="02110004020202020204"/>
              <a:ea typeface="+mn-ea"/>
              <a:cs typeface="+mn-cs"/>
            </a:endParaRPr>
          </a:p>
        </p:txBody>
      </p:sp>
      <p:sp>
        <p:nvSpPr>
          <p:cNvPr id="2" name="Title 1">
            <a:extLst>
              <a:ext uri="{FF2B5EF4-FFF2-40B4-BE49-F238E27FC236}">
                <a16:creationId xmlns:a16="http://schemas.microsoft.com/office/drawing/2014/main" id="{AA3AC212-9EFA-97B3-CE60-AC5B83B7C666}"/>
              </a:ext>
            </a:extLst>
          </p:cNvPr>
          <p:cNvSpPr>
            <a:spLocks noGrp="1"/>
          </p:cNvSpPr>
          <p:nvPr>
            <p:ph type="title"/>
          </p:nvPr>
        </p:nvSpPr>
        <p:spPr>
          <a:xfrm>
            <a:off x="5618258" y="222766"/>
            <a:ext cx="5172074" cy="1899912"/>
          </a:xfrm>
        </p:spPr>
        <p:txBody>
          <a:bodyPr>
            <a:normAutofit/>
          </a:bodyPr>
          <a:lstStyle/>
          <a:p>
            <a:r>
              <a:rPr lang="en-GB" sz="4000" dirty="0"/>
              <a:t>Strategic Alignment</a:t>
            </a:r>
            <a:endParaRPr lang="en-GB" sz="40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2D295162-8E18-336B-B14F-33231AF3B236}"/>
              </a:ext>
            </a:extLst>
          </p:cNvPr>
          <p:cNvSpPr>
            <a:spLocks noGrp="1"/>
          </p:cNvSpPr>
          <p:nvPr>
            <p:ph idx="1"/>
          </p:nvPr>
        </p:nvSpPr>
        <p:spPr>
          <a:xfrm>
            <a:off x="5695906" y="1899912"/>
            <a:ext cx="6415397" cy="4423799"/>
          </a:xfrm>
        </p:spPr>
        <p:txBody>
          <a:bodyPr>
            <a:noAutofit/>
          </a:bodyPr>
          <a:lstStyle/>
          <a:p>
            <a:pPr marL="0" indent="0">
              <a:buNone/>
            </a:pPr>
            <a:r>
              <a:rPr lang="en-GB" sz="1600" dirty="0">
                <a:latin typeface="Arial" panose="020B0604020202020204" pitchFamily="34" charset="0"/>
                <a:cs typeface="Arial" panose="020B0604020202020204" pitchFamily="34" charset="0"/>
              </a:rPr>
              <a:t>Shell’s international team management strategy is closely aligned with its Powering Progress framework, which emphasises sustainable growth, diversity, and inclusion (Shell plc, 2024). </a:t>
            </a:r>
          </a:p>
          <a:p>
            <a:pPr marL="0" indent="0">
              <a:buNone/>
            </a:pPr>
            <a:r>
              <a:rPr lang="en-GB" sz="1600" dirty="0">
                <a:latin typeface="Arial" panose="020B0604020202020204" pitchFamily="34" charset="0"/>
                <a:cs typeface="Arial" panose="020B0604020202020204" pitchFamily="34" charset="0"/>
              </a:rPr>
              <a:t>By developing globally competent managers and fostering multicultural collaboration, Shell enhances innovation and knowledge transfer across markets (Sparrow, Brewster and Chung, 2016). </a:t>
            </a:r>
          </a:p>
          <a:p>
            <a:pPr marL="0" indent="0">
              <a:buNone/>
            </a:pPr>
            <a:r>
              <a:rPr lang="en-GB" sz="1600" dirty="0">
                <a:latin typeface="Arial" panose="020B0604020202020204" pitchFamily="34" charset="0"/>
                <a:cs typeface="Arial" panose="020B0604020202020204" pitchFamily="34" charset="0"/>
              </a:rPr>
              <a:t>The company’s emphasis on leadership capability, performance management, and equitable HR practices reflects the principles of strategic international HRM, where workforce mobility supports long-term competitiveness (</a:t>
            </a:r>
            <a:r>
              <a:rPr lang="en-GB" sz="1600" dirty="0" err="1">
                <a:latin typeface="Arial" panose="020B0604020202020204" pitchFamily="34" charset="0"/>
                <a:cs typeface="Arial" panose="020B0604020202020204" pitchFamily="34" charset="0"/>
              </a:rPr>
              <a:t>Agazu</a:t>
            </a:r>
            <a:r>
              <a:rPr lang="en-GB" sz="1600" dirty="0">
                <a:latin typeface="Arial" panose="020B0604020202020204" pitchFamily="34" charset="0"/>
                <a:cs typeface="Arial" panose="020B0604020202020204" pitchFamily="34" charset="0"/>
              </a:rPr>
              <a:t> and </a:t>
            </a:r>
            <a:r>
              <a:rPr lang="en-GB" sz="1600" dirty="0" err="1">
                <a:latin typeface="Arial" panose="020B0604020202020204" pitchFamily="34" charset="0"/>
                <a:cs typeface="Arial" panose="020B0604020202020204" pitchFamily="34" charset="0"/>
              </a:rPr>
              <a:t>Birbirsa</a:t>
            </a:r>
            <a:r>
              <a:rPr lang="en-GB" sz="1600" dirty="0">
                <a:latin typeface="Arial" panose="020B0604020202020204" pitchFamily="34" charset="0"/>
                <a:cs typeface="Arial" panose="020B0604020202020204" pitchFamily="34" charset="0"/>
              </a:rPr>
              <a:t>, 2024). </a:t>
            </a:r>
          </a:p>
          <a:p>
            <a:pPr marL="0" indent="0">
              <a:buNone/>
            </a:pPr>
            <a:r>
              <a:rPr lang="en-GB" sz="1600" dirty="0">
                <a:latin typeface="Arial" panose="020B0604020202020204" pitchFamily="34" charset="0"/>
                <a:cs typeface="Arial" panose="020B0604020202020204" pitchFamily="34" charset="0"/>
              </a:rPr>
              <a:t>These initiatives also align with Hofstede’s (2011) cultural dimensions model, which highlights how understanding national culture differences contributes to organisational effectiveness in global operations.</a:t>
            </a:r>
          </a:p>
        </p:txBody>
      </p:sp>
      <p:sp>
        <p:nvSpPr>
          <p:cNvPr id="4" name="TextBox 3">
            <a:extLst>
              <a:ext uri="{FF2B5EF4-FFF2-40B4-BE49-F238E27FC236}">
                <a16:creationId xmlns:a16="http://schemas.microsoft.com/office/drawing/2014/main" id="{35368CC3-1169-3B59-DA64-96D22A33FB56}"/>
              </a:ext>
            </a:extLst>
          </p:cNvPr>
          <p:cNvSpPr txBox="1"/>
          <p:nvPr/>
        </p:nvSpPr>
        <p:spPr>
          <a:xfrm>
            <a:off x="9695060" y="76200"/>
            <a:ext cx="2474845"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Aptos" panose="02110004020202020204"/>
                <a:ea typeface="+mn-ea"/>
                <a:cs typeface="+mn-cs"/>
              </a:rPr>
              <a:t>Dragos Rosu - 2210549</a:t>
            </a:r>
          </a:p>
        </p:txBody>
      </p:sp>
    </p:spTree>
    <p:extLst>
      <p:ext uri="{BB962C8B-B14F-4D97-AF65-F5344CB8AC3E}">
        <p14:creationId xmlns:p14="http://schemas.microsoft.com/office/powerpoint/2010/main" val="14289889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882A82-726A-E3F0-F221-50F310B692FB}"/>
              </a:ext>
            </a:extLst>
          </p:cNvPr>
          <p:cNvSpPr>
            <a:spLocks noGrp="1"/>
          </p:cNvSpPr>
          <p:nvPr>
            <p:ph type="title"/>
          </p:nvPr>
        </p:nvSpPr>
        <p:spPr>
          <a:xfrm>
            <a:off x="542924" y="308692"/>
            <a:ext cx="4085665" cy="1402470"/>
          </a:xfrm>
        </p:spPr>
        <p:txBody>
          <a:bodyPr anchor="t">
            <a:normAutofit/>
          </a:bodyPr>
          <a:lstStyle/>
          <a:p>
            <a:r>
              <a:rPr lang="en-GB" sz="3600" dirty="0"/>
              <a:t>Key HR Challenges</a:t>
            </a:r>
            <a:endParaRPr lang="en-GB" sz="3600" dirty="0">
              <a:latin typeface="Arial" panose="020B0604020202020204" pitchFamily="34" charset="0"/>
              <a:cs typeface="Arial" panose="020B0604020202020204" pitchFamily="34" charset="0"/>
            </a:endParaRPr>
          </a:p>
        </p:txBody>
      </p:sp>
      <p:cxnSp>
        <p:nvCxnSpPr>
          <p:cNvPr id="31" name="Straight Connector 30">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5140"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99976960-255E-C88A-4588-58A53F3C832B}"/>
              </a:ext>
            </a:extLst>
          </p:cNvPr>
          <p:cNvSpPr>
            <a:spLocks noGrp="1"/>
          </p:cNvSpPr>
          <p:nvPr>
            <p:ph idx="1"/>
          </p:nvPr>
        </p:nvSpPr>
        <p:spPr>
          <a:xfrm>
            <a:off x="257175" y="1147851"/>
            <a:ext cx="4981575" cy="5115707"/>
          </a:xfrm>
        </p:spPr>
        <p:txBody>
          <a:bodyPr>
            <a:normAutofit/>
          </a:bodyPr>
          <a:lstStyle/>
          <a:p>
            <a:pPr marL="0" indent="0">
              <a:buNone/>
            </a:pPr>
            <a:r>
              <a:rPr lang="en-GB" sz="1600" dirty="0">
                <a:latin typeface="Arial" panose="020B0604020202020204" pitchFamily="34" charset="0"/>
                <a:cs typeface="Arial" panose="020B0604020202020204" pitchFamily="34" charset="0"/>
              </a:rPr>
              <a:t>Despite strong global systems, Shell faces several challenges in managing international teams and assignments. </a:t>
            </a:r>
          </a:p>
          <a:p>
            <a:pPr marL="0" indent="0">
              <a:buNone/>
            </a:pPr>
            <a:r>
              <a:rPr lang="en-GB" sz="1600" dirty="0">
                <a:latin typeface="Arial" panose="020B0604020202020204" pitchFamily="34" charset="0"/>
                <a:cs typeface="Arial" panose="020B0604020202020204" pitchFamily="34" charset="0"/>
              </a:rPr>
              <a:t>Cultural diversity can lead to communication gaps, misunderstandings, and differing expectations about leadership and teamwork (Hofstede, 2011). </a:t>
            </a:r>
          </a:p>
          <a:p>
            <a:pPr marL="0" indent="0">
              <a:buNone/>
            </a:pPr>
            <a:r>
              <a:rPr lang="en-GB" sz="1600" dirty="0">
                <a:latin typeface="Arial" panose="020B0604020202020204" pitchFamily="34" charset="0"/>
                <a:cs typeface="Arial" panose="020B0604020202020204" pitchFamily="34" charset="0"/>
              </a:rPr>
              <a:t>Balancing global consistency with local flexibility also remains a key issue, as HR policies must adapt to diverse legal and cultural contexts (</a:t>
            </a:r>
            <a:r>
              <a:rPr lang="en-GB" sz="1600" dirty="0" err="1">
                <a:latin typeface="Arial" panose="020B0604020202020204" pitchFamily="34" charset="0"/>
                <a:cs typeface="Arial" panose="020B0604020202020204" pitchFamily="34" charset="0"/>
              </a:rPr>
              <a:t>Boselie</a:t>
            </a:r>
            <a:r>
              <a:rPr lang="en-GB" sz="1600" dirty="0">
                <a:latin typeface="Arial" panose="020B0604020202020204" pitchFamily="34" charset="0"/>
                <a:cs typeface="Arial" panose="020B0604020202020204" pitchFamily="34" charset="0"/>
              </a:rPr>
              <a:t>, 2014). </a:t>
            </a:r>
          </a:p>
          <a:p>
            <a:pPr marL="0" indent="0">
              <a:buNone/>
            </a:pPr>
            <a:r>
              <a:rPr lang="en-GB" sz="1600" dirty="0">
                <a:latin typeface="Arial" panose="020B0604020202020204" pitchFamily="34" charset="0"/>
                <a:cs typeface="Arial" panose="020B0604020202020204" pitchFamily="34" charset="0"/>
              </a:rPr>
              <a:t>Managing expatriate assignments involves high financial costs, retention risks, and potential difficulties with repatriation and career progression (Collings and Scullion, 2006). </a:t>
            </a:r>
          </a:p>
          <a:p>
            <a:pPr marL="0" indent="0">
              <a:buNone/>
            </a:pPr>
            <a:r>
              <a:rPr lang="en-GB" sz="1600" dirty="0">
                <a:latin typeface="Arial" panose="020B0604020202020204" pitchFamily="34" charset="0"/>
                <a:cs typeface="Arial" panose="020B0604020202020204" pitchFamily="34" charset="0"/>
              </a:rPr>
              <a:t>Additionally, hybrid and virtual work models have made it harder for managers to maintain engagement and collaboration across geographies (CIPD, 2025). </a:t>
            </a:r>
          </a:p>
          <a:p>
            <a:pPr marL="0" indent="0">
              <a:buNone/>
            </a:pPr>
            <a:r>
              <a:rPr lang="en-GB" sz="1600" dirty="0">
                <a:latin typeface="Arial" panose="020B0604020202020204" pitchFamily="34" charset="0"/>
                <a:cs typeface="Arial" panose="020B0604020202020204" pitchFamily="34" charset="0"/>
              </a:rPr>
              <a:t>These challenges highlight the complexity of sustaining effective international HR practices in a rapidly changing global environment.</a:t>
            </a:r>
          </a:p>
        </p:txBody>
      </p:sp>
      <p:pic>
        <p:nvPicPr>
          <p:cNvPr id="7" name="Picture 6" descr="A yellow liquid splash with a shell logo&#10;&#10;AI-generated content may be incorrect.">
            <a:extLst>
              <a:ext uri="{FF2B5EF4-FFF2-40B4-BE49-F238E27FC236}">
                <a16:creationId xmlns:a16="http://schemas.microsoft.com/office/drawing/2014/main" id="{5A4D1E88-F3FD-4DC6-81EE-951FBFD2536D}"/>
              </a:ext>
            </a:extLst>
          </p:cNvPr>
          <p:cNvPicPr>
            <a:picLocks noChangeAspect="1"/>
          </p:cNvPicPr>
          <p:nvPr/>
        </p:nvPicPr>
        <p:blipFill>
          <a:blip r:embed="rId2">
            <a:extLst>
              <a:ext uri="{28A0092B-C50C-407E-A947-70E740481C1C}">
                <a14:useLocalDpi xmlns:a14="http://schemas.microsoft.com/office/drawing/2010/main" val="0"/>
              </a:ext>
            </a:extLst>
          </a:blip>
          <a:srcRect l="2311" r="2312"/>
          <a:stretch>
            <a:fillRect/>
          </a:stretch>
        </p:blipFill>
        <p:spPr>
          <a:xfrm>
            <a:off x="5650992" y="10"/>
            <a:ext cx="6541008" cy="6857990"/>
          </a:xfrm>
          <a:prstGeom prst="rect">
            <a:avLst/>
          </a:prstGeom>
        </p:spPr>
      </p:pic>
      <p:sp>
        <p:nvSpPr>
          <p:cNvPr id="4" name="TextBox 3">
            <a:extLst>
              <a:ext uri="{FF2B5EF4-FFF2-40B4-BE49-F238E27FC236}">
                <a16:creationId xmlns:a16="http://schemas.microsoft.com/office/drawing/2014/main" id="{2DA1AE77-BE1C-3900-3BBE-C893AC05B459}"/>
              </a:ext>
            </a:extLst>
          </p:cNvPr>
          <p:cNvSpPr txBox="1"/>
          <p:nvPr/>
        </p:nvSpPr>
        <p:spPr>
          <a:xfrm>
            <a:off x="9717155" y="0"/>
            <a:ext cx="2474845"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Aptos" panose="02110004020202020204"/>
                <a:ea typeface="+mn-ea"/>
                <a:cs typeface="+mn-cs"/>
              </a:rPr>
              <a:t>Dragos Rosu - 2210549</a:t>
            </a:r>
          </a:p>
        </p:txBody>
      </p:sp>
    </p:spTree>
    <p:extLst>
      <p:ext uri="{BB962C8B-B14F-4D97-AF65-F5344CB8AC3E}">
        <p14:creationId xmlns:p14="http://schemas.microsoft.com/office/powerpoint/2010/main" val="6153826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DB304A14-32D0-4873-B914-423ED7B8DA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 name="Title 1">
            <a:extLst>
              <a:ext uri="{FF2B5EF4-FFF2-40B4-BE49-F238E27FC236}">
                <a16:creationId xmlns:a16="http://schemas.microsoft.com/office/drawing/2014/main" id="{C288C9A4-17C3-86C1-33D3-584243039A9B}"/>
              </a:ext>
            </a:extLst>
          </p:cNvPr>
          <p:cNvSpPr>
            <a:spLocks noGrp="1"/>
          </p:cNvSpPr>
          <p:nvPr>
            <p:ph type="title"/>
          </p:nvPr>
        </p:nvSpPr>
        <p:spPr>
          <a:xfrm>
            <a:off x="838200" y="-14716"/>
            <a:ext cx="5387502" cy="1325563"/>
          </a:xfrm>
        </p:spPr>
        <p:txBody>
          <a:bodyPr>
            <a:normAutofit/>
          </a:bodyPr>
          <a:lstStyle/>
          <a:p>
            <a:r>
              <a:rPr lang="en-GB" sz="2000" dirty="0">
                <a:latin typeface="Arial" panose="020B0604020202020204" pitchFamily="34" charset="0"/>
                <a:cs typeface="Arial" panose="020B0604020202020204" pitchFamily="34" charset="0"/>
              </a:rPr>
              <a:t>Practical Recommendations</a:t>
            </a:r>
          </a:p>
        </p:txBody>
      </p:sp>
      <p:sp>
        <p:nvSpPr>
          <p:cNvPr id="3" name="Content Placeholder 2">
            <a:extLst>
              <a:ext uri="{FF2B5EF4-FFF2-40B4-BE49-F238E27FC236}">
                <a16:creationId xmlns:a16="http://schemas.microsoft.com/office/drawing/2014/main" id="{CEB5311E-B494-2394-8C04-9A149568F157}"/>
              </a:ext>
            </a:extLst>
          </p:cNvPr>
          <p:cNvSpPr>
            <a:spLocks noGrp="1"/>
          </p:cNvSpPr>
          <p:nvPr>
            <p:ph idx="1"/>
          </p:nvPr>
        </p:nvSpPr>
        <p:spPr>
          <a:xfrm>
            <a:off x="838200" y="1038225"/>
            <a:ext cx="5387502" cy="5138738"/>
          </a:xfrm>
        </p:spPr>
        <p:txBody>
          <a:bodyPr>
            <a:normAutofit/>
          </a:bodyPr>
          <a:lstStyle/>
          <a:p>
            <a:pPr marL="0" indent="0">
              <a:buNone/>
            </a:pPr>
            <a:r>
              <a:rPr lang="en-GB" sz="1600" dirty="0">
                <a:latin typeface="Arial" panose="020B0604020202020204" pitchFamily="34" charset="0"/>
                <a:cs typeface="Arial" panose="020B0604020202020204" pitchFamily="34" charset="0"/>
              </a:rPr>
              <a:t>To strengthen its international team and assignment management, Shell should expand cross-cultural and virtual collaboration training for both managers and employees (Hofstede, 2011; CIPD, 2025). </a:t>
            </a:r>
          </a:p>
          <a:p>
            <a:pPr marL="0" indent="0">
              <a:buNone/>
            </a:pPr>
            <a:r>
              <a:rPr lang="en-GB" sz="1600" dirty="0">
                <a:latin typeface="Arial" panose="020B0604020202020204" pitchFamily="34" charset="0"/>
                <a:cs typeface="Arial" panose="020B0604020202020204" pitchFamily="34" charset="0"/>
              </a:rPr>
              <a:t>Establishing structured mentoring between local and expatriate leaders could improve cultural intelligence and knowledge exchange (Sparrow, Brewster and Chung, 2016). </a:t>
            </a:r>
          </a:p>
          <a:p>
            <a:pPr marL="0" indent="0">
              <a:buNone/>
            </a:pPr>
            <a:r>
              <a:rPr lang="en-GB" sz="1600" dirty="0">
                <a:latin typeface="Arial" panose="020B0604020202020204" pitchFamily="34" charset="0"/>
                <a:cs typeface="Arial" panose="020B0604020202020204" pitchFamily="34" charset="0"/>
              </a:rPr>
              <a:t>Shell should also review its global mobility policy to offer more flexible assignment options, such as hybrid or short-term placements, which can reduce costs while maintaining development opportunities (Collings and Scullion, 2006). </a:t>
            </a:r>
          </a:p>
          <a:p>
            <a:pPr marL="0" indent="0">
              <a:buNone/>
            </a:pPr>
            <a:r>
              <a:rPr lang="en-GB" sz="1600" dirty="0">
                <a:latin typeface="Arial" panose="020B0604020202020204" pitchFamily="34" charset="0"/>
                <a:cs typeface="Arial" panose="020B0604020202020204" pitchFamily="34" charset="0"/>
              </a:rPr>
              <a:t>Improved digital HR analytics could help track engagement and performance outcomes across regions, ensuring fair evaluation regardless of location (Shell plc, 2024). </a:t>
            </a:r>
          </a:p>
          <a:p>
            <a:pPr marL="0" indent="0">
              <a:buNone/>
            </a:pPr>
            <a:r>
              <a:rPr lang="en-GB" sz="1600" dirty="0">
                <a:latin typeface="Arial" panose="020B0604020202020204" pitchFamily="34" charset="0"/>
                <a:cs typeface="Arial" panose="020B0604020202020204" pitchFamily="34" charset="0"/>
              </a:rPr>
              <a:t>Finally, continuous leadership development aligned with global values would reinforce a unified and inclusive corporate culture (</a:t>
            </a:r>
            <a:r>
              <a:rPr lang="en-GB" sz="1600" dirty="0" err="1">
                <a:latin typeface="Arial" panose="020B0604020202020204" pitchFamily="34" charset="0"/>
                <a:cs typeface="Arial" panose="020B0604020202020204" pitchFamily="34" charset="0"/>
              </a:rPr>
              <a:t>Agazu</a:t>
            </a:r>
            <a:r>
              <a:rPr lang="en-GB" sz="1600" dirty="0">
                <a:latin typeface="Arial" panose="020B0604020202020204" pitchFamily="34" charset="0"/>
                <a:cs typeface="Arial" panose="020B0604020202020204" pitchFamily="34" charset="0"/>
              </a:rPr>
              <a:t> and </a:t>
            </a:r>
            <a:r>
              <a:rPr lang="en-GB" sz="1600" dirty="0" err="1">
                <a:latin typeface="Arial" panose="020B0604020202020204" pitchFamily="34" charset="0"/>
                <a:cs typeface="Arial" panose="020B0604020202020204" pitchFamily="34" charset="0"/>
              </a:rPr>
              <a:t>Birbirsa</a:t>
            </a:r>
            <a:r>
              <a:rPr lang="en-GB" sz="1600" dirty="0">
                <a:latin typeface="Arial" panose="020B0604020202020204" pitchFamily="34" charset="0"/>
                <a:cs typeface="Arial" panose="020B0604020202020204" pitchFamily="34" charset="0"/>
              </a:rPr>
              <a:t>, 2024).</a:t>
            </a:r>
          </a:p>
        </p:txBody>
      </p:sp>
      <p:pic>
        <p:nvPicPr>
          <p:cNvPr id="5" name="Picture 4" descr="A close-up of a yellow and white background&#10;&#10;AI-generated content may be incorrect.">
            <a:extLst>
              <a:ext uri="{FF2B5EF4-FFF2-40B4-BE49-F238E27FC236}">
                <a16:creationId xmlns:a16="http://schemas.microsoft.com/office/drawing/2014/main" id="{4DEC2036-6924-6373-87C1-8B21213B881E}"/>
              </a:ext>
            </a:extLst>
          </p:cNvPr>
          <p:cNvPicPr>
            <a:picLocks noChangeAspect="1"/>
          </p:cNvPicPr>
          <p:nvPr/>
        </p:nvPicPr>
        <p:blipFill>
          <a:blip r:embed="rId2">
            <a:extLst>
              <a:ext uri="{28A0092B-C50C-407E-A947-70E740481C1C}">
                <a14:useLocalDpi xmlns:a14="http://schemas.microsoft.com/office/drawing/2010/main" val="0"/>
              </a:ext>
            </a:extLst>
          </a:blip>
          <a:srcRect r="2" b="147"/>
          <a:stretch>
            <a:fillRect/>
          </a:stretch>
        </p:blipFill>
        <p:spPr>
          <a:xfrm>
            <a:off x="6621294" y="1295416"/>
            <a:ext cx="5570706" cy="5562584"/>
          </a:xfrm>
          <a:custGeom>
            <a:avLst/>
            <a:gdLst/>
            <a:ahLst/>
            <a:cxnLst/>
            <a:rect l="l" t="t" r="r" b="b"/>
            <a:pathLst>
              <a:path w="5570706" h="5562584">
                <a:moveTo>
                  <a:pt x="3374687" y="0"/>
                </a:moveTo>
                <a:cubicBezTo>
                  <a:pt x="4190094" y="0"/>
                  <a:pt x="4937956" y="289196"/>
                  <a:pt x="5521301" y="770615"/>
                </a:cubicBezTo>
                <a:lnTo>
                  <a:pt x="5570706" y="815517"/>
                </a:lnTo>
                <a:lnTo>
                  <a:pt x="5570706" y="5562584"/>
                </a:lnTo>
                <a:lnTo>
                  <a:pt x="808135" y="5562584"/>
                </a:lnTo>
                <a:lnTo>
                  <a:pt x="770615" y="5521302"/>
                </a:lnTo>
                <a:cubicBezTo>
                  <a:pt x="289196" y="4937957"/>
                  <a:pt x="0" y="4190095"/>
                  <a:pt x="0" y="3374687"/>
                </a:cubicBezTo>
                <a:cubicBezTo>
                  <a:pt x="0" y="1510899"/>
                  <a:pt x="1510899" y="0"/>
                  <a:pt x="3374687" y="0"/>
                </a:cubicBezTo>
                <a:close/>
              </a:path>
            </a:pathLst>
          </a:custGeom>
        </p:spPr>
      </p:pic>
      <p:sp>
        <p:nvSpPr>
          <p:cNvPr id="19" name="!!Oval">
            <a:extLst>
              <a:ext uri="{FF2B5EF4-FFF2-40B4-BE49-F238E27FC236}">
                <a16:creationId xmlns:a16="http://schemas.microsoft.com/office/drawing/2014/main" id="{1D460C86-854F-4FB3-ABC2-E823D8FEB9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43451" y="1656147"/>
            <a:ext cx="546100" cy="5461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1" name="!!Arc">
            <a:extLst>
              <a:ext uri="{FF2B5EF4-FFF2-40B4-BE49-F238E27FC236}">
                <a16:creationId xmlns:a16="http://schemas.microsoft.com/office/drawing/2014/main" id="{BB48116A-278A-4CC5-89D3-9DE8E8FF12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34739" y="587516"/>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4673F5EF-8AC2-79EC-430E-B867F1E0252E}"/>
              </a:ext>
            </a:extLst>
          </p:cNvPr>
          <p:cNvSpPr txBox="1"/>
          <p:nvPr/>
        </p:nvSpPr>
        <p:spPr>
          <a:xfrm>
            <a:off x="9717155" y="0"/>
            <a:ext cx="2474845"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GB" sz="1800" b="0" i="0" u="none" strike="noStrike" kern="1200" cap="none" spc="0" normalizeH="0" baseline="0" noProof="0">
                <a:ln>
                  <a:noFill/>
                </a:ln>
                <a:solidFill>
                  <a:prstClr val="black"/>
                </a:solidFill>
                <a:effectLst/>
                <a:uLnTx/>
                <a:uFillTx/>
                <a:latin typeface="Aptos" panose="02110004020202020204"/>
                <a:ea typeface="+mn-ea"/>
                <a:cs typeface="+mn-cs"/>
              </a:rPr>
              <a:t>Dragos Rosu - 2210549</a:t>
            </a:r>
          </a:p>
        </p:txBody>
      </p:sp>
    </p:spTree>
    <p:extLst>
      <p:ext uri="{BB962C8B-B14F-4D97-AF65-F5344CB8AC3E}">
        <p14:creationId xmlns:p14="http://schemas.microsoft.com/office/powerpoint/2010/main" val="13032538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useBgFill="1">
        <p:nvSpPr>
          <p:cNvPr id="12" name="Rectangle 11">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 name="Title 1">
            <a:extLst>
              <a:ext uri="{FF2B5EF4-FFF2-40B4-BE49-F238E27FC236}">
                <a16:creationId xmlns:a16="http://schemas.microsoft.com/office/drawing/2014/main" id="{20DA94C7-653F-CC1B-5B65-38BD52FBC76C}"/>
              </a:ext>
            </a:extLst>
          </p:cNvPr>
          <p:cNvSpPr>
            <a:spLocks noGrp="1"/>
          </p:cNvSpPr>
          <p:nvPr>
            <p:ph type="title"/>
          </p:nvPr>
        </p:nvSpPr>
        <p:spPr>
          <a:xfrm>
            <a:off x="180778" y="-113218"/>
            <a:ext cx="6102825" cy="1624520"/>
          </a:xfrm>
        </p:spPr>
        <p:txBody>
          <a:bodyPr anchor="ctr">
            <a:normAutofit/>
          </a:bodyPr>
          <a:lstStyle/>
          <a:p>
            <a:r>
              <a:rPr lang="en-GB" sz="2400" dirty="0">
                <a:latin typeface="Arial" panose="020B0604020202020204" pitchFamily="34" charset="0"/>
                <a:cs typeface="Arial" panose="020B0604020202020204" pitchFamily="34" charset="0"/>
              </a:rPr>
              <a:t>Strategic Alignment with Company Goals</a:t>
            </a:r>
          </a:p>
        </p:txBody>
      </p:sp>
      <p:sp>
        <p:nvSpPr>
          <p:cNvPr id="3" name="Content Placeholder 2">
            <a:extLst>
              <a:ext uri="{FF2B5EF4-FFF2-40B4-BE49-F238E27FC236}">
                <a16:creationId xmlns:a16="http://schemas.microsoft.com/office/drawing/2014/main" id="{C062CB7E-9735-B23B-634B-281F080F2C7A}"/>
              </a:ext>
            </a:extLst>
          </p:cNvPr>
          <p:cNvSpPr>
            <a:spLocks noGrp="1"/>
          </p:cNvSpPr>
          <p:nvPr>
            <p:ph idx="1"/>
          </p:nvPr>
        </p:nvSpPr>
        <p:spPr>
          <a:xfrm>
            <a:off x="534426" y="523876"/>
            <a:ext cx="4961032" cy="5629274"/>
          </a:xfrm>
        </p:spPr>
        <p:txBody>
          <a:bodyPr anchor="ctr">
            <a:normAutofit/>
          </a:bodyPr>
          <a:lstStyle/>
          <a:p>
            <a:pPr marL="0" indent="0">
              <a:buNone/>
            </a:pPr>
            <a:r>
              <a:rPr lang="en-GB" sz="1600" dirty="0">
                <a:latin typeface="Arial" panose="020B0604020202020204" pitchFamily="34" charset="0"/>
                <a:cs typeface="Arial" panose="020B0604020202020204" pitchFamily="34" charset="0"/>
              </a:rPr>
              <a:t>Enhancing international HR practices directly supports Shell’s Powering Progress strategy, which aims to create a safe, inclusive, and high-performing global workforce (Shell plc, 2024). </a:t>
            </a:r>
          </a:p>
          <a:p>
            <a:pPr marL="0" indent="0">
              <a:buNone/>
            </a:pPr>
            <a:r>
              <a:rPr lang="en-GB" sz="1600" dirty="0">
                <a:latin typeface="Arial" panose="020B0604020202020204" pitchFamily="34" charset="0"/>
                <a:cs typeface="Arial" panose="020B0604020202020204" pitchFamily="34" charset="0"/>
              </a:rPr>
              <a:t>Investing in global leadership capability strengthens Shell’s ability to compete across markets and adapt to local conditions (Sparrow, Brewster and Chung, 2016). </a:t>
            </a:r>
          </a:p>
          <a:p>
            <a:pPr marL="0" indent="0">
              <a:buNone/>
            </a:pPr>
            <a:r>
              <a:rPr lang="en-GB" sz="1600" dirty="0">
                <a:latin typeface="Arial" panose="020B0604020202020204" pitchFamily="34" charset="0"/>
                <a:cs typeface="Arial" panose="020B0604020202020204" pitchFamily="34" charset="0"/>
              </a:rPr>
              <a:t>Culturally intelligent managers help improve collaboration and innovation, supporting sustainability and performance goals (Hofstede, 2011). </a:t>
            </a:r>
          </a:p>
          <a:p>
            <a:pPr marL="0" indent="0">
              <a:buNone/>
            </a:pPr>
            <a:r>
              <a:rPr lang="en-GB" sz="1600" dirty="0">
                <a:latin typeface="Arial" panose="020B0604020202020204" pitchFamily="34" charset="0"/>
                <a:cs typeface="Arial" panose="020B0604020202020204" pitchFamily="34" charset="0"/>
              </a:rPr>
              <a:t>Strengthened HR systems for global teams also improve retention and engagement, ensuring Shell maintains a motivated, diverse, and agile workforce that aligns with its long-term strategic objectives (</a:t>
            </a:r>
            <a:r>
              <a:rPr lang="en-GB" sz="1600" dirty="0" err="1">
                <a:latin typeface="Arial" panose="020B0604020202020204" pitchFamily="34" charset="0"/>
                <a:cs typeface="Arial" panose="020B0604020202020204" pitchFamily="34" charset="0"/>
              </a:rPr>
              <a:t>Boselie</a:t>
            </a:r>
            <a:r>
              <a:rPr lang="en-GB" sz="1600" dirty="0">
                <a:latin typeface="Arial" panose="020B0604020202020204" pitchFamily="34" charset="0"/>
                <a:cs typeface="Arial" panose="020B0604020202020204" pitchFamily="34" charset="0"/>
              </a:rPr>
              <a:t>, 2014; </a:t>
            </a:r>
            <a:r>
              <a:rPr lang="en-GB" sz="1600" dirty="0" err="1">
                <a:latin typeface="Arial" panose="020B0604020202020204" pitchFamily="34" charset="0"/>
                <a:cs typeface="Arial" panose="020B0604020202020204" pitchFamily="34" charset="0"/>
              </a:rPr>
              <a:t>Agazu</a:t>
            </a:r>
            <a:r>
              <a:rPr lang="en-GB" sz="1600" dirty="0">
                <a:latin typeface="Arial" panose="020B0604020202020204" pitchFamily="34" charset="0"/>
                <a:cs typeface="Arial" panose="020B0604020202020204" pitchFamily="34" charset="0"/>
              </a:rPr>
              <a:t> and </a:t>
            </a:r>
            <a:r>
              <a:rPr lang="en-GB" sz="1600" dirty="0" err="1">
                <a:latin typeface="Arial" panose="020B0604020202020204" pitchFamily="34" charset="0"/>
                <a:cs typeface="Arial" panose="020B0604020202020204" pitchFamily="34" charset="0"/>
              </a:rPr>
              <a:t>Birbirsa</a:t>
            </a:r>
            <a:r>
              <a:rPr lang="en-GB" sz="1600" dirty="0">
                <a:latin typeface="Arial" panose="020B0604020202020204" pitchFamily="34" charset="0"/>
                <a:cs typeface="Arial" panose="020B0604020202020204" pitchFamily="34" charset="0"/>
              </a:rPr>
              <a:t>, 2024).</a:t>
            </a:r>
          </a:p>
        </p:txBody>
      </p:sp>
      <p:pic>
        <p:nvPicPr>
          <p:cNvPr id="5" name="Picture 4" descr="A yellow liquid splash with a shell logo&#10;&#10;AI-generated content may be incorrect.">
            <a:extLst>
              <a:ext uri="{FF2B5EF4-FFF2-40B4-BE49-F238E27FC236}">
                <a16:creationId xmlns:a16="http://schemas.microsoft.com/office/drawing/2014/main" id="{33552B78-478C-12D2-8CF6-92C7FA6BB8FC}"/>
              </a:ext>
            </a:extLst>
          </p:cNvPr>
          <p:cNvPicPr>
            <a:picLocks noChangeAspect="1"/>
          </p:cNvPicPr>
          <p:nvPr/>
        </p:nvPicPr>
        <p:blipFill>
          <a:blip r:embed="rId2">
            <a:extLst>
              <a:ext uri="{28A0092B-C50C-407E-A947-70E740481C1C}">
                <a14:useLocalDpi xmlns:a14="http://schemas.microsoft.com/office/drawing/2010/main" val="0"/>
              </a:ext>
            </a:extLst>
          </a:blip>
          <a:srcRect l="5505" r="5506"/>
          <a:stretch>
            <a:fillRect/>
          </a:stretch>
        </p:blipFill>
        <p:spPr>
          <a:xfrm>
            <a:off x="6089173" y="0"/>
            <a:ext cx="6102825" cy="6858000"/>
          </a:xfrm>
          <a:prstGeom prst="rect">
            <a:avLst/>
          </a:prstGeom>
        </p:spPr>
      </p:pic>
      <p:sp>
        <p:nvSpPr>
          <p:cNvPr id="6" name="TextBox 5">
            <a:extLst>
              <a:ext uri="{FF2B5EF4-FFF2-40B4-BE49-F238E27FC236}">
                <a16:creationId xmlns:a16="http://schemas.microsoft.com/office/drawing/2014/main" id="{5DE115E9-4D05-D792-3640-BBF9C2D4ECC2}"/>
              </a:ext>
            </a:extLst>
          </p:cNvPr>
          <p:cNvSpPr txBox="1"/>
          <p:nvPr/>
        </p:nvSpPr>
        <p:spPr>
          <a:xfrm>
            <a:off x="9726284" y="0"/>
            <a:ext cx="2474845"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Aptos" panose="02110004020202020204"/>
                <a:ea typeface="+mn-ea"/>
                <a:cs typeface="+mn-cs"/>
              </a:rPr>
              <a:t>Dragos Rosu - 2210549</a:t>
            </a:r>
          </a:p>
        </p:txBody>
      </p:sp>
    </p:spTree>
    <p:extLst>
      <p:ext uri="{BB962C8B-B14F-4D97-AF65-F5344CB8AC3E}">
        <p14:creationId xmlns:p14="http://schemas.microsoft.com/office/powerpoint/2010/main" val="11354566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 name="Title 1">
            <a:extLst>
              <a:ext uri="{FF2B5EF4-FFF2-40B4-BE49-F238E27FC236}">
                <a16:creationId xmlns:a16="http://schemas.microsoft.com/office/drawing/2014/main" id="{567089CB-D1F7-F675-0401-E9CB93305B64}"/>
              </a:ext>
            </a:extLst>
          </p:cNvPr>
          <p:cNvSpPr>
            <a:spLocks noGrp="1"/>
          </p:cNvSpPr>
          <p:nvPr>
            <p:ph type="title"/>
          </p:nvPr>
        </p:nvSpPr>
        <p:spPr>
          <a:xfrm>
            <a:off x="838200" y="748607"/>
            <a:ext cx="5251316" cy="1807305"/>
          </a:xfrm>
        </p:spPr>
        <p:txBody>
          <a:bodyPr>
            <a:normAutofit/>
          </a:bodyPr>
          <a:lstStyle/>
          <a:p>
            <a:r>
              <a:rPr lang="en-GB" sz="2800" dirty="0">
                <a:latin typeface="Arial" panose="020B0604020202020204" pitchFamily="34" charset="0"/>
                <a:cs typeface="Arial" panose="020B0604020202020204" pitchFamily="34" charset="0"/>
              </a:rPr>
              <a:t>Conclusion</a:t>
            </a:r>
          </a:p>
        </p:txBody>
      </p:sp>
      <p:sp>
        <p:nvSpPr>
          <p:cNvPr id="3" name="Content Placeholder 2">
            <a:extLst>
              <a:ext uri="{FF2B5EF4-FFF2-40B4-BE49-F238E27FC236}">
                <a16:creationId xmlns:a16="http://schemas.microsoft.com/office/drawing/2014/main" id="{EE7176E3-E8C3-FFD8-0AE7-B1C0720AF9B6}"/>
              </a:ext>
            </a:extLst>
          </p:cNvPr>
          <p:cNvSpPr>
            <a:spLocks noGrp="1"/>
          </p:cNvSpPr>
          <p:nvPr>
            <p:ph idx="1"/>
          </p:nvPr>
        </p:nvSpPr>
        <p:spPr>
          <a:xfrm>
            <a:off x="838200" y="2333297"/>
            <a:ext cx="4619621" cy="3843666"/>
          </a:xfrm>
        </p:spPr>
        <p:txBody>
          <a:bodyPr>
            <a:normAutofit/>
          </a:bodyPr>
          <a:lstStyle/>
          <a:p>
            <a:pPr marL="0" indent="0">
              <a:buNone/>
            </a:pPr>
            <a:r>
              <a:rPr lang="en-GB" sz="1400">
                <a:latin typeface="Arial" panose="020B0604020202020204" pitchFamily="34" charset="0"/>
                <a:cs typeface="Arial" panose="020B0604020202020204" pitchFamily="34" charset="0"/>
              </a:rPr>
              <a:t>Effective international team and assignment management is essential to Shell’s long-term success in a globalised business environment. </a:t>
            </a:r>
          </a:p>
          <a:p>
            <a:pPr marL="0" indent="0">
              <a:buNone/>
            </a:pPr>
            <a:r>
              <a:rPr lang="en-GB" sz="1400">
                <a:latin typeface="Arial" panose="020B0604020202020204" pitchFamily="34" charset="0"/>
                <a:cs typeface="Arial" panose="020B0604020202020204" pitchFamily="34" charset="0"/>
              </a:rPr>
              <a:t>By combining robust HR systems with strong managerial capability, the company can ensure consistent policy implementation and high employee engagement across regions (Boselie, 2014; Shell plc, 2024). </a:t>
            </a:r>
          </a:p>
          <a:p>
            <a:pPr marL="0" indent="0">
              <a:buNone/>
            </a:pPr>
            <a:r>
              <a:rPr lang="en-GB" sz="1400">
                <a:latin typeface="Arial" panose="020B0604020202020204" pitchFamily="34" charset="0"/>
                <a:cs typeface="Arial" panose="020B0604020202020204" pitchFamily="34" charset="0"/>
              </a:rPr>
              <a:t>Addressing cultural, logistical, and developmental challenges through targeted HR strategies and leadership training will enhance global cohesion and performance (Hofstede, 2011; Sparrow, Brewster and Chung, 2016). </a:t>
            </a:r>
          </a:p>
          <a:p>
            <a:pPr marL="0" indent="0">
              <a:buNone/>
            </a:pPr>
            <a:r>
              <a:rPr lang="en-GB" sz="1400">
                <a:latin typeface="Arial" panose="020B0604020202020204" pitchFamily="34" charset="0"/>
                <a:cs typeface="Arial" panose="020B0604020202020204" pitchFamily="34" charset="0"/>
              </a:rPr>
              <a:t>Ultimately, these improvements strengthen Shell’s ability to deliver its Powering Progress goals while fostering a globally inclusive and sustainable workforce (Agazu and Birbirsa, 2024).</a:t>
            </a:r>
          </a:p>
        </p:txBody>
      </p:sp>
      <p:pic>
        <p:nvPicPr>
          <p:cNvPr id="4" name="Picture 3" descr="A yellow and red logo&#10;&#10;AI-generated content may be incorrect.">
            <a:extLst>
              <a:ext uri="{FF2B5EF4-FFF2-40B4-BE49-F238E27FC236}">
                <a16:creationId xmlns:a16="http://schemas.microsoft.com/office/drawing/2014/main" id="{E0E5A549-91B1-C1DD-802E-D632AFE59B07}"/>
              </a:ext>
            </a:extLst>
          </p:cNvPr>
          <p:cNvPicPr>
            <a:picLocks noChangeAspect="1"/>
          </p:cNvPicPr>
          <p:nvPr/>
        </p:nvPicPr>
        <p:blipFill>
          <a:blip r:embed="rId2">
            <a:extLst>
              <a:ext uri="{28A0092B-C50C-407E-A947-70E740481C1C}">
                <a14:useLocalDpi xmlns:a14="http://schemas.microsoft.com/office/drawing/2010/main" val="0"/>
              </a:ext>
            </a:extLst>
          </a:blip>
          <a:srcRect l="6813" r="6241"/>
          <a:stretch>
            <a:fillRect/>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
        <p:nvSpPr>
          <p:cNvPr id="5" name="TextBox 4">
            <a:extLst>
              <a:ext uri="{FF2B5EF4-FFF2-40B4-BE49-F238E27FC236}">
                <a16:creationId xmlns:a16="http://schemas.microsoft.com/office/drawing/2014/main" id="{567AFFAC-B441-CC2C-5DEB-78460198CA36}"/>
              </a:ext>
            </a:extLst>
          </p:cNvPr>
          <p:cNvSpPr txBox="1"/>
          <p:nvPr/>
        </p:nvSpPr>
        <p:spPr>
          <a:xfrm>
            <a:off x="9726284" y="0"/>
            <a:ext cx="2474845"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Aptos" panose="02110004020202020204"/>
                <a:ea typeface="+mn-ea"/>
                <a:cs typeface="+mn-cs"/>
              </a:rPr>
              <a:t>Dragos Rosu - 2210549</a:t>
            </a:r>
          </a:p>
        </p:txBody>
      </p:sp>
    </p:spTree>
    <p:extLst>
      <p:ext uri="{BB962C8B-B14F-4D97-AF65-F5344CB8AC3E}">
        <p14:creationId xmlns:p14="http://schemas.microsoft.com/office/powerpoint/2010/main" val="214700165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274499-C4AF-CFDA-9B4B-ED1C3F9E2E9A}"/>
              </a:ext>
            </a:extLst>
          </p:cNvPr>
          <p:cNvSpPr>
            <a:spLocks noGrp="1"/>
          </p:cNvSpPr>
          <p:nvPr>
            <p:ph type="title"/>
          </p:nvPr>
        </p:nvSpPr>
        <p:spPr>
          <a:xfrm>
            <a:off x="196984" y="540247"/>
            <a:ext cx="10515600" cy="1325563"/>
          </a:xfrm>
        </p:spPr>
        <p:txBody>
          <a:bodyPr>
            <a:normAutofit/>
          </a:bodyPr>
          <a:lstStyle/>
          <a:p>
            <a:r>
              <a:rPr lang="en-GB" sz="2400" dirty="0">
                <a:latin typeface="Arial" panose="020B0604020202020204" pitchFamily="34" charset="0"/>
                <a:cs typeface="Arial" panose="020B0604020202020204" pitchFamily="34" charset="0"/>
              </a:rPr>
              <a:t>Reference List</a:t>
            </a:r>
          </a:p>
        </p:txBody>
      </p:sp>
      <p:sp>
        <p:nvSpPr>
          <p:cNvPr id="4" name="Rectangle 1">
            <a:extLst>
              <a:ext uri="{FF2B5EF4-FFF2-40B4-BE49-F238E27FC236}">
                <a16:creationId xmlns:a16="http://schemas.microsoft.com/office/drawing/2014/main" id="{73580456-D908-A449-67C9-34682FDFFA02}"/>
              </a:ext>
            </a:extLst>
          </p:cNvPr>
          <p:cNvSpPr>
            <a:spLocks noGrp="1" noChangeArrowheads="1"/>
          </p:cNvSpPr>
          <p:nvPr>
            <p:ph idx="1"/>
          </p:nvPr>
        </p:nvSpPr>
        <p:spPr bwMode="auto">
          <a:xfrm>
            <a:off x="196984" y="1827830"/>
            <a:ext cx="11518766" cy="3644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158700" numCol="1" anchor="ctr" anchorCtr="0" compatLnSpc="1">
            <a:prstTxWarp prst="textNoShape">
              <a:avLst/>
            </a:prstTxWarp>
            <a:spAutoFit/>
          </a:bodyPr>
          <a:lstStyle/>
          <a:p>
            <a:pPr marL="0" indent="0">
              <a:buNone/>
            </a:pPr>
            <a:r>
              <a:rPr lang="en-GB" sz="1400" dirty="0" err="1">
                <a:latin typeface="Arial" panose="020B0604020202020204" pitchFamily="34" charset="0"/>
                <a:cs typeface="Arial" panose="020B0604020202020204" pitchFamily="34" charset="0"/>
              </a:rPr>
              <a:t>Agazu</a:t>
            </a:r>
            <a:r>
              <a:rPr lang="en-GB" sz="1400" dirty="0">
                <a:latin typeface="Arial" panose="020B0604020202020204" pitchFamily="34" charset="0"/>
                <a:cs typeface="Arial" panose="020B0604020202020204" pitchFamily="34" charset="0"/>
              </a:rPr>
              <a:t>, B.G. and </a:t>
            </a:r>
            <a:r>
              <a:rPr lang="en-GB" sz="1400" dirty="0" err="1">
                <a:latin typeface="Arial" panose="020B0604020202020204" pitchFamily="34" charset="0"/>
                <a:cs typeface="Arial" panose="020B0604020202020204" pitchFamily="34" charset="0"/>
              </a:rPr>
              <a:t>Birbirsa</a:t>
            </a:r>
            <a:r>
              <a:rPr lang="en-GB" sz="1400" dirty="0">
                <a:latin typeface="Arial" panose="020B0604020202020204" pitchFamily="34" charset="0"/>
                <a:cs typeface="Arial" panose="020B0604020202020204" pitchFamily="34" charset="0"/>
              </a:rPr>
              <a:t>, Z.A. (2024) ‘International Human Resource Management’, </a:t>
            </a:r>
            <a:r>
              <a:rPr lang="en-GB" sz="1400" i="1" dirty="0">
                <a:latin typeface="Arial" panose="020B0604020202020204" pitchFamily="34" charset="0"/>
                <a:cs typeface="Arial" panose="020B0604020202020204" pitchFamily="34" charset="0"/>
              </a:rPr>
              <a:t>European Journal of Training and Development</a:t>
            </a:r>
            <a:r>
              <a:rPr lang="en-GB" sz="1400" dirty="0">
                <a:latin typeface="Arial" panose="020B0604020202020204" pitchFamily="34" charset="0"/>
                <a:cs typeface="Arial" panose="020B0604020202020204" pitchFamily="34" charset="0"/>
              </a:rPr>
              <a:t>, 48(3/4), pp. 478–481. Available at: https://doi.org/10.1108/ejtd-05-2024-212 [Accessed 27 Oct 2025]. </a:t>
            </a:r>
          </a:p>
          <a:p>
            <a:pPr marL="0" indent="0">
              <a:buNone/>
            </a:pPr>
            <a:r>
              <a:rPr lang="en-GB" sz="1400" dirty="0" err="1">
                <a:latin typeface="Arial" panose="020B0604020202020204" pitchFamily="34" charset="0"/>
                <a:cs typeface="Arial" panose="020B0604020202020204" pitchFamily="34" charset="0"/>
              </a:rPr>
              <a:t>Boselie</a:t>
            </a:r>
            <a:r>
              <a:rPr lang="en-GB" sz="1400" dirty="0">
                <a:latin typeface="Arial" panose="020B0604020202020204" pitchFamily="34" charset="0"/>
                <a:cs typeface="Arial" panose="020B0604020202020204" pitchFamily="34" charset="0"/>
              </a:rPr>
              <a:t>, P. (2014) </a:t>
            </a:r>
            <a:r>
              <a:rPr lang="en-GB" sz="1400" i="1" dirty="0">
                <a:latin typeface="Arial" panose="020B0604020202020204" pitchFamily="34" charset="0"/>
                <a:cs typeface="Arial" panose="020B0604020202020204" pitchFamily="34" charset="0"/>
              </a:rPr>
              <a:t>Strategic Human Resource Management: A Balanced Approach</a:t>
            </a:r>
            <a:r>
              <a:rPr lang="en-GB" sz="1400" dirty="0">
                <a:latin typeface="Arial" panose="020B0604020202020204" pitchFamily="34" charset="0"/>
                <a:cs typeface="Arial" panose="020B0604020202020204" pitchFamily="34" charset="0"/>
              </a:rPr>
              <a:t>. 2nd </a:t>
            </a:r>
            <a:r>
              <a:rPr lang="en-GB" sz="1400" dirty="0" err="1">
                <a:latin typeface="Arial" panose="020B0604020202020204" pitchFamily="34" charset="0"/>
                <a:cs typeface="Arial" panose="020B0604020202020204" pitchFamily="34" charset="0"/>
              </a:rPr>
              <a:t>edn</a:t>
            </a:r>
            <a:r>
              <a:rPr lang="en-GB" sz="1400" dirty="0">
                <a:latin typeface="Arial" panose="020B0604020202020204" pitchFamily="34" charset="0"/>
                <a:cs typeface="Arial" panose="020B0604020202020204" pitchFamily="34" charset="0"/>
              </a:rPr>
              <a:t>. New York: McGraw-Hill. Available at: </a:t>
            </a:r>
            <a:r>
              <a:rPr lang="en-GB" sz="1400" dirty="0">
                <a:latin typeface="Arial" panose="020B0604020202020204" pitchFamily="34" charset="0"/>
                <a:cs typeface="Arial" panose="020B0604020202020204" pitchFamily="34" charset="0"/>
                <a:hlinkClick r:id="rId2"/>
              </a:rPr>
              <a:t>https://www.researchgate.net/publication/261214120</a:t>
            </a:r>
            <a:r>
              <a:rPr lang="en-GB" sz="1400" dirty="0">
                <a:latin typeface="Arial" panose="020B0604020202020204" pitchFamily="34" charset="0"/>
                <a:cs typeface="Arial" panose="020B0604020202020204" pitchFamily="34" charset="0"/>
              </a:rPr>
              <a:t> [Accessed 26 Oct 2025]. </a:t>
            </a:r>
          </a:p>
          <a:p>
            <a:pPr marL="0" indent="0">
              <a:buNone/>
            </a:pPr>
            <a:r>
              <a:rPr lang="en-GB" sz="1400" dirty="0">
                <a:latin typeface="Arial" panose="020B0604020202020204" pitchFamily="34" charset="0"/>
                <a:cs typeface="Arial" panose="020B0604020202020204" pitchFamily="34" charset="0"/>
              </a:rPr>
              <a:t>CIPD (2025) </a:t>
            </a:r>
            <a:r>
              <a:rPr lang="en-GB" sz="1400" i="1" dirty="0">
                <a:latin typeface="Arial" panose="020B0604020202020204" pitchFamily="34" charset="0"/>
                <a:cs typeface="Arial" panose="020B0604020202020204" pitchFamily="34" charset="0"/>
              </a:rPr>
              <a:t>Good Work Index 2025</a:t>
            </a:r>
            <a:r>
              <a:rPr lang="en-GB" sz="1400" dirty="0">
                <a:latin typeface="Arial" panose="020B0604020202020204" pitchFamily="34" charset="0"/>
                <a:cs typeface="Arial" panose="020B0604020202020204" pitchFamily="34" charset="0"/>
              </a:rPr>
              <a:t>. Available at: </a:t>
            </a:r>
            <a:r>
              <a:rPr lang="en-GB" sz="1400" dirty="0">
                <a:latin typeface="Arial" panose="020B0604020202020204" pitchFamily="34" charset="0"/>
                <a:cs typeface="Arial" panose="020B0604020202020204" pitchFamily="34" charset="0"/>
                <a:hlinkClick r:id="rId3"/>
              </a:rPr>
              <a:t>https://www.cipd.org/globalassets/media/knowledge/knowledge-hub/reports/2025-pdfs/8868-good-work-index-2025-report-web1.pdf</a:t>
            </a:r>
            <a:r>
              <a:rPr lang="en-GB" sz="1400" dirty="0">
                <a:latin typeface="Arial" panose="020B0604020202020204" pitchFamily="34" charset="0"/>
                <a:cs typeface="Arial" panose="020B0604020202020204" pitchFamily="34" charset="0"/>
              </a:rPr>
              <a:t> [Accessed 29 Oct 2025]. </a:t>
            </a:r>
          </a:p>
          <a:p>
            <a:pPr marL="0" indent="0">
              <a:buNone/>
            </a:pPr>
            <a:r>
              <a:rPr lang="en-GB" sz="1400" dirty="0">
                <a:latin typeface="Arial" panose="020B0604020202020204" pitchFamily="34" charset="0"/>
                <a:cs typeface="Arial" panose="020B0604020202020204" pitchFamily="34" charset="0"/>
              </a:rPr>
              <a:t>Hofstede, G. (2011) ‘</a:t>
            </a:r>
            <a:r>
              <a:rPr lang="en-GB" sz="1400" dirty="0" err="1">
                <a:latin typeface="Arial" panose="020B0604020202020204" pitchFamily="34" charset="0"/>
                <a:cs typeface="Arial" panose="020B0604020202020204" pitchFamily="34" charset="0"/>
              </a:rPr>
              <a:t>Dimensionalizing</a:t>
            </a:r>
            <a:r>
              <a:rPr lang="en-GB" sz="1400" dirty="0">
                <a:latin typeface="Arial" panose="020B0604020202020204" pitchFamily="34" charset="0"/>
                <a:cs typeface="Arial" panose="020B0604020202020204" pitchFamily="34" charset="0"/>
              </a:rPr>
              <a:t> Cultures: The Hofstede Model in Context’, </a:t>
            </a:r>
            <a:r>
              <a:rPr lang="en-GB" sz="1400" i="1" dirty="0">
                <a:latin typeface="Arial" panose="020B0604020202020204" pitchFamily="34" charset="0"/>
                <a:cs typeface="Arial" panose="020B0604020202020204" pitchFamily="34" charset="0"/>
              </a:rPr>
              <a:t>Online Readings in Psychology and Culture</a:t>
            </a:r>
            <a:r>
              <a:rPr lang="en-GB" sz="1400" dirty="0">
                <a:latin typeface="Arial" panose="020B0604020202020204" pitchFamily="34" charset="0"/>
                <a:cs typeface="Arial" panose="020B0604020202020204" pitchFamily="34" charset="0"/>
              </a:rPr>
              <a:t>, 2(1), pp. 1–26. Available at: </a:t>
            </a:r>
            <a:r>
              <a:rPr lang="en-GB" sz="1400" dirty="0">
                <a:latin typeface="Arial" panose="020B0604020202020204" pitchFamily="34" charset="0"/>
                <a:cs typeface="Arial" panose="020B0604020202020204" pitchFamily="34" charset="0"/>
                <a:hlinkClick r:id="rId4"/>
              </a:rPr>
              <a:t>https://doi.org/10.9707/2307-0919.1014</a:t>
            </a:r>
            <a:r>
              <a:rPr lang="en-GB" sz="1400" dirty="0">
                <a:latin typeface="Arial" panose="020B0604020202020204" pitchFamily="34" charset="0"/>
                <a:cs typeface="Arial" panose="020B0604020202020204" pitchFamily="34" charset="0"/>
              </a:rPr>
              <a:t> [Accessed 26 Oct 2025]. </a:t>
            </a:r>
          </a:p>
          <a:p>
            <a:pPr marL="0" indent="0">
              <a:buNone/>
            </a:pPr>
            <a:r>
              <a:rPr lang="en-GB" sz="1400" dirty="0">
                <a:latin typeface="Arial" panose="020B0604020202020204" pitchFamily="34" charset="0"/>
                <a:cs typeface="Arial" panose="020B0604020202020204" pitchFamily="34" charset="0"/>
              </a:rPr>
              <a:t>Collings, D.G. and Scullion, H. (2006) ‘Global Staffing: A Review and Thematic Research Agenda’, </a:t>
            </a:r>
            <a:r>
              <a:rPr lang="en-GB" sz="1400" i="1" dirty="0">
                <a:latin typeface="Arial" panose="020B0604020202020204" pitchFamily="34" charset="0"/>
                <a:cs typeface="Arial" panose="020B0604020202020204" pitchFamily="34" charset="0"/>
              </a:rPr>
              <a:t>The International Journal of Human Resource Management,</a:t>
            </a:r>
            <a:r>
              <a:rPr lang="en-GB" sz="1400" dirty="0">
                <a:latin typeface="Arial" panose="020B0604020202020204" pitchFamily="34" charset="0"/>
                <a:cs typeface="Arial" panose="020B0604020202020204" pitchFamily="34" charset="0"/>
              </a:rPr>
              <a:t> 17(4), pp. 349–366. Available at: </a:t>
            </a:r>
            <a:r>
              <a:rPr lang="en-GB" sz="1400" dirty="0">
                <a:latin typeface="Arial" panose="020B0604020202020204" pitchFamily="34" charset="0"/>
                <a:cs typeface="Arial" panose="020B0604020202020204" pitchFamily="34" charset="0"/>
                <a:hlinkClick r:id="rId5"/>
              </a:rPr>
              <a:t>https://www.researchgate.net/publication/238318967</a:t>
            </a:r>
            <a:r>
              <a:rPr lang="en-GB" sz="1400" dirty="0">
                <a:latin typeface="Arial" panose="020B0604020202020204" pitchFamily="34" charset="0"/>
                <a:cs typeface="Arial" panose="020B0604020202020204" pitchFamily="34" charset="0"/>
              </a:rPr>
              <a:t> [Accessed 27 Oct 2025].</a:t>
            </a:r>
          </a:p>
          <a:p>
            <a:pPr marL="0" indent="0">
              <a:buNone/>
            </a:pPr>
            <a:r>
              <a:rPr lang="en-GB" sz="1400" dirty="0">
                <a:latin typeface="Arial" panose="020B0604020202020204" pitchFamily="34" charset="0"/>
                <a:cs typeface="Arial" panose="020B0604020202020204" pitchFamily="34" charset="0"/>
              </a:rPr>
              <a:t>Shell plc (2024) </a:t>
            </a:r>
            <a:r>
              <a:rPr lang="en-GB" sz="1400" i="1" dirty="0">
                <a:latin typeface="Arial" panose="020B0604020202020204" pitchFamily="34" charset="0"/>
                <a:cs typeface="Arial" panose="020B0604020202020204" pitchFamily="34" charset="0"/>
              </a:rPr>
              <a:t>Annual Report and Accounts 2024</a:t>
            </a:r>
            <a:r>
              <a:rPr lang="en-GB" sz="1400" dirty="0">
                <a:latin typeface="Arial" panose="020B0604020202020204" pitchFamily="34" charset="0"/>
                <a:cs typeface="Arial" panose="020B0604020202020204" pitchFamily="34" charset="0"/>
              </a:rPr>
              <a:t>. Available at: </a:t>
            </a:r>
            <a:r>
              <a:rPr lang="en-GB" sz="1400" dirty="0">
                <a:latin typeface="Arial" panose="020B0604020202020204" pitchFamily="34" charset="0"/>
                <a:cs typeface="Arial" panose="020B0604020202020204" pitchFamily="34" charset="0"/>
                <a:hlinkClick r:id="rId6"/>
              </a:rPr>
              <a:t>https://www.shell.com/investors/results-and-reporting/annual-report.html</a:t>
            </a:r>
            <a:r>
              <a:rPr lang="en-GB" sz="1400" dirty="0">
                <a:latin typeface="Arial" panose="020B0604020202020204" pitchFamily="34" charset="0"/>
                <a:cs typeface="Arial" panose="020B0604020202020204" pitchFamily="34" charset="0"/>
              </a:rPr>
              <a:t> [Accessed 29 Oct 2025]. </a:t>
            </a:r>
          </a:p>
          <a:p>
            <a:pPr marL="0" indent="0">
              <a:buNone/>
            </a:pPr>
            <a:r>
              <a:rPr lang="en-GB" sz="1400" dirty="0">
                <a:latin typeface="Arial" panose="020B0604020202020204" pitchFamily="34" charset="0"/>
                <a:cs typeface="Arial" panose="020B0604020202020204" pitchFamily="34" charset="0"/>
              </a:rPr>
              <a:t>Sparrow, P., Brewster, C. and Chung, C. (2016) </a:t>
            </a:r>
            <a:r>
              <a:rPr lang="en-GB" sz="1400" i="1" dirty="0">
                <a:latin typeface="Arial" panose="020B0604020202020204" pitchFamily="34" charset="0"/>
                <a:cs typeface="Arial" panose="020B0604020202020204" pitchFamily="34" charset="0"/>
              </a:rPr>
              <a:t>Globalizing Human Resource Management</a:t>
            </a:r>
            <a:r>
              <a:rPr lang="en-GB" sz="1400" dirty="0">
                <a:latin typeface="Arial" panose="020B0604020202020204" pitchFamily="34" charset="0"/>
                <a:cs typeface="Arial" panose="020B0604020202020204" pitchFamily="34" charset="0"/>
              </a:rPr>
              <a:t>. 2nd </a:t>
            </a:r>
            <a:r>
              <a:rPr lang="en-GB" sz="1400" dirty="0" err="1">
                <a:latin typeface="Arial" panose="020B0604020202020204" pitchFamily="34" charset="0"/>
                <a:cs typeface="Arial" panose="020B0604020202020204" pitchFamily="34" charset="0"/>
              </a:rPr>
              <a:t>edn</a:t>
            </a:r>
            <a:r>
              <a:rPr lang="en-GB" sz="1400" dirty="0">
                <a:latin typeface="Arial" panose="020B0604020202020204" pitchFamily="34" charset="0"/>
                <a:cs typeface="Arial" panose="020B0604020202020204" pitchFamily="34" charset="0"/>
              </a:rPr>
              <a:t>. London: Routledge. Available at: https://doi.org/10.4324/9781315668611 [Accessed 30 Oct 2025].</a:t>
            </a:r>
            <a:endParaRPr kumimoji="0" lang="en-US" altLang="en-US" sz="14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52B064A0-473A-D261-89C9-25E9491CF6D2}"/>
              </a:ext>
            </a:extLst>
          </p:cNvPr>
          <p:cNvSpPr txBox="1"/>
          <p:nvPr/>
        </p:nvSpPr>
        <p:spPr>
          <a:xfrm>
            <a:off x="9726284" y="0"/>
            <a:ext cx="2474845"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Aptos" panose="02110004020202020204"/>
                <a:ea typeface="+mn-ea"/>
                <a:cs typeface="+mn-cs"/>
              </a:rPr>
              <a:t>Dragos Rosu - 2210549</a:t>
            </a:r>
          </a:p>
        </p:txBody>
      </p:sp>
    </p:spTree>
    <p:extLst>
      <p:ext uri="{BB962C8B-B14F-4D97-AF65-F5344CB8AC3E}">
        <p14:creationId xmlns:p14="http://schemas.microsoft.com/office/powerpoint/2010/main" val="36140220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726062-C582-4AD6-BA56-141DC80B9580}"/>
              </a:ext>
            </a:extLst>
          </p:cNvPr>
          <p:cNvSpPr>
            <a:spLocks noGrp="1"/>
          </p:cNvSpPr>
          <p:nvPr>
            <p:ph type="ctrTitle"/>
          </p:nvPr>
        </p:nvSpPr>
        <p:spPr>
          <a:xfrm>
            <a:off x="7548880" y="670560"/>
            <a:ext cx="3766820" cy="3000745"/>
          </a:xfrm>
        </p:spPr>
        <p:txBody>
          <a:bodyPr anchor="b">
            <a:normAutofit fontScale="90000"/>
          </a:bodyPr>
          <a:lstStyle/>
          <a:p>
            <a:br>
              <a:rPr lang="en-GB" sz="1400" dirty="0"/>
            </a:br>
            <a:br>
              <a:rPr lang="en-GB" sz="1400" dirty="0">
                <a:latin typeface="Arial" panose="020B0604020202020204" pitchFamily="34" charset="0"/>
                <a:cs typeface="Arial" panose="020B0604020202020204" pitchFamily="34" charset="0"/>
              </a:rPr>
            </a:br>
            <a:r>
              <a:rPr lang="en-GB" sz="1800" b="1" dirty="0">
                <a:latin typeface="Arial" panose="020B0604020202020204" pitchFamily="34" charset="0"/>
                <a:cs typeface="Arial" panose="020B0604020202020204" pitchFamily="34" charset="0"/>
              </a:rPr>
              <a:t>Programme</a:t>
            </a:r>
            <a:r>
              <a:rPr lang="en-GB" sz="1800" dirty="0">
                <a:latin typeface="Arial" panose="020B0604020202020204" pitchFamily="34" charset="0"/>
                <a:cs typeface="Arial" panose="020B0604020202020204" pitchFamily="34" charset="0"/>
              </a:rPr>
              <a:t>: MBA International Business</a:t>
            </a:r>
            <a:br>
              <a:rPr lang="en-GB" sz="1800" dirty="0">
                <a:latin typeface="Arial" panose="020B0604020202020204" pitchFamily="34" charset="0"/>
                <a:cs typeface="Arial" panose="020B0604020202020204" pitchFamily="34" charset="0"/>
              </a:rPr>
            </a:br>
            <a:r>
              <a:rPr lang="en-GB" sz="1800" b="1" dirty="0">
                <a:latin typeface="Arial" panose="020B0604020202020204" pitchFamily="34" charset="0"/>
                <a:cs typeface="Arial" panose="020B0604020202020204" pitchFamily="34" charset="0"/>
              </a:rPr>
              <a:t>Module</a:t>
            </a:r>
            <a:r>
              <a:rPr lang="en-GB" sz="1800" dirty="0">
                <a:latin typeface="Arial" panose="020B0604020202020204" pitchFamily="34" charset="0"/>
                <a:cs typeface="Arial" panose="020B0604020202020204" pitchFamily="34" charset="0"/>
              </a:rPr>
              <a:t>: Human Capital Management</a:t>
            </a:r>
            <a:br>
              <a:rPr lang="en-GB" sz="1800" dirty="0">
                <a:latin typeface="Arial" panose="020B0604020202020204" pitchFamily="34" charset="0"/>
                <a:cs typeface="Arial" panose="020B0604020202020204" pitchFamily="34" charset="0"/>
              </a:rPr>
            </a:br>
            <a:r>
              <a:rPr lang="en-GB" sz="1800" b="1" dirty="0">
                <a:latin typeface="Arial" panose="020B0604020202020204" pitchFamily="34" charset="0"/>
                <a:cs typeface="Arial" panose="020B0604020202020204" pitchFamily="34" charset="0"/>
              </a:rPr>
              <a:t>Module Code</a:t>
            </a:r>
            <a:r>
              <a:rPr lang="en-GB" sz="1800" dirty="0">
                <a:latin typeface="Arial" panose="020B0604020202020204" pitchFamily="34" charset="0"/>
                <a:cs typeface="Arial" panose="020B0604020202020204" pitchFamily="34" charset="0"/>
              </a:rPr>
              <a:t>: LCMB7023</a:t>
            </a:r>
            <a:br>
              <a:rPr lang="en-GB" sz="1800" dirty="0">
                <a:latin typeface="Arial" panose="020B0604020202020204" pitchFamily="34" charset="0"/>
                <a:cs typeface="Arial" panose="020B0604020202020204" pitchFamily="34" charset="0"/>
              </a:rPr>
            </a:br>
            <a:r>
              <a:rPr lang="en-GB" sz="1800" b="1" dirty="0">
                <a:latin typeface="Arial" panose="020B0604020202020204" pitchFamily="34" charset="0"/>
                <a:cs typeface="Arial" panose="020B0604020202020204" pitchFamily="34" charset="0"/>
              </a:rPr>
              <a:t>Assessment Tittle</a:t>
            </a:r>
            <a:r>
              <a:rPr lang="en-GB" sz="1800" dirty="0">
                <a:latin typeface="Arial" panose="020B0604020202020204" pitchFamily="34" charset="0"/>
                <a:cs typeface="Arial" panose="020B0604020202020204" pitchFamily="34" charset="0"/>
              </a:rPr>
              <a:t>: Recruitment and Selection at Shell Plc</a:t>
            </a:r>
            <a:br>
              <a:rPr lang="en-GB" sz="1800" dirty="0">
                <a:latin typeface="Arial" panose="020B0604020202020204" pitchFamily="34" charset="0"/>
                <a:cs typeface="Arial" panose="020B0604020202020204" pitchFamily="34" charset="0"/>
              </a:rPr>
            </a:br>
            <a:r>
              <a:rPr lang="en-GB" sz="1800" b="1" dirty="0">
                <a:latin typeface="Arial" panose="020B0604020202020204" pitchFamily="34" charset="0"/>
                <a:cs typeface="Arial" panose="020B0604020202020204" pitchFamily="34" charset="0"/>
              </a:rPr>
              <a:t>Lecturer</a:t>
            </a:r>
            <a:r>
              <a:rPr lang="en-GB" sz="1800" dirty="0">
                <a:latin typeface="Arial" panose="020B0604020202020204" pitchFamily="34" charset="0"/>
                <a:cs typeface="Arial" panose="020B0604020202020204" pitchFamily="34" charset="0"/>
              </a:rPr>
              <a:t>: Ejike </a:t>
            </a:r>
            <a:r>
              <a:rPr lang="en-GB" sz="1800" dirty="0" err="1">
                <a:latin typeface="Arial" panose="020B0604020202020204" pitchFamily="34" charset="0"/>
                <a:cs typeface="Arial" panose="020B0604020202020204" pitchFamily="34" charset="0"/>
              </a:rPr>
              <a:t>Udeogu</a:t>
            </a:r>
            <a:br>
              <a:rPr lang="en-GB" sz="1800" dirty="0">
                <a:latin typeface="Arial" panose="020B0604020202020204" pitchFamily="34" charset="0"/>
                <a:cs typeface="Arial" panose="020B0604020202020204" pitchFamily="34" charset="0"/>
              </a:rPr>
            </a:br>
            <a:r>
              <a:rPr lang="en-GB" sz="1800" b="1" dirty="0">
                <a:latin typeface="Arial" panose="020B0604020202020204" pitchFamily="34" charset="0"/>
                <a:cs typeface="Arial" panose="020B0604020202020204" pitchFamily="34" charset="0"/>
              </a:rPr>
              <a:t>Student: </a:t>
            </a:r>
            <a:r>
              <a:rPr lang="en-GB" sz="1800" dirty="0">
                <a:latin typeface="Arial" panose="020B0604020202020204" pitchFamily="34" charset="0"/>
                <a:cs typeface="Arial" panose="020B0604020202020204" pitchFamily="34" charset="0"/>
              </a:rPr>
              <a:t>Mrs Reda Juciute</a:t>
            </a:r>
            <a:br>
              <a:rPr lang="en-GB" sz="1800" dirty="0">
                <a:latin typeface="Arial" panose="020B0604020202020204" pitchFamily="34" charset="0"/>
                <a:cs typeface="Arial" panose="020B0604020202020204" pitchFamily="34" charset="0"/>
              </a:rPr>
            </a:br>
            <a:r>
              <a:rPr lang="en-GB" sz="1800" b="1" dirty="0">
                <a:latin typeface="Arial" panose="020B0604020202020204" pitchFamily="34" charset="0"/>
                <a:cs typeface="Arial" panose="020B0604020202020204" pitchFamily="34" charset="0"/>
              </a:rPr>
              <a:t>Student ID</a:t>
            </a:r>
            <a:r>
              <a:rPr lang="en-GB" sz="1800" dirty="0">
                <a:latin typeface="Arial" panose="020B0604020202020204" pitchFamily="34" charset="0"/>
                <a:cs typeface="Arial" panose="020B0604020202020204" pitchFamily="34" charset="0"/>
              </a:rPr>
              <a:t>: 2213928</a:t>
            </a:r>
            <a:br>
              <a:rPr lang="en-GB" sz="1800" dirty="0">
                <a:latin typeface="Arial" panose="020B0604020202020204" pitchFamily="34" charset="0"/>
                <a:cs typeface="Arial" panose="020B0604020202020204" pitchFamily="34" charset="0"/>
              </a:rPr>
            </a:br>
            <a:br>
              <a:rPr lang="en-GB" sz="1800" dirty="0">
                <a:latin typeface="Arial" panose="020B0604020202020204" pitchFamily="34" charset="0"/>
                <a:cs typeface="Arial" panose="020B0604020202020204" pitchFamily="34" charset="0"/>
              </a:rPr>
            </a:br>
            <a:br>
              <a:rPr lang="en-GB" sz="1800" dirty="0">
                <a:latin typeface="Arial" panose="020B0604020202020204" pitchFamily="34" charset="0"/>
                <a:cs typeface="Arial" panose="020B0604020202020204" pitchFamily="34" charset="0"/>
              </a:rPr>
            </a:br>
            <a:endParaRPr lang="en-GB" sz="1400"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A193B097-D81C-4BA1-9470-639AFD36E35C}"/>
              </a:ext>
            </a:extLst>
          </p:cNvPr>
          <p:cNvSpPr>
            <a:spLocks noGrp="1"/>
          </p:cNvSpPr>
          <p:nvPr>
            <p:ph type="subTitle" idx="1"/>
          </p:nvPr>
        </p:nvSpPr>
        <p:spPr>
          <a:xfrm>
            <a:off x="7142480" y="3930449"/>
            <a:ext cx="4785360" cy="1886541"/>
          </a:xfrm>
        </p:spPr>
        <p:txBody>
          <a:bodyPr>
            <a:normAutofit/>
          </a:bodyPr>
          <a:lstStyle/>
          <a:p>
            <a:endParaRPr lang="en-GB" sz="1700" dirty="0">
              <a:latin typeface="Arial" panose="020B0604020202020204" pitchFamily="34" charset="0"/>
              <a:cs typeface="Arial" panose="020B0604020202020204" pitchFamily="34" charset="0"/>
            </a:endParaRPr>
          </a:p>
          <a:p>
            <a:r>
              <a:rPr lang="en-GB" sz="1800" dirty="0">
                <a:latin typeface="Arial" panose="020B0604020202020204" pitchFamily="34" charset="0"/>
                <a:cs typeface="Arial" panose="020B0604020202020204" pitchFamily="34" charset="0"/>
              </a:rPr>
              <a:t>This presentation critically analyses how Shell Plc recruits and selects employees to support its energy-transition strategy, using relevant HRM theories and current research</a:t>
            </a:r>
            <a:r>
              <a:rPr lang="en-GB" sz="1800" dirty="0"/>
              <a:t>.</a:t>
            </a:r>
            <a:endParaRPr lang="en-GB" sz="1700" dirty="0"/>
          </a:p>
        </p:txBody>
      </p:sp>
      <p:pic>
        <p:nvPicPr>
          <p:cNvPr id="5" name="Picture 4" descr="A blue background with a black and yellow shield&#10;&#10;Description automatically generated">
            <a:extLst>
              <a:ext uri="{FF2B5EF4-FFF2-40B4-BE49-F238E27FC236}">
                <a16:creationId xmlns:a16="http://schemas.microsoft.com/office/drawing/2014/main" id="{804531C2-7EFA-4993-A96F-EDA701D54E48}"/>
              </a:ext>
            </a:extLst>
          </p:cNvPr>
          <p:cNvPicPr>
            <a:picLocks noChangeAspect="1"/>
          </p:cNvPicPr>
          <p:nvPr/>
        </p:nvPicPr>
        <p:blipFill>
          <a:blip r:embed="rId2">
            <a:extLst>
              <a:ext uri="{28A0092B-C50C-407E-A947-70E740481C1C}">
                <a14:useLocalDpi xmlns:a14="http://schemas.microsoft.com/office/drawing/2010/main" val="0"/>
              </a:ext>
            </a:extLst>
          </a:blip>
          <a:srcRect r="1" b="1000"/>
          <a:stretch>
            <a:fillRect/>
          </a:stretch>
        </p:blipFill>
        <p:spPr>
          <a:xfrm>
            <a:off x="20" y="-513"/>
            <a:ext cx="3463613" cy="3429000"/>
          </a:xfrm>
          <a:prstGeom prst="rect">
            <a:avLst/>
          </a:prstGeom>
        </p:spPr>
      </p:pic>
      <p:pic>
        <p:nvPicPr>
          <p:cNvPr id="14" name="Picture 13" descr="A shell with white text&#10;&#10;Description automatically generated">
            <a:extLst>
              <a:ext uri="{FF2B5EF4-FFF2-40B4-BE49-F238E27FC236}">
                <a16:creationId xmlns:a16="http://schemas.microsoft.com/office/drawing/2014/main" id="{CD38B58C-8A91-4AEF-8F83-39AB1306B76F}"/>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r="23"/>
          <a:stretch>
            <a:fillRect/>
          </a:stretch>
        </p:blipFill>
        <p:spPr>
          <a:xfrm>
            <a:off x="3463635" y="10"/>
            <a:ext cx="3371069" cy="3428990"/>
          </a:xfrm>
          <a:prstGeom prst="rect">
            <a:avLst/>
          </a:prstGeom>
        </p:spPr>
      </p:pic>
      <p:pic>
        <p:nvPicPr>
          <p:cNvPr id="10" name="Picture 9" descr="A gas station with a sign and a building&#10;&#10;Description automatically generated">
            <a:extLst>
              <a:ext uri="{FF2B5EF4-FFF2-40B4-BE49-F238E27FC236}">
                <a16:creationId xmlns:a16="http://schemas.microsoft.com/office/drawing/2014/main" id="{E11D4811-25B4-4D53-A5BE-730A22DF1A85}"/>
              </a:ext>
            </a:extLst>
          </p:cNvPr>
          <p:cNvPicPr>
            <a:picLocks noChangeAspect="1"/>
          </p:cNvPicPr>
          <p:nvPr/>
        </p:nvPicPr>
        <p:blipFill>
          <a:blip r:embed="rId5">
            <a:extLst>
              <a:ext uri="{28A0092B-C50C-407E-A947-70E740481C1C}">
                <a14:useLocalDpi xmlns:a14="http://schemas.microsoft.com/office/drawing/2010/main" val="0"/>
              </a:ext>
            </a:extLst>
          </a:blip>
          <a:srcRect t="7093" r="2" b="17464"/>
          <a:stretch>
            <a:fillRect/>
          </a:stretch>
        </p:blipFill>
        <p:spPr>
          <a:xfrm>
            <a:off x="20" y="3429000"/>
            <a:ext cx="6834685" cy="3429000"/>
          </a:xfrm>
          <a:prstGeom prst="rect">
            <a:avLst/>
          </a:prstGeom>
        </p:spPr>
      </p:pic>
      <p:grpSp>
        <p:nvGrpSpPr>
          <p:cNvPr id="38" name="Group 27">
            <a:extLst>
              <a:ext uri="{FF2B5EF4-FFF2-40B4-BE49-F238E27FC236}">
                <a16:creationId xmlns:a16="http://schemas.microsoft.com/office/drawing/2014/main" id="{88685916-84B0-3CA4-C5BA-7E013A2EE4B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773024" y="0"/>
            <a:ext cx="123362" cy="6858000"/>
            <a:chOff x="12068638" y="0"/>
            <a:chExt cx="123362" cy="6858000"/>
          </a:xfrm>
        </p:grpSpPr>
        <p:sp>
          <p:nvSpPr>
            <p:cNvPr id="29" name="Rectangle 28">
              <a:extLst>
                <a:ext uri="{FF2B5EF4-FFF2-40B4-BE49-F238E27FC236}">
                  <a16:creationId xmlns:a16="http://schemas.microsoft.com/office/drawing/2014/main" id="{DF22B305-FCAF-4D95-ED89-0A807534D60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9" name="Rectangle 29">
              <a:extLst>
                <a:ext uri="{FF2B5EF4-FFF2-40B4-BE49-F238E27FC236}">
                  <a16:creationId xmlns:a16="http://schemas.microsoft.com/office/drawing/2014/main" id="{C8ED4597-3CC6-EE47-65D6-8A863F09D0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3527553"/>
              <a:ext cx="123362" cy="3330447"/>
            </a:xfrm>
            <a:prstGeom prst="rect">
              <a:avLst/>
            </a:prstGeom>
            <a:gradFill>
              <a:gsLst>
                <a:gs pos="27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622982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9" name="Rectangle 44">
            <a:extLst>
              <a:ext uri="{FF2B5EF4-FFF2-40B4-BE49-F238E27FC236}">
                <a16:creationId xmlns:a16="http://schemas.microsoft.com/office/drawing/2014/main" id="{84DF55BE-B4AB-4BA1-BDE1-E9F7FB3F11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F6AA6DB0-2575-4587-A944-501934CF1179}"/>
              </a:ext>
            </a:extLst>
          </p:cNvPr>
          <p:cNvSpPr>
            <a:spLocks noGrp="1"/>
          </p:cNvSpPr>
          <p:nvPr>
            <p:ph type="ctrTitle"/>
          </p:nvPr>
        </p:nvSpPr>
        <p:spPr>
          <a:xfrm>
            <a:off x="841249" y="596728"/>
            <a:ext cx="5981278" cy="1684638"/>
          </a:xfrm>
        </p:spPr>
        <p:txBody>
          <a:bodyPr vert="horz" lIns="91440" tIns="45720" rIns="91440" bIns="45720" rtlCol="0" anchor="ctr">
            <a:normAutofit fontScale="90000"/>
          </a:bodyPr>
          <a:lstStyle/>
          <a:p>
            <a:pPr>
              <a:lnSpc>
                <a:spcPct val="150000"/>
              </a:lnSpc>
            </a:pPr>
            <a:r>
              <a:rPr lang="en-US" sz="4000" dirty="0">
                <a:latin typeface="Arial" panose="020B0604020202020204" pitchFamily="34" charset="0"/>
                <a:cs typeface="Arial" panose="020B0604020202020204" pitchFamily="34" charset="0"/>
              </a:rPr>
              <a:t>Recruitment and selection at Shell Plc</a:t>
            </a:r>
          </a:p>
        </p:txBody>
      </p:sp>
      <p:sp>
        <p:nvSpPr>
          <p:cNvPr id="3" name="Subtitle 2">
            <a:extLst>
              <a:ext uri="{FF2B5EF4-FFF2-40B4-BE49-F238E27FC236}">
                <a16:creationId xmlns:a16="http://schemas.microsoft.com/office/drawing/2014/main" id="{0075DED0-8653-4FF4-84CF-58718EF10533}"/>
              </a:ext>
            </a:extLst>
          </p:cNvPr>
          <p:cNvSpPr>
            <a:spLocks noGrp="1"/>
          </p:cNvSpPr>
          <p:nvPr>
            <p:ph type="subTitle" idx="1"/>
          </p:nvPr>
        </p:nvSpPr>
        <p:spPr>
          <a:xfrm>
            <a:off x="838201" y="2409568"/>
            <a:ext cx="5981278" cy="3690551"/>
          </a:xfrm>
        </p:spPr>
        <p:txBody>
          <a:bodyPr vert="horz" lIns="91440" tIns="45720" rIns="91440" bIns="45720" rtlCol="0">
            <a:normAutofit/>
          </a:bodyPr>
          <a:lstStyle/>
          <a:p>
            <a:pPr indent="-228600" algn="l">
              <a:lnSpc>
                <a:spcPct val="150000"/>
              </a:lnSpc>
              <a:buFont typeface="Arial" panose="020B0604020202020204" pitchFamily="34" charset="0"/>
              <a:buChar char="•"/>
            </a:pPr>
            <a:r>
              <a:rPr lang="en-US" sz="1400" dirty="0">
                <a:latin typeface="Arial" panose="020B0604020202020204" pitchFamily="34" charset="0"/>
                <a:cs typeface="Arial" panose="020B0604020202020204" pitchFamily="34" charset="0"/>
              </a:rPr>
              <a:t>Recruitment and selection are strategic HR functions that ensure Shell attracts, develops and retains talent aligned with corporate objectives.</a:t>
            </a:r>
            <a:br>
              <a:rPr lang="en-US" sz="1400" dirty="0">
                <a:latin typeface="Arial" panose="020B0604020202020204" pitchFamily="34" charset="0"/>
                <a:cs typeface="Arial" panose="020B0604020202020204" pitchFamily="34" charset="0"/>
              </a:rPr>
            </a:br>
            <a:r>
              <a:rPr lang="en-US" sz="1400" dirty="0">
                <a:latin typeface="Arial" panose="020B0604020202020204" pitchFamily="34" charset="0"/>
                <a:cs typeface="Arial" panose="020B0604020202020204" pitchFamily="34" charset="0"/>
              </a:rPr>
              <a:t>Shell’s global operations and sustainability agenda require evidence-based, inclusive hiring practices that balance efficiency with fairness (Armstrong &amp; Taylor, 2023).</a:t>
            </a:r>
          </a:p>
          <a:p>
            <a:pPr indent="-228600" algn="l">
              <a:lnSpc>
                <a:spcPct val="150000"/>
              </a:lnSpc>
              <a:buFont typeface="Arial" panose="020B0604020202020204" pitchFamily="34" charset="0"/>
              <a:buChar char="•"/>
            </a:pPr>
            <a:r>
              <a:rPr lang="en-US" sz="1400" dirty="0">
                <a:latin typeface="Arial" panose="020B0604020202020204" pitchFamily="34" charset="0"/>
                <a:cs typeface="Arial" panose="020B0604020202020204" pitchFamily="34" charset="0"/>
              </a:rPr>
              <a:t>Recruitment and selection are vital strategic functions that help Shell attract and retain the right people. This presentation explains how Shell uses structured, inclusive, and evidence-based approaches to meet its global business needs.</a:t>
            </a:r>
          </a:p>
          <a:p>
            <a:pPr algn="l"/>
            <a:endParaRPr lang="en-US" sz="1400" dirty="0"/>
          </a:p>
          <a:p>
            <a:pPr indent="-228600" algn="l">
              <a:buFont typeface="Arial" panose="020B0604020202020204" pitchFamily="34" charset="0"/>
              <a:buChar char="•"/>
            </a:pPr>
            <a:endParaRPr lang="en-US" sz="1400" dirty="0"/>
          </a:p>
        </p:txBody>
      </p:sp>
      <p:pic>
        <p:nvPicPr>
          <p:cNvPr id="6" name="Picture 5" descr="A gas station with a sign and a building&#10;&#10;Description automatically generated">
            <a:extLst>
              <a:ext uri="{FF2B5EF4-FFF2-40B4-BE49-F238E27FC236}">
                <a16:creationId xmlns:a16="http://schemas.microsoft.com/office/drawing/2014/main" id="{FA105850-E22F-4E52-98D6-5E905E1D4D7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14022" y="168876"/>
            <a:ext cx="3957878" cy="2631989"/>
          </a:xfrm>
          <a:prstGeom prst="rect">
            <a:avLst/>
          </a:prstGeom>
        </p:spPr>
      </p:pic>
      <p:pic>
        <p:nvPicPr>
          <p:cNvPr id="5" name="Picture 4" descr="A diagram of functions in a circle&#10;&#10;Description automatically generated">
            <a:extLst>
              <a:ext uri="{FF2B5EF4-FFF2-40B4-BE49-F238E27FC236}">
                <a16:creationId xmlns:a16="http://schemas.microsoft.com/office/drawing/2014/main" id="{E201E3BA-142F-476C-BCE9-65F31D41EB12}"/>
              </a:ext>
            </a:extLst>
          </p:cNvPr>
          <p:cNvPicPr>
            <a:picLocks noChangeAspect="1"/>
          </p:cNvPicPr>
          <p:nvPr/>
        </p:nvPicPr>
        <p:blipFill>
          <a:blip r:embed="rId3">
            <a:extLst>
              <a:ext uri="{28A0092B-C50C-407E-A947-70E740481C1C}">
                <a14:useLocalDpi xmlns:a14="http://schemas.microsoft.com/office/drawing/2010/main" val="0"/>
              </a:ext>
            </a:extLst>
          </a:blip>
          <a:srcRect t="1769" r="3" b="4033"/>
          <a:stretch>
            <a:fillRect/>
          </a:stretch>
        </p:blipFill>
        <p:spPr>
          <a:xfrm>
            <a:off x="7935368" y="2961503"/>
            <a:ext cx="3315175" cy="3138616"/>
          </a:xfrm>
          <a:prstGeom prst="rect">
            <a:avLst/>
          </a:prstGeom>
        </p:spPr>
      </p:pic>
      <p:sp>
        <p:nvSpPr>
          <p:cNvPr id="12" name="Title 1">
            <a:extLst>
              <a:ext uri="{FF2B5EF4-FFF2-40B4-BE49-F238E27FC236}">
                <a16:creationId xmlns:a16="http://schemas.microsoft.com/office/drawing/2014/main" id="{1872C9C4-34E0-40DC-9A2C-7EDE9F131AF5}"/>
              </a:ext>
            </a:extLst>
          </p:cNvPr>
          <p:cNvSpPr txBox="1">
            <a:spLocks/>
          </p:cNvSpPr>
          <p:nvPr/>
        </p:nvSpPr>
        <p:spPr>
          <a:xfrm>
            <a:off x="0" y="-60036"/>
            <a:ext cx="10881158" cy="53435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panose="020B0604020202020204" pitchFamily="34" charset="0"/>
                <a:ea typeface="+mj-ea"/>
                <a:cs typeface="Arial" panose="020B0604020202020204" pitchFamily="34" charset="0"/>
              </a:rPr>
              <a:t>Student: Reda Juciute, 2213928</a:t>
            </a:r>
          </a:p>
        </p:txBody>
      </p:sp>
    </p:spTree>
    <p:extLst>
      <p:ext uri="{BB962C8B-B14F-4D97-AF65-F5344CB8AC3E}">
        <p14:creationId xmlns:p14="http://schemas.microsoft.com/office/powerpoint/2010/main" val="34251965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66A64A31-D912-468E-B472-9AB7AA194041}"/>
              </a:ext>
            </a:extLst>
          </p:cNvPr>
          <p:cNvPicPr>
            <a:picLocks noChangeAspect="1"/>
          </p:cNvPicPr>
          <p:nvPr/>
        </p:nvPicPr>
        <p:blipFill>
          <a:blip r:embed="rId3">
            <a:extLst>
              <a:ext uri="{28A0092B-C50C-407E-A947-70E740481C1C}">
                <a14:useLocalDpi xmlns:a14="http://schemas.microsoft.com/office/drawing/2010/main" val="0"/>
              </a:ext>
            </a:extLst>
          </a:blip>
          <a:srcRect l="5762" r="5763" b="1"/>
          <a:stretch>
            <a:fillRect/>
          </a:stretch>
        </p:blipFill>
        <p:spPr>
          <a:xfrm>
            <a:off x="2522356" y="10"/>
            <a:ext cx="9669642" cy="6857990"/>
          </a:xfrm>
          <a:prstGeom prst="rect">
            <a:avLst/>
          </a:prstGeom>
        </p:spPr>
      </p:pic>
      <p:sp>
        <p:nvSpPr>
          <p:cNvPr id="17" name="Rectangle 16">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B220245-28C9-41FC-B486-64E8137581F0}"/>
              </a:ext>
            </a:extLst>
          </p:cNvPr>
          <p:cNvSpPr>
            <a:spLocks noGrp="1"/>
          </p:cNvSpPr>
          <p:nvPr>
            <p:ph type="ctrTitle"/>
          </p:nvPr>
        </p:nvSpPr>
        <p:spPr>
          <a:xfrm>
            <a:off x="1846808" y="365125"/>
            <a:ext cx="2813581" cy="1899912"/>
          </a:xfrm>
        </p:spPr>
        <p:txBody>
          <a:bodyPr vert="horz" lIns="91440" tIns="45720" rIns="91440" bIns="45720" rtlCol="0" anchor="ctr">
            <a:normAutofit/>
          </a:bodyPr>
          <a:lstStyle/>
          <a:p>
            <a:pPr algn="l"/>
            <a:r>
              <a:rPr lang="en-US" sz="4000" dirty="0">
                <a:latin typeface="Arial" panose="020B0604020202020204" pitchFamily="34" charset="0"/>
                <a:cs typeface="Arial" panose="020B0604020202020204" pitchFamily="34" charset="0"/>
              </a:rPr>
              <a:t>Shell Plc</a:t>
            </a:r>
          </a:p>
        </p:txBody>
      </p:sp>
      <p:sp>
        <p:nvSpPr>
          <p:cNvPr id="3" name="Subtitle 2">
            <a:extLst>
              <a:ext uri="{FF2B5EF4-FFF2-40B4-BE49-F238E27FC236}">
                <a16:creationId xmlns:a16="http://schemas.microsoft.com/office/drawing/2014/main" id="{17572619-219A-4AA2-8FA8-17BF9B0BCB7D}"/>
              </a:ext>
            </a:extLst>
          </p:cNvPr>
          <p:cNvSpPr>
            <a:spLocks noGrp="1"/>
          </p:cNvSpPr>
          <p:nvPr>
            <p:ph type="subTitle" idx="1"/>
          </p:nvPr>
        </p:nvSpPr>
        <p:spPr>
          <a:xfrm>
            <a:off x="391886" y="2434201"/>
            <a:ext cx="4268504" cy="4058674"/>
          </a:xfrm>
        </p:spPr>
        <p:txBody>
          <a:bodyPr vert="horz" lIns="91440" tIns="45720" rIns="91440" bIns="45720" rtlCol="0">
            <a:normAutofit fontScale="25000" lnSpcReduction="20000"/>
          </a:bodyPr>
          <a:lstStyle/>
          <a:p>
            <a:pPr algn="l"/>
            <a:endParaRPr lang="en-US" sz="6200" dirty="0">
              <a:latin typeface="Arial" panose="020B0604020202020204" pitchFamily="34" charset="0"/>
              <a:cs typeface="Arial" panose="020B0604020202020204" pitchFamily="34" charset="0"/>
            </a:endParaRPr>
          </a:p>
          <a:p>
            <a:pPr lvl="0" algn="l" eaLnBrk="0" fontAlgn="base" hangingPunct="0">
              <a:lnSpc>
                <a:spcPct val="100000"/>
              </a:lnSpc>
              <a:spcBef>
                <a:spcPct val="0"/>
              </a:spcBef>
              <a:spcAft>
                <a:spcPct val="0"/>
              </a:spcAft>
              <a:buFontTx/>
              <a:buChar char="•"/>
            </a:pPr>
            <a:r>
              <a:rPr lang="en-US" altLang="en-US" sz="8000" dirty="0">
                <a:latin typeface="Arial" panose="020B0604020202020204" pitchFamily="34" charset="0"/>
              </a:rPr>
              <a:t>Operates in 70 + countries with ≈ 92,000 employees.</a:t>
            </a:r>
          </a:p>
          <a:p>
            <a:pPr lvl="0" algn="l" eaLnBrk="0" fontAlgn="base" hangingPunct="0">
              <a:lnSpc>
                <a:spcPct val="100000"/>
              </a:lnSpc>
              <a:spcBef>
                <a:spcPct val="0"/>
              </a:spcBef>
              <a:spcAft>
                <a:spcPct val="0"/>
              </a:spcAft>
              <a:buFontTx/>
              <a:buChar char="•"/>
            </a:pPr>
            <a:r>
              <a:rPr lang="en-US" altLang="en-US" sz="8000" dirty="0">
                <a:latin typeface="Arial" panose="020B0604020202020204" pitchFamily="34" charset="0"/>
              </a:rPr>
              <a:t>HR supports Shell’s </a:t>
            </a:r>
            <a:r>
              <a:rPr lang="en-US" altLang="en-US" sz="8000" i="1" dirty="0">
                <a:latin typeface="Arial" panose="020B0604020202020204" pitchFamily="34" charset="0"/>
              </a:rPr>
              <a:t>Powering Progress</a:t>
            </a:r>
            <a:r>
              <a:rPr lang="en-US" altLang="en-US" sz="8000" dirty="0">
                <a:latin typeface="Arial" panose="020B0604020202020204" pitchFamily="34" charset="0"/>
              </a:rPr>
              <a:t> strategy focused on net-zero emissions and digital transformation.</a:t>
            </a:r>
          </a:p>
          <a:p>
            <a:pPr lvl="0" algn="l" eaLnBrk="0" fontAlgn="base" hangingPunct="0">
              <a:lnSpc>
                <a:spcPct val="100000"/>
              </a:lnSpc>
              <a:spcBef>
                <a:spcPct val="0"/>
              </a:spcBef>
              <a:spcAft>
                <a:spcPct val="0"/>
              </a:spcAft>
              <a:buFontTx/>
              <a:buChar char="•"/>
            </a:pPr>
            <a:r>
              <a:rPr lang="en-US" altLang="en-US" sz="8000" dirty="0">
                <a:latin typeface="Arial" panose="020B0604020202020204" pitchFamily="34" charset="0"/>
              </a:rPr>
              <a:t>Recruitment priorities: technical excellence, innovation, diversity, and local talent development (Shell Plc, 2024).</a:t>
            </a:r>
          </a:p>
          <a:p>
            <a:pPr lvl="0" algn="l" eaLnBrk="0" fontAlgn="base" hangingPunct="0">
              <a:lnSpc>
                <a:spcPct val="100000"/>
              </a:lnSpc>
              <a:spcBef>
                <a:spcPct val="0"/>
              </a:spcBef>
              <a:spcAft>
                <a:spcPct val="0"/>
              </a:spcAft>
            </a:pPr>
            <a:endParaRPr lang="en-US" altLang="en-US" sz="6200" dirty="0">
              <a:latin typeface="Arial" panose="020B0604020202020204" pitchFamily="34" charset="0"/>
            </a:endParaRPr>
          </a:p>
          <a:p>
            <a:pPr lvl="0" algn="l" eaLnBrk="0" fontAlgn="base" hangingPunct="0">
              <a:lnSpc>
                <a:spcPct val="100000"/>
              </a:lnSpc>
              <a:spcBef>
                <a:spcPct val="0"/>
              </a:spcBef>
              <a:spcAft>
                <a:spcPct val="0"/>
              </a:spcAft>
            </a:pPr>
            <a:endParaRPr lang="en-US" altLang="en-US" sz="6200" dirty="0">
              <a:latin typeface="Arial" panose="020B0604020202020204" pitchFamily="34" charset="0"/>
            </a:endParaRPr>
          </a:p>
          <a:p>
            <a:pPr algn="l"/>
            <a:endParaRPr lang="en-US" sz="4200" dirty="0">
              <a:latin typeface="Arial" panose="020B060402020202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C295D97A-D014-4F1F-ACA6-4C3E3D1630A7}"/>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175393" y="365125"/>
            <a:ext cx="1671415" cy="1699744"/>
          </a:xfrm>
          <a:prstGeom prst="rect">
            <a:avLst/>
          </a:prstGeom>
        </p:spPr>
      </p:pic>
      <p:sp>
        <p:nvSpPr>
          <p:cNvPr id="8" name="Title 1">
            <a:extLst>
              <a:ext uri="{FF2B5EF4-FFF2-40B4-BE49-F238E27FC236}">
                <a16:creationId xmlns:a16="http://schemas.microsoft.com/office/drawing/2014/main" id="{ACBDC9A6-8E02-48C8-A621-F2E70C675F47}"/>
              </a:ext>
            </a:extLst>
          </p:cNvPr>
          <p:cNvSpPr txBox="1">
            <a:spLocks/>
          </p:cNvSpPr>
          <p:nvPr/>
        </p:nvSpPr>
        <p:spPr>
          <a:xfrm>
            <a:off x="0" y="-60036"/>
            <a:ext cx="10881158" cy="53435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panose="020B0604020202020204" pitchFamily="34" charset="0"/>
                <a:ea typeface="+mj-ea"/>
                <a:cs typeface="Arial" panose="020B0604020202020204" pitchFamily="34" charset="0"/>
              </a:rPr>
              <a:t>Student: Reda Juciute, 2213928</a:t>
            </a:r>
          </a:p>
        </p:txBody>
      </p:sp>
    </p:spTree>
    <p:extLst>
      <p:ext uri="{BB962C8B-B14F-4D97-AF65-F5344CB8AC3E}">
        <p14:creationId xmlns:p14="http://schemas.microsoft.com/office/powerpoint/2010/main" val="4207464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E7BBB2-8947-44D3-AD79-2096930A5392}"/>
              </a:ext>
            </a:extLst>
          </p:cNvPr>
          <p:cNvSpPr>
            <a:spLocks noGrp="1"/>
          </p:cNvSpPr>
          <p:nvPr>
            <p:ph type="title"/>
          </p:nvPr>
        </p:nvSpPr>
        <p:spPr>
          <a:xfrm>
            <a:off x="2702560" y="22234"/>
            <a:ext cx="6608050" cy="1325563"/>
          </a:xfrm>
        </p:spPr>
        <p:txBody>
          <a:bodyPr/>
          <a:lstStyle/>
          <a:p>
            <a:pPr algn="ctr"/>
            <a:r>
              <a:rPr lang="en-GB" b="1" dirty="0">
                <a:latin typeface="Arial" panose="020B0604020202020204" pitchFamily="34" charset="0"/>
                <a:cs typeface="Arial" panose="020B0604020202020204" pitchFamily="34" charset="0"/>
              </a:rPr>
              <a:t>RECRUITMENT METHODS</a:t>
            </a:r>
          </a:p>
        </p:txBody>
      </p:sp>
      <p:sp>
        <p:nvSpPr>
          <p:cNvPr id="3" name="Content Placeholder 2">
            <a:extLst>
              <a:ext uri="{FF2B5EF4-FFF2-40B4-BE49-F238E27FC236}">
                <a16:creationId xmlns:a16="http://schemas.microsoft.com/office/drawing/2014/main" id="{4EE527FF-D065-4E2F-B160-78132CD2366F}"/>
              </a:ext>
            </a:extLst>
          </p:cNvPr>
          <p:cNvSpPr>
            <a:spLocks noGrp="1"/>
          </p:cNvSpPr>
          <p:nvPr>
            <p:ph sz="half" idx="1"/>
          </p:nvPr>
        </p:nvSpPr>
        <p:spPr>
          <a:xfrm>
            <a:off x="70269" y="1283997"/>
            <a:ext cx="6188292" cy="1325563"/>
          </a:xfrm>
        </p:spPr>
        <p:txBody>
          <a:bodyPr>
            <a:normAutofit fontScale="25000" lnSpcReduction="20000"/>
          </a:bodyPr>
          <a:lstStyle/>
          <a:p>
            <a:pPr marL="0" indent="0" algn="ctr">
              <a:buNone/>
            </a:pPr>
            <a:r>
              <a:rPr lang="en-GB" sz="9600" b="1" dirty="0">
                <a:latin typeface="Arial" panose="020B0604020202020204" pitchFamily="34" charset="0"/>
                <a:cs typeface="Arial" panose="020B0604020202020204" pitchFamily="34" charset="0"/>
              </a:rPr>
              <a:t>Internal</a:t>
            </a:r>
          </a:p>
          <a:p>
            <a:r>
              <a:rPr lang="en-GB" sz="7200" dirty="0">
                <a:latin typeface="Arial" panose="020B0604020202020204" pitchFamily="34" charset="0"/>
                <a:cs typeface="Arial" panose="020B0604020202020204" pitchFamily="34" charset="0"/>
              </a:rPr>
              <a:t>“ My competencies” platform promotes internal mobility and succession planning.</a:t>
            </a:r>
          </a:p>
          <a:p>
            <a:r>
              <a:rPr lang="en-GB" sz="7200" dirty="0">
                <a:latin typeface="Arial" panose="020B0604020202020204" pitchFamily="34" charset="0"/>
                <a:cs typeface="Arial" panose="020B0604020202020204" pitchFamily="34" charset="0"/>
              </a:rPr>
              <a:t>Promotes inclusion and reduces turnover through carrier development.</a:t>
            </a:r>
          </a:p>
          <a:p>
            <a:endParaRPr lang="en-GB" sz="7200" dirty="0">
              <a:latin typeface="Arial" panose="020B0604020202020204" pitchFamily="34" charset="0"/>
              <a:cs typeface="Arial" panose="020B0604020202020204" pitchFamily="34" charset="0"/>
            </a:endParaRPr>
          </a:p>
          <a:p>
            <a:endParaRPr lang="en-GB" sz="7200" dirty="0">
              <a:latin typeface="Arial" panose="020B0604020202020204" pitchFamily="34" charset="0"/>
              <a:cs typeface="Arial" panose="020B0604020202020204" pitchFamily="34" charset="0"/>
            </a:endParaRPr>
          </a:p>
          <a:p>
            <a:pPr marL="0" indent="0">
              <a:buNone/>
            </a:pPr>
            <a:r>
              <a:rPr lang="en-GB" sz="7200" b="1" dirty="0">
                <a:latin typeface="Arial" panose="020B0604020202020204" pitchFamily="34" charset="0"/>
                <a:cs typeface="Arial" panose="020B0604020202020204" pitchFamily="34" charset="0"/>
              </a:rPr>
              <a:t>Shell emphasises inclusive language and diverse sourcing</a:t>
            </a:r>
          </a:p>
        </p:txBody>
      </p:sp>
      <p:sp>
        <p:nvSpPr>
          <p:cNvPr id="4" name="Content Placeholder 3">
            <a:extLst>
              <a:ext uri="{FF2B5EF4-FFF2-40B4-BE49-F238E27FC236}">
                <a16:creationId xmlns:a16="http://schemas.microsoft.com/office/drawing/2014/main" id="{E0CB11EC-3BD4-4540-80FB-E954B3AD2684}"/>
              </a:ext>
            </a:extLst>
          </p:cNvPr>
          <p:cNvSpPr>
            <a:spLocks noGrp="1"/>
          </p:cNvSpPr>
          <p:nvPr>
            <p:ph sz="half" idx="2"/>
          </p:nvPr>
        </p:nvSpPr>
        <p:spPr>
          <a:xfrm>
            <a:off x="6400799" y="1283997"/>
            <a:ext cx="5542103" cy="1719083"/>
          </a:xfrm>
        </p:spPr>
        <p:txBody>
          <a:bodyPr>
            <a:normAutofit fontScale="25000" lnSpcReduction="20000"/>
          </a:bodyPr>
          <a:lstStyle/>
          <a:p>
            <a:pPr marL="0" indent="0" algn="ctr">
              <a:buNone/>
            </a:pPr>
            <a:r>
              <a:rPr lang="en-GB" sz="9600" b="1" dirty="0">
                <a:latin typeface="Arial" panose="020B0604020202020204" pitchFamily="34" charset="0"/>
                <a:cs typeface="Arial" panose="020B0604020202020204" pitchFamily="34" charset="0"/>
              </a:rPr>
              <a:t>External</a:t>
            </a:r>
          </a:p>
          <a:p>
            <a:r>
              <a:rPr lang="en-GB" sz="7200" dirty="0">
                <a:latin typeface="Arial" panose="020B0604020202020204" pitchFamily="34" charset="0"/>
                <a:cs typeface="Arial" panose="020B0604020202020204" pitchFamily="34" charset="0"/>
              </a:rPr>
              <a:t>Graduate schemes, job portals and early carrier talent.</a:t>
            </a:r>
          </a:p>
          <a:p>
            <a:r>
              <a:rPr lang="en-GB" sz="7200" dirty="0">
                <a:latin typeface="Arial" panose="020B0604020202020204" pitchFamily="34" charset="0"/>
                <a:cs typeface="Arial" panose="020B0604020202020204" pitchFamily="34" charset="0"/>
              </a:rPr>
              <a:t>Shell </a:t>
            </a:r>
            <a:r>
              <a:rPr lang="en-GB" sz="7200" dirty="0" err="1">
                <a:latin typeface="Arial" panose="020B0604020202020204" pitchFamily="34" charset="0"/>
                <a:cs typeface="Arial" panose="020B0604020202020204" pitchFamily="34" charset="0"/>
              </a:rPr>
              <a:t>apllies</a:t>
            </a:r>
            <a:r>
              <a:rPr lang="en-GB" sz="7200" dirty="0">
                <a:latin typeface="Arial" panose="020B0604020202020204" pitchFamily="34" charset="0"/>
                <a:cs typeface="Arial" panose="020B0604020202020204" pitchFamily="34" charset="0"/>
              </a:rPr>
              <a:t> inclusive and transparent language and structured adverts to reduce bias. ( CIPD, 2023)</a:t>
            </a:r>
          </a:p>
        </p:txBody>
      </p:sp>
      <p:pic>
        <p:nvPicPr>
          <p:cNvPr id="27" name="Picture 26">
            <a:extLst>
              <a:ext uri="{FF2B5EF4-FFF2-40B4-BE49-F238E27FC236}">
                <a16:creationId xmlns:a16="http://schemas.microsoft.com/office/drawing/2014/main" id="{E1A714A1-5F11-42DD-8AC3-7AB6CE4D0D4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099" y="3003081"/>
            <a:ext cx="6042687" cy="3874429"/>
          </a:xfrm>
          <a:prstGeom prst="rect">
            <a:avLst/>
          </a:prstGeom>
        </p:spPr>
      </p:pic>
      <p:pic>
        <p:nvPicPr>
          <p:cNvPr id="29" name="Picture 28" descr="A diagram of a company&#10;&#10;Description automatically generated">
            <a:extLst>
              <a:ext uri="{FF2B5EF4-FFF2-40B4-BE49-F238E27FC236}">
                <a16:creationId xmlns:a16="http://schemas.microsoft.com/office/drawing/2014/main" id="{E4F19357-D716-41D5-8AA3-111E11C2748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31786" y="3348729"/>
            <a:ext cx="3041090" cy="2087243"/>
          </a:xfrm>
          <a:prstGeom prst="rect">
            <a:avLst/>
          </a:prstGeom>
        </p:spPr>
      </p:pic>
      <p:pic>
        <p:nvPicPr>
          <p:cNvPr id="31" name="Picture 30">
            <a:extLst>
              <a:ext uri="{FF2B5EF4-FFF2-40B4-BE49-F238E27FC236}">
                <a16:creationId xmlns:a16="http://schemas.microsoft.com/office/drawing/2014/main" id="{7FC1E5C8-DA1A-4758-938C-CC7191500C2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256234" y="3382455"/>
            <a:ext cx="2438462" cy="2087243"/>
          </a:xfrm>
          <a:prstGeom prst="rect">
            <a:avLst/>
          </a:prstGeom>
        </p:spPr>
      </p:pic>
      <p:sp>
        <p:nvSpPr>
          <p:cNvPr id="34" name="Content Placeholder 2">
            <a:extLst>
              <a:ext uri="{FF2B5EF4-FFF2-40B4-BE49-F238E27FC236}">
                <a16:creationId xmlns:a16="http://schemas.microsoft.com/office/drawing/2014/main" id="{0E288139-EF86-4CFE-A069-A897470EA8DA}"/>
              </a:ext>
            </a:extLst>
          </p:cNvPr>
          <p:cNvSpPr txBox="1">
            <a:spLocks/>
          </p:cNvSpPr>
          <p:nvPr/>
        </p:nvSpPr>
        <p:spPr>
          <a:xfrm>
            <a:off x="6096000" y="5574003"/>
            <a:ext cx="5194927" cy="1159611"/>
          </a:xfrm>
          <a:prstGeom prst="rect">
            <a:avLst/>
          </a:prstGeom>
        </p:spPr>
        <p:txBody>
          <a:bodyPr vert="horz" lIns="91440" tIns="45720" rIns="91440" bIns="45720" rtlCol="0">
            <a:normAutofit fontScale="2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9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Armstrong and Taylor,2023</a:t>
            </a: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9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9600" b="0" i="0" u="none" strike="noStrike" kern="1200" cap="none" spc="0" normalizeH="0" baseline="0" noProof="0" dirty="0">
                <a:ln>
                  <a:noFill/>
                </a:ln>
                <a:solidFill>
                  <a:prstClr val="black"/>
                </a:solidFill>
                <a:effectLst/>
                <a:uLnTx/>
                <a:uFillTx/>
                <a:latin typeface="Calibri" panose="020F0502020204030204"/>
                <a:ea typeface="+mn-ea"/>
                <a:cs typeface="+mn-cs"/>
              </a:rPr>
              <a:t> </a:t>
            </a:r>
            <a:endParaRPr kumimoji="0" lang="en-GB" sz="9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9" name="Title 1">
            <a:extLst>
              <a:ext uri="{FF2B5EF4-FFF2-40B4-BE49-F238E27FC236}">
                <a16:creationId xmlns:a16="http://schemas.microsoft.com/office/drawing/2014/main" id="{36961315-722F-4992-9471-B475BA7B1F1F}"/>
              </a:ext>
            </a:extLst>
          </p:cNvPr>
          <p:cNvSpPr txBox="1">
            <a:spLocks/>
          </p:cNvSpPr>
          <p:nvPr/>
        </p:nvSpPr>
        <p:spPr>
          <a:xfrm>
            <a:off x="0" y="-60036"/>
            <a:ext cx="10881158" cy="53435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panose="020B0604020202020204" pitchFamily="34" charset="0"/>
                <a:ea typeface="+mj-ea"/>
                <a:cs typeface="Arial" panose="020B0604020202020204" pitchFamily="34" charset="0"/>
              </a:rPr>
              <a:t>Student: Reda Juciute, 2213928</a:t>
            </a:r>
          </a:p>
        </p:txBody>
      </p:sp>
    </p:spTree>
    <p:extLst>
      <p:ext uri="{BB962C8B-B14F-4D97-AF65-F5344CB8AC3E}">
        <p14:creationId xmlns:p14="http://schemas.microsoft.com/office/powerpoint/2010/main" val="16052330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E6F9E9-1940-4E7D-B9DD-2F852B7F9F5D}"/>
              </a:ext>
            </a:extLst>
          </p:cNvPr>
          <p:cNvSpPr>
            <a:spLocks noGrp="1"/>
          </p:cNvSpPr>
          <p:nvPr>
            <p:ph type="title"/>
          </p:nvPr>
        </p:nvSpPr>
        <p:spPr>
          <a:xfrm>
            <a:off x="1754700" y="365126"/>
            <a:ext cx="9600687" cy="1194168"/>
          </a:xfrm>
        </p:spPr>
        <p:txBody>
          <a:bodyPr>
            <a:normAutofit fontScale="90000"/>
          </a:bodyPr>
          <a:lstStyle/>
          <a:p>
            <a:pPr algn="ctr"/>
            <a:r>
              <a:rPr lang="en-GB" b="1" dirty="0">
                <a:latin typeface="Arial" panose="020B0604020202020204" pitchFamily="34" charset="0"/>
                <a:cs typeface="Arial" panose="020B0604020202020204" pitchFamily="34" charset="0"/>
              </a:rPr>
              <a:t>SELECTION TECHNIQUES AT SHELL PLC</a:t>
            </a:r>
          </a:p>
        </p:txBody>
      </p:sp>
      <p:pic>
        <p:nvPicPr>
          <p:cNvPr id="8" name="Content Placeholder 7">
            <a:extLst>
              <a:ext uri="{FF2B5EF4-FFF2-40B4-BE49-F238E27FC236}">
                <a16:creationId xmlns:a16="http://schemas.microsoft.com/office/drawing/2014/main" id="{E2EEC025-CB91-4AE9-A13A-6D0174AEE568}"/>
              </a:ext>
            </a:extLst>
          </p:cNvPr>
          <p:cNvPicPr>
            <a:picLocks noGrp="1" noChangeAspect="1"/>
          </p:cNvPicPr>
          <p:nvPr>
            <p:ph sz="quarter" idx="4"/>
          </p:nvPr>
        </p:nvPicPr>
        <p:blipFill>
          <a:blip r:embed="rId3">
            <a:extLst>
              <a:ext uri="{28A0092B-C50C-407E-A947-70E740481C1C}">
                <a14:useLocalDpi xmlns:a14="http://schemas.microsoft.com/office/drawing/2010/main" val="0"/>
              </a:ext>
            </a:extLst>
          </a:blip>
          <a:stretch>
            <a:fillRect/>
          </a:stretch>
        </p:blipFill>
        <p:spPr>
          <a:xfrm>
            <a:off x="6593840" y="1886552"/>
            <a:ext cx="5122934" cy="4251012"/>
          </a:xfrm>
        </p:spPr>
      </p:pic>
      <p:pic>
        <p:nvPicPr>
          <p:cNvPr id="10" name="Picture 9" descr="A shell with white text&#10;&#10;Description automatically generated">
            <a:extLst>
              <a:ext uri="{FF2B5EF4-FFF2-40B4-BE49-F238E27FC236}">
                <a16:creationId xmlns:a16="http://schemas.microsoft.com/office/drawing/2014/main" id="{C6844844-B3E9-45C5-9969-E1FD94F1621C}"/>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475226" y="449276"/>
            <a:ext cx="1530758" cy="1556703"/>
          </a:xfrm>
          <a:prstGeom prst="rect">
            <a:avLst/>
          </a:prstGeom>
        </p:spPr>
      </p:pic>
      <p:sp>
        <p:nvSpPr>
          <p:cNvPr id="14" name="Title 1">
            <a:extLst>
              <a:ext uri="{FF2B5EF4-FFF2-40B4-BE49-F238E27FC236}">
                <a16:creationId xmlns:a16="http://schemas.microsoft.com/office/drawing/2014/main" id="{93193CF3-2EDE-4827-96A1-46FD7202189E}"/>
              </a:ext>
            </a:extLst>
          </p:cNvPr>
          <p:cNvSpPr txBox="1">
            <a:spLocks/>
          </p:cNvSpPr>
          <p:nvPr/>
        </p:nvSpPr>
        <p:spPr>
          <a:xfrm>
            <a:off x="0" y="-60036"/>
            <a:ext cx="10881158" cy="53435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panose="020B0604020202020204" pitchFamily="34" charset="0"/>
                <a:ea typeface="+mj-ea"/>
                <a:cs typeface="Arial" panose="020B0604020202020204" pitchFamily="34" charset="0"/>
              </a:rPr>
              <a:t>Student: Reda Juciute, 2213928</a:t>
            </a:r>
          </a:p>
        </p:txBody>
      </p:sp>
      <p:sp>
        <p:nvSpPr>
          <p:cNvPr id="5" name="Rectangle 1">
            <a:extLst>
              <a:ext uri="{FF2B5EF4-FFF2-40B4-BE49-F238E27FC236}">
                <a16:creationId xmlns:a16="http://schemas.microsoft.com/office/drawing/2014/main" id="{E5321878-12D2-49A7-BE50-1450FC9E6929}"/>
              </a:ext>
            </a:extLst>
          </p:cNvPr>
          <p:cNvSpPr>
            <a:spLocks noGrp="1" noChangeArrowheads="1"/>
          </p:cNvSpPr>
          <p:nvPr>
            <p:ph sz="half" idx="2"/>
          </p:nvPr>
        </p:nvSpPr>
        <p:spPr bwMode="auto">
          <a:xfrm>
            <a:off x="475226" y="2452665"/>
            <a:ext cx="5530939" cy="2585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Online ability and situational-judgement tests filter candidates fairly and efficiently.</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Competency-based and </a:t>
            </a:r>
            <a:r>
              <a:rPr kumimoji="0" lang="en-US" altLang="en-US" sz="1800" b="0" i="0" u="none" strike="noStrike" cap="none" normalizeH="0" baseline="0" dirty="0" err="1">
                <a:ln>
                  <a:noFill/>
                </a:ln>
                <a:solidFill>
                  <a:schemeClr val="tx1"/>
                </a:solidFill>
                <a:effectLst/>
                <a:latin typeface="Arial" panose="020B0604020202020204" pitchFamily="34" charset="0"/>
              </a:rPr>
              <a:t>behavioural</a:t>
            </a:r>
            <a:r>
              <a:rPr kumimoji="0" lang="en-US" altLang="en-US" sz="1800" b="0" i="0" u="none" strike="noStrike" cap="none" normalizeH="0" baseline="0" dirty="0">
                <a:ln>
                  <a:noFill/>
                </a:ln>
                <a:solidFill>
                  <a:schemeClr val="tx1"/>
                </a:solidFill>
                <a:effectLst/>
                <a:latin typeface="Arial" panose="020B0604020202020204" pitchFamily="34" charset="0"/>
              </a:rPr>
              <a:t> interviews evaluate alignment with Shell’s values.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Assessment </a:t>
            </a:r>
            <a:r>
              <a:rPr kumimoji="0" lang="en-US" altLang="en-US" sz="1800" b="0" i="0" u="none" strike="noStrike" cap="none" normalizeH="0" baseline="0" dirty="0" err="1">
                <a:ln>
                  <a:noFill/>
                </a:ln>
                <a:solidFill>
                  <a:schemeClr val="tx1"/>
                </a:solidFill>
                <a:effectLst/>
                <a:latin typeface="Arial" panose="020B0604020202020204" pitchFamily="34" charset="0"/>
              </a:rPr>
              <a:t>centres</a:t>
            </a:r>
            <a:r>
              <a:rPr kumimoji="0" lang="en-US" altLang="en-US" sz="1800" b="0" i="0" u="none" strike="noStrike" cap="none" normalizeH="0" baseline="0" dirty="0">
                <a:ln>
                  <a:noFill/>
                </a:ln>
                <a:solidFill>
                  <a:schemeClr val="tx1"/>
                </a:solidFill>
                <a:effectLst/>
                <a:latin typeface="Arial" panose="020B0604020202020204" pitchFamily="34" charset="0"/>
              </a:rPr>
              <a:t> test teamwork and leadership under realistic conditions.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AI-supported screening ensures consistency while </a:t>
            </a:r>
            <a:r>
              <a:rPr kumimoji="0" lang="en-US" altLang="en-US" sz="1800" b="0" i="0" u="none" strike="noStrike" cap="none" normalizeH="0" baseline="0" dirty="0" err="1">
                <a:ln>
                  <a:noFill/>
                </a:ln>
                <a:solidFill>
                  <a:schemeClr val="tx1"/>
                </a:solidFill>
                <a:effectLst/>
                <a:latin typeface="Arial" panose="020B0604020202020204" pitchFamily="34" charset="0"/>
              </a:rPr>
              <a:t>minimising</a:t>
            </a:r>
            <a:r>
              <a:rPr kumimoji="0" lang="en-US" altLang="en-US" sz="1800" b="0" i="0" u="none" strike="noStrike" cap="none" normalizeH="0" baseline="0" dirty="0">
                <a:ln>
                  <a:noFill/>
                </a:ln>
                <a:solidFill>
                  <a:schemeClr val="tx1"/>
                </a:solidFill>
                <a:effectLst/>
                <a:latin typeface="Arial" panose="020B0604020202020204" pitchFamily="34" charset="0"/>
              </a:rPr>
              <a:t> human bias (</a:t>
            </a:r>
            <a:r>
              <a:rPr kumimoji="0" lang="en-US" altLang="en-US" sz="1800" b="0" i="0" u="none" strike="noStrike" cap="none" normalizeH="0" baseline="0" dirty="0" err="1">
                <a:ln>
                  <a:noFill/>
                </a:ln>
                <a:solidFill>
                  <a:schemeClr val="tx1"/>
                </a:solidFill>
                <a:effectLst/>
                <a:latin typeface="Arial" panose="020B0604020202020204" pitchFamily="34" charset="0"/>
              </a:rPr>
              <a:t>Dessler</a:t>
            </a:r>
            <a:r>
              <a:rPr kumimoji="0" lang="en-US" altLang="en-US" sz="1800" b="0" i="0" u="none" strike="noStrike" cap="none" normalizeH="0" baseline="0" dirty="0">
                <a:ln>
                  <a:noFill/>
                </a:ln>
                <a:solidFill>
                  <a:schemeClr val="tx1"/>
                </a:solidFill>
                <a:effectLst/>
                <a:latin typeface="Arial" panose="020B0604020202020204" pitchFamily="34" charset="0"/>
              </a:rPr>
              <a:t>, 2022; SHRM, 2024).</a:t>
            </a:r>
          </a:p>
        </p:txBody>
      </p:sp>
    </p:spTree>
    <p:extLst>
      <p:ext uri="{BB962C8B-B14F-4D97-AF65-F5344CB8AC3E}">
        <p14:creationId xmlns:p14="http://schemas.microsoft.com/office/powerpoint/2010/main" val="13950724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ED4AA5-BD43-423D-9F92-38DB75EE69BA}"/>
              </a:ext>
            </a:extLst>
          </p:cNvPr>
          <p:cNvSpPr>
            <a:spLocks noGrp="1"/>
          </p:cNvSpPr>
          <p:nvPr>
            <p:ph type="title"/>
          </p:nvPr>
        </p:nvSpPr>
        <p:spPr>
          <a:xfrm>
            <a:off x="3081384" y="703120"/>
            <a:ext cx="10123354" cy="695354"/>
          </a:xfrm>
        </p:spPr>
        <p:txBody>
          <a:bodyPr/>
          <a:lstStyle/>
          <a:p>
            <a:pPr algn="ctr"/>
            <a:r>
              <a:rPr lang="en-GB" b="1" dirty="0">
                <a:latin typeface="Arial" panose="020B0604020202020204" pitchFamily="34" charset="0"/>
                <a:cs typeface="Arial" panose="020B0604020202020204" pitchFamily="34" charset="0"/>
              </a:rPr>
              <a:t>HRM CHALLENGES</a:t>
            </a:r>
          </a:p>
        </p:txBody>
      </p:sp>
      <p:sp>
        <p:nvSpPr>
          <p:cNvPr id="5" name="Rectangle 1">
            <a:extLst>
              <a:ext uri="{FF2B5EF4-FFF2-40B4-BE49-F238E27FC236}">
                <a16:creationId xmlns:a16="http://schemas.microsoft.com/office/drawing/2014/main" id="{DBB0F2D1-B663-4B13-94B0-0B3E0E29864B}"/>
              </a:ext>
            </a:extLst>
          </p:cNvPr>
          <p:cNvSpPr>
            <a:spLocks noGrp="1" noChangeArrowheads="1"/>
          </p:cNvSpPr>
          <p:nvPr>
            <p:ph sz="half" idx="2"/>
          </p:nvPr>
        </p:nvSpPr>
        <p:spPr bwMode="auto">
          <a:xfrm>
            <a:off x="5130801" y="1699320"/>
            <a:ext cx="6817751" cy="50270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Arial" panose="020B0604020202020204" pitchFamily="34" charset="0"/>
              </a:rPr>
              <a:t>Talent shortages</a:t>
            </a:r>
            <a:r>
              <a:rPr kumimoji="0" lang="en-US" altLang="en-US" sz="1800" b="0" i="0" u="none" strike="noStrike" cap="none" normalizeH="0" baseline="0" dirty="0">
                <a:ln>
                  <a:noFill/>
                </a:ln>
                <a:solidFill>
                  <a:schemeClr val="tx1"/>
                </a:solidFill>
                <a:effectLst/>
                <a:latin typeface="Arial" panose="020B0604020202020204" pitchFamily="34" charset="0"/>
              </a:rPr>
              <a:t> in renewable-energy and digital-engineering skills.</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Arial" panose="020B0604020202020204" pitchFamily="34" charset="0"/>
              </a:rPr>
              <a:t>Global diversity</a:t>
            </a:r>
            <a:r>
              <a:rPr kumimoji="0" lang="en-US" altLang="en-US" sz="1800" b="0" i="0" u="none" strike="noStrike" cap="none" normalizeH="0" baseline="0" dirty="0">
                <a:ln>
                  <a:noFill/>
                </a:ln>
                <a:solidFill>
                  <a:schemeClr val="tx1"/>
                </a:solidFill>
                <a:effectLst/>
                <a:latin typeface="Arial" panose="020B0604020202020204" pitchFamily="34" charset="0"/>
              </a:rPr>
              <a:t> management – achieving inclusion across 70 + countries.</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Arial" panose="020B0604020202020204" pitchFamily="34" charset="0"/>
              </a:rPr>
              <a:t>Technological disruption</a:t>
            </a:r>
            <a:r>
              <a:rPr kumimoji="0" lang="en-US" altLang="en-US" sz="1800" b="0" i="0" u="none" strike="noStrike" cap="none" normalizeH="0" baseline="0" dirty="0">
                <a:ln>
                  <a:noFill/>
                </a:ln>
                <a:solidFill>
                  <a:schemeClr val="tx1"/>
                </a:solidFill>
                <a:effectLst/>
                <a:latin typeface="Arial" panose="020B0604020202020204" pitchFamily="34" charset="0"/>
              </a:rPr>
              <a:t> – integrating AI ethically within recruitment.</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Arial" panose="020B0604020202020204" pitchFamily="34" charset="0"/>
              </a:rPr>
              <a:t>Employer-brand competition</a:t>
            </a:r>
            <a:r>
              <a:rPr kumimoji="0" lang="en-US" altLang="en-US" sz="1800" b="0" i="0" u="none" strike="noStrike" cap="none" normalizeH="0" baseline="0" dirty="0">
                <a:ln>
                  <a:noFill/>
                </a:ln>
                <a:solidFill>
                  <a:schemeClr val="tx1"/>
                </a:solidFill>
                <a:effectLst/>
                <a:latin typeface="Arial" panose="020B0604020202020204" pitchFamily="34" charset="0"/>
              </a:rPr>
              <a:t> in the evolving energy market (Torrington et al., 2020; SHRM, 2024).</a:t>
            </a:r>
          </a:p>
          <a:p>
            <a:pPr marL="0" lvl="0" indent="0" eaLnBrk="0" fontAlgn="base" hangingPunct="0">
              <a:lnSpc>
                <a:spcPct val="150000"/>
              </a:lnSpc>
              <a:spcBef>
                <a:spcPct val="0"/>
              </a:spcBef>
              <a:spcAft>
                <a:spcPct val="0"/>
              </a:spcAft>
              <a:buFontTx/>
              <a:buChar char="•"/>
            </a:pPr>
            <a:r>
              <a:rPr lang="en-GB" sz="1800" dirty="0">
                <a:latin typeface="Arial" panose="020B0604020202020204" pitchFamily="34" charset="0"/>
                <a:cs typeface="Arial" panose="020B0604020202020204" pitchFamily="34" charset="0"/>
              </a:rPr>
              <a:t>Shell faces skills shortages in renewable energy, managing diversity across 70 countries, and integrating AI responsibly into hiring. These global challenges affect how effectively the company can recruit top talent.</a:t>
            </a:r>
            <a:endParaRPr kumimoji="0" lang="en-US" alt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pic>
        <p:nvPicPr>
          <p:cNvPr id="12" name="Content Placeholder 11" descr="A shell with white text&#10;&#10;Description automatically generated">
            <a:extLst>
              <a:ext uri="{FF2B5EF4-FFF2-40B4-BE49-F238E27FC236}">
                <a16:creationId xmlns:a16="http://schemas.microsoft.com/office/drawing/2014/main" id="{E1E3A01D-8B19-4E55-A3F1-8DA60F11B44C}"/>
              </a:ext>
            </a:extLst>
          </p:cNvPr>
          <p:cNvPicPr>
            <a:picLocks noGrp="1" noChangeAspect="1"/>
          </p:cNvPicPr>
          <p:nvPr>
            <p:ph sz="quarter" idx="4"/>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3455575" y="308056"/>
            <a:ext cx="1615439" cy="1642819"/>
          </a:xfrm>
        </p:spPr>
      </p:pic>
      <p:pic>
        <p:nvPicPr>
          <p:cNvPr id="4" name="Picture 3" descr="A group of people sitting at a table&#10;&#10;Description automatically generated">
            <a:extLst>
              <a:ext uri="{FF2B5EF4-FFF2-40B4-BE49-F238E27FC236}">
                <a16:creationId xmlns:a16="http://schemas.microsoft.com/office/drawing/2014/main" id="{082202C9-D008-4312-A401-1A3DBDA5CFB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3448" y="2875033"/>
            <a:ext cx="4767779" cy="2675589"/>
          </a:xfrm>
          <a:prstGeom prst="rect">
            <a:avLst/>
          </a:prstGeom>
        </p:spPr>
      </p:pic>
      <p:sp>
        <p:nvSpPr>
          <p:cNvPr id="7" name="Title 1">
            <a:extLst>
              <a:ext uri="{FF2B5EF4-FFF2-40B4-BE49-F238E27FC236}">
                <a16:creationId xmlns:a16="http://schemas.microsoft.com/office/drawing/2014/main" id="{AA4DDB76-D357-47B1-9A3E-18464ECBD409}"/>
              </a:ext>
            </a:extLst>
          </p:cNvPr>
          <p:cNvSpPr txBox="1">
            <a:spLocks/>
          </p:cNvSpPr>
          <p:nvPr/>
        </p:nvSpPr>
        <p:spPr>
          <a:xfrm>
            <a:off x="0" y="-60036"/>
            <a:ext cx="10881158" cy="53435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panose="020B0604020202020204" pitchFamily="34" charset="0"/>
                <a:ea typeface="+mj-ea"/>
                <a:cs typeface="Arial" panose="020B0604020202020204" pitchFamily="34" charset="0"/>
              </a:rPr>
              <a:t>Student: Reda Juciute, 2213928</a:t>
            </a:r>
          </a:p>
        </p:txBody>
      </p:sp>
    </p:spTree>
    <p:extLst>
      <p:ext uri="{BB962C8B-B14F-4D97-AF65-F5344CB8AC3E}">
        <p14:creationId xmlns:p14="http://schemas.microsoft.com/office/powerpoint/2010/main" val="100328049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491EC0-C0D9-410D-9FA0-CCA4DCBCB671}"/>
              </a:ext>
            </a:extLst>
          </p:cNvPr>
          <p:cNvSpPr>
            <a:spLocks noGrp="1"/>
          </p:cNvSpPr>
          <p:nvPr>
            <p:ph type="title"/>
          </p:nvPr>
        </p:nvSpPr>
        <p:spPr>
          <a:xfrm>
            <a:off x="8296173" y="1466874"/>
            <a:ext cx="3668029" cy="946699"/>
          </a:xfrm>
        </p:spPr>
        <p:txBody>
          <a:bodyPr vert="horz" lIns="91440" tIns="45720" rIns="91440" bIns="45720" rtlCol="0" anchor="b">
            <a:normAutofit fontScale="90000"/>
          </a:bodyPr>
          <a:lstStyle/>
          <a:p>
            <a:r>
              <a:rPr lang="en-US" sz="3200" b="1" kern="1200" dirty="0">
                <a:solidFill>
                  <a:schemeClr val="tx1"/>
                </a:solidFill>
                <a:latin typeface="Arial" panose="020B0604020202020204" pitchFamily="34" charset="0"/>
                <a:cs typeface="Arial" panose="020B0604020202020204" pitchFamily="34" charset="0"/>
              </a:rPr>
              <a:t>STRATEGIC ALLIGNMENT</a:t>
            </a:r>
          </a:p>
        </p:txBody>
      </p:sp>
      <p:grpSp>
        <p:nvGrpSpPr>
          <p:cNvPr id="35" name="Group 30">
            <a:extLst>
              <a:ext uri="{FF2B5EF4-FFF2-40B4-BE49-F238E27FC236}">
                <a16:creationId xmlns:a16="http://schemas.microsoft.com/office/drawing/2014/main" id="{31C49F18-8757-4E87-5C2E-9D6D7B82BA3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025" y="6737718"/>
            <a:ext cx="12207200" cy="123363"/>
            <a:chOff x="-5025" y="6737718"/>
            <a:chExt cx="12207200" cy="123363"/>
          </a:xfrm>
        </p:grpSpPr>
        <p:sp>
          <p:nvSpPr>
            <p:cNvPr id="36" name="Rectangle 31">
              <a:extLst>
                <a:ext uri="{FF2B5EF4-FFF2-40B4-BE49-F238E27FC236}">
                  <a16:creationId xmlns:a16="http://schemas.microsoft.com/office/drawing/2014/main" id="{25C84D91-E5BF-B919-ACEF-4A25262CEE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6036894" y="695800"/>
              <a:ext cx="123362" cy="12207199"/>
            </a:xfrm>
            <a:prstGeom prst="rect">
              <a:avLst/>
            </a:prstGeom>
            <a:gradFill>
              <a:gsLst>
                <a:gs pos="0">
                  <a:schemeClr val="accent5"/>
                </a:gs>
                <a:gs pos="100000">
                  <a:schemeClr val="accent2"/>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7" name="Rectangle 32">
              <a:extLst>
                <a:ext uri="{FF2B5EF4-FFF2-40B4-BE49-F238E27FC236}">
                  <a16:creationId xmlns:a16="http://schemas.microsoft.com/office/drawing/2014/main" id="{DD889E38-27CA-E23F-B646-8D7B4BB17D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9176406" y="3835311"/>
              <a:ext cx="123362" cy="5928176"/>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1027" name="Picture 3" descr="Recruitment Plan: 12 Tips to Build an Effective Hiring Strategy">
            <a:extLst>
              <a:ext uri="{FF2B5EF4-FFF2-40B4-BE49-F238E27FC236}">
                <a16:creationId xmlns:a16="http://schemas.microsoft.com/office/drawing/2014/main" id="{64BF6607-9F9C-4185-8237-84F2DF3D9E8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2903" y="342512"/>
            <a:ext cx="7246985" cy="2739323"/>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058641BA-F40C-4B88-A4B1-1A9815BE1EFB}"/>
              </a:ext>
            </a:extLst>
          </p:cNvPr>
          <p:cNvSpPr/>
          <p:nvPr/>
        </p:nvSpPr>
        <p:spPr>
          <a:xfrm>
            <a:off x="0" y="3170282"/>
            <a:ext cx="8238422" cy="281102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image shows Shell’s strategic modelling and decision-making framework, ideal for illustrating how HR practices align with Shell’s net-zero and innovation goals.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Recruitment directly supports Shell’s net-zero and innovation strategies. Using Ulrich’s HR Business Partner model, HR collaborates with line managers so people initiatives are aligned with long-term business goals.</a:t>
            </a:r>
          </a:p>
        </p:txBody>
      </p:sp>
      <p:sp>
        <p:nvSpPr>
          <p:cNvPr id="4" name="Rectangle 1">
            <a:extLst>
              <a:ext uri="{FF2B5EF4-FFF2-40B4-BE49-F238E27FC236}">
                <a16:creationId xmlns:a16="http://schemas.microsoft.com/office/drawing/2014/main" id="{D8B8DCA6-D1D2-47A9-AC29-1DA6219EF21A}"/>
              </a:ext>
            </a:extLst>
          </p:cNvPr>
          <p:cNvSpPr>
            <a:spLocks noGrp="1" noChangeArrowheads="1"/>
          </p:cNvSpPr>
          <p:nvPr>
            <p:ph sz="half" idx="2"/>
          </p:nvPr>
        </p:nvSpPr>
        <p:spPr bwMode="auto">
          <a:xfrm>
            <a:off x="8238422" y="2791778"/>
            <a:ext cx="3783532"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Recruitment and selection align with Shell’s </a:t>
            </a:r>
            <a:r>
              <a:rPr kumimoji="0" lang="en-US" altLang="en-US" sz="1800" b="0" i="1" u="none" strike="noStrike" cap="none" normalizeH="0" baseline="0" dirty="0">
                <a:ln>
                  <a:noFill/>
                </a:ln>
                <a:solidFill>
                  <a:schemeClr val="tx1"/>
                </a:solidFill>
                <a:effectLst/>
                <a:latin typeface="Arial" panose="020B0604020202020204" pitchFamily="34" charset="0"/>
              </a:rPr>
              <a:t>net-zero</a:t>
            </a:r>
            <a:r>
              <a:rPr kumimoji="0" lang="en-US" altLang="en-US" sz="1800" b="0" i="0" u="none" strike="noStrike" cap="none" normalizeH="0" baseline="0" dirty="0">
                <a:ln>
                  <a:noFill/>
                </a:ln>
                <a:solidFill>
                  <a:schemeClr val="tx1"/>
                </a:solidFill>
                <a:effectLst/>
                <a:latin typeface="Arial" panose="020B0604020202020204" pitchFamily="34" charset="0"/>
              </a:rPr>
              <a:t> and </a:t>
            </a:r>
            <a:r>
              <a:rPr kumimoji="0" lang="en-US" altLang="en-US" sz="1800" b="0" i="1" u="none" strike="noStrike" cap="none" normalizeH="0" baseline="0" dirty="0">
                <a:ln>
                  <a:noFill/>
                </a:ln>
                <a:solidFill>
                  <a:schemeClr val="tx1"/>
                </a:solidFill>
                <a:effectLst/>
                <a:latin typeface="Arial" panose="020B0604020202020204" pitchFamily="34" charset="0"/>
              </a:rPr>
              <a:t>innovation</a:t>
            </a:r>
            <a:r>
              <a:rPr kumimoji="0" lang="en-US" altLang="en-US" sz="1800" b="0" i="0" u="none" strike="noStrike" cap="none" normalizeH="0" baseline="0" dirty="0">
                <a:ln>
                  <a:noFill/>
                </a:ln>
                <a:solidFill>
                  <a:schemeClr val="tx1"/>
                </a:solidFill>
                <a:effectLst/>
                <a:latin typeface="Arial" panose="020B0604020202020204" pitchFamily="34" charset="0"/>
              </a:rPr>
              <a:t> goals.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HR acts as a strategic partner, engaging line managers in mentoring and onboarding.</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The HR Business Partner model (Ulrich et al., 2012) integrates people strategy with corporate performance.</a:t>
            </a:r>
          </a:p>
        </p:txBody>
      </p:sp>
      <p:pic>
        <p:nvPicPr>
          <p:cNvPr id="6" name="Picture 5" descr="A shell with white text&#10;&#10;Description automatically generated">
            <a:extLst>
              <a:ext uri="{FF2B5EF4-FFF2-40B4-BE49-F238E27FC236}">
                <a16:creationId xmlns:a16="http://schemas.microsoft.com/office/drawing/2014/main" id="{E9FE21F7-A43F-4565-BF51-BEFB594752BB}"/>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10638503" y="178856"/>
            <a:ext cx="1325699" cy="1348169"/>
          </a:xfrm>
          <a:prstGeom prst="rect">
            <a:avLst/>
          </a:prstGeom>
        </p:spPr>
      </p:pic>
      <p:sp>
        <p:nvSpPr>
          <p:cNvPr id="12" name="Title 1">
            <a:extLst>
              <a:ext uri="{FF2B5EF4-FFF2-40B4-BE49-F238E27FC236}">
                <a16:creationId xmlns:a16="http://schemas.microsoft.com/office/drawing/2014/main" id="{A8A7DCD2-45C3-40F6-A256-04C718D3F84E}"/>
              </a:ext>
            </a:extLst>
          </p:cNvPr>
          <p:cNvSpPr txBox="1">
            <a:spLocks/>
          </p:cNvSpPr>
          <p:nvPr/>
        </p:nvSpPr>
        <p:spPr>
          <a:xfrm>
            <a:off x="0" y="-60036"/>
            <a:ext cx="10881158" cy="53435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panose="020B0604020202020204" pitchFamily="34" charset="0"/>
                <a:ea typeface="+mj-ea"/>
                <a:cs typeface="Arial" panose="020B0604020202020204" pitchFamily="34" charset="0"/>
              </a:rPr>
              <a:t>Student: Reda Juciute, 2213928</a:t>
            </a:r>
          </a:p>
        </p:txBody>
      </p:sp>
    </p:spTree>
    <p:extLst>
      <p:ext uri="{BB962C8B-B14F-4D97-AF65-F5344CB8AC3E}">
        <p14:creationId xmlns:p14="http://schemas.microsoft.com/office/powerpoint/2010/main" val="16962668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1" name="Content Placeholder 20" descr="A diagram of a box&#10;&#10;Description automatically generated">
            <a:extLst>
              <a:ext uri="{FF2B5EF4-FFF2-40B4-BE49-F238E27FC236}">
                <a16:creationId xmlns:a16="http://schemas.microsoft.com/office/drawing/2014/main" id="{68FA5051-7AC8-4353-8EB6-87B5F8F19B6E}"/>
              </a:ext>
            </a:extLst>
          </p:cNvPr>
          <p:cNvPicPr>
            <a:picLocks noGrp="1" noChangeAspect="1"/>
          </p:cNvPicPr>
          <p:nvPr>
            <p:ph sz="quarter" idx="4"/>
          </p:nvPr>
        </p:nvPicPr>
        <p:blipFill>
          <a:blip r:embed="rId3">
            <a:extLst>
              <a:ext uri="{28A0092B-C50C-407E-A947-70E740481C1C}">
                <a14:useLocalDpi xmlns:a14="http://schemas.microsoft.com/office/drawing/2010/main" val="0"/>
              </a:ext>
            </a:extLst>
          </a:blip>
          <a:srcRect r="2" b="710"/>
          <a:stretch>
            <a:fillRect/>
          </a:stretch>
        </p:blipFill>
        <p:spPr>
          <a:xfrm>
            <a:off x="4225726" y="10"/>
            <a:ext cx="7966271" cy="5649910"/>
          </a:xfrm>
          <a:prstGeom prst="rect">
            <a:avLst/>
          </a:prstGeom>
        </p:spPr>
      </p:pic>
      <p:sp>
        <p:nvSpPr>
          <p:cNvPr id="28" name="Rectangle 27">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0882284-47DB-44E4-8EFF-99A167E37A34}"/>
              </a:ext>
            </a:extLst>
          </p:cNvPr>
          <p:cNvSpPr>
            <a:spLocks noGrp="1"/>
          </p:cNvSpPr>
          <p:nvPr>
            <p:ph type="title"/>
          </p:nvPr>
        </p:nvSpPr>
        <p:spPr>
          <a:xfrm>
            <a:off x="109056" y="1510017"/>
            <a:ext cx="5986943" cy="872455"/>
          </a:xfrm>
        </p:spPr>
        <p:txBody>
          <a:bodyPr vert="horz" lIns="91440" tIns="45720" rIns="91440" bIns="45720" rtlCol="0" anchor="ctr">
            <a:normAutofit/>
          </a:bodyPr>
          <a:lstStyle/>
          <a:p>
            <a:r>
              <a:rPr lang="en-US" sz="3700" b="1" dirty="0">
                <a:latin typeface="Arial" panose="020B0604020202020204" pitchFamily="34" charset="0"/>
                <a:cs typeface="Arial" panose="020B0604020202020204" pitchFamily="34" charset="0"/>
              </a:rPr>
              <a:t>RECOMENDATIONS</a:t>
            </a:r>
          </a:p>
        </p:txBody>
      </p:sp>
      <p:sp>
        <p:nvSpPr>
          <p:cNvPr id="3" name="Rectangle 2">
            <a:extLst>
              <a:ext uri="{FF2B5EF4-FFF2-40B4-BE49-F238E27FC236}">
                <a16:creationId xmlns:a16="http://schemas.microsoft.com/office/drawing/2014/main" id="{F25C9343-A167-4927-9EC5-EE15CD8157E4}"/>
              </a:ext>
            </a:extLst>
          </p:cNvPr>
          <p:cNvSpPr/>
          <p:nvPr/>
        </p:nvSpPr>
        <p:spPr>
          <a:xfrm>
            <a:off x="3994484" y="5649920"/>
            <a:ext cx="8072594" cy="1015663"/>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matrix visualizes HR roles and responsibilities in recruitment planning. It’s ideal for showing how Shell can implement bias-free, inclusive, and strategic hiring.</a:t>
            </a:r>
          </a:p>
        </p:txBody>
      </p:sp>
      <p:sp>
        <p:nvSpPr>
          <p:cNvPr id="4" name="Rectangle 1">
            <a:extLst>
              <a:ext uri="{FF2B5EF4-FFF2-40B4-BE49-F238E27FC236}">
                <a16:creationId xmlns:a16="http://schemas.microsoft.com/office/drawing/2014/main" id="{2B9B8F23-E02A-4F06-9F0B-95BD1D5550BA}"/>
              </a:ext>
            </a:extLst>
          </p:cNvPr>
          <p:cNvSpPr>
            <a:spLocks noGrp="1" noChangeArrowheads="1"/>
          </p:cNvSpPr>
          <p:nvPr>
            <p:ph sz="half" idx="2"/>
          </p:nvPr>
        </p:nvSpPr>
        <p:spPr bwMode="auto">
          <a:xfrm>
            <a:off x="310393" y="2460967"/>
            <a:ext cx="5785607" cy="2554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0" i="0" u="none" strike="noStrike" cap="none" normalizeH="0" baseline="0" dirty="0">
                <a:ln>
                  <a:noFill/>
                </a:ln>
                <a:solidFill>
                  <a:schemeClr val="tx1"/>
                </a:solidFill>
                <a:effectLst/>
                <a:latin typeface="Arial" panose="020B0604020202020204" pitchFamily="34" charset="0"/>
              </a:rPr>
              <a:t>Strengthen university and STEM partnerships for early-career pipelines.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0" i="0" u="none" strike="noStrike" cap="none" normalizeH="0" baseline="0" dirty="0">
                <a:ln>
                  <a:noFill/>
                </a:ln>
                <a:solidFill>
                  <a:schemeClr val="tx1"/>
                </a:solidFill>
                <a:effectLst/>
                <a:latin typeface="Arial" panose="020B0604020202020204" pitchFamily="34" charset="0"/>
              </a:rPr>
              <a:t>Extend internal career-pathing and digital-learning </a:t>
            </a:r>
            <a:r>
              <a:rPr kumimoji="0" lang="en-US" altLang="en-US" sz="2000" b="0" i="0" u="none" strike="noStrike" cap="none" normalizeH="0" baseline="0" dirty="0" err="1">
                <a:ln>
                  <a:noFill/>
                </a:ln>
                <a:solidFill>
                  <a:schemeClr val="tx1"/>
                </a:solidFill>
                <a:effectLst/>
                <a:latin typeface="Arial" panose="020B0604020202020204" pitchFamily="34" charset="0"/>
              </a:rPr>
              <a:t>programmes</a:t>
            </a:r>
            <a:r>
              <a:rPr kumimoji="0" lang="en-US" altLang="en-US" sz="2000" b="0" i="0" u="none" strike="noStrike" cap="none" normalizeH="0" baseline="0" dirty="0">
                <a:ln>
                  <a:noFill/>
                </a:ln>
                <a:solidFill>
                  <a:schemeClr val="tx1"/>
                </a:solidFill>
                <a:effectLst/>
                <a:latin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0" i="0" u="none" strike="noStrike" cap="none" normalizeH="0" baseline="0" dirty="0">
                <a:ln>
                  <a:noFill/>
                </a:ln>
                <a:solidFill>
                  <a:schemeClr val="tx1"/>
                </a:solidFill>
                <a:effectLst/>
                <a:latin typeface="Arial" panose="020B0604020202020204" pitchFamily="34" charset="0"/>
              </a:rPr>
              <a:t>Introduce bias-detection AI audits and inclusive-hiring training for line managers.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0" i="0" u="none" strike="noStrike" cap="none" normalizeH="0" baseline="0" dirty="0">
                <a:ln>
                  <a:noFill/>
                </a:ln>
                <a:solidFill>
                  <a:schemeClr val="tx1"/>
                </a:solidFill>
                <a:effectLst/>
                <a:latin typeface="Arial" panose="020B0604020202020204" pitchFamily="34" charset="0"/>
              </a:rPr>
              <a:t>Benchmark recruitment metrics against industry leaders (Collings et al., 2015).</a:t>
            </a:r>
          </a:p>
        </p:txBody>
      </p:sp>
      <p:sp>
        <p:nvSpPr>
          <p:cNvPr id="9" name="Title 1">
            <a:extLst>
              <a:ext uri="{FF2B5EF4-FFF2-40B4-BE49-F238E27FC236}">
                <a16:creationId xmlns:a16="http://schemas.microsoft.com/office/drawing/2014/main" id="{5F6DE952-1A4B-4988-88FB-AC7B86269338}"/>
              </a:ext>
            </a:extLst>
          </p:cNvPr>
          <p:cNvSpPr txBox="1">
            <a:spLocks/>
          </p:cNvSpPr>
          <p:nvPr/>
        </p:nvSpPr>
        <p:spPr>
          <a:xfrm>
            <a:off x="0" y="-60036"/>
            <a:ext cx="10881158" cy="53435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panose="020B0604020202020204" pitchFamily="34" charset="0"/>
                <a:ea typeface="+mj-ea"/>
                <a:cs typeface="Arial" panose="020B0604020202020204" pitchFamily="34" charset="0"/>
              </a:rPr>
              <a:t>Student: Reda Juciute, 2213928</a:t>
            </a:r>
          </a:p>
        </p:txBody>
      </p:sp>
    </p:spTree>
    <p:extLst>
      <p:ext uri="{BB962C8B-B14F-4D97-AF65-F5344CB8AC3E}">
        <p14:creationId xmlns:p14="http://schemas.microsoft.com/office/powerpoint/2010/main" val="88794333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useBgFill="1">
        <p:nvSpPr>
          <p:cNvPr id="32" name="Rectangle 25">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3" name="Freeform: Shape 27">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823EE74A-271A-4649-B717-CBDD978289F7}"/>
              </a:ext>
            </a:extLst>
          </p:cNvPr>
          <p:cNvSpPr>
            <a:spLocks noGrp="1"/>
          </p:cNvSpPr>
          <p:nvPr>
            <p:ph type="title"/>
          </p:nvPr>
        </p:nvSpPr>
        <p:spPr>
          <a:xfrm>
            <a:off x="838200" y="365125"/>
            <a:ext cx="10515600" cy="1325563"/>
          </a:xfrm>
        </p:spPr>
        <p:txBody>
          <a:bodyPr>
            <a:normAutofit/>
          </a:bodyPr>
          <a:lstStyle/>
          <a:p>
            <a:r>
              <a:rPr lang="en-GB" b="1">
                <a:latin typeface="Arial" panose="020B0604020202020204" pitchFamily="34" charset="0"/>
                <a:cs typeface="Arial" panose="020B0604020202020204" pitchFamily="34" charset="0"/>
              </a:rPr>
              <a:t>REFERENCES</a:t>
            </a:r>
          </a:p>
        </p:txBody>
      </p:sp>
      <p:sp>
        <p:nvSpPr>
          <p:cNvPr id="34" name="Arc 29">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Rectangle 1">
            <a:extLst>
              <a:ext uri="{FF2B5EF4-FFF2-40B4-BE49-F238E27FC236}">
                <a16:creationId xmlns:a16="http://schemas.microsoft.com/office/drawing/2014/main" id="{70B4907B-89B3-44E0-BAD2-9CF458C1C04D}"/>
              </a:ext>
            </a:extLst>
          </p:cNvPr>
          <p:cNvSpPr>
            <a:spLocks noGrp="1" noChangeArrowheads="1"/>
          </p:cNvSpPr>
          <p:nvPr>
            <p:ph idx="1"/>
          </p:nvPr>
        </p:nvSpPr>
        <p:spPr bwMode="auto">
          <a:xfrm>
            <a:off x="838200" y="1825625"/>
            <a:ext cx="10515600" cy="4351338"/>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0" compatLnSpc="1">
            <a:prstTxWarp prst="textNoShape">
              <a:avLst/>
            </a:prstTxWarp>
            <a:normAutofit/>
          </a:bodyPr>
          <a:lstStyle/>
          <a:p>
            <a:pPr marL="0" lvl="0" indent="0" eaLnBrk="0" fontAlgn="base" hangingPunct="0">
              <a:spcBef>
                <a:spcPct val="0"/>
              </a:spcBef>
              <a:spcAft>
                <a:spcPts val="600"/>
              </a:spcAft>
              <a:buNone/>
            </a:pPr>
            <a:r>
              <a:rPr lang="en-GB" sz="1800" dirty="0">
                <a:latin typeface="Arial" panose="020B0604020202020204" pitchFamily="34" charset="0"/>
                <a:cs typeface="Arial" panose="020B0604020202020204" pitchFamily="34" charset="0"/>
              </a:rPr>
              <a:t>1. Armstrong, M. and Taylor, S. (2023) </a:t>
            </a:r>
            <a:r>
              <a:rPr lang="en-GB" sz="1800" i="1" dirty="0">
                <a:latin typeface="Arial" panose="020B0604020202020204" pitchFamily="34" charset="0"/>
                <a:cs typeface="Arial" panose="020B0604020202020204" pitchFamily="34" charset="0"/>
              </a:rPr>
              <a:t>Armstrong’s Handbook of Human Resource Management Practice.</a:t>
            </a:r>
            <a:r>
              <a:rPr lang="en-GB" sz="1800" dirty="0">
                <a:latin typeface="Arial" panose="020B0604020202020204" pitchFamily="34" charset="0"/>
                <a:cs typeface="Arial" panose="020B0604020202020204" pitchFamily="34" charset="0"/>
              </a:rPr>
              <a:t> 16th </a:t>
            </a:r>
            <a:r>
              <a:rPr lang="en-GB" sz="1800" dirty="0" err="1">
                <a:latin typeface="Arial" panose="020B0604020202020204" pitchFamily="34" charset="0"/>
                <a:cs typeface="Arial" panose="020B0604020202020204" pitchFamily="34" charset="0"/>
              </a:rPr>
              <a:t>edn</a:t>
            </a:r>
            <a:r>
              <a:rPr lang="en-GB" sz="1800" dirty="0">
                <a:latin typeface="Arial" panose="020B0604020202020204" pitchFamily="34" charset="0"/>
                <a:cs typeface="Arial" panose="020B0604020202020204" pitchFamily="34" charset="0"/>
              </a:rPr>
              <a:t>. </a:t>
            </a:r>
            <a:r>
              <a:rPr lang="en-GB" sz="1800">
                <a:latin typeface="Arial" panose="020B0604020202020204" pitchFamily="34" charset="0"/>
                <a:cs typeface="Arial" panose="020B0604020202020204" pitchFamily="34" charset="0"/>
              </a:rPr>
              <a:t>London: Kogan Page.</a:t>
            </a:r>
            <a:br>
              <a:rPr lang="en-GB" sz="1800">
                <a:latin typeface="Arial" panose="020B0604020202020204" pitchFamily="34" charset="0"/>
                <a:cs typeface="Arial" panose="020B0604020202020204" pitchFamily="34" charset="0"/>
              </a:rPr>
            </a:br>
            <a:r>
              <a:rPr lang="en-GB" sz="1800" dirty="0">
                <a:latin typeface="Arial" panose="020B0604020202020204" pitchFamily="34" charset="0"/>
                <a:cs typeface="Arial" panose="020B0604020202020204" pitchFamily="34" charset="0"/>
              </a:rPr>
              <a:t>2. CIPD (2023) </a:t>
            </a:r>
            <a:r>
              <a:rPr lang="en-GB" sz="1800" i="1" dirty="0">
                <a:latin typeface="Arial" panose="020B0604020202020204" pitchFamily="34" charset="0"/>
                <a:cs typeface="Arial" panose="020B0604020202020204" pitchFamily="34" charset="0"/>
              </a:rPr>
              <a:t>Recruitment: An Overview.</a:t>
            </a:r>
            <a:r>
              <a:rPr lang="en-GB" sz="1800" dirty="0">
                <a:latin typeface="Arial" panose="020B0604020202020204" pitchFamily="34" charset="0"/>
                <a:cs typeface="Arial" panose="020B0604020202020204" pitchFamily="34" charset="0"/>
              </a:rPr>
              <a:t> Available at: </a:t>
            </a:r>
            <a:r>
              <a:rPr lang="en-GB" sz="1800" dirty="0">
                <a:latin typeface="Arial" panose="020B0604020202020204" pitchFamily="34" charset="0"/>
                <a:cs typeface="Arial" panose="020B0604020202020204" pitchFamily="34" charset="0"/>
                <a:hlinkClick r:id="rId3"/>
              </a:rPr>
              <a:t>https://www.cipd.co.uk</a:t>
            </a:r>
            <a:r>
              <a:rPr lang="en-GB" sz="1800" dirty="0">
                <a:latin typeface="Arial" panose="020B0604020202020204" pitchFamily="34" charset="0"/>
                <a:cs typeface="Arial" panose="020B0604020202020204" pitchFamily="34" charset="0"/>
              </a:rPr>
              <a:t> (Accessed:28 Oct 2025).</a:t>
            </a:r>
            <a:br>
              <a:rPr lang="en-GB" sz="1800" dirty="0">
                <a:latin typeface="Arial" panose="020B0604020202020204" pitchFamily="34" charset="0"/>
                <a:cs typeface="Arial" panose="020B0604020202020204" pitchFamily="34" charset="0"/>
              </a:rPr>
            </a:br>
            <a:r>
              <a:rPr lang="en-GB" sz="1800" dirty="0">
                <a:latin typeface="Arial" panose="020B0604020202020204" pitchFamily="34" charset="0"/>
                <a:cs typeface="Arial" panose="020B0604020202020204" pitchFamily="34" charset="0"/>
              </a:rPr>
              <a:t>3. Collings, D.G., Scullion, H. and </a:t>
            </a:r>
            <a:r>
              <a:rPr lang="en-GB" sz="1800" dirty="0" err="1">
                <a:latin typeface="Arial" panose="020B0604020202020204" pitchFamily="34" charset="0"/>
                <a:cs typeface="Arial" panose="020B0604020202020204" pitchFamily="34" charset="0"/>
              </a:rPr>
              <a:t>Vaiman</a:t>
            </a:r>
            <a:r>
              <a:rPr lang="en-GB" sz="1800" dirty="0">
                <a:latin typeface="Arial" panose="020B0604020202020204" pitchFamily="34" charset="0"/>
                <a:cs typeface="Arial" panose="020B0604020202020204" pitchFamily="34" charset="0"/>
              </a:rPr>
              <a:t>, V. (2015) </a:t>
            </a:r>
            <a:r>
              <a:rPr lang="en-GB" sz="1800" i="1" dirty="0">
                <a:latin typeface="Arial" panose="020B0604020202020204" pitchFamily="34" charset="0"/>
                <a:cs typeface="Arial" panose="020B0604020202020204" pitchFamily="34" charset="0"/>
              </a:rPr>
              <a:t>Global Talent Management.</a:t>
            </a:r>
            <a:r>
              <a:rPr lang="en-GB" sz="1800" dirty="0">
                <a:latin typeface="Arial" panose="020B0604020202020204" pitchFamily="34" charset="0"/>
                <a:cs typeface="Arial" panose="020B0604020202020204" pitchFamily="34" charset="0"/>
              </a:rPr>
              <a:t> London: Routledge.</a:t>
            </a:r>
            <a:br>
              <a:rPr lang="en-GB" sz="1800" dirty="0">
                <a:latin typeface="Arial" panose="020B0604020202020204" pitchFamily="34" charset="0"/>
                <a:cs typeface="Arial" panose="020B0604020202020204" pitchFamily="34" charset="0"/>
              </a:rPr>
            </a:br>
            <a:r>
              <a:rPr lang="en-GB" sz="1800" dirty="0">
                <a:latin typeface="Arial" panose="020B0604020202020204" pitchFamily="34" charset="0"/>
                <a:cs typeface="Arial" panose="020B0604020202020204" pitchFamily="34" charset="0"/>
              </a:rPr>
              <a:t>4. </a:t>
            </a:r>
            <a:r>
              <a:rPr lang="en-GB" sz="1800" dirty="0" err="1">
                <a:latin typeface="Arial" panose="020B0604020202020204" pitchFamily="34" charset="0"/>
                <a:cs typeface="Arial" panose="020B0604020202020204" pitchFamily="34" charset="0"/>
              </a:rPr>
              <a:t>Dessler</a:t>
            </a:r>
            <a:r>
              <a:rPr lang="en-GB" sz="1800" dirty="0">
                <a:latin typeface="Arial" panose="020B0604020202020204" pitchFamily="34" charset="0"/>
                <a:cs typeface="Arial" panose="020B0604020202020204" pitchFamily="34" charset="0"/>
              </a:rPr>
              <a:t>, G. (2022) </a:t>
            </a:r>
            <a:r>
              <a:rPr lang="en-GB" sz="1800" i="1" dirty="0">
                <a:latin typeface="Arial" panose="020B0604020202020204" pitchFamily="34" charset="0"/>
                <a:cs typeface="Arial" panose="020B0604020202020204" pitchFamily="34" charset="0"/>
              </a:rPr>
              <a:t>Human Resource Management.</a:t>
            </a:r>
            <a:r>
              <a:rPr lang="en-GB" sz="1800" dirty="0">
                <a:latin typeface="Arial" panose="020B0604020202020204" pitchFamily="34" charset="0"/>
                <a:cs typeface="Arial" panose="020B0604020202020204" pitchFamily="34" charset="0"/>
              </a:rPr>
              <a:t> 16th </a:t>
            </a:r>
            <a:r>
              <a:rPr lang="en-GB" sz="1800" dirty="0" err="1">
                <a:latin typeface="Arial" panose="020B0604020202020204" pitchFamily="34" charset="0"/>
                <a:cs typeface="Arial" panose="020B0604020202020204" pitchFamily="34" charset="0"/>
              </a:rPr>
              <a:t>edn</a:t>
            </a:r>
            <a:r>
              <a:rPr lang="en-GB" sz="1800" dirty="0">
                <a:latin typeface="Arial" panose="020B0604020202020204" pitchFamily="34" charset="0"/>
                <a:cs typeface="Arial" panose="020B0604020202020204" pitchFamily="34" charset="0"/>
              </a:rPr>
              <a:t>. Harlow: Pearson Education.</a:t>
            </a:r>
            <a:br>
              <a:rPr lang="en-GB" sz="1800" dirty="0">
                <a:latin typeface="Arial" panose="020B0604020202020204" pitchFamily="34" charset="0"/>
                <a:cs typeface="Arial" panose="020B0604020202020204" pitchFamily="34" charset="0"/>
              </a:rPr>
            </a:br>
            <a:r>
              <a:rPr lang="en-GB" sz="1800" dirty="0">
                <a:latin typeface="Arial" panose="020B0604020202020204" pitchFamily="34" charset="0"/>
                <a:cs typeface="Arial" panose="020B0604020202020204" pitchFamily="34" charset="0"/>
              </a:rPr>
              <a:t>5. Shell Plc (2024) </a:t>
            </a:r>
            <a:r>
              <a:rPr lang="en-GB" sz="1800" i="1" dirty="0">
                <a:latin typeface="Arial" panose="020B0604020202020204" pitchFamily="34" charset="0"/>
                <a:cs typeface="Arial" panose="020B0604020202020204" pitchFamily="34" charset="0"/>
              </a:rPr>
              <a:t>Careers at Shell.</a:t>
            </a:r>
            <a:r>
              <a:rPr lang="en-GB" sz="1800" dirty="0">
                <a:latin typeface="Arial" panose="020B0604020202020204" pitchFamily="34" charset="0"/>
                <a:cs typeface="Arial" panose="020B0604020202020204" pitchFamily="34" charset="0"/>
              </a:rPr>
              <a:t> Available at: </a:t>
            </a:r>
            <a:r>
              <a:rPr lang="en-GB" sz="1800" dirty="0">
                <a:latin typeface="Arial" panose="020B0604020202020204" pitchFamily="34" charset="0"/>
                <a:cs typeface="Arial" panose="020B0604020202020204" pitchFamily="34" charset="0"/>
                <a:hlinkClick r:id="rId4"/>
              </a:rPr>
              <a:t>https://www.shell.com</a:t>
            </a:r>
            <a:r>
              <a:rPr lang="en-GB" sz="1800" dirty="0">
                <a:latin typeface="Arial" panose="020B0604020202020204" pitchFamily="34" charset="0"/>
                <a:cs typeface="Arial" panose="020B0604020202020204" pitchFamily="34" charset="0"/>
              </a:rPr>
              <a:t> (Accessed:28 Oct 2025).</a:t>
            </a:r>
            <a:br>
              <a:rPr lang="en-GB" sz="1800" dirty="0">
                <a:latin typeface="Arial" panose="020B0604020202020204" pitchFamily="34" charset="0"/>
                <a:cs typeface="Arial" panose="020B0604020202020204" pitchFamily="34" charset="0"/>
              </a:rPr>
            </a:br>
            <a:r>
              <a:rPr lang="en-GB" sz="1800" dirty="0">
                <a:latin typeface="Arial" panose="020B0604020202020204" pitchFamily="34" charset="0"/>
                <a:cs typeface="Arial" panose="020B0604020202020204" pitchFamily="34" charset="0"/>
              </a:rPr>
              <a:t>6. SHRM (2024) </a:t>
            </a:r>
            <a:r>
              <a:rPr lang="en-GB" sz="1800" i="1" dirty="0">
                <a:latin typeface="Arial" panose="020B0604020202020204" pitchFamily="34" charset="0"/>
                <a:cs typeface="Arial" panose="020B0604020202020204" pitchFamily="34" charset="0"/>
              </a:rPr>
              <a:t>Global Talent Acquisition Trends.</a:t>
            </a:r>
            <a:r>
              <a:rPr lang="en-GB" sz="1800" dirty="0">
                <a:latin typeface="Arial" panose="020B0604020202020204" pitchFamily="34" charset="0"/>
                <a:cs typeface="Arial" panose="020B0604020202020204" pitchFamily="34" charset="0"/>
              </a:rPr>
              <a:t> Available at: </a:t>
            </a:r>
            <a:r>
              <a:rPr lang="en-GB" sz="1800" dirty="0">
                <a:latin typeface="Arial" panose="020B0604020202020204" pitchFamily="34" charset="0"/>
                <a:cs typeface="Arial" panose="020B0604020202020204" pitchFamily="34" charset="0"/>
                <a:hlinkClick r:id="rId5"/>
              </a:rPr>
              <a:t>https://www.shrm.org</a:t>
            </a:r>
            <a:r>
              <a:rPr lang="en-GB" sz="1800" dirty="0">
                <a:latin typeface="Arial" panose="020B0604020202020204" pitchFamily="34" charset="0"/>
                <a:cs typeface="Arial" panose="020B0604020202020204" pitchFamily="34" charset="0"/>
              </a:rPr>
              <a:t> (Accessed: 28 Oct 2025).</a:t>
            </a:r>
            <a:br>
              <a:rPr lang="en-GB" sz="1800" dirty="0">
                <a:latin typeface="Arial" panose="020B0604020202020204" pitchFamily="34" charset="0"/>
                <a:cs typeface="Arial" panose="020B0604020202020204" pitchFamily="34" charset="0"/>
              </a:rPr>
            </a:br>
            <a:r>
              <a:rPr lang="en-GB" sz="1800" dirty="0">
                <a:latin typeface="Arial" panose="020B0604020202020204" pitchFamily="34" charset="0"/>
                <a:cs typeface="Arial" panose="020B0604020202020204" pitchFamily="34" charset="0"/>
              </a:rPr>
              <a:t>7. Torrington, D., Hall, L., Taylor, S. and Atkinson, C. (2020) </a:t>
            </a:r>
            <a:r>
              <a:rPr lang="en-GB" sz="1800" i="1" dirty="0">
                <a:latin typeface="Arial" panose="020B0604020202020204" pitchFamily="34" charset="0"/>
                <a:cs typeface="Arial" panose="020B0604020202020204" pitchFamily="34" charset="0"/>
              </a:rPr>
              <a:t>Human Resource Management.</a:t>
            </a:r>
            <a:r>
              <a:rPr lang="en-GB" sz="1800" dirty="0">
                <a:latin typeface="Arial" panose="020B0604020202020204" pitchFamily="34" charset="0"/>
                <a:cs typeface="Arial" panose="020B0604020202020204" pitchFamily="34" charset="0"/>
              </a:rPr>
              <a:t> 11th </a:t>
            </a:r>
            <a:r>
              <a:rPr lang="en-GB" sz="1800" dirty="0" err="1">
                <a:latin typeface="Arial" panose="020B0604020202020204" pitchFamily="34" charset="0"/>
                <a:cs typeface="Arial" panose="020B0604020202020204" pitchFamily="34" charset="0"/>
              </a:rPr>
              <a:t>edn</a:t>
            </a:r>
            <a:r>
              <a:rPr lang="en-GB" sz="1800" dirty="0">
                <a:latin typeface="Arial" panose="020B0604020202020204" pitchFamily="34" charset="0"/>
                <a:cs typeface="Arial" panose="020B0604020202020204" pitchFamily="34" charset="0"/>
              </a:rPr>
              <a:t>. Harlow: Pearson Education.</a:t>
            </a:r>
            <a:br>
              <a:rPr lang="en-GB" sz="1800" dirty="0">
                <a:latin typeface="Arial" panose="020B0604020202020204" pitchFamily="34" charset="0"/>
                <a:cs typeface="Arial" panose="020B0604020202020204" pitchFamily="34" charset="0"/>
              </a:rPr>
            </a:br>
            <a:r>
              <a:rPr lang="en-GB" sz="1800" dirty="0">
                <a:latin typeface="Arial" panose="020B0604020202020204" pitchFamily="34" charset="0"/>
                <a:cs typeface="Arial" panose="020B0604020202020204" pitchFamily="34" charset="0"/>
              </a:rPr>
              <a:t>8. Ulrich, D. et al. (2012) </a:t>
            </a:r>
            <a:r>
              <a:rPr lang="en-GB" sz="1800" i="1" dirty="0">
                <a:latin typeface="Arial" panose="020B0604020202020204" pitchFamily="34" charset="0"/>
                <a:cs typeface="Arial" panose="020B0604020202020204" pitchFamily="34" charset="0"/>
              </a:rPr>
              <a:t>HR Competencies: Mastery at the Intersection of People and Business.</a:t>
            </a:r>
            <a:r>
              <a:rPr lang="en-GB" sz="1800" dirty="0">
                <a:latin typeface="Arial" panose="020B0604020202020204" pitchFamily="34" charset="0"/>
                <a:cs typeface="Arial" panose="020B0604020202020204" pitchFamily="34" charset="0"/>
              </a:rPr>
              <a:t> Alexandria: SHRM.</a:t>
            </a:r>
            <a:endParaRPr kumimoji="0" lang="en-US" altLang="en-US" sz="1800" b="0" i="0" u="none" strike="noStrike" cap="none" normalizeH="0" baseline="0" dirty="0">
              <a:ln>
                <a:noFill/>
              </a:ln>
              <a:effectLst/>
              <a:latin typeface="Arial" panose="020B0604020202020204" pitchFamily="34" charset="0"/>
              <a:cs typeface="Arial" panose="020B0604020202020204" pitchFamily="34" charset="0"/>
            </a:endParaRPr>
          </a:p>
          <a:p>
            <a:pPr marL="0" marR="0" lvl="0" indent="0" defTabSz="914400" rtl="0" eaLnBrk="0" fontAlgn="base" latinLnBrk="0" hangingPunct="0">
              <a:spcBef>
                <a:spcPct val="0"/>
              </a:spcBef>
              <a:spcAft>
                <a:spcPts val="600"/>
              </a:spcAft>
              <a:buClrTx/>
              <a:buSzTx/>
              <a:buFontTx/>
              <a:buNone/>
              <a:tabLst/>
            </a:pPr>
            <a:endParaRPr kumimoji="0" lang="en-US" altLang="en-US" sz="1800" b="0" i="0" u="none" strike="noStrike" cap="none" normalizeH="0" baseline="0" dirty="0">
              <a:ln>
                <a:noFill/>
              </a:ln>
              <a:effectLst/>
              <a:latin typeface="Arial" panose="020B0604020202020204" pitchFamily="34" charset="0"/>
            </a:endParaRPr>
          </a:p>
        </p:txBody>
      </p:sp>
      <p:pic>
        <p:nvPicPr>
          <p:cNvPr id="5" name="Picture 4" descr="A shell with white text&#10;&#10;Description automatically generated">
            <a:extLst>
              <a:ext uri="{FF2B5EF4-FFF2-40B4-BE49-F238E27FC236}">
                <a16:creationId xmlns:a16="http://schemas.microsoft.com/office/drawing/2014/main" id="{4CFC2DBC-C45F-4A0F-ADDC-38B71BB4DCA7}"/>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10270671" y="-1"/>
            <a:ext cx="1782395" cy="1812605"/>
          </a:xfrm>
          <a:prstGeom prst="rect">
            <a:avLst/>
          </a:prstGeom>
        </p:spPr>
      </p:pic>
      <p:sp>
        <p:nvSpPr>
          <p:cNvPr id="9" name="Title 1">
            <a:extLst>
              <a:ext uri="{FF2B5EF4-FFF2-40B4-BE49-F238E27FC236}">
                <a16:creationId xmlns:a16="http://schemas.microsoft.com/office/drawing/2014/main" id="{66D28431-53BC-4248-B002-A0E3BD09E503}"/>
              </a:ext>
            </a:extLst>
          </p:cNvPr>
          <p:cNvSpPr txBox="1">
            <a:spLocks/>
          </p:cNvSpPr>
          <p:nvPr/>
        </p:nvSpPr>
        <p:spPr>
          <a:xfrm>
            <a:off x="0" y="-60036"/>
            <a:ext cx="10881158" cy="53435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panose="020B0604020202020204" pitchFamily="34" charset="0"/>
                <a:ea typeface="+mj-ea"/>
                <a:cs typeface="Arial" panose="020B0604020202020204" pitchFamily="34" charset="0"/>
              </a:rPr>
              <a:t>Student: Reda Juciute, 2213928</a:t>
            </a:r>
          </a:p>
        </p:txBody>
      </p:sp>
    </p:spTree>
    <p:extLst>
      <p:ext uri="{BB962C8B-B14F-4D97-AF65-F5344CB8AC3E}">
        <p14:creationId xmlns:p14="http://schemas.microsoft.com/office/powerpoint/2010/main" val="51239431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65"/>
        <p:cNvGrpSpPr/>
        <p:nvPr/>
      </p:nvGrpSpPr>
      <p:grpSpPr>
        <a:xfrm>
          <a:off x="0" y="0"/>
          <a:ext cx="0" cy="0"/>
          <a:chOff x="0" y="0"/>
          <a:chExt cx="0" cy="0"/>
        </a:xfrm>
      </p:grpSpPr>
      <p:sp>
        <p:nvSpPr>
          <p:cNvPr id="66" name="Google Shape;66;p13"/>
          <p:cNvSpPr txBox="1">
            <a:spLocks noGrp="1"/>
          </p:cNvSpPr>
          <p:nvPr>
            <p:ph type="ctrTitle"/>
          </p:nvPr>
        </p:nvSpPr>
        <p:spPr>
          <a:xfrm>
            <a:off x="1338867" y="2335685"/>
            <a:ext cx="9515600" cy="1363200"/>
          </a:xfrm>
          <a:prstGeom prst="rect">
            <a:avLst/>
          </a:prstGeom>
        </p:spPr>
        <p:txBody>
          <a:bodyPr spcFirstLastPara="1" wrap="square" lIns="121900" tIns="121900" rIns="121900" bIns="121900" anchor="b" anchorCtr="0">
            <a:normAutofit fontScale="90000"/>
          </a:bodyPr>
          <a:lstStyle/>
          <a:p>
            <a:r>
              <a:rPr lang="en" dirty="0"/>
              <a:t>HR Technology and Digital Transformation at Shell</a:t>
            </a:r>
            <a:endParaRPr dirty="0"/>
          </a:p>
        </p:txBody>
      </p:sp>
      <p:sp>
        <p:nvSpPr>
          <p:cNvPr id="67" name="Google Shape;67;p13"/>
          <p:cNvSpPr txBox="1">
            <a:spLocks noGrp="1"/>
          </p:cNvSpPr>
          <p:nvPr>
            <p:ph type="subTitle" idx="1"/>
          </p:nvPr>
        </p:nvSpPr>
        <p:spPr>
          <a:xfrm>
            <a:off x="2849633" y="3800052"/>
            <a:ext cx="6494000" cy="1056800"/>
          </a:xfrm>
          <a:prstGeom prst="rect">
            <a:avLst/>
          </a:prstGeom>
        </p:spPr>
        <p:txBody>
          <a:bodyPr spcFirstLastPara="1" wrap="square" lIns="121900" tIns="121900" rIns="121900" bIns="121900" anchor="t" anchorCtr="0">
            <a:normAutofit/>
          </a:bodyPr>
          <a:lstStyle/>
          <a:p>
            <a:pPr marL="0" indent="0"/>
            <a:r>
              <a:rPr lang="en" sz="1467" b="1" dirty="0">
                <a:solidFill>
                  <a:srgbClr val="000000"/>
                </a:solidFill>
                <a:latin typeface="Arial"/>
                <a:ea typeface="Arial"/>
                <a:cs typeface="Arial"/>
                <a:sym typeface="Arial"/>
              </a:rPr>
              <a:t>Module Name: </a:t>
            </a:r>
            <a:r>
              <a:rPr lang="en" sz="1467" dirty="0">
                <a:solidFill>
                  <a:srgbClr val="000000"/>
                </a:solidFill>
                <a:latin typeface="Arial"/>
                <a:ea typeface="Arial"/>
                <a:cs typeface="Arial"/>
                <a:sym typeface="Arial"/>
              </a:rPr>
              <a:t>International Human Resource Management</a:t>
            </a:r>
            <a:endParaRPr sz="1467" dirty="0">
              <a:solidFill>
                <a:srgbClr val="000000"/>
              </a:solidFill>
              <a:latin typeface="Arial"/>
              <a:ea typeface="Arial"/>
              <a:cs typeface="Arial"/>
              <a:sym typeface="Arial"/>
            </a:endParaRPr>
          </a:p>
        </p:txBody>
      </p:sp>
      <p:pic>
        <p:nvPicPr>
          <p:cNvPr id="68" name="Google Shape;68;p13"/>
          <p:cNvPicPr preferRelativeResize="0"/>
          <p:nvPr/>
        </p:nvPicPr>
        <p:blipFill>
          <a:blip r:embed="rId3">
            <a:alphaModFix/>
          </a:blip>
          <a:stretch>
            <a:fillRect/>
          </a:stretch>
        </p:blipFill>
        <p:spPr>
          <a:xfrm>
            <a:off x="1540284" y="153531"/>
            <a:ext cx="2036037" cy="1137920"/>
          </a:xfrm>
          <a:prstGeom prst="rect">
            <a:avLst/>
          </a:prstGeom>
          <a:noFill/>
          <a:ln>
            <a:noFill/>
          </a:ln>
        </p:spPr>
      </p:pic>
      <p:sp>
        <p:nvSpPr>
          <p:cNvPr id="2" name="TextBox 1">
            <a:extLst>
              <a:ext uri="{FF2B5EF4-FFF2-40B4-BE49-F238E27FC236}">
                <a16:creationId xmlns:a16="http://schemas.microsoft.com/office/drawing/2014/main" id="{3F5A78A8-9006-19EB-C0C6-3EF88E2377B9}"/>
              </a:ext>
            </a:extLst>
          </p:cNvPr>
          <p:cNvSpPr txBox="1"/>
          <p:nvPr/>
        </p:nvSpPr>
        <p:spPr>
          <a:xfrm rot="10800000" flipV="1">
            <a:off x="7085856" y="389002"/>
            <a:ext cx="4515555" cy="666977"/>
          </a:xfrm>
          <a:prstGeom prst="rect">
            <a:avLst/>
          </a:prstGeom>
          <a:noFill/>
        </p:spPr>
        <p:txBody>
          <a:bodyPr wrap="square" rtlCol="0">
            <a:spAutoFit/>
          </a:bodyPr>
          <a:lstStyle/>
          <a:p>
            <a:pPr defTabSz="1219170">
              <a:buClr>
                <a:srgbClr val="000000"/>
              </a:buClr>
            </a:pPr>
            <a:r>
              <a:rPr lang="en-GB" sz="1867" kern="0" dirty="0">
                <a:solidFill>
                  <a:srgbClr val="000000"/>
                </a:solidFill>
                <a:latin typeface="Arial"/>
                <a:cs typeface="Arial"/>
                <a:sym typeface="Arial"/>
              </a:rPr>
              <a:t>Jahangir </a:t>
            </a:r>
            <a:r>
              <a:rPr lang="en-GB" sz="1867" kern="0" dirty="0" err="1">
                <a:solidFill>
                  <a:srgbClr val="000000"/>
                </a:solidFill>
                <a:latin typeface="Arial"/>
                <a:cs typeface="Arial"/>
                <a:sym typeface="Arial"/>
              </a:rPr>
              <a:t>khalaj</a:t>
            </a:r>
            <a:r>
              <a:rPr lang="en-GB" sz="1867" kern="0" dirty="0">
                <a:solidFill>
                  <a:srgbClr val="000000"/>
                </a:solidFill>
                <a:latin typeface="Arial"/>
                <a:cs typeface="Arial"/>
                <a:sym typeface="Arial"/>
              </a:rPr>
              <a:t> </a:t>
            </a:r>
            <a:r>
              <a:rPr lang="en-GB" sz="1867" kern="0" dirty="0" err="1">
                <a:solidFill>
                  <a:srgbClr val="000000"/>
                </a:solidFill>
                <a:latin typeface="Arial"/>
                <a:cs typeface="Arial"/>
                <a:sym typeface="Arial"/>
              </a:rPr>
              <a:t>savojbolagh</a:t>
            </a:r>
            <a:r>
              <a:rPr lang="en-GB" sz="1867" kern="0" dirty="0">
                <a:solidFill>
                  <a:srgbClr val="000000"/>
                </a:solidFill>
                <a:latin typeface="Arial"/>
                <a:cs typeface="Arial"/>
                <a:sym typeface="Arial"/>
              </a:rPr>
              <a:t>- 2109914</a:t>
            </a:r>
          </a:p>
          <a:p>
            <a:pPr defTabSz="1219170">
              <a:buClr>
                <a:srgbClr val="000000"/>
              </a:buClr>
            </a:pPr>
            <a:endParaRPr lang="en-US" sz="1867" kern="0" dirty="0">
              <a:solidFill>
                <a:srgbClr val="000000"/>
              </a:solidFill>
              <a:latin typeface="Arial"/>
              <a:cs typeface="Arial"/>
              <a:sym typeface="Aria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75"/>
        <p:cNvGrpSpPr/>
        <p:nvPr/>
      </p:nvGrpSpPr>
      <p:grpSpPr>
        <a:xfrm>
          <a:off x="0" y="0"/>
          <a:ext cx="0" cy="0"/>
          <a:chOff x="0" y="0"/>
          <a:chExt cx="0" cy="0"/>
        </a:xfrm>
      </p:grpSpPr>
      <p:sp>
        <p:nvSpPr>
          <p:cNvPr id="76" name="Google Shape;76;p14"/>
          <p:cNvSpPr txBox="1">
            <a:spLocks noGrp="1"/>
          </p:cNvSpPr>
          <p:nvPr>
            <p:ph type="title"/>
          </p:nvPr>
        </p:nvSpPr>
        <p:spPr>
          <a:xfrm>
            <a:off x="415600" y="593367"/>
            <a:ext cx="11360800" cy="943200"/>
          </a:xfrm>
          <a:prstGeom prst="rect">
            <a:avLst/>
          </a:prstGeom>
        </p:spPr>
        <p:txBody>
          <a:bodyPr spcFirstLastPara="1" wrap="square" lIns="121900" tIns="121900" rIns="121900" bIns="121900" anchor="t" anchorCtr="0">
            <a:normAutofit/>
          </a:bodyPr>
          <a:lstStyle/>
          <a:p>
            <a:r>
              <a:rPr lang="en"/>
              <a:t> Agenda</a:t>
            </a:r>
            <a:endParaRPr/>
          </a:p>
        </p:txBody>
      </p:sp>
      <p:sp>
        <p:nvSpPr>
          <p:cNvPr id="77" name="Google Shape;77;p14"/>
          <p:cNvSpPr txBox="1">
            <a:spLocks noGrp="1"/>
          </p:cNvSpPr>
          <p:nvPr>
            <p:ph type="body" idx="1"/>
          </p:nvPr>
        </p:nvSpPr>
        <p:spPr>
          <a:xfrm>
            <a:off x="415600" y="1064968"/>
            <a:ext cx="5087357" cy="5027065"/>
          </a:xfrm>
          <a:prstGeom prst="rect">
            <a:avLst/>
          </a:prstGeom>
        </p:spPr>
        <p:txBody>
          <a:bodyPr spcFirstLastPara="1" wrap="square" lIns="121900" tIns="121900" rIns="121900" bIns="121900" anchor="t" anchorCtr="0">
            <a:normAutofit/>
          </a:bodyPr>
          <a:lstStyle/>
          <a:p>
            <a:pPr marL="0" indent="0">
              <a:spcBef>
                <a:spcPts val="1600"/>
              </a:spcBef>
              <a:buNone/>
            </a:pPr>
            <a:r>
              <a:rPr lang="en" sz="1467" b="1">
                <a:solidFill>
                  <a:srgbClr val="000000"/>
                </a:solidFill>
                <a:latin typeface="Arial"/>
                <a:ea typeface="Arial"/>
                <a:cs typeface="Arial"/>
                <a:sym typeface="Arial"/>
              </a:rPr>
              <a:t>What We Will Cover Today:</a:t>
            </a:r>
            <a:endParaRPr sz="1467" b="1">
              <a:solidFill>
                <a:srgbClr val="000000"/>
              </a:solidFill>
              <a:latin typeface="Arial"/>
              <a:ea typeface="Arial"/>
              <a:cs typeface="Arial"/>
              <a:sym typeface="Arial"/>
            </a:endParaRPr>
          </a:p>
          <a:p>
            <a:pPr indent="-397923">
              <a:spcBef>
                <a:spcPts val="1600"/>
              </a:spcBef>
              <a:buClr>
                <a:srgbClr val="000000"/>
              </a:buClr>
              <a:buSzPts val="1100"/>
              <a:buFont typeface="Arial"/>
              <a:buChar char="●"/>
            </a:pPr>
            <a:r>
              <a:rPr lang="en" sz="1467">
                <a:solidFill>
                  <a:srgbClr val="000000"/>
                </a:solidFill>
                <a:latin typeface="Arial"/>
                <a:ea typeface="Arial"/>
                <a:cs typeface="Arial"/>
                <a:sym typeface="Arial"/>
              </a:rPr>
              <a:t>Current </a:t>
            </a:r>
            <a:r>
              <a:rPr lang="en" sz="1467" b="1">
                <a:solidFill>
                  <a:srgbClr val="000000"/>
                </a:solidFill>
                <a:latin typeface="Arial"/>
                <a:ea typeface="Arial"/>
                <a:cs typeface="Arial"/>
                <a:sym typeface="Arial"/>
              </a:rPr>
              <a:t>HR policies</a:t>
            </a:r>
            <a:r>
              <a:rPr lang="en" sz="1467">
                <a:solidFill>
                  <a:srgbClr val="000000"/>
                </a:solidFill>
                <a:latin typeface="Arial"/>
                <a:ea typeface="Arial"/>
                <a:cs typeface="Arial"/>
                <a:sym typeface="Arial"/>
              </a:rPr>
              <a:t> and </a:t>
            </a:r>
            <a:r>
              <a:rPr lang="en" sz="1467" b="1">
                <a:solidFill>
                  <a:srgbClr val="000000"/>
                </a:solidFill>
                <a:latin typeface="Arial"/>
                <a:ea typeface="Arial"/>
                <a:cs typeface="Arial"/>
                <a:sym typeface="Arial"/>
              </a:rPr>
              <a:t>digital practices</a:t>
            </a:r>
            <a:r>
              <a:rPr lang="en" sz="1467">
                <a:solidFill>
                  <a:srgbClr val="000000"/>
                </a:solidFill>
                <a:latin typeface="Arial"/>
                <a:ea typeface="Arial"/>
                <a:cs typeface="Arial"/>
                <a:sym typeface="Arial"/>
              </a:rPr>
              <a:t> at Shell</a:t>
            </a:r>
            <a:endParaRPr sz="1467">
              <a:solidFill>
                <a:srgbClr val="000000"/>
              </a:solidFill>
              <a:latin typeface="Arial"/>
              <a:ea typeface="Arial"/>
              <a:cs typeface="Arial"/>
              <a:sym typeface="Arial"/>
            </a:endParaRPr>
          </a:p>
          <a:p>
            <a:pPr indent="-397923">
              <a:buClr>
                <a:srgbClr val="000000"/>
              </a:buClr>
              <a:buSzPts val="1100"/>
              <a:buFont typeface="Arial"/>
              <a:buChar char="●"/>
            </a:pPr>
            <a:r>
              <a:rPr lang="en" sz="1467">
                <a:solidFill>
                  <a:srgbClr val="000000"/>
                </a:solidFill>
                <a:latin typeface="Arial"/>
                <a:ea typeface="Arial"/>
                <a:cs typeface="Arial"/>
                <a:sym typeface="Arial"/>
              </a:rPr>
              <a:t>The </a:t>
            </a:r>
            <a:r>
              <a:rPr lang="en" sz="1467" b="1">
                <a:solidFill>
                  <a:srgbClr val="000000"/>
                </a:solidFill>
                <a:latin typeface="Arial"/>
                <a:ea typeface="Arial"/>
                <a:cs typeface="Arial"/>
                <a:sym typeface="Arial"/>
              </a:rPr>
              <a:t>role of line managers</a:t>
            </a:r>
            <a:r>
              <a:rPr lang="en" sz="1467">
                <a:solidFill>
                  <a:srgbClr val="000000"/>
                </a:solidFill>
                <a:latin typeface="Arial"/>
                <a:ea typeface="Arial"/>
                <a:cs typeface="Arial"/>
                <a:sym typeface="Arial"/>
              </a:rPr>
              <a:t> in applying HR technology solutions</a:t>
            </a:r>
            <a:endParaRPr sz="1467">
              <a:solidFill>
                <a:srgbClr val="000000"/>
              </a:solidFill>
              <a:latin typeface="Arial"/>
              <a:ea typeface="Arial"/>
              <a:cs typeface="Arial"/>
              <a:sym typeface="Arial"/>
            </a:endParaRPr>
          </a:p>
          <a:p>
            <a:pPr indent="-397923">
              <a:buClr>
                <a:srgbClr val="000000"/>
              </a:buClr>
              <a:buSzPts val="1100"/>
              <a:buFont typeface="Arial"/>
              <a:buChar char="●"/>
            </a:pPr>
            <a:r>
              <a:rPr lang="en" sz="1467" b="1">
                <a:solidFill>
                  <a:srgbClr val="000000"/>
                </a:solidFill>
                <a:latin typeface="Arial"/>
                <a:ea typeface="Arial"/>
                <a:cs typeface="Arial"/>
                <a:sym typeface="Arial"/>
              </a:rPr>
              <a:t>Strategic alignment</a:t>
            </a:r>
            <a:r>
              <a:rPr lang="en" sz="1467">
                <a:solidFill>
                  <a:srgbClr val="000000"/>
                </a:solidFill>
                <a:latin typeface="Arial"/>
                <a:ea typeface="Arial"/>
                <a:cs typeface="Arial"/>
                <a:sym typeface="Arial"/>
              </a:rPr>
              <a:t> of digital HR practices with Shell's business goals</a:t>
            </a:r>
            <a:endParaRPr sz="1467">
              <a:solidFill>
                <a:srgbClr val="000000"/>
              </a:solidFill>
              <a:latin typeface="Arial"/>
              <a:ea typeface="Arial"/>
              <a:cs typeface="Arial"/>
              <a:sym typeface="Arial"/>
            </a:endParaRPr>
          </a:p>
          <a:p>
            <a:pPr indent="-397923">
              <a:buClr>
                <a:srgbClr val="000000"/>
              </a:buClr>
              <a:buSzPts val="1100"/>
              <a:buFont typeface="Arial"/>
              <a:buChar char="●"/>
            </a:pPr>
            <a:r>
              <a:rPr lang="en" sz="1467">
                <a:solidFill>
                  <a:srgbClr val="000000"/>
                </a:solidFill>
                <a:latin typeface="Arial"/>
                <a:ea typeface="Arial"/>
                <a:cs typeface="Arial"/>
                <a:sym typeface="Arial"/>
              </a:rPr>
              <a:t>HR technology </a:t>
            </a:r>
            <a:r>
              <a:rPr lang="en" sz="1467" b="1">
                <a:solidFill>
                  <a:srgbClr val="000000"/>
                </a:solidFill>
                <a:latin typeface="Arial"/>
                <a:ea typeface="Arial"/>
                <a:cs typeface="Arial"/>
                <a:sym typeface="Arial"/>
              </a:rPr>
              <a:t>challenges</a:t>
            </a:r>
            <a:r>
              <a:rPr lang="en" sz="1467">
                <a:solidFill>
                  <a:srgbClr val="000000"/>
                </a:solidFill>
                <a:latin typeface="Arial"/>
                <a:ea typeface="Arial"/>
                <a:cs typeface="Arial"/>
                <a:sym typeface="Arial"/>
              </a:rPr>
              <a:t> at Shell</a:t>
            </a:r>
            <a:endParaRPr sz="1467">
              <a:solidFill>
                <a:srgbClr val="000000"/>
              </a:solidFill>
              <a:latin typeface="Arial"/>
              <a:ea typeface="Arial"/>
              <a:cs typeface="Arial"/>
              <a:sym typeface="Arial"/>
            </a:endParaRPr>
          </a:p>
          <a:p>
            <a:pPr indent="-397923">
              <a:buClr>
                <a:srgbClr val="000000"/>
              </a:buClr>
              <a:buSzPts val="1100"/>
              <a:buFont typeface="Arial"/>
              <a:buChar char="●"/>
            </a:pPr>
            <a:r>
              <a:rPr lang="en" sz="1467" b="1">
                <a:solidFill>
                  <a:srgbClr val="000000"/>
                </a:solidFill>
                <a:latin typeface="Arial"/>
                <a:ea typeface="Arial"/>
                <a:cs typeface="Arial"/>
                <a:sym typeface="Arial"/>
              </a:rPr>
              <a:t>Recommendations</a:t>
            </a:r>
            <a:r>
              <a:rPr lang="en" sz="1467">
                <a:solidFill>
                  <a:srgbClr val="000000"/>
                </a:solidFill>
                <a:latin typeface="Arial"/>
                <a:ea typeface="Arial"/>
                <a:cs typeface="Arial"/>
                <a:sym typeface="Arial"/>
              </a:rPr>
              <a:t> for driving digital transformation</a:t>
            </a:r>
            <a:endParaRPr sz="1467">
              <a:solidFill>
                <a:srgbClr val="000000"/>
              </a:solidFill>
              <a:latin typeface="Arial"/>
              <a:ea typeface="Arial"/>
              <a:cs typeface="Arial"/>
              <a:sym typeface="Arial"/>
            </a:endParaRPr>
          </a:p>
          <a:p>
            <a:pPr indent="-397923">
              <a:buClr>
                <a:srgbClr val="000000"/>
              </a:buClr>
              <a:buSzPts val="1100"/>
              <a:buFont typeface="Arial"/>
              <a:buChar char="●"/>
            </a:pPr>
            <a:r>
              <a:rPr lang="en" sz="1467" b="1">
                <a:solidFill>
                  <a:srgbClr val="000000"/>
                </a:solidFill>
                <a:latin typeface="Arial"/>
                <a:ea typeface="Arial"/>
                <a:cs typeface="Arial"/>
                <a:sym typeface="Arial"/>
              </a:rPr>
              <a:t>Conclusion</a:t>
            </a:r>
            <a:r>
              <a:rPr lang="en" sz="1467">
                <a:solidFill>
                  <a:srgbClr val="000000"/>
                </a:solidFill>
                <a:latin typeface="Arial"/>
                <a:ea typeface="Arial"/>
                <a:cs typeface="Arial"/>
                <a:sym typeface="Arial"/>
              </a:rPr>
              <a:t> and learnings</a:t>
            </a:r>
            <a:endParaRPr sz="1467">
              <a:solidFill>
                <a:srgbClr val="000000"/>
              </a:solidFill>
              <a:latin typeface="Arial"/>
              <a:ea typeface="Arial"/>
              <a:cs typeface="Arial"/>
              <a:sym typeface="Arial"/>
            </a:endParaRPr>
          </a:p>
          <a:p>
            <a:pPr marL="0" indent="0">
              <a:spcBef>
                <a:spcPts val="1600"/>
              </a:spcBef>
              <a:spcAft>
                <a:spcPts val="1600"/>
              </a:spcAft>
              <a:buNone/>
            </a:pPr>
            <a:endParaRPr/>
          </a:p>
        </p:txBody>
      </p:sp>
      <p:pic>
        <p:nvPicPr>
          <p:cNvPr id="78" name="Google Shape;78;p14"/>
          <p:cNvPicPr preferRelativeResize="0"/>
          <p:nvPr/>
        </p:nvPicPr>
        <p:blipFill>
          <a:blip r:embed="rId3">
            <a:alphaModFix/>
          </a:blip>
          <a:stretch>
            <a:fillRect/>
          </a:stretch>
        </p:blipFill>
        <p:spPr>
          <a:xfrm>
            <a:off x="6379501" y="761666"/>
            <a:ext cx="5330367" cy="5330367"/>
          </a:xfrm>
          <a:prstGeom prst="rect">
            <a:avLst/>
          </a:prstGeom>
          <a:noFill/>
          <a:ln>
            <a:noFill/>
          </a:ln>
        </p:spPr>
      </p:pic>
      <p:sp>
        <p:nvSpPr>
          <p:cNvPr id="3" name="TextBox 2">
            <a:extLst>
              <a:ext uri="{FF2B5EF4-FFF2-40B4-BE49-F238E27FC236}">
                <a16:creationId xmlns:a16="http://schemas.microsoft.com/office/drawing/2014/main" id="{C05BEB3B-DCE4-9ACF-BB93-E4233A1A28CC}"/>
              </a:ext>
            </a:extLst>
          </p:cNvPr>
          <p:cNvSpPr txBox="1"/>
          <p:nvPr/>
        </p:nvSpPr>
        <p:spPr>
          <a:xfrm rot="10800000" flipV="1">
            <a:off x="7531222" y="79363"/>
            <a:ext cx="4473967" cy="666977"/>
          </a:xfrm>
          <a:prstGeom prst="rect">
            <a:avLst/>
          </a:prstGeom>
          <a:noFill/>
        </p:spPr>
        <p:txBody>
          <a:bodyPr wrap="square" rtlCol="0">
            <a:spAutoFit/>
          </a:bodyPr>
          <a:lstStyle/>
          <a:p>
            <a:pPr defTabSz="1219170">
              <a:buClr>
                <a:srgbClr val="000000"/>
              </a:buClr>
            </a:pPr>
            <a:r>
              <a:rPr lang="en-GB" sz="1867" kern="0" dirty="0">
                <a:solidFill>
                  <a:srgbClr val="000000"/>
                </a:solidFill>
                <a:latin typeface="Arial"/>
                <a:cs typeface="Arial"/>
                <a:sym typeface="Arial"/>
              </a:rPr>
              <a:t>Jahangir </a:t>
            </a:r>
            <a:r>
              <a:rPr lang="en-GB" sz="1867" kern="0" dirty="0" err="1">
                <a:solidFill>
                  <a:srgbClr val="000000"/>
                </a:solidFill>
                <a:latin typeface="Arial"/>
                <a:cs typeface="Arial"/>
                <a:sym typeface="Arial"/>
              </a:rPr>
              <a:t>khalaj</a:t>
            </a:r>
            <a:r>
              <a:rPr lang="en-GB" sz="1867" kern="0" dirty="0">
                <a:solidFill>
                  <a:srgbClr val="000000"/>
                </a:solidFill>
                <a:latin typeface="Arial"/>
                <a:cs typeface="Arial"/>
                <a:sym typeface="Arial"/>
              </a:rPr>
              <a:t> </a:t>
            </a:r>
            <a:r>
              <a:rPr lang="en-GB" sz="1867" kern="0" dirty="0" err="1">
                <a:solidFill>
                  <a:srgbClr val="000000"/>
                </a:solidFill>
                <a:latin typeface="Arial"/>
                <a:cs typeface="Arial"/>
                <a:sym typeface="Arial"/>
              </a:rPr>
              <a:t>savojbolagh</a:t>
            </a:r>
            <a:r>
              <a:rPr lang="en-GB" sz="1867" kern="0" dirty="0">
                <a:solidFill>
                  <a:srgbClr val="000000"/>
                </a:solidFill>
                <a:latin typeface="Arial"/>
                <a:cs typeface="Arial"/>
                <a:sym typeface="Arial"/>
              </a:rPr>
              <a:t>- 2109914</a:t>
            </a:r>
          </a:p>
          <a:p>
            <a:pPr defTabSz="1219170">
              <a:buClr>
                <a:srgbClr val="000000"/>
              </a:buClr>
            </a:pPr>
            <a:endParaRPr lang="en-US" sz="1867" kern="0" dirty="0">
              <a:solidFill>
                <a:srgbClr val="000000"/>
              </a:solidFill>
              <a:latin typeface="Arial"/>
              <a:cs typeface="Arial"/>
              <a:sym typeface="Aria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82"/>
        <p:cNvGrpSpPr/>
        <p:nvPr/>
      </p:nvGrpSpPr>
      <p:grpSpPr>
        <a:xfrm>
          <a:off x="0" y="0"/>
          <a:ext cx="0" cy="0"/>
          <a:chOff x="0" y="0"/>
          <a:chExt cx="0" cy="0"/>
        </a:xfrm>
      </p:grpSpPr>
      <p:sp>
        <p:nvSpPr>
          <p:cNvPr id="83" name="Google Shape;83;p15"/>
          <p:cNvSpPr txBox="1">
            <a:spLocks noGrp="1"/>
          </p:cNvSpPr>
          <p:nvPr>
            <p:ph type="title"/>
          </p:nvPr>
        </p:nvSpPr>
        <p:spPr>
          <a:xfrm>
            <a:off x="415600" y="593367"/>
            <a:ext cx="11360800" cy="943200"/>
          </a:xfrm>
          <a:prstGeom prst="rect">
            <a:avLst/>
          </a:prstGeom>
        </p:spPr>
        <p:txBody>
          <a:bodyPr spcFirstLastPara="1" wrap="square" lIns="121900" tIns="121900" rIns="121900" bIns="121900" anchor="t" anchorCtr="0">
            <a:normAutofit/>
          </a:bodyPr>
          <a:lstStyle/>
          <a:p>
            <a:r>
              <a:rPr lang="en"/>
              <a:t>Overview of Shell's HR Digital Landscape</a:t>
            </a:r>
            <a:endParaRPr/>
          </a:p>
        </p:txBody>
      </p:sp>
      <p:sp>
        <p:nvSpPr>
          <p:cNvPr id="84" name="Google Shape;84;p15"/>
          <p:cNvSpPr txBox="1">
            <a:spLocks noGrp="1"/>
          </p:cNvSpPr>
          <p:nvPr>
            <p:ph type="body" idx="1"/>
          </p:nvPr>
        </p:nvSpPr>
        <p:spPr>
          <a:xfrm>
            <a:off x="415600" y="1688433"/>
            <a:ext cx="6112800" cy="4403600"/>
          </a:xfrm>
          <a:prstGeom prst="rect">
            <a:avLst/>
          </a:prstGeom>
        </p:spPr>
        <p:txBody>
          <a:bodyPr spcFirstLastPara="1" wrap="square" lIns="121900" tIns="121900" rIns="121900" bIns="121900" anchor="t" anchorCtr="0">
            <a:normAutofit fontScale="85000" lnSpcReduction="10000"/>
          </a:bodyPr>
          <a:lstStyle/>
          <a:p>
            <a:pPr marL="0" indent="0">
              <a:spcBef>
                <a:spcPts val="1600"/>
              </a:spcBef>
              <a:buNone/>
            </a:pPr>
            <a:r>
              <a:rPr lang="en" sz="1467" b="1">
                <a:solidFill>
                  <a:srgbClr val="000000"/>
                </a:solidFill>
                <a:latin typeface="Arial"/>
                <a:ea typeface="Arial"/>
                <a:cs typeface="Arial"/>
                <a:sym typeface="Arial"/>
              </a:rPr>
              <a:t>Shell: A Global Energy Leader Embracing Digital Transformation</a:t>
            </a:r>
            <a:endParaRPr sz="1467" b="1">
              <a:solidFill>
                <a:srgbClr val="000000"/>
              </a:solidFill>
              <a:latin typeface="Arial"/>
              <a:ea typeface="Arial"/>
              <a:cs typeface="Arial"/>
              <a:sym typeface="Arial"/>
            </a:endParaRPr>
          </a:p>
          <a:p>
            <a:pPr indent="-383953">
              <a:spcBef>
                <a:spcPts val="1600"/>
              </a:spcBef>
              <a:buClr>
                <a:srgbClr val="000000"/>
              </a:buClr>
              <a:buSzPct val="100000"/>
              <a:buFont typeface="Arial"/>
              <a:buChar char="●"/>
            </a:pPr>
            <a:r>
              <a:rPr lang="en" sz="1467" b="1">
                <a:solidFill>
                  <a:srgbClr val="000000"/>
                </a:solidFill>
                <a:latin typeface="Arial"/>
                <a:ea typeface="Arial"/>
                <a:cs typeface="Arial"/>
                <a:sym typeface="Arial"/>
              </a:rPr>
              <a:t>Overview of the Company:</a:t>
            </a:r>
            <a:r>
              <a:rPr lang="en" sz="1467">
                <a:solidFill>
                  <a:srgbClr val="000000"/>
                </a:solidFill>
                <a:latin typeface="Arial"/>
                <a:ea typeface="Arial"/>
                <a:cs typeface="Arial"/>
                <a:sym typeface="Arial"/>
              </a:rPr>
              <a:t> Shell has operations in </a:t>
            </a:r>
            <a:r>
              <a:rPr lang="en" sz="1467" b="1">
                <a:solidFill>
                  <a:srgbClr val="000000"/>
                </a:solidFill>
                <a:latin typeface="Arial"/>
                <a:ea typeface="Arial"/>
                <a:cs typeface="Arial"/>
                <a:sym typeface="Arial"/>
              </a:rPr>
              <a:t>over 70 nations</a:t>
            </a:r>
            <a:r>
              <a:rPr lang="en" sz="1467">
                <a:solidFill>
                  <a:srgbClr val="000000"/>
                </a:solidFill>
                <a:latin typeface="Arial"/>
                <a:ea typeface="Arial"/>
                <a:cs typeface="Arial"/>
                <a:sym typeface="Arial"/>
              </a:rPr>
              <a:t> with approximately </a:t>
            </a:r>
            <a:r>
              <a:rPr lang="en" sz="1467" b="1">
                <a:solidFill>
                  <a:srgbClr val="000000"/>
                </a:solidFill>
                <a:latin typeface="Arial"/>
                <a:ea typeface="Arial"/>
                <a:cs typeface="Arial"/>
                <a:sym typeface="Arial"/>
              </a:rPr>
              <a:t>93,000 workers</a:t>
            </a:r>
            <a:r>
              <a:rPr lang="en" sz="1467">
                <a:solidFill>
                  <a:srgbClr val="000000"/>
                </a:solidFill>
                <a:latin typeface="Arial"/>
                <a:ea typeface="Arial"/>
                <a:cs typeface="Arial"/>
                <a:sym typeface="Arial"/>
              </a:rPr>
              <a:t>, and thus the company is dependent on HR technology in order to manage the workforce distributed across various geographical areas (Shell, 2024).</a:t>
            </a:r>
            <a:endParaRPr sz="1467">
              <a:solidFill>
                <a:srgbClr val="000000"/>
              </a:solidFill>
              <a:latin typeface="Arial"/>
              <a:ea typeface="Arial"/>
              <a:cs typeface="Arial"/>
              <a:sym typeface="Arial"/>
            </a:endParaRPr>
          </a:p>
          <a:p>
            <a:pPr indent="-383953">
              <a:buClr>
                <a:srgbClr val="000000"/>
              </a:buClr>
              <a:buSzPct val="100000"/>
              <a:buFont typeface="Arial"/>
              <a:buChar char="●"/>
            </a:pPr>
            <a:r>
              <a:rPr lang="en" sz="1467" b="1">
                <a:solidFill>
                  <a:srgbClr val="000000"/>
                </a:solidFill>
                <a:latin typeface="Arial"/>
                <a:ea typeface="Arial"/>
                <a:cs typeface="Arial"/>
                <a:sym typeface="Arial"/>
              </a:rPr>
              <a:t>Digital HR Vision:</a:t>
            </a:r>
            <a:r>
              <a:rPr lang="en" sz="1467">
                <a:solidFill>
                  <a:srgbClr val="000000"/>
                </a:solidFill>
                <a:latin typeface="Arial"/>
                <a:ea typeface="Arial"/>
                <a:cs typeface="Arial"/>
                <a:sym typeface="Arial"/>
              </a:rPr>
              <a:t> Shell has promised to become a </a:t>
            </a:r>
            <a:r>
              <a:rPr lang="en" sz="1467" b="1">
                <a:solidFill>
                  <a:srgbClr val="000000"/>
                </a:solidFill>
                <a:latin typeface="Arial"/>
                <a:ea typeface="Arial"/>
                <a:cs typeface="Arial"/>
                <a:sym typeface="Arial"/>
              </a:rPr>
              <a:t>digitally-empowered enterprise</a:t>
            </a:r>
            <a:r>
              <a:rPr lang="en" sz="1467">
                <a:solidFill>
                  <a:srgbClr val="000000"/>
                </a:solidFill>
                <a:latin typeface="Arial"/>
                <a:ea typeface="Arial"/>
                <a:cs typeface="Arial"/>
                <a:sym typeface="Arial"/>
              </a:rPr>
              <a:t>, with technology in HR as a backbone to optimize talent and drive business effectiveness (Bondarouk and Brewster, 2016).</a:t>
            </a:r>
            <a:endParaRPr sz="1467">
              <a:solidFill>
                <a:srgbClr val="000000"/>
              </a:solidFill>
              <a:latin typeface="Arial"/>
              <a:ea typeface="Arial"/>
              <a:cs typeface="Arial"/>
              <a:sym typeface="Arial"/>
            </a:endParaRPr>
          </a:p>
          <a:p>
            <a:pPr indent="-383953">
              <a:buClr>
                <a:srgbClr val="000000"/>
              </a:buClr>
              <a:buSzPct val="100000"/>
              <a:buFont typeface="Arial"/>
              <a:buChar char="●"/>
            </a:pPr>
            <a:r>
              <a:rPr lang="en" sz="1467" b="1">
                <a:solidFill>
                  <a:srgbClr val="000000"/>
                </a:solidFill>
                <a:latin typeface="Arial"/>
                <a:ea typeface="Arial"/>
                <a:cs typeface="Arial"/>
                <a:sym typeface="Arial"/>
              </a:rPr>
              <a:t>Continuing Digital Initiatives:</a:t>
            </a:r>
            <a:r>
              <a:rPr lang="en" sz="1467">
                <a:solidFill>
                  <a:srgbClr val="000000"/>
                </a:solidFill>
                <a:latin typeface="Arial"/>
                <a:ea typeface="Arial"/>
                <a:cs typeface="Arial"/>
                <a:sym typeface="Arial"/>
              </a:rPr>
              <a:t> The company has implemented comprehensive HR systems like </a:t>
            </a:r>
            <a:r>
              <a:rPr lang="en" sz="1467" b="1">
                <a:solidFill>
                  <a:srgbClr val="000000"/>
                </a:solidFill>
                <a:latin typeface="Arial"/>
                <a:ea typeface="Arial"/>
                <a:cs typeface="Arial"/>
                <a:sym typeface="Arial"/>
              </a:rPr>
              <a:t>Workday</a:t>
            </a:r>
            <a:r>
              <a:rPr lang="en" sz="1467">
                <a:solidFill>
                  <a:srgbClr val="000000"/>
                </a:solidFill>
                <a:latin typeface="Arial"/>
                <a:ea typeface="Arial"/>
                <a:cs typeface="Arial"/>
                <a:sym typeface="Arial"/>
              </a:rPr>
              <a:t> for core HR, </a:t>
            </a:r>
            <a:r>
              <a:rPr lang="en" sz="1467" b="1">
                <a:solidFill>
                  <a:srgbClr val="000000"/>
                </a:solidFill>
                <a:latin typeface="Arial"/>
                <a:ea typeface="Arial"/>
                <a:cs typeface="Arial"/>
                <a:sym typeface="Arial"/>
              </a:rPr>
              <a:t>SAP SuccessFactors</a:t>
            </a:r>
            <a:r>
              <a:rPr lang="en" sz="1467">
                <a:solidFill>
                  <a:srgbClr val="000000"/>
                </a:solidFill>
                <a:latin typeface="Arial"/>
                <a:ea typeface="Arial"/>
                <a:cs typeface="Arial"/>
                <a:sym typeface="Arial"/>
              </a:rPr>
              <a:t> for performance management, and </a:t>
            </a:r>
            <a:r>
              <a:rPr lang="en" sz="1467" b="1">
                <a:solidFill>
                  <a:srgbClr val="000000"/>
                </a:solidFill>
                <a:latin typeface="Arial"/>
                <a:ea typeface="Arial"/>
                <a:cs typeface="Arial"/>
                <a:sym typeface="Arial"/>
              </a:rPr>
              <a:t>AI-driven hiring solutions</a:t>
            </a:r>
            <a:r>
              <a:rPr lang="en" sz="1467">
                <a:solidFill>
                  <a:srgbClr val="000000"/>
                </a:solidFill>
                <a:latin typeface="Arial"/>
                <a:ea typeface="Arial"/>
                <a:cs typeface="Arial"/>
                <a:sym typeface="Arial"/>
              </a:rPr>
              <a:t> (Stone et al., 2015).</a:t>
            </a:r>
            <a:endParaRPr sz="1467">
              <a:solidFill>
                <a:srgbClr val="000000"/>
              </a:solidFill>
              <a:latin typeface="Arial"/>
              <a:ea typeface="Arial"/>
              <a:cs typeface="Arial"/>
              <a:sym typeface="Arial"/>
            </a:endParaRPr>
          </a:p>
          <a:p>
            <a:pPr indent="-383953">
              <a:buClr>
                <a:srgbClr val="000000"/>
              </a:buClr>
              <a:buSzPct val="100000"/>
              <a:buFont typeface="Arial"/>
              <a:buChar char="●"/>
            </a:pPr>
            <a:r>
              <a:rPr lang="en" sz="1467" b="1">
                <a:solidFill>
                  <a:srgbClr val="000000"/>
                </a:solidFill>
                <a:latin typeface="Arial"/>
                <a:ea typeface="Arial"/>
                <a:cs typeface="Arial"/>
                <a:sym typeface="Arial"/>
              </a:rPr>
              <a:t>Strategic Significance:</a:t>
            </a:r>
            <a:r>
              <a:rPr lang="en" sz="1467">
                <a:solidFill>
                  <a:srgbClr val="000000"/>
                </a:solidFill>
                <a:latin typeface="Arial"/>
                <a:ea typeface="Arial"/>
                <a:cs typeface="Arial"/>
                <a:sym typeface="Arial"/>
              </a:rPr>
              <a:t> HR digitalization facilitates Shell's overall transition from traditional energy to </a:t>
            </a:r>
            <a:r>
              <a:rPr lang="en" sz="1467" b="1">
                <a:solidFill>
                  <a:srgbClr val="000000"/>
                </a:solidFill>
                <a:latin typeface="Arial"/>
                <a:ea typeface="Arial"/>
                <a:cs typeface="Arial"/>
                <a:sym typeface="Arial"/>
              </a:rPr>
              <a:t>sustainable energy solutions</a:t>
            </a:r>
            <a:r>
              <a:rPr lang="en" sz="1467">
                <a:solidFill>
                  <a:srgbClr val="000000"/>
                </a:solidFill>
                <a:latin typeface="Arial"/>
                <a:ea typeface="Arial"/>
                <a:cs typeface="Arial"/>
                <a:sym typeface="Arial"/>
              </a:rPr>
              <a:t>, requiring rapid workforce reskilling and agile talent management (Strohmeier, 2020).</a:t>
            </a:r>
            <a:endParaRPr sz="1467">
              <a:solidFill>
                <a:srgbClr val="000000"/>
              </a:solidFill>
              <a:latin typeface="Arial"/>
              <a:ea typeface="Arial"/>
              <a:cs typeface="Arial"/>
              <a:sym typeface="Arial"/>
            </a:endParaRPr>
          </a:p>
          <a:p>
            <a:pPr indent="-383953">
              <a:buClr>
                <a:srgbClr val="000000"/>
              </a:buClr>
              <a:buSzPct val="100000"/>
              <a:buFont typeface="Arial"/>
              <a:buChar char="●"/>
            </a:pPr>
            <a:r>
              <a:rPr lang="en" sz="1467" b="1">
                <a:solidFill>
                  <a:srgbClr val="000000"/>
                </a:solidFill>
                <a:latin typeface="Arial"/>
                <a:ea typeface="Arial"/>
                <a:cs typeface="Arial"/>
                <a:sym typeface="Arial"/>
              </a:rPr>
              <a:t>Scale of Investments:</a:t>
            </a:r>
            <a:r>
              <a:rPr lang="en" sz="1467">
                <a:solidFill>
                  <a:srgbClr val="000000"/>
                </a:solidFill>
                <a:latin typeface="Arial"/>
                <a:ea typeface="Arial"/>
                <a:cs typeface="Arial"/>
                <a:sym typeface="Arial"/>
              </a:rPr>
              <a:t> Shell has made </a:t>
            </a:r>
            <a:r>
              <a:rPr lang="en" sz="1467" b="1">
                <a:solidFill>
                  <a:srgbClr val="000000"/>
                </a:solidFill>
                <a:latin typeface="Arial"/>
                <a:ea typeface="Arial"/>
                <a:cs typeface="Arial"/>
                <a:sym typeface="Arial"/>
              </a:rPr>
              <a:t>over $500 million</a:t>
            </a:r>
            <a:r>
              <a:rPr lang="en" sz="1467">
                <a:solidFill>
                  <a:srgbClr val="000000"/>
                </a:solidFill>
                <a:latin typeface="Arial"/>
                <a:ea typeface="Arial"/>
                <a:cs typeface="Arial"/>
                <a:sym typeface="Arial"/>
              </a:rPr>
              <a:t> worth of investments in HR technology infrastructure since 2020, demonstrating dedication to digital HR excellence (Industry estimates, 2024).</a:t>
            </a:r>
            <a:endParaRPr sz="1467">
              <a:solidFill>
                <a:srgbClr val="000000"/>
              </a:solidFill>
              <a:latin typeface="Arial"/>
              <a:ea typeface="Arial"/>
              <a:cs typeface="Arial"/>
              <a:sym typeface="Arial"/>
            </a:endParaRPr>
          </a:p>
          <a:p>
            <a:pPr marL="0" indent="0">
              <a:spcBef>
                <a:spcPts val="1600"/>
              </a:spcBef>
              <a:spcAft>
                <a:spcPts val="1600"/>
              </a:spcAft>
              <a:buNone/>
            </a:pPr>
            <a:endParaRPr/>
          </a:p>
        </p:txBody>
      </p:sp>
      <p:pic>
        <p:nvPicPr>
          <p:cNvPr id="85" name="Google Shape;85;p15"/>
          <p:cNvPicPr preferRelativeResize="0"/>
          <p:nvPr/>
        </p:nvPicPr>
        <p:blipFill>
          <a:blip r:embed="rId3">
            <a:alphaModFix/>
          </a:blip>
          <a:stretch>
            <a:fillRect/>
          </a:stretch>
        </p:blipFill>
        <p:spPr>
          <a:xfrm>
            <a:off x="6778701" y="1617301"/>
            <a:ext cx="4915033" cy="4915033"/>
          </a:xfrm>
          <a:prstGeom prst="rect">
            <a:avLst/>
          </a:prstGeom>
          <a:noFill/>
          <a:ln>
            <a:noFill/>
          </a:ln>
        </p:spPr>
      </p:pic>
      <p:sp>
        <p:nvSpPr>
          <p:cNvPr id="3" name="TextBox 2">
            <a:extLst>
              <a:ext uri="{FF2B5EF4-FFF2-40B4-BE49-F238E27FC236}">
                <a16:creationId xmlns:a16="http://schemas.microsoft.com/office/drawing/2014/main" id="{A0E8B0D4-A49B-67CB-B80C-A946E67F4E25}"/>
              </a:ext>
            </a:extLst>
          </p:cNvPr>
          <p:cNvSpPr txBox="1"/>
          <p:nvPr/>
        </p:nvSpPr>
        <p:spPr>
          <a:xfrm rot="10800000" flipV="1">
            <a:off x="7085856" y="389002"/>
            <a:ext cx="4515555" cy="666977"/>
          </a:xfrm>
          <a:prstGeom prst="rect">
            <a:avLst/>
          </a:prstGeom>
          <a:noFill/>
        </p:spPr>
        <p:txBody>
          <a:bodyPr wrap="square" rtlCol="0">
            <a:spAutoFit/>
          </a:bodyPr>
          <a:lstStyle/>
          <a:p>
            <a:pPr defTabSz="1219170">
              <a:buClr>
                <a:srgbClr val="000000"/>
              </a:buClr>
            </a:pPr>
            <a:r>
              <a:rPr lang="en-GB" sz="1867" kern="0" dirty="0">
                <a:solidFill>
                  <a:srgbClr val="000000"/>
                </a:solidFill>
                <a:latin typeface="Arial"/>
                <a:cs typeface="Arial"/>
                <a:sym typeface="Arial"/>
              </a:rPr>
              <a:t>Jahangir </a:t>
            </a:r>
            <a:r>
              <a:rPr lang="en-GB" sz="1867" kern="0" dirty="0" err="1">
                <a:solidFill>
                  <a:srgbClr val="000000"/>
                </a:solidFill>
                <a:latin typeface="Arial"/>
                <a:cs typeface="Arial"/>
                <a:sym typeface="Arial"/>
              </a:rPr>
              <a:t>khalaj</a:t>
            </a:r>
            <a:r>
              <a:rPr lang="en-GB" sz="1867" kern="0" dirty="0">
                <a:solidFill>
                  <a:srgbClr val="000000"/>
                </a:solidFill>
                <a:latin typeface="Arial"/>
                <a:cs typeface="Arial"/>
                <a:sym typeface="Arial"/>
              </a:rPr>
              <a:t> </a:t>
            </a:r>
            <a:r>
              <a:rPr lang="en-GB" sz="1867" kern="0" dirty="0" err="1">
                <a:solidFill>
                  <a:srgbClr val="000000"/>
                </a:solidFill>
                <a:latin typeface="Arial"/>
                <a:cs typeface="Arial"/>
                <a:sym typeface="Arial"/>
              </a:rPr>
              <a:t>savojbolagh</a:t>
            </a:r>
            <a:r>
              <a:rPr lang="en-GB" sz="1867" kern="0" dirty="0">
                <a:solidFill>
                  <a:srgbClr val="000000"/>
                </a:solidFill>
                <a:latin typeface="Arial"/>
                <a:cs typeface="Arial"/>
                <a:sym typeface="Arial"/>
              </a:rPr>
              <a:t>- 2109914</a:t>
            </a:r>
          </a:p>
          <a:p>
            <a:pPr defTabSz="1219170">
              <a:buClr>
                <a:srgbClr val="000000"/>
              </a:buClr>
            </a:pPr>
            <a:endParaRPr lang="en-US" sz="1867" kern="0" dirty="0">
              <a:solidFill>
                <a:srgbClr val="000000"/>
              </a:solidFill>
              <a:latin typeface="Arial"/>
              <a:cs typeface="Arial"/>
              <a:sym typeface="Aria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6"/>
          <p:cNvSpPr txBox="1">
            <a:spLocks noGrp="1"/>
          </p:cNvSpPr>
          <p:nvPr>
            <p:ph type="title"/>
          </p:nvPr>
        </p:nvSpPr>
        <p:spPr>
          <a:xfrm>
            <a:off x="415600" y="593367"/>
            <a:ext cx="11360800" cy="943200"/>
          </a:xfrm>
          <a:prstGeom prst="rect">
            <a:avLst/>
          </a:prstGeom>
        </p:spPr>
        <p:txBody>
          <a:bodyPr spcFirstLastPara="1" wrap="square" lIns="121900" tIns="121900" rIns="121900" bIns="121900" anchor="t" anchorCtr="0">
            <a:normAutofit/>
          </a:bodyPr>
          <a:lstStyle/>
          <a:p>
            <a:r>
              <a:rPr lang="en"/>
              <a:t>Current HR Policies and Digital Practices at Shell</a:t>
            </a:r>
            <a:endParaRPr/>
          </a:p>
        </p:txBody>
      </p:sp>
      <p:sp>
        <p:nvSpPr>
          <p:cNvPr id="91" name="Google Shape;91;p16"/>
          <p:cNvSpPr txBox="1">
            <a:spLocks noGrp="1"/>
          </p:cNvSpPr>
          <p:nvPr>
            <p:ph type="body" idx="1"/>
          </p:nvPr>
        </p:nvSpPr>
        <p:spPr>
          <a:xfrm>
            <a:off x="415600" y="1688433"/>
            <a:ext cx="5849200" cy="4403600"/>
          </a:xfrm>
          <a:prstGeom prst="rect">
            <a:avLst/>
          </a:prstGeom>
        </p:spPr>
        <p:txBody>
          <a:bodyPr spcFirstLastPara="1" wrap="square" lIns="121900" tIns="121900" rIns="121900" bIns="121900" anchor="t" anchorCtr="0">
            <a:normAutofit fontScale="77500" lnSpcReduction="20000"/>
          </a:bodyPr>
          <a:lstStyle/>
          <a:p>
            <a:pPr marL="0" indent="0">
              <a:spcBef>
                <a:spcPts val="1600"/>
              </a:spcBef>
              <a:buNone/>
            </a:pPr>
            <a:r>
              <a:rPr lang="en" sz="1467" b="1">
                <a:solidFill>
                  <a:srgbClr val="000000"/>
                </a:solidFill>
                <a:latin typeface="Arial"/>
                <a:ea typeface="Arial"/>
                <a:cs typeface="Arial"/>
                <a:sym typeface="Arial"/>
              </a:rPr>
              <a:t>Shell's Digital HR Ecosystem: Policies and Implementation</a:t>
            </a:r>
            <a:endParaRPr sz="1467" b="1">
              <a:solidFill>
                <a:srgbClr val="000000"/>
              </a:solidFill>
              <a:latin typeface="Arial"/>
              <a:ea typeface="Arial"/>
              <a:cs typeface="Arial"/>
              <a:sym typeface="Arial"/>
            </a:endParaRPr>
          </a:p>
          <a:p>
            <a:pPr indent="-376968">
              <a:spcBef>
                <a:spcPts val="1600"/>
              </a:spcBef>
              <a:buClr>
                <a:srgbClr val="000000"/>
              </a:buClr>
              <a:buSzPct val="100000"/>
              <a:buFont typeface="Arial"/>
              <a:buChar char="●"/>
            </a:pPr>
            <a:r>
              <a:rPr lang="en" sz="1467" b="1">
                <a:solidFill>
                  <a:srgbClr val="000000"/>
                </a:solidFill>
                <a:latin typeface="Arial"/>
                <a:ea typeface="Arial"/>
                <a:cs typeface="Arial"/>
                <a:sym typeface="Arial"/>
              </a:rPr>
              <a:t>Integrated HR Management System:</a:t>
            </a:r>
            <a:r>
              <a:rPr lang="en" sz="1467">
                <a:solidFill>
                  <a:srgbClr val="000000"/>
                </a:solidFill>
                <a:latin typeface="Arial"/>
                <a:ea typeface="Arial"/>
                <a:cs typeface="Arial"/>
                <a:sym typeface="Arial"/>
              </a:rPr>
              <a:t> Shell utilizes </a:t>
            </a:r>
            <a:r>
              <a:rPr lang="en" sz="1467" b="1">
                <a:solidFill>
                  <a:srgbClr val="000000"/>
                </a:solidFill>
                <a:latin typeface="Arial"/>
                <a:ea typeface="Arial"/>
                <a:cs typeface="Arial"/>
                <a:sym typeface="Arial"/>
              </a:rPr>
              <a:t>Workday</a:t>
            </a:r>
            <a:r>
              <a:rPr lang="en" sz="1467">
                <a:solidFill>
                  <a:srgbClr val="000000"/>
                </a:solidFill>
                <a:latin typeface="Arial"/>
                <a:ea typeface="Arial"/>
                <a:cs typeface="Arial"/>
                <a:sym typeface="Arial"/>
              </a:rPr>
              <a:t> as a single system for managing employee information, payroll, benefits, and workforce planning that allows </a:t>
            </a:r>
            <a:r>
              <a:rPr lang="en" sz="1467" b="1">
                <a:solidFill>
                  <a:srgbClr val="000000"/>
                </a:solidFill>
                <a:latin typeface="Arial"/>
                <a:ea typeface="Arial"/>
                <a:cs typeface="Arial"/>
                <a:sym typeface="Arial"/>
              </a:rPr>
              <a:t>real-time analytics</a:t>
            </a:r>
            <a:r>
              <a:rPr lang="en" sz="1467">
                <a:solidFill>
                  <a:srgbClr val="000000"/>
                </a:solidFill>
                <a:latin typeface="Arial"/>
                <a:ea typeface="Arial"/>
                <a:cs typeface="Arial"/>
                <a:sym typeface="Arial"/>
              </a:rPr>
              <a:t> and decision-making across its operations worldwide (Marler and Fisher, 2013).</a:t>
            </a:r>
            <a:endParaRPr sz="1467">
              <a:solidFill>
                <a:srgbClr val="000000"/>
              </a:solidFill>
              <a:latin typeface="Arial"/>
              <a:ea typeface="Arial"/>
              <a:cs typeface="Arial"/>
              <a:sym typeface="Arial"/>
            </a:endParaRPr>
          </a:p>
          <a:p>
            <a:pPr indent="-376968">
              <a:buClr>
                <a:srgbClr val="000000"/>
              </a:buClr>
              <a:buSzPct val="100000"/>
              <a:buFont typeface="Arial"/>
              <a:buChar char="●"/>
            </a:pPr>
            <a:r>
              <a:rPr lang="en" sz="1467" b="1">
                <a:solidFill>
                  <a:srgbClr val="000000"/>
                </a:solidFill>
                <a:latin typeface="Arial"/>
                <a:ea typeface="Arial"/>
                <a:cs typeface="Arial"/>
                <a:sym typeface="Arial"/>
              </a:rPr>
              <a:t>AI-Powered Recruitment and Selection:</a:t>
            </a:r>
            <a:r>
              <a:rPr lang="en" sz="1467">
                <a:solidFill>
                  <a:srgbClr val="000000"/>
                </a:solidFill>
                <a:latin typeface="Arial"/>
                <a:ea typeface="Arial"/>
                <a:cs typeface="Arial"/>
                <a:sym typeface="Arial"/>
              </a:rPr>
              <a:t> Shell employs </a:t>
            </a:r>
            <a:r>
              <a:rPr lang="en" sz="1467" b="1">
                <a:solidFill>
                  <a:srgbClr val="000000"/>
                </a:solidFill>
                <a:latin typeface="Arial"/>
                <a:ea typeface="Arial"/>
                <a:cs typeface="Arial"/>
                <a:sym typeface="Arial"/>
              </a:rPr>
              <a:t>artificial intelligence</a:t>
            </a:r>
            <a:r>
              <a:rPr lang="en" sz="1467">
                <a:solidFill>
                  <a:srgbClr val="000000"/>
                </a:solidFill>
                <a:latin typeface="Arial"/>
                <a:ea typeface="Arial"/>
                <a:cs typeface="Arial"/>
                <a:sym typeface="Arial"/>
              </a:rPr>
              <a:t> software to screen CVs, identify suitable candidates, and conduct initial evaluation, reducing </a:t>
            </a:r>
            <a:r>
              <a:rPr lang="en" sz="1467" b="1">
                <a:solidFill>
                  <a:srgbClr val="000000"/>
                </a:solidFill>
                <a:latin typeface="Arial"/>
                <a:ea typeface="Arial"/>
                <a:cs typeface="Arial"/>
                <a:sym typeface="Arial"/>
              </a:rPr>
              <a:t>time-to-hire by 40%</a:t>
            </a:r>
            <a:r>
              <a:rPr lang="en" sz="1467">
                <a:solidFill>
                  <a:srgbClr val="000000"/>
                </a:solidFill>
                <a:latin typeface="Arial"/>
                <a:ea typeface="Arial"/>
                <a:cs typeface="Arial"/>
                <a:sym typeface="Arial"/>
              </a:rPr>
              <a:t> and improving candidate quality and diversity (Tambe et al., 2019).</a:t>
            </a:r>
            <a:endParaRPr sz="1467">
              <a:solidFill>
                <a:srgbClr val="000000"/>
              </a:solidFill>
              <a:latin typeface="Arial"/>
              <a:ea typeface="Arial"/>
              <a:cs typeface="Arial"/>
              <a:sym typeface="Arial"/>
            </a:endParaRPr>
          </a:p>
          <a:p>
            <a:pPr indent="-376968">
              <a:buClr>
                <a:srgbClr val="000000"/>
              </a:buClr>
              <a:buSzPct val="100000"/>
              <a:buFont typeface="Arial"/>
              <a:buChar char="●"/>
            </a:pPr>
            <a:r>
              <a:rPr lang="en" sz="1467" b="1">
                <a:solidFill>
                  <a:srgbClr val="000000"/>
                </a:solidFill>
                <a:latin typeface="Arial"/>
                <a:ea typeface="Arial"/>
                <a:cs typeface="Arial"/>
                <a:sym typeface="Arial"/>
              </a:rPr>
              <a:t>Digital Learning and Development Platform:</a:t>
            </a:r>
            <a:r>
              <a:rPr lang="en" sz="1467">
                <a:solidFill>
                  <a:srgbClr val="000000"/>
                </a:solidFill>
                <a:latin typeface="Arial"/>
                <a:ea typeface="Arial"/>
                <a:cs typeface="Arial"/>
                <a:sym typeface="Arial"/>
              </a:rPr>
              <a:t> </a:t>
            </a:r>
            <a:r>
              <a:rPr lang="en" sz="1467" b="1">
                <a:solidFill>
                  <a:srgbClr val="000000"/>
                </a:solidFill>
                <a:latin typeface="Arial"/>
                <a:ea typeface="Arial"/>
                <a:cs typeface="Arial"/>
                <a:sym typeface="Arial"/>
              </a:rPr>
              <a:t>Shell Academy</a:t>
            </a:r>
            <a:r>
              <a:rPr lang="en" sz="1467">
                <a:solidFill>
                  <a:srgbClr val="000000"/>
                </a:solidFill>
                <a:latin typeface="Arial"/>
                <a:ea typeface="Arial"/>
                <a:cs typeface="Arial"/>
                <a:sym typeface="Arial"/>
              </a:rPr>
              <a:t>, the company's digital learning platform, offers </a:t>
            </a:r>
            <a:r>
              <a:rPr lang="en" sz="1467" b="1">
                <a:solidFill>
                  <a:srgbClr val="000000"/>
                </a:solidFill>
                <a:latin typeface="Arial"/>
                <a:ea typeface="Arial"/>
                <a:cs typeface="Arial"/>
                <a:sym typeface="Arial"/>
              </a:rPr>
              <a:t>15,000+ online courses</a:t>
            </a:r>
            <a:r>
              <a:rPr lang="en" sz="1467">
                <a:solidFill>
                  <a:srgbClr val="000000"/>
                </a:solidFill>
                <a:latin typeface="Arial"/>
                <a:ea typeface="Arial"/>
                <a:cs typeface="Arial"/>
                <a:sym typeface="Arial"/>
              </a:rPr>
              <a:t>, virtual reality-based training modules for technical skills, and machine learning-based personalized learning paths (Bell et al., 2017).</a:t>
            </a:r>
            <a:endParaRPr sz="1467">
              <a:solidFill>
                <a:srgbClr val="000000"/>
              </a:solidFill>
              <a:latin typeface="Arial"/>
              <a:ea typeface="Arial"/>
              <a:cs typeface="Arial"/>
              <a:sym typeface="Arial"/>
            </a:endParaRPr>
          </a:p>
          <a:p>
            <a:pPr indent="-376968">
              <a:buClr>
                <a:srgbClr val="000000"/>
              </a:buClr>
              <a:buSzPct val="100000"/>
              <a:buFont typeface="Arial"/>
              <a:buChar char="●"/>
            </a:pPr>
            <a:r>
              <a:rPr lang="en" sz="1467" b="1">
                <a:solidFill>
                  <a:srgbClr val="000000"/>
                </a:solidFill>
                <a:latin typeface="Arial"/>
                <a:ea typeface="Arial"/>
                <a:cs typeface="Arial"/>
                <a:sym typeface="Arial"/>
              </a:rPr>
              <a:t>Employee Self-Service Portal:</a:t>
            </a:r>
            <a:r>
              <a:rPr lang="en" sz="1467">
                <a:solidFill>
                  <a:srgbClr val="000000"/>
                </a:solidFill>
                <a:latin typeface="Arial"/>
                <a:ea typeface="Arial"/>
                <a:cs typeface="Arial"/>
                <a:sym typeface="Arial"/>
              </a:rPr>
              <a:t> The </a:t>
            </a:r>
            <a:r>
              <a:rPr lang="en" sz="1467" b="1">
                <a:solidFill>
                  <a:srgbClr val="000000"/>
                </a:solidFill>
                <a:latin typeface="Arial"/>
                <a:ea typeface="Arial"/>
                <a:cs typeface="Arial"/>
                <a:sym typeface="Arial"/>
              </a:rPr>
              <a:t>MyHR solution</a:t>
            </a:r>
            <a:r>
              <a:rPr lang="en" sz="1467">
                <a:solidFill>
                  <a:srgbClr val="000000"/>
                </a:solidFill>
                <a:latin typeface="Arial"/>
                <a:ea typeface="Arial"/>
                <a:cs typeface="Arial"/>
                <a:sym typeface="Arial"/>
              </a:rPr>
              <a:t> allows employees to update personal information, view payroll information, request leave, and communicate with HR services 24/7, automating </a:t>
            </a:r>
            <a:r>
              <a:rPr lang="en" sz="1467" b="1">
                <a:solidFill>
                  <a:srgbClr val="000000"/>
                </a:solidFill>
                <a:latin typeface="Arial"/>
                <a:ea typeface="Arial"/>
                <a:cs typeface="Arial"/>
                <a:sym typeface="Arial"/>
              </a:rPr>
              <a:t>35% of administrative burden</a:t>
            </a:r>
            <a:r>
              <a:rPr lang="en" sz="1467">
                <a:solidFill>
                  <a:srgbClr val="000000"/>
                </a:solidFill>
                <a:latin typeface="Arial"/>
                <a:ea typeface="Arial"/>
                <a:cs typeface="Arial"/>
                <a:sym typeface="Arial"/>
              </a:rPr>
              <a:t> from HR staff (Bondarouk et al., 2017).</a:t>
            </a:r>
            <a:endParaRPr sz="1467">
              <a:solidFill>
                <a:srgbClr val="000000"/>
              </a:solidFill>
              <a:latin typeface="Arial"/>
              <a:ea typeface="Arial"/>
              <a:cs typeface="Arial"/>
              <a:sym typeface="Arial"/>
            </a:endParaRPr>
          </a:p>
          <a:p>
            <a:pPr indent="-376968">
              <a:buClr>
                <a:srgbClr val="000000"/>
              </a:buClr>
              <a:buSzPct val="100000"/>
              <a:buFont typeface="Arial"/>
              <a:buChar char="●"/>
            </a:pPr>
            <a:r>
              <a:rPr lang="en" sz="1467" b="1">
                <a:solidFill>
                  <a:srgbClr val="000000"/>
                </a:solidFill>
                <a:latin typeface="Arial"/>
                <a:ea typeface="Arial"/>
                <a:cs typeface="Arial"/>
                <a:sym typeface="Arial"/>
              </a:rPr>
              <a:t>Data Analytics and Workforce Planning:</a:t>
            </a:r>
            <a:r>
              <a:rPr lang="en" sz="1467">
                <a:solidFill>
                  <a:srgbClr val="000000"/>
                </a:solidFill>
                <a:latin typeface="Arial"/>
                <a:ea typeface="Arial"/>
                <a:cs typeface="Arial"/>
                <a:sym typeface="Arial"/>
              </a:rPr>
              <a:t> Shell applies </a:t>
            </a:r>
            <a:r>
              <a:rPr lang="en" sz="1467" b="1">
                <a:solidFill>
                  <a:srgbClr val="000000"/>
                </a:solidFill>
                <a:latin typeface="Arial"/>
                <a:ea typeface="Arial"/>
                <a:cs typeface="Arial"/>
                <a:sym typeface="Arial"/>
              </a:rPr>
              <a:t>predictive analytics</a:t>
            </a:r>
            <a:r>
              <a:rPr lang="en" sz="1467">
                <a:solidFill>
                  <a:srgbClr val="000000"/>
                </a:solidFill>
                <a:latin typeface="Arial"/>
                <a:ea typeface="Arial"/>
                <a:cs typeface="Arial"/>
                <a:sym typeface="Arial"/>
              </a:rPr>
              <a:t> to forecast talent needs, identify flight risks, analyze diversity metrics, and allocate workforce for best use across projects, enabling proactive rather than reactive HR management (Rasmussen and Ulrich, 2015).</a:t>
            </a:r>
            <a:endParaRPr sz="1467">
              <a:solidFill>
                <a:srgbClr val="000000"/>
              </a:solidFill>
              <a:latin typeface="Arial"/>
              <a:ea typeface="Arial"/>
              <a:cs typeface="Arial"/>
              <a:sym typeface="Arial"/>
            </a:endParaRPr>
          </a:p>
          <a:p>
            <a:pPr marL="0" indent="0">
              <a:spcBef>
                <a:spcPts val="1600"/>
              </a:spcBef>
              <a:spcAft>
                <a:spcPts val="1600"/>
              </a:spcAft>
              <a:buNone/>
            </a:pPr>
            <a:endParaRPr/>
          </a:p>
        </p:txBody>
      </p:sp>
      <p:pic>
        <p:nvPicPr>
          <p:cNvPr id="92" name="Google Shape;92;p16"/>
          <p:cNvPicPr preferRelativeResize="0"/>
          <p:nvPr/>
        </p:nvPicPr>
        <p:blipFill>
          <a:blip r:embed="rId3">
            <a:alphaModFix/>
          </a:blip>
          <a:stretch>
            <a:fillRect/>
          </a:stretch>
        </p:blipFill>
        <p:spPr>
          <a:xfrm>
            <a:off x="6515101" y="1688434"/>
            <a:ext cx="4915033" cy="4915033"/>
          </a:xfrm>
          <a:prstGeom prst="rect">
            <a:avLst/>
          </a:prstGeom>
          <a:noFill/>
          <a:ln>
            <a:noFill/>
          </a:ln>
        </p:spPr>
      </p:pic>
      <p:sp>
        <p:nvSpPr>
          <p:cNvPr id="3" name="TextBox 2">
            <a:extLst>
              <a:ext uri="{FF2B5EF4-FFF2-40B4-BE49-F238E27FC236}">
                <a16:creationId xmlns:a16="http://schemas.microsoft.com/office/drawing/2014/main" id="{A48C6050-19E8-70D7-A5DD-7679CC05327E}"/>
              </a:ext>
            </a:extLst>
          </p:cNvPr>
          <p:cNvSpPr txBox="1"/>
          <p:nvPr/>
        </p:nvSpPr>
        <p:spPr>
          <a:xfrm rot="10800000" flipV="1">
            <a:off x="7085856" y="389002"/>
            <a:ext cx="4515555" cy="666977"/>
          </a:xfrm>
          <a:prstGeom prst="rect">
            <a:avLst/>
          </a:prstGeom>
          <a:noFill/>
        </p:spPr>
        <p:txBody>
          <a:bodyPr wrap="square" rtlCol="0">
            <a:spAutoFit/>
          </a:bodyPr>
          <a:lstStyle/>
          <a:p>
            <a:pPr defTabSz="1219170">
              <a:buClr>
                <a:srgbClr val="000000"/>
              </a:buClr>
            </a:pPr>
            <a:r>
              <a:rPr lang="en-GB" sz="1867" kern="0" dirty="0">
                <a:solidFill>
                  <a:srgbClr val="000000"/>
                </a:solidFill>
                <a:latin typeface="Arial"/>
                <a:cs typeface="Arial"/>
                <a:sym typeface="Arial"/>
              </a:rPr>
              <a:t>Jahangir </a:t>
            </a:r>
            <a:r>
              <a:rPr lang="en-GB" sz="1867" kern="0" dirty="0" err="1">
                <a:solidFill>
                  <a:srgbClr val="000000"/>
                </a:solidFill>
                <a:latin typeface="Arial"/>
                <a:cs typeface="Arial"/>
                <a:sym typeface="Arial"/>
              </a:rPr>
              <a:t>khalaj</a:t>
            </a:r>
            <a:r>
              <a:rPr lang="en-GB" sz="1867" kern="0" dirty="0">
                <a:solidFill>
                  <a:srgbClr val="000000"/>
                </a:solidFill>
                <a:latin typeface="Arial"/>
                <a:cs typeface="Arial"/>
                <a:sym typeface="Arial"/>
              </a:rPr>
              <a:t> </a:t>
            </a:r>
            <a:r>
              <a:rPr lang="en-GB" sz="1867" kern="0" dirty="0" err="1">
                <a:solidFill>
                  <a:srgbClr val="000000"/>
                </a:solidFill>
                <a:latin typeface="Arial"/>
                <a:cs typeface="Arial"/>
                <a:sym typeface="Arial"/>
              </a:rPr>
              <a:t>savojbolagh</a:t>
            </a:r>
            <a:r>
              <a:rPr lang="en-GB" sz="1867" kern="0" dirty="0">
                <a:solidFill>
                  <a:srgbClr val="000000"/>
                </a:solidFill>
                <a:latin typeface="Arial"/>
                <a:cs typeface="Arial"/>
                <a:sym typeface="Arial"/>
              </a:rPr>
              <a:t>- 2109914</a:t>
            </a:r>
          </a:p>
          <a:p>
            <a:pPr defTabSz="1219170">
              <a:buClr>
                <a:srgbClr val="000000"/>
              </a:buClr>
            </a:pPr>
            <a:endParaRPr lang="en-US" sz="1867" kern="0" dirty="0">
              <a:solidFill>
                <a:srgbClr val="000000"/>
              </a:solidFill>
              <a:latin typeface="Arial"/>
              <a:cs typeface="Arial"/>
              <a:sym typeface="Aria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17"/>
          <p:cNvSpPr txBox="1">
            <a:spLocks noGrp="1"/>
          </p:cNvSpPr>
          <p:nvPr>
            <p:ph type="title"/>
          </p:nvPr>
        </p:nvSpPr>
        <p:spPr>
          <a:xfrm>
            <a:off x="415600" y="593367"/>
            <a:ext cx="11360800" cy="943200"/>
          </a:xfrm>
          <a:prstGeom prst="rect">
            <a:avLst/>
          </a:prstGeom>
        </p:spPr>
        <p:txBody>
          <a:bodyPr spcFirstLastPara="1" wrap="square" lIns="121900" tIns="121900" rIns="121900" bIns="121900" anchor="t" anchorCtr="0">
            <a:normAutofit/>
          </a:bodyPr>
          <a:lstStyle/>
          <a:p>
            <a:r>
              <a:rPr lang="en"/>
              <a:t> Role of Line Managers in Implementation</a:t>
            </a:r>
            <a:endParaRPr/>
          </a:p>
        </p:txBody>
      </p:sp>
      <p:sp>
        <p:nvSpPr>
          <p:cNvPr id="98" name="Google Shape;98;p17"/>
          <p:cNvSpPr txBox="1">
            <a:spLocks noGrp="1"/>
          </p:cNvSpPr>
          <p:nvPr>
            <p:ph type="body" idx="1"/>
          </p:nvPr>
        </p:nvSpPr>
        <p:spPr>
          <a:xfrm>
            <a:off x="415600" y="1688433"/>
            <a:ext cx="5312000" cy="4403600"/>
          </a:xfrm>
          <a:prstGeom prst="rect">
            <a:avLst/>
          </a:prstGeom>
        </p:spPr>
        <p:txBody>
          <a:bodyPr spcFirstLastPara="1" wrap="square" lIns="121900" tIns="121900" rIns="121900" bIns="121900" anchor="t" anchorCtr="0">
            <a:normAutofit fontScale="77500" lnSpcReduction="20000"/>
          </a:bodyPr>
          <a:lstStyle/>
          <a:p>
            <a:pPr marL="0" indent="0">
              <a:spcBef>
                <a:spcPts val="1600"/>
              </a:spcBef>
              <a:buNone/>
            </a:pPr>
            <a:r>
              <a:rPr lang="en" sz="1467" b="1">
                <a:solidFill>
                  <a:srgbClr val="000000"/>
                </a:solidFill>
                <a:latin typeface="Arial"/>
                <a:ea typeface="Arial"/>
                <a:cs typeface="Arial"/>
                <a:sym typeface="Arial"/>
              </a:rPr>
              <a:t>Line Managers as Digital HR Champions: Responsibilities and Challenges</a:t>
            </a:r>
            <a:endParaRPr sz="1467" b="1">
              <a:solidFill>
                <a:srgbClr val="000000"/>
              </a:solidFill>
              <a:latin typeface="Arial"/>
              <a:ea typeface="Arial"/>
              <a:cs typeface="Arial"/>
              <a:sym typeface="Arial"/>
            </a:endParaRPr>
          </a:p>
          <a:p>
            <a:pPr indent="-369984">
              <a:spcBef>
                <a:spcPts val="1600"/>
              </a:spcBef>
              <a:buClr>
                <a:srgbClr val="000000"/>
              </a:buClr>
              <a:buSzPct val="100000"/>
              <a:buFont typeface="Arial"/>
              <a:buChar char="●"/>
            </a:pPr>
            <a:r>
              <a:rPr lang="en" sz="1467" b="1">
                <a:solidFill>
                  <a:srgbClr val="000000"/>
                </a:solidFill>
                <a:latin typeface="Arial"/>
                <a:ea typeface="Arial"/>
                <a:cs typeface="Arial"/>
                <a:sym typeface="Arial"/>
              </a:rPr>
              <a:t>Technology Adoption Champions:</a:t>
            </a:r>
            <a:r>
              <a:rPr lang="en" sz="1467">
                <a:solidFill>
                  <a:srgbClr val="000000"/>
                </a:solidFill>
                <a:latin typeface="Arial"/>
                <a:ea typeface="Arial"/>
                <a:cs typeface="Arial"/>
                <a:sym typeface="Arial"/>
              </a:rPr>
              <a:t> Line managers are the initial interface between employees and HR technology, with the responsibility to promote the use of digital tools, pilot functionality, and drive </a:t>
            </a:r>
            <a:r>
              <a:rPr lang="en" sz="1467" b="1">
                <a:solidFill>
                  <a:srgbClr val="000000"/>
                </a:solidFill>
                <a:latin typeface="Arial"/>
                <a:ea typeface="Arial"/>
                <a:cs typeface="Arial"/>
                <a:sym typeface="Arial"/>
              </a:rPr>
              <a:t>adoption among subordinates</a:t>
            </a:r>
            <a:r>
              <a:rPr lang="en" sz="1467">
                <a:solidFill>
                  <a:srgbClr val="000000"/>
                </a:solidFill>
                <a:latin typeface="Arial"/>
                <a:ea typeface="Arial"/>
                <a:cs typeface="Arial"/>
                <a:sym typeface="Arial"/>
              </a:rPr>
              <a:t> (Nehles et al., 2006).</a:t>
            </a:r>
            <a:endParaRPr sz="1467">
              <a:solidFill>
                <a:srgbClr val="000000"/>
              </a:solidFill>
              <a:latin typeface="Arial"/>
              <a:ea typeface="Arial"/>
              <a:cs typeface="Arial"/>
              <a:sym typeface="Arial"/>
            </a:endParaRPr>
          </a:p>
          <a:p>
            <a:pPr indent="-369984">
              <a:buClr>
                <a:srgbClr val="000000"/>
              </a:buClr>
              <a:buSzPct val="100000"/>
              <a:buFont typeface="Arial"/>
              <a:buChar char="●"/>
            </a:pPr>
            <a:r>
              <a:rPr lang="en" sz="1467" b="1">
                <a:solidFill>
                  <a:srgbClr val="000000"/>
                </a:solidFill>
                <a:latin typeface="Arial"/>
                <a:ea typeface="Arial"/>
                <a:cs typeface="Arial"/>
                <a:sym typeface="Arial"/>
              </a:rPr>
              <a:t>Facilitation of Performance Management:</a:t>
            </a:r>
            <a:r>
              <a:rPr lang="en" sz="1467">
                <a:solidFill>
                  <a:srgbClr val="000000"/>
                </a:solidFill>
                <a:latin typeface="Arial"/>
                <a:ea typeface="Arial"/>
                <a:cs typeface="Arial"/>
                <a:sym typeface="Arial"/>
              </a:rPr>
              <a:t> Managers utilize digital performance management systems to set goals, engage in continuous feedback sessions, document performance discussions, and guide decision-making on </a:t>
            </a:r>
            <a:r>
              <a:rPr lang="en" sz="1467" b="1">
                <a:solidFill>
                  <a:srgbClr val="000000"/>
                </a:solidFill>
                <a:latin typeface="Arial"/>
                <a:ea typeface="Arial"/>
                <a:cs typeface="Arial"/>
                <a:sym typeface="Arial"/>
              </a:rPr>
              <a:t>talent development and reward allocation</a:t>
            </a:r>
            <a:r>
              <a:rPr lang="en" sz="1467">
                <a:solidFill>
                  <a:srgbClr val="000000"/>
                </a:solidFill>
                <a:latin typeface="Arial"/>
                <a:ea typeface="Arial"/>
                <a:cs typeface="Arial"/>
                <a:sym typeface="Arial"/>
              </a:rPr>
              <a:t> based on data (Bos-Nehles and Veenendaal, 2019).</a:t>
            </a:r>
            <a:endParaRPr sz="1467">
              <a:solidFill>
                <a:srgbClr val="000000"/>
              </a:solidFill>
              <a:latin typeface="Arial"/>
              <a:ea typeface="Arial"/>
              <a:cs typeface="Arial"/>
              <a:sym typeface="Arial"/>
            </a:endParaRPr>
          </a:p>
          <a:p>
            <a:pPr indent="-369984">
              <a:buClr>
                <a:srgbClr val="000000"/>
              </a:buClr>
              <a:buSzPct val="100000"/>
              <a:buFont typeface="Arial"/>
              <a:buChar char="●"/>
            </a:pPr>
            <a:r>
              <a:rPr lang="en" sz="1467" b="1">
                <a:solidFill>
                  <a:srgbClr val="000000"/>
                </a:solidFill>
                <a:latin typeface="Arial"/>
                <a:ea typeface="Arial"/>
                <a:cs typeface="Arial"/>
                <a:sym typeface="Arial"/>
              </a:rPr>
              <a:t>Data Input and Data Quality:</a:t>
            </a:r>
            <a:r>
              <a:rPr lang="en" sz="1467">
                <a:solidFill>
                  <a:srgbClr val="000000"/>
                </a:solidFill>
                <a:latin typeface="Arial"/>
                <a:ea typeface="Arial"/>
                <a:cs typeface="Arial"/>
                <a:sym typeface="Arial"/>
              </a:rPr>
              <a:t> Line managers also ensure valid employee data, updating team structures, recording training completions, and data quality within HR systems, which is </a:t>
            </a:r>
            <a:r>
              <a:rPr lang="en" sz="1467" b="1">
                <a:solidFill>
                  <a:srgbClr val="000000"/>
                </a:solidFill>
                <a:latin typeface="Arial"/>
                <a:ea typeface="Arial"/>
                <a:cs typeface="Arial"/>
                <a:sym typeface="Arial"/>
              </a:rPr>
              <a:t>critical to the validity of analytics</a:t>
            </a:r>
            <a:r>
              <a:rPr lang="en" sz="1467">
                <a:solidFill>
                  <a:srgbClr val="000000"/>
                </a:solidFill>
                <a:latin typeface="Arial"/>
                <a:ea typeface="Arial"/>
                <a:cs typeface="Arial"/>
                <a:sym typeface="Arial"/>
              </a:rPr>
              <a:t> (Parry and Tyson, 2011).</a:t>
            </a:r>
            <a:endParaRPr sz="1467">
              <a:solidFill>
                <a:srgbClr val="000000"/>
              </a:solidFill>
              <a:latin typeface="Arial"/>
              <a:ea typeface="Arial"/>
              <a:cs typeface="Arial"/>
              <a:sym typeface="Arial"/>
            </a:endParaRPr>
          </a:p>
          <a:p>
            <a:pPr indent="-369984">
              <a:buClr>
                <a:srgbClr val="000000"/>
              </a:buClr>
              <a:buSzPct val="100000"/>
              <a:buFont typeface="Arial"/>
              <a:buChar char="●"/>
            </a:pPr>
            <a:r>
              <a:rPr lang="en" sz="1467" b="1">
                <a:solidFill>
                  <a:srgbClr val="000000"/>
                </a:solidFill>
                <a:latin typeface="Arial"/>
                <a:ea typeface="Arial"/>
                <a:cs typeface="Arial"/>
                <a:sym typeface="Arial"/>
              </a:rPr>
              <a:t>Training and Support Suppliers:</a:t>
            </a:r>
            <a:r>
              <a:rPr lang="en" sz="1467">
                <a:solidFill>
                  <a:srgbClr val="000000"/>
                </a:solidFill>
                <a:latin typeface="Arial"/>
                <a:ea typeface="Arial"/>
                <a:cs typeface="Arial"/>
                <a:sym typeface="Arial"/>
              </a:rPr>
              <a:t> Managers must be properly </a:t>
            </a:r>
            <a:r>
              <a:rPr lang="en" sz="1467" b="1">
                <a:solidFill>
                  <a:srgbClr val="000000"/>
                </a:solidFill>
                <a:latin typeface="Arial"/>
                <a:ea typeface="Arial"/>
                <a:cs typeface="Arial"/>
                <a:sym typeface="Arial"/>
              </a:rPr>
              <a:t>digitally literate</a:t>
            </a:r>
            <a:r>
              <a:rPr lang="en" sz="1467">
                <a:solidFill>
                  <a:srgbClr val="000000"/>
                </a:solidFill>
                <a:latin typeface="Arial"/>
                <a:ea typeface="Arial"/>
                <a:cs typeface="Arial"/>
                <a:sym typeface="Arial"/>
              </a:rPr>
              <a:t> in order to fix basic system issues, guide workers through digital processes, and identify when escalation to HR tech support is necessary (Brewster et al., 2016).</a:t>
            </a:r>
            <a:endParaRPr sz="1467">
              <a:solidFill>
                <a:srgbClr val="000000"/>
              </a:solidFill>
              <a:latin typeface="Arial"/>
              <a:ea typeface="Arial"/>
              <a:cs typeface="Arial"/>
              <a:sym typeface="Arial"/>
            </a:endParaRPr>
          </a:p>
          <a:p>
            <a:pPr indent="-369984">
              <a:buClr>
                <a:srgbClr val="000000"/>
              </a:buClr>
              <a:buSzPct val="100000"/>
              <a:buFont typeface="Arial"/>
              <a:buChar char="●"/>
            </a:pPr>
            <a:r>
              <a:rPr lang="en" sz="1467" b="1">
                <a:solidFill>
                  <a:srgbClr val="000000"/>
                </a:solidFill>
                <a:latin typeface="Arial"/>
                <a:ea typeface="Arial"/>
                <a:cs typeface="Arial"/>
                <a:sym typeface="Arial"/>
              </a:rPr>
              <a:t>Change Management Agents:</a:t>
            </a:r>
            <a:r>
              <a:rPr lang="en" sz="1467">
                <a:solidFill>
                  <a:srgbClr val="000000"/>
                </a:solidFill>
                <a:latin typeface="Arial"/>
                <a:ea typeface="Arial"/>
                <a:cs typeface="Arial"/>
                <a:sym typeface="Arial"/>
              </a:rPr>
              <a:t> Line managers play pivotal roles in managing resistance, communicating benefits, answering issues, and maintaining team productivity during change, with studies claiming managers' endorsement increasing technology adoption by </a:t>
            </a:r>
            <a:r>
              <a:rPr lang="en" sz="1467" b="1">
                <a:solidFill>
                  <a:srgbClr val="000000"/>
                </a:solidFill>
                <a:latin typeface="Arial"/>
                <a:ea typeface="Arial"/>
                <a:cs typeface="Arial"/>
                <a:sym typeface="Arial"/>
              </a:rPr>
              <a:t>60%</a:t>
            </a:r>
            <a:r>
              <a:rPr lang="en" sz="1467">
                <a:solidFill>
                  <a:srgbClr val="000000"/>
                </a:solidFill>
                <a:latin typeface="Arial"/>
                <a:ea typeface="Arial"/>
                <a:cs typeface="Arial"/>
                <a:sym typeface="Arial"/>
              </a:rPr>
              <a:t> (Dery et al., 2013).</a:t>
            </a:r>
            <a:endParaRPr sz="1467">
              <a:solidFill>
                <a:srgbClr val="000000"/>
              </a:solidFill>
              <a:latin typeface="Arial"/>
              <a:ea typeface="Arial"/>
              <a:cs typeface="Arial"/>
              <a:sym typeface="Arial"/>
            </a:endParaRPr>
          </a:p>
          <a:p>
            <a:pPr marL="0" indent="0">
              <a:spcBef>
                <a:spcPts val="1600"/>
              </a:spcBef>
              <a:spcAft>
                <a:spcPts val="1600"/>
              </a:spcAft>
              <a:buNone/>
            </a:pPr>
            <a:endParaRPr/>
          </a:p>
        </p:txBody>
      </p:sp>
      <p:pic>
        <p:nvPicPr>
          <p:cNvPr id="99" name="Google Shape;99;p17"/>
          <p:cNvPicPr preferRelativeResize="0"/>
          <p:nvPr/>
        </p:nvPicPr>
        <p:blipFill>
          <a:blip r:embed="rId3">
            <a:alphaModFix/>
          </a:blip>
          <a:stretch>
            <a:fillRect/>
          </a:stretch>
        </p:blipFill>
        <p:spPr>
          <a:xfrm>
            <a:off x="6015601" y="1536568"/>
            <a:ext cx="4915033" cy="4915033"/>
          </a:xfrm>
          <a:prstGeom prst="rect">
            <a:avLst/>
          </a:prstGeom>
          <a:noFill/>
          <a:ln>
            <a:noFill/>
          </a:ln>
        </p:spPr>
      </p:pic>
      <p:sp>
        <p:nvSpPr>
          <p:cNvPr id="3" name="TextBox 2">
            <a:extLst>
              <a:ext uri="{FF2B5EF4-FFF2-40B4-BE49-F238E27FC236}">
                <a16:creationId xmlns:a16="http://schemas.microsoft.com/office/drawing/2014/main" id="{88E15970-85FD-A134-47A7-D5628CABE0FD}"/>
              </a:ext>
            </a:extLst>
          </p:cNvPr>
          <p:cNvSpPr txBox="1"/>
          <p:nvPr/>
        </p:nvSpPr>
        <p:spPr>
          <a:xfrm rot="10800000" flipV="1">
            <a:off x="7085856" y="389002"/>
            <a:ext cx="4515555" cy="666977"/>
          </a:xfrm>
          <a:prstGeom prst="rect">
            <a:avLst/>
          </a:prstGeom>
          <a:noFill/>
        </p:spPr>
        <p:txBody>
          <a:bodyPr wrap="square" rtlCol="0">
            <a:spAutoFit/>
          </a:bodyPr>
          <a:lstStyle/>
          <a:p>
            <a:pPr defTabSz="1219170">
              <a:buClr>
                <a:srgbClr val="000000"/>
              </a:buClr>
            </a:pPr>
            <a:r>
              <a:rPr lang="en-GB" sz="1867" kern="0" dirty="0">
                <a:solidFill>
                  <a:srgbClr val="000000"/>
                </a:solidFill>
                <a:latin typeface="Arial"/>
                <a:cs typeface="Arial"/>
                <a:sym typeface="Arial"/>
              </a:rPr>
              <a:t>Jahangir </a:t>
            </a:r>
            <a:r>
              <a:rPr lang="en-GB" sz="1867" kern="0" dirty="0" err="1">
                <a:solidFill>
                  <a:srgbClr val="000000"/>
                </a:solidFill>
                <a:latin typeface="Arial"/>
                <a:cs typeface="Arial"/>
                <a:sym typeface="Arial"/>
              </a:rPr>
              <a:t>khalaj</a:t>
            </a:r>
            <a:r>
              <a:rPr lang="en-GB" sz="1867" kern="0" dirty="0">
                <a:solidFill>
                  <a:srgbClr val="000000"/>
                </a:solidFill>
                <a:latin typeface="Arial"/>
                <a:cs typeface="Arial"/>
                <a:sym typeface="Arial"/>
              </a:rPr>
              <a:t> </a:t>
            </a:r>
            <a:r>
              <a:rPr lang="en-GB" sz="1867" kern="0" dirty="0" err="1">
                <a:solidFill>
                  <a:srgbClr val="000000"/>
                </a:solidFill>
                <a:latin typeface="Arial"/>
                <a:cs typeface="Arial"/>
                <a:sym typeface="Arial"/>
              </a:rPr>
              <a:t>savojbolagh</a:t>
            </a:r>
            <a:r>
              <a:rPr lang="en-GB" sz="1867" kern="0" dirty="0">
                <a:solidFill>
                  <a:srgbClr val="000000"/>
                </a:solidFill>
                <a:latin typeface="Arial"/>
                <a:cs typeface="Arial"/>
                <a:sym typeface="Arial"/>
              </a:rPr>
              <a:t>- 2109914</a:t>
            </a:r>
          </a:p>
          <a:p>
            <a:pPr defTabSz="1219170">
              <a:buClr>
                <a:srgbClr val="000000"/>
              </a:buClr>
            </a:pPr>
            <a:endParaRPr lang="en-US" sz="1867" kern="0" dirty="0">
              <a:solidFill>
                <a:srgbClr val="000000"/>
              </a:solidFill>
              <a:latin typeface="Arial"/>
              <a:cs typeface="Arial"/>
              <a:sym typeface="Aria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4" name="Google Shape;104;p18"/>
          <p:cNvSpPr txBox="1">
            <a:spLocks noGrp="1"/>
          </p:cNvSpPr>
          <p:nvPr>
            <p:ph type="title"/>
          </p:nvPr>
        </p:nvSpPr>
        <p:spPr>
          <a:xfrm>
            <a:off x="415600" y="593367"/>
            <a:ext cx="11360800" cy="943200"/>
          </a:xfrm>
          <a:prstGeom prst="rect">
            <a:avLst/>
          </a:prstGeom>
        </p:spPr>
        <p:txBody>
          <a:bodyPr spcFirstLastPara="1" wrap="square" lIns="121900" tIns="121900" rIns="121900" bIns="121900" anchor="t" anchorCtr="0">
            <a:normAutofit/>
          </a:bodyPr>
          <a:lstStyle/>
          <a:p>
            <a:r>
              <a:rPr lang="en"/>
              <a:t>Strategic Alignment with Company Goals</a:t>
            </a:r>
            <a:endParaRPr/>
          </a:p>
        </p:txBody>
      </p:sp>
      <p:sp>
        <p:nvSpPr>
          <p:cNvPr id="105" name="Google Shape;105;p18"/>
          <p:cNvSpPr txBox="1">
            <a:spLocks noGrp="1"/>
          </p:cNvSpPr>
          <p:nvPr>
            <p:ph type="body" idx="1"/>
          </p:nvPr>
        </p:nvSpPr>
        <p:spPr>
          <a:xfrm>
            <a:off x="415600" y="1688433"/>
            <a:ext cx="5820800" cy="4403600"/>
          </a:xfrm>
          <a:prstGeom prst="rect">
            <a:avLst/>
          </a:prstGeom>
        </p:spPr>
        <p:txBody>
          <a:bodyPr spcFirstLastPara="1" wrap="square" lIns="121900" tIns="121900" rIns="121900" bIns="121900" anchor="t" anchorCtr="0">
            <a:normAutofit fontScale="77500" lnSpcReduction="20000"/>
          </a:bodyPr>
          <a:lstStyle/>
          <a:p>
            <a:pPr marL="0" indent="0">
              <a:spcBef>
                <a:spcPts val="1600"/>
              </a:spcBef>
              <a:buNone/>
            </a:pPr>
            <a:r>
              <a:rPr lang="en" sz="1467" b="1">
                <a:solidFill>
                  <a:srgbClr val="000000"/>
                </a:solidFill>
                <a:latin typeface="Arial"/>
                <a:ea typeface="Arial"/>
                <a:cs typeface="Arial"/>
                <a:sym typeface="Arial"/>
              </a:rPr>
              <a:t>Linking HR Technology to Shell's Strategic Objectives</a:t>
            </a:r>
            <a:endParaRPr sz="1467" b="1">
              <a:solidFill>
                <a:srgbClr val="000000"/>
              </a:solidFill>
              <a:latin typeface="Arial"/>
              <a:ea typeface="Arial"/>
              <a:cs typeface="Arial"/>
              <a:sym typeface="Arial"/>
            </a:endParaRPr>
          </a:p>
          <a:p>
            <a:pPr indent="-369984">
              <a:spcBef>
                <a:spcPts val="1600"/>
              </a:spcBef>
              <a:buClr>
                <a:srgbClr val="000000"/>
              </a:buClr>
              <a:buSzPct val="100000"/>
              <a:buFont typeface="Arial"/>
              <a:buChar char="●"/>
            </a:pPr>
            <a:r>
              <a:rPr lang="en" sz="1467" b="1">
                <a:solidFill>
                  <a:srgbClr val="000000"/>
                </a:solidFill>
                <a:latin typeface="Arial"/>
                <a:ea typeface="Arial"/>
                <a:cs typeface="Arial"/>
                <a:sym typeface="Arial"/>
              </a:rPr>
              <a:t>Energy Transition Support:</a:t>
            </a:r>
            <a:r>
              <a:rPr lang="en" sz="1467">
                <a:solidFill>
                  <a:srgbClr val="000000"/>
                </a:solidFill>
                <a:latin typeface="Arial"/>
                <a:ea typeface="Arial"/>
                <a:cs typeface="Arial"/>
                <a:sym typeface="Arial"/>
              </a:rPr>
              <a:t> HR digital platforms allow for quick talent identification and redirection to renewable energy projects, supporting Shell's strategic goal to achieve </a:t>
            </a:r>
            <a:r>
              <a:rPr lang="en" sz="1467" b="1">
                <a:solidFill>
                  <a:srgbClr val="000000"/>
                </a:solidFill>
                <a:latin typeface="Arial"/>
                <a:ea typeface="Arial"/>
                <a:cs typeface="Arial"/>
                <a:sym typeface="Arial"/>
              </a:rPr>
              <a:t>net-zero emissions in 2050</a:t>
            </a:r>
            <a:r>
              <a:rPr lang="en" sz="1467">
                <a:solidFill>
                  <a:srgbClr val="000000"/>
                </a:solidFill>
                <a:latin typeface="Arial"/>
                <a:ea typeface="Arial"/>
                <a:cs typeface="Arial"/>
                <a:sym typeface="Arial"/>
              </a:rPr>
              <a:t> through workforce transformation (Shell Sustainability Report, 2024).</a:t>
            </a:r>
            <a:endParaRPr sz="1467">
              <a:solidFill>
                <a:srgbClr val="000000"/>
              </a:solidFill>
              <a:latin typeface="Arial"/>
              <a:ea typeface="Arial"/>
              <a:cs typeface="Arial"/>
              <a:sym typeface="Arial"/>
            </a:endParaRPr>
          </a:p>
          <a:p>
            <a:pPr indent="-369984">
              <a:buClr>
                <a:srgbClr val="000000"/>
              </a:buClr>
              <a:buSzPct val="100000"/>
              <a:buFont typeface="Arial"/>
              <a:buChar char="●"/>
            </a:pPr>
            <a:r>
              <a:rPr lang="en" sz="1467" b="1">
                <a:solidFill>
                  <a:srgbClr val="000000"/>
                </a:solidFill>
                <a:latin typeface="Arial"/>
                <a:ea typeface="Arial"/>
                <a:cs typeface="Arial"/>
                <a:sym typeface="Arial"/>
              </a:rPr>
              <a:t>Operational Excellence through Analytics:</a:t>
            </a:r>
            <a:r>
              <a:rPr lang="en" sz="1467">
                <a:solidFill>
                  <a:srgbClr val="000000"/>
                </a:solidFill>
                <a:latin typeface="Arial"/>
                <a:ea typeface="Arial"/>
                <a:cs typeface="Arial"/>
                <a:sym typeface="Arial"/>
              </a:rPr>
              <a:t> HR technology provides real-time workforce analytics that drive operations decisions, such as reducing refinery shift patterns, reducing overtime expenses by </a:t>
            </a:r>
            <a:r>
              <a:rPr lang="en" sz="1467" b="1">
                <a:solidFill>
                  <a:srgbClr val="000000"/>
                </a:solidFill>
                <a:latin typeface="Arial"/>
                <a:ea typeface="Arial"/>
                <a:cs typeface="Arial"/>
                <a:sym typeface="Arial"/>
              </a:rPr>
              <a:t>18%</a:t>
            </a:r>
            <a:r>
              <a:rPr lang="en" sz="1467">
                <a:solidFill>
                  <a:srgbClr val="000000"/>
                </a:solidFill>
                <a:latin typeface="Arial"/>
                <a:ea typeface="Arial"/>
                <a:cs typeface="Arial"/>
                <a:sym typeface="Arial"/>
              </a:rPr>
              <a:t>, and improving safety through predictive fatigue monitoring (Rasmussen and Ulrich, 2015).</a:t>
            </a:r>
            <a:endParaRPr sz="1467">
              <a:solidFill>
                <a:srgbClr val="000000"/>
              </a:solidFill>
              <a:latin typeface="Arial"/>
              <a:ea typeface="Arial"/>
              <a:cs typeface="Arial"/>
              <a:sym typeface="Arial"/>
            </a:endParaRPr>
          </a:p>
          <a:p>
            <a:pPr indent="-369984">
              <a:buClr>
                <a:srgbClr val="000000"/>
              </a:buClr>
              <a:buSzPct val="100000"/>
              <a:buFont typeface="Arial"/>
              <a:buChar char="●"/>
            </a:pPr>
            <a:r>
              <a:rPr lang="en" sz="1467" b="1">
                <a:solidFill>
                  <a:srgbClr val="000000"/>
                </a:solidFill>
                <a:latin typeface="Arial"/>
                <a:ea typeface="Arial"/>
                <a:cs typeface="Arial"/>
                <a:sym typeface="Arial"/>
              </a:rPr>
              <a:t>Global Talent Mobility:</a:t>
            </a:r>
            <a:r>
              <a:rPr lang="en" sz="1467">
                <a:solidFill>
                  <a:srgbClr val="000000"/>
                </a:solidFill>
                <a:latin typeface="Arial"/>
                <a:ea typeface="Arial"/>
                <a:cs typeface="Arial"/>
                <a:sym typeface="Arial"/>
              </a:rPr>
              <a:t> Digital platforms facilitate international assignments, visa management, and cross-border compensation management, enabling Shell to </a:t>
            </a:r>
            <a:r>
              <a:rPr lang="en" sz="1467" b="1">
                <a:solidFill>
                  <a:srgbClr val="000000"/>
                </a:solidFill>
                <a:latin typeface="Arial"/>
                <a:ea typeface="Arial"/>
                <a:cs typeface="Arial"/>
                <a:sym typeface="Arial"/>
              </a:rPr>
              <a:t>deploy expertise where needed</a:t>
            </a:r>
            <a:r>
              <a:rPr lang="en" sz="1467">
                <a:solidFill>
                  <a:srgbClr val="000000"/>
                </a:solidFill>
                <a:latin typeface="Arial"/>
                <a:ea typeface="Arial"/>
                <a:cs typeface="Arial"/>
                <a:sym typeface="Arial"/>
              </a:rPr>
              <a:t> and supporting the company's integrated global operating model (Collings et al., 2019).</a:t>
            </a:r>
            <a:endParaRPr sz="1467">
              <a:solidFill>
                <a:srgbClr val="000000"/>
              </a:solidFill>
              <a:latin typeface="Arial"/>
              <a:ea typeface="Arial"/>
              <a:cs typeface="Arial"/>
              <a:sym typeface="Arial"/>
            </a:endParaRPr>
          </a:p>
          <a:p>
            <a:pPr indent="-369984">
              <a:buClr>
                <a:srgbClr val="000000"/>
              </a:buClr>
              <a:buSzPct val="100000"/>
              <a:buFont typeface="Arial"/>
              <a:buChar char="●"/>
            </a:pPr>
            <a:r>
              <a:rPr lang="en" sz="1467" b="1">
                <a:solidFill>
                  <a:srgbClr val="000000"/>
                </a:solidFill>
                <a:latin typeface="Arial"/>
                <a:ea typeface="Arial"/>
                <a:cs typeface="Arial"/>
                <a:sym typeface="Arial"/>
              </a:rPr>
              <a:t>Innovation and Flexibility:</a:t>
            </a:r>
            <a:r>
              <a:rPr lang="en" sz="1467">
                <a:solidFill>
                  <a:srgbClr val="000000"/>
                </a:solidFill>
                <a:latin typeface="Arial"/>
                <a:ea typeface="Arial"/>
                <a:cs typeface="Arial"/>
                <a:sym typeface="Arial"/>
              </a:rPr>
              <a:t> Cloud-based HR solutions enable Shell to </a:t>
            </a:r>
            <a:r>
              <a:rPr lang="en" sz="1467" b="1">
                <a:solidFill>
                  <a:srgbClr val="000000"/>
                </a:solidFill>
                <a:latin typeface="Arial"/>
                <a:ea typeface="Arial"/>
                <a:cs typeface="Arial"/>
                <a:sym typeface="Arial"/>
              </a:rPr>
              <a:t>scale workforce capacity quickly</a:t>
            </a:r>
            <a:r>
              <a:rPr lang="en" sz="1467">
                <a:solidFill>
                  <a:srgbClr val="000000"/>
                </a:solidFill>
                <a:latin typeface="Arial"/>
                <a:ea typeface="Arial"/>
                <a:cs typeface="Arial"/>
                <a:sym typeface="Arial"/>
              </a:rPr>
              <a:t>, onboard project-based contractors, and reorganize rapidly in response to changes in the market and strategic shifts (Bondarouk and Brewster, 2016).</a:t>
            </a:r>
            <a:endParaRPr sz="1467">
              <a:solidFill>
                <a:srgbClr val="000000"/>
              </a:solidFill>
              <a:latin typeface="Arial"/>
              <a:ea typeface="Arial"/>
              <a:cs typeface="Arial"/>
              <a:sym typeface="Arial"/>
            </a:endParaRPr>
          </a:p>
          <a:p>
            <a:pPr indent="-369984">
              <a:buClr>
                <a:srgbClr val="000000"/>
              </a:buClr>
              <a:buSzPct val="100000"/>
              <a:buFont typeface="Arial"/>
              <a:buChar char="●"/>
            </a:pPr>
            <a:r>
              <a:rPr lang="en" sz="1467" b="1">
                <a:solidFill>
                  <a:srgbClr val="000000"/>
                </a:solidFill>
                <a:latin typeface="Arial"/>
                <a:ea typeface="Arial"/>
                <a:cs typeface="Arial"/>
                <a:sym typeface="Arial"/>
              </a:rPr>
              <a:t>Diversity and Inclusion Targets:</a:t>
            </a:r>
            <a:r>
              <a:rPr lang="en" sz="1467">
                <a:solidFill>
                  <a:srgbClr val="000000"/>
                </a:solidFill>
                <a:latin typeface="Arial"/>
                <a:ea typeface="Arial"/>
                <a:cs typeface="Arial"/>
                <a:sym typeface="Arial"/>
              </a:rPr>
              <a:t> HR analytics track diversity measures in hiring, promotions, and retention, enabling data-driven interventions to address Shell's ambitions of </a:t>
            </a:r>
            <a:r>
              <a:rPr lang="en" sz="1467" b="1">
                <a:solidFill>
                  <a:srgbClr val="000000"/>
                </a:solidFill>
                <a:latin typeface="Arial"/>
                <a:ea typeface="Arial"/>
                <a:cs typeface="Arial"/>
                <a:sym typeface="Arial"/>
              </a:rPr>
              <a:t>40% women in senior leadership by 2030</a:t>
            </a:r>
            <a:r>
              <a:rPr lang="en" sz="1467">
                <a:solidFill>
                  <a:srgbClr val="000000"/>
                </a:solidFill>
                <a:latin typeface="Arial"/>
                <a:ea typeface="Arial"/>
                <a:cs typeface="Arial"/>
                <a:sym typeface="Arial"/>
              </a:rPr>
              <a:t> and greater ethnic diversity representation (Tambe et al., 2019).</a:t>
            </a:r>
            <a:endParaRPr sz="1467">
              <a:solidFill>
                <a:srgbClr val="000000"/>
              </a:solidFill>
              <a:latin typeface="Arial"/>
              <a:ea typeface="Arial"/>
              <a:cs typeface="Arial"/>
              <a:sym typeface="Arial"/>
            </a:endParaRPr>
          </a:p>
          <a:p>
            <a:pPr marL="0" indent="0">
              <a:spcBef>
                <a:spcPts val="1600"/>
              </a:spcBef>
              <a:spcAft>
                <a:spcPts val="1600"/>
              </a:spcAft>
              <a:buNone/>
            </a:pPr>
            <a:endParaRPr/>
          </a:p>
        </p:txBody>
      </p:sp>
      <p:pic>
        <p:nvPicPr>
          <p:cNvPr id="106" name="Google Shape;106;p18"/>
          <p:cNvPicPr preferRelativeResize="0"/>
          <p:nvPr/>
        </p:nvPicPr>
        <p:blipFill>
          <a:blip r:embed="rId3">
            <a:alphaModFix/>
          </a:blip>
          <a:stretch>
            <a:fillRect/>
          </a:stretch>
        </p:blipFill>
        <p:spPr>
          <a:xfrm>
            <a:off x="6618568" y="1589034"/>
            <a:ext cx="4915033" cy="4915033"/>
          </a:xfrm>
          <a:prstGeom prst="rect">
            <a:avLst/>
          </a:prstGeom>
          <a:noFill/>
          <a:ln>
            <a:noFill/>
          </a:ln>
        </p:spPr>
      </p:pic>
      <p:sp>
        <p:nvSpPr>
          <p:cNvPr id="3" name="TextBox 2">
            <a:extLst>
              <a:ext uri="{FF2B5EF4-FFF2-40B4-BE49-F238E27FC236}">
                <a16:creationId xmlns:a16="http://schemas.microsoft.com/office/drawing/2014/main" id="{5A52A11D-C4ED-7E83-AA75-F638F558C313}"/>
              </a:ext>
            </a:extLst>
          </p:cNvPr>
          <p:cNvSpPr txBox="1"/>
          <p:nvPr/>
        </p:nvSpPr>
        <p:spPr>
          <a:xfrm rot="10800000" flipV="1">
            <a:off x="7085856" y="389002"/>
            <a:ext cx="4515555" cy="666977"/>
          </a:xfrm>
          <a:prstGeom prst="rect">
            <a:avLst/>
          </a:prstGeom>
          <a:noFill/>
        </p:spPr>
        <p:txBody>
          <a:bodyPr wrap="square" rtlCol="0">
            <a:spAutoFit/>
          </a:bodyPr>
          <a:lstStyle/>
          <a:p>
            <a:pPr defTabSz="1219170">
              <a:buClr>
                <a:srgbClr val="000000"/>
              </a:buClr>
            </a:pPr>
            <a:r>
              <a:rPr lang="en-GB" sz="1867" kern="0" dirty="0">
                <a:solidFill>
                  <a:srgbClr val="000000"/>
                </a:solidFill>
                <a:latin typeface="Arial"/>
                <a:cs typeface="Arial"/>
                <a:sym typeface="Arial"/>
              </a:rPr>
              <a:t>Jahangir </a:t>
            </a:r>
            <a:r>
              <a:rPr lang="en-GB" sz="1867" kern="0" dirty="0" err="1">
                <a:solidFill>
                  <a:srgbClr val="000000"/>
                </a:solidFill>
                <a:latin typeface="Arial"/>
                <a:cs typeface="Arial"/>
                <a:sym typeface="Arial"/>
              </a:rPr>
              <a:t>khalaj</a:t>
            </a:r>
            <a:r>
              <a:rPr lang="en-GB" sz="1867" kern="0" dirty="0">
                <a:solidFill>
                  <a:srgbClr val="000000"/>
                </a:solidFill>
                <a:latin typeface="Arial"/>
                <a:cs typeface="Arial"/>
                <a:sym typeface="Arial"/>
              </a:rPr>
              <a:t> </a:t>
            </a:r>
            <a:r>
              <a:rPr lang="en-GB" sz="1867" kern="0" dirty="0" err="1">
                <a:solidFill>
                  <a:srgbClr val="000000"/>
                </a:solidFill>
                <a:latin typeface="Arial"/>
                <a:cs typeface="Arial"/>
                <a:sym typeface="Arial"/>
              </a:rPr>
              <a:t>savojbolagh</a:t>
            </a:r>
            <a:r>
              <a:rPr lang="en-GB" sz="1867" kern="0" dirty="0">
                <a:solidFill>
                  <a:srgbClr val="000000"/>
                </a:solidFill>
                <a:latin typeface="Arial"/>
                <a:cs typeface="Arial"/>
                <a:sym typeface="Arial"/>
              </a:rPr>
              <a:t>- 2109914</a:t>
            </a:r>
          </a:p>
          <a:p>
            <a:pPr defTabSz="1219170">
              <a:buClr>
                <a:srgbClr val="000000"/>
              </a:buClr>
            </a:pPr>
            <a:endParaRPr lang="en-US" sz="1867" kern="0" dirty="0">
              <a:solidFill>
                <a:srgbClr val="000000"/>
              </a:solidFill>
              <a:latin typeface="Arial"/>
              <a:cs typeface="Arial"/>
              <a:sym typeface="Aria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sp>
        <p:nvSpPr>
          <p:cNvPr id="111" name="Google Shape;111;p19"/>
          <p:cNvSpPr txBox="1">
            <a:spLocks noGrp="1"/>
          </p:cNvSpPr>
          <p:nvPr>
            <p:ph type="title"/>
          </p:nvPr>
        </p:nvSpPr>
        <p:spPr>
          <a:xfrm>
            <a:off x="415600" y="593367"/>
            <a:ext cx="11360800" cy="943200"/>
          </a:xfrm>
          <a:prstGeom prst="rect">
            <a:avLst/>
          </a:prstGeom>
        </p:spPr>
        <p:txBody>
          <a:bodyPr spcFirstLastPara="1" wrap="square" lIns="121900" tIns="121900" rIns="121900" bIns="121900" anchor="t" anchorCtr="0">
            <a:normAutofit/>
          </a:bodyPr>
          <a:lstStyle/>
          <a:p>
            <a:r>
              <a:rPr lang="en"/>
              <a:t>Significant HR Issues of Digital Transformation</a:t>
            </a:r>
            <a:endParaRPr/>
          </a:p>
        </p:txBody>
      </p:sp>
      <p:sp>
        <p:nvSpPr>
          <p:cNvPr id="112" name="Google Shape;112;p19"/>
          <p:cNvSpPr txBox="1">
            <a:spLocks noGrp="1"/>
          </p:cNvSpPr>
          <p:nvPr>
            <p:ph type="body" idx="1"/>
          </p:nvPr>
        </p:nvSpPr>
        <p:spPr>
          <a:xfrm>
            <a:off x="415600" y="1688433"/>
            <a:ext cx="6244800" cy="4403600"/>
          </a:xfrm>
          <a:prstGeom prst="rect">
            <a:avLst/>
          </a:prstGeom>
        </p:spPr>
        <p:txBody>
          <a:bodyPr spcFirstLastPara="1" wrap="square" lIns="121900" tIns="121900" rIns="121900" bIns="121900" anchor="t" anchorCtr="0">
            <a:normAutofit fontScale="77500" lnSpcReduction="20000"/>
          </a:bodyPr>
          <a:lstStyle/>
          <a:p>
            <a:pPr marL="0" indent="0">
              <a:spcBef>
                <a:spcPts val="1600"/>
              </a:spcBef>
              <a:buNone/>
            </a:pPr>
            <a:r>
              <a:rPr lang="en" sz="1467" b="1">
                <a:solidFill>
                  <a:srgbClr val="000000"/>
                </a:solidFill>
                <a:latin typeface="Arial"/>
                <a:ea typeface="Arial"/>
                <a:cs typeface="Arial"/>
                <a:sym typeface="Arial"/>
              </a:rPr>
              <a:t>Key Challenges Shell Is Currently Encountering in HR Technology Adoption</a:t>
            </a:r>
            <a:endParaRPr sz="1467" b="1">
              <a:solidFill>
                <a:srgbClr val="000000"/>
              </a:solidFill>
              <a:latin typeface="Arial"/>
              <a:ea typeface="Arial"/>
              <a:cs typeface="Arial"/>
              <a:sym typeface="Arial"/>
            </a:endParaRPr>
          </a:p>
          <a:p>
            <a:pPr indent="-369984">
              <a:spcBef>
                <a:spcPts val="1600"/>
              </a:spcBef>
              <a:buClr>
                <a:srgbClr val="000000"/>
              </a:buClr>
              <a:buSzPct val="100000"/>
              <a:buFont typeface="Arial"/>
              <a:buChar char="●"/>
            </a:pPr>
            <a:r>
              <a:rPr lang="en" sz="1467" b="1">
                <a:solidFill>
                  <a:srgbClr val="000000"/>
                </a:solidFill>
                <a:latin typeface="Arial"/>
                <a:ea typeface="Arial"/>
                <a:cs typeface="Arial"/>
                <a:sym typeface="Arial"/>
              </a:rPr>
              <a:t>Data Privacy and Cybersecurity Challenges:</a:t>
            </a:r>
            <a:r>
              <a:rPr lang="en" sz="1467">
                <a:solidFill>
                  <a:srgbClr val="000000"/>
                </a:solidFill>
                <a:latin typeface="Arial"/>
                <a:ea typeface="Arial"/>
                <a:cs typeface="Arial"/>
                <a:sym typeface="Arial"/>
              </a:rPr>
              <a:t> Managing sensitive employee information in </a:t>
            </a:r>
            <a:r>
              <a:rPr lang="en" sz="1467" b="1">
                <a:solidFill>
                  <a:srgbClr val="000000"/>
                </a:solidFill>
                <a:latin typeface="Arial"/>
                <a:ea typeface="Arial"/>
                <a:cs typeface="Arial"/>
                <a:sym typeface="Arial"/>
              </a:rPr>
              <a:t>over 70 countries</a:t>
            </a:r>
            <a:r>
              <a:rPr lang="en" sz="1467">
                <a:solidFill>
                  <a:srgbClr val="000000"/>
                </a:solidFill>
                <a:latin typeface="Arial"/>
                <a:ea typeface="Arial"/>
                <a:cs typeface="Arial"/>
                <a:sym typeface="Arial"/>
              </a:rPr>
              <a:t> with varied data protection legislations (</a:t>
            </a:r>
            <a:r>
              <a:rPr lang="en" sz="1467" i="1">
                <a:solidFill>
                  <a:srgbClr val="000000"/>
                </a:solidFill>
                <a:latin typeface="Arial"/>
                <a:ea typeface="Arial"/>
                <a:cs typeface="Arial"/>
                <a:sym typeface="Arial"/>
              </a:rPr>
              <a:t>GDPR</a:t>
            </a:r>
            <a:r>
              <a:rPr lang="en" sz="1467">
                <a:solidFill>
                  <a:srgbClr val="000000"/>
                </a:solidFill>
                <a:latin typeface="Arial"/>
                <a:ea typeface="Arial"/>
                <a:cs typeface="Arial"/>
                <a:sym typeface="Arial"/>
              </a:rPr>
              <a:t>, domestic laws) adds compliance complexity, and data breaches will likely cost a mean of </a:t>
            </a:r>
            <a:r>
              <a:rPr lang="en" sz="1467" b="1">
                <a:solidFill>
                  <a:srgbClr val="000000"/>
                </a:solidFill>
                <a:latin typeface="Arial"/>
                <a:ea typeface="Arial"/>
                <a:cs typeface="Arial"/>
                <a:sym typeface="Arial"/>
              </a:rPr>
              <a:t>$4.24 million</a:t>
            </a:r>
            <a:r>
              <a:rPr lang="en" sz="1467">
                <a:solidFill>
                  <a:srgbClr val="000000"/>
                </a:solidFill>
                <a:latin typeface="Arial"/>
                <a:ea typeface="Arial"/>
                <a:cs typeface="Arial"/>
                <a:sym typeface="Arial"/>
              </a:rPr>
              <a:t> and break employee trust (Stone et al., 2015).</a:t>
            </a:r>
            <a:endParaRPr sz="1467">
              <a:solidFill>
                <a:srgbClr val="000000"/>
              </a:solidFill>
              <a:latin typeface="Arial"/>
              <a:ea typeface="Arial"/>
              <a:cs typeface="Arial"/>
              <a:sym typeface="Arial"/>
            </a:endParaRPr>
          </a:p>
          <a:p>
            <a:pPr indent="-369984">
              <a:buClr>
                <a:srgbClr val="000000"/>
              </a:buClr>
              <a:buSzPct val="100000"/>
              <a:buFont typeface="Arial"/>
              <a:buChar char="●"/>
            </a:pPr>
            <a:r>
              <a:rPr lang="en" sz="1467" b="1">
                <a:solidFill>
                  <a:srgbClr val="000000"/>
                </a:solidFill>
                <a:latin typeface="Arial"/>
                <a:ea typeface="Arial"/>
                <a:cs typeface="Arial"/>
                <a:sym typeface="Arial"/>
              </a:rPr>
              <a:t>Digital Skills Gap:</a:t>
            </a:r>
            <a:r>
              <a:rPr lang="en" sz="1467">
                <a:solidFill>
                  <a:srgbClr val="000000"/>
                </a:solidFill>
                <a:latin typeface="Arial"/>
                <a:ea typeface="Arial"/>
                <a:cs typeface="Arial"/>
                <a:sym typeface="Arial"/>
              </a:rPr>
              <a:t> Roughly </a:t>
            </a:r>
            <a:r>
              <a:rPr lang="en" sz="1467" b="1">
                <a:solidFill>
                  <a:srgbClr val="000000"/>
                </a:solidFill>
                <a:latin typeface="Arial"/>
                <a:ea typeface="Arial"/>
                <a:cs typeface="Arial"/>
                <a:sym typeface="Arial"/>
              </a:rPr>
              <a:t>30%</a:t>
            </a:r>
            <a:r>
              <a:rPr lang="en" sz="1467">
                <a:solidFill>
                  <a:srgbClr val="000000"/>
                </a:solidFill>
                <a:latin typeface="Arial"/>
                <a:ea typeface="Arial"/>
                <a:cs typeface="Arial"/>
                <a:sym typeface="Arial"/>
              </a:rPr>
              <a:t> of Shell's employees, especially in the field operations and among the ageing workforce, do not have proper digital literacy to make productive use of advanced HR technologies, and hence, huge investment in training and change management (Strohmeier, 2020).</a:t>
            </a:r>
            <a:endParaRPr sz="1467">
              <a:solidFill>
                <a:srgbClr val="000000"/>
              </a:solidFill>
              <a:latin typeface="Arial"/>
              <a:ea typeface="Arial"/>
              <a:cs typeface="Arial"/>
              <a:sym typeface="Arial"/>
            </a:endParaRPr>
          </a:p>
          <a:p>
            <a:pPr indent="-369984">
              <a:buClr>
                <a:srgbClr val="000000"/>
              </a:buClr>
              <a:buSzPct val="100000"/>
              <a:buFont typeface="Arial"/>
              <a:buChar char="●"/>
            </a:pPr>
            <a:r>
              <a:rPr lang="en" sz="1467" b="1">
                <a:solidFill>
                  <a:srgbClr val="000000"/>
                </a:solidFill>
                <a:latin typeface="Arial"/>
                <a:ea typeface="Arial"/>
                <a:cs typeface="Arial"/>
                <a:sym typeface="Arial"/>
              </a:rPr>
              <a:t>System Integration Complexity:</a:t>
            </a:r>
            <a:r>
              <a:rPr lang="en" sz="1467">
                <a:solidFill>
                  <a:srgbClr val="000000"/>
                </a:solidFill>
                <a:latin typeface="Arial"/>
                <a:ea typeface="Arial"/>
                <a:cs typeface="Arial"/>
                <a:sym typeface="Arial"/>
              </a:rPr>
              <a:t> Acquired organizations and different business units bring in </a:t>
            </a:r>
            <a:r>
              <a:rPr lang="en" sz="1467" b="1">
                <a:solidFill>
                  <a:srgbClr val="000000"/>
                </a:solidFill>
                <a:latin typeface="Arial"/>
                <a:ea typeface="Arial"/>
                <a:cs typeface="Arial"/>
                <a:sym typeface="Arial"/>
              </a:rPr>
              <a:t>legacy systems</a:t>
            </a:r>
            <a:r>
              <a:rPr lang="en" sz="1467">
                <a:solidFill>
                  <a:srgbClr val="000000"/>
                </a:solidFill>
                <a:latin typeface="Arial"/>
                <a:ea typeface="Arial"/>
                <a:cs typeface="Arial"/>
                <a:sym typeface="Arial"/>
              </a:rPr>
              <a:t> that create integration complexities, resulting in data silos, multiple user experiences, and difficulties in presenting one source of truth for workforce data (Bondarouk et al., 2017).</a:t>
            </a:r>
            <a:endParaRPr sz="1467">
              <a:solidFill>
                <a:srgbClr val="000000"/>
              </a:solidFill>
              <a:latin typeface="Arial"/>
              <a:ea typeface="Arial"/>
              <a:cs typeface="Arial"/>
              <a:sym typeface="Arial"/>
            </a:endParaRPr>
          </a:p>
          <a:p>
            <a:pPr indent="-369984">
              <a:buClr>
                <a:srgbClr val="000000"/>
              </a:buClr>
              <a:buSzPct val="100000"/>
              <a:buFont typeface="Arial"/>
              <a:buChar char="●"/>
            </a:pPr>
            <a:r>
              <a:rPr lang="en" sz="1467" b="1">
                <a:solidFill>
                  <a:srgbClr val="000000"/>
                </a:solidFill>
                <a:latin typeface="Arial"/>
                <a:ea typeface="Arial"/>
                <a:cs typeface="Arial"/>
                <a:sym typeface="Arial"/>
              </a:rPr>
              <a:t>Technology Adoption Resistance:</a:t>
            </a:r>
            <a:r>
              <a:rPr lang="en" sz="1467">
                <a:solidFill>
                  <a:srgbClr val="000000"/>
                </a:solidFill>
                <a:latin typeface="Arial"/>
                <a:ea typeface="Arial"/>
                <a:cs typeface="Arial"/>
                <a:sym typeface="Arial"/>
              </a:rPr>
              <a:t> Digital HR resistance on cultural grounds, particularly in nations with traditional management systems, results in less-than-optimal utilization of technology investment, with business units having up to </a:t>
            </a:r>
            <a:r>
              <a:rPr lang="en" sz="1467" b="1">
                <a:solidFill>
                  <a:srgbClr val="000000"/>
                </a:solidFill>
                <a:latin typeface="Arial"/>
                <a:ea typeface="Arial"/>
                <a:cs typeface="Arial"/>
                <a:sym typeface="Arial"/>
              </a:rPr>
              <a:t>45% adoption levels</a:t>
            </a:r>
            <a:r>
              <a:rPr lang="en" sz="1467">
                <a:solidFill>
                  <a:srgbClr val="000000"/>
                </a:solidFill>
                <a:latin typeface="Arial"/>
                <a:ea typeface="Arial"/>
                <a:cs typeface="Arial"/>
                <a:sym typeface="Arial"/>
              </a:rPr>
              <a:t> for available digital resources (Parry and Tyson, 2011).</a:t>
            </a:r>
            <a:endParaRPr sz="1467">
              <a:solidFill>
                <a:srgbClr val="000000"/>
              </a:solidFill>
              <a:latin typeface="Arial"/>
              <a:ea typeface="Arial"/>
              <a:cs typeface="Arial"/>
              <a:sym typeface="Arial"/>
            </a:endParaRPr>
          </a:p>
          <a:p>
            <a:pPr indent="-369984">
              <a:buClr>
                <a:srgbClr val="000000"/>
              </a:buClr>
              <a:buSzPct val="100000"/>
              <a:buFont typeface="Arial"/>
              <a:buChar char="●"/>
            </a:pPr>
            <a:r>
              <a:rPr lang="en" sz="1467" b="1">
                <a:solidFill>
                  <a:srgbClr val="000000"/>
                </a:solidFill>
                <a:latin typeface="Arial"/>
                <a:ea typeface="Arial"/>
                <a:cs typeface="Arial"/>
                <a:sym typeface="Arial"/>
              </a:rPr>
              <a:t>Balancing Technology and Human Touch:</a:t>
            </a:r>
            <a:r>
              <a:rPr lang="en" sz="1467">
                <a:solidFill>
                  <a:srgbClr val="000000"/>
                </a:solidFill>
                <a:latin typeface="Arial"/>
                <a:ea typeface="Arial"/>
                <a:cs typeface="Arial"/>
                <a:sym typeface="Arial"/>
              </a:rPr>
              <a:t> Overdepiction on automating and using AI in areas like performance management and employee relations risks </a:t>
            </a:r>
            <a:r>
              <a:rPr lang="en" sz="1467" b="1">
                <a:solidFill>
                  <a:srgbClr val="000000"/>
                </a:solidFill>
                <a:latin typeface="Arial"/>
                <a:ea typeface="Arial"/>
                <a:cs typeface="Arial"/>
                <a:sym typeface="Arial"/>
              </a:rPr>
              <a:t>depersonalizing the HR function</a:t>
            </a:r>
            <a:r>
              <a:rPr lang="en" sz="1467">
                <a:solidFill>
                  <a:srgbClr val="000000"/>
                </a:solidFill>
                <a:latin typeface="Arial"/>
                <a:ea typeface="Arial"/>
                <a:cs typeface="Arial"/>
                <a:sym typeface="Arial"/>
              </a:rPr>
              <a:t>, potentially reducing employee engagement and trust in HR processes, and necessitating careful balancing of human touch and technology (Tambe et al., 2019).</a:t>
            </a:r>
            <a:endParaRPr sz="1467">
              <a:solidFill>
                <a:srgbClr val="000000"/>
              </a:solidFill>
              <a:latin typeface="Arial"/>
              <a:ea typeface="Arial"/>
              <a:cs typeface="Arial"/>
              <a:sym typeface="Arial"/>
            </a:endParaRPr>
          </a:p>
          <a:p>
            <a:pPr marL="0" indent="0">
              <a:spcBef>
                <a:spcPts val="1600"/>
              </a:spcBef>
              <a:spcAft>
                <a:spcPts val="1600"/>
              </a:spcAft>
              <a:buNone/>
            </a:pPr>
            <a:endParaRPr/>
          </a:p>
        </p:txBody>
      </p:sp>
      <p:pic>
        <p:nvPicPr>
          <p:cNvPr id="113" name="Google Shape;113;p19"/>
          <p:cNvPicPr preferRelativeResize="0"/>
          <p:nvPr/>
        </p:nvPicPr>
        <p:blipFill>
          <a:blip r:embed="rId3">
            <a:alphaModFix/>
          </a:blip>
          <a:stretch>
            <a:fillRect/>
          </a:stretch>
        </p:blipFill>
        <p:spPr>
          <a:xfrm>
            <a:off x="6920134" y="1579634"/>
            <a:ext cx="4915033" cy="4915033"/>
          </a:xfrm>
          <a:prstGeom prst="rect">
            <a:avLst/>
          </a:prstGeom>
          <a:noFill/>
          <a:ln>
            <a:noFill/>
          </a:ln>
        </p:spPr>
      </p:pic>
      <p:sp>
        <p:nvSpPr>
          <p:cNvPr id="3" name="TextBox 2">
            <a:extLst>
              <a:ext uri="{FF2B5EF4-FFF2-40B4-BE49-F238E27FC236}">
                <a16:creationId xmlns:a16="http://schemas.microsoft.com/office/drawing/2014/main" id="{B01CCB1F-0A67-C1FD-8EA5-96ACA2B55341}"/>
              </a:ext>
            </a:extLst>
          </p:cNvPr>
          <p:cNvSpPr txBox="1"/>
          <p:nvPr/>
        </p:nvSpPr>
        <p:spPr>
          <a:xfrm rot="10800000" flipV="1">
            <a:off x="7085856" y="389002"/>
            <a:ext cx="4515555" cy="666977"/>
          </a:xfrm>
          <a:prstGeom prst="rect">
            <a:avLst/>
          </a:prstGeom>
          <a:noFill/>
        </p:spPr>
        <p:txBody>
          <a:bodyPr wrap="square" rtlCol="0">
            <a:spAutoFit/>
          </a:bodyPr>
          <a:lstStyle/>
          <a:p>
            <a:pPr defTabSz="1219170">
              <a:buClr>
                <a:srgbClr val="000000"/>
              </a:buClr>
            </a:pPr>
            <a:r>
              <a:rPr lang="en-GB" sz="1867" kern="0" dirty="0">
                <a:solidFill>
                  <a:srgbClr val="000000"/>
                </a:solidFill>
                <a:latin typeface="Arial"/>
                <a:cs typeface="Arial"/>
                <a:sym typeface="Arial"/>
              </a:rPr>
              <a:t>Jahangir </a:t>
            </a:r>
            <a:r>
              <a:rPr lang="en-GB" sz="1867" kern="0" dirty="0" err="1">
                <a:solidFill>
                  <a:srgbClr val="000000"/>
                </a:solidFill>
                <a:latin typeface="Arial"/>
                <a:cs typeface="Arial"/>
                <a:sym typeface="Arial"/>
              </a:rPr>
              <a:t>khalaj</a:t>
            </a:r>
            <a:r>
              <a:rPr lang="en-GB" sz="1867" kern="0" dirty="0">
                <a:solidFill>
                  <a:srgbClr val="000000"/>
                </a:solidFill>
                <a:latin typeface="Arial"/>
                <a:cs typeface="Arial"/>
                <a:sym typeface="Arial"/>
              </a:rPr>
              <a:t> </a:t>
            </a:r>
            <a:r>
              <a:rPr lang="en-GB" sz="1867" kern="0" dirty="0" err="1">
                <a:solidFill>
                  <a:srgbClr val="000000"/>
                </a:solidFill>
                <a:latin typeface="Arial"/>
                <a:cs typeface="Arial"/>
                <a:sym typeface="Arial"/>
              </a:rPr>
              <a:t>savojbolagh</a:t>
            </a:r>
            <a:r>
              <a:rPr lang="en-GB" sz="1867" kern="0" dirty="0">
                <a:solidFill>
                  <a:srgbClr val="000000"/>
                </a:solidFill>
                <a:latin typeface="Arial"/>
                <a:cs typeface="Arial"/>
                <a:sym typeface="Arial"/>
              </a:rPr>
              <a:t>- 2109914</a:t>
            </a:r>
          </a:p>
          <a:p>
            <a:pPr defTabSz="1219170">
              <a:buClr>
                <a:srgbClr val="000000"/>
              </a:buClr>
            </a:pPr>
            <a:endParaRPr lang="en-US" sz="1867" kern="0" dirty="0">
              <a:solidFill>
                <a:srgbClr val="000000"/>
              </a:solidFill>
              <a:latin typeface="Arial"/>
              <a:cs typeface="Arial"/>
              <a:sym typeface="Aria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18" name="Google Shape;118;p20"/>
          <p:cNvSpPr txBox="1">
            <a:spLocks noGrp="1"/>
          </p:cNvSpPr>
          <p:nvPr>
            <p:ph type="title"/>
          </p:nvPr>
        </p:nvSpPr>
        <p:spPr>
          <a:xfrm>
            <a:off x="415600" y="593367"/>
            <a:ext cx="11360800" cy="943200"/>
          </a:xfrm>
          <a:prstGeom prst="rect">
            <a:avLst/>
          </a:prstGeom>
        </p:spPr>
        <p:txBody>
          <a:bodyPr spcFirstLastPara="1" wrap="square" lIns="121900" tIns="121900" rIns="121900" bIns="121900" anchor="t" anchorCtr="0">
            <a:normAutofit/>
          </a:bodyPr>
          <a:lstStyle/>
          <a:p>
            <a:r>
              <a:rPr lang="en"/>
              <a:t>Practical Recommendations</a:t>
            </a:r>
            <a:endParaRPr/>
          </a:p>
        </p:txBody>
      </p:sp>
      <p:sp>
        <p:nvSpPr>
          <p:cNvPr id="119" name="Google Shape;119;p20"/>
          <p:cNvSpPr txBox="1">
            <a:spLocks noGrp="1"/>
          </p:cNvSpPr>
          <p:nvPr>
            <p:ph type="body" idx="1"/>
          </p:nvPr>
        </p:nvSpPr>
        <p:spPr>
          <a:xfrm>
            <a:off x="415600" y="1688433"/>
            <a:ext cx="6320000" cy="4403600"/>
          </a:xfrm>
          <a:prstGeom prst="rect">
            <a:avLst/>
          </a:prstGeom>
        </p:spPr>
        <p:txBody>
          <a:bodyPr spcFirstLastPara="1" wrap="square" lIns="121900" tIns="121900" rIns="121900" bIns="121900" anchor="t" anchorCtr="0">
            <a:normAutofit fontScale="77500" lnSpcReduction="20000"/>
          </a:bodyPr>
          <a:lstStyle/>
          <a:p>
            <a:pPr marL="0" indent="0">
              <a:spcBef>
                <a:spcPts val="1600"/>
              </a:spcBef>
              <a:buNone/>
            </a:pPr>
            <a:r>
              <a:rPr lang="en" sz="1467" b="1">
                <a:solidFill>
                  <a:srgbClr val="000000"/>
                </a:solidFill>
                <a:latin typeface="Arial"/>
                <a:ea typeface="Arial"/>
                <a:cs typeface="Arial"/>
                <a:sym typeface="Arial"/>
              </a:rPr>
              <a:t>Strategic Recommendations for Enhancing Shell's HR Digital Transformation</a:t>
            </a:r>
            <a:endParaRPr sz="1467" b="1">
              <a:solidFill>
                <a:srgbClr val="000000"/>
              </a:solidFill>
              <a:latin typeface="Arial"/>
              <a:ea typeface="Arial"/>
              <a:cs typeface="Arial"/>
              <a:sym typeface="Arial"/>
            </a:endParaRPr>
          </a:p>
          <a:p>
            <a:pPr indent="-369984">
              <a:spcBef>
                <a:spcPts val="1600"/>
              </a:spcBef>
              <a:buClr>
                <a:srgbClr val="000000"/>
              </a:buClr>
              <a:buSzPct val="100000"/>
              <a:buFont typeface="Arial"/>
              <a:buChar char="●"/>
            </a:pPr>
            <a:r>
              <a:rPr lang="en" sz="1467" b="1">
                <a:solidFill>
                  <a:srgbClr val="000000"/>
                </a:solidFill>
                <a:latin typeface="Arial"/>
                <a:ea typeface="Arial"/>
                <a:cs typeface="Arial"/>
                <a:sym typeface="Arial"/>
              </a:rPr>
              <a:t>Implement Complete Digital Literacy Programs:</a:t>
            </a:r>
            <a:r>
              <a:rPr lang="en" sz="1467">
                <a:solidFill>
                  <a:srgbClr val="000000"/>
                </a:solidFill>
                <a:latin typeface="Arial"/>
                <a:ea typeface="Arial"/>
                <a:cs typeface="Arial"/>
                <a:sym typeface="Arial"/>
              </a:rPr>
              <a:t> Develop </a:t>
            </a:r>
            <a:r>
              <a:rPr lang="en" sz="1467" b="1">
                <a:solidFill>
                  <a:srgbClr val="000000"/>
                </a:solidFill>
                <a:latin typeface="Arial"/>
                <a:ea typeface="Arial"/>
                <a:cs typeface="Arial"/>
                <a:sym typeface="Arial"/>
              </a:rPr>
              <a:t>role-based digital skills training</a:t>
            </a:r>
            <a:r>
              <a:rPr lang="en" sz="1467">
                <a:solidFill>
                  <a:srgbClr val="000000"/>
                </a:solidFill>
                <a:latin typeface="Arial"/>
                <a:ea typeface="Arial"/>
                <a:cs typeface="Arial"/>
                <a:sym typeface="Arial"/>
              </a:rPr>
              <a:t> for managers and workers, obligatory line manager certification on HR technology platforms, and supplemental support through digital champions network and accessible help resources (Bos-Nehles and Veenendaal, 2019).</a:t>
            </a:r>
            <a:endParaRPr sz="1467">
              <a:solidFill>
                <a:srgbClr val="000000"/>
              </a:solidFill>
              <a:latin typeface="Arial"/>
              <a:ea typeface="Arial"/>
              <a:cs typeface="Arial"/>
              <a:sym typeface="Arial"/>
            </a:endParaRPr>
          </a:p>
          <a:p>
            <a:pPr indent="-369984">
              <a:buClr>
                <a:srgbClr val="000000"/>
              </a:buClr>
              <a:buSzPct val="100000"/>
              <a:buFont typeface="Arial"/>
              <a:buChar char="●"/>
            </a:pPr>
            <a:r>
              <a:rPr lang="en" sz="1467" b="1">
                <a:solidFill>
                  <a:srgbClr val="000000"/>
                </a:solidFill>
                <a:latin typeface="Arial"/>
                <a:ea typeface="Arial"/>
                <a:cs typeface="Arial"/>
                <a:sym typeface="Arial"/>
              </a:rPr>
              <a:t>Adopt Agile HR Technology Governance:</a:t>
            </a:r>
            <a:r>
              <a:rPr lang="en" sz="1467">
                <a:solidFill>
                  <a:srgbClr val="000000"/>
                </a:solidFill>
                <a:latin typeface="Arial"/>
                <a:ea typeface="Arial"/>
                <a:cs typeface="Arial"/>
                <a:sym typeface="Arial"/>
              </a:rPr>
              <a:t> Establish </a:t>
            </a:r>
            <a:r>
              <a:rPr lang="en" sz="1467" b="1">
                <a:solidFill>
                  <a:srgbClr val="000000"/>
                </a:solidFill>
                <a:latin typeface="Arial"/>
                <a:ea typeface="Arial"/>
                <a:cs typeface="Arial"/>
                <a:sym typeface="Arial"/>
              </a:rPr>
              <a:t>cross-functional teams</a:t>
            </a:r>
            <a:r>
              <a:rPr lang="en" sz="1467">
                <a:solidFill>
                  <a:srgbClr val="000000"/>
                </a:solidFill>
                <a:latin typeface="Arial"/>
                <a:ea typeface="Arial"/>
                <a:cs typeface="Arial"/>
                <a:sym typeface="Arial"/>
              </a:rPr>
              <a:t> with HR, IT, and business leaders to continuously review technology effectiveness, prioritize enhancements based on user feedback, and be responsive to emerging needs while maintaining security standards (Dery et al., 2013).</a:t>
            </a:r>
            <a:endParaRPr sz="1467">
              <a:solidFill>
                <a:srgbClr val="000000"/>
              </a:solidFill>
              <a:latin typeface="Arial"/>
              <a:ea typeface="Arial"/>
              <a:cs typeface="Arial"/>
              <a:sym typeface="Arial"/>
            </a:endParaRPr>
          </a:p>
          <a:p>
            <a:pPr indent="-369984">
              <a:buClr>
                <a:srgbClr val="000000"/>
              </a:buClr>
              <a:buSzPct val="100000"/>
              <a:buFont typeface="Arial"/>
              <a:buChar char="●"/>
            </a:pPr>
            <a:r>
              <a:rPr lang="en" sz="1467" b="1">
                <a:solidFill>
                  <a:srgbClr val="000000"/>
                </a:solidFill>
                <a:latin typeface="Arial"/>
                <a:ea typeface="Arial"/>
                <a:cs typeface="Arial"/>
                <a:sym typeface="Arial"/>
              </a:rPr>
              <a:t>Enhance Employee Experience Design:</a:t>
            </a:r>
            <a:r>
              <a:rPr lang="en" sz="1467">
                <a:solidFill>
                  <a:srgbClr val="000000"/>
                </a:solidFill>
                <a:latin typeface="Arial"/>
                <a:ea typeface="Arial"/>
                <a:cs typeface="Arial"/>
                <a:sym typeface="Arial"/>
              </a:rPr>
              <a:t> Adopt </a:t>
            </a:r>
            <a:r>
              <a:rPr lang="en" sz="1467" b="1">
                <a:solidFill>
                  <a:srgbClr val="000000"/>
                </a:solidFill>
                <a:latin typeface="Arial"/>
                <a:ea typeface="Arial"/>
                <a:cs typeface="Arial"/>
                <a:sym typeface="Arial"/>
              </a:rPr>
              <a:t>user-driven design patterns</a:t>
            </a:r>
            <a:r>
              <a:rPr lang="en" sz="1467">
                <a:solidFill>
                  <a:srgbClr val="000000"/>
                </a:solidFill>
                <a:latin typeface="Arial"/>
                <a:ea typeface="Arial"/>
                <a:cs typeface="Arial"/>
                <a:sym typeface="Arial"/>
              </a:rPr>
              <a:t> for HR technology interfaces, regular usability testing across different employee groups, and simplify processes such that technology contributes to and does not reduce the employee experience (Marler and Fisher, 2013).</a:t>
            </a:r>
            <a:endParaRPr sz="1467">
              <a:solidFill>
                <a:srgbClr val="000000"/>
              </a:solidFill>
              <a:latin typeface="Arial"/>
              <a:ea typeface="Arial"/>
              <a:cs typeface="Arial"/>
              <a:sym typeface="Arial"/>
            </a:endParaRPr>
          </a:p>
          <a:p>
            <a:pPr indent="-369984">
              <a:buClr>
                <a:srgbClr val="000000"/>
              </a:buClr>
              <a:buSzPct val="100000"/>
              <a:buFont typeface="Arial"/>
              <a:buChar char="●"/>
            </a:pPr>
            <a:r>
              <a:rPr lang="en" sz="1467" b="1">
                <a:solidFill>
                  <a:srgbClr val="000000"/>
                </a:solidFill>
                <a:latin typeface="Arial"/>
                <a:ea typeface="Arial"/>
                <a:cs typeface="Arial"/>
                <a:sym typeface="Arial"/>
              </a:rPr>
              <a:t>Enhance Data Analytics Capacity:</a:t>
            </a:r>
            <a:r>
              <a:rPr lang="en" sz="1467">
                <a:solidFill>
                  <a:srgbClr val="000000"/>
                </a:solidFill>
                <a:latin typeface="Arial"/>
                <a:ea typeface="Arial"/>
                <a:cs typeface="Arial"/>
                <a:sym typeface="Arial"/>
              </a:rPr>
              <a:t> Make strategic investments in </a:t>
            </a:r>
            <a:r>
              <a:rPr lang="en" sz="1467" b="1">
                <a:solidFill>
                  <a:srgbClr val="000000"/>
                </a:solidFill>
                <a:latin typeface="Arial"/>
                <a:ea typeface="Arial"/>
                <a:cs typeface="Arial"/>
                <a:sym typeface="Arial"/>
              </a:rPr>
              <a:t>state-of-the-art people analytics functions</a:t>
            </a:r>
            <a:r>
              <a:rPr lang="en" sz="1467">
                <a:solidFill>
                  <a:srgbClr val="000000"/>
                </a:solidFill>
                <a:latin typeface="Arial"/>
                <a:ea typeface="Arial"/>
                <a:cs typeface="Arial"/>
                <a:sym typeface="Arial"/>
              </a:rPr>
              <a:t> that combine HR expertise and data science skills, create predictive models for significant talent choices, and develop data visualization dashboards to support leaders with evidence-based workforce planning (Rasmussen and Ulrich, 2015).</a:t>
            </a:r>
            <a:endParaRPr sz="1467">
              <a:solidFill>
                <a:srgbClr val="000000"/>
              </a:solidFill>
              <a:latin typeface="Arial"/>
              <a:ea typeface="Arial"/>
              <a:cs typeface="Arial"/>
              <a:sym typeface="Arial"/>
            </a:endParaRPr>
          </a:p>
          <a:p>
            <a:pPr indent="-369984">
              <a:buClr>
                <a:srgbClr val="000000"/>
              </a:buClr>
              <a:buSzPct val="100000"/>
              <a:buFont typeface="Arial"/>
              <a:buChar char="●"/>
            </a:pPr>
            <a:r>
              <a:rPr lang="en" sz="1467" b="1">
                <a:solidFill>
                  <a:srgbClr val="000000"/>
                </a:solidFill>
                <a:latin typeface="Arial"/>
                <a:ea typeface="Arial"/>
                <a:cs typeface="Arial"/>
                <a:sym typeface="Arial"/>
              </a:rPr>
              <a:t>Build Ethical AI Framework:</a:t>
            </a:r>
            <a:r>
              <a:rPr lang="en" sz="1467">
                <a:solidFill>
                  <a:srgbClr val="000000"/>
                </a:solidFill>
                <a:latin typeface="Arial"/>
                <a:ea typeface="Arial"/>
                <a:cs typeface="Arial"/>
                <a:sym typeface="Arial"/>
              </a:rPr>
              <a:t> Have </a:t>
            </a:r>
            <a:r>
              <a:rPr lang="en" sz="1467" b="1">
                <a:solidFill>
                  <a:srgbClr val="000000"/>
                </a:solidFill>
                <a:latin typeface="Arial"/>
                <a:ea typeface="Arial"/>
                <a:cs typeface="Arial"/>
                <a:sym typeface="Arial"/>
              </a:rPr>
              <a:t>clear guidelines of AI usage</a:t>
            </a:r>
            <a:r>
              <a:rPr lang="en" sz="1467">
                <a:solidFill>
                  <a:srgbClr val="000000"/>
                </a:solidFill>
                <a:latin typeface="Arial"/>
                <a:ea typeface="Arial"/>
                <a:cs typeface="Arial"/>
                <a:sym typeface="Arial"/>
              </a:rPr>
              <a:t> in HR choices, have transparency and bias audit in algorithms, have human oversight in key decisions, and remain open to employees regarding how technology helps and doesn't replace human judgment in talent management (Tambe et al., 2019).</a:t>
            </a:r>
            <a:endParaRPr sz="1467">
              <a:solidFill>
                <a:srgbClr val="000000"/>
              </a:solidFill>
              <a:latin typeface="Arial"/>
              <a:ea typeface="Arial"/>
              <a:cs typeface="Arial"/>
              <a:sym typeface="Arial"/>
            </a:endParaRPr>
          </a:p>
          <a:p>
            <a:pPr marL="0" indent="0">
              <a:spcBef>
                <a:spcPts val="1600"/>
              </a:spcBef>
              <a:spcAft>
                <a:spcPts val="1600"/>
              </a:spcAft>
              <a:buNone/>
            </a:pPr>
            <a:endParaRPr/>
          </a:p>
        </p:txBody>
      </p:sp>
      <p:pic>
        <p:nvPicPr>
          <p:cNvPr id="120" name="Google Shape;120;p20"/>
          <p:cNvPicPr preferRelativeResize="0"/>
          <p:nvPr/>
        </p:nvPicPr>
        <p:blipFill>
          <a:blip r:embed="rId3">
            <a:alphaModFix/>
          </a:blip>
          <a:stretch>
            <a:fillRect/>
          </a:stretch>
        </p:blipFill>
        <p:spPr>
          <a:xfrm>
            <a:off x="7033001" y="1177001"/>
            <a:ext cx="4915033" cy="4915033"/>
          </a:xfrm>
          <a:prstGeom prst="rect">
            <a:avLst/>
          </a:prstGeom>
          <a:noFill/>
          <a:ln>
            <a:noFill/>
          </a:ln>
        </p:spPr>
      </p:pic>
      <p:sp>
        <p:nvSpPr>
          <p:cNvPr id="3" name="TextBox 2">
            <a:extLst>
              <a:ext uri="{FF2B5EF4-FFF2-40B4-BE49-F238E27FC236}">
                <a16:creationId xmlns:a16="http://schemas.microsoft.com/office/drawing/2014/main" id="{918B6975-35AE-0EE7-5F12-36EA1AB53402}"/>
              </a:ext>
            </a:extLst>
          </p:cNvPr>
          <p:cNvSpPr txBox="1"/>
          <p:nvPr/>
        </p:nvSpPr>
        <p:spPr>
          <a:xfrm rot="10800000" flipV="1">
            <a:off x="7085856" y="389002"/>
            <a:ext cx="4515555" cy="666977"/>
          </a:xfrm>
          <a:prstGeom prst="rect">
            <a:avLst/>
          </a:prstGeom>
          <a:noFill/>
        </p:spPr>
        <p:txBody>
          <a:bodyPr wrap="square" rtlCol="0">
            <a:spAutoFit/>
          </a:bodyPr>
          <a:lstStyle/>
          <a:p>
            <a:pPr defTabSz="1219170">
              <a:buClr>
                <a:srgbClr val="000000"/>
              </a:buClr>
            </a:pPr>
            <a:r>
              <a:rPr lang="en-GB" sz="1867" kern="0" dirty="0">
                <a:solidFill>
                  <a:srgbClr val="000000"/>
                </a:solidFill>
                <a:latin typeface="Arial"/>
                <a:cs typeface="Arial"/>
                <a:sym typeface="Arial"/>
              </a:rPr>
              <a:t>Jahangir </a:t>
            </a:r>
            <a:r>
              <a:rPr lang="en-GB" sz="1867" kern="0" dirty="0" err="1">
                <a:solidFill>
                  <a:srgbClr val="000000"/>
                </a:solidFill>
                <a:latin typeface="Arial"/>
                <a:cs typeface="Arial"/>
                <a:sym typeface="Arial"/>
              </a:rPr>
              <a:t>khalaj</a:t>
            </a:r>
            <a:r>
              <a:rPr lang="en-GB" sz="1867" kern="0" dirty="0">
                <a:solidFill>
                  <a:srgbClr val="000000"/>
                </a:solidFill>
                <a:latin typeface="Arial"/>
                <a:cs typeface="Arial"/>
                <a:sym typeface="Arial"/>
              </a:rPr>
              <a:t> </a:t>
            </a:r>
            <a:r>
              <a:rPr lang="en-GB" sz="1867" kern="0" dirty="0" err="1">
                <a:solidFill>
                  <a:srgbClr val="000000"/>
                </a:solidFill>
                <a:latin typeface="Arial"/>
                <a:cs typeface="Arial"/>
                <a:sym typeface="Arial"/>
              </a:rPr>
              <a:t>savojbolagh</a:t>
            </a:r>
            <a:r>
              <a:rPr lang="en-GB" sz="1867" kern="0" dirty="0">
                <a:solidFill>
                  <a:srgbClr val="000000"/>
                </a:solidFill>
                <a:latin typeface="Arial"/>
                <a:cs typeface="Arial"/>
                <a:sym typeface="Arial"/>
              </a:rPr>
              <a:t>- 2109914</a:t>
            </a:r>
          </a:p>
          <a:p>
            <a:pPr defTabSz="1219170">
              <a:buClr>
                <a:srgbClr val="000000"/>
              </a:buClr>
            </a:pPr>
            <a:endParaRPr lang="en-US" sz="1867" kern="0" dirty="0">
              <a:solidFill>
                <a:srgbClr val="000000"/>
              </a:solidFill>
              <a:latin typeface="Arial"/>
              <a:cs typeface="Arial"/>
              <a:sym typeface="Arial"/>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sp>
        <p:nvSpPr>
          <p:cNvPr id="131" name="Google Shape;131;p22"/>
          <p:cNvSpPr txBox="1">
            <a:spLocks noGrp="1"/>
          </p:cNvSpPr>
          <p:nvPr>
            <p:ph type="title"/>
          </p:nvPr>
        </p:nvSpPr>
        <p:spPr>
          <a:xfrm>
            <a:off x="114133" y="0"/>
            <a:ext cx="11360800" cy="943200"/>
          </a:xfrm>
          <a:prstGeom prst="rect">
            <a:avLst/>
          </a:prstGeom>
        </p:spPr>
        <p:txBody>
          <a:bodyPr spcFirstLastPara="1" wrap="square" lIns="121900" tIns="121900" rIns="121900" bIns="121900" anchor="t" anchorCtr="0">
            <a:normAutofit/>
          </a:bodyPr>
          <a:lstStyle/>
          <a:p>
            <a:r>
              <a:rPr lang="en"/>
              <a:t> References</a:t>
            </a:r>
            <a:endParaRPr/>
          </a:p>
        </p:txBody>
      </p:sp>
      <p:sp>
        <p:nvSpPr>
          <p:cNvPr id="132" name="Google Shape;132;p22"/>
          <p:cNvSpPr txBox="1">
            <a:spLocks noGrp="1"/>
          </p:cNvSpPr>
          <p:nvPr>
            <p:ph type="body" idx="1"/>
          </p:nvPr>
        </p:nvSpPr>
        <p:spPr>
          <a:xfrm>
            <a:off x="340267" y="840600"/>
            <a:ext cx="11360800" cy="4403600"/>
          </a:xfrm>
          <a:prstGeom prst="rect">
            <a:avLst/>
          </a:prstGeom>
        </p:spPr>
        <p:txBody>
          <a:bodyPr spcFirstLastPara="1" wrap="square" lIns="121900" tIns="121900" rIns="121900" bIns="121900" anchor="t" anchorCtr="0">
            <a:noAutofit/>
          </a:bodyPr>
          <a:lstStyle/>
          <a:p>
            <a:pPr marL="0" indent="0">
              <a:spcBef>
                <a:spcPts val="1600"/>
              </a:spcBef>
              <a:buSzPts val="275"/>
              <a:buNone/>
            </a:pPr>
            <a:r>
              <a:rPr lang="en" sz="900">
                <a:solidFill>
                  <a:srgbClr val="000000"/>
                </a:solidFill>
                <a:latin typeface="Arial"/>
                <a:ea typeface="Arial"/>
                <a:cs typeface="Arial"/>
                <a:sym typeface="Arial"/>
              </a:rPr>
              <a:t>Bell, B.S., Tannenbaum, S.I., Ford, J.K., Noe, R.A. and Kraiger, K. (2017) '100 years of training and development research: What we know and where we should go', </a:t>
            </a:r>
            <a:r>
              <a:rPr lang="en" sz="900" i="1">
                <a:solidFill>
                  <a:srgbClr val="000000"/>
                </a:solidFill>
                <a:latin typeface="Arial"/>
                <a:ea typeface="Arial"/>
                <a:cs typeface="Arial"/>
                <a:sym typeface="Arial"/>
              </a:rPr>
              <a:t>Journal of Applied Psychology</a:t>
            </a:r>
            <a:r>
              <a:rPr lang="en" sz="900">
                <a:solidFill>
                  <a:srgbClr val="000000"/>
                </a:solidFill>
                <a:latin typeface="Arial"/>
                <a:ea typeface="Arial"/>
                <a:cs typeface="Arial"/>
                <a:sym typeface="Arial"/>
              </a:rPr>
              <a:t>, 102(3), pp. 305-323.</a:t>
            </a:r>
            <a:endParaRPr sz="900">
              <a:solidFill>
                <a:srgbClr val="000000"/>
              </a:solidFill>
              <a:latin typeface="Arial"/>
              <a:ea typeface="Arial"/>
              <a:cs typeface="Arial"/>
              <a:sym typeface="Arial"/>
            </a:endParaRPr>
          </a:p>
          <a:p>
            <a:pPr marL="0" indent="0">
              <a:spcBef>
                <a:spcPts val="1600"/>
              </a:spcBef>
              <a:buSzPts val="275"/>
              <a:buNone/>
            </a:pPr>
            <a:r>
              <a:rPr lang="en" sz="900">
                <a:solidFill>
                  <a:srgbClr val="000000"/>
                </a:solidFill>
                <a:latin typeface="Arial"/>
                <a:ea typeface="Arial"/>
                <a:cs typeface="Arial"/>
                <a:sym typeface="Arial"/>
              </a:rPr>
              <a:t>Bondarouk, T. and Brewster, C. (2016) 'Conceptualising the future of HRM and technology research', </a:t>
            </a:r>
            <a:r>
              <a:rPr lang="en" sz="900" i="1">
                <a:solidFill>
                  <a:srgbClr val="000000"/>
                </a:solidFill>
                <a:latin typeface="Arial"/>
                <a:ea typeface="Arial"/>
                <a:cs typeface="Arial"/>
                <a:sym typeface="Arial"/>
              </a:rPr>
              <a:t>The International Journal of Human Resource Management</a:t>
            </a:r>
            <a:r>
              <a:rPr lang="en" sz="900">
                <a:solidFill>
                  <a:srgbClr val="000000"/>
                </a:solidFill>
                <a:latin typeface="Arial"/>
                <a:ea typeface="Arial"/>
                <a:cs typeface="Arial"/>
                <a:sym typeface="Arial"/>
              </a:rPr>
              <a:t>, 27(21), pp. 2652-2671.</a:t>
            </a:r>
            <a:endParaRPr sz="900">
              <a:solidFill>
                <a:srgbClr val="000000"/>
              </a:solidFill>
              <a:latin typeface="Arial"/>
              <a:ea typeface="Arial"/>
              <a:cs typeface="Arial"/>
              <a:sym typeface="Arial"/>
            </a:endParaRPr>
          </a:p>
          <a:p>
            <a:pPr marL="0" indent="0">
              <a:spcBef>
                <a:spcPts val="1600"/>
              </a:spcBef>
              <a:buSzPts val="275"/>
              <a:buNone/>
            </a:pPr>
            <a:r>
              <a:rPr lang="en" sz="900">
                <a:solidFill>
                  <a:srgbClr val="000000"/>
                </a:solidFill>
                <a:latin typeface="Arial"/>
                <a:ea typeface="Arial"/>
                <a:cs typeface="Arial"/>
                <a:sym typeface="Arial"/>
              </a:rPr>
              <a:t>Bondarouk, T., Parry, E. and Furtmueller, E. (2017) 'Electronic HRM: Four decades of research on adoption and consequences', </a:t>
            </a:r>
            <a:r>
              <a:rPr lang="en" sz="900" i="1">
                <a:solidFill>
                  <a:srgbClr val="000000"/>
                </a:solidFill>
                <a:latin typeface="Arial"/>
                <a:ea typeface="Arial"/>
                <a:cs typeface="Arial"/>
                <a:sym typeface="Arial"/>
              </a:rPr>
              <a:t>The International Journal of Human Resource Management</a:t>
            </a:r>
            <a:r>
              <a:rPr lang="en" sz="900">
                <a:solidFill>
                  <a:srgbClr val="000000"/>
                </a:solidFill>
                <a:latin typeface="Arial"/>
                <a:ea typeface="Arial"/>
                <a:cs typeface="Arial"/>
                <a:sym typeface="Arial"/>
              </a:rPr>
              <a:t>, 28(1), pp. 98-131.</a:t>
            </a:r>
            <a:endParaRPr sz="900">
              <a:solidFill>
                <a:srgbClr val="000000"/>
              </a:solidFill>
              <a:latin typeface="Arial"/>
              <a:ea typeface="Arial"/>
              <a:cs typeface="Arial"/>
              <a:sym typeface="Arial"/>
            </a:endParaRPr>
          </a:p>
          <a:p>
            <a:pPr marL="0" indent="0">
              <a:spcBef>
                <a:spcPts val="1600"/>
              </a:spcBef>
              <a:buSzPts val="275"/>
              <a:buNone/>
            </a:pPr>
            <a:r>
              <a:rPr lang="en" sz="900">
                <a:solidFill>
                  <a:srgbClr val="000000"/>
                </a:solidFill>
                <a:latin typeface="Arial"/>
                <a:ea typeface="Arial"/>
                <a:cs typeface="Arial"/>
                <a:sym typeface="Arial"/>
              </a:rPr>
              <a:t>Bos-Nehles, A.C. and Veenendaal, A.A. (2019) 'Perceptions of HR practices and innovative work behavior: The moderating effect of an innovative climate', </a:t>
            </a:r>
            <a:r>
              <a:rPr lang="en" sz="900" i="1">
                <a:solidFill>
                  <a:srgbClr val="000000"/>
                </a:solidFill>
                <a:latin typeface="Arial"/>
                <a:ea typeface="Arial"/>
                <a:cs typeface="Arial"/>
                <a:sym typeface="Arial"/>
              </a:rPr>
              <a:t>The International Journal of Human Resource Management</a:t>
            </a:r>
            <a:r>
              <a:rPr lang="en" sz="900">
                <a:solidFill>
                  <a:srgbClr val="000000"/>
                </a:solidFill>
                <a:latin typeface="Arial"/>
                <a:ea typeface="Arial"/>
                <a:cs typeface="Arial"/>
                <a:sym typeface="Arial"/>
              </a:rPr>
              <a:t>, 30(18), pp. 2661-2683.</a:t>
            </a:r>
            <a:endParaRPr sz="900">
              <a:solidFill>
                <a:srgbClr val="000000"/>
              </a:solidFill>
              <a:latin typeface="Arial"/>
              <a:ea typeface="Arial"/>
              <a:cs typeface="Arial"/>
              <a:sym typeface="Arial"/>
            </a:endParaRPr>
          </a:p>
          <a:p>
            <a:pPr marL="0" indent="0">
              <a:spcBef>
                <a:spcPts val="1600"/>
              </a:spcBef>
              <a:buSzPts val="275"/>
              <a:buNone/>
            </a:pPr>
            <a:r>
              <a:rPr lang="en" sz="900">
                <a:solidFill>
                  <a:srgbClr val="000000"/>
                </a:solidFill>
                <a:latin typeface="Arial"/>
                <a:ea typeface="Arial"/>
                <a:cs typeface="Arial"/>
                <a:sym typeface="Arial"/>
              </a:rPr>
              <a:t>Brewster, C., Mayrhofer, W. and Farndale, E. (2016) </a:t>
            </a:r>
            <a:r>
              <a:rPr lang="en" sz="900" i="1">
                <a:solidFill>
                  <a:srgbClr val="000000"/>
                </a:solidFill>
                <a:latin typeface="Arial"/>
                <a:ea typeface="Arial"/>
                <a:cs typeface="Arial"/>
                <a:sym typeface="Arial"/>
              </a:rPr>
              <a:t>Handbook of Research on Comparative Human Resource Management</a:t>
            </a:r>
            <a:r>
              <a:rPr lang="en" sz="900">
                <a:solidFill>
                  <a:srgbClr val="000000"/>
                </a:solidFill>
                <a:latin typeface="Arial"/>
                <a:ea typeface="Arial"/>
                <a:cs typeface="Arial"/>
                <a:sym typeface="Arial"/>
              </a:rPr>
              <a:t>. 2nd edn. Cheltenham: Edward Elgar Publishing.</a:t>
            </a:r>
            <a:endParaRPr sz="900">
              <a:solidFill>
                <a:srgbClr val="000000"/>
              </a:solidFill>
              <a:latin typeface="Arial"/>
              <a:ea typeface="Arial"/>
              <a:cs typeface="Arial"/>
              <a:sym typeface="Arial"/>
            </a:endParaRPr>
          </a:p>
          <a:p>
            <a:pPr marL="0" indent="0">
              <a:spcBef>
                <a:spcPts val="1600"/>
              </a:spcBef>
              <a:buSzPts val="275"/>
              <a:buNone/>
            </a:pPr>
            <a:r>
              <a:rPr lang="en" sz="900">
                <a:solidFill>
                  <a:srgbClr val="000000"/>
                </a:solidFill>
                <a:latin typeface="Arial"/>
                <a:ea typeface="Arial"/>
                <a:cs typeface="Arial"/>
                <a:sym typeface="Arial"/>
              </a:rPr>
              <a:t>Collings, D.G., Mellahi, K. and Cascio, W.F. (2019) 'Global talent management and performance in multinational enterprises: A multilevel perspective', </a:t>
            </a:r>
            <a:r>
              <a:rPr lang="en" sz="900" i="1">
                <a:solidFill>
                  <a:srgbClr val="000000"/>
                </a:solidFill>
                <a:latin typeface="Arial"/>
                <a:ea typeface="Arial"/>
                <a:cs typeface="Arial"/>
                <a:sym typeface="Arial"/>
              </a:rPr>
              <a:t>Journal of Management</a:t>
            </a:r>
            <a:r>
              <a:rPr lang="en" sz="900">
                <a:solidFill>
                  <a:srgbClr val="000000"/>
                </a:solidFill>
                <a:latin typeface="Arial"/>
                <a:ea typeface="Arial"/>
                <a:cs typeface="Arial"/>
                <a:sym typeface="Arial"/>
              </a:rPr>
              <a:t>, 45(2), pp. 540-566.</a:t>
            </a:r>
            <a:endParaRPr sz="900">
              <a:solidFill>
                <a:srgbClr val="000000"/>
              </a:solidFill>
              <a:latin typeface="Arial"/>
              <a:ea typeface="Arial"/>
              <a:cs typeface="Arial"/>
              <a:sym typeface="Arial"/>
            </a:endParaRPr>
          </a:p>
          <a:p>
            <a:pPr marL="0" indent="0">
              <a:spcBef>
                <a:spcPts val="1600"/>
              </a:spcBef>
              <a:buSzPts val="275"/>
              <a:buNone/>
            </a:pPr>
            <a:r>
              <a:rPr lang="en" sz="900">
                <a:solidFill>
                  <a:srgbClr val="000000"/>
                </a:solidFill>
                <a:latin typeface="Arial"/>
                <a:ea typeface="Arial"/>
                <a:cs typeface="Arial"/>
                <a:sym typeface="Arial"/>
              </a:rPr>
              <a:t>Dery, K., Grant, D. and Wiblen, S. (2013) 'Human resource information systems: Replacing or enhancing HRM', </a:t>
            </a:r>
            <a:r>
              <a:rPr lang="en" sz="900" i="1">
                <a:solidFill>
                  <a:srgbClr val="000000"/>
                </a:solidFill>
                <a:latin typeface="Arial"/>
                <a:ea typeface="Arial"/>
                <a:cs typeface="Arial"/>
                <a:sym typeface="Arial"/>
              </a:rPr>
              <a:t>Proceedings of the 7th European Conference on Information Management and Evaluation</a:t>
            </a:r>
            <a:r>
              <a:rPr lang="en" sz="900">
                <a:solidFill>
                  <a:srgbClr val="000000"/>
                </a:solidFill>
                <a:latin typeface="Arial"/>
                <a:ea typeface="Arial"/>
                <a:cs typeface="Arial"/>
                <a:sym typeface="Arial"/>
              </a:rPr>
              <a:t>, pp. 95-103.</a:t>
            </a:r>
            <a:endParaRPr sz="900">
              <a:solidFill>
                <a:srgbClr val="000000"/>
              </a:solidFill>
              <a:latin typeface="Arial"/>
              <a:ea typeface="Arial"/>
              <a:cs typeface="Arial"/>
              <a:sym typeface="Arial"/>
            </a:endParaRPr>
          </a:p>
          <a:p>
            <a:pPr marL="0" indent="0">
              <a:spcBef>
                <a:spcPts val="1600"/>
              </a:spcBef>
              <a:buSzPts val="275"/>
              <a:buNone/>
            </a:pPr>
            <a:r>
              <a:rPr lang="en" sz="900">
                <a:solidFill>
                  <a:srgbClr val="000000"/>
                </a:solidFill>
                <a:latin typeface="Arial"/>
                <a:ea typeface="Arial"/>
                <a:cs typeface="Arial"/>
                <a:sym typeface="Arial"/>
              </a:rPr>
              <a:t>Marler, J.H. and Fisher, S.L. (2013) 'An evidence-based review of e-HRM and strategic human resource management', </a:t>
            </a:r>
            <a:r>
              <a:rPr lang="en" sz="900" i="1">
                <a:solidFill>
                  <a:srgbClr val="000000"/>
                </a:solidFill>
                <a:latin typeface="Arial"/>
                <a:ea typeface="Arial"/>
                <a:cs typeface="Arial"/>
                <a:sym typeface="Arial"/>
              </a:rPr>
              <a:t>Human Resource Management Review</a:t>
            </a:r>
            <a:r>
              <a:rPr lang="en" sz="900">
                <a:solidFill>
                  <a:srgbClr val="000000"/>
                </a:solidFill>
                <a:latin typeface="Arial"/>
                <a:ea typeface="Arial"/>
                <a:cs typeface="Arial"/>
                <a:sym typeface="Arial"/>
              </a:rPr>
              <a:t>, 23(1), pp. 18-36.</a:t>
            </a:r>
            <a:endParaRPr sz="900">
              <a:solidFill>
                <a:srgbClr val="000000"/>
              </a:solidFill>
              <a:latin typeface="Arial"/>
              <a:ea typeface="Arial"/>
              <a:cs typeface="Arial"/>
              <a:sym typeface="Arial"/>
            </a:endParaRPr>
          </a:p>
          <a:p>
            <a:pPr marL="0" indent="0">
              <a:spcBef>
                <a:spcPts val="1600"/>
              </a:spcBef>
              <a:buSzPts val="275"/>
              <a:buNone/>
            </a:pPr>
            <a:r>
              <a:rPr lang="en" sz="900">
                <a:solidFill>
                  <a:srgbClr val="000000"/>
                </a:solidFill>
                <a:latin typeface="Arial"/>
                <a:ea typeface="Arial"/>
                <a:cs typeface="Arial"/>
                <a:sym typeface="Arial"/>
              </a:rPr>
              <a:t>Nehles, A.C., Van Riemsdijk, M., Kok, I. and Looise, J.K. (2006) 'Implementing human resource management successfully: A first-line management challenge', </a:t>
            </a:r>
            <a:r>
              <a:rPr lang="en" sz="900" i="1">
                <a:solidFill>
                  <a:srgbClr val="000000"/>
                </a:solidFill>
                <a:latin typeface="Arial"/>
                <a:ea typeface="Arial"/>
                <a:cs typeface="Arial"/>
                <a:sym typeface="Arial"/>
              </a:rPr>
              <a:t>Management Revue</a:t>
            </a:r>
            <a:r>
              <a:rPr lang="en" sz="900">
                <a:solidFill>
                  <a:srgbClr val="000000"/>
                </a:solidFill>
                <a:latin typeface="Arial"/>
                <a:ea typeface="Arial"/>
                <a:cs typeface="Arial"/>
                <a:sym typeface="Arial"/>
              </a:rPr>
              <a:t>, 17(3), pp. 256-273.</a:t>
            </a:r>
            <a:endParaRPr sz="900">
              <a:solidFill>
                <a:srgbClr val="000000"/>
              </a:solidFill>
              <a:latin typeface="Arial"/>
              <a:ea typeface="Arial"/>
              <a:cs typeface="Arial"/>
              <a:sym typeface="Arial"/>
            </a:endParaRPr>
          </a:p>
          <a:p>
            <a:pPr marL="0" indent="0">
              <a:spcBef>
                <a:spcPts val="1600"/>
              </a:spcBef>
              <a:buSzPts val="275"/>
              <a:buNone/>
            </a:pPr>
            <a:r>
              <a:rPr lang="en" sz="900">
                <a:solidFill>
                  <a:srgbClr val="000000"/>
                </a:solidFill>
                <a:latin typeface="Arial"/>
                <a:ea typeface="Arial"/>
                <a:cs typeface="Arial"/>
                <a:sym typeface="Arial"/>
              </a:rPr>
              <a:t>Parry, E. and Tyson, S. (2011) 'Desired goals and actual outcomes of e-HRM', </a:t>
            </a:r>
            <a:r>
              <a:rPr lang="en" sz="900" i="1">
                <a:solidFill>
                  <a:srgbClr val="000000"/>
                </a:solidFill>
                <a:latin typeface="Arial"/>
                <a:ea typeface="Arial"/>
                <a:cs typeface="Arial"/>
                <a:sym typeface="Arial"/>
              </a:rPr>
              <a:t>Human Resource Management Journal</a:t>
            </a:r>
            <a:r>
              <a:rPr lang="en" sz="900">
                <a:solidFill>
                  <a:srgbClr val="000000"/>
                </a:solidFill>
                <a:latin typeface="Arial"/>
                <a:ea typeface="Arial"/>
                <a:cs typeface="Arial"/>
                <a:sym typeface="Arial"/>
              </a:rPr>
              <a:t>, 21(3), pp. 335-354.</a:t>
            </a:r>
            <a:endParaRPr sz="900">
              <a:solidFill>
                <a:srgbClr val="000000"/>
              </a:solidFill>
              <a:latin typeface="Arial"/>
              <a:ea typeface="Arial"/>
              <a:cs typeface="Arial"/>
              <a:sym typeface="Arial"/>
            </a:endParaRPr>
          </a:p>
          <a:p>
            <a:pPr marL="0" indent="0">
              <a:spcBef>
                <a:spcPts val="1600"/>
              </a:spcBef>
              <a:buSzPts val="275"/>
              <a:buNone/>
            </a:pPr>
            <a:r>
              <a:rPr lang="en" sz="900">
                <a:solidFill>
                  <a:srgbClr val="000000"/>
                </a:solidFill>
                <a:latin typeface="Arial"/>
                <a:ea typeface="Arial"/>
                <a:cs typeface="Arial"/>
                <a:sym typeface="Arial"/>
              </a:rPr>
              <a:t>Rasmussen, T. and Ulrich, D. (2015) 'Learning from practice: How HR analytics avoids being a management fad', </a:t>
            </a:r>
            <a:r>
              <a:rPr lang="en" sz="900" i="1">
                <a:solidFill>
                  <a:srgbClr val="000000"/>
                </a:solidFill>
                <a:latin typeface="Arial"/>
                <a:ea typeface="Arial"/>
                <a:cs typeface="Arial"/>
                <a:sym typeface="Arial"/>
              </a:rPr>
              <a:t>Organizational Dynamics</a:t>
            </a:r>
            <a:r>
              <a:rPr lang="en" sz="900">
                <a:solidFill>
                  <a:srgbClr val="000000"/>
                </a:solidFill>
                <a:latin typeface="Arial"/>
                <a:ea typeface="Arial"/>
                <a:cs typeface="Arial"/>
                <a:sym typeface="Arial"/>
              </a:rPr>
              <a:t>, 44(3), pp. 236-242.</a:t>
            </a:r>
            <a:endParaRPr sz="900">
              <a:solidFill>
                <a:srgbClr val="000000"/>
              </a:solidFill>
              <a:latin typeface="Arial"/>
              <a:ea typeface="Arial"/>
              <a:cs typeface="Arial"/>
              <a:sym typeface="Arial"/>
            </a:endParaRPr>
          </a:p>
          <a:p>
            <a:pPr marL="0" indent="0">
              <a:spcBef>
                <a:spcPts val="1600"/>
              </a:spcBef>
              <a:buSzPts val="275"/>
              <a:buNone/>
            </a:pPr>
            <a:r>
              <a:rPr lang="en" sz="900">
                <a:solidFill>
                  <a:srgbClr val="000000"/>
                </a:solidFill>
                <a:latin typeface="Arial"/>
                <a:ea typeface="Arial"/>
                <a:cs typeface="Arial"/>
                <a:sym typeface="Arial"/>
              </a:rPr>
              <a:t>Shell (2024) </a:t>
            </a:r>
            <a:r>
              <a:rPr lang="en" sz="900" i="1">
                <a:solidFill>
                  <a:srgbClr val="000000"/>
                </a:solidFill>
                <a:latin typeface="Arial"/>
                <a:ea typeface="Arial"/>
                <a:cs typeface="Arial"/>
                <a:sym typeface="Arial"/>
              </a:rPr>
              <a:t>Sustainability Report 2024</a:t>
            </a:r>
            <a:r>
              <a:rPr lang="en" sz="900">
                <a:solidFill>
                  <a:srgbClr val="000000"/>
                </a:solidFill>
                <a:latin typeface="Arial"/>
                <a:ea typeface="Arial"/>
                <a:cs typeface="Arial"/>
                <a:sym typeface="Arial"/>
              </a:rPr>
              <a:t>. Available at:</a:t>
            </a:r>
            <a:r>
              <a:rPr lang="en" sz="900">
                <a:solidFill>
                  <a:srgbClr val="000000"/>
                </a:solidFill>
                <a:uFill>
                  <a:noFill/>
                </a:uFill>
                <a:latin typeface="Arial"/>
                <a:ea typeface="Arial"/>
                <a:cs typeface="Arial"/>
                <a:sym typeface="Arial"/>
                <a:hlinkClick r:id="rId3">
                  <a:extLst>
                    <a:ext uri="{A12FA001-AC4F-418D-AE19-62706E023703}">
                      <ahyp:hlinkClr xmlns:ahyp="http://schemas.microsoft.com/office/drawing/2018/hyperlinkcolor" val="tx"/>
                    </a:ext>
                  </a:extLst>
                </a:hlinkClick>
              </a:rPr>
              <a:t> </a:t>
            </a:r>
            <a:r>
              <a:rPr lang="en" sz="900" u="sng">
                <a:solidFill>
                  <a:schemeClr val="hlink"/>
                </a:solidFill>
                <a:latin typeface="Arial"/>
                <a:ea typeface="Arial"/>
                <a:cs typeface="Arial"/>
                <a:sym typeface="Arial"/>
                <a:hlinkClick r:id="rId3"/>
              </a:rPr>
              <a:t>https://www.shell.com/sustainability/reports-and-publications.html</a:t>
            </a:r>
            <a:r>
              <a:rPr lang="en" sz="900">
                <a:solidFill>
                  <a:srgbClr val="000000"/>
                </a:solidFill>
                <a:latin typeface="Arial"/>
                <a:ea typeface="Arial"/>
                <a:cs typeface="Arial"/>
                <a:sym typeface="Arial"/>
              </a:rPr>
              <a:t> (Accessed: 14 October 2025).</a:t>
            </a:r>
            <a:endParaRPr sz="900">
              <a:solidFill>
                <a:srgbClr val="000000"/>
              </a:solidFill>
              <a:latin typeface="Arial"/>
              <a:ea typeface="Arial"/>
              <a:cs typeface="Arial"/>
              <a:sym typeface="Arial"/>
            </a:endParaRPr>
          </a:p>
          <a:p>
            <a:pPr marL="0" indent="0">
              <a:spcBef>
                <a:spcPts val="1600"/>
              </a:spcBef>
              <a:buSzPts val="275"/>
              <a:buNone/>
            </a:pPr>
            <a:r>
              <a:rPr lang="en" sz="900">
                <a:solidFill>
                  <a:srgbClr val="000000"/>
                </a:solidFill>
                <a:latin typeface="Arial"/>
                <a:ea typeface="Arial"/>
                <a:cs typeface="Arial"/>
                <a:sym typeface="Arial"/>
              </a:rPr>
              <a:t>Stone, D.L., Deadrick, D.L., Lukaszewski, K.M. and Johnson, R. (2015) 'The influence of technology on the future of human resource management', </a:t>
            </a:r>
            <a:r>
              <a:rPr lang="en" sz="900" i="1">
                <a:solidFill>
                  <a:srgbClr val="000000"/>
                </a:solidFill>
                <a:latin typeface="Arial"/>
                <a:ea typeface="Arial"/>
                <a:cs typeface="Arial"/>
                <a:sym typeface="Arial"/>
              </a:rPr>
              <a:t>Human Resource Management Review</a:t>
            </a:r>
            <a:r>
              <a:rPr lang="en" sz="900">
                <a:solidFill>
                  <a:srgbClr val="000000"/>
                </a:solidFill>
                <a:latin typeface="Arial"/>
                <a:ea typeface="Arial"/>
                <a:cs typeface="Arial"/>
                <a:sym typeface="Arial"/>
              </a:rPr>
              <a:t>, 25(2), pp. 216-231.</a:t>
            </a:r>
            <a:endParaRPr sz="900">
              <a:solidFill>
                <a:srgbClr val="000000"/>
              </a:solidFill>
              <a:latin typeface="Arial"/>
              <a:ea typeface="Arial"/>
              <a:cs typeface="Arial"/>
              <a:sym typeface="Arial"/>
            </a:endParaRPr>
          </a:p>
          <a:p>
            <a:pPr marL="0" indent="0">
              <a:spcBef>
                <a:spcPts val="1600"/>
              </a:spcBef>
              <a:buSzPts val="275"/>
              <a:buNone/>
            </a:pPr>
            <a:r>
              <a:rPr lang="en" sz="900">
                <a:solidFill>
                  <a:srgbClr val="000000"/>
                </a:solidFill>
                <a:latin typeface="Arial"/>
                <a:ea typeface="Arial"/>
                <a:cs typeface="Arial"/>
                <a:sym typeface="Arial"/>
              </a:rPr>
              <a:t>Strohmeier, S. (2020) 'Digital human resource management: A conceptual clarification', </a:t>
            </a:r>
            <a:r>
              <a:rPr lang="en" sz="900" i="1">
                <a:solidFill>
                  <a:srgbClr val="000000"/>
                </a:solidFill>
                <a:latin typeface="Arial"/>
                <a:ea typeface="Arial"/>
                <a:cs typeface="Arial"/>
                <a:sym typeface="Arial"/>
              </a:rPr>
              <a:t>German Journal of Human Resource Management</a:t>
            </a:r>
            <a:r>
              <a:rPr lang="en" sz="900">
                <a:solidFill>
                  <a:srgbClr val="000000"/>
                </a:solidFill>
                <a:latin typeface="Arial"/>
                <a:ea typeface="Arial"/>
                <a:cs typeface="Arial"/>
                <a:sym typeface="Arial"/>
              </a:rPr>
              <a:t>, 34(3), pp. 345-365.</a:t>
            </a:r>
            <a:endParaRPr sz="900">
              <a:solidFill>
                <a:srgbClr val="000000"/>
              </a:solidFill>
              <a:latin typeface="Arial"/>
              <a:ea typeface="Arial"/>
              <a:cs typeface="Arial"/>
              <a:sym typeface="Arial"/>
            </a:endParaRPr>
          </a:p>
          <a:p>
            <a:pPr marL="0" indent="0">
              <a:spcBef>
                <a:spcPts val="1600"/>
              </a:spcBef>
              <a:buSzPts val="275"/>
              <a:buNone/>
            </a:pPr>
            <a:r>
              <a:rPr lang="en" sz="900">
                <a:solidFill>
                  <a:srgbClr val="000000"/>
                </a:solidFill>
                <a:latin typeface="Arial"/>
                <a:ea typeface="Arial"/>
                <a:cs typeface="Arial"/>
                <a:sym typeface="Arial"/>
              </a:rPr>
              <a:t>Tambe, P., Cappelli, P. and Yakubovich, V. (2019) 'Artificial intelligence in human resources management: Challenges and a path forward', </a:t>
            </a:r>
            <a:r>
              <a:rPr lang="en" sz="900" i="1">
                <a:solidFill>
                  <a:srgbClr val="000000"/>
                </a:solidFill>
                <a:latin typeface="Arial"/>
                <a:ea typeface="Arial"/>
                <a:cs typeface="Arial"/>
                <a:sym typeface="Arial"/>
              </a:rPr>
              <a:t>California Management Review</a:t>
            </a:r>
            <a:r>
              <a:rPr lang="en" sz="900">
                <a:solidFill>
                  <a:srgbClr val="000000"/>
                </a:solidFill>
                <a:latin typeface="Arial"/>
                <a:ea typeface="Arial"/>
                <a:cs typeface="Arial"/>
                <a:sym typeface="Arial"/>
              </a:rPr>
              <a:t>, 61(4), pp. 15-42.</a:t>
            </a:r>
            <a:endParaRPr sz="900">
              <a:solidFill>
                <a:srgbClr val="000000"/>
              </a:solidFill>
              <a:latin typeface="Arial"/>
              <a:ea typeface="Arial"/>
              <a:cs typeface="Arial"/>
              <a:sym typeface="Arial"/>
            </a:endParaRPr>
          </a:p>
          <a:p>
            <a:pPr marL="0" indent="0">
              <a:spcBef>
                <a:spcPts val="1600"/>
              </a:spcBef>
              <a:spcAft>
                <a:spcPts val="1600"/>
              </a:spcAft>
              <a:buSzPts val="275"/>
              <a:buNone/>
            </a:pPr>
            <a:endParaRPr sz="1133"/>
          </a:p>
        </p:txBody>
      </p:sp>
      <p:sp>
        <p:nvSpPr>
          <p:cNvPr id="3" name="TextBox 2">
            <a:extLst>
              <a:ext uri="{FF2B5EF4-FFF2-40B4-BE49-F238E27FC236}">
                <a16:creationId xmlns:a16="http://schemas.microsoft.com/office/drawing/2014/main" id="{BE502021-7BDE-8975-2153-2434C2E3F33C}"/>
              </a:ext>
            </a:extLst>
          </p:cNvPr>
          <p:cNvSpPr txBox="1"/>
          <p:nvPr/>
        </p:nvSpPr>
        <p:spPr>
          <a:xfrm rot="10800000" flipV="1">
            <a:off x="7085856" y="389002"/>
            <a:ext cx="4515555" cy="666977"/>
          </a:xfrm>
          <a:prstGeom prst="rect">
            <a:avLst/>
          </a:prstGeom>
          <a:noFill/>
        </p:spPr>
        <p:txBody>
          <a:bodyPr wrap="square" rtlCol="0">
            <a:spAutoFit/>
          </a:bodyPr>
          <a:lstStyle/>
          <a:p>
            <a:pPr defTabSz="1219170">
              <a:buClr>
                <a:srgbClr val="000000"/>
              </a:buClr>
            </a:pPr>
            <a:r>
              <a:rPr lang="en-GB" sz="1867" kern="0" dirty="0">
                <a:solidFill>
                  <a:srgbClr val="000000"/>
                </a:solidFill>
                <a:latin typeface="Arial"/>
                <a:cs typeface="Arial"/>
                <a:sym typeface="Arial"/>
              </a:rPr>
              <a:t>Jahangir </a:t>
            </a:r>
            <a:r>
              <a:rPr lang="en-GB" sz="1867" kern="0" dirty="0" err="1">
                <a:solidFill>
                  <a:srgbClr val="000000"/>
                </a:solidFill>
                <a:latin typeface="Arial"/>
                <a:cs typeface="Arial"/>
                <a:sym typeface="Arial"/>
              </a:rPr>
              <a:t>khalaj</a:t>
            </a:r>
            <a:r>
              <a:rPr lang="en-GB" sz="1867" kern="0" dirty="0">
                <a:solidFill>
                  <a:srgbClr val="000000"/>
                </a:solidFill>
                <a:latin typeface="Arial"/>
                <a:cs typeface="Arial"/>
                <a:sym typeface="Arial"/>
              </a:rPr>
              <a:t> </a:t>
            </a:r>
            <a:r>
              <a:rPr lang="en-GB" sz="1867" kern="0" dirty="0" err="1">
                <a:solidFill>
                  <a:srgbClr val="000000"/>
                </a:solidFill>
                <a:latin typeface="Arial"/>
                <a:cs typeface="Arial"/>
                <a:sym typeface="Arial"/>
              </a:rPr>
              <a:t>savojbolagh</a:t>
            </a:r>
            <a:r>
              <a:rPr lang="en-GB" sz="1867" kern="0" dirty="0">
                <a:solidFill>
                  <a:srgbClr val="000000"/>
                </a:solidFill>
                <a:latin typeface="Arial"/>
                <a:cs typeface="Arial"/>
                <a:sym typeface="Arial"/>
              </a:rPr>
              <a:t>- 2109914</a:t>
            </a:r>
          </a:p>
          <a:p>
            <a:pPr defTabSz="1219170">
              <a:buClr>
                <a:srgbClr val="000000"/>
              </a:buClr>
            </a:pPr>
            <a:endParaRPr lang="en-US" sz="1867" kern="0" dirty="0">
              <a:solidFill>
                <a:srgbClr val="000000"/>
              </a:solidFill>
              <a:latin typeface="Arial"/>
              <a:cs typeface="Arial"/>
              <a:sym typeface="Arial"/>
            </a:endParaRPr>
          </a:p>
        </p:txBody>
      </p:sp>
    </p:spTree>
  </p:cSld>
  <p:clrMapOvr>
    <a:masterClrMapping/>
  </p:clrMapOvr>
</p:sld>
</file>

<file path=ppt/theme/_rels/theme4.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ropic">
  <a:themeElements>
    <a:clrScheme name="Tropic">
      <a:dk1>
        <a:srgbClr val="A1E8D9"/>
      </a:dk1>
      <a:lt1>
        <a:srgbClr val="FFFFFF"/>
      </a:lt1>
      <a:dk2>
        <a:srgbClr val="695D46"/>
      </a:dk2>
      <a:lt2>
        <a:srgbClr val="B3A77D"/>
      </a:lt2>
      <a:accent1>
        <a:srgbClr val="EF6C00"/>
      </a:accent1>
      <a:accent2>
        <a:srgbClr val="CE93D8"/>
      </a:accent2>
      <a:accent3>
        <a:srgbClr val="4DB6AC"/>
      </a:accent3>
      <a:accent4>
        <a:srgbClr val="FF9800"/>
      </a:accent4>
      <a:accent5>
        <a:srgbClr val="009668"/>
      </a:accent5>
      <a:accent6>
        <a:srgbClr val="EEFF41"/>
      </a:accent6>
      <a:hlink>
        <a:srgbClr val="009668"/>
      </a:hlink>
      <a:folHlink>
        <a:srgbClr val="00966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Urban">
  <a:themeElements>
    <a:clrScheme name="Urban">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Urban">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Urban">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1714</TotalTime>
  <Words>7935</Words>
  <Application>Microsoft Office PowerPoint</Application>
  <PresentationFormat>Widescreen</PresentationFormat>
  <Paragraphs>379</Paragraphs>
  <Slides>40</Slides>
  <Notes>19</Notes>
  <HiddenSlides>0</HiddenSlides>
  <MMClips>0</MMClips>
  <ScaleCrop>false</ScaleCrop>
  <HeadingPairs>
    <vt:vector size="6" baseType="variant">
      <vt:variant>
        <vt:lpstr>Fonts Used</vt:lpstr>
      </vt:variant>
      <vt:variant>
        <vt:i4>12</vt:i4>
      </vt:variant>
      <vt:variant>
        <vt:lpstr>Theme</vt:lpstr>
      </vt:variant>
      <vt:variant>
        <vt:i4>4</vt:i4>
      </vt:variant>
      <vt:variant>
        <vt:lpstr>Slide Titles</vt:lpstr>
      </vt:variant>
      <vt:variant>
        <vt:i4>40</vt:i4>
      </vt:variant>
    </vt:vector>
  </HeadingPairs>
  <TitlesOfParts>
    <vt:vector size="56" baseType="lpstr">
      <vt:lpstr> arial</vt:lpstr>
      <vt:lpstr>Aptos</vt:lpstr>
      <vt:lpstr>Aptos Display</vt:lpstr>
      <vt:lpstr>Arial</vt:lpstr>
      <vt:lpstr>Calibri</vt:lpstr>
      <vt:lpstr>Calibri Light</vt:lpstr>
      <vt:lpstr>Georgia</vt:lpstr>
      <vt:lpstr>Open Sans</vt:lpstr>
      <vt:lpstr>PT Sans Narrow</vt:lpstr>
      <vt:lpstr>Times New Roman</vt:lpstr>
      <vt:lpstr>Trebuchet MS</vt:lpstr>
      <vt:lpstr>Wingdings 2</vt:lpstr>
      <vt:lpstr>Office Theme</vt:lpstr>
      <vt:lpstr>1_Office Theme</vt:lpstr>
      <vt:lpstr>Tropic</vt:lpstr>
      <vt:lpstr>Urban</vt:lpstr>
      <vt:lpstr>PowerPoint Presentation</vt:lpstr>
      <vt:lpstr>PowerPoint Presentation</vt:lpstr>
      <vt:lpstr>PowerPoint Presentation</vt:lpstr>
      <vt:lpstr>Content</vt:lpstr>
      <vt:lpstr>Content</vt:lpstr>
      <vt:lpstr>Current HR policies and practices of Shell  </vt:lpstr>
      <vt:lpstr>Shell statistics/facts and figures </vt:lpstr>
      <vt:lpstr>PowerPoint Presentation</vt:lpstr>
      <vt:lpstr>PowerPoint Presentation</vt:lpstr>
      <vt:lpstr>PowerPoint Presentation</vt:lpstr>
      <vt:lpstr>Recommendations </vt:lpstr>
      <vt:lpstr>References </vt:lpstr>
      <vt:lpstr>PowerPoint Presentation</vt:lpstr>
      <vt:lpstr>Introduction</vt:lpstr>
      <vt:lpstr>Current HR Policies and Practices</vt:lpstr>
      <vt:lpstr>Role of Line Managers in Implementation</vt:lpstr>
      <vt:lpstr>Strategic Alignment</vt:lpstr>
      <vt:lpstr>Key HR Challenges</vt:lpstr>
      <vt:lpstr>Practical Recommendations</vt:lpstr>
      <vt:lpstr>Strategic Alignment with Company Goals</vt:lpstr>
      <vt:lpstr>Conclusion</vt:lpstr>
      <vt:lpstr>Reference List</vt:lpstr>
      <vt:lpstr>  Programme: MBA International Business Module: Human Capital Management Module Code: LCMB7023 Assessment Tittle: Recruitment and Selection at Shell Plc Lecturer: Ejike Udeogu Student: Mrs Reda Juciute Student ID: 2213928   </vt:lpstr>
      <vt:lpstr>Recruitment and selection at Shell Plc</vt:lpstr>
      <vt:lpstr>Shell Plc</vt:lpstr>
      <vt:lpstr>RECRUITMENT METHODS</vt:lpstr>
      <vt:lpstr>SELECTION TECHNIQUES AT SHELL PLC</vt:lpstr>
      <vt:lpstr>HRM CHALLENGES</vt:lpstr>
      <vt:lpstr>STRATEGIC ALLIGNMENT</vt:lpstr>
      <vt:lpstr>RECOMENDATIONS</vt:lpstr>
      <vt:lpstr>REFERENCES</vt:lpstr>
      <vt:lpstr>HR Technology and Digital Transformation at Shell</vt:lpstr>
      <vt:lpstr> Agenda</vt:lpstr>
      <vt:lpstr>Overview of Shell's HR Digital Landscape</vt:lpstr>
      <vt:lpstr>Current HR Policies and Digital Practices at Shell</vt:lpstr>
      <vt:lpstr> Role of Line Managers in Implementation</vt:lpstr>
      <vt:lpstr>Strategic Alignment with Company Goals</vt:lpstr>
      <vt:lpstr>Significant HR Issues of Digital Transformation</vt:lpstr>
      <vt:lpstr>Practical Recommendations</vt:lpstr>
      <vt:lpstr> 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Dragos Rosu</dc:creator>
  <cp:lastModifiedBy>Dragos Rosu</cp:lastModifiedBy>
  <cp:revision>12</cp:revision>
  <dcterms:created xsi:type="dcterms:W3CDTF">2025-10-08T09:26:39Z</dcterms:created>
  <dcterms:modified xsi:type="dcterms:W3CDTF">2025-10-31T10:56:39Z</dcterms:modified>
</cp:coreProperties>
</file>