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Override1.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60" r:id="rId4"/>
  </p:sldMasterIdLst>
  <p:sldIdLst>
    <p:sldId id="265" r:id="rId5"/>
    <p:sldId id="299" r:id="rId6"/>
    <p:sldId id="286" r:id="rId7"/>
    <p:sldId id="290" r:id="rId8"/>
    <p:sldId id="287" r:id="rId9"/>
    <p:sldId id="291" r:id="rId10"/>
    <p:sldId id="292" r:id="rId11"/>
    <p:sldId id="289" r:id="rId12"/>
    <p:sldId id="288" r:id="rId13"/>
    <p:sldId id="294" r:id="rId14"/>
    <p:sldId id="295" r:id="rId15"/>
    <p:sldId id="298" r:id="rId16"/>
    <p:sldId id="297" r:id="rId17"/>
    <p:sldId id="300" r:id="rId18"/>
    <p:sldId id="29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44360D-2B86-BC78-DCD9-7BEDC0A9AC08}" v="2" dt="2020-05-22T19:03:36.972"/>
    <p1510:client id="{5FCBEF16-2848-44E5-B3BE-EDA2FE1C8DE4}" v="89" dt="2020-05-23T11:05:58.314"/>
    <p1510:client id="{724F0CF4-9C2A-A71F-A23A-712A05F91EE1}" v="786" dt="2020-06-01T01:13:57.958"/>
    <p1510:client id="{9E1792A4-4F78-7BAC-3516-0CF620750AED}" v="87" dt="2020-06-01T01:23:13.714"/>
    <p1510:client id="{CF1D4996-E4F6-5A90-6ECF-A0F74B382496}" v="36" dt="2020-06-01T01:28:05.610"/>
    <p1510:client id="{D237F439-26DE-5023-69A1-F2750CEA418A}" v="376" dt="2020-05-23T05:09:26.758"/>
    <p1510:client id="{DD0BD920-C72E-4658-8C9F-23723C7EB18C}" v="96" dt="2020-05-29T21:37:07.6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hyperlink" Target="https://docs.microsoft.com/en-us/skypeforbusiness/legal-and-regulatory/end-of-integration-with-3rd-party-providers" TargetMode="Externa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hyperlink" Target="https://docs.microsoft.com/en-us/skypeforbusiness/legal-and-regulatory/end-of-integration-with-3rd-party-providers" TargetMode="External"/><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neutralicontext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5BE5B1F-8548-4FA5-8ECE-FF697B8BDC8B}" type="doc">
      <dgm:prSet loTypeId="urn:microsoft.com/office/officeart/2018/2/layout/IconVerticalSolidList" loCatId="icon" qsTypeId="urn:microsoft.com/office/officeart/2005/8/quickstyle/simple1" qsCatId="simple" csTypeId="urn:microsoft.com/office/officeart/2018/5/colors/Iconchunking_neutralicontext_accent3_2" csCatId="accent3" phldr="1"/>
      <dgm:spPr/>
      <dgm:t>
        <a:bodyPr/>
        <a:lstStyle/>
        <a:p>
          <a:endParaRPr lang="en-US"/>
        </a:p>
      </dgm:t>
    </dgm:pt>
    <dgm:pt modelId="{BAE4A921-75C0-457E-B6C7-AF5D3F924778}">
      <dgm:prSet/>
      <dgm:spPr/>
      <dgm:t>
        <a:bodyPr/>
        <a:lstStyle/>
        <a:p>
          <a:r>
            <a:rPr lang="en-US"/>
            <a:t> July 12, 2018</a:t>
          </a:r>
        </a:p>
      </dgm:t>
    </dgm:pt>
    <dgm:pt modelId="{5DE6B7FC-E69A-4189-BB0C-356B2586F16F}" type="parTrans" cxnId="{906961F9-228B-42F0-B93A-61A91FF72B16}">
      <dgm:prSet/>
      <dgm:spPr/>
      <dgm:t>
        <a:bodyPr/>
        <a:lstStyle/>
        <a:p>
          <a:endParaRPr lang="en-US"/>
        </a:p>
      </dgm:t>
    </dgm:pt>
    <dgm:pt modelId="{E4500CC0-E9F9-45F4-8DBB-F762BD69C7EF}" type="sibTrans" cxnId="{906961F9-228B-42F0-B93A-61A91FF72B16}">
      <dgm:prSet/>
      <dgm:spPr/>
      <dgm:t>
        <a:bodyPr/>
        <a:lstStyle/>
        <a:p>
          <a:endParaRPr lang="en-US"/>
        </a:p>
      </dgm:t>
    </dgm:pt>
    <dgm:pt modelId="{300F49C4-BE2A-4BB1-881A-D5DBC7667E1A}">
      <dgm:prSet/>
      <dgm:spPr/>
      <dgm:t>
        <a:bodyPr/>
        <a:lstStyle/>
        <a:p>
          <a:r>
            <a:rPr lang="en-US"/>
            <a:t>Microsoft 365 for business introduced Teams free</a:t>
          </a:r>
        </a:p>
      </dgm:t>
    </dgm:pt>
    <dgm:pt modelId="{938A8F79-6539-4D75-80F8-D245BBF23EB2}" type="parTrans" cxnId="{E21D1965-4238-40BD-8C23-F39BDB8AF9FF}">
      <dgm:prSet/>
      <dgm:spPr/>
      <dgm:t>
        <a:bodyPr/>
        <a:lstStyle/>
        <a:p>
          <a:endParaRPr lang="en-US"/>
        </a:p>
      </dgm:t>
    </dgm:pt>
    <dgm:pt modelId="{E6F5A85C-A7FD-4313-BD20-CCE392CD9E1F}" type="sibTrans" cxnId="{E21D1965-4238-40BD-8C23-F39BDB8AF9FF}">
      <dgm:prSet/>
      <dgm:spPr/>
      <dgm:t>
        <a:bodyPr/>
        <a:lstStyle/>
        <a:p>
          <a:endParaRPr lang="en-US"/>
        </a:p>
      </dgm:t>
    </dgm:pt>
    <dgm:pt modelId="{393C84A3-4571-4040-9493-0BA1AF30DA26}">
      <dgm:prSet/>
      <dgm:spPr/>
      <dgm:t>
        <a:bodyPr/>
        <a:lstStyle/>
        <a:p>
          <a:r>
            <a:rPr lang="en-US"/>
            <a:t>2018</a:t>
          </a:r>
        </a:p>
      </dgm:t>
    </dgm:pt>
    <dgm:pt modelId="{3A4A9F0D-AEA3-4A1C-B17C-D8B078DF106A}" type="parTrans" cxnId="{B78F293F-BC11-49D3-BE1D-C504995D7961}">
      <dgm:prSet/>
      <dgm:spPr/>
      <dgm:t>
        <a:bodyPr/>
        <a:lstStyle/>
        <a:p>
          <a:endParaRPr lang="en-US"/>
        </a:p>
      </dgm:t>
    </dgm:pt>
    <dgm:pt modelId="{8C58886A-EDBF-4BFF-AE8D-8BBD9AD31068}" type="sibTrans" cxnId="{B78F293F-BC11-49D3-BE1D-C504995D7961}">
      <dgm:prSet/>
      <dgm:spPr/>
      <dgm:t>
        <a:bodyPr/>
        <a:lstStyle/>
        <a:p>
          <a:endParaRPr lang="en-US"/>
        </a:p>
      </dgm:t>
    </dgm:pt>
    <dgm:pt modelId="{09AB19DE-0A85-493B-8A0E-8AC56DC905F8}">
      <dgm:prSet/>
      <dgm:spPr/>
      <dgm:t>
        <a:bodyPr/>
        <a:lstStyle/>
        <a:p>
          <a:r>
            <a:rPr lang="en-US" b="0" i="0" u="none"/>
            <a:t>In 2018, Microsoft boasted about the fact that Microsoft Teams is now at feature parity with Skype for Business</a:t>
          </a:r>
          <a:endParaRPr lang="en-US"/>
        </a:p>
      </dgm:t>
    </dgm:pt>
    <dgm:pt modelId="{4BB754D1-EDE1-4049-9435-D033F95709D0}" type="parTrans" cxnId="{7F0FCC7E-C51A-4B2D-B669-97CE74A0DED9}">
      <dgm:prSet/>
      <dgm:spPr/>
      <dgm:t>
        <a:bodyPr/>
        <a:lstStyle/>
        <a:p>
          <a:endParaRPr lang="en-US"/>
        </a:p>
      </dgm:t>
    </dgm:pt>
    <dgm:pt modelId="{8861651B-08AB-4BAF-AAF6-588C1FD8766A}" type="sibTrans" cxnId="{7F0FCC7E-C51A-4B2D-B669-97CE74A0DED9}">
      <dgm:prSet/>
      <dgm:spPr/>
      <dgm:t>
        <a:bodyPr/>
        <a:lstStyle/>
        <a:p>
          <a:endParaRPr lang="en-US"/>
        </a:p>
      </dgm:t>
    </dgm:pt>
    <dgm:pt modelId="{7FA9AB4A-92C1-41E8-8158-DD2B25D9113B}">
      <dgm:prSet/>
      <dgm:spPr/>
      <dgm:t>
        <a:bodyPr/>
        <a:lstStyle/>
        <a:p>
          <a:r>
            <a:rPr lang="en-US"/>
            <a:t>2019</a:t>
          </a:r>
        </a:p>
      </dgm:t>
    </dgm:pt>
    <dgm:pt modelId="{38E7AEFA-EB50-4771-857F-576467B37145}" type="parTrans" cxnId="{85EB9F4D-461E-4ACB-A92D-BEED8E572647}">
      <dgm:prSet/>
      <dgm:spPr/>
      <dgm:t>
        <a:bodyPr/>
        <a:lstStyle/>
        <a:p>
          <a:endParaRPr lang="en-US"/>
        </a:p>
      </dgm:t>
    </dgm:pt>
    <dgm:pt modelId="{FB571C8D-8BC9-46B5-9DCF-FEB771A5C820}" type="sibTrans" cxnId="{85EB9F4D-461E-4ACB-A92D-BEED8E572647}">
      <dgm:prSet/>
      <dgm:spPr/>
      <dgm:t>
        <a:bodyPr/>
        <a:lstStyle/>
        <a:p>
          <a:endParaRPr lang="en-US"/>
        </a:p>
      </dgm:t>
    </dgm:pt>
    <dgm:pt modelId="{91598E38-7461-470A-91AA-325A90C2A6DA}">
      <dgm:prSet/>
      <dgm:spPr/>
      <dgm:t>
        <a:bodyPr/>
        <a:lstStyle/>
        <a:p>
          <a:r>
            <a:rPr lang="en-US" b="0" i="0" u="none"/>
            <a:t>July 2019, </a:t>
          </a:r>
          <a:r>
            <a:rPr lang="en-US" b="0" i="0">
              <a:hlinkClick xmlns:r="http://schemas.openxmlformats.org/officeDocument/2006/relationships" r:id="rId1"/>
            </a:rPr>
            <a:t>Microsoft officially announced</a:t>
          </a:r>
          <a:r>
            <a:rPr lang="en-US" b="0" i="0" u="none"/>
            <a:t> the end-of-life for Skype for Business would be July 31, 2021.</a:t>
          </a:r>
          <a:endParaRPr lang="en-US"/>
        </a:p>
      </dgm:t>
    </dgm:pt>
    <dgm:pt modelId="{8982EE4A-6F3A-428C-8E76-02A30B39C05F}" type="parTrans" cxnId="{3BA4B7B9-0A7C-4EFC-8F39-59CD69864C97}">
      <dgm:prSet/>
      <dgm:spPr/>
      <dgm:t>
        <a:bodyPr/>
        <a:lstStyle/>
        <a:p>
          <a:endParaRPr lang="en-US"/>
        </a:p>
      </dgm:t>
    </dgm:pt>
    <dgm:pt modelId="{AEBFFADC-990D-480E-B682-B841BE19126D}" type="sibTrans" cxnId="{3BA4B7B9-0A7C-4EFC-8F39-59CD69864C97}">
      <dgm:prSet/>
      <dgm:spPr/>
      <dgm:t>
        <a:bodyPr/>
        <a:lstStyle/>
        <a:p>
          <a:endParaRPr lang="en-US"/>
        </a:p>
      </dgm:t>
    </dgm:pt>
    <dgm:pt modelId="{35F2D91D-BC29-4CE3-BD4D-34E7150C3806}" type="pres">
      <dgm:prSet presAssocID="{95BE5B1F-8548-4FA5-8ECE-FF697B8BDC8B}" presName="root" presStyleCnt="0">
        <dgm:presLayoutVars>
          <dgm:dir/>
          <dgm:resizeHandles val="exact"/>
        </dgm:presLayoutVars>
      </dgm:prSet>
      <dgm:spPr/>
    </dgm:pt>
    <dgm:pt modelId="{8F0D5695-CD56-4683-9071-9DF95E6CA4BE}" type="pres">
      <dgm:prSet presAssocID="{BAE4A921-75C0-457E-B6C7-AF5D3F924778}" presName="compNode" presStyleCnt="0"/>
      <dgm:spPr/>
    </dgm:pt>
    <dgm:pt modelId="{1A7886AB-9226-4BEC-B49B-7B4B9A9B6BC8}" type="pres">
      <dgm:prSet presAssocID="{BAE4A921-75C0-457E-B6C7-AF5D3F924778}" presName="bgRect" presStyleLbl="bgShp" presStyleIdx="0" presStyleCnt="3"/>
      <dgm:spPr/>
    </dgm:pt>
    <dgm:pt modelId="{52DA510E-0C0A-42DD-88D3-742464781A84}" type="pres">
      <dgm:prSet presAssocID="{BAE4A921-75C0-457E-B6C7-AF5D3F924778}" presName="iconRect" presStyleLbl="node1" presStyleIdx="0" presStyleCnt="3"/>
      <dgm:spPr>
        <a:blipFill>
          <a:blip xmlns:r="http://schemas.openxmlformats.org/officeDocument/2006/relationships"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eckmark"/>
        </a:ext>
      </dgm:extLst>
    </dgm:pt>
    <dgm:pt modelId="{15D372F8-6E18-44E1-8819-8DC96C464115}" type="pres">
      <dgm:prSet presAssocID="{BAE4A921-75C0-457E-B6C7-AF5D3F924778}" presName="spaceRect" presStyleCnt="0"/>
      <dgm:spPr/>
    </dgm:pt>
    <dgm:pt modelId="{D32F7CDE-C8A3-4A7E-BBD2-2FC6E7B22422}" type="pres">
      <dgm:prSet presAssocID="{BAE4A921-75C0-457E-B6C7-AF5D3F924778}" presName="parTx" presStyleLbl="revTx" presStyleIdx="0" presStyleCnt="6">
        <dgm:presLayoutVars>
          <dgm:chMax val="0"/>
          <dgm:chPref val="0"/>
        </dgm:presLayoutVars>
      </dgm:prSet>
      <dgm:spPr/>
    </dgm:pt>
    <dgm:pt modelId="{A1756F3A-88FA-4F58-9B02-3118ADEEDBD5}" type="pres">
      <dgm:prSet presAssocID="{BAE4A921-75C0-457E-B6C7-AF5D3F924778}" presName="desTx" presStyleLbl="revTx" presStyleIdx="1" presStyleCnt="6">
        <dgm:presLayoutVars/>
      </dgm:prSet>
      <dgm:spPr/>
    </dgm:pt>
    <dgm:pt modelId="{C001089B-C20D-4D92-B2EA-877A0E9C607F}" type="pres">
      <dgm:prSet presAssocID="{E4500CC0-E9F9-45F4-8DBB-F762BD69C7EF}" presName="sibTrans" presStyleCnt="0"/>
      <dgm:spPr/>
    </dgm:pt>
    <dgm:pt modelId="{FDD39ECE-418A-4598-9E0B-0485A1A43A16}" type="pres">
      <dgm:prSet presAssocID="{393C84A3-4571-4040-9493-0BA1AF30DA26}" presName="compNode" presStyleCnt="0"/>
      <dgm:spPr/>
    </dgm:pt>
    <dgm:pt modelId="{A8BF470B-0D58-4F50-92F1-6FF4DC5559F5}" type="pres">
      <dgm:prSet presAssocID="{393C84A3-4571-4040-9493-0BA1AF30DA26}" presName="bgRect" presStyleLbl="bgShp" presStyleIdx="1" presStyleCnt="3"/>
      <dgm:spPr/>
    </dgm:pt>
    <dgm:pt modelId="{F324B1C3-250A-4AA9-965E-7A8DCB3E2ECB}" type="pres">
      <dgm:prSet presAssocID="{393C84A3-4571-4040-9493-0BA1AF30DA26}" presName="iconRect" presStyleLbl="node1" presStyleIdx="1" presStyleCnt="3"/>
      <dgm:spPr>
        <a:blipFill>
          <a:blip xmlns:r="http://schemas.openxmlformats.org/officeDocument/2006/relationships"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Monthly calendar"/>
        </a:ext>
      </dgm:extLst>
    </dgm:pt>
    <dgm:pt modelId="{ED422474-B193-4E57-9E28-4108C4AE3498}" type="pres">
      <dgm:prSet presAssocID="{393C84A3-4571-4040-9493-0BA1AF30DA26}" presName="spaceRect" presStyleCnt="0"/>
      <dgm:spPr/>
    </dgm:pt>
    <dgm:pt modelId="{8F404195-D2B0-4CCB-84FC-F60A01676E2F}" type="pres">
      <dgm:prSet presAssocID="{393C84A3-4571-4040-9493-0BA1AF30DA26}" presName="parTx" presStyleLbl="revTx" presStyleIdx="2" presStyleCnt="6">
        <dgm:presLayoutVars>
          <dgm:chMax val="0"/>
          <dgm:chPref val="0"/>
        </dgm:presLayoutVars>
      </dgm:prSet>
      <dgm:spPr/>
    </dgm:pt>
    <dgm:pt modelId="{024EA01C-99D0-4916-B7E4-F13E55E63EEB}" type="pres">
      <dgm:prSet presAssocID="{393C84A3-4571-4040-9493-0BA1AF30DA26}" presName="desTx" presStyleLbl="revTx" presStyleIdx="3" presStyleCnt="6">
        <dgm:presLayoutVars/>
      </dgm:prSet>
      <dgm:spPr/>
    </dgm:pt>
    <dgm:pt modelId="{AFBE339A-0677-4B02-8B58-2F7A20215AD4}" type="pres">
      <dgm:prSet presAssocID="{8C58886A-EDBF-4BFF-AE8D-8BBD9AD31068}" presName="sibTrans" presStyleCnt="0"/>
      <dgm:spPr/>
    </dgm:pt>
    <dgm:pt modelId="{E7045A7A-292C-40ED-9D3E-FEA49941534D}" type="pres">
      <dgm:prSet presAssocID="{7FA9AB4A-92C1-41E8-8158-DD2B25D9113B}" presName="compNode" presStyleCnt="0"/>
      <dgm:spPr/>
    </dgm:pt>
    <dgm:pt modelId="{1A1A6F5B-13C8-458E-8D98-1D384504A5F2}" type="pres">
      <dgm:prSet presAssocID="{7FA9AB4A-92C1-41E8-8158-DD2B25D9113B}" presName="bgRect" presStyleLbl="bgShp" presStyleIdx="2" presStyleCnt="3"/>
      <dgm:spPr/>
    </dgm:pt>
    <dgm:pt modelId="{C66274B7-7B77-46B1-8315-363669BD8AF9}" type="pres">
      <dgm:prSet presAssocID="{7FA9AB4A-92C1-41E8-8158-DD2B25D9113B}" presName="iconRect" presStyleLbl="node1" presStyleIdx="2" presStyleCnt="3"/>
      <dgm:spPr>
        <a:blipFill>
          <a:blip xmlns:r="http://schemas.openxmlformats.org/officeDocument/2006/relationships"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Daily Calendar"/>
        </a:ext>
      </dgm:extLst>
    </dgm:pt>
    <dgm:pt modelId="{0BB34867-52E4-4940-B8DA-6627BAB1FF24}" type="pres">
      <dgm:prSet presAssocID="{7FA9AB4A-92C1-41E8-8158-DD2B25D9113B}" presName="spaceRect" presStyleCnt="0"/>
      <dgm:spPr/>
    </dgm:pt>
    <dgm:pt modelId="{0E70848B-113C-42FA-A71C-24EDE8F79228}" type="pres">
      <dgm:prSet presAssocID="{7FA9AB4A-92C1-41E8-8158-DD2B25D9113B}" presName="parTx" presStyleLbl="revTx" presStyleIdx="4" presStyleCnt="6">
        <dgm:presLayoutVars>
          <dgm:chMax val="0"/>
          <dgm:chPref val="0"/>
        </dgm:presLayoutVars>
      </dgm:prSet>
      <dgm:spPr/>
    </dgm:pt>
    <dgm:pt modelId="{8D7C7A0A-EE7C-45A7-A4F6-09233779874D}" type="pres">
      <dgm:prSet presAssocID="{7FA9AB4A-92C1-41E8-8158-DD2B25D9113B}" presName="desTx" presStyleLbl="revTx" presStyleIdx="5" presStyleCnt="6">
        <dgm:presLayoutVars/>
      </dgm:prSet>
      <dgm:spPr/>
    </dgm:pt>
  </dgm:ptLst>
  <dgm:cxnLst>
    <dgm:cxn modelId="{77FE0207-3EE7-47CB-B6B6-04BDA5CAB151}" type="presOf" srcId="{09AB19DE-0A85-493B-8A0E-8AC56DC905F8}" destId="{024EA01C-99D0-4916-B7E4-F13E55E63EEB}" srcOrd="0" destOrd="0" presId="urn:microsoft.com/office/officeart/2018/2/layout/IconVerticalSolidList"/>
    <dgm:cxn modelId="{8DE82815-3C8D-4E2A-AA28-04C904D2DFE4}" type="presOf" srcId="{393C84A3-4571-4040-9493-0BA1AF30DA26}" destId="{8F404195-D2B0-4CCB-84FC-F60A01676E2F}" srcOrd="0" destOrd="0" presId="urn:microsoft.com/office/officeart/2018/2/layout/IconVerticalSolidList"/>
    <dgm:cxn modelId="{BF51DB1D-D02C-4C00-B866-697B7B68EE0D}" type="presOf" srcId="{91598E38-7461-470A-91AA-325A90C2A6DA}" destId="{8D7C7A0A-EE7C-45A7-A4F6-09233779874D}" srcOrd="0" destOrd="0" presId="urn:microsoft.com/office/officeart/2018/2/layout/IconVerticalSolidList"/>
    <dgm:cxn modelId="{B249E230-332B-466C-AEF7-C38173724CD0}" type="presOf" srcId="{BAE4A921-75C0-457E-B6C7-AF5D3F924778}" destId="{D32F7CDE-C8A3-4A7E-BBD2-2FC6E7B22422}" srcOrd="0" destOrd="0" presId="urn:microsoft.com/office/officeart/2018/2/layout/IconVerticalSolidList"/>
    <dgm:cxn modelId="{88AE553E-B7C0-46E0-909C-757F62577848}" type="presOf" srcId="{300F49C4-BE2A-4BB1-881A-D5DBC7667E1A}" destId="{A1756F3A-88FA-4F58-9B02-3118ADEEDBD5}" srcOrd="0" destOrd="0" presId="urn:microsoft.com/office/officeart/2018/2/layout/IconVerticalSolidList"/>
    <dgm:cxn modelId="{B78F293F-BC11-49D3-BE1D-C504995D7961}" srcId="{95BE5B1F-8548-4FA5-8ECE-FF697B8BDC8B}" destId="{393C84A3-4571-4040-9493-0BA1AF30DA26}" srcOrd="1" destOrd="0" parTransId="{3A4A9F0D-AEA3-4A1C-B17C-D8B078DF106A}" sibTransId="{8C58886A-EDBF-4BFF-AE8D-8BBD9AD31068}"/>
    <dgm:cxn modelId="{FB9F0164-B081-4B26-80BD-E0344AAA12CF}" type="presOf" srcId="{95BE5B1F-8548-4FA5-8ECE-FF697B8BDC8B}" destId="{35F2D91D-BC29-4CE3-BD4D-34E7150C3806}" srcOrd="0" destOrd="0" presId="urn:microsoft.com/office/officeart/2018/2/layout/IconVerticalSolidList"/>
    <dgm:cxn modelId="{E21D1965-4238-40BD-8C23-F39BDB8AF9FF}" srcId="{BAE4A921-75C0-457E-B6C7-AF5D3F924778}" destId="{300F49C4-BE2A-4BB1-881A-D5DBC7667E1A}" srcOrd="0" destOrd="0" parTransId="{938A8F79-6539-4D75-80F8-D245BBF23EB2}" sibTransId="{E6F5A85C-A7FD-4313-BD20-CCE392CD9E1F}"/>
    <dgm:cxn modelId="{85EB9F4D-461E-4ACB-A92D-BEED8E572647}" srcId="{95BE5B1F-8548-4FA5-8ECE-FF697B8BDC8B}" destId="{7FA9AB4A-92C1-41E8-8158-DD2B25D9113B}" srcOrd="2" destOrd="0" parTransId="{38E7AEFA-EB50-4771-857F-576467B37145}" sibTransId="{FB571C8D-8BC9-46B5-9DCF-FEB771A5C820}"/>
    <dgm:cxn modelId="{7F0FCC7E-C51A-4B2D-B669-97CE74A0DED9}" srcId="{393C84A3-4571-4040-9493-0BA1AF30DA26}" destId="{09AB19DE-0A85-493B-8A0E-8AC56DC905F8}" srcOrd="0" destOrd="0" parTransId="{4BB754D1-EDE1-4049-9435-D033F95709D0}" sibTransId="{8861651B-08AB-4BAF-AAF6-588C1FD8766A}"/>
    <dgm:cxn modelId="{3BA4B7B9-0A7C-4EFC-8F39-59CD69864C97}" srcId="{7FA9AB4A-92C1-41E8-8158-DD2B25D9113B}" destId="{91598E38-7461-470A-91AA-325A90C2A6DA}" srcOrd="0" destOrd="0" parTransId="{8982EE4A-6F3A-428C-8E76-02A30B39C05F}" sibTransId="{AEBFFADC-990D-480E-B682-B841BE19126D}"/>
    <dgm:cxn modelId="{E9BE4BCF-24CA-4978-BB56-7967ECB21B4A}" type="presOf" srcId="{7FA9AB4A-92C1-41E8-8158-DD2B25D9113B}" destId="{0E70848B-113C-42FA-A71C-24EDE8F79228}" srcOrd="0" destOrd="0" presId="urn:microsoft.com/office/officeart/2018/2/layout/IconVerticalSolidList"/>
    <dgm:cxn modelId="{906961F9-228B-42F0-B93A-61A91FF72B16}" srcId="{95BE5B1F-8548-4FA5-8ECE-FF697B8BDC8B}" destId="{BAE4A921-75C0-457E-B6C7-AF5D3F924778}" srcOrd="0" destOrd="0" parTransId="{5DE6B7FC-E69A-4189-BB0C-356B2586F16F}" sibTransId="{E4500CC0-E9F9-45F4-8DBB-F762BD69C7EF}"/>
    <dgm:cxn modelId="{C53708C4-AB6F-4478-A6F0-098BBC855737}" type="presParOf" srcId="{35F2D91D-BC29-4CE3-BD4D-34E7150C3806}" destId="{8F0D5695-CD56-4683-9071-9DF95E6CA4BE}" srcOrd="0" destOrd="0" presId="urn:microsoft.com/office/officeart/2018/2/layout/IconVerticalSolidList"/>
    <dgm:cxn modelId="{606F8E82-13F2-41C5-8F37-95F6A6D0B0EA}" type="presParOf" srcId="{8F0D5695-CD56-4683-9071-9DF95E6CA4BE}" destId="{1A7886AB-9226-4BEC-B49B-7B4B9A9B6BC8}" srcOrd="0" destOrd="0" presId="urn:microsoft.com/office/officeart/2018/2/layout/IconVerticalSolidList"/>
    <dgm:cxn modelId="{3036C3B7-C512-499F-9133-6D2EDD4F2831}" type="presParOf" srcId="{8F0D5695-CD56-4683-9071-9DF95E6CA4BE}" destId="{52DA510E-0C0A-42DD-88D3-742464781A84}" srcOrd="1" destOrd="0" presId="urn:microsoft.com/office/officeart/2018/2/layout/IconVerticalSolidList"/>
    <dgm:cxn modelId="{D3E68F29-7F15-427A-A38F-0BE23673A542}" type="presParOf" srcId="{8F0D5695-CD56-4683-9071-9DF95E6CA4BE}" destId="{15D372F8-6E18-44E1-8819-8DC96C464115}" srcOrd="2" destOrd="0" presId="urn:microsoft.com/office/officeart/2018/2/layout/IconVerticalSolidList"/>
    <dgm:cxn modelId="{F78A5E9D-5993-4E7B-B594-426A851D9D6F}" type="presParOf" srcId="{8F0D5695-CD56-4683-9071-9DF95E6CA4BE}" destId="{D32F7CDE-C8A3-4A7E-BBD2-2FC6E7B22422}" srcOrd="3" destOrd="0" presId="urn:microsoft.com/office/officeart/2018/2/layout/IconVerticalSolidList"/>
    <dgm:cxn modelId="{B067681F-7C43-425E-949C-EC267D342E2C}" type="presParOf" srcId="{8F0D5695-CD56-4683-9071-9DF95E6CA4BE}" destId="{A1756F3A-88FA-4F58-9B02-3118ADEEDBD5}" srcOrd="4" destOrd="0" presId="urn:microsoft.com/office/officeart/2018/2/layout/IconVerticalSolidList"/>
    <dgm:cxn modelId="{3E113F0B-B661-4374-9F9D-8492EE0C3E42}" type="presParOf" srcId="{35F2D91D-BC29-4CE3-BD4D-34E7150C3806}" destId="{C001089B-C20D-4D92-B2EA-877A0E9C607F}" srcOrd="1" destOrd="0" presId="urn:microsoft.com/office/officeart/2018/2/layout/IconVerticalSolidList"/>
    <dgm:cxn modelId="{B51BDB86-9861-49FF-B26F-954202E3D01B}" type="presParOf" srcId="{35F2D91D-BC29-4CE3-BD4D-34E7150C3806}" destId="{FDD39ECE-418A-4598-9E0B-0485A1A43A16}" srcOrd="2" destOrd="0" presId="urn:microsoft.com/office/officeart/2018/2/layout/IconVerticalSolidList"/>
    <dgm:cxn modelId="{C04BE047-57AC-4F4C-B917-C1B66BB795D9}" type="presParOf" srcId="{FDD39ECE-418A-4598-9E0B-0485A1A43A16}" destId="{A8BF470B-0D58-4F50-92F1-6FF4DC5559F5}" srcOrd="0" destOrd="0" presId="urn:microsoft.com/office/officeart/2018/2/layout/IconVerticalSolidList"/>
    <dgm:cxn modelId="{DBBC5BCE-1D92-4E46-9B93-3E755FB99C57}" type="presParOf" srcId="{FDD39ECE-418A-4598-9E0B-0485A1A43A16}" destId="{F324B1C3-250A-4AA9-965E-7A8DCB3E2ECB}" srcOrd="1" destOrd="0" presId="urn:microsoft.com/office/officeart/2018/2/layout/IconVerticalSolidList"/>
    <dgm:cxn modelId="{2137A91E-64CE-4AE2-A4CE-424A18F2B644}" type="presParOf" srcId="{FDD39ECE-418A-4598-9E0B-0485A1A43A16}" destId="{ED422474-B193-4E57-9E28-4108C4AE3498}" srcOrd="2" destOrd="0" presId="urn:microsoft.com/office/officeart/2018/2/layout/IconVerticalSolidList"/>
    <dgm:cxn modelId="{37C0BA35-6F48-47CD-B657-9EB3D42946AA}" type="presParOf" srcId="{FDD39ECE-418A-4598-9E0B-0485A1A43A16}" destId="{8F404195-D2B0-4CCB-84FC-F60A01676E2F}" srcOrd="3" destOrd="0" presId="urn:microsoft.com/office/officeart/2018/2/layout/IconVerticalSolidList"/>
    <dgm:cxn modelId="{C1A8544E-93E4-4BB4-8033-BF538FECE978}" type="presParOf" srcId="{FDD39ECE-418A-4598-9E0B-0485A1A43A16}" destId="{024EA01C-99D0-4916-B7E4-F13E55E63EEB}" srcOrd="4" destOrd="0" presId="urn:microsoft.com/office/officeart/2018/2/layout/IconVerticalSolidList"/>
    <dgm:cxn modelId="{D9A54893-DBC4-43C4-B4C5-96E570448897}" type="presParOf" srcId="{35F2D91D-BC29-4CE3-BD4D-34E7150C3806}" destId="{AFBE339A-0677-4B02-8B58-2F7A20215AD4}" srcOrd="3" destOrd="0" presId="urn:microsoft.com/office/officeart/2018/2/layout/IconVerticalSolidList"/>
    <dgm:cxn modelId="{4E0DCEBD-A677-4596-A9FC-FDA1FCAA3E45}" type="presParOf" srcId="{35F2D91D-BC29-4CE3-BD4D-34E7150C3806}" destId="{E7045A7A-292C-40ED-9D3E-FEA49941534D}" srcOrd="4" destOrd="0" presId="urn:microsoft.com/office/officeart/2018/2/layout/IconVerticalSolidList"/>
    <dgm:cxn modelId="{546937C9-A4BB-4ADF-9CB6-8BE2FE5B7D32}" type="presParOf" srcId="{E7045A7A-292C-40ED-9D3E-FEA49941534D}" destId="{1A1A6F5B-13C8-458E-8D98-1D384504A5F2}" srcOrd="0" destOrd="0" presId="urn:microsoft.com/office/officeart/2018/2/layout/IconVerticalSolidList"/>
    <dgm:cxn modelId="{69688854-40C8-4FD5-B6E7-8A8DE0E9A49A}" type="presParOf" srcId="{E7045A7A-292C-40ED-9D3E-FEA49941534D}" destId="{C66274B7-7B77-46B1-8315-363669BD8AF9}" srcOrd="1" destOrd="0" presId="urn:microsoft.com/office/officeart/2018/2/layout/IconVerticalSolidList"/>
    <dgm:cxn modelId="{916039B8-2ECE-4FE9-B6C9-1DB6496B0251}" type="presParOf" srcId="{E7045A7A-292C-40ED-9D3E-FEA49941534D}" destId="{0BB34867-52E4-4940-B8DA-6627BAB1FF24}" srcOrd="2" destOrd="0" presId="urn:microsoft.com/office/officeart/2018/2/layout/IconVerticalSolidList"/>
    <dgm:cxn modelId="{7C8FEFBC-1F2E-425D-B2D3-A1A8D9C2F459}" type="presParOf" srcId="{E7045A7A-292C-40ED-9D3E-FEA49941534D}" destId="{0E70848B-113C-42FA-A71C-24EDE8F79228}" srcOrd="3" destOrd="0" presId="urn:microsoft.com/office/officeart/2018/2/layout/IconVerticalSolidList"/>
    <dgm:cxn modelId="{94F51CA0-9E91-4954-BA15-B4ED001E9C37}" type="presParOf" srcId="{E7045A7A-292C-40ED-9D3E-FEA49941534D}" destId="{8D7C7A0A-EE7C-45A7-A4F6-09233779874D}"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7886AB-9226-4BEC-B49B-7B4B9A9B6BC8}">
      <dsp:nvSpPr>
        <dsp:cNvPr id="0" name=""/>
        <dsp:cNvSpPr/>
      </dsp:nvSpPr>
      <dsp:spPr>
        <a:xfrm>
          <a:off x="0" y="579"/>
          <a:ext cx="6437367" cy="135673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DA510E-0C0A-42DD-88D3-742464781A84}">
      <dsp:nvSpPr>
        <dsp:cNvPr id="0" name=""/>
        <dsp:cNvSpPr/>
      </dsp:nvSpPr>
      <dsp:spPr>
        <a:xfrm>
          <a:off x="410413" y="305845"/>
          <a:ext cx="746205" cy="7462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2F7CDE-C8A3-4A7E-BBD2-2FC6E7B22422}">
      <dsp:nvSpPr>
        <dsp:cNvPr id="0" name=""/>
        <dsp:cNvSpPr/>
      </dsp:nvSpPr>
      <dsp:spPr>
        <a:xfrm>
          <a:off x="1567031" y="579"/>
          <a:ext cx="2896815" cy="1356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588" tIns="143588" rIns="143588" bIns="143588" numCol="1" spcCol="1270" anchor="ctr" anchorCtr="0">
          <a:noAutofit/>
        </a:bodyPr>
        <a:lstStyle/>
        <a:p>
          <a:pPr marL="0" lvl="0" indent="0" algn="l" defTabSz="1111250">
            <a:lnSpc>
              <a:spcPct val="90000"/>
            </a:lnSpc>
            <a:spcBef>
              <a:spcPct val="0"/>
            </a:spcBef>
            <a:spcAft>
              <a:spcPct val="35000"/>
            </a:spcAft>
            <a:buNone/>
          </a:pPr>
          <a:r>
            <a:rPr lang="en-US" sz="2500" kern="1200"/>
            <a:t> July 12, 2018</a:t>
          </a:r>
        </a:p>
      </dsp:txBody>
      <dsp:txXfrm>
        <a:off x="1567031" y="579"/>
        <a:ext cx="2896815" cy="1356737"/>
      </dsp:txXfrm>
    </dsp:sp>
    <dsp:sp modelId="{A1756F3A-88FA-4F58-9B02-3118ADEEDBD5}">
      <dsp:nvSpPr>
        <dsp:cNvPr id="0" name=""/>
        <dsp:cNvSpPr/>
      </dsp:nvSpPr>
      <dsp:spPr>
        <a:xfrm>
          <a:off x="4463846" y="579"/>
          <a:ext cx="1973520" cy="1356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588" tIns="143588" rIns="143588" bIns="143588" numCol="1" spcCol="1270" anchor="ctr" anchorCtr="0">
          <a:noAutofit/>
        </a:bodyPr>
        <a:lstStyle/>
        <a:p>
          <a:pPr marL="0" lvl="0" indent="0" algn="l" defTabSz="577850">
            <a:lnSpc>
              <a:spcPct val="90000"/>
            </a:lnSpc>
            <a:spcBef>
              <a:spcPct val="0"/>
            </a:spcBef>
            <a:spcAft>
              <a:spcPct val="35000"/>
            </a:spcAft>
            <a:buNone/>
          </a:pPr>
          <a:r>
            <a:rPr lang="en-US" sz="1300" kern="1200"/>
            <a:t>Microsoft 365 for business introduced Teams free</a:t>
          </a:r>
        </a:p>
      </dsp:txBody>
      <dsp:txXfrm>
        <a:off x="4463846" y="579"/>
        <a:ext cx="1973520" cy="1356737"/>
      </dsp:txXfrm>
    </dsp:sp>
    <dsp:sp modelId="{A8BF470B-0D58-4F50-92F1-6FF4DC5559F5}">
      <dsp:nvSpPr>
        <dsp:cNvPr id="0" name=""/>
        <dsp:cNvSpPr/>
      </dsp:nvSpPr>
      <dsp:spPr>
        <a:xfrm>
          <a:off x="0" y="1696501"/>
          <a:ext cx="6437367" cy="135673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24B1C3-250A-4AA9-965E-7A8DCB3E2ECB}">
      <dsp:nvSpPr>
        <dsp:cNvPr id="0" name=""/>
        <dsp:cNvSpPr/>
      </dsp:nvSpPr>
      <dsp:spPr>
        <a:xfrm>
          <a:off x="410413" y="2001767"/>
          <a:ext cx="746205" cy="7462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F404195-D2B0-4CCB-84FC-F60A01676E2F}">
      <dsp:nvSpPr>
        <dsp:cNvPr id="0" name=""/>
        <dsp:cNvSpPr/>
      </dsp:nvSpPr>
      <dsp:spPr>
        <a:xfrm>
          <a:off x="1567031" y="1696501"/>
          <a:ext cx="2896815" cy="1356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588" tIns="143588" rIns="143588" bIns="143588" numCol="1" spcCol="1270" anchor="ctr" anchorCtr="0">
          <a:noAutofit/>
        </a:bodyPr>
        <a:lstStyle/>
        <a:p>
          <a:pPr marL="0" lvl="0" indent="0" algn="l" defTabSz="1111250">
            <a:lnSpc>
              <a:spcPct val="90000"/>
            </a:lnSpc>
            <a:spcBef>
              <a:spcPct val="0"/>
            </a:spcBef>
            <a:spcAft>
              <a:spcPct val="35000"/>
            </a:spcAft>
            <a:buNone/>
          </a:pPr>
          <a:r>
            <a:rPr lang="en-US" sz="2500" kern="1200"/>
            <a:t>2018</a:t>
          </a:r>
        </a:p>
      </dsp:txBody>
      <dsp:txXfrm>
        <a:off x="1567031" y="1696501"/>
        <a:ext cx="2896815" cy="1356737"/>
      </dsp:txXfrm>
    </dsp:sp>
    <dsp:sp modelId="{024EA01C-99D0-4916-B7E4-F13E55E63EEB}">
      <dsp:nvSpPr>
        <dsp:cNvPr id="0" name=""/>
        <dsp:cNvSpPr/>
      </dsp:nvSpPr>
      <dsp:spPr>
        <a:xfrm>
          <a:off x="4463846" y="1696501"/>
          <a:ext cx="1973520" cy="1356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588" tIns="143588" rIns="143588" bIns="143588" numCol="1" spcCol="1270" anchor="ctr" anchorCtr="0">
          <a:noAutofit/>
        </a:bodyPr>
        <a:lstStyle/>
        <a:p>
          <a:pPr marL="0" lvl="0" indent="0" algn="l" defTabSz="577850">
            <a:lnSpc>
              <a:spcPct val="90000"/>
            </a:lnSpc>
            <a:spcBef>
              <a:spcPct val="0"/>
            </a:spcBef>
            <a:spcAft>
              <a:spcPct val="35000"/>
            </a:spcAft>
            <a:buNone/>
          </a:pPr>
          <a:r>
            <a:rPr lang="en-US" sz="1300" b="0" i="0" u="none" kern="1200"/>
            <a:t>In 2018, Microsoft boasted about the fact that Microsoft Teams is now at feature parity with Skype for Business</a:t>
          </a:r>
          <a:endParaRPr lang="en-US" sz="1300" kern="1200"/>
        </a:p>
      </dsp:txBody>
      <dsp:txXfrm>
        <a:off x="4463846" y="1696501"/>
        <a:ext cx="1973520" cy="1356737"/>
      </dsp:txXfrm>
    </dsp:sp>
    <dsp:sp modelId="{1A1A6F5B-13C8-458E-8D98-1D384504A5F2}">
      <dsp:nvSpPr>
        <dsp:cNvPr id="0" name=""/>
        <dsp:cNvSpPr/>
      </dsp:nvSpPr>
      <dsp:spPr>
        <a:xfrm>
          <a:off x="0" y="3392422"/>
          <a:ext cx="6437367" cy="135673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6274B7-7B77-46B1-8315-363669BD8AF9}">
      <dsp:nvSpPr>
        <dsp:cNvPr id="0" name=""/>
        <dsp:cNvSpPr/>
      </dsp:nvSpPr>
      <dsp:spPr>
        <a:xfrm>
          <a:off x="410413" y="3697688"/>
          <a:ext cx="746205" cy="7462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70848B-113C-42FA-A71C-24EDE8F79228}">
      <dsp:nvSpPr>
        <dsp:cNvPr id="0" name=""/>
        <dsp:cNvSpPr/>
      </dsp:nvSpPr>
      <dsp:spPr>
        <a:xfrm>
          <a:off x="1567031" y="3392422"/>
          <a:ext cx="2896815" cy="1356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588" tIns="143588" rIns="143588" bIns="143588" numCol="1" spcCol="1270" anchor="ctr" anchorCtr="0">
          <a:noAutofit/>
        </a:bodyPr>
        <a:lstStyle/>
        <a:p>
          <a:pPr marL="0" lvl="0" indent="0" algn="l" defTabSz="1111250">
            <a:lnSpc>
              <a:spcPct val="90000"/>
            </a:lnSpc>
            <a:spcBef>
              <a:spcPct val="0"/>
            </a:spcBef>
            <a:spcAft>
              <a:spcPct val="35000"/>
            </a:spcAft>
            <a:buNone/>
          </a:pPr>
          <a:r>
            <a:rPr lang="en-US" sz="2500" kern="1200"/>
            <a:t>2019</a:t>
          </a:r>
        </a:p>
      </dsp:txBody>
      <dsp:txXfrm>
        <a:off x="1567031" y="3392422"/>
        <a:ext cx="2896815" cy="1356737"/>
      </dsp:txXfrm>
    </dsp:sp>
    <dsp:sp modelId="{8D7C7A0A-EE7C-45A7-A4F6-09233779874D}">
      <dsp:nvSpPr>
        <dsp:cNvPr id="0" name=""/>
        <dsp:cNvSpPr/>
      </dsp:nvSpPr>
      <dsp:spPr>
        <a:xfrm>
          <a:off x="4463846" y="3392422"/>
          <a:ext cx="1973520" cy="13567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3588" tIns="143588" rIns="143588" bIns="143588" numCol="1" spcCol="1270" anchor="ctr" anchorCtr="0">
          <a:noAutofit/>
        </a:bodyPr>
        <a:lstStyle/>
        <a:p>
          <a:pPr marL="0" lvl="0" indent="0" algn="l" defTabSz="577850">
            <a:lnSpc>
              <a:spcPct val="90000"/>
            </a:lnSpc>
            <a:spcBef>
              <a:spcPct val="0"/>
            </a:spcBef>
            <a:spcAft>
              <a:spcPct val="35000"/>
            </a:spcAft>
            <a:buNone/>
          </a:pPr>
          <a:r>
            <a:rPr lang="en-US" sz="1300" b="0" i="0" u="none" kern="1200"/>
            <a:t>July 2019, </a:t>
          </a:r>
          <a:r>
            <a:rPr lang="en-US" sz="1300" b="0" i="0" kern="1200">
              <a:hlinkClick xmlns:r="http://schemas.openxmlformats.org/officeDocument/2006/relationships" r:id="rId7"/>
            </a:rPr>
            <a:t>Microsoft officially announced</a:t>
          </a:r>
          <a:r>
            <a:rPr lang="en-US" sz="1300" b="0" i="0" u="none" kern="1200"/>
            <a:t> the end-of-life for Skype for Business would be July 31, 2021.</a:t>
          </a:r>
          <a:endParaRPr lang="en-US" sz="1300" kern="1200"/>
        </a:p>
      </dsp:txBody>
      <dsp:txXfrm>
        <a:off x="4463846" y="3392422"/>
        <a:ext cx="1973520" cy="135673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5/31/2020</a:t>
            </a:fld>
            <a:endParaRPr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984141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5/31/2020</a:t>
            </a:fld>
            <a:endParaRPr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8387059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5/31/2020</a:t>
            </a:fld>
            <a:endParaRPr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204277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5/31/2020</a:t>
            </a:fld>
            <a:endParaRPr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24905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5/31/2020</a:t>
            </a:fld>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2423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5/31/2020</a:t>
            </a:fld>
            <a:endParaRPr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494820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5/31/2020</a:t>
            </a:fld>
            <a:endParaRPr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62097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5/31/2020</a:t>
            </a:fld>
            <a:endParaRPr lang="en-US"/>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3951615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5/31/2020</a:t>
            </a:fld>
            <a:endParaRPr lang="en-US"/>
          </a:p>
        </p:txBody>
      </p:sp>
      <p:sp>
        <p:nvSpPr>
          <p:cNvPr id="6" name="Footer Placeholder 5"/>
          <p:cNvSpPr>
            <a:spLocks noGrp="1"/>
          </p:cNvSpPr>
          <p:nvPr>
            <p:ph type="ftr" sz="quarter" idx="11"/>
          </p:nvPr>
        </p:nvSpPr>
        <p:spPr>
          <a:xfrm>
            <a:off x="1097279" y="6446838"/>
            <a:ext cx="6818262" cy="365125"/>
          </a:xfrm>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060894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5/31/2020</a:t>
            </a:fld>
            <a:endParaRPr lang="en-US"/>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1274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7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qM0lp0BSRvQ" TargetMode="External"/><Relationship Id="rId2" Type="http://schemas.openxmlformats.org/officeDocument/2006/relationships/hyperlink" Target="https://www.thoughtco.com/bill-gates-biography-and-history-1991861" TargetMode="External"/><Relationship Id="rId1" Type="http://schemas.openxmlformats.org/officeDocument/2006/relationships/slideLayout" Target="../slideLayouts/slideLayout8.xml"/><Relationship Id="rId4" Type="http://schemas.openxmlformats.org/officeDocument/2006/relationships/image" Target="../media/image11.jpe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techcommunity.microsoft.com/t5/microsoft-teams-blog/how-different-departments-can-benefit-from-microsoft-teams/ba-p/134653" TargetMode="Externa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2.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forbes.com/sites/thomasbrewster/2020/04/27/your-whole-companys-microsoft-teams-data-couldve-been-stolen-with-an-evil-gif/" TargetMode="External"/><Relationship Id="rId1" Type="http://schemas.openxmlformats.org/officeDocument/2006/relationships/slideLayout" Target="../slideLayouts/slideLayout8.xml"/><Relationship Id="rId4" Type="http://schemas.openxmlformats.org/officeDocument/2006/relationships/image" Target="../media/image2.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hyperlink" Target="https://www.forbes.com/sites/thomasbrewster/2020/04/27/your-whole-companys-microsoft-teams-data-couldve-been-stolen-with-an-evil-gif/" TargetMode="Externa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hyperlink" Target="https://www.trustradius.com/users/5e8b7f510f47d50031708b6b" TargetMode="External"/><Relationship Id="rId2" Type="http://schemas.openxmlformats.org/officeDocument/2006/relationships/hyperlink" Target="https://www.trustradius.com/reviews/microsoft-teams-2020-04-23-12-45-47" TargetMode="External"/><Relationship Id="rId1" Type="http://schemas.openxmlformats.org/officeDocument/2006/relationships/slideLayout" Target="../slideLayouts/slideLayout1.xml"/><Relationship Id="rId6" Type="http://schemas.openxmlformats.org/officeDocument/2006/relationships/image" Target="../media/image2.jpeg"/><Relationship Id="rId5" Type="http://schemas.openxmlformats.org/officeDocument/2006/relationships/hyperlink" Target="https://www.trustradius.com/products/microsoft-teams/reviews?qs=product-usage" TargetMode="External"/><Relationship Id="rId4" Type="http://schemas.openxmlformats.org/officeDocument/2006/relationships/hyperlink" Target="https://www.trustradius.com/static/about-trustradius-reviews" TargetMode="Externa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Book" panose="020F0502020204030204"/>
              <a:ea typeface="+mn-ea"/>
              <a:cs typeface="+mn-cs"/>
            </a:endParaRPr>
          </a:p>
        </p:txBody>
      </p:sp>
      <p:pic>
        <p:nvPicPr>
          <p:cNvPr id="5" name="Picture 4">
            <a:extLst>
              <a:ext uri="{FF2B5EF4-FFF2-40B4-BE49-F238E27FC236}">
                <a16:creationId xmlns:a16="http://schemas.microsoft.com/office/drawing/2014/main" id="{1FD526C9-A8C7-41E6-85BB-39F06C858A2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975"/>
            <a:ext cx="12191980" cy="6858000"/>
          </a:xfrm>
          <a:prstGeom prst="rect">
            <a:avLst/>
          </a:prstGeom>
        </p:spPr>
      </p:pic>
      <p:sp>
        <p:nvSpPr>
          <p:cNvPr id="30" name="Rectangle 29">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Franklin Gothic Book"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7912606" y="1985555"/>
            <a:ext cx="3425117" cy="2622045"/>
          </a:xfrm>
        </p:spPr>
        <p:txBody>
          <a:bodyPr anchor="b">
            <a:normAutofit fontScale="90000"/>
          </a:bodyPr>
          <a:lstStyle/>
          <a:p>
            <a:br>
              <a:rPr lang="en-US" sz="4400">
                <a:solidFill>
                  <a:schemeClr val="tx1"/>
                </a:solidFill>
              </a:rPr>
            </a:br>
            <a:r>
              <a:rPr lang="en-US" sz="2800">
                <a:solidFill>
                  <a:schemeClr val="tx1"/>
                </a:solidFill>
                <a:latin typeface="Broadway"/>
              </a:rPr>
              <a:t>Microsoft TEAMs</a:t>
            </a:r>
            <a:br>
              <a:rPr lang="en-US" sz="2800">
                <a:latin typeface="Broadway" panose="04040905080002020502" pitchFamily="82" charset="0"/>
              </a:rPr>
            </a:br>
            <a:r>
              <a:rPr lang="en-US" sz="2800">
                <a:solidFill>
                  <a:schemeClr val="tx1"/>
                </a:solidFill>
                <a:latin typeface="Broadway"/>
              </a:rPr>
              <a:t>Adoption and Change management (ACM) in Microsoft 365 Skype for business</a:t>
            </a:r>
            <a:endParaRPr lang="en-US" sz="2800">
              <a:solidFill>
                <a:schemeClr val="tx1"/>
              </a:solidFill>
              <a:latin typeface="Broadway" panose="04040905080002020502" pitchFamily="82" charset="0"/>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8127750" y="4963886"/>
            <a:ext cx="3205640" cy="418876"/>
          </a:xfrm>
        </p:spPr>
        <p:txBody>
          <a:bodyPr anchor="t">
            <a:normAutofit/>
          </a:bodyPr>
          <a:lstStyle/>
          <a:p>
            <a:pPr>
              <a:lnSpc>
                <a:spcPct val="100000"/>
              </a:lnSpc>
            </a:pPr>
            <a:r>
              <a:rPr lang="en-US" sz="1600"/>
              <a:t>Tariqul Islam</a:t>
            </a:r>
          </a:p>
        </p:txBody>
      </p:sp>
      <p:cxnSp>
        <p:nvCxnSpPr>
          <p:cNvPr id="32" name="Straight Connector 31">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9" name="Picture 8" descr="A picture containing drawing&#10;&#10;Description automatically generated">
            <a:extLst>
              <a:ext uri="{FF2B5EF4-FFF2-40B4-BE49-F238E27FC236}">
                <a16:creationId xmlns:a16="http://schemas.microsoft.com/office/drawing/2014/main" id="{0CFED13E-FF55-4EE9-ACF1-F4AA9B26ACBA}"/>
              </a:ext>
            </a:extLst>
          </p:cNvPr>
          <p:cNvPicPr>
            <a:picLocks noChangeAspect="1"/>
          </p:cNvPicPr>
          <p:nvPr/>
        </p:nvPicPr>
        <p:blipFill>
          <a:blip r:embed="rId4"/>
          <a:stretch>
            <a:fillRect/>
          </a:stretch>
        </p:blipFill>
        <p:spPr>
          <a:xfrm>
            <a:off x="10066515" y="1237467"/>
            <a:ext cx="1482018" cy="891778"/>
          </a:xfrm>
          <a:prstGeom prst="rect">
            <a:avLst/>
          </a:prstGeom>
        </p:spPr>
      </p:pic>
      <p:pic>
        <p:nvPicPr>
          <p:cNvPr id="6" name="Picture 5" descr="A sign on the side of a building&#10;&#10;Description automatically generated">
            <a:extLst>
              <a:ext uri="{FF2B5EF4-FFF2-40B4-BE49-F238E27FC236}">
                <a16:creationId xmlns:a16="http://schemas.microsoft.com/office/drawing/2014/main" id="{FFCB784A-E49B-426C-A670-AEB2958B3D45}"/>
              </a:ext>
            </a:extLst>
          </p:cNvPr>
          <p:cNvPicPr>
            <a:picLocks noChangeAspect="1"/>
          </p:cNvPicPr>
          <p:nvPr/>
        </p:nvPicPr>
        <p:blipFill>
          <a:blip r:embed="rId5"/>
          <a:stretch>
            <a:fillRect/>
          </a:stretch>
        </p:blipFill>
        <p:spPr>
          <a:xfrm>
            <a:off x="3239589" y="1237467"/>
            <a:ext cx="4673016" cy="4355751"/>
          </a:xfrm>
          <a:prstGeom prst="rect">
            <a:avLst/>
          </a:prstGeom>
        </p:spPr>
      </p:pic>
    </p:spTree>
    <p:extLst>
      <p:ext uri="{BB962C8B-B14F-4D97-AF65-F5344CB8AC3E}">
        <p14:creationId xmlns:p14="http://schemas.microsoft.com/office/powerpoint/2010/main" val="35503387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E1C54-1E46-48C1-A1B5-E0656DE5F812}"/>
              </a:ext>
            </a:extLst>
          </p:cNvPr>
          <p:cNvSpPr>
            <a:spLocks noGrp="1"/>
          </p:cNvSpPr>
          <p:nvPr>
            <p:ph type="title"/>
          </p:nvPr>
        </p:nvSpPr>
        <p:spPr>
          <a:xfrm>
            <a:off x="643466" y="786383"/>
            <a:ext cx="3517567" cy="2102734"/>
          </a:xfrm>
        </p:spPr>
        <p:txBody>
          <a:bodyPr>
            <a:normAutofit/>
          </a:bodyPr>
          <a:lstStyle/>
          <a:p>
            <a:r>
              <a:rPr lang="en-GB" sz="2400">
                <a:latin typeface="Franklin Gothic Heavy"/>
              </a:rPr>
              <a:t>Movement of an organisation away from its present state toward some desired future state to increase its effectiveness</a:t>
            </a:r>
            <a:endParaRPr lang="en-US" sz="2400">
              <a:latin typeface="Franklin Gothic Heavy"/>
            </a:endParaRPr>
          </a:p>
        </p:txBody>
      </p:sp>
      <p:sp>
        <p:nvSpPr>
          <p:cNvPr id="3" name="Content Placeholder 2">
            <a:extLst>
              <a:ext uri="{FF2B5EF4-FFF2-40B4-BE49-F238E27FC236}">
                <a16:creationId xmlns:a16="http://schemas.microsoft.com/office/drawing/2014/main" id="{B3B46143-90F3-4000-9D7F-DA0E0FB84012}"/>
              </a:ext>
            </a:extLst>
          </p:cNvPr>
          <p:cNvSpPr>
            <a:spLocks noGrp="1"/>
          </p:cNvSpPr>
          <p:nvPr>
            <p:ph idx="1"/>
          </p:nvPr>
        </p:nvSpPr>
        <p:spPr>
          <a:xfrm>
            <a:off x="5458984" y="944179"/>
            <a:ext cx="5928344" cy="5163377"/>
          </a:xfrm>
        </p:spPr>
        <p:txBody>
          <a:bodyPr vert="horz" lIns="0" tIns="45720" rIns="0" bIns="45720" rtlCol="0" anchor="t">
            <a:normAutofit/>
          </a:bodyPr>
          <a:lstStyle/>
          <a:p>
            <a:r>
              <a:rPr lang="en-GB" sz="1800" cap="all">
                <a:solidFill>
                  <a:srgbClr val="00B0F0"/>
                </a:solidFill>
                <a:ea typeface="+mn-lt"/>
                <a:cs typeface="+mn-lt"/>
              </a:rPr>
              <a:t>There are numerous forces that bring about change</a:t>
            </a:r>
          </a:p>
          <a:p>
            <a:r>
              <a:rPr lang="en-GB" sz="1800" b="1" u="sng" cap="all">
                <a:solidFill>
                  <a:schemeClr val="tx1"/>
                </a:solidFill>
                <a:ea typeface="+mn-lt"/>
                <a:cs typeface="+mn-lt"/>
              </a:rPr>
              <a:t>Nature of the workforce </a:t>
            </a:r>
            <a:endParaRPr lang="en-GB" sz="1800" cap="all">
              <a:solidFill>
                <a:schemeClr val="tx1"/>
              </a:solidFill>
              <a:ea typeface="+mn-lt"/>
              <a:cs typeface="+mn-lt"/>
            </a:endParaRPr>
          </a:p>
          <a:p>
            <a:r>
              <a:rPr lang="en-GB" sz="1400" cap="all">
                <a:solidFill>
                  <a:schemeClr val="tx1"/>
                </a:solidFill>
                <a:ea typeface="+mn-lt"/>
                <a:cs typeface="+mn-lt"/>
              </a:rPr>
              <a:t>cultural diversity, Aging population  inadequate skills – computer, literacy.</a:t>
            </a:r>
            <a:endParaRPr lang="en-GB" sz="1400">
              <a:solidFill>
                <a:schemeClr val="tx1"/>
              </a:solidFill>
            </a:endParaRPr>
          </a:p>
          <a:p>
            <a:r>
              <a:rPr lang="en-GB" sz="1800" b="1" u="sng" cap="all">
                <a:solidFill>
                  <a:srgbClr val="00B050"/>
                </a:solidFill>
                <a:ea typeface="+mn-lt"/>
                <a:cs typeface="+mn-lt"/>
              </a:rPr>
              <a:t>Technology</a:t>
            </a:r>
            <a:endParaRPr lang="en-GB" sz="1800" cap="all">
              <a:solidFill>
                <a:srgbClr val="00B050"/>
              </a:solidFill>
            </a:endParaRPr>
          </a:p>
          <a:p>
            <a:r>
              <a:rPr lang="en-GB" sz="1800" b="1" u="sng" cap="all">
                <a:solidFill>
                  <a:schemeClr val="tx1"/>
                </a:solidFill>
                <a:ea typeface="+mn-lt"/>
                <a:cs typeface="+mn-lt"/>
              </a:rPr>
              <a:t>Economic Shocks</a:t>
            </a:r>
            <a:endParaRPr lang="en-GB" sz="1800" b="1" u="sng" cap="all">
              <a:solidFill>
                <a:schemeClr val="tx1"/>
              </a:solidFill>
            </a:endParaRPr>
          </a:p>
          <a:p>
            <a:r>
              <a:rPr lang="en-GB" sz="1800" b="1" u="sng" cap="all">
                <a:solidFill>
                  <a:schemeClr val="tx1"/>
                </a:solidFill>
                <a:ea typeface="+mn-lt"/>
                <a:cs typeface="+mn-lt"/>
              </a:rPr>
              <a:t>Competition</a:t>
            </a:r>
            <a:endParaRPr lang="en-GB" sz="1800" b="1" u="sng" cap="all">
              <a:solidFill>
                <a:schemeClr val="tx1"/>
              </a:solidFill>
            </a:endParaRPr>
          </a:p>
          <a:p>
            <a:r>
              <a:rPr lang="en-GB" sz="1800" b="1" u="sng" cap="all">
                <a:solidFill>
                  <a:schemeClr val="tx1"/>
                </a:solidFill>
                <a:ea typeface="+mn-lt"/>
                <a:cs typeface="+mn-lt"/>
              </a:rPr>
              <a:t>Social Trends</a:t>
            </a:r>
            <a:endParaRPr lang="en-GB" sz="1800" b="1" u="sng" cap="all">
              <a:solidFill>
                <a:schemeClr val="tx1"/>
              </a:solidFill>
            </a:endParaRPr>
          </a:p>
          <a:p>
            <a:r>
              <a:rPr lang="en-GB" sz="1800" b="1" u="sng" cap="all">
                <a:solidFill>
                  <a:schemeClr val="tx1"/>
                </a:solidFill>
                <a:ea typeface="+mn-lt"/>
                <a:cs typeface="+mn-lt"/>
              </a:rPr>
              <a:t>World Politics</a:t>
            </a:r>
            <a:endParaRPr lang="en-GB" sz="1800" b="1" u="sng" cap="all">
              <a:solidFill>
                <a:schemeClr val="tx1"/>
              </a:solidFill>
            </a:endParaRPr>
          </a:p>
          <a:p>
            <a:endParaRPr lang="en-GB" sz="1800" b="1" u="sng" cap="all"/>
          </a:p>
          <a:p>
            <a:endParaRPr lang="en-GB" sz="1400" b="1" u="sng" cap="all"/>
          </a:p>
          <a:p>
            <a:endParaRPr lang="en-GB" sz="1400" b="1" u="sng" cap="all"/>
          </a:p>
          <a:p>
            <a:endParaRPr lang="en-GB" sz="1400" b="1" u="sng" cap="all"/>
          </a:p>
          <a:p>
            <a:endParaRPr lang="en-GB" sz="1400" cap="all"/>
          </a:p>
          <a:p>
            <a:endParaRPr lang="en-GB" b="1" u="sng" cap="all"/>
          </a:p>
          <a:p>
            <a:endParaRPr lang="en-GB" cap="all"/>
          </a:p>
        </p:txBody>
      </p:sp>
      <p:sp>
        <p:nvSpPr>
          <p:cNvPr id="4" name="Text Placeholder 3">
            <a:extLst>
              <a:ext uri="{FF2B5EF4-FFF2-40B4-BE49-F238E27FC236}">
                <a16:creationId xmlns:a16="http://schemas.microsoft.com/office/drawing/2014/main" id="{CE2204B3-7F60-4F2B-8FED-17BB32588109}"/>
              </a:ext>
            </a:extLst>
          </p:cNvPr>
          <p:cNvSpPr>
            <a:spLocks noGrp="1"/>
          </p:cNvSpPr>
          <p:nvPr>
            <p:ph type="body" sz="half" idx="2"/>
          </p:nvPr>
        </p:nvSpPr>
        <p:spPr>
          <a:xfrm>
            <a:off x="643465" y="4181669"/>
            <a:ext cx="3517567" cy="1995954"/>
          </a:xfrm>
        </p:spPr>
        <p:txBody>
          <a:bodyPr vert="horz" lIns="91440" tIns="45720" rIns="91440" bIns="45720" rtlCol="0" anchor="t">
            <a:normAutofit/>
          </a:bodyPr>
          <a:lstStyle/>
          <a:p>
            <a:r>
              <a:rPr lang="en-GB" dirty="0">
                <a:solidFill>
                  <a:srgbClr val="00B050"/>
                </a:solidFill>
                <a:ea typeface="+mn-lt"/>
                <a:cs typeface="+mn-lt"/>
              </a:rPr>
              <a:t>Micro-soft teams is an operational and technological change from Microsoft 365 skype for business.</a:t>
            </a:r>
            <a:endParaRPr lang="en-US" dirty="0">
              <a:solidFill>
                <a:srgbClr val="00B050"/>
              </a:solidFill>
            </a:endParaRPr>
          </a:p>
        </p:txBody>
      </p:sp>
      <p:pic>
        <p:nvPicPr>
          <p:cNvPr id="6" name="Picture 5" descr="A picture containing drawing&#10;&#10;Description automatically generated">
            <a:extLst>
              <a:ext uri="{FF2B5EF4-FFF2-40B4-BE49-F238E27FC236}">
                <a16:creationId xmlns:a16="http://schemas.microsoft.com/office/drawing/2014/main" id="{6ECCE1B8-35E4-4CC8-BB9A-F38F8FAC18BF}"/>
              </a:ext>
            </a:extLst>
          </p:cNvPr>
          <p:cNvPicPr>
            <a:picLocks noChangeAspect="1"/>
          </p:cNvPicPr>
          <p:nvPr/>
        </p:nvPicPr>
        <p:blipFill>
          <a:blip r:embed="rId2"/>
          <a:stretch>
            <a:fillRect/>
          </a:stretch>
        </p:blipFill>
        <p:spPr>
          <a:xfrm>
            <a:off x="728059" y="2843368"/>
            <a:ext cx="2259747" cy="1365633"/>
          </a:xfrm>
          <a:prstGeom prst="rect">
            <a:avLst/>
          </a:prstGeom>
        </p:spPr>
      </p:pic>
    </p:spTree>
    <p:extLst>
      <p:ext uri="{BB962C8B-B14F-4D97-AF65-F5344CB8AC3E}">
        <p14:creationId xmlns:p14="http://schemas.microsoft.com/office/powerpoint/2010/main" val="34405491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E422CB-EBC9-4703-870C-8981A495893A}"/>
              </a:ext>
            </a:extLst>
          </p:cNvPr>
          <p:cNvSpPr>
            <a:spLocks noGrp="1"/>
          </p:cNvSpPr>
          <p:nvPr>
            <p:ph type="title"/>
          </p:nvPr>
        </p:nvSpPr>
        <p:spPr>
          <a:xfrm>
            <a:off x="7603577" y="1119353"/>
            <a:ext cx="3796568" cy="5092261"/>
          </a:xfrm>
        </p:spPr>
        <p:txBody>
          <a:bodyPr>
            <a:normAutofit/>
          </a:bodyPr>
          <a:lstStyle/>
          <a:p>
            <a:r>
              <a:rPr lang="en-US" sz="2200">
                <a:latin typeface="Broadway" panose="04040905080002020502" pitchFamily="82" charset="0"/>
              </a:rPr>
              <a:t>Skype for business  &amp; Adoption and change management ( ACM ) practice for </a:t>
            </a:r>
            <a:r>
              <a:rPr lang="en-US" sz="2200">
                <a:solidFill>
                  <a:srgbClr val="0070C0"/>
                </a:solidFill>
                <a:latin typeface="Broadway" panose="04040905080002020502" pitchFamily="82" charset="0"/>
              </a:rPr>
              <a:t>Microsoft teams</a:t>
            </a:r>
            <a:br>
              <a:rPr lang="en-US" sz="2200">
                <a:solidFill>
                  <a:srgbClr val="0070C0"/>
                </a:solidFill>
                <a:latin typeface="Broadway" panose="04040905080002020502" pitchFamily="82" charset="0"/>
              </a:rPr>
            </a:br>
            <a:br>
              <a:rPr lang="en-US" sz="2200">
                <a:solidFill>
                  <a:srgbClr val="0070C0"/>
                </a:solidFill>
                <a:latin typeface="Broadway" panose="04040905080002020502" pitchFamily="82" charset="0"/>
              </a:rPr>
            </a:br>
            <a:r>
              <a:rPr lang="en-US" sz="2200">
                <a:solidFill>
                  <a:schemeClr val="accent3"/>
                </a:solidFill>
                <a:latin typeface="+mn-lt"/>
              </a:rPr>
              <a:t>Microsoft Teams is not just a unified communication product it’s a collaboration tool, a window for people to communicate, collaborate, and ultimately work.</a:t>
            </a:r>
            <a:br>
              <a:rPr lang="en-US" sz="2200">
                <a:latin typeface="+mn-lt"/>
              </a:rPr>
            </a:br>
            <a:endParaRPr lang="en-US" sz="2200">
              <a:latin typeface="+mn-lt"/>
            </a:endParaRPr>
          </a:p>
        </p:txBody>
      </p:sp>
      <p:cxnSp>
        <p:nvCxnSpPr>
          <p:cNvPr id="19" name="Straight Connector 18">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5846"/>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A picture containing drawing&#10;&#10;Description automatically generated">
            <a:extLst>
              <a:ext uri="{FF2B5EF4-FFF2-40B4-BE49-F238E27FC236}">
                <a16:creationId xmlns:a16="http://schemas.microsoft.com/office/drawing/2014/main" id="{B3AC533E-DFDA-42BA-9744-9074C3F62B50}"/>
              </a:ext>
            </a:extLst>
          </p:cNvPr>
          <p:cNvPicPr>
            <a:picLocks noChangeAspect="1"/>
          </p:cNvPicPr>
          <p:nvPr/>
        </p:nvPicPr>
        <p:blipFill>
          <a:blip r:embed="rId2"/>
          <a:stretch>
            <a:fillRect/>
          </a:stretch>
        </p:blipFill>
        <p:spPr>
          <a:xfrm>
            <a:off x="7603576" y="469782"/>
            <a:ext cx="2259747" cy="1365633"/>
          </a:xfrm>
          <a:prstGeom prst="rect">
            <a:avLst/>
          </a:prstGeom>
        </p:spPr>
      </p:pic>
      <p:sp>
        <p:nvSpPr>
          <p:cNvPr id="21" name="Rectangle 20">
            <a:extLst>
              <a:ext uri="{FF2B5EF4-FFF2-40B4-BE49-F238E27FC236}">
                <a16:creationId xmlns:a16="http://schemas.microsoft.com/office/drawing/2014/main" id="{CB06839E-D8C3-4A74-BA2B-3B97E7B2C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31" name="Content Placeholder 2" descr="SmartArt timeline">
            <a:extLst>
              <a:ext uri="{FF2B5EF4-FFF2-40B4-BE49-F238E27FC236}">
                <a16:creationId xmlns:a16="http://schemas.microsoft.com/office/drawing/2014/main" id="{4279E28C-3AD3-4230-B1D6-C039672D128D}"/>
              </a:ext>
            </a:extLst>
          </p:cNvPr>
          <p:cNvGraphicFramePr>
            <a:graphicFrameLocks noGrp="1"/>
          </p:cNvGraphicFramePr>
          <p:nvPr>
            <p:ph idx="1"/>
            <p:extLst>
              <p:ext uri="{D42A27DB-BD31-4B8C-83A1-F6EECF244321}">
                <p14:modId xmlns:p14="http://schemas.microsoft.com/office/powerpoint/2010/main" val="2287736905"/>
              </p:ext>
            </p:extLst>
          </p:nvPr>
        </p:nvGraphicFramePr>
        <p:xfrm>
          <a:off x="1097280" y="1119353"/>
          <a:ext cx="6437367" cy="47497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a:extLst>
              <a:ext uri="{FF2B5EF4-FFF2-40B4-BE49-F238E27FC236}">
                <a16:creationId xmlns:a16="http://schemas.microsoft.com/office/drawing/2014/main" id="{D96BB95D-B7F8-4399-8C1C-87621569EDA3}"/>
              </a:ext>
            </a:extLst>
          </p:cNvPr>
          <p:cNvSpPr/>
          <p:nvPr/>
        </p:nvSpPr>
        <p:spPr>
          <a:xfrm>
            <a:off x="1097279" y="6022382"/>
            <a:ext cx="5559054" cy="369332"/>
          </a:xfrm>
          <a:prstGeom prst="rect">
            <a:avLst/>
          </a:prstGeom>
        </p:spPr>
        <p:txBody>
          <a:bodyPr wrap="square">
            <a:spAutoFit/>
          </a:bodyPr>
          <a:lstStyle/>
          <a:p>
            <a:r>
              <a:rPr lang="en-US">
                <a:solidFill>
                  <a:schemeClr val="accent3"/>
                </a:solidFill>
                <a:latin typeface="Open Sans"/>
              </a:rPr>
              <a:t>(What's new in Microsoft Teams, 2020) </a:t>
            </a:r>
            <a:endParaRPr lang="en-GB">
              <a:solidFill>
                <a:schemeClr val="accent3"/>
              </a:solidFill>
            </a:endParaRPr>
          </a:p>
        </p:txBody>
      </p:sp>
    </p:spTree>
    <p:extLst>
      <p:ext uri="{BB962C8B-B14F-4D97-AF65-F5344CB8AC3E}">
        <p14:creationId xmlns:p14="http://schemas.microsoft.com/office/powerpoint/2010/main" val="1292513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013D9-FF77-4CA9-875B-C334283CC379}"/>
              </a:ext>
            </a:extLst>
          </p:cNvPr>
          <p:cNvSpPr>
            <a:spLocks noGrp="1"/>
          </p:cNvSpPr>
          <p:nvPr>
            <p:ph type="title"/>
          </p:nvPr>
        </p:nvSpPr>
        <p:spPr>
          <a:xfrm>
            <a:off x="804671" y="1"/>
            <a:ext cx="2173421" cy="1905000"/>
          </a:xfrm>
        </p:spPr>
        <p:txBody>
          <a:bodyPr>
            <a:normAutofit/>
          </a:bodyPr>
          <a:lstStyle/>
          <a:p>
            <a:r>
              <a:rPr lang="en-US" sz="2000" cap="all">
                <a:latin typeface="Franklin Gothic Heavy"/>
              </a:rPr>
              <a:t>Leader of Change Management at Microsoft </a:t>
            </a:r>
            <a:br>
              <a:rPr lang="en-US" sz="2000" cap="all">
                <a:latin typeface="Franklin Gothic Heavy"/>
              </a:rPr>
            </a:br>
            <a:r>
              <a:rPr lang="en-US" sz="2000">
                <a:solidFill>
                  <a:schemeClr val="accent3"/>
                </a:solidFill>
                <a:latin typeface="Franklin Gothic Heavy"/>
              </a:rPr>
              <a:t>Alistair Lowe-Norris</a:t>
            </a:r>
            <a:endParaRPr lang="en-GB" sz="2000">
              <a:solidFill>
                <a:schemeClr val="accent3"/>
              </a:solidFill>
              <a:latin typeface="Franklin Gothic Heavy"/>
            </a:endParaRPr>
          </a:p>
        </p:txBody>
      </p:sp>
      <p:sp>
        <p:nvSpPr>
          <p:cNvPr id="4" name="Text Placeholder 3">
            <a:extLst>
              <a:ext uri="{FF2B5EF4-FFF2-40B4-BE49-F238E27FC236}">
                <a16:creationId xmlns:a16="http://schemas.microsoft.com/office/drawing/2014/main" id="{F21CD3B2-58CB-4590-A5AD-1FD7693389C6}"/>
              </a:ext>
            </a:extLst>
          </p:cNvPr>
          <p:cNvSpPr>
            <a:spLocks noGrp="1"/>
          </p:cNvSpPr>
          <p:nvPr>
            <p:ph type="body" sz="half" idx="2"/>
          </p:nvPr>
        </p:nvSpPr>
        <p:spPr>
          <a:xfrm>
            <a:off x="643465" y="3129094"/>
            <a:ext cx="3517567" cy="3053592"/>
          </a:xfrm>
        </p:spPr>
        <p:txBody>
          <a:bodyPr vert="horz" lIns="91440" tIns="45720" rIns="91440" bIns="45720" rtlCol="0" anchor="t">
            <a:normAutofit/>
          </a:bodyPr>
          <a:lstStyle/>
          <a:p>
            <a:r>
              <a:rPr lang="en-US" sz="2400">
                <a:solidFill>
                  <a:srgbClr val="FF0000"/>
                </a:solidFill>
                <a:latin typeface="Franklin Gothic Heavy"/>
              </a:rPr>
              <a:t>At present Microsoft teams has active users jumped from 44 million to 75 million across just two weeks at the end of March.</a:t>
            </a:r>
            <a:r>
              <a:rPr lang="en-US">
                <a:solidFill>
                  <a:srgbClr val="FF0000"/>
                </a:solidFill>
              </a:rPr>
              <a:t> </a:t>
            </a:r>
            <a:endParaRPr lang="en-US"/>
          </a:p>
        </p:txBody>
      </p:sp>
      <p:sp>
        <p:nvSpPr>
          <p:cNvPr id="8" name="Content Placeholder 7">
            <a:extLst>
              <a:ext uri="{FF2B5EF4-FFF2-40B4-BE49-F238E27FC236}">
                <a16:creationId xmlns:a16="http://schemas.microsoft.com/office/drawing/2014/main" id="{2A940970-FBAB-4398-8C09-53665BA918C6}"/>
              </a:ext>
            </a:extLst>
          </p:cNvPr>
          <p:cNvSpPr>
            <a:spLocks noGrp="1"/>
          </p:cNvSpPr>
          <p:nvPr>
            <p:ph idx="1"/>
          </p:nvPr>
        </p:nvSpPr>
        <p:spPr>
          <a:xfrm>
            <a:off x="5458984" y="897622"/>
            <a:ext cx="5928344" cy="5209934"/>
          </a:xfrm>
        </p:spPr>
        <p:txBody>
          <a:bodyPr vert="horz" lIns="0" tIns="45720" rIns="0" bIns="45720" rtlCol="0" anchor="t">
            <a:noAutofit/>
          </a:bodyPr>
          <a:lstStyle/>
          <a:p>
            <a:pPr marL="0" indent="0">
              <a:buNone/>
            </a:pPr>
            <a:r>
              <a:rPr lang="en-US" sz="2400" b="1">
                <a:solidFill>
                  <a:srgbClr val="00B050"/>
                </a:solidFill>
              </a:rPr>
              <a:t>Microsoft now has a dedicated team of around 100 people who focus all of their time on adoption and change management, helping customers and partners grow their own capabilities in change management and gain real business value from the products and services that they purchase.</a:t>
            </a:r>
          </a:p>
          <a:p>
            <a:pPr>
              <a:buNone/>
            </a:pPr>
            <a:endParaRPr lang="en-US" sz="2400">
              <a:solidFill>
                <a:schemeClr val="accent3"/>
              </a:solidFill>
              <a:ea typeface="+mn-lt"/>
              <a:cs typeface="+mn-lt"/>
            </a:endParaRPr>
          </a:p>
          <a:p>
            <a:pPr>
              <a:buNone/>
            </a:pPr>
            <a:endParaRPr lang="en-US" sz="2400">
              <a:solidFill>
                <a:schemeClr val="accent3"/>
              </a:solidFill>
              <a:ea typeface="+mn-lt"/>
              <a:cs typeface="+mn-lt"/>
            </a:endParaRPr>
          </a:p>
          <a:p>
            <a:pPr>
              <a:buNone/>
            </a:pPr>
            <a:r>
              <a:rPr lang="en-US" sz="2400">
                <a:solidFill>
                  <a:schemeClr val="accent3"/>
                </a:solidFill>
                <a:ea typeface="+mn-lt"/>
                <a:cs typeface="+mn-lt"/>
              </a:rPr>
              <a:t>(Success Spotlight: Leader of Change Management at Microsoft, 2020)</a:t>
            </a:r>
            <a:endParaRPr lang="en-US">
              <a:solidFill>
                <a:schemeClr val="accent3"/>
              </a:solidFill>
            </a:endParaRPr>
          </a:p>
          <a:p>
            <a:pPr marL="0" indent="0">
              <a:buNone/>
            </a:pPr>
            <a:endParaRPr lang="en-US" sz="2400">
              <a:solidFill>
                <a:srgbClr val="0070C0"/>
              </a:solidFill>
              <a:latin typeface="Franklin Gothic Book"/>
            </a:endParaRPr>
          </a:p>
          <a:p>
            <a:pPr marL="0" indent="0">
              <a:buNone/>
            </a:pPr>
            <a:endParaRPr lang="en-US" sz="2800">
              <a:solidFill>
                <a:srgbClr val="0070C0"/>
              </a:solidFill>
              <a:latin typeface="Bookman Old Style"/>
            </a:endParaRPr>
          </a:p>
          <a:p>
            <a:pPr marL="0" indent="0">
              <a:buNone/>
            </a:pPr>
            <a:endParaRPr lang="en-US" sz="2800"/>
          </a:p>
        </p:txBody>
      </p:sp>
      <p:pic>
        <p:nvPicPr>
          <p:cNvPr id="9" name="Content Placeholder 5" descr="A person wearing a suit and tie smiling at the camera&#10;&#10;Description automatically generated">
            <a:extLst>
              <a:ext uri="{FF2B5EF4-FFF2-40B4-BE49-F238E27FC236}">
                <a16:creationId xmlns:a16="http://schemas.microsoft.com/office/drawing/2014/main" id="{F9521160-79D2-4E4A-B380-BB4DD551FBCA}"/>
              </a:ext>
            </a:extLst>
          </p:cNvPr>
          <p:cNvPicPr>
            <a:picLocks noChangeAspect="1"/>
          </p:cNvPicPr>
          <p:nvPr/>
        </p:nvPicPr>
        <p:blipFill>
          <a:blip r:embed="rId2"/>
          <a:stretch>
            <a:fillRect/>
          </a:stretch>
        </p:blipFill>
        <p:spPr>
          <a:xfrm>
            <a:off x="2852257" y="0"/>
            <a:ext cx="1759900" cy="1905000"/>
          </a:xfrm>
          <a:prstGeom prst="rect">
            <a:avLst/>
          </a:prstGeom>
        </p:spPr>
      </p:pic>
    </p:spTree>
    <p:extLst>
      <p:ext uri="{BB962C8B-B14F-4D97-AF65-F5344CB8AC3E}">
        <p14:creationId xmlns:p14="http://schemas.microsoft.com/office/powerpoint/2010/main" val="963603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A8ADCE-5087-4C5C-95D2-6487385D4FEF}"/>
              </a:ext>
            </a:extLst>
          </p:cNvPr>
          <p:cNvSpPr>
            <a:spLocks noGrp="1"/>
          </p:cNvSpPr>
          <p:nvPr>
            <p:ph type="title"/>
          </p:nvPr>
        </p:nvSpPr>
        <p:spPr>
          <a:xfrm>
            <a:off x="643466" y="1012369"/>
            <a:ext cx="3517567" cy="3305631"/>
          </a:xfrm>
        </p:spPr>
        <p:txBody>
          <a:bodyPr/>
          <a:lstStyle/>
          <a:p>
            <a:r>
              <a:rPr lang="en-GB">
                <a:latin typeface="Broadway" panose="04040905080002020502" pitchFamily="82" charset="0"/>
              </a:rPr>
              <a:t>Microsoft history</a:t>
            </a:r>
          </a:p>
        </p:txBody>
      </p:sp>
      <p:sp>
        <p:nvSpPr>
          <p:cNvPr id="3" name="Content Placeholder 2">
            <a:extLst>
              <a:ext uri="{FF2B5EF4-FFF2-40B4-BE49-F238E27FC236}">
                <a16:creationId xmlns:a16="http://schemas.microsoft.com/office/drawing/2014/main" id="{F6E6D7B8-5862-44BB-9D01-BF4B13338929}"/>
              </a:ext>
            </a:extLst>
          </p:cNvPr>
          <p:cNvSpPr>
            <a:spLocks noGrp="1"/>
          </p:cNvSpPr>
          <p:nvPr>
            <p:ph idx="1"/>
          </p:nvPr>
        </p:nvSpPr>
        <p:spPr>
          <a:xfrm>
            <a:off x="5458984" y="786383"/>
            <a:ext cx="5928344" cy="5321173"/>
          </a:xfrm>
        </p:spPr>
        <p:txBody>
          <a:bodyPr vert="horz" lIns="0" tIns="45720" rIns="0" bIns="45720" rtlCol="0" anchor="t">
            <a:normAutofit lnSpcReduction="10000"/>
          </a:bodyPr>
          <a:lstStyle/>
          <a:p>
            <a:pPr fontAlgn="base"/>
            <a:r>
              <a:rPr lang="en-US" b="1">
                <a:solidFill>
                  <a:schemeClr val="accent3"/>
                </a:solidFill>
                <a:latin typeface="Broadway"/>
              </a:rPr>
              <a:t>Historical development and key dates</a:t>
            </a:r>
          </a:p>
          <a:p>
            <a:pPr fontAlgn="base"/>
            <a:r>
              <a:rPr lang="en-US" b="1">
                <a:solidFill>
                  <a:schemeClr val="accent3"/>
                </a:solidFill>
              </a:rPr>
              <a:t>1975: Microsoft founded, January 1, 1979: Microsoft moves from Albuquerque, New Mexico to Bellevue, Washington</a:t>
            </a:r>
          </a:p>
          <a:p>
            <a:pPr marL="0" indent="0">
              <a:buNone/>
            </a:pPr>
            <a:r>
              <a:rPr lang="en-US" b="1">
                <a:solidFill>
                  <a:schemeClr val="accent3"/>
                </a:solidFill>
              </a:rPr>
              <a:t> Feb. 17, 2000: Microsoft launches Windows 2000, June   22, 2000: </a:t>
            </a:r>
            <a:r>
              <a:rPr lang="en-US" b="1">
                <a:solidFill>
                  <a:schemeClr val="accent3"/>
                </a:solidFill>
                <a:hlinkClick r:id="rId2">
                  <a:extLst>
                    <a:ext uri="{A12FA001-AC4F-418D-AE19-62706E023703}">
                      <ahyp:hlinkClr xmlns:ahyp="http://schemas.microsoft.com/office/drawing/2018/hyperlinkcolor" val="tx"/>
                    </a:ext>
                  </a:extLst>
                </a:hlinkClick>
              </a:rPr>
              <a:t>Bill Gates</a:t>
            </a:r>
            <a:r>
              <a:rPr lang="en-US" b="1">
                <a:solidFill>
                  <a:schemeClr val="accent3"/>
                </a:solidFill>
              </a:rPr>
              <a:t> and Steve Ballmer outline Microsoft's .NET strategy for Web services.</a:t>
            </a:r>
            <a:endParaRPr lang="en-US">
              <a:solidFill>
                <a:schemeClr val="accent3"/>
              </a:solidFill>
            </a:endParaRPr>
          </a:p>
          <a:p>
            <a:r>
              <a:rPr lang="en-GB" b="1">
                <a:solidFill>
                  <a:schemeClr val="accent3"/>
                </a:solidFill>
              </a:rPr>
              <a:t>Oct. 21, 2003: Microsoft launches Microsoft Office System</a:t>
            </a:r>
          </a:p>
          <a:p>
            <a:r>
              <a:rPr lang="en-GB" b="1">
                <a:solidFill>
                  <a:schemeClr val="accent3"/>
                </a:solidFill>
              </a:rPr>
              <a:t>June 28, 2011: Microsoft launches Office 365</a:t>
            </a:r>
            <a:endParaRPr lang="nn-NO" b="1">
              <a:solidFill>
                <a:schemeClr val="accent3"/>
              </a:solidFill>
            </a:endParaRPr>
          </a:p>
          <a:p>
            <a:r>
              <a:rPr lang="en-US">
                <a:solidFill>
                  <a:schemeClr val="accent3"/>
                </a:solidFill>
                <a:ea typeface="+mn-lt"/>
                <a:cs typeface="+mn-lt"/>
              </a:rPr>
              <a:t>July 12, 2018 Microsoft 365 for business introduced Teams free.</a:t>
            </a:r>
            <a:endParaRPr lang="en-GB">
              <a:solidFill>
                <a:schemeClr val="accent3"/>
              </a:solidFill>
            </a:endParaRPr>
          </a:p>
          <a:p>
            <a:r>
              <a:rPr lang="en-GB" b="1">
                <a:solidFill>
                  <a:schemeClr val="accent3"/>
                </a:solidFill>
              </a:rPr>
              <a:t>(Microsoft in Numbers, 2020)</a:t>
            </a:r>
          </a:p>
          <a:p>
            <a:endParaRPr lang="en-US" sz="1100"/>
          </a:p>
          <a:p>
            <a:endParaRPr lang="en-US" sz="1100"/>
          </a:p>
        </p:txBody>
      </p:sp>
      <p:sp>
        <p:nvSpPr>
          <p:cNvPr id="4" name="Text Placeholder 3">
            <a:extLst>
              <a:ext uri="{FF2B5EF4-FFF2-40B4-BE49-F238E27FC236}">
                <a16:creationId xmlns:a16="http://schemas.microsoft.com/office/drawing/2014/main" id="{46B304A0-0A57-43F9-B625-144FC6BE2434}"/>
              </a:ext>
            </a:extLst>
          </p:cNvPr>
          <p:cNvSpPr>
            <a:spLocks noGrp="1"/>
          </p:cNvSpPr>
          <p:nvPr>
            <p:ph type="body" sz="half" idx="2"/>
          </p:nvPr>
        </p:nvSpPr>
        <p:spPr>
          <a:xfrm>
            <a:off x="572345" y="4312923"/>
            <a:ext cx="3517567" cy="2129912"/>
          </a:xfrm>
        </p:spPr>
        <p:txBody>
          <a:bodyPr/>
          <a:lstStyle/>
          <a:p>
            <a:pPr fontAlgn="base"/>
            <a:endParaRPr lang="en-GB"/>
          </a:p>
          <a:p>
            <a:r>
              <a:rPr lang="en-GB">
                <a:hlinkClick r:id="rId3"/>
              </a:rPr>
              <a:t> </a:t>
            </a:r>
            <a:r>
              <a:rPr lang="en-US" sz="2400" b="1">
                <a:hlinkClick r:id="rId3"/>
              </a:rPr>
              <a:t>Watch video: 'Microsoft by the Numbers' </a:t>
            </a:r>
            <a:endParaRPr lang="en-GB" sz="2400" b="1"/>
          </a:p>
        </p:txBody>
      </p:sp>
      <p:pic>
        <p:nvPicPr>
          <p:cNvPr id="6" name="Picture 5">
            <a:extLst>
              <a:ext uri="{FF2B5EF4-FFF2-40B4-BE49-F238E27FC236}">
                <a16:creationId xmlns:a16="http://schemas.microsoft.com/office/drawing/2014/main" id="{CF706B20-5AEF-47EA-A757-FE1BED93E974}"/>
              </a:ext>
            </a:extLst>
          </p:cNvPr>
          <p:cNvPicPr>
            <a:picLocks noChangeAspect="1"/>
          </p:cNvPicPr>
          <p:nvPr/>
        </p:nvPicPr>
        <p:blipFill>
          <a:blip r:embed="rId4"/>
          <a:stretch>
            <a:fillRect/>
          </a:stretch>
        </p:blipFill>
        <p:spPr>
          <a:xfrm>
            <a:off x="0" y="0"/>
            <a:ext cx="4663440" cy="2679700"/>
          </a:xfrm>
          <a:prstGeom prst="rect">
            <a:avLst/>
          </a:prstGeom>
        </p:spPr>
      </p:pic>
    </p:spTree>
    <p:extLst>
      <p:ext uri="{BB962C8B-B14F-4D97-AF65-F5344CB8AC3E}">
        <p14:creationId xmlns:p14="http://schemas.microsoft.com/office/powerpoint/2010/main" val="56099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B4D0E555-16F6-44D0-BF56-AF5FF5BDE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117041D-1A7B-4ECA-AB68-3CFDB6726B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220" y="0"/>
            <a:ext cx="4641314"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F5937FE-8CA6-4390-8846-6689E5BA5097}"/>
              </a:ext>
            </a:extLst>
          </p:cNvPr>
          <p:cNvSpPr>
            <a:spLocks noGrp="1"/>
          </p:cNvSpPr>
          <p:nvPr>
            <p:ph type="title"/>
          </p:nvPr>
        </p:nvSpPr>
        <p:spPr>
          <a:xfrm>
            <a:off x="374909" y="1134874"/>
            <a:ext cx="3659246" cy="2469505"/>
          </a:xfrm>
        </p:spPr>
        <p:txBody>
          <a:bodyPr vert="horz" lIns="91440" tIns="45720" rIns="91440" bIns="45720" rtlCol="0" anchor="b">
            <a:normAutofit fontScale="90000"/>
          </a:bodyPr>
          <a:lstStyle/>
          <a:p>
            <a:r>
              <a:rPr lang="en-US" b="1">
                <a:solidFill>
                  <a:srgbClr val="00B050"/>
                </a:solidFill>
                <a:highlight>
                  <a:srgbClr val="008000"/>
                </a:highlight>
                <a:latin typeface="+mn-lt"/>
                <a:hlinkClick r:id="rId2">
                  <a:extLst>
                    <a:ext uri="{A12FA001-AC4F-418D-AE19-62706E023703}">
                      <ahyp:hlinkClr xmlns:ahyp="http://schemas.microsoft.com/office/drawing/2018/hyperlinkcolor" val="tx"/>
                    </a:ext>
                  </a:extLst>
                </a:hlinkClick>
              </a:rPr>
              <a:t>Video:</a:t>
            </a:r>
            <a:br>
              <a:rPr lang="en-US">
                <a:highlight>
                  <a:srgbClr val="008000"/>
                </a:highlight>
                <a:latin typeface="+mn-lt"/>
                <a:hlinkClick r:id="rId2">
                  <a:extLst>
                    <a:ext uri="{A12FA001-AC4F-418D-AE19-62706E023703}">
                      <ahyp:hlinkClr xmlns:ahyp="http://schemas.microsoft.com/office/drawing/2018/hyperlinkcolor" val="tx"/>
                    </a:ext>
                  </a:extLst>
                </a:hlinkClick>
              </a:rPr>
            </a:br>
            <a:r>
              <a:rPr lang="en-US" u="sng">
                <a:solidFill>
                  <a:srgbClr val="7F723D"/>
                </a:solidFill>
                <a:latin typeface="+mn-lt"/>
                <a:hlinkClick r:id="rId2">
                  <a:extLst>
                    <a:ext uri="{A12FA001-AC4F-418D-AE19-62706E023703}">
                      <ahyp:hlinkClr xmlns:ahyp="http://schemas.microsoft.com/office/drawing/2018/hyperlinkcolor" val="tx"/>
                    </a:ext>
                  </a:extLst>
                </a:hlinkClick>
              </a:rPr>
              <a:t>How different departments can benefit from Microsoft Teams</a:t>
            </a:r>
            <a:endParaRPr lang="en-US" u="sng">
              <a:latin typeface="+mn-lt"/>
            </a:endParaRPr>
          </a:p>
        </p:txBody>
      </p:sp>
      <p:cxnSp>
        <p:nvCxnSpPr>
          <p:cNvPr id="19" name="Straight Connector 18">
            <a:extLst>
              <a:ext uri="{FF2B5EF4-FFF2-40B4-BE49-F238E27FC236}">
                <a16:creationId xmlns:a16="http://schemas.microsoft.com/office/drawing/2014/main" id="{ABCD2462-4C1E-401A-AC2D-F799A138B2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3852" y="3663649"/>
            <a:ext cx="338328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172518AE-71AB-4CEE-B832-3297A61B8695}"/>
              </a:ext>
            </a:extLst>
          </p:cNvPr>
          <p:cNvSpPr>
            <a:spLocks noGrp="1"/>
          </p:cNvSpPr>
          <p:nvPr>
            <p:ph type="body" sz="half" idx="2"/>
          </p:nvPr>
        </p:nvSpPr>
        <p:spPr>
          <a:xfrm>
            <a:off x="371108" y="4100529"/>
            <a:ext cx="3517567" cy="2627625"/>
          </a:xfrm>
        </p:spPr>
        <p:txBody>
          <a:bodyPr>
            <a:normAutofit/>
          </a:bodyPr>
          <a:lstStyle/>
          <a:p>
            <a:r>
              <a:rPr lang="en-GB" sz="4400"/>
              <a:t>Empowering a new work force</a:t>
            </a:r>
          </a:p>
        </p:txBody>
      </p:sp>
      <p:sp>
        <p:nvSpPr>
          <p:cNvPr id="12" name="Content Placeholder 11">
            <a:extLst>
              <a:ext uri="{FF2B5EF4-FFF2-40B4-BE49-F238E27FC236}">
                <a16:creationId xmlns:a16="http://schemas.microsoft.com/office/drawing/2014/main" id="{5D8F74D2-FE95-4046-A6DB-B41D4DDF5290}"/>
              </a:ext>
            </a:extLst>
          </p:cNvPr>
          <p:cNvSpPr>
            <a:spLocks noGrp="1"/>
          </p:cNvSpPr>
          <p:nvPr>
            <p:ph idx="1"/>
          </p:nvPr>
        </p:nvSpPr>
        <p:spPr>
          <a:xfrm>
            <a:off x="5689804" y="472967"/>
            <a:ext cx="5928344" cy="5927834"/>
          </a:xfrm>
        </p:spPr>
        <p:txBody>
          <a:bodyPr vert="horz" lIns="0" tIns="45720" rIns="0" bIns="45720" rtlCol="0" anchor="t">
            <a:normAutofit fontScale="85000" lnSpcReduction="10000"/>
          </a:bodyPr>
          <a:lstStyle/>
          <a:p>
            <a:r>
              <a:rPr lang="en-GB" sz="2400" b="1"/>
              <a:t>Microsoft teams is a digital transformation tools which enables organisation team to collaborate gives a unique benefit every team enhance their productivity.</a:t>
            </a:r>
          </a:p>
          <a:p>
            <a:r>
              <a:rPr lang="en-GB" sz="2400" b="1"/>
              <a:t>Such </a:t>
            </a:r>
            <a:r>
              <a:rPr lang="en-GB" sz="2600" b="1"/>
              <a:t>as : </a:t>
            </a:r>
          </a:p>
          <a:p>
            <a:r>
              <a:rPr lang="en-GB" sz="2600" b="1">
                <a:solidFill>
                  <a:schemeClr val="accent3"/>
                </a:solidFill>
              </a:rPr>
              <a:t>Marketing</a:t>
            </a:r>
          </a:p>
          <a:p>
            <a:r>
              <a:rPr lang="en-GB" sz="2600" b="1">
                <a:solidFill>
                  <a:schemeClr val="accent3"/>
                </a:solidFill>
              </a:rPr>
              <a:t>Sales</a:t>
            </a:r>
          </a:p>
          <a:p>
            <a:r>
              <a:rPr lang="en-GB" sz="2600" b="1">
                <a:solidFill>
                  <a:schemeClr val="accent3"/>
                </a:solidFill>
              </a:rPr>
              <a:t>Finance HR professionals</a:t>
            </a:r>
          </a:p>
          <a:p>
            <a:r>
              <a:rPr lang="en-GB" sz="2600" b="1">
                <a:solidFill>
                  <a:schemeClr val="accent3"/>
                </a:solidFill>
              </a:rPr>
              <a:t>Engineers</a:t>
            </a:r>
          </a:p>
          <a:p>
            <a:r>
              <a:rPr lang="en-GB" sz="2600" b="1">
                <a:solidFill>
                  <a:schemeClr val="accent3"/>
                </a:solidFill>
              </a:rPr>
              <a:t>Education and </a:t>
            </a:r>
          </a:p>
          <a:p>
            <a:r>
              <a:rPr lang="en-GB" sz="2600" b="1">
                <a:solidFill>
                  <a:schemeClr val="accent3"/>
                </a:solidFill>
              </a:rPr>
              <a:t>Transforming collaboration across all groups in the in organisation and to fit them in one world.</a:t>
            </a:r>
          </a:p>
          <a:p>
            <a:r>
              <a:rPr lang="en-GB" sz="2000">
                <a:solidFill>
                  <a:schemeClr val="accent3"/>
                </a:solidFill>
              </a:rPr>
              <a:t> (Teams, 2020)</a:t>
            </a:r>
            <a:endParaRPr lang="en-GB" sz="2000" b="1">
              <a:solidFill>
                <a:schemeClr val="accent3"/>
              </a:solidFill>
            </a:endParaRPr>
          </a:p>
          <a:p>
            <a:endParaRPr lang="en-GB"/>
          </a:p>
        </p:txBody>
      </p:sp>
      <p:pic>
        <p:nvPicPr>
          <p:cNvPr id="18" name="Picture 17" descr="A picture containing drawing&#10;&#10;Description automatically generated">
            <a:extLst>
              <a:ext uri="{FF2B5EF4-FFF2-40B4-BE49-F238E27FC236}">
                <a16:creationId xmlns:a16="http://schemas.microsoft.com/office/drawing/2014/main" id="{E5909AF4-6EAD-4CFB-89C0-7C16A061F24C}"/>
              </a:ext>
            </a:extLst>
          </p:cNvPr>
          <p:cNvPicPr>
            <a:picLocks noChangeAspect="1"/>
          </p:cNvPicPr>
          <p:nvPr/>
        </p:nvPicPr>
        <p:blipFill>
          <a:blip r:embed="rId3"/>
          <a:stretch>
            <a:fillRect/>
          </a:stretch>
        </p:blipFill>
        <p:spPr>
          <a:xfrm>
            <a:off x="2427952" y="0"/>
            <a:ext cx="2203992" cy="1532804"/>
          </a:xfrm>
          <a:prstGeom prst="rect">
            <a:avLst/>
          </a:prstGeom>
        </p:spPr>
      </p:pic>
    </p:spTree>
    <p:extLst>
      <p:ext uri="{BB962C8B-B14F-4D97-AF65-F5344CB8AC3E}">
        <p14:creationId xmlns:p14="http://schemas.microsoft.com/office/powerpoint/2010/main" val="3965818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294D7-8CB5-42C3-A076-3BFBB58BC0BE}"/>
              </a:ext>
            </a:extLst>
          </p:cNvPr>
          <p:cNvSpPr>
            <a:spLocks noGrp="1"/>
          </p:cNvSpPr>
          <p:nvPr>
            <p:ph type="title"/>
          </p:nvPr>
        </p:nvSpPr>
        <p:spPr>
          <a:xfrm>
            <a:off x="749385" y="803900"/>
            <a:ext cx="3420406" cy="1885350"/>
          </a:xfrm>
        </p:spPr>
        <p:txBody>
          <a:bodyPr>
            <a:normAutofit fontScale="90000"/>
          </a:bodyPr>
          <a:lstStyle/>
          <a:p>
            <a:r>
              <a:rPr lang="en-GB" sz="2400" b="1" dirty="0">
                <a:solidFill>
                  <a:schemeClr val="accent3"/>
                </a:solidFill>
                <a:latin typeface="Franklin Gothic Heavy"/>
                <a:ea typeface="+mj-lt"/>
                <a:cs typeface="+mj-lt"/>
              </a:rPr>
              <a:t>Microsoft teams digitally transform tools operate with the stakeholder government, justice, defence, education and health customers</a:t>
            </a:r>
            <a:endParaRPr lang="en-US" sz="2400" dirty="0">
              <a:solidFill>
                <a:schemeClr val="accent3"/>
              </a:solidFill>
              <a:latin typeface="Franklin Gothic Heavy"/>
            </a:endParaRPr>
          </a:p>
        </p:txBody>
      </p:sp>
      <p:sp>
        <p:nvSpPr>
          <p:cNvPr id="3" name="Content Placeholder 2">
            <a:extLst>
              <a:ext uri="{FF2B5EF4-FFF2-40B4-BE49-F238E27FC236}">
                <a16:creationId xmlns:a16="http://schemas.microsoft.com/office/drawing/2014/main" id="{90AEC88F-8441-4617-AA5C-9BF9050577A2}"/>
              </a:ext>
            </a:extLst>
          </p:cNvPr>
          <p:cNvSpPr>
            <a:spLocks noGrp="1"/>
          </p:cNvSpPr>
          <p:nvPr>
            <p:ph idx="1"/>
          </p:nvPr>
        </p:nvSpPr>
        <p:spPr>
          <a:xfrm>
            <a:off x="5366706" y="1202983"/>
            <a:ext cx="5542965" cy="4795516"/>
          </a:xfrm>
        </p:spPr>
        <p:txBody>
          <a:bodyPr>
            <a:normAutofit lnSpcReduction="10000"/>
          </a:bodyPr>
          <a:lstStyle/>
          <a:p>
            <a:r>
              <a:rPr lang="en-US">
                <a:solidFill>
                  <a:schemeClr val="accent3"/>
                </a:solidFill>
                <a:latin typeface="Broadway" panose="04040905080002020502" pitchFamily="82" charset="0"/>
              </a:rPr>
              <a:t>Key success factors</a:t>
            </a:r>
          </a:p>
          <a:p>
            <a:r>
              <a:rPr lang="en-US"/>
              <a:t>Through the Change Management Framework for Partners, identified as </a:t>
            </a:r>
            <a:r>
              <a:rPr lang="en-US" i="1"/>
              <a:t>stakeholders</a:t>
            </a:r>
            <a:r>
              <a:rPr lang="en-US"/>
              <a:t>, </a:t>
            </a:r>
            <a:r>
              <a:rPr lang="en-US" i="1"/>
              <a:t>scenarios</a:t>
            </a:r>
            <a:r>
              <a:rPr lang="en-US"/>
              <a:t>, </a:t>
            </a:r>
            <a:r>
              <a:rPr lang="en-US" i="1"/>
              <a:t>awareness</a:t>
            </a:r>
            <a:r>
              <a:rPr lang="en-US"/>
              <a:t>, and </a:t>
            </a:r>
            <a:r>
              <a:rPr lang="en-US" i="1"/>
              <a:t>training</a:t>
            </a:r>
            <a:r>
              <a:rPr lang="en-US"/>
              <a:t>. </a:t>
            </a:r>
          </a:p>
          <a:p>
            <a:r>
              <a:rPr lang="en-US"/>
              <a:t>key factors are applied in the context of change management.</a:t>
            </a:r>
          </a:p>
          <a:p>
            <a:r>
              <a:rPr lang="en-US"/>
              <a:t> Customer adoption should be reinforced through measurement and learning.</a:t>
            </a:r>
          </a:p>
          <a:p>
            <a:r>
              <a:rPr lang="en-US">
                <a:solidFill>
                  <a:srgbClr val="C00000"/>
                </a:solidFill>
              </a:rPr>
              <a:t>Microsoft Teams is a big player in the world of videoconferencing, building a big audience in a short time. In March, it announced it had reached more than 44 million daily active users. </a:t>
            </a:r>
          </a:p>
          <a:p>
            <a:r>
              <a:rPr lang="en-GB">
                <a:solidFill>
                  <a:schemeClr val="accent3"/>
                </a:solidFill>
              </a:rPr>
              <a:t>(Phelan, 2020)</a:t>
            </a:r>
            <a:endParaRPr lang="en-US">
              <a:solidFill>
                <a:schemeClr val="accent3"/>
              </a:solidFill>
            </a:endParaRPr>
          </a:p>
          <a:p>
            <a:endParaRPr lang="en-GB"/>
          </a:p>
        </p:txBody>
      </p:sp>
      <p:sp>
        <p:nvSpPr>
          <p:cNvPr id="4" name="Text Placeholder 3">
            <a:extLst>
              <a:ext uri="{FF2B5EF4-FFF2-40B4-BE49-F238E27FC236}">
                <a16:creationId xmlns:a16="http://schemas.microsoft.com/office/drawing/2014/main" id="{F7D8E302-D23B-4529-8C7F-31F46DCE7713}"/>
              </a:ext>
            </a:extLst>
          </p:cNvPr>
          <p:cNvSpPr>
            <a:spLocks noGrp="1"/>
          </p:cNvSpPr>
          <p:nvPr>
            <p:ph type="body" sz="half" idx="2"/>
          </p:nvPr>
        </p:nvSpPr>
        <p:spPr/>
        <p:txBody>
          <a:bodyPr/>
          <a:lstStyle/>
          <a:p>
            <a:r>
              <a:rPr lang="en-US"/>
              <a:t>           Key success factors</a:t>
            </a:r>
          </a:p>
          <a:p>
            <a:endParaRPr lang="en-GB"/>
          </a:p>
        </p:txBody>
      </p:sp>
      <p:pic>
        <p:nvPicPr>
          <p:cNvPr id="6" name="Picture 5" descr="A close up of a sign&#10;&#10;Description automatically generated">
            <a:extLst>
              <a:ext uri="{FF2B5EF4-FFF2-40B4-BE49-F238E27FC236}">
                <a16:creationId xmlns:a16="http://schemas.microsoft.com/office/drawing/2014/main" id="{79753194-7E16-4FAB-8124-24F590EFED55}"/>
              </a:ext>
            </a:extLst>
          </p:cNvPr>
          <p:cNvPicPr>
            <a:picLocks noChangeAspect="1"/>
          </p:cNvPicPr>
          <p:nvPr/>
        </p:nvPicPr>
        <p:blipFill>
          <a:blip r:embed="rId2"/>
          <a:stretch>
            <a:fillRect/>
          </a:stretch>
        </p:blipFill>
        <p:spPr>
          <a:xfrm>
            <a:off x="643465" y="3733101"/>
            <a:ext cx="3584586" cy="2147582"/>
          </a:xfrm>
          <a:prstGeom prst="rect">
            <a:avLst/>
          </a:prstGeom>
        </p:spPr>
      </p:pic>
      <p:pic>
        <p:nvPicPr>
          <p:cNvPr id="7" name="Picture 6" descr="A picture containing drawing&#10;&#10;Description automatically generated">
            <a:extLst>
              <a:ext uri="{FF2B5EF4-FFF2-40B4-BE49-F238E27FC236}">
                <a16:creationId xmlns:a16="http://schemas.microsoft.com/office/drawing/2014/main" id="{FDABF5B0-0760-4B67-A55B-1CDA26B9B722}"/>
              </a:ext>
            </a:extLst>
          </p:cNvPr>
          <p:cNvPicPr>
            <a:picLocks noChangeAspect="1"/>
          </p:cNvPicPr>
          <p:nvPr/>
        </p:nvPicPr>
        <p:blipFill>
          <a:blip r:embed="rId3"/>
          <a:stretch>
            <a:fillRect/>
          </a:stretch>
        </p:blipFill>
        <p:spPr>
          <a:xfrm>
            <a:off x="9882098" y="2670"/>
            <a:ext cx="2259747" cy="1609238"/>
          </a:xfrm>
          <a:prstGeom prst="rect">
            <a:avLst/>
          </a:prstGeom>
        </p:spPr>
      </p:pic>
    </p:spTree>
    <p:extLst>
      <p:ext uri="{BB962C8B-B14F-4D97-AF65-F5344CB8AC3E}">
        <p14:creationId xmlns:p14="http://schemas.microsoft.com/office/powerpoint/2010/main" val="2614183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7EA4C-3158-4B5A-A9B6-44A74EB1D6E7}"/>
              </a:ext>
            </a:extLst>
          </p:cNvPr>
          <p:cNvSpPr>
            <a:spLocks noGrp="1"/>
          </p:cNvSpPr>
          <p:nvPr>
            <p:ph type="title"/>
          </p:nvPr>
        </p:nvSpPr>
        <p:spPr/>
        <p:txBody>
          <a:bodyPr/>
          <a:lstStyle/>
          <a:p>
            <a:endParaRPr lang="en-GB"/>
          </a:p>
        </p:txBody>
      </p:sp>
      <p:pic>
        <p:nvPicPr>
          <p:cNvPr id="6" name="Content Placeholder 5" descr="A close up of text on a black background&#10;&#10;Description automatically generated">
            <a:extLst>
              <a:ext uri="{FF2B5EF4-FFF2-40B4-BE49-F238E27FC236}">
                <a16:creationId xmlns:a16="http://schemas.microsoft.com/office/drawing/2014/main" id="{E5A1F1EC-B224-423F-8711-2BAD0CAB425F}"/>
              </a:ext>
            </a:extLst>
          </p:cNvPr>
          <p:cNvPicPr>
            <a:picLocks noGrp="1" noChangeAspect="1"/>
          </p:cNvPicPr>
          <p:nvPr>
            <p:ph idx="1"/>
          </p:nvPr>
        </p:nvPicPr>
        <p:blipFill>
          <a:blip r:embed="rId2"/>
          <a:stretch>
            <a:fillRect/>
          </a:stretch>
        </p:blipFill>
        <p:spPr>
          <a:xfrm>
            <a:off x="4597447" y="0"/>
            <a:ext cx="7594553" cy="6858000"/>
          </a:xfrm>
        </p:spPr>
      </p:pic>
      <p:sp>
        <p:nvSpPr>
          <p:cNvPr id="4" name="Text Placeholder 3">
            <a:extLst>
              <a:ext uri="{FF2B5EF4-FFF2-40B4-BE49-F238E27FC236}">
                <a16:creationId xmlns:a16="http://schemas.microsoft.com/office/drawing/2014/main" id="{53ACF40C-D255-4A5B-B7C7-05844767EEA6}"/>
              </a:ext>
            </a:extLst>
          </p:cNvPr>
          <p:cNvSpPr>
            <a:spLocks noGrp="1"/>
          </p:cNvSpPr>
          <p:nvPr>
            <p:ph type="body" sz="half" idx="2"/>
          </p:nvPr>
        </p:nvSpPr>
        <p:spPr>
          <a:xfrm>
            <a:off x="643465" y="3829433"/>
            <a:ext cx="3517567" cy="2278122"/>
          </a:xfrm>
        </p:spPr>
        <p:txBody>
          <a:bodyPr>
            <a:normAutofit/>
          </a:bodyPr>
          <a:lstStyle/>
          <a:p>
            <a:r>
              <a:rPr lang="en-GB" sz="3600">
                <a:latin typeface="Broadway" panose="04040905080002020502" pitchFamily="82" charset="0"/>
              </a:rPr>
              <a:t>An Overview of Microsoft</a:t>
            </a:r>
          </a:p>
          <a:p>
            <a:endParaRPr lang="en-GB" sz="1600">
              <a:solidFill>
                <a:schemeClr val="accent3"/>
              </a:solidFill>
            </a:endParaRPr>
          </a:p>
          <a:p>
            <a:r>
              <a:rPr lang="en-GB" sz="1600">
                <a:solidFill>
                  <a:schemeClr val="accent3"/>
                </a:solidFill>
              </a:rPr>
              <a:t>(Microsoft key facts, 2020)</a:t>
            </a:r>
            <a:endParaRPr lang="en-GB" sz="1600">
              <a:solidFill>
                <a:schemeClr val="accent3"/>
              </a:solidFill>
              <a:latin typeface="Broadway" panose="04040905080002020502" pitchFamily="82" charset="0"/>
            </a:endParaRPr>
          </a:p>
        </p:txBody>
      </p:sp>
      <p:pic>
        <p:nvPicPr>
          <p:cNvPr id="7" name="Picture 6">
            <a:extLst>
              <a:ext uri="{FF2B5EF4-FFF2-40B4-BE49-F238E27FC236}">
                <a16:creationId xmlns:a16="http://schemas.microsoft.com/office/drawing/2014/main" id="{24083BE8-6658-4906-84FE-2CB28A49794B}"/>
              </a:ext>
            </a:extLst>
          </p:cNvPr>
          <p:cNvPicPr>
            <a:picLocks noChangeAspect="1"/>
          </p:cNvPicPr>
          <p:nvPr/>
        </p:nvPicPr>
        <p:blipFill>
          <a:blip r:embed="rId3"/>
          <a:stretch>
            <a:fillRect/>
          </a:stretch>
        </p:blipFill>
        <p:spPr>
          <a:xfrm>
            <a:off x="0" y="0"/>
            <a:ext cx="4663440" cy="3043050"/>
          </a:xfrm>
          <a:prstGeom prst="rect">
            <a:avLst/>
          </a:prstGeom>
        </p:spPr>
      </p:pic>
    </p:spTree>
    <p:extLst>
      <p:ext uri="{BB962C8B-B14F-4D97-AF65-F5344CB8AC3E}">
        <p14:creationId xmlns:p14="http://schemas.microsoft.com/office/powerpoint/2010/main" val="4292244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71813-2112-485E-B760-447C1F1BB2AE}"/>
              </a:ext>
            </a:extLst>
          </p:cNvPr>
          <p:cNvSpPr>
            <a:spLocks noGrp="1"/>
          </p:cNvSpPr>
          <p:nvPr>
            <p:ph type="title"/>
          </p:nvPr>
        </p:nvSpPr>
        <p:spPr/>
        <p:txBody>
          <a:bodyPr/>
          <a:lstStyle/>
          <a:p>
            <a:r>
              <a:rPr lang="en-GB"/>
              <a:t>Teams</a:t>
            </a:r>
          </a:p>
        </p:txBody>
      </p:sp>
      <p:sp>
        <p:nvSpPr>
          <p:cNvPr id="4" name="Text Placeholder 3">
            <a:extLst>
              <a:ext uri="{FF2B5EF4-FFF2-40B4-BE49-F238E27FC236}">
                <a16:creationId xmlns:a16="http://schemas.microsoft.com/office/drawing/2014/main" id="{31B92E78-8BB1-4C87-B3D4-E3E86B6FEFE8}"/>
              </a:ext>
            </a:extLst>
          </p:cNvPr>
          <p:cNvSpPr>
            <a:spLocks noGrp="1"/>
          </p:cNvSpPr>
          <p:nvPr>
            <p:ph type="body" sz="half" idx="2"/>
          </p:nvPr>
        </p:nvSpPr>
        <p:spPr>
          <a:xfrm>
            <a:off x="643465" y="3068217"/>
            <a:ext cx="3517567" cy="3064505"/>
          </a:xfrm>
        </p:spPr>
        <p:txBody>
          <a:bodyPr>
            <a:normAutofit lnSpcReduction="10000"/>
          </a:bodyPr>
          <a:lstStyle/>
          <a:p>
            <a:r>
              <a:rPr lang="en-US" sz="1400">
                <a:solidFill>
                  <a:srgbClr val="FF0000"/>
                </a:solidFill>
              </a:rPr>
              <a:t>Microsoft Teams. Especially when it comes to doing business during the work from home transition for so many employees worldwide. This should come as no great surprise, given that the number of daily active users jumped from 44 million to 75 million across just two weeks at the end of March. </a:t>
            </a:r>
          </a:p>
          <a:p>
            <a:r>
              <a:rPr lang="en-US" sz="1400">
                <a:solidFill>
                  <a:srgbClr val="FF0000"/>
                </a:solidFill>
              </a:rPr>
              <a:t>Microsoft Teams users were vulnerable to </a:t>
            </a:r>
            <a:r>
              <a:rPr lang="en-US" sz="1400">
                <a:solidFill>
                  <a:srgbClr val="FF0000"/>
                </a:solidFill>
                <a:hlinkClick r:id="rId2" tooltip="https://www.forbes.com/sites/thomasbrewster/2020/04/27/your-whole-companys-microsoft-teams-data-couldve-been-stolen-with-an-evil-gif/">
                  <a:extLst>
                    <a:ext uri="{A12FA001-AC4F-418D-AE19-62706E023703}">
                      <ahyp:hlinkClr xmlns:ahyp="http://schemas.microsoft.com/office/drawing/2018/hyperlinkcolor" val="tx"/>
                    </a:ext>
                  </a:extLst>
                </a:hlinkClick>
              </a:rPr>
              <a:t>a malicious GIF that could have stolen account data</a:t>
            </a:r>
            <a:r>
              <a:rPr lang="en-US" sz="1400">
                <a:solidFill>
                  <a:srgbClr val="FF0000"/>
                </a:solidFill>
              </a:rPr>
              <a:t>.</a:t>
            </a:r>
          </a:p>
          <a:p>
            <a:r>
              <a:rPr lang="en-GB" sz="1300">
                <a:solidFill>
                  <a:schemeClr val="accent3"/>
                </a:solidFill>
              </a:rPr>
              <a:t>(Winder, 2020)</a:t>
            </a:r>
            <a:endParaRPr lang="en-US" sz="1300">
              <a:solidFill>
                <a:schemeClr val="accent3"/>
              </a:solidFill>
            </a:endParaRPr>
          </a:p>
          <a:p>
            <a:endParaRPr lang="en-GB" sz="1400">
              <a:solidFill>
                <a:srgbClr val="FF0000"/>
              </a:solidFill>
            </a:endParaRPr>
          </a:p>
        </p:txBody>
      </p:sp>
      <p:pic>
        <p:nvPicPr>
          <p:cNvPr id="10" name="Content Placeholder 9" descr="A picture containing screenshot, street&#10;&#10;Description automatically generated">
            <a:extLst>
              <a:ext uri="{FF2B5EF4-FFF2-40B4-BE49-F238E27FC236}">
                <a16:creationId xmlns:a16="http://schemas.microsoft.com/office/drawing/2014/main" id="{B6D9980E-50B5-4161-A94E-D01D6804FB31}"/>
              </a:ext>
            </a:extLst>
          </p:cNvPr>
          <p:cNvPicPr>
            <a:picLocks noGrp="1" noChangeAspect="1"/>
          </p:cNvPicPr>
          <p:nvPr>
            <p:ph idx="1"/>
          </p:nvPr>
        </p:nvPicPr>
        <p:blipFill>
          <a:blip r:embed="rId3"/>
          <a:stretch>
            <a:fillRect/>
          </a:stretch>
        </p:blipFill>
        <p:spPr>
          <a:xfrm>
            <a:off x="4639113" y="1"/>
            <a:ext cx="7552888" cy="6858000"/>
          </a:xfrm>
        </p:spPr>
      </p:pic>
      <p:pic>
        <p:nvPicPr>
          <p:cNvPr id="5" name="Picture 4" descr="A picture containing drawing&#10;&#10;Description automatically generated">
            <a:extLst>
              <a:ext uri="{FF2B5EF4-FFF2-40B4-BE49-F238E27FC236}">
                <a16:creationId xmlns:a16="http://schemas.microsoft.com/office/drawing/2014/main" id="{536C23EA-E713-4F50-9C0D-E889D69A9974}"/>
              </a:ext>
            </a:extLst>
          </p:cNvPr>
          <p:cNvPicPr>
            <a:picLocks noChangeAspect="1"/>
          </p:cNvPicPr>
          <p:nvPr/>
        </p:nvPicPr>
        <p:blipFill>
          <a:blip r:embed="rId4"/>
          <a:stretch>
            <a:fillRect/>
          </a:stretch>
        </p:blipFill>
        <p:spPr>
          <a:xfrm>
            <a:off x="2239054" y="1271120"/>
            <a:ext cx="2259747" cy="1609238"/>
          </a:xfrm>
          <a:prstGeom prst="rect">
            <a:avLst/>
          </a:prstGeom>
        </p:spPr>
      </p:pic>
      <p:sp>
        <p:nvSpPr>
          <p:cNvPr id="3" name="Rectangle 2">
            <a:extLst>
              <a:ext uri="{FF2B5EF4-FFF2-40B4-BE49-F238E27FC236}">
                <a16:creationId xmlns:a16="http://schemas.microsoft.com/office/drawing/2014/main" id="{56A9B1BD-FDE4-44D6-8437-C236248C1A11}"/>
              </a:ext>
            </a:extLst>
          </p:cNvPr>
          <p:cNvSpPr/>
          <p:nvPr/>
        </p:nvSpPr>
        <p:spPr>
          <a:xfrm>
            <a:off x="4862806" y="6132722"/>
            <a:ext cx="2771656" cy="307777"/>
          </a:xfrm>
          <a:prstGeom prst="rect">
            <a:avLst/>
          </a:prstGeom>
        </p:spPr>
        <p:txBody>
          <a:bodyPr wrap="none">
            <a:spAutoFit/>
          </a:bodyPr>
          <a:lstStyle/>
          <a:p>
            <a:r>
              <a:rPr lang="en-GB" sz="1400" b="1">
                <a:solidFill>
                  <a:schemeClr val="accent3"/>
                </a:solidFill>
              </a:rPr>
              <a:t>(Swot analysis of Microsoft, 2020)</a:t>
            </a:r>
          </a:p>
        </p:txBody>
      </p:sp>
    </p:spTree>
    <p:extLst>
      <p:ext uri="{BB962C8B-B14F-4D97-AF65-F5344CB8AC3E}">
        <p14:creationId xmlns:p14="http://schemas.microsoft.com/office/powerpoint/2010/main" val="4239160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96566-5463-43DA-AF3A-0E292A49EE60}"/>
              </a:ext>
            </a:extLst>
          </p:cNvPr>
          <p:cNvSpPr>
            <a:spLocks noGrp="1"/>
          </p:cNvSpPr>
          <p:nvPr>
            <p:ph type="title"/>
          </p:nvPr>
        </p:nvSpPr>
        <p:spPr>
          <a:xfrm>
            <a:off x="643466" y="786384"/>
            <a:ext cx="3517567" cy="1487034"/>
          </a:xfrm>
        </p:spPr>
        <p:txBody>
          <a:bodyPr/>
          <a:lstStyle/>
          <a:p>
            <a:r>
              <a:rPr lang="en-GB" b="1">
                <a:solidFill>
                  <a:srgbClr val="00B050"/>
                </a:solidFill>
              </a:rPr>
              <a:t>PESTLE    factors </a:t>
            </a:r>
            <a:endParaRPr lang="en-GB">
              <a:solidFill>
                <a:srgbClr val="00B050"/>
              </a:solidFill>
            </a:endParaRPr>
          </a:p>
        </p:txBody>
      </p:sp>
      <p:sp>
        <p:nvSpPr>
          <p:cNvPr id="3" name="Content Placeholder 2">
            <a:extLst>
              <a:ext uri="{FF2B5EF4-FFF2-40B4-BE49-F238E27FC236}">
                <a16:creationId xmlns:a16="http://schemas.microsoft.com/office/drawing/2014/main" id="{115E03A3-A275-4F3D-95FE-F37516E7A966}"/>
              </a:ext>
            </a:extLst>
          </p:cNvPr>
          <p:cNvSpPr>
            <a:spLocks noGrp="1"/>
          </p:cNvSpPr>
          <p:nvPr>
            <p:ph idx="1"/>
          </p:nvPr>
        </p:nvSpPr>
        <p:spPr/>
        <p:txBody>
          <a:bodyPr>
            <a:normAutofit/>
          </a:bodyPr>
          <a:lstStyle/>
          <a:p>
            <a:r>
              <a:rPr lang="en-US" sz="2000"/>
              <a:t>Microsoft, political external factors are significant in strategic decision-making:</a:t>
            </a:r>
          </a:p>
          <a:p>
            <a:r>
              <a:rPr lang="en-US" sz="2000">
                <a:solidFill>
                  <a:srgbClr val="0070C0"/>
                </a:solidFill>
              </a:rPr>
              <a:t>Microsoft to increase its computer technology sales via governmental clients. This external factor is significant, considering large-scale purchases involving governmental organizations. Moreover, increasing international trade agreements develop a remote or macro-environment that supports an increase in Microsoft’s global sales.</a:t>
            </a:r>
          </a:p>
          <a:p>
            <a:r>
              <a:rPr lang="en-US" sz="2000">
                <a:solidFill>
                  <a:srgbClr val="FF0000"/>
                </a:solidFill>
              </a:rPr>
              <a:t>However, increasing international trade agreements are also a threat against Microsoft. In these agreements, foreign firms can increase their competitiveness in developed countries like the United States.</a:t>
            </a:r>
          </a:p>
          <a:p>
            <a:endParaRPr lang="en-GB"/>
          </a:p>
        </p:txBody>
      </p:sp>
      <p:sp>
        <p:nvSpPr>
          <p:cNvPr id="4" name="Text Placeholder 3">
            <a:extLst>
              <a:ext uri="{FF2B5EF4-FFF2-40B4-BE49-F238E27FC236}">
                <a16:creationId xmlns:a16="http://schemas.microsoft.com/office/drawing/2014/main" id="{96FD255B-F6EA-4E48-902C-B654ED72FD99}"/>
              </a:ext>
            </a:extLst>
          </p:cNvPr>
          <p:cNvSpPr>
            <a:spLocks noGrp="1"/>
          </p:cNvSpPr>
          <p:nvPr>
            <p:ph type="body" sz="half" idx="2"/>
          </p:nvPr>
        </p:nvSpPr>
        <p:spPr>
          <a:xfrm>
            <a:off x="643465" y="2880358"/>
            <a:ext cx="4012425" cy="3553998"/>
          </a:xfrm>
        </p:spPr>
        <p:txBody>
          <a:bodyPr>
            <a:normAutofit/>
          </a:bodyPr>
          <a:lstStyle/>
          <a:p>
            <a:r>
              <a:rPr lang="en-US"/>
              <a:t>Political stability in the majority of markets (opportunity)</a:t>
            </a:r>
          </a:p>
          <a:p>
            <a:r>
              <a:rPr lang="en-US"/>
              <a:t>Increasing international trade agreements (opportunity &amp; threat)</a:t>
            </a:r>
          </a:p>
          <a:p>
            <a:endParaRPr lang="en-GB" sz="1500">
              <a:solidFill>
                <a:schemeClr val="accent3"/>
              </a:solidFill>
            </a:endParaRPr>
          </a:p>
          <a:p>
            <a:r>
              <a:rPr lang="en-GB" sz="1500">
                <a:solidFill>
                  <a:schemeClr val="accent3"/>
                </a:solidFill>
              </a:rPr>
              <a:t>(Microsoft Corporation’s PESTLE Analysis &amp; Recommendations - Panmore Institute, 2020)</a:t>
            </a:r>
            <a:endParaRPr lang="en-US" sz="1500">
              <a:solidFill>
                <a:schemeClr val="accent3"/>
              </a:solidFill>
            </a:endParaRPr>
          </a:p>
          <a:p>
            <a:endParaRPr lang="en-GB"/>
          </a:p>
        </p:txBody>
      </p:sp>
    </p:spTree>
    <p:extLst>
      <p:ext uri="{BB962C8B-B14F-4D97-AF65-F5344CB8AC3E}">
        <p14:creationId xmlns:p14="http://schemas.microsoft.com/office/powerpoint/2010/main" val="7013457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BC4CB-FD44-4C6A-9097-809BDDE011AD}"/>
              </a:ext>
            </a:extLst>
          </p:cNvPr>
          <p:cNvSpPr>
            <a:spLocks noGrp="1"/>
          </p:cNvSpPr>
          <p:nvPr>
            <p:ph type="title"/>
          </p:nvPr>
        </p:nvSpPr>
        <p:spPr/>
        <p:txBody>
          <a:bodyPr/>
          <a:lstStyle/>
          <a:p>
            <a:r>
              <a:rPr lang="en-GB" b="1">
                <a:solidFill>
                  <a:srgbClr val="00B050"/>
                </a:solidFill>
              </a:rPr>
              <a:t>PESTLE factors </a:t>
            </a:r>
            <a:endParaRPr lang="en-GB">
              <a:solidFill>
                <a:srgbClr val="00B050"/>
              </a:solidFill>
            </a:endParaRPr>
          </a:p>
        </p:txBody>
      </p:sp>
      <p:sp>
        <p:nvSpPr>
          <p:cNvPr id="3" name="Content Placeholder 2">
            <a:extLst>
              <a:ext uri="{FF2B5EF4-FFF2-40B4-BE49-F238E27FC236}">
                <a16:creationId xmlns:a16="http://schemas.microsoft.com/office/drawing/2014/main" id="{4706DB1E-1150-4CCE-B3A2-D770B7A7294F}"/>
              </a:ext>
            </a:extLst>
          </p:cNvPr>
          <p:cNvSpPr>
            <a:spLocks noGrp="1"/>
          </p:cNvSpPr>
          <p:nvPr>
            <p:ph idx="1"/>
          </p:nvPr>
        </p:nvSpPr>
        <p:spPr>
          <a:xfrm>
            <a:off x="5458984" y="-559"/>
            <a:ext cx="5928344" cy="6921105"/>
          </a:xfrm>
        </p:spPr>
        <p:txBody>
          <a:bodyPr vert="horz" lIns="0" tIns="45720" rIns="0" bIns="45720" rtlCol="0" anchor="t">
            <a:normAutofit/>
          </a:bodyPr>
          <a:lstStyle/>
          <a:p>
            <a:endParaRPr lang="en-US"/>
          </a:p>
          <a:p>
            <a:endParaRPr lang="en-US"/>
          </a:p>
          <a:p>
            <a:pPr marL="0" indent="0">
              <a:buNone/>
            </a:pPr>
            <a:r>
              <a:rPr lang="en-US" sz="2400"/>
              <a:t>Microsoft needs to integrate the following technological external factors in its strategies:</a:t>
            </a:r>
          </a:p>
          <a:p>
            <a:pPr marL="0" indent="0">
              <a:buNone/>
            </a:pPr>
            <a:r>
              <a:rPr lang="en-US" sz="2400"/>
              <a:t>Rapid adoption of mobile technology (opportunity &amp; threat)</a:t>
            </a:r>
          </a:p>
          <a:p>
            <a:pPr marL="0" indent="0">
              <a:buNone/>
            </a:pPr>
            <a:r>
              <a:rPr lang="en-US" sz="2400"/>
              <a:t>Increasing volume of online transactions (opportunity &amp; threat)</a:t>
            </a:r>
          </a:p>
          <a:p>
            <a:pPr marL="0" indent="0">
              <a:buNone/>
            </a:pPr>
            <a:r>
              <a:rPr lang="en-US" sz="2400"/>
              <a:t>Increasing automation in businesses (opportunity)</a:t>
            </a:r>
          </a:p>
          <a:p>
            <a:endParaRPr lang="en-US" sz="2400">
              <a:solidFill>
                <a:srgbClr val="404040"/>
              </a:solidFill>
            </a:endParaRPr>
          </a:p>
          <a:p>
            <a:r>
              <a:rPr lang="en-GB" sz="2000">
                <a:solidFill>
                  <a:schemeClr val="accent3"/>
                </a:solidFill>
              </a:rPr>
              <a:t>(Microsoft Corporation’s PESTLE Analysis &amp; Recommendations - Panmore Institute, 2020)</a:t>
            </a:r>
            <a:endParaRPr lang="en-US" sz="2000">
              <a:solidFill>
                <a:schemeClr val="accent3"/>
              </a:solidFill>
            </a:endParaRPr>
          </a:p>
          <a:p>
            <a:endParaRPr lang="en-US"/>
          </a:p>
          <a:p>
            <a:endParaRPr lang="en-GB"/>
          </a:p>
        </p:txBody>
      </p:sp>
      <p:sp>
        <p:nvSpPr>
          <p:cNvPr id="4" name="Text Placeholder 3">
            <a:extLst>
              <a:ext uri="{FF2B5EF4-FFF2-40B4-BE49-F238E27FC236}">
                <a16:creationId xmlns:a16="http://schemas.microsoft.com/office/drawing/2014/main" id="{A5FF2A0B-EBB8-4204-A96F-AAB58E477395}"/>
              </a:ext>
            </a:extLst>
          </p:cNvPr>
          <p:cNvSpPr>
            <a:spLocks noGrp="1"/>
          </p:cNvSpPr>
          <p:nvPr>
            <p:ph type="body" sz="half" idx="2"/>
          </p:nvPr>
        </p:nvSpPr>
        <p:spPr/>
        <p:txBody>
          <a:bodyPr/>
          <a:lstStyle/>
          <a:p>
            <a:endParaRPr lang="en-US" b="1"/>
          </a:p>
          <a:p>
            <a:r>
              <a:rPr lang="en-US" sz="2000" b="1"/>
              <a:t>Technological Factors in Microsoft’s Business</a:t>
            </a:r>
            <a:endParaRPr lang="en-US" sz="2000"/>
          </a:p>
          <a:p>
            <a:endParaRPr lang="en-GB"/>
          </a:p>
        </p:txBody>
      </p:sp>
    </p:spTree>
    <p:extLst>
      <p:ext uri="{BB962C8B-B14F-4D97-AF65-F5344CB8AC3E}">
        <p14:creationId xmlns:p14="http://schemas.microsoft.com/office/powerpoint/2010/main" val="9294085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1FCB9-7A85-4EB2-A62C-A710C9E72B12}"/>
              </a:ext>
            </a:extLst>
          </p:cNvPr>
          <p:cNvSpPr>
            <a:spLocks noGrp="1"/>
          </p:cNvSpPr>
          <p:nvPr>
            <p:ph type="title"/>
          </p:nvPr>
        </p:nvSpPr>
        <p:spPr/>
        <p:txBody>
          <a:bodyPr/>
          <a:lstStyle/>
          <a:p>
            <a:r>
              <a:rPr lang="en-GB" cap="all">
                <a:solidFill>
                  <a:srgbClr val="00B050"/>
                </a:solidFill>
                <a:latin typeface="Broadway"/>
                <a:ea typeface="+mj-lt"/>
                <a:cs typeface="+mj-lt"/>
              </a:rPr>
              <a:t>Proposal</a:t>
            </a:r>
            <a:endParaRPr lang="en-US"/>
          </a:p>
        </p:txBody>
      </p:sp>
      <p:sp>
        <p:nvSpPr>
          <p:cNvPr id="3" name="Content Placeholder 2">
            <a:extLst>
              <a:ext uri="{FF2B5EF4-FFF2-40B4-BE49-F238E27FC236}">
                <a16:creationId xmlns:a16="http://schemas.microsoft.com/office/drawing/2014/main" id="{B2510A34-1CB3-48C5-B7B5-291336333A17}"/>
              </a:ext>
            </a:extLst>
          </p:cNvPr>
          <p:cNvSpPr>
            <a:spLocks noGrp="1"/>
          </p:cNvSpPr>
          <p:nvPr>
            <p:ph idx="1"/>
          </p:nvPr>
        </p:nvSpPr>
        <p:spPr>
          <a:xfrm>
            <a:off x="5458984" y="-1"/>
            <a:ext cx="5928344" cy="6066917"/>
          </a:xfrm>
        </p:spPr>
        <p:txBody>
          <a:bodyPr vert="horz" lIns="0" tIns="45720" rIns="0" bIns="45720" rtlCol="0" anchor="t">
            <a:normAutofit/>
          </a:bodyPr>
          <a:lstStyle/>
          <a:p>
            <a:br>
              <a:rPr lang="en-US"/>
            </a:br>
            <a:br>
              <a:rPr lang="en-US"/>
            </a:br>
            <a:r>
              <a:rPr lang="en-US">
                <a:ea typeface="+mn-lt"/>
                <a:cs typeface="+mn-lt"/>
              </a:rPr>
              <a:t>The Kurt </a:t>
            </a:r>
            <a:r>
              <a:rPr lang="en-US" b="1">
                <a:ea typeface="+mn-lt"/>
                <a:cs typeface="+mn-lt"/>
              </a:rPr>
              <a:t>Lewin change theory model</a:t>
            </a:r>
            <a:r>
              <a:rPr lang="en-US">
                <a:ea typeface="+mn-lt"/>
                <a:cs typeface="+mn-lt"/>
              </a:rPr>
              <a:t> is based around a 3-step process (Unfreeze-Change-Freeze) that provides a high-level approach to change.</a:t>
            </a:r>
          </a:p>
          <a:p>
            <a:r>
              <a:rPr lang="en-GB" sz="2400">
                <a:ea typeface="+mn-lt"/>
                <a:cs typeface="+mn-lt"/>
              </a:rPr>
              <a:t>The Kurt </a:t>
            </a:r>
            <a:r>
              <a:rPr lang="en-GB" sz="2400" b="1">
                <a:ea typeface="+mn-lt"/>
                <a:cs typeface="+mn-lt"/>
              </a:rPr>
              <a:t>Lewin model</a:t>
            </a:r>
            <a:r>
              <a:rPr lang="en-GB" sz="2400">
                <a:ea typeface="+mn-lt"/>
                <a:cs typeface="+mn-lt"/>
              </a:rPr>
              <a:t> can help a leader do the following three steps: </a:t>
            </a:r>
            <a:endParaRPr lang="en-GB" sz="2400"/>
          </a:p>
          <a:p>
            <a:r>
              <a:rPr lang="en-GB" sz="2400">
                <a:ea typeface="+mn-lt"/>
                <a:cs typeface="+mn-lt"/>
              </a:rPr>
              <a:t>Make a </a:t>
            </a:r>
            <a:r>
              <a:rPr lang="en-GB" sz="2400">
                <a:latin typeface="Franklin Gothic Book" panose="020F0502020204030204"/>
                <a:ea typeface="+mn-lt"/>
                <a:cs typeface="+mn-lt"/>
              </a:rPr>
              <a:t>radical</a:t>
            </a:r>
            <a:r>
              <a:rPr lang="en-GB" sz="2400">
                <a:ea typeface="+mn-lt"/>
                <a:cs typeface="+mn-lt"/>
              </a:rPr>
              <a:t> change </a:t>
            </a:r>
            <a:endParaRPr lang="en-GB"/>
          </a:p>
          <a:p>
            <a:r>
              <a:rPr lang="en-GB" sz="2400">
                <a:ea typeface="+mn-lt"/>
                <a:cs typeface="+mn-lt"/>
              </a:rPr>
              <a:t>Minimize the disruption of the structure’s operations </a:t>
            </a:r>
            <a:endParaRPr lang="en-GB">
              <a:ea typeface="+mn-lt"/>
              <a:cs typeface="+mn-lt"/>
            </a:endParaRPr>
          </a:p>
          <a:p>
            <a:r>
              <a:rPr lang="en-GB" sz="2400">
                <a:ea typeface="+mn-lt"/>
                <a:cs typeface="+mn-lt"/>
              </a:rPr>
              <a:t>Make sure that the change is adopted permanently </a:t>
            </a:r>
            <a:endParaRPr lang="en-GB"/>
          </a:p>
          <a:p>
            <a:r>
              <a:rPr lang="en-GB" sz="2400">
                <a:ea typeface="+mn-lt"/>
                <a:cs typeface="+mn-lt"/>
              </a:rPr>
              <a:t>(The Kurt Lewin Model Of Change, 2020)</a:t>
            </a:r>
            <a:endParaRPr lang="en-GB" sz="2400"/>
          </a:p>
        </p:txBody>
      </p:sp>
      <p:sp>
        <p:nvSpPr>
          <p:cNvPr id="4" name="Text Placeholder 3">
            <a:extLst>
              <a:ext uri="{FF2B5EF4-FFF2-40B4-BE49-F238E27FC236}">
                <a16:creationId xmlns:a16="http://schemas.microsoft.com/office/drawing/2014/main" id="{3346CE7F-55A9-4BC5-9943-26FF9A0EC8FB}"/>
              </a:ext>
            </a:extLst>
          </p:cNvPr>
          <p:cNvSpPr>
            <a:spLocks noGrp="1"/>
          </p:cNvSpPr>
          <p:nvPr>
            <p:ph type="body" sz="half" idx="2"/>
          </p:nvPr>
        </p:nvSpPr>
        <p:spPr>
          <a:xfrm>
            <a:off x="643465" y="3043050"/>
            <a:ext cx="3517567" cy="1601465"/>
          </a:xfrm>
        </p:spPr>
        <p:txBody>
          <a:bodyPr vert="horz" lIns="91440" tIns="45720" rIns="91440" bIns="45720" rtlCol="0" anchor="t">
            <a:normAutofit fontScale="92500"/>
          </a:bodyPr>
          <a:lstStyle/>
          <a:p>
            <a:endParaRPr lang="en-GB" b="1" cap="all">
              <a:ea typeface="+mn-lt"/>
              <a:cs typeface="+mn-lt"/>
            </a:endParaRPr>
          </a:p>
          <a:p>
            <a:endParaRPr lang="en-GB" b="1" cap="all">
              <a:ea typeface="+mn-lt"/>
              <a:cs typeface="+mn-lt"/>
            </a:endParaRPr>
          </a:p>
          <a:p>
            <a:r>
              <a:rPr lang="en-GB" sz="2800" cap="all">
                <a:ea typeface="+mn-lt"/>
                <a:cs typeface="+mn-lt"/>
              </a:rPr>
              <a:t>Kurt </a:t>
            </a:r>
            <a:r>
              <a:rPr lang="en-GB" sz="2800" b="1" cap="all">
                <a:ea typeface="+mn-lt"/>
                <a:cs typeface="+mn-lt"/>
              </a:rPr>
              <a:t>Lewins' model</a:t>
            </a:r>
            <a:endParaRPr lang="en-GB"/>
          </a:p>
          <a:p>
            <a:endParaRPr lang="en-GB" b="1" cap="all"/>
          </a:p>
        </p:txBody>
      </p:sp>
    </p:spTree>
    <p:extLst>
      <p:ext uri="{BB962C8B-B14F-4D97-AF65-F5344CB8AC3E}">
        <p14:creationId xmlns:p14="http://schemas.microsoft.com/office/powerpoint/2010/main" val="941159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DAE03-0A4A-49CE-BBBC-987CED069568}"/>
              </a:ext>
            </a:extLst>
          </p:cNvPr>
          <p:cNvSpPr>
            <a:spLocks noGrp="1"/>
          </p:cNvSpPr>
          <p:nvPr>
            <p:ph type="title"/>
          </p:nvPr>
        </p:nvSpPr>
        <p:spPr>
          <a:xfrm>
            <a:off x="643466" y="89335"/>
            <a:ext cx="3517567" cy="2761813"/>
          </a:xfrm>
        </p:spPr>
        <p:txBody>
          <a:bodyPr>
            <a:normAutofit fontScale="90000"/>
          </a:bodyPr>
          <a:lstStyle/>
          <a:p>
            <a:r>
              <a:rPr lang="en-GB" sz="4800">
                <a:solidFill>
                  <a:srgbClr val="00B050"/>
                </a:solidFill>
                <a:latin typeface="Franklin Gothic Heavy"/>
              </a:rPr>
              <a:t>Proposal</a:t>
            </a:r>
            <a:br>
              <a:rPr lang="en-GB" sz="4800">
                <a:solidFill>
                  <a:srgbClr val="00B050"/>
                </a:solidFill>
                <a:latin typeface="Franklin Gothic Heavy"/>
              </a:rPr>
            </a:br>
            <a:br>
              <a:rPr lang="en-GB">
                <a:latin typeface="Broadway"/>
              </a:rPr>
            </a:br>
            <a:r>
              <a:rPr lang="en-US" sz="2800">
                <a:latin typeface="Franklin Gothic Book"/>
                <a:ea typeface="+mj-lt"/>
                <a:cs typeface="+mj-lt"/>
              </a:rPr>
              <a:t>Microsoft needs to work on its weak aspects and embrace opportunities.</a:t>
            </a:r>
            <a:endParaRPr lang="en-GB" sz="2800">
              <a:latin typeface="Franklin Gothic Book"/>
            </a:endParaRPr>
          </a:p>
        </p:txBody>
      </p:sp>
      <p:sp>
        <p:nvSpPr>
          <p:cNvPr id="3" name="Content Placeholder 2">
            <a:extLst>
              <a:ext uri="{FF2B5EF4-FFF2-40B4-BE49-F238E27FC236}">
                <a16:creationId xmlns:a16="http://schemas.microsoft.com/office/drawing/2014/main" id="{FA1DF58B-18F9-4A8D-BF28-241AB3638B1B}"/>
              </a:ext>
            </a:extLst>
          </p:cNvPr>
          <p:cNvSpPr>
            <a:spLocks noGrp="1"/>
          </p:cNvSpPr>
          <p:nvPr>
            <p:ph idx="1"/>
          </p:nvPr>
        </p:nvSpPr>
        <p:spPr/>
        <p:txBody>
          <a:bodyPr vert="horz" lIns="0" tIns="45720" rIns="0" bIns="45720" rtlCol="0" anchor="t">
            <a:normAutofit/>
          </a:bodyPr>
          <a:lstStyle/>
          <a:p>
            <a:r>
              <a:rPr lang="en-GB"/>
              <a:t>Successes:</a:t>
            </a:r>
            <a:endParaRPr lang="en-GB" err="1"/>
          </a:p>
          <a:p>
            <a:r>
              <a:rPr lang="en-US">
                <a:solidFill>
                  <a:srgbClr val="0070C0"/>
                </a:solidFill>
                <a:ea typeface="+mn-lt"/>
                <a:cs typeface="+mn-lt"/>
              </a:rPr>
              <a:t>9.5USbillionOverall market for change management related to Microsoft technologies for2019, growing at7%annually.</a:t>
            </a:r>
            <a:endParaRPr lang="en-US">
              <a:ea typeface="+mn-lt"/>
              <a:cs typeface="+mn-lt"/>
            </a:endParaRPr>
          </a:p>
          <a:p>
            <a:r>
              <a:rPr lang="nn-NO">
                <a:solidFill>
                  <a:schemeClr val="accent3"/>
                </a:solidFill>
                <a:ea typeface="+mn-lt"/>
                <a:cs typeface="+mn-lt"/>
              </a:rPr>
              <a:t>(Microsoft 365 for Partners, 2020)</a:t>
            </a:r>
            <a:endParaRPr lang="en-GB">
              <a:solidFill>
                <a:schemeClr val="accent3"/>
              </a:solidFill>
            </a:endParaRPr>
          </a:p>
          <a:p>
            <a:r>
              <a:rPr lang="en-GB"/>
              <a:t>Threats:</a:t>
            </a:r>
          </a:p>
          <a:p>
            <a:r>
              <a:rPr lang="en-US">
                <a:solidFill>
                  <a:srgbClr val="FF0000"/>
                </a:solidFill>
                <a:ea typeface="+mn-lt"/>
                <a:cs typeface="+mn-lt"/>
              </a:rPr>
              <a:t>Microsoft Teams users were vulnerable to </a:t>
            </a:r>
            <a:r>
              <a:rPr lang="en-US">
                <a:solidFill>
                  <a:srgbClr val="FF0000"/>
                </a:solidFill>
                <a:ea typeface="+mn-lt"/>
                <a:cs typeface="+mn-lt"/>
                <a:hlinkClick r:id="rId2"/>
              </a:rPr>
              <a:t>a malicious GIF that could have stolen account data</a:t>
            </a:r>
            <a:r>
              <a:rPr lang="en-US">
                <a:solidFill>
                  <a:srgbClr val="FF0000"/>
                </a:solidFill>
                <a:ea typeface="+mn-lt"/>
                <a:cs typeface="+mn-lt"/>
              </a:rPr>
              <a:t>.</a:t>
            </a:r>
            <a:endParaRPr lang="en-US">
              <a:ea typeface="+mn-lt"/>
              <a:cs typeface="+mn-lt"/>
            </a:endParaRPr>
          </a:p>
          <a:p>
            <a:r>
              <a:rPr lang="en-GB">
                <a:solidFill>
                  <a:schemeClr val="accent3"/>
                </a:solidFill>
                <a:ea typeface="+mn-lt"/>
                <a:cs typeface="+mn-lt"/>
              </a:rPr>
              <a:t>(Winder, 2020)</a:t>
            </a:r>
            <a:endParaRPr lang="en-GB">
              <a:solidFill>
                <a:schemeClr val="accent3"/>
              </a:solidFill>
            </a:endParaRPr>
          </a:p>
          <a:p>
            <a:r>
              <a:rPr lang="en-GB" b="1"/>
              <a:t>Kurt Lewin's model influence the actions and motivate to strive to uncover the protentilas and overcome weekness.</a:t>
            </a:r>
            <a:endParaRPr lang="en-GB">
              <a:solidFill>
                <a:schemeClr val="accent3"/>
              </a:solidFill>
            </a:endParaRPr>
          </a:p>
          <a:p>
            <a:endParaRPr lang="en-GB"/>
          </a:p>
        </p:txBody>
      </p:sp>
      <p:sp>
        <p:nvSpPr>
          <p:cNvPr id="4" name="Text Placeholder 3">
            <a:extLst>
              <a:ext uri="{FF2B5EF4-FFF2-40B4-BE49-F238E27FC236}">
                <a16:creationId xmlns:a16="http://schemas.microsoft.com/office/drawing/2014/main" id="{3CB54E48-222A-4B8C-BDF4-D50FD3BDE89D}"/>
              </a:ext>
            </a:extLst>
          </p:cNvPr>
          <p:cNvSpPr>
            <a:spLocks noGrp="1"/>
          </p:cNvSpPr>
          <p:nvPr>
            <p:ph type="body" sz="half" idx="2"/>
          </p:nvPr>
        </p:nvSpPr>
        <p:spPr>
          <a:xfrm>
            <a:off x="643465" y="3520570"/>
            <a:ext cx="3517567" cy="2913556"/>
          </a:xfrm>
        </p:spPr>
        <p:txBody>
          <a:bodyPr vert="horz" lIns="91440" tIns="45720" rIns="91440" bIns="45720" rtlCol="0" anchor="t">
            <a:noAutofit/>
          </a:bodyPr>
          <a:lstStyle/>
          <a:p>
            <a:r>
              <a:rPr lang="en-GB" sz="2800" b="1"/>
              <a:t>               </a:t>
            </a:r>
            <a:endParaRPr lang="en-US"/>
          </a:p>
          <a:p>
            <a:endParaRPr lang="en-GB" sz="2800" b="1"/>
          </a:p>
          <a:p>
            <a:r>
              <a:rPr lang="en-GB" sz="2800" b="1"/>
              <a:t>            Teams</a:t>
            </a:r>
            <a:endParaRPr lang="en-US"/>
          </a:p>
        </p:txBody>
      </p:sp>
      <p:pic>
        <p:nvPicPr>
          <p:cNvPr id="6" name="Picture 5" descr="A picture containing drawing&#10;&#10;Description automatically generated">
            <a:extLst>
              <a:ext uri="{FF2B5EF4-FFF2-40B4-BE49-F238E27FC236}">
                <a16:creationId xmlns:a16="http://schemas.microsoft.com/office/drawing/2014/main" id="{0DDDFF35-16C4-45B6-A586-824BBFA54E30}"/>
              </a:ext>
            </a:extLst>
          </p:cNvPr>
          <p:cNvPicPr>
            <a:picLocks noChangeAspect="1"/>
          </p:cNvPicPr>
          <p:nvPr/>
        </p:nvPicPr>
        <p:blipFill>
          <a:blip r:embed="rId3"/>
          <a:stretch>
            <a:fillRect/>
          </a:stretch>
        </p:blipFill>
        <p:spPr>
          <a:xfrm>
            <a:off x="960295" y="3951258"/>
            <a:ext cx="2259747" cy="1609238"/>
          </a:xfrm>
          <a:prstGeom prst="rect">
            <a:avLst/>
          </a:prstGeom>
        </p:spPr>
      </p:pic>
    </p:spTree>
    <p:extLst>
      <p:ext uri="{BB962C8B-B14F-4D97-AF65-F5344CB8AC3E}">
        <p14:creationId xmlns:p14="http://schemas.microsoft.com/office/powerpoint/2010/main" val="4063397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FE4F6-00FC-4A95-A066-6EFFC071F379}"/>
              </a:ext>
            </a:extLst>
          </p:cNvPr>
          <p:cNvSpPr>
            <a:spLocks noGrp="1"/>
          </p:cNvSpPr>
          <p:nvPr>
            <p:ph type="ctrTitle"/>
          </p:nvPr>
        </p:nvSpPr>
        <p:spPr>
          <a:xfrm>
            <a:off x="1097280" y="110815"/>
            <a:ext cx="10049642" cy="4941262"/>
          </a:xfrm>
        </p:spPr>
        <p:txBody>
          <a:bodyPr>
            <a:normAutofit/>
          </a:bodyPr>
          <a:lstStyle/>
          <a:p>
            <a:br>
              <a:rPr lang="en-GB" sz="1100" b="1">
                <a:latin typeface="Franklin Gothic Book"/>
              </a:rPr>
            </a:br>
            <a:r>
              <a:rPr lang="en-GB" sz="1800" b="1">
                <a:latin typeface="Franklin Gothic Book"/>
              </a:rPr>
              <a:t>Reviews</a:t>
            </a:r>
            <a:r>
              <a:rPr lang="en-GB" sz="1800">
                <a:latin typeface="Franklin Gothic Book"/>
              </a:rPr>
              <a:t> </a:t>
            </a:r>
            <a:endParaRPr lang="en-US" sz="1800">
              <a:latin typeface="Franklin Gothic Book"/>
            </a:endParaRPr>
          </a:p>
          <a:p>
            <a:r>
              <a:rPr lang="en-GB" sz="1800" cap="all">
                <a:latin typeface="Franklin Gothic Book"/>
                <a:ea typeface="+mj-lt"/>
                <a:cs typeface="+mj-lt"/>
              </a:rPr>
              <a:t>April 29, 2020</a:t>
            </a:r>
            <a:endParaRPr lang="en-GB" sz="1800">
              <a:latin typeface="Franklin Gothic Book"/>
            </a:endParaRPr>
          </a:p>
          <a:p>
            <a:r>
              <a:rPr lang="en-GB" sz="1800" b="1">
                <a:latin typeface="Franklin Gothic Book"/>
                <a:hlinkClick r:id="rId2"/>
              </a:rPr>
              <a:t>Teams lives up to its name</a:t>
            </a:r>
            <a:endParaRPr lang="en-GB" sz="1800">
              <a:latin typeface="Franklin Gothic Book"/>
            </a:endParaRPr>
          </a:p>
          <a:p>
            <a:r>
              <a:rPr lang="en-GB" sz="1800">
                <a:latin typeface="Franklin Gothic Book"/>
                <a:ea typeface="+mj-lt"/>
                <a:cs typeface="+mj-lt"/>
                <a:hlinkClick r:id="rId3"/>
              </a:rPr>
              <a:t>Michael Eberhard</a:t>
            </a:r>
            <a:endParaRPr lang="en-GB" sz="1800">
              <a:latin typeface="Franklin Gothic Book"/>
            </a:endParaRPr>
          </a:p>
          <a:p>
            <a:r>
              <a:rPr lang="en-GB" sz="1800">
                <a:latin typeface="Franklin Gothic Book"/>
                <a:ea typeface="+mj-lt"/>
                <a:cs typeface="+mj-lt"/>
              </a:rPr>
              <a:t>Network Systems Analyst</a:t>
            </a:r>
            <a:endParaRPr lang="en-GB" sz="1800">
              <a:latin typeface="Franklin Gothic Book"/>
            </a:endParaRPr>
          </a:p>
          <a:p>
            <a:r>
              <a:rPr lang="en-GB" sz="1800">
                <a:latin typeface="Franklin Gothic Book"/>
                <a:ea typeface="+mj-lt"/>
                <a:cs typeface="+mj-lt"/>
              </a:rPr>
              <a:t>Ewing Irrigation Wholesale, 1001-5000 employees</a:t>
            </a:r>
            <a:endParaRPr lang="en-GB" sz="1800">
              <a:latin typeface="Franklin Gothic Book"/>
            </a:endParaRPr>
          </a:p>
          <a:p>
            <a:r>
              <a:rPr lang="en-GB" sz="1800" b="1">
                <a:latin typeface="Franklin Gothic Book"/>
                <a:ea typeface="+mj-lt"/>
                <a:cs typeface="+mj-lt"/>
              </a:rPr>
              <a:t>Score </a:t>
            </a:r>
            <a:r>
              <a:rPr lang="en-GB" sz="1800">
                <a:latin typeface="Franklin Gothic Book"/>
                <a:ea typeface="+mj-lt"/>
                <a:cs typeface="+mj-lt"/>
              </a:rPr>
              <a:t>10 out of 10</a:t>
            </a:r>
            <a:endParaRPr lang="en-GB" sz="1800">
              <a:latin typeface="Franklin Gothic Book"/>
            </a:endParaRPr>
          </a:p>
          <a:p>
            <a:r>
              <a:rPr lang="en-GB" sz="1800">
                <a:latin typeface="Franklin Gothic Book"/>
                <a:ea typeface="+mj-lt"/>
                <a:cs typeface="+mj-lt"/>
              </a:rPr>
              <a:t>Vetted Review</a:t>
            </a:r>
            <a:endParaRPr lang="en-GB" sz="1800">
              <a:latin typeface="Franklin Gothic Book"/>
            </a:endParaRPr>
          </a:p>
          <a:p>
            <a:r>
              <a:rPr lang="en-GB" sz="1800">
                <a:latin typeface="Franklin Gothic Book"/>
                <a:ea typeface="+mj-lt"/>
                <a:cs typeface="+mj-lt"/>
              </a:rPr>
              <a:t>Verified User</a:t>
            </a:r>
            <a:endParaRPr lang="en-GB" sz="1800">
              <a:latin typeface="Franklin Gothic Book"/>
            </a:endParaRPr>
          </a:p>
          <a:p>
            <a:r>
              <a:rPr lang="en-GB" sz="1800">
                <a:latin typeface="Franklin Gothic Book"/>
                <a:ea typeface="+mj-lt"/>
                <a:cs typeface="+mj-lt"/>
                <a:hlinkClick r:id="rId4"/>
              </a:rPr>
              <a:t>Review Source</a:t>
            </a:r>
            <a:endParaRPr lang="en-GB" sz="1800">
              <a:latin typeface="Franklin Gothic Book"/>
            </a:endParaRPr>
          </a:p>
          <a:p>
            <a:r>
              <a:rPr lang="en-GB" sz="1800" b="1">
                <a:latin typeface="Franklin Gothic Book"/>
                <a:hlinkClick r:id="rId5"/>
              </a:rPr>
              <a:t>Use Cases and Deployment Scope</a:t>
            </a:r>
            <a:endParaRPr lang="en-GB" sz="1800">
              <a:latin typeface="Franklin Gothic Book"/>
            </a:endParaRPr>
          </a:p>
          <a:p>
            <a:r>
              <a:rPr lang="en-GB" sz="1800">
                <a:latin typeface="Franklin Gothic Book"/>
                <a:ea typeface="+mj-lt"/>
                <a:cs typeface="+mj-lt"/>
              </a:rPr>
              <a:t>Microsoft Teams is the main collaboration tool across our entire organization. A lot of users had received a crash course in its use because of working from home due to the COVID-19 quarantines but many have stated that they are very pleased with the ease of use and ability to connect with remote co-workers. We have even used it to set up a "water cooler" team just to be able to chit chat with other office workers.</a:t>
            </a:r>
            <a:endParaRPr lang="en-GB" sz="1800">
              <a:latin typeface="Franklin Gothic Book"/>
            </a:endParaRPr>
          </a:p>
          <a:p>
            <a:endParaRPr lang="en-GB"/>
          </a:p>
        </p:txBody>
      </p:sp>
      <p:sp>
        <p:nvSpPr>
          <p:cNvPr id="3" name="Subtitle 2">
            <a:extLst>
              <a:ext uri="{FF2B5EF4-FFF2-40B4-BE49-F238E27FC236}">
                <a16:creationId xmlns:a16="http://schemas.microsoft.com/office/drawing/2014/main" id="{4ACE61D2-E056-4B47-A768-535067F94ED4}"/>
              </a:ext>
            </a:extLst>
          </p:cNvPr>
          <p:cNvSpPr>
            <a:spLocks noGrp="1"/>
          </p:cNvSpPr>
          <p:nvPr>
            <p:ph type="subTitle" idx="1"/>
          </p:nvPr>
        </p:nvSpPr>
        <p:spPr/>
        <p:txBody>
          <a:bodyPr vert="horz" lIns="91440" tIns="45720" rIns="91440" bIns="45720" rtlCol="0" anchor="t">
            <a:normAutofit/>
          </a:bodyPr>
          <a:lstStyle/>
          <a:p>
            <a:r>
              <a:rPr lang="en-GB" sz="1400">
                <a:ea typeface="+mn-lt"/>
                <a:cs typeface="+mn-lt"/>
              </a:rPr>
              <a:t>(Teams, 2020)</a:t>
            </a:r>
            <a:endParaRPr lang="en-US" sz="1400"/>
          </a:p>
        </p:txBody>
      </p:sp>
      <p:pic>
        <p:nvPicPr>
          <p:cNvPr id="5" name="Picture 4" descr="A picture containing drawing&#10;&#10;Description automatically generated">
            <a:extLst>
              <a:ext uri="{FF2B5EF4-FFF2-40B4-BE49-F238E27FC236}">
                <a16:creationId xmlns:a16="http://schemas.microsoft.com/office/drawing/2014/main" id="{B1306DE4-A6D2-4B1A-B121-C328487F3CC8}"/>
              </a:ext>
            </a:extLst>
          </p:cNvPr>
          <p:cNvPicPr>
            <a:picLocks noChangeAspect="1"/>
          </p:cNvPicPr>
          <p:nvPr/>
        </p:nvPicPr>
        <p:blipFill>
          <a:blip r:embed="rId6"/>
          <a:stretch>
            <a:fillRect/>
          </a:stretch>
        </p:blipFill>
        <p:spPr>
          <a:xfrm>
            <a:off x="9932845" y="-1617"/>
            <a:ext cx="2259747" cy="1609238"/>
          </a:xfrm>
          <a:prstGeom prst="rect">
            <a:avLst/>
          </a:prstGeom>
        </p:spPr>
      </p:pic>
    </p:spTree>
    <p:extLst>
      <p:ext uri="{BB962C8B-B14F-4D97-AF65-F5344CB8AC3E}">
        <p14:creationId xmlns:p14="http://schemas.microsoft.com/office/powerpoint/2010/main" val="26216643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9D554-931B-4B52-B377-CF26634EDF9A}"/>
              </a:ext>
            </a:extLst>
          </p:cNvPr>
          <p:cNvSpPr>
            <a:spLocks noGrp="1"/>
          </p:cNvSpPr>
          <p:nvPr>
            <p:ph type="title"/>
          </p:nvPr>
        </p:nvSpPr>
        <p:spPr>
          <a:xfrm>
            <a:off x="643466" y="-46737"/>
            <a:ext cx="3517567" cy="1961895"/>
          </a:xfrm>
        </p:spPr>
        <p:txBody>
          <a:bodyPr/>
          <a:lstStyle/>
          <a:p>
            <a:r>
              <a:rPr lang="en-GB">
                <a:solidFill>
                  <a:schemeClr val="accent3"/>
                </a:solidFill>
                <a:latin typeface="Broadway"/>
              </a:rPr>
              <a:t>References</a:t>
            </a:r>
          </a:p>
        </p:txBody>
      </p:sp>
      <p:sp>
        <p:nvSpPr>
          <p:cNvPr id="3" name="Content Placeholder 2">
            <a:extLst>
              <a:ext uri="{FF2B5EF4-FFF2-40B4-BE49-F238E27FC236}">
                <a16:creationId xmlns:a16="http://schemas.microsoft.com/office/drawing/2014/main" id="{F2C224D0-FDD1-42C4-8F26-1BF30A9BA4EB}"/>
              </a:ext>
            </a:extLst>
          </p:cNvPr>
          <p:cNvSpPr>
            <a:spLocks noGrp="1"/>
          </p:cNvSpPr>
          <p:nvPr>
            <p:ph idx="1"/>
          </p:nvPr>
        </p:nvSpPr>
        <p:spPr>
          <a:xfrm>
            <a:off x="5458984" y="365760"/>
            <a:ext cx="5928344" cy="6492240"/>
          </a:xfrm>
        </p:spPr>
        <p:txBody>
          <a:bodyPr vert="horz" lIns="0" tIns="45720" rIns="0" bIns="45720" rtlCol="0" anchor="t">
            <a:noAutofit/>
          </a:bodyPr>
          <a:lstStyle/>
          <a:p>
            <a:pPr marL="0" indent="0">
              <a:buNone/>
            </a:pPr>
            <a:endParaRPr lang="en-US" sz="1050"/>
          </a:p>
          <a:p>
            <a:pPr marL="0" indent="0">
              <a:buNone/>
            </a:pPr>
            <a:r>
              <a:rPr lang="en-US" sz="1050">
                <a:ea typeface="+mn-lt"/>
                <a:cs typeface="+mn-lt"/>
              </a:rPr>
              <a:t>Support.office.com. 2020. </a:t>
            </a:r>
            <a:r>
              <a:rPr lang="en-US" sz="1050" i="1">
                <a:ea typeface="+mn-lt"/>
                <a:cs typeface="+mn-lt"/>
              </a:rPr>
              <a:t>What's New In Microsoft Teams</a:t>
            </a:r>
            <a:r>
              <a:rPr lang="en-US" sz="1050">
                <a:ea typeface="+mn-lt"/>
                <a:cs typeface="+mn-lt"/>
              </a:rPr>
              <a:t>. [online] Available at: &lt;https://support.office.com/en-us/article/What-s-new-in-Microsoft-Teams-d7092a6d-c896-424c-b362-a472d5f105de&gt; [Accessed 22 May 2020].</a:t>
            </a:r>
          </a:p>
          <a:p>
            <a:pPr marL="0" indent="0">
              <a:buNone/>
            </a:pPr>
            <a:r>
              <a:rPr lang="en-US" sz="1050"/>
              <a:t>Bellis, Mary. "Timeline of Microsoft Corporation." ThoughtCo, Feb. 11, 2020, thoughtco.com/timeline-of-microsoft-corporation-1991139. Bellis, Mary. "Timeline of Microsoft Corporation." ThoughtCo, Feb. 11, 2020, thoughtco.com/timeline-of-microsoft-corporation-1991139.</a:t>
            </a:r>
          </a:p>
          <a:p>
            <a:pPr marL="0" indent="0">
              <a:buNone/>
            </a:pPr>
            <a:r>
              <a:rPr lang="en-US" sz="1050"/>
              <a:t>Bstrategyhub.com. 2020. </a:t>
            </a:r>
            <a:r>
              <a:rPr lang="en-US" sz="1050" i="1"/>
              <a:t>Microsoft Key Facts</a:t>
            </a:r>
            <a:r>
              <a:rPr lang="en-US" sz="1050"/>
              <a:t>. [online] Available at: &lt;https://bstrategyhub.com/wp-content/uploads/2019/03/Key-facts-about-Microsoft.png&gt; [Accessed 23 May 2020].</a:t>
            </a:r>
          </a:p>
          <a:p>
            <a:pPr marL="0" indent="0">
              <a:buNone/>
            </a:pPr>
            <a:r>
              <a:rPr lang="en-US" sz="1050"/>
              <a:t>Microsoft 365 for Partners. 2020. </a:t>
            </a:r>
            <a:r>
              <a:rPr lang="en-US" sz="1050" i="1"/>
              <a:t>Microsoft 365 For Partners</a:t>
            </a:r>
            <a:r>
              <a:rPr lang="en-US" sz="1050"/>
              <a:t>. [online] Available at: &lt;https://www.microsoft.com/microsoft-365/partners/teamwork/acm-practice&gt; [Accessed 22 May 2020].</a:t>
            </a:r>
            <a:endParaRPr lang="en-GB" sz="1050"/>
          </a:p>
          <a:p>
            <a:pPr marL="0" indent="0">
              <a:buNone/>
            </a:pPr>
            <a:r>
              <a:rPr lang="en-US" sz="1050" i="1"/>
              <a:t>Microsoft In Numbers</a:t>
            </a:r>
            <a:r>
              <a:rPr lang="en-US" sz="1050"/>
              <a:t>. 2020. [online] Available at: &lt;https://www.youtube.com/watch?v=qM0lp0BSRvQ&gt; [Accessed 22 May 2020].</a:t>
            </a:r>
          </a:p>
          <a:p>
            <a:pPr marL="0" indent="0">
              <a:buNone/>
            </a:pPr>
            <a:r>
              <a:rPr lang="en-US" sz="1050"/>
              <a:t>Winder, D., 2020. </a:t>
            </a:r>
            <a:r>
              <a:rPr lang="en-US" sz="1050" i="1"/>
              <a:t>Beware This New Microsoft Teams Password Hacking Threat To 75 Million Users</a:t>
            </a:r>
            <a:r>
              <a:rPr lang="en-US" sz="1050"/>
              <a:t>. [online] Forbes. Available at: &lt;https://www.forbes.com/sites/daveywinder/2020/05/02/beware-this-new-microsoft-teams-password-hacking-threat-to-75-million-users/#13aedd4b2fbc&gt; [Accessed 23 May 2020].</a:t>
            </a:r>
          </a:p>
          <a:p>
            <a:pPr marL="0" indent="0">
              <a:buNone/>
            </a:pPr>
            <a:r>
              <a:rPr lang="en-US" sz="1050"/>
              <a:t>Phelan, D., 2020. </a:t>
            </a:r>
            <a:r>
              <a:rPr lang="en-US" sz="1050" i="1"/>
              <a:t>Microsoft Teams Promises Great Video Calls: No More Typing Or Dog Noises</a:t>
            </a:r>
            <a:r>
              <a:rPr lang="en-US" sz="1050"/>
              <a:t>. [online] Forbes. Available at: &lt;https://www.forbes.com/sites/davidphelan/2020/04/10/microsoft-teams-will-fix-video-calls-no-more-typing-or-dog-noises/#7346502cc53e&gt; [Accessed 23 May 2020].</a:t>
            </a:r>
          </a:p>
          <a:p>
            <a:pPr marL="0" indent="0">
              <a:buNone/>
            </a:pPr>
            <a:r>
              <a:rPr lang="en-GB" sz="1050" i="1">
                <a:ea typeface="+mn-lt"/>
                <a:cs typeface="+mn-lt"/>
              </a:rPr>
              <a:t>LEWINS CHANGE MANAGEMENT MODEL.2020</a:t>
            </a:r>
            <a:r>
              <a:rPr lang="en-GB" sz="1050">
                <a:ea typeface="+mn-lt"/>
                <a:cs typeface="+mn-lt"/>
              </a:rPr>
              <a:t>. [online] Available at: &lt;https://www.youtube.com/watch?v=pfw4ZGw12xI&gt; [Accessed 1 June 2020].</a:t>
            </a:r>
            <a:endParaRPr lang="en-GB" sz="1050"/>
          </a:p>
          <a:p>
            <a:pPr marL="0" indent="0">
              <a:buNone/>
            </a:pPr>
            <a:r>
              <a:rPr lang="en-GB" sz="1050">
                <a:ea typeface="+mn-lt"/>
                <a:cs typeface="+mn-lt"/>
              </a:rPr>
              <a:t>Teams, M., 2020. </a:t>
            </a:r>
            <a:r>
              <a:rPr lang="en-GB" sz="1050" i="1">
                <a:ea typeface="+mn-lt"/>
                <a:cs typeface="+mn-lt"/>
              </a:rPr>
              <a:t>Microsoft Teams Reviews &amp; Ratings 2020</a:t>
            </a:r>
            <a:r>
              <a:rPr lang="en-GB" sz="1050">
                <a:ea typeface="+mn-lt"/>
                <a:cs typeface="+mn-lt"/>
              </a:rPr>
              <a:t>. [online] </a:t>
            </a:r>
            <a:r>
              <a:rPr lang="en-GB" sz="1050" err="1">
                <a:ea typeface="+mn-lt"/>
                <a:cs typeface="+mn-lt"/>
              </a:rPr>
              <a:t>TrustRadius</a:t>
            </a:r>
            <a:r>
              <a:rPr lang="en-GB" sz="1050">
                <a:ea typeface="+mn-lt"/>
                <a:cs typeface="+mn-lt"/>
              </a:rPr>
              <a:t>. Available at: &lt;https://www.trustradius.com/products/microsoft-teams/reviews&gt; [Accessed 1 June 2020].</a:t>
            </a:r>
            <a:endParaRPr lang="en-GB"/>
          </a:p>
          <a:p>
            <a:endParaRPr lang="en-GB"/>
          </a:p>
        </p:txBody>
      </p:sp>
      <p:sp>
        <p:nvSpPr>
          <p:cNvPr id="4" name="Text Placeholder 3">
            <a:extLst>
              <a:ext uri="{FF2B5EF4-FFF2-40B4-BE49-F238E27FC236}">
                <a16:creationId xmlns:a16="http://schemas.microsoft.com/office/drawing/2014/main" id="{36792F71-8077-4E63-8045-5837CAFEF1A6}"/>
              </a:ext>
            </a:extLst>
          </p:cNvPr>
          <p:cNvSpPr>
            <a:spLocks noGrp="1"/>
          </p:cNvSpPr>
          <p:nvPr>
            <p:ph type="body" sz="half" idx="2"/>
          </p:nvPr>
        </p:nvSpPr>
        <p:spPr/>
        <p:txBody>
          <a:bodyPr vert="horz" lIns="91440" tIns="45720" rIns="91440" bIns="45720" rtlCol="0" anchor="t">
            <a:normAutofit/>
          </a:bodyPr>
          <a:lstStyle/>
          <a:p>
            <a:r>
              <a:rPr lang="en-GB" sz="3600">
                <a:latin typeface="Broadway" panose="04040905080002020502" pitchFamily="82" charset="0"/>
              </a:rPr>
              <a:t>Thank you</a:t>
            </a:r>
          </a:p>
        </p:txBody>
      </p:sp>
    </p:spTree>
    <p:extLst>
      <p:ext uri="{BB962C8B-B14F-4D97-AF65-F5344CB8AC3E}">
        <p14:creationId xmlns:p14="http://schemas.microsoft.com/office/powerpoint/2010/main" val="723296418"/>
      </p:ext>
    </p:extLst>
  </p:cSld>
  <p:clrMapOvr>
    <a:masterClrMapping/>
  </p:clrMapOvr>
</p:sld>
</file>

<file path=ppt/theme/theme1.xml><?xml version="1.0" encoding="utf-8"?>
<a:theme xmlns:a="http://schemas.openxmlformats.org/drawingml/2006/main" name="1_RetrospectVTI">
  <a:themeElements>
    <a:clrScheme name="Custom 34">
      <a:dk1>
        <a:sysClr val="windowText" lastClr="000000"/>
      </a:dk1>
      <a:lt1>
        <a:sysClr val="window" lastClr="FFFFFF"/>
      </a:lt1>
      <a:dk2>
        <a:srgbClr val="39302A"/>
      </a:dk2>
      <a:lt2>
        <a:srgbClr val="E5DEDB"/>
      </a:lt2>
      <a:accent1>
        <a:srgbClr val="EC7016"/>
      </a:accent1>
      <a:accent2>
        <a:srgbClr val="F8931D"/>
      </a:accent2>
      <a:accent3>
        <a:srgbClr val="CE8D3E"/>
      </a:accent3>
      <a:accent4>
        <a:srgbClr val="E64823"/>
      </a:accent4>
      <a:accent5>
        <a:srgbClr val="FFCA08"/>
      </a:accent5>
      <a:accent6>
        <a:srgbClr val="9C6A6A"/>
      </a:accent6>
      <a:hlink>
        <a:srgbClr val="2998E3"/>
      </a:hlink>
      <a:folHlink>
        <a:srgbClr val="7F723D"/>
      </a:folHlink>
    </a:clrScheme>
    <a:fontScheme name="Retrospect">
      <a:majorFont>
        <a:latin typeface="Bookman Old Style"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Override1.xml><?xml version="1.0" encoding="utf-8"?>
<a:themeOverride xmlns:a="http://schemas.openxmlformats.org/drawingml/2006/main">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42c4b0f6-c305-4dab-9a48-4c73b012c8f4"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FA7988A38091A4DAED7331EE70376FC" ma:contentTypeVersion="11" ma:contentTypeDescription="Create a new document." ma:contentTypeScope="" ma:versionID="06cd33498cc7b06b000ab81910418ab6">
  <xsd:schema xmlns:xsd="http://www.w3.org/2001/XMLSchema" xmlns:xs="http://www.w3.org/2001/XMLSchema" xmlns:p="http://schemas.microsoft.com/office/2006/metadata/properties" xmlns:ns3="42c4b0f6-c305-4dab-9a48-4c73b012c8f4" xmlns:ns4="14806367-edc0-4056-b868-578e86800830" targetNamespace="http://schemas.microsoft.com/office/2006/metadata/properties" ma:root="true" ma:fieldsID="a5de601a03d49654ac0c8f192c76207d" ns3:_="" ns4:_="">
    <xsd:import namespace="42c4b0f6-c305-4dab-9a48-4c73b012c8f4"/>
    <xsd:import namespace="14806367-edc0-4056-b868-578e86800830"/>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DateTaken" minOccurs="0"/>
                <xsd:element ref="ns3:MediaServiceOCR" minOccurs="0"/>
                <xsd:element ref="ns3:MediaServiceLocatio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2c4b0f6-c305-4dab-9a48-4c73b012c8f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MediaServiceAutoTags" ma:internalName="MediaServiceAutoTags"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Location" ma:index="16" nillable="true" ma:displayName="Location" ma:internalName="MediaServiceLocation"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4806367-edc0-4056-b868-578e86800830"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E5ECA37-C458-4BA2-A090-D7A19E07B434}">
  <ds:schemaRefs>
    <ds:schemaRef ds:uri="http://schemas.microsoft.com/sharepoint/v3/contenttype/forms"/>
  </ds:schemaRefs>
</ds:datastoreItem>
</file>

<file path=customXml/itemProps2.xml><?xml version="1.0" encoding="utf-8"?>
<ds:datastoreItem xmlns:ds="http://schemas.openxmlformats.org/officeDocument/2006/customXml" ds:itemID="{84F503EC-3FFF-4193-A86F-39150E2BAC75}">
  <ds:schemaRefs>
    <ds:schemaRef ds:uri="http://schemas.microsoft.com/office/2006/metadata/properties"/>
    <ds:schemaRef ds:uri="http://schemas.microsoft.com/office/infopath/2007/PartnerControls"/>
    <ds:schemaRef ds:uri="42c4b0f6-c305-4dab-9a48-4c73b012c8f4"/>
  </ds:schemaRefs>
</ds:datastoreItem>
</file>

<file path=customXml/itemProps3.xml><?xml version="1.0" encoding="utf-8"?>
<ds:datastoreItem xmlns:ds="http://schemas.openxmlformats.org/officeDocument/2006/customXml" ds:itemID="{972A51C3-1269-46ED-B26C-5308EE755B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2c4b0f6-c305-4dab-9a48-4c73b012c8f4"/>
    <ds:schemaRef ds:uri="14806367-edc0-4056-b868-578e868008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0</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1_RetrospectVTI</vt:lpstr>
      <vt:lpstr> Microsoft TEAMs Adoption and Change management (ACM) in Microsoft 365 Skype for business</vt:lpstr>
      <vt:lpstr>Movement of an organisation away from its present state toward some desired future state to increase its effectiveness</vt:lpstr>
      <vt:lpstr>Skype for business  &amp; Adoption and change management ( ACM ) practice for Microsoft teams  Microsoft Teams is not just a unified communication product it’s a collaboration tool, a window for people to communicate, collaborate, and ultimately work. </vt:lpstr>
      <vt:lpstr>Leader of Change Management at Microsoft  Alistair Lowe-Norris</vt:lpstr>
      <vt:lpstr>Microsoft history</vt:lpstr>
      <vt:lpstr>Video: How different departments can benefit from Microsoft Teams</vt:lpstr>
      <vt:lpstr>Microsoft teams digitally transform tools operate with the stakeholder government, justice, defence, education and health customers</vt:lpstr>
      <vt:lpstr>PowerPoint Presentation</vt:lpstr>
      <vt:lpstr>Teams</vt:lpstr>
      <vt:lpstr>PESTLE    factors </vt:lpstr>
      <vt:lpstr>PESTLE factors </vt:lpstr>
      <vt:lpstr>Proposal</vt:lpstr>
      <vt:lpstr>Proposal  Microsoft needs to work on its weak aspects and embrace opportunities.</vt:lpstr>
      <vt:lpstr> Reviews  April 29, 2020 Teams lives up to its name Michael Eberhard Network Systems Analyst Ewing Irrigation Wholesale, 1001-5000 employees Score 10 out of 10 Vetted Review Verified User Review Source Use Cases and Deployment Scope Microsoft Teams is the main collaboration tool across our entire organization. A lot of users had received a crash course in its use because of working from home due to the COVID-19 quarantines but many have stated that they are very pleased with the ease of use and ability to connect with remote co-workers. We have even used it to set up a "water cooler" team just to be able to chit chat with other office workers.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Microsoft TEAMs Adoption and Change management (ACM) in Microsoft 365</dc:title>
  <dc:creator/>
  <cp:revision>11</cp:revision>
  <dcterms:created xsi:type="dcterms:W3CDTF">2020-05-22T19:56:25Z</dcterms:created>
  <dcterms:modified xsi:type="dcterms:W3CDTF">2020-06-01T01:29:20Z</dcterms:modified>
</cp:coreProperties>
</file>