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4"/>
  </p:sldMasterIdLst>
  <p:sldIdLst>
    <p:sldId id="256" r:id="rId5"/>
    <p:sldId id="268" r:id="rId6"/>
    <p:sldId id="257" r:id="rId7"/>
    <p:sldId id="261" r:id="rId8"/>
    <p:sldId id="260" r:id="rId9"/>
    <p:sldId id="258" r:id="rId10"/>
    <p:sldId id="269" r:id="rId11"/>
    <p:sldId id="270" r:id="rId12"/>
    <p:sldId id="263" r:id="rId13"/>
    <p:sldId id="271" r:id="rId14"/>
    <p:sldId id="264" r:id="rId15"/>
    <p:sldId id="267" r:id="rId16"/>
    <p:sldId id="273" r:id="rId17"/>
    <p:sldId id="272" r:id="rId18"/>
    <p:sldId id="259" r:id="rId19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14" autoAdjust="0"/>
    <p:restoredTop sz="94660"/>
  </p:normalViewPr>
  <p:slideViewPr>
    <p:cSldViewPr snapToGrid="0">
      <p:cViewPr varScale="1">
        <p:scale>
          <a:sx n="48" d="100"/>
          <a:sy n="48" d="100"/>
        </p:scale>
        <p:origin x="67" y="87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3" Type="http://schemas.openxmlformats.org/officeDocument/2006/relationships/customXml" Target="../customXml/item3.xml"/><Relationship Id="rId21" Type="http://schemas.openxmlformats.org/officeDocument/2006/relationships/viewProps" Target="viewProp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tableStyles" Target="tableStyle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theme" Target="theme/theme1.xml"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svg"/><Relationship Id="rId1" Type="http://schemas.openxmlformats.org/officeDocument/2006/relationships/image" Target="../media/image4.png"/><Relationship Id="rId6" Type="http://schemas.openxmlformats.org/officeDocument/2006/relationships/image" Target="../media/image9.svg"/><Relationship Id="rId5" Type="http://schemas.openxmlformats.org/officeDocument/2006/relationships/image" Target="../media/image8.png"/><Relationship Id="rId4" Type="http://schemas.openxmlformats.org/officeDocument/2006/relationships/image" Target="../media/image7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svg"/><Relationship Id="rId1" Type="http://schemas.openxmlformats.org/officeDocument/2006/relationships/image" Target="../media/image4.png"/><Relationship Id="rId6" Type="http://schemas.openxmlformats.org/officeDocument/2006/relationships/image" Target="../media/image9.svg"/><Relationship Id="rId5" Type="http://schemas.openxmlformats.org/officeDocument/2006/relationships/image" Target="../media/image8.png"/><Relationship Id="rId4" Type="http://schemas.openxmlformats.org/officeDocument/2006/relationships/image" Target="../media/image7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9AAC31CE-2189-4FF3-83A9-14CFC4E07021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41DC25AB-C09C-4511-8B16-588449A7030E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 dirty="0"/>
            <a:t>research</a:t>
          </a:r>
        </a:p>
      </dgm:t>
    </dgm:pt>
    <dgm:pt modelId="{261EE601-3568-40DD-B6CD-98A79A0B5EEE}" type="parTrans" cxnId="{D49E9174-A215-4338-8162-51B306D63797}">
      <dgm:prSet/>
      <dgm:spPr/>
      <dgm:t>
        <a:bodyPr/>
        <a:lstStyle/>
        <a:p>
          <a:endParaRPr lang="en-US"/>
        </a:p>
      </dgm:t>
    </dgm:pt>
    <dgm:pt modelId="{62192371-AD32-458C-A405-D4EABAF2E8E3}" type="sibTrans" cxnId="{D49E9174-A215-4338-8162-51B306D63797}">
      <dgm:prSet/>
      <dgm:spPr/>
      <dgm:t>
        <a:bodyPr/>
        <a:lstStyle/>
        <a:p>
          <a:endParaRPr lang="en-US"/>
        </a:p>
      </dgm:t>
    </dgm:pt>
    <dgm:pt modelId="{A98396BF-0FCD-48A7-A43E-B46A32B3495C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/>
            <a:t>Communication skills.</a:t>
          </a:r>
        </a:p>
      </dgm:t>
    </dgm:pt>
    <dgm:pt modelId="{6F6F32C4-0501-460C-80C1-25BCE95EE0B9}" type="parTrans" cxnId="{F2D12713-C87A-4A7A-B255-F5758A7AAC98}">
      <dgm:prSet/>
      <dgm:spPr/>
      <dgm:t>
        <a:bodyPr/>
        <a:lstStyle/>
        <a:p>
          <a:endParaRPr lang="en-US"/>
        </a:p>
      </dgm:t>
    </dgm:pt>
    <dgm:pt modelId="{2D0FEE57-0166-407E-98B7-6B5974E5CDE1}" type="sibTrans" cxnId="{F2D12713-C87A-4A7A-B255-F5758A7AAC98}">
      <dgm:prSet/>
      <dgm:spPr/>
      <dgm:t>
        <a:bodyPr/>
        <a:lstStyle/>
        <a:p>
          <a:endParaRPr lang="en-US"/>
        </a:p>
      </dgm:t>
    </dgm:pt>
    <dgm:pt modelId="{4334925E-61D7-4A5A-BF6E-4F3BDC7E9E88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/>
            <a:t>Time keeping</a:t>
          </a:r>
          <a:endParaRPr lang="en-US"/>
        </a:p>
      </dgm:t>
    </dgm:pt>
    <dgm:pt modelId="{B731653D-A022-4AE8-81ED-4BD2BD50D1BF}" type="parTrans" cxnId="{703920FA-7D7C-4273-AB26-73A31436CF39}">
      <dgm:prSet/>
      <dgm:spPr/>
      <dgm:t>
        <a:bodyPr/>
        <a:lstStyle/>
        <a:p>
          <a:endParaRPr lang="en-US"/>
        </a:p>
      </dgm:t>
    </dgm:pt>
    <dgm:pt modelId="{A01DA4B2-5317-4547-9B89-711AA39C9459}" type="sibTrans" cxnId="{703920FA-7D7C-4273-AB26-73A31436CF39}">
      <dgm:prSet/>
      <dgm:spPr/>
      <dgm:t>
        <a:bodyPr/>
        <a:lstStyle/>
        <a:p>
          <a:endParaRPr lang="en-US"/>
        </a:p>
      </dgm:t>
    </dgm:pt>
    <dgm:pt modelId="{FE332E50-9724-4EF8-B43E-C658A8AC3858}" type="pres">
      <dgm:prSet presAssocID="{9AAC31CE-2189-4FF3-83A9-14CFC4E07021}" presName="root" presStyleCnt="0">
        <dgm:presLayoutVars>
          <dgm:dir/>
          <dgm:resizeHandles val="exact"/>
        </dgm:presLayoutVars>
      </dgm:prSet>
      <dgm:spPr/>
    </dgm:pt>
    <dgm:pt modelId="{4E231562-DCCB-4E85-B424-215643A9A67A}" type="pres">
      <dgm:prSet presAssocID="{41DC25AB-C09C-4511-8B16-588449A7030E}" presName="compNode" presStyleCnt="0"/>
      <dgm:spPr/>
    </dgm:pt>
    <dgm:pt modelId="{377542AD-BE27-4D48-926B-1A0E1FE04DE8}" type="pres">
      <dgm:prSet presAssocID="{41DC25AB-C09C-4511-8B16-588449A7030E}" presName="iconBgRect" presStyleLbl="bgShp" presStyleIdx="0" presStyleCnt="3"/>
      <dgm:spPr/>
    </dgm:pt>
    <dgm:pt modelId="{8B63DA30-1184-41AB-BDD1-E9B399FE3E90}" type="pres">
      <dgm:prSet presAssocID="{41DC25AB-C09C-4511-8B16-588449A7030E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icroscope"/>
        </a:ext>
      </dgm:extLst>
    </dgm:pt>
    <dgm:pt modelId="{49778E4A-56F0-4424-8095-241D6F330252}" type="pres">
      <dgm:prSet presAssocID="{41DC25AB-C09C-4511-8B16-588449A7030E}" presName="spaceRect" presStyleCnt="0"/>
      <dgm:spPr/>
    </dgm:pt>
    <dgm:pt modelId="{00DD0502-5B81-4E9B-8879-74630814AD5F}" type="pres">
      <dgm:prSet presAssocID="{41DC25AB-C09C-4511-8B16-588449A7030E}" presName="textRect" presStyleLbl="revTx" presStyleIdx="0" presStyleCnt="3">
        <dgm:presLayoutVars>
          <dgm:chMax val="1"/>
          <dgm:chPref val="1"/>
        </dgm:presLayoutVars>
      </dgm:prSet>
      <dgm:spPr/>
    </dgm:pt>
    <dgm:pt modelId="{9DF1191E-4BFB-48CE-B9A7-D0228DA18599}" type="pres">
      <dgm:prSet presAssocID="{62192371-AD32-458C-A405-D4EABAF2E8E3}" presName="sibTrans" presStyleCnt="0"/>
      <dgm:spPr/>
    </dgm:pt>
    <dgm:pt modelId="{8E9B8EA5-C136-477B-9B16-656BB58A717C}" type="pres">
      <dgm:prSet presAssocID="{A98396BF-0FCD-48A7-A43E-B46A32B3495C}" presName="compNode" presStyleCnt="0"/>
      <dgm:spPr/>
    </dgm:pt>
    <dgm:pt modelId="{EB193421-5F56-4701-A2A4-8B769B706098}" type="pres">
      <dgm:prSet presAssocID="{A98396BF-0FCD-48A7-A43E-B46A32B3495C}" presName="iconBgRect" presStyleLbl="bgShp" presStyleIdx="1" presStyleCnt="3"/>
      <dgm:spPr/>
    </dgm:pt>
    <dgm:pt modelId="{3F5C8950-57CB-4953-A673-01DF17E109A1}" type="pres">
      <dgm:prSet presAssocID="{A98396BF-0FCD-48A7-A43E-B46A32B3495C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at"/>
        </a:ext>
      </dgm:extLst>
    </dgm:pt>
    <dgm:pt modelId="{64A7F2C3-D5C8-4E9D-9F6E-8731BF4703A6}" type="pres">
      <dgm:prSet presAssocID="{A98396BF-0FCD-48A7-A43E-B46A32B3495C}" presName="spaceRect" presStyleCnt="0"/>
      <dgm:spPr/>
    </dgm:pt>
    <dgm:pt modelId="{208D08C7-7DED-4201-8B8D-A6E80451E2D8}" type="pres">
      <dgm:prSet presAssocID="{A98396BF-0FCD-48A7-A43E-B46A32B3495C}" presName="textRect" presStyleLbl="revTx" presStyleIdx="1" presStyleCnt="3">
        <dgm:presLayoutVars>
          <dgm:chMax val="1"/>
          <dgm:chPref val="1"/>
        </dgm:presLayoutVars>
      </dgm:prSet>
      <dgm:spPr/>
    </dgm:pt>
    <dgm:pt modelId="{AA180691-7CD2-46A1-8AA1-ABBBA8BBE5DF}" type="pres">
      <dgm:prSet presAssocID="{2D0FEE57-0166-407E-98B7-6B5974E5CDE1}" presName="sibTrans" presStyleCnt="0"/>
      <dgm:spPr/>
    </dgm:pt>
    <dgm:pt modelId="{F66F2B47-89BA-49B5-A473-2070328BE5C6}" type="pres">
      <dgm:prSet presAssocID="{4334925E-61D7-4A5A-BF6E-4F3BDC7E9E88}" presName="compNode" presStyleCnt="0"/>
      <dgm:spPr/>
    </dgm:pt>
    <dgm:pt modelId="{D3ED55D2-51A5-4C51-9E9C-0B32161F4387}" type="pres">
      <dgm:prSet presAssocID="{4334925E-61D7-4A5A-BF6E-4F3BDC7E9E88}" presName="iconBgRect" presStyleLbl="bgShp" presStyleIdx="2" presStyleCnt="3"/>
      <dgm:spPr/>
    </dgm:pt>
    <dgm:pt modelId="{5A1C5D29-039F-4079-8835-266AFDA91DE2}" type="pres">
      <dgm:prSet presAssocID="{4334925E-61D7-4A5A-BF6E-4F3BDC7E9E88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topwatch"/>
        </a:ext>
      </dgm:extLst>
    </dgm:pt>
    <dgm:pt modelId="{29757931-BB27-45BB-8FD6-D0BE6A8A5C41}" type="pres">
      <dgm:prSet presAssocID="{4334925E-61D7-4A5A-BF6E-4F3BDC7E9E88}" presName="spaceRect" presStyleCnt="0"/>
      <dgm:spPr/>
    </dgm:pt>
    <dgm:pt modelId="{3B42F8AA-5034-4988-A826-075FD59C672C}" type="pres">
      <dgm:prSet presAssocID="{4334925E-61D7-4A5A-BF6E-4F3BDC7E9E88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F2D12713-C87A-4A7A-B255-F5758A7AAC98}" srcId="{9AAC31CE-2189-4FF3-83A9-14CFC4E07021}" destId="{A98396BF-0FCD-48A7-A43E-B46A32B3495C}" srcOrd="1" destOrd="0" parTransId="{6F6F32C4-0501-460C-80C1-25BCE95EE0B9}" sibTransId="{2D0FEE57-0166-407E-98B7-6B5974E5CDE1}"/>
    <dgm:cxn modelId="{7CFA9163-762F-4357-9219-14BD7C89AF97}" type="presOf" srcId="{4334925E-61D7-4A5A-BF6E-4F3BDC7E9E88}" destId="{3B42F8AA-5034-4988-A826-075FD59C672C}" srcOrd="0" destOrd="0" presId="urn:microsoft.com/office/officeart/2018/5/layout/IconCircleLabelList"/>
    <dgm:cxn modelId="{D49E9174-A215-4338-8162-51B306D63797}" srcId="{9AAC31CE-2189-4FF3-83A9-14CFC4E07021}" destId="{41DC25AB-C09C-4511-8B16-588449A7030E}" srcOrd="0" destOrd="0" parTransId="{261EE601-3568-40DD-B6CD-98A79A0B5EEE}" sibTransId="{62192371-AD32-458C-A405-D4EABAF2E8E3}"/>
    <dgm:cxn modelId="{2013DE96-6E6D-4957-80C4-E184D627F50C}" type="presOf" srcId="{9AAC31CE-2189-4FF3-83A9-14CFC4E07021}" destId="{FE332E50-9724-4EF8-B43E-C658A8AC3858}" srcOrd="0" destOrd="0" presId="urn:microsoft.com/office/officeart/2018/5/layout/IconCircleLabelList"/>
    <dgm:cxn modelId="{4CEEB9D6-6294-4E82-9D0A-3C1DB656E577}" type="presOf" srcId="{A98396BF-0FCD-48A7-A43E-B46A32B3495C}" destId="{208D08C7-7DED-4201-8B8D-A6E80451E2D8}" srcOrd="0" destOrd="0" presId="urn:microsoft.com/office/officeart/2018/5/layout/IconCircleLabelList"/>
    <dgm:cxn modelId="{9EA687E2-35F8-4EFB-9F79-50BE38263B81}" type="presOf" srcId="{41DC25AB-C09C-4511-8B16-588449A7030E}" destId="{00DD0502-5B81-4E9B-8879-74630814AD5F}" srcOrd="0" destOrd="0" presId="urn:microsoft.com/office/officeart/2018/5/layout/IconCircleLabelList"/>
    <dgm:cxn modelId="{703920FA-7D7C-4273-AB26-73A31436CF39}" srcId="{9AAC31CE-2189-4FF3-83A9-14CFC4E07021}" destId="{4334925E-61D7-4A5A-BF6E-4F3BDC7E9E88}" srcOrd="2" destOrd="0" parTransId="{B731653D-A022-4AE8-81ED-4BD2BD50D1BF}" sibTransId="{A01DA4B2-5317-4547-9B89-711AA39C9459}"/>
    <dgm:cxn modelId="{E1F87C55-5FC4-421C-BE82-81BB1419EE76}" type="presParOf" srcId="{FE332E50-9724-4EF8-B43E-C658A8AC3858}" destId="{4E231562-DCCB-4E85-B424-215643A9A67A}" srcOrd="0" destOrd="0" presId="urn:microsoft.com/office/officeart/2018/5/layout/IconCircleLabelList"/>
    <dgm:cxn modelId="{707A01DA-B5BF-4345-BFA7-72E754C58E64}" type="presParOf" srcId="{4E231562-DCCB-4E85-B424-215643A9A67A}" destId="{377542AD-BE27-4D48-926B-1A0E1FE04DE8}" srcOrd="0" destOrd="0" presId="urn:microsoft.com/office/officeart/2018/5/layout/IconCircleLabelList"/>
    <dgm:cxn modelId="{1649CF06-A2D1-4B2C-B800-FBB2424E721E}" type="presParOf" srcId="{4E231562-DCCB-4E85-B424-215643A9A67A}" destId="{8B63DA30-1184-41AB-BDD1-E9B399FE3E90}" srcOrd="1" destOrd="0" presId="urn:microsoft.com/office/officeart/2018/5/layout/IconCircleLabelList"/>
    <dgm:cxn modelId="{DE2743A6-44BF-41E0-880F-B8E312E353F4}" type="presParOf" srcId="{4E231562-DCCB-4E85-B424-215643A9A67A}" destId="{49778E4A-56F0-4424-8095-241D6F330252}" srcOrd="2" destOrd="0" presId="urn:microsoft.com/office/officeart/2018/5/layout/IconCircleLabelList"/>
    <dgm:cxn modelId="{8EE34222-98C7-4569-AA36-FA9E4A89DF9C}" type="presParOf" srcId="{4E231562-DCCB-4E85-B424-215643A9A67A}" destId="{00DD0502-5B81-4E9B-8879-74630814AD5F}" srcOrd="3" destOrd="0" presId="urn:microsoft.com/office/officeart/2018/5/layout/IconCircleLabelList"/>
    <dgm:cxn modelId="{A2E2C4B7-807E-4313-855E-F6ACD1B061EE}" type="presParOf" srcId="{FE332E50-9724-4EF8-B43E-C658A8AC3858}" destId="{9DF1191E-4BFB-48CE-B9A7-D0228DA18599}" srcOrd="1" destOrd="0" presId="urn:microsoft.com/office/officeart/2018/5/layout/IconCircleLabelList"/>
    <dgm:cxn modelId="{8CD3D602-3563-44FD-8EB6-61DD617B4AD5}" type="presParOf" srcId="{FE332E50-9724-4EF8-B43E-C658A8AC3858}" destId="{8E9B8EA5-C136-477B-9B16-656BB58A717C}" srcOrd="2" destOrd="0" presId="urn:microsoft.com/office/officeart/2018/5/layout/IconCircleLabelList"/>
    <dgm:cxn modelId="{877537CA-140B-4527-9A58-4B0F5A7E1746}" type="presParOf" srcId="{8E9B8EA5-C136-477B-9B16-656BB58A717C}" destId="{EB193421-5F56-4701-A2A4-8B769B706098}" srcOrd="0" destOrd="0" presId="urn:microsoft.com/office/officeart/2018/5/layout/IconCircleLabelList"/>
    <dgm:cxn modelId="{56B11A4A-9E01-4E64-BA41-26A18EDA3D45}" type="presParOf" srcId="{8E9B8EA5-C136-477B-9B16-656BB58A717C}" destId="{3F5C8950-57CB-4953-A673-01DF17E109A1}" srcOrd="1" destOrd="0" presId="urn:microsoft.com/office/officeart/2018/5/layout/IconCircleLabelList"/>
    <dgm:cxn modelId="{28E23481-9A61-4054-8D28-E6D35A67DCAB}" type="presParOf" srcId="{8E9B8EA5-C136-477B-9B16-656BB58A717C}" destId="{64A7F2C3-D5C8-4E9D-9F6E-8731BF4703A6}" srcOrd="2" destOrd="0" presId="urn:microsoft.com/office/officeart/2018/5/layout/IconCircleLabelList"/>
    <dgm:cxn modelId="{897A09EA-50F6-43A5-A41F-9E6D11835D88}" type="presParOf" srcId="{8E9B8EA5-C136-477B-9B16-656BB58A717C}" destId="{208D08C7-7DED-4201-8B8D-A6E80451E2D8}" srcOrd="3" destOrd="0" presId="urn:microsoft.com/office/officeart/2018/5/layout/IconCircleLabelList"/>
    <dgm:cxn modelId="{8621BEF9-C5F9-46D5-B818-F47E50CFC95F}" type="presParOf" srcId="{FE332E50-9724-4EF8-B43E-C658A8AC3858}" destId="{AA180691-7CD2-46A1-8AA1-ABBBA8BBE5DF}" srcOrd="3" destOrd="0" presId="urn:microsoft.com/office/officeart/2018/5/layout/IconCircleLabelList"/>
    <dgm:cxn modelId="{DB7B0E1C-E3C4-4634-A2F2-C3F2A9FC1DC4}" type="presParOf" srcId="{FE332E50-9724-4EF8-B43E-C658A8AC3858}" destId="{F66F2B47-89BA-49B5-A473-2070328BE5C6}" srcOrd="4" destOrd="0" presId="urn:microsoft.com/office/officeart/2018/5/layout/IconCircleLabelList"/>
    <dgm:cxn modelId="{F0396DB1-AD1E-4327-8C45-5A91F032C1E0}" type="presParOf" srcId="{F66F2B47-89BA-49B5-A473-2070328BE5C6}" destId="{D3ED55D2-51A5-4C51-9E9C-0B32161F4387}" srcOrd="0" destOrd="0" presId="urn:microsoft.com/office/officeart/2018/5/layout/IconCircleLabelList"/>
    <dgm:cxn modelId="{667C8AEE-6CAD-427C-892E-9BD828C4AB80}" type="presParOf" srcId="{F66F2B47-89BA-49B5-A473-2070328BE5C6}" destId="{5A1C5D29-039F-4079-8835-266AFDA91DE2}" srcOrd="1" destOrd="0" presId="urn:microsoft.com/office/officeart/2018/5/layout/IconCircleLabelList"/>
    <dgm:cxn modelId="{3D70DEFC-4653-482A-A7EA-6C9C9650CF81}" type="presParOf" srcId="{F66F2B47-89BA-49B5-A473-2070328BE5C6}" destId="{29757931-BB27-45BB-8FD6-D0BE6A8A5C41}" srcOrd="2" destOrd="0" presId="urn:microsoft.com/office/officeart/2018/5/layout/IconCircleLabelList"/>
    <dgm:cxn modelId="{3546A675-C1B2-446B-A30D-B9932B9B94A9}" type="presParOf" srcId="{F66F2B47-89BA-49B5-A473-2070328BE5C6}" destId="{3B42F8AA-5034-4988-A826-075FD59C672C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403840A9-CA36-4EF8-B187-40660FA1C430}" type="doc">
      <dgm:prSet loTypeId="urn:microsoft.com/office/officeart/2008/layout/LinedList" loCatId="list" qsTypeId="urn:microsoft.com/office/officeart/2005/8/quickstyle/simple4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1C72654C-77F2-4E46-BA56-E708402B634D}">
      <dgm:prSet/>
      <dgm:spPr/>
      <dgm:t>
        <a:bodyPr/>
        <a:lstStyle/>
        <a:p>
          <a:r>
            <a:rPr lang="en-GB" dirty="0"/>
            <a:t>Verbal and nonverbal</a:t>
          </a:r>
          <a:endParaRPr lang="en-US" dirty="0"/>
        </a:p>
      </dgm:t>
    </dgm:pt>
    <dgm:pt modelId="{7DC40FA6-319D-4479-9353-73DE5A39E3BE}" type="parTrans" cxnId="{528E716D-BE86-42A7-ADC8-0D09CA0D8EA5}">
      <dgm:prSet/>
      <dgm:spPr/>
      <dgm:t>
        <a:bodyPr/>
        <a:lstStyle/>
        <a:p>
          <a:endParaRPr lang="en-US"/>
        </a:p>
      </dgm:t>
    </dgm:pt>
    <dgm:pt modelId="{B0F4EB6F-D7E0-4BBC-A8EB-186E1A018A9A}" type="sibTrans" cxnId="{528E716D-BE86-42A7-ADC8-0D09CA0D8EA5}">
      <dgm:prSet/>
      <dgm:spPr/>
      <dgm:t>
        <a:bodyPr/>
        <a:lstStyle/>
        <a:p>
          <a:endParaRPr lang="en-US"/>
        </a:p>
      </dgm:t>
    </dgm:pt>
    <dgm:pt modelId="{964F0B0A-2231-4147-9750-BFF6928BF368}">
      <dgm:prSet/>
      <dgm:spPr/>
      <dgm:t>
        <a:bodyPr/>
        <a:lstStyle/>
        <a:p>
          <a:r>
            <a:rPr lang="en-GB"/>
            <a:t>Body language</a:t>
          </a:r>
          <a:endParaRPr lang="en-US"/>
        </a:p>
      </dgm:t>
    </dgm:pt>
    <dgm:pt modelId="{E50FCB55-F953-4235-90D4-928C9F8D6D42}" type="parTrans" cxnId="{5B50D29F-0E37-4163-91F0-718A28456492}">
      <dgm:prSet/>
      <dgm:spPr/>
      <dgm:t>
        <a:bodyPr/>
        <a:lstStyle/>
        <a:p>
          <a:endParaRPr lang="en-US"/>
        </a:p>
      </dgm:t>
    </dgm:pt>
    <dgm:pt modelId="{102234D8-0A6A-4C60-AB47-DBDAF1F2D9D4}" type="sibTrans" cxnId="{5B50D29F-0E37-4163-91F0-718A28456492}">
      <dgm:prSet/>
      <dgm:spPr/>
      <dgm:t>
        <a:bodyPr/>
        <a:lstStyle/>
        <a:p>
          <a:endParaRPr lang="en-US"/>
        </a:p>
      </dgm:t>
    </dgm:pt>
    <dgm:pt modelId="{8C22F5DC-2ED1-4D0B-8F5F-9298DBAFA3B7}">
      <dgm:prSet/>
      <dgm:spPr/>
      <dgm:t>
        <a:bodyPr/>
        <a:lstStyle/>
        <a:p>
          <a:r>
            <a:rPr lang="en-GB"/>
            <a:t>How we respond</a:t>
          </a:r>
          <a:endParaRPr lang="en-US"/>
        </a:p>
      </dgm:t>
    </dgm:pt>
    <dgm:pt modelId="{338D9D99-6168-43F5-8365-60A7B730FA2B}" type="parTrans" cxnId="{EDC5FFFF-3469-48E2-B3EE-B6102E3EA7DE}">
      <dgm:prSet/>
      <dgm:spPr/>
      <dgm:t>
        <a:bodyPr/>
        <a:lstStyle/>
        <a:p>
          <a:endParaRPr lang="en-US"/>
        </a:p>
      </dgm:t>
    </dgm:pt>
    <dgm:pt modelId="{717AA0DF-1A95-4DD7-93EA-1B953EEC240D}" type="sibTrans" cxnId="{EDC5FFFF-3469-48E2-B3EE-B6102E3EA7DE}">
      <dgm:prSet/>
      <dgm:spPr/>
      <dgm:t>
        <a:bodyPr/>
        <a:lstStyle/>
        <a:p>
          <a:endParaRPr lang="en-US"/>
        </a:p>
      </dgm:t>
    </dgm:pt>
    <dgm:pt modelId="{BD0D7DA0-447A-4759-9939-42A9267CD5B9}">
      <dgm:prSet/>
      <dgm:spPr/>
      <dgm:t>
        <a:bodyPr/>
        <a:lstStyle/>
        <a:p>
          <a:r>
            <a:rPr lang="en-GB" dirty="0"/>
            <a:t>Two-way process</a:t>
          </a:r>
          <a:endParaRPr lang="en-US" dirty="0"/>
        </a:p>
      </dgm:t>
    </dgm:pt>
    <dgm:pt modelId="{0B8871BC-3144-45FF-B86C-DAE04496218D}" type="parTrans" cxnId="{C9483468-57F2-464A-9817-346DBA32DBD5}">
      <dgm:prSet/>
      <dgm:spPr/>
      <dgm:t>
        <a:bodyPr/>
        <a:lstStyle/>
        <a:p>
          <a:endParaRPr lang="en-US"/>
        </a:p>
      </dgm:t>
    </dgm:pt>
    <dgm:pt modelId="{6FE5381E-DE02-4E6C-8850-C475B206FEC1}" type="sibTrans" cxnId="{C9483468-57F2-464A-9817-346DBA32DBD5}">
      <dgm:prSet/>
      <dgm:spPr/>
      <dgm:t>
        <a:bodyPr/>
        <a:lstStyle/>
        <a:p>
          <a:endParaRPr lang="en-US"/>
        </a:p>
      </dgm:t>
    </dgm:pt>
    <dgm:pt modelId="{37352CC9-B4AE-4997-BD37-0EA23184181A}">
      <dgm:prSet/>
      <dgm:spPr/>
      <dgm:t>
        <a:bodyPr/>
        <a:lstStyle/>
        <a:p>
          <a:r>
            <a:rPr lang="en-GB"/>
            <a:t>Requires good listening skills</a:t>
          </a:r>
          <a:endParaRPr lang="en-US"/>
        </a:p>
      </dgm:t>
    </dgm:pt>
    <dgm:pt modelId="{F021FE57-5B96-4369-8018-63C8E23C86CC}" type="parTrans" cxnId="{874D9A20-CD99-42D9-8953-E191ECB47617}">
      <dgm:prSet/>
      <dgm:spPr/>
      <dgm:t>
        <a:bodyPr/>
        <a:lstStyle/>
        <a:p>
          <a:endParaRPr lang="en-US"/>
        </a:p>
      </dgm:t>
    </dgm:pt>
    <dgm:pt modelId="{51EFB011-3A85-491E-96EF-2260F5C61B4B}" type="sibTrans" cxnId="{874D9A20-CD99-42D9-8953-E191ECB47617}">
      <dgm:prSet/>
      <dgm:spPr/>
      <dgm:t>
        <a:bodyPr/>
        <a:lstStyle/>
        <a:p>
          <a:endParaRPr lang="en-US"/>
        </a:p>
      </dgm:t>
    </dgm:pt>
    <dgm:pt modelId="{C5FE38E5-6AF8-4E7F-9198-59FE554E82C2}" type="pres">
      <dgm:prSet presAssocID="{403840A9-CA36-4EF8-B187-40660FA1C430}" presName="vert0" presStyleCnt="0">
        <dgm:presLayoutVars>
          <dgm:dir/>
          <dgm:animOne val="branch"/>
          <dgm:animLvl val="lvl"/>
        </dgm:presLayoutVars>
      </dgm:prSet>
      <dgm:spPr/>
    </dgm:pt>
    <dgm:pt modelId="{567BC6F8-A14C-49A6-BF17-7348B58807A3}" type="pres">
      <dgm:prSet presAssocID="{1C72654C-77F2-4E46-BA56-E708402B634D}" presName="thickLine" presStyleLbl="alignNode1" presStyleIdx="0" presStyleCnt="5"/>
      <dgm:spPr/>
    </dgm:pt>
    <dgm:pt modelId="{30C24803-F142-4E74-9216-F62351814097}" type="pres">
      <dgm:prSet presAssocID="{1C72654C-77F2-4E46-BA56-E708402B634D}" presName="horz1" presStyleCnt="0"/>
      <dgm:spPr/>
    </dgm:pt>
    <dgm:pt modelId="{BC019513-7D25-4228-AB62-085ECE18E696}" type="pres">
      <dgm:prSet presAssocID="{1C72654C-77F2-4E46-BA56-E708402B634D}" presName="tx1" presStyleLbl="revTx" presStyleIdx="0" presStyleCnt="5"/>
      <dgm:spPr/>
    </dgm:pt>
    <dgm:pt modelId="{55F48788-6C35-4931-936C-81AF82A17523}" type="pres">
      <dgm:prSet presAssocID="{1C72654C-77F2-4E46-BA56-E708402B634D}" presName="vert1" presStyleCnt="0"/>
      <dgm:spPr/>
    </dgm:pt>
    <dgm:pt modelId="{9ED214C0-3D92-4B03-A2FE-C3C30EE7F8DE}" type="pres">
      <dgm:prSet presAssocID="{964F0B0A-2231-4147-9750-BFF6928BF368}" presName="thickLine" presStyleLbl="alignNode1" presStyleIdx="1" presStyleCnt="5"/>
      <dgm:spPr/>
    </dgm:pt>
    <dgm:pt modelId="{C34E405D-8329-4884-88C6-D4E37B330B11}" type="pres">
      <dgm:prSet presAssocID="{964F0B0A-2231-4147-9750-BFF6928BF368}" presName="horz1" presStyleCnt="0"/>
      <dgm:spPr/>
    </dgm:pt>
    <dgm:pt modelId="{904C6FFF-2BC8-4EBF-8E96-19F6D7DADE54}" type="pres">
      <dgm:prSet presAssocID="{964F0B0A-2231-4147-9750-BFF6928BF368}" presName="tx1" presStyleLbl="revTx" presStyleIdx="1" presStyleCnt="5"/>
      <dgm:spPr/>
    </dgm:pt>
    <dgm:pt modelId="{61B3DD36-231D-4BAA-9C8A-7B348568D474}" type="pres">
      <dgm:prSet presAssocID="{964F0B0A-2231-4147-9750-BFF6928BF368}" presName="vert1" presStyleCnt="0"/>
      <dgm:spPr/>
    </dgm:pt>
    <dgm:pt modelId="{A4B03ED2-98E4-4789-BB0B-BD1E5885917B}" type="pres">
      <dgm:prSet presAssocID="{8C22F5DC-2ED1-4D0B-8F5F-9298DBAFA3B7}" presName="thickLine" presStyleLbl="alignNode1" presStyleIdx="2" presStyleCnt="5"/>
      <dgm:spPr/>
    </dgm:pt>
    <dgm:pt modelId="{58A6A060-21F8-4285-84D4-FD1752B67B2F}" type="pres">
      <dgm:prSet presAssocID="{8C22F5DC-2ED1-4D0B-8F5F-9298DBAFA3B7}" presName="horz1" presStyleCnt="0"/>
      <dgm:spPr/>
    </dgm:pt>
    <dgm:pt modelId="{2E3849E0-F1BB-4558-956C-6A73B0E4B5A9}" type="pres">
      <dgm:prSet presAssocID="{8C22F5DC-2ED1-4D0B-8F5F-9298DBAFA3B7}" presName="tx1" presStyleLbl="revTx" presStyleIdx="2" presStyleCnt="5"/>
      <dgm:spPr/>
    </dgm:pt>
    <dgm:pt modelId="{5D278D74-0C0A-476A-A2E8-757FE58B79DF}" type="pres">
      <dgm:prSet presAssocID="{8C22F5DC-2ED1-4D0B-8F5F-9298DBAFA3B7}" presName="vert1" presStyleCnt="0"/>
      <dgm:spPr/>
    </dgm:pt>
    <dgm:pt modelId="{15432342-83FC-4965-8F3A-052498D92F67}" type="pres">
      <dgm:prSet presAssocID="{BD0D7DA0-447A-4759-9939-42A9267CD5B9}" presName="thickLine" presStyleLbl="alignNode1" presStyleIdx="3" presStyleCnt="5"/>
      <dgm:spPr/>
    </dgm:pt>
    <dgm:pt modelId="{42D2A668-1442-4B12-8FFC-8E6FD644A84F}" type="pres">
      <dgm:prSet presAssocID="{BD0D7DA0-447A-4759-9939-42A9267CD5B9}" presName="horz1" presStyleCnt="0"/>
      <dgm:spPr/>
    </dgm:pt>
    <dgm:pt modelId="{BE7014EF-F48B-4DB9-9E0C-13A7D4EA76F8}" type="pres">
      <dgm:prSet presAssocID="{BD0D7DA0-447A-4759-9939-42A9267CD5B9}" presName="tx1" presStyleLbl="revTx" presStyleIdx="3" presStyleCnt="5"/>
      <dgm:spPr/>
    </dgm:pt>
    <dgm:pt modelId="{F1B933D5-0128-4F83-A18F-018C7E0B824E}" type="pres">
      <dgm:prSet presAssocID="{BD0D7DA0-447A-4759-9939-42A9267CD5B9}" presName="vert1" presStyleCnt="0"/>
      <dgm:spPr/>
    </dgm:pt>
    <dgm:pt modelId="{6242A133-11C3-4E82-86D5-59D14B6F47DA}" type="pres">
      <dgm:prSet presAssocID="{37352CC9-B4AE-4997-BD37-0EA23184181A}" presName="thickLine" presStyleLbl="alignNode1" presStyleIdx="4" presStyleCnt="5"/>
      <dgm:spPr/>
    </dgm:pt>
    <dgm:pt modelId="{F13CFD5C-E900-436F-B1B4-70D422259B87}" type="pres">
      <dgm:prSet presAssocID="{37352CC9-B4AE-4997-BD37-0EA23184181A}" presName="horz1" presStyleCnt="0"/>
      <dgm:spPr/>
    </dgm:pt>
    <dgm:pt modelId="{163CD66E-06E3-4036-9BB9-0A280CE62195}" type="pres">
      <dgm:prSet presAssocID="{37352CC9-B4AE-4997-BD37-0EA23184181A}" presName="tx1" presStyleLbl="revTx" presStyleIdx="4" presStyleCnt="5"/>
      <dgm:spPr/>
    </dgm:pt>
    <dgm:pt modelId="{FBD404B5-15B7-4F1D-8F29-E2D217D63F9C}" type="pres">
      <dgm:prSet presAssocID="{37352CC9-B4AE-4997-BD37-0EA23184181A}" presName="vert1" presStyleCnt="0"/>
      <dgm:spPr/>
    </dgm:pt>
  </dgm:ptLst>
  <dgm:cxnLst>
    <dgm:cxn modelId="{6A9FC204-AE07-449B-A0BB-747D5F1F9444}" type="presOf" srcId="{964F0B0A-2231-4147-9750-BFF6928BF368}" destId="{904C6FFF-2BC8-4EBF-8E96-19F6D7DADE54}" srcOrd="0" destOrd="0" presId="urn:microsoft.com/office/officeart/2008/layout/LinedList"/>
    <dgm:cxn modelId="{874D9A20-CD99-42D9-8953-E191ECB47617}" srcId="{403840A9-CA36-4EF8-B187-40660FA1C430}" destId="{37352CC9-B4AE-4997-BD37-0EA23184181A}" srcOrd="4" destOrd="0" parTransId="{F021FE57-5B96-4369-8018-63C8E23C86CC}" sibTransId="{51EFB011-3A85-491E-96EF-2260F5C61B4B}"/>
    <dgm:cxn modelId="{C11E7433-88E9-48E3-986E-89ECFB304ADE}" type="presOf" srcId="{BD0D7DA0-447A-4759-9939-42A9267CD5B9}" destId="{BE7014EF-F48B-4DB9-9E0C-13A7D4EA76F8}" srcOrd="0" destOrd="0" presId="urn:microsoft.com/office/officeart/2008/layout/LinedList"/>
    <dgm:cxn modelId="{A49F9A66-E300-4493-8DF3-BEC17D0F18A6}" type="presOf" srcId="{37352CC9-B4AE-4997-BD37-0EA23184181A}" destId="{163CD66E-06E3-4036-9BB9-0A280CE62195}" srcOrd="0" destOrd="0" presId="urn:microsoft.com/office/officeart/2008/layout/LinedList"/>
    <dgm:cxn modelId="{C9483468-57F2-464A-9817-346DBA32DBD5}" srcId="{403840A9-CA36-4EF8-B187-40660FA1C430}" destId="{BD0D7DA0-447A-4759-9939-42A9267CD5B9}" srcOrd="3" destOrd="0" parTransId="{0B8871BC-3144-45FF-B86C-DAE04496218D}" sibTransId="{6FE5381E-DE02-4E6C-8850-C475B206FEC1}"/>
    <dgm:cxn modelId="{528E716D-BE86-42A7-ADC8-0D09CA0D8EA5}" srcId="{403840A9-CA36-4EF8-B187-40660FA1C430}" destId="{1C72654C-77F2-4E46-BA56-E708402B634D}" srcOrd="0" destOrd="0" parTransId="{7DC40FA6-319D-4479-9353-73DE5A39E3BE}" sibTransId="{B0F4EB6F-D7E0-4BBC-A8EB-186E1A018A9A}"/>
    <dgm:cxn modelId="{5B50D29F-0E37-4163-91F0-718A28456492}" srcId="{403840A9-CA36-4EF8-B187-40660FA1C430}" destId="{964F0B0A-2231-4147-9750-BFF6928BF368}" srcOrd="1" destOrd="0" parTransId="{E50FCB55-F953-4235-90D4-928C9F8D6D42}" sibTransId="{102234D8-0A6A-4C60-AB47-DBDAF1F2D9D4}"/>
    <dgm:cxn modelId="{A8515EC5-A0BA-467D-A598-8BF10074AFEF}" type="presOf" srcId="{8C22F5DC-2ED1-4D0B-8F5F-9298DBAFA3B7}" destId="{2E3849E0-F1BB-4558-956C-6A73B0E4B5A9}" srcOrd="0" destOrd="0" presId="urn:microsoft.com/office/officeart/2008/layout/LinedList"/>
    <dgm:cxn modelId="{D2F494ED-F228-40C6-820B-88F595EC520F}" type="presOf" srcId="{1C72654C-77F2-4E46-BA56-E708402B634D}" destId="{BC019513-7D25-4228-AB62-085ECE18E696}" srcOrd="0" destOrd="0" presId="urn:microsoft.com/office/officeart/2008/layout/LinedList"/>
    <dgm:cxn modelId="{08D115EF-3359-427A-AAEB-ED8525769F95}" type="presOf" srcId="{403840A9-CA36-4EF8-B187-40660FA1C430}" destId="{C5FE38E5-6AF8-4E7F-9198-59FE554E82C2}" srcOrd="0" destOrd="0" presId="urn:microsoft.com/office/officeart/2008/layout/LinedList"/>
    <dgm:cxn modelId="{EDC5FFFF-3469-48E2-B3EE-B6102E3EA7DE}" srcId="{403840A9-CA36-4EF8-B187-40660FA1C430}" destId="{8C22F5DC-2ED1-4D0B-8F5F-9298DBAFA3B7}" srcOrd="2" destOrd="0" parTransId="{338D9D99-6168-43F5-8365-60A7B730FA2B}" sibTransId="{717AA0DF-1A95-4DD7-93EA-1B953EEC240D}"/>
    <dgm:cxn modelId="{FF8B6B00-1DF6-4028-A7C5-67BF6701A775}" type="presParOf" srcId="{C5FE38E5-6AF8-4E7F-9198-59FE554E82C2}" destId="{567BC6F8-A14C-49A6-BF17-7348B58807A3}" srcOrd="0" destOrd="0" presId="urn:microsoft.com/office/officeart/2008/layout/LinedList"/>
    <dgm:cxn modelId="{8389E9AC-1F34-4047-BCBA-8EB049C9AD18}" type="presParOf" srcId="{C5FE38E5-6AF8-4E7F-9198-59FE554E82C2}" destId="{30C24803-F142-4E74-9216-F62351814097}" srcOrd="1" destOrd="0" presId="urn:microsoft.com/office/officeart/2008/layout/LinedList"/>
    <dgm:cxn modelId="{A44E0D2C-5C93-4C14-B11B-083A04E0546E}" type="presParOf" srcId="{30C24803-F142-4E74-9216-F62351814097}" destId="{BC019513-7D25-4228-AB62-085ECE18E696}" srcOrd="0" destOrd="0" presId="urn:microsoft.com/office/officeart/2008/layout/LinedList"/>
    <dgm:cxn modelId="{632B9460-E63B-4ABC-A009-349ECDAC7713}" type="presParOf" srcId="{30C24803-F142-4E74-9216-F62351814097}" destId="{55F48788-6C35-4931-936C-81AF82A17523}" srcOrd="1" destOrd="0" presId="urn:microsoft.com/office/officeart/2008/layout/LinedList"/>
    <dgm:cxn modelId="{003F68B4-3B62-484F-A18C-511C49D7A2DB}" type="presParOf" srcId="{C5FE38E5-6AF8-4E7F-9198-59FE554E82C2}" destId="{9ED214C0-3D92-4B03-A2FE-C3C30EE7F8DE}" srcOrd="2" destOrd="0" presId="urn:microsoft.com/office/officeart/2008/layout/LinedList"/>
    <dgm:cxn modelId="{A279EE7C-2F31-4CB0-BE45-AFEF2F2E347F}" type="presParOf" srcId="{C5FE38E5-6AF8-4E7F-9198-59FE554E82C2}" destId="{C34E405D-8329-4884-88C6-D4E37B330B11}" srcOrd="3" destOrd="0" presId="urn:microsoft.com/office/officeart/2008/layout/LinedList"/>
    <dgm:cxn modelId="{B20C4219-F72F-4857-8F6F-C072A7A48FF1}" type="presParOf" srcId="{C34E405D-8329-4884-88C6-D4E37B330B11}" destId="{904C6FFF-2BC8-4EBF-8E96-19F6D7DADE54}" srcOrd="0" destOrd="0" presId="urn:microsoft.com/office/officeart/2008/layout/LinedList"/>
    <dgm:cxn modelId="{F8972E76-F168-4E11-B3F9-15E0E2700F55}" type="presParOf" srcId="{C34E405D-8329-4884-88C6-D4E37B330B11}" destId="{61B3DD36-231D-4BAA-9C8A-7B348568D474}" srcOrd="1" destOrd="0" presId="urn:microsoft.com/office/officeart/2008/layout/LinedList"/>
    <dgm:cxn modelId="{E3E10378-AB56-4B6C-9B70-A1BC938452EF}" type="presParOf" srcId="{C5FE38E5-6AF8-4E7F-9198-59FE554E82C2}" destId="{A4B03ED2-98E4-4789-BB0B-BD1E5885917B}" srcOrd="4" destOrd="0" presId="urn:microsoft.com/office/officeart/2008/layout/LinedList"/>
    <dgm:cxn modelId="{FFEA92C0-CE7B-4BAC-B94C-C2D7E3A7BB1D}" type="presParOf" srcId="{C5FE38E5-6AF8-4E7F-9198-59FE554E82C2}" destId="{58A6A060-21F8-4285-84D4-FD1752B67B2F}" srcOrd="5" destOrd="0" presId="urn:microsoft.com/office/officeart/2008/layout/LinedList"/>
    <dgm:cxn modelId="{E1DB25A4-43E7-4B74-BCED-41736FF5EF87}" type="presParOf" srcId="{58A6A060-21F8-4285-84D4-FD1752B67B2F}" destId="{2E3849E0-F1BB-4558-956C-6A73B0E4B5A9}" srcOrd="0" destOrd="0" presId="urn:microsoft.com/office/officeart/2008/layout/LinedList"/>
    <dgm:cxn modelId="{BDDC4A3A-3E22-4F45-B240-2C2AA2E984EE}" type="presParOf" srcId="{58A6A060-21F8-4285-84D4-FD1752B67B2F}" destId="{5D278D74-0C0A-476A-A2E8-757FE58B79DF}" srcOrd="1" destOrd="0" presId="urn:microsoft.com/office/officeart/2008/layout/LinedList"/>
    <dgm:cxn modelId="{20B585C4-9C24-47D3-86F5-0B7EFF5CBFBB}" type="presParOf" srcId="{C5FE38E5-6AF8-4E7F-9198-59FE554E82C2}" destId="{15432342-83FC-4965-8F3A-052498D92F67}" srcOrd="6" destOrd="0" presId="urn:microsoft.com/office/officeart/2008/layout/LinedList"/>
    <dgm:cxn modelId="{09ACE480-9425-4C06-B0C5-3549D34C4553}" type="presParOf" srcId="{C5FE38E5-6AF8-4E7F-9198-59FE554E82C2}" destId="{42D2A668-1442-4B12-8FFC-8E6FD644A84F}" srcOrd="7" destOrd="0" presId="urn:microsoft.com/office/officeart/2008/layout/LinedList"/>
    <dgm:cxn modelId="{EA4A411F-71F7-4F22-BEC9-12C461D49BE7}" type="presParOf" srcId="{42D2A668-1442-4B12-8FFC-8E6FD644A84F}" destId="{BE7014EF-F48B-4DB9-9E0C-13A7D4EA76F8}" srcOrd="0" destOrd="0" presId="urn:microsoft.com/office/officeart/2008/layout/LinedList"/>
    <dgm:cxn modelId="{2212B38E-E5A9-451A-AA9B-61BA0B8800A9}" type="presParOf" srcId="{42D2A668-1442-4B12-8FFC-8E6FD644A84F}" destId="{F1B933D5-0128-4F83-A18F-018C7E0B824E}" srcOrd="1" destOrd="0" presId="urn:microsoft.com/office/officeart/2008/layout/LinedList"/>
    <dgm:cxn modelId="{BB40CE41-8277-420F-97D8-AD9E21465C62}" type="presParOf" srcId="{C5FE38E5-6AF8-4E7F-9198-59FE554E82C2}" destId="{6242A133-11C3-4E82-86D5-59D14B6F47DA}" srcOrd="8" destOrd="0" presId="urn:microsoft.com/office/officeart/2008/layout/LinedList"/>
    <dgm:cxn modelId="{0BD1E79B-20B2-44CC-AE2C-049E16DF05DA}" type="presParOf" srcId="{C5FE38E5-6AF8-4E7F-9198-59FE554E82C2}" destId="{F13CFD5C-E900-436F-B1B4-70D422259B87}" srcOrd="9" destOrd="0" presId="urn:microsoft.com/office/officeart/2008/layout/LinedList"/>
    <dgm:cxn modelId="{C09327B4-88DC-4BE3-8018-6485D20B5023}" type="presParOf" srcId="{F13CFD5C-E900-436F-B1B4-70D422259B87}" destId="{163CD66E-06E3-4036-9BB9-0A280CE62195}" srcOrd="0" destOrd="0" presId="urn:microsoft.com/office/officeart/2008/layout/LinedList"/>
    <dgm:cxn modelId="{6A979788-115F-4A7F-9415-5384432322BC}" type="presParOf" srcId="{F13CFD5C-E900-436F-B1B4-70D422259B87}" destId="{FBD404B5-15B7-4F1D-8F29-E2D217D63F9C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77542AD-BE27-4D48-926B-1A0E1FE04DE8}">
      <dsp:nvSpPr>
        <dsp:cNvPr id="0" name=""/>
        <dsp:cNvSpPr/>
      </dsp:nvSpPr>
      <dsp:spPr>
        <a:xfrm>
          <a:off x="624000" y="41360"/>
          <a:ext cx="1784250" cy="1784250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B63DA30-1184-41AB-BDD1-E9B399FE3E90}">
      <dsp:nvSpPr>
        <dsp:cNvPr id="0" name=""/>
        <dsp:cNvSpPr/>
      </dsp:nvSpPr>
      <dsp:spPr>
        <a:xfrm>
          <a:off x="1004250" y="421610"/>
          <a:ext cx="1023750" cy="102375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0DD0502-5B81-4E9B-8879-74630814AD5F}">
      <dsp:nvSpPr>
        <dsp:cNvPr id="0" name=""/>
        <dsp:cNvSpPr/>
      </dsp:nvSpPr>
      <dsp:spPr>
        <a:xfrm>
          <a:off x="53625" y="2381360"/>
          <a:ext cx="2925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1557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2600" kern="1200" dirty="0"/>
            <a:t>research</a:t>
          </a:r>
        </a:p>
      </dsp:txBody>
      <dsp:txXfrm>
        <a:off x="53625" y="2381360"/>
        <a:ext cx="2925000" cy="720000"/>
      </dsp:txXfrm>
    </dsp:sp>
    <dsp:sp modelId="{EB193421-5F56-4701-A2A4-8B769B706098}">
      <dsp:nvSpPr>
        <dsp:cNvPr id="0" name=""/>
        <dsp:cNvSpPr/>
      </dsp:nvSpPr>
      <dsp:spPr>
        <a:xfrm>
          <a:off x="4060875" y="41360"/>
          <a:ext cx="1784250" cy="1784250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F5C8950-57CB-4953-A673-01DF17E109A1}">
      <dsp:nvSpPr>
        <dsp:cNvPr id="0" name=""/>
        <dsp:cNvSpPr/>
      </dsp:nvSpPr>
      <dsp:spPr>
        <a:xfrm>
          <a:off x="4441125" y="421610"/>
          <a:ext cx="1023750" cy="102375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08D08C7-7DED-4201-8B8D-A6E80451E2D8}">
      <dsp:nvSpPr>
        <dsp:cNvPr id="0" name=""/>
        <dsp:cNvSpPr/>
      </dsp:nvSpPr>
      <dsp:spPr>
        <a:xfrm>
          <a:off x="3490500" y="2381360"/>
          <a:ext cx="2925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1557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2600" kern="1200"/>
            <a:t>Communication skills.</a:t>
          </a:r>
        </a:p>
      </dsp:txBody>
      <dsp:txXfrm>
        <a:off x="3490500" y="2381360"/>
        <a:ext cx="2925000" cy="720000"/>
      </dsp:txXfrm>
    </dsp:sp>
    <dsp:sp modelId="{D3ED55D2-51A5-4C51-9E9C-0B32161F4387}">
      <dsp:nvSpPr>
        <dsp:cNvPr id="0" name=""/>
        <dsp:cNvSpPr/>
      </dsp:nvSpPr>
      <dsp:spPr>
        <a:xfrm>
          <a:off x="7497750" y="41360"/>
          <a:ext cx="1784250" cy="1784250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A1C5D29-039F-4079-8835-266AFDA91DE2}">
      <dsp:nvSpPr>
        <dsp:cNvPr id="0" name=""/>
        <dsp:cNvSpPr/>
      </dsp:nvSpPr>
      <dsp:spPr>
        <a:xfrm>
          <a:off x="7878000" y="421610"/>
          <a:ext cx="1023750" cy="102375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42F8AA-5034-4988-A826-075FD59C672C}">
      <dsp:nvSpPr>
        <dsp:cNvPr id="0" name=""/>
        <dsp:cNvSpPr/>
      </dsp:nvSpPr>
      <dsp:spPr>
        <a:xfrm>
          <a:off x="6927375" y="2381360"/>
          <a:ext cx="2925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1557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600" kern="1200"/>
            <a:t>Time keeping</a:t>
          </a:r>
          <a:endParaRPr lang="en-US" sz="2600" kern="1200"/>
        </a:p>
      </dsp:txBody>
      <dsp:txXfrm>
        <a:off x="6927375" y="2381360"/>
        <a:ext cx="2925000" cy="72000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67BC6F8-A14C-49A6-BF17-7348B58807A3}">
      <dsp:nvSpPr>
        <dsp:cNvPr id="0" name=""/>
        <dsp:cNvSpPr/>
      </dsp:nvSpPr>
      <dsp:spPr>
        <a:xfrm>
          <a:off x="0" y="519"/>
          <a:ext cx="6692748" cy="0"/>
        </a:xfrm>
        <a:prstGeom prst="line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4000"/>
                <a:satMod val="105000"/>
                <a:lumMod val="102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74000"/>
                <a:satMod val="128000"/>
                <a:lumMod val="100000"/>
              </a:schemeClr>
            </a:gs>
          </a:gsLst>
          <a:lin ang="5400000" scaled="0"/>
        </a:gradFill>
        <a:ln w="952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BC019513-7D25-4228-AB62-085ECE18E696}">
      <dsp:nvSpPr>
        <dsp:cNvPr id="0" name=""/>
        <dsp:cNvSpPr/>
      </dsp:nvSpPr>
      <dsp:spPr>
        <a:xfrm>
          <a:off x="0" y="519"/>
          <a:ext cx="6692748" cy="85079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0020" tIns="160020" rIns="160020" bIns="160020" numCol="1" spcCol="1270" anchor="t" anchorCtr="0">
          <a:noAutofit/>
        </a:bodyPr>
        <a:lstStyle/>
        <a:p>
          <a:pPr marL="0" lvl="0" indent="0" algn="l" defTabSz="1866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200" kern="1200" dirty="0"/>
            <a:t>Verbal and nonverbal</a:t>
          </a:r>
          <a:endParaRPr lang="en-US" sz="4200" kern="1200" dirty="0"/>
        </a:p>
      </dsp:txBody>
      <dsp:txXfrm>
        <a:off x="0" y="519"/>
        <a:ext cx="6692748" cy="850797"/>
      </dsp:txXfrm>
    </dsp:sp>
    <dsp:sp modelId="{9ED214C0-3D92-4B03-A2FE-C3C30EE7F8DE}">
      <dsp:nvSpPr>
        <dsp:cNvPr id="0" name=""/>
        <dsp:cNvSpPr/>
      </dsp:nvSpPr>
      <dsp:spPr>
        <a:xfrm>
          <a:off x="0" y="851316"/>
          <a:ext cx="6692748" cy="0"/>
        </a:xfrm>
        <a:prstGeom prst="line">
          <a:avLst/>
        </a:prstGeom>
        <a:gradFill rotWithShape="0">
          <a:gsLst>
            <a:gs pos="0">
              <a:schemeClr val="accent2">
                <a:hueOff val="-367258"/>
                <a:satOff val="-8124"/>
                <a:lumOff val="-1618"/>
                <a:alphaOff val="0"/>
                <a:tint val="94000"/>
                <a:satMod val="105000"/>
                <a:lumMod val="102000"/>
              </a:schemeClr>
            </a:gs>
            <a:gs pos="100000">
              <a:schemeClr val="accent2">
                <a:hueOff val="-367258"/>
                <a:satOff val="-8124"/>
                <a:lumOff val="-1618"/>
                <a:alphaOff val="0"/>
                <a:shade val="74000"/>
                <a:satMod val="128000"/>
                <a:lumMod val="100000"/>
              </a:schemeClr>
            </a:gs>
          </a:gsLst>
          <a:lin ang="5400000" scaled="0"/>
        </a:gradFill>
        <a:ln w="9525" cap="flat" cmpd="sng" algn="ctr">
          <a:solidFill>
            <a:schemeClr val="accent2">
              <a:hueOff val="-367258"/>
              <a:satOff val="-8124"/>
              <a:lumOff val="-1618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904C6FFF-2BC8-4EBF-8E96-19F6D7DADE54}">
      <dsp:nvSpPr>
        <dsp:cNvPr id="0" name=""/>
        <dsp:cNvSpPr/>
      </dsp:nvSpPr>
      <dsp:spPr>
        <a:xfrm>
          <a:off x="0" y="851316"/>
          <a:ext cx="6692748" cy="85079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0020" tIns="160020" rIns="160020" bIns="160020" numCol="1" spcCol="1270" anchor="t" anchorCtr="0">
          <a:noAutofit/>
        </a:bodyPr>
        <a:lstStyle/>
        <a:p>
          <a:pPr marL="0" lvl="0" indent="0" algn="l" defTabSz="1866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200" kern="1200"/>
            <a:t>Body language</a:t>
          </a:r>
          <a:endParaRPr lang="en-US" sz="4200" kern="1200"/>
        </a:p>
      </dsp:txBody>
      <dsp:txXfrm>
        <a:off x="0" y="851316"/>
        <a:ext cx="6692748" cy="850797"/>
      </dsp:txXfrm>
    </dsp:sp>
    <dsp:sp modelId="{A4B03ED2-98E4-4789-BB0B-BD1E5885917B}">
      <dsp:nvSpPr>
        <dsp:cNvPr id="0" name=""/>
        <dsp:cNvSpPr/>
      </dsp:nvSpPr>
      <dsp:spPr>
        <a:xfrm>
          <a:off x="0" y="1702113"/>
          <a:ext cx="6692748" cy="0"/>
        </a:xfrm>
        <a:prstGeom prst="line">
          <a:avLst/>
        </a:prstGeom>
        <a:gradFill rotWithShape="0">
          <a:gsLst>
            <a:gs pos="0">
              <a:schemeClr val="accent2">
                <a:hueOff val="-734515"/>
                <a:satOff val="-16247"/>
                <a:lumOff val="-3235"/>
                <a:alphaOff val="0"/>
                <a:tint val="94000"/>
                <a:satMod val="105000"/>
                <a:lumMod val="102000"/>
              </a:schemeClr>
            </a:gs>
            <a:gs pos="100000">
              <a:schemeClr val="accent2">
                <a:hueOff val="-734515"/>
                <a:satOff val="-16247"/>
                <a:lumOff val="-3235"/>
                <a:alphaOff val="0"/>
                <a:shade val="74000"/>
                <a:satMod val="128000"/>
                <a:lumMod val="100000"/>
              </a:schemeClr>
            </a:gs>
          </a:gsLst>
          <a:lin ang="5400000" scaled="0"/>
        </a:gradFill>
        <a:ln w="9525" cap="flat" cmpd="sng" algn="ctr">
          <a:solidFill>
            <a:schemeClr val="accent2">
              <a:hueOff val="-734515"/>
              <a:satOff val="-16247"/>
              <a:lumOff val="-3235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2E3849E0-F1BB-4558-956C-6A73B0E4B5A9}">
      <dsp:nvSpPr>
        <dsp:cNvPr id="0" name=""/>
        <dsp:cNvSpPr/>
      </dsp:nvSpPr>
      <dsp:spPr>
        <a:xfrm>
          <a:off x="0" y="1702113"/>
          <a:ext cx="6692748" cy="85079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0020" tIns="160020" rIns="160020" bIns="160020" numCol="1" spcCol="1270" anchor="t" anchorCtr="0">
          <a:noAutofit/>
        </a:bodyPr>
        <a:lstStyle/>
        <a:p>
          <a:pPr marL="0" lvl="0" indent="0" algn="l" defTabSz="1866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200" kern="1200"/>
            <a:t>How we respond</a:t>
          </a:r>
          <a:endParaRPr lang="en-US" sz="4200" kern="1200"/>
        </a:p>
      </dsp:txBody>
      <dsp:txXfrm>
        <a:off x="0" y="1702113"/>
        <a:ext cx="6692748" cy="850797"/>
      </dsp:txXfrm>
    </dsp:sp>
    <dsp:sp modelId="{15432342-83FC-4965-8F3A-052498D92F67}">
      <dsp:nvSpPr>
        <dsp:cNvPr id="0" name=""/>
        <dsp:cNvSpPr/>
      </dsp:nvSpPr>
      <dsp:spPr>
        <a:xfrm>
          <a:off x="0" y="2552910"/>
          <a:ext cx="6692748" cy="0"/>
        </a:xfrm>
        <a:prstGeom prst="line">
          <a:avLst/>
        </a:prstGeom>
        <a:gradFill rotWithShape="0">
          <a:gsLst>
            <a:gs pos="0">
              <a:schemeClr val="accent2">
                <a:hueOff val="-1101773"/>
                <a:satOff val="-24371"/>
                <a:lumOff val="-4853"/>
                <a:alphaOff val="0"/>
                <a:tint val="94000"/>
                <a:satMod val="105000"/>
                <a:lumMod val="102000"/>
              </a:schemeClr>
            </a:gs>
            <a:gs pos="100000">
              <a:schemeClr val="accent2">
                <a:hueOff val="-1101773"/>
                <a:satOff val="-24371"/>
                <a:lumOff val="-4853"/>
                <a:alphaOff val="0"/>
                <a:shade val="74000"/>
                <a:satMod val="128000"/>
                <a:lumMod val="100000"/>
              </a:schemeClr>
            </a:gs>
          </a:gsLst>
          <a:lin ang="5400000" scaled="0"/>
        </a:gradFill>
        <a:ln w="9525" cap="flat" cmpd="sng" algn="ctr">
          <a:solidFill>
            <a:schemeClr val="accent2">
              <a:hueOff val="-1101773"/>
              <a:satOff val="-24371"/>
              <a:lumOff val="-4853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BE7014EF-F48B-4DB9-9E0C-13A7D4EA76F8}">
      <dsp:nvSpPr>
        <dsp:cNvPr id="0" name=""/>
        <dsp:cNvSpPr/>
      </dsp:nvSpPr>
      <dsp:spPr>
        <a:xfrm>
          <a:off x="0" y="2552910"/>
          <a:ext cx="6692748" cy="85079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0020" tIns="160020" rIns="160020" bIns="160020" numCol="1" spcCol="1270" anchor="t" anchorCtr="0">
          <a:noAutofit/>
        </a:bodyPr>
        <a:lstStyle/>
        <a:p>
          <a:pPr marL="0" lvl="0" indent="0" algn="l" defTabSz="1866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200" kern="1200" dirty="0"/>
            <a:t>Two-way process</a:t>
          </a:r>
          <a:endParaRPr lang="en-US" sz="4200" kern="1200" dirty="0"/>
        </a:p>
      </dsp:txBody>
      <dsp:txXfrm>
        <a:off x="0" y="2552910"/>
        <a:ext cx="6692748" cy="850797"/>
      </dsp:txXfrm>
    </dsp:sp>
    <dsp:sp modelId="{6242A133-11C3-4E82-86D5-59D14B6F47DA}">
      <dsp:nvSpPr>
        <dsp:cNvPr id="0" name=""/>
        <dsp:cNvSpPr/>
      </dsp:nvSpPr>
      <dsp:spPr>
        <a:xfrm>
          <a:off x="0" y="3403707"/>
          <a:ext cx="6692748" cy="0"/>
        </a:xfrm>
        <a:prstGeom prst="line">
          <a:avLst/>
        </a:prstGeom>
        <a:gradFill rotWithShape="0">
          <a:gsLst>
            <a:gs pos="0">
              <a:schemeClr val="accent2">
                <a:hueOff val="-1469031"/>
                <a:satOff val="-32495"/>
                <a:lumOff val="-6470"/>
                <a:alphaOff val="0"/>
                <a:tint val="94000"/>
                <a:satMod val="105000"/>
                <a:lumMod val="102000"/>
              </a:schemeClr>
            </a:gs>
            <a:gs pos="100000">
              <a:schemeClr val="accent2">
                <a:hueOff val="-1469031"/>
                <a:satOff val="-32495"/>
                <a:lumOff val="-6470"/>
                <a:alphaOff val="0"/>
                <a:shade val="74000"/>
                <a:satMod val="128000"/>
                <a:lumMod val="100000"/>
              </a:schemeClr>
            </a:gs>
          </a:gsLst>
          <a:lin ang="5400000" scaled="0"/>
        </a:gradFill>
        <a:ln w="9525" cap="flat" cmpd="sng" algn="ctr">
          <a:solidFill>
            <a:schemeClr val="accent2">
              <a:hueOff val="-1469031"/>
              <a:satOff val="-32495"/>
              <a:lumOff val="-647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163CD66E-06E3-4036-9BB9-0A280CE62195}">
      <dsp:nvSpPr>
        <dsp:cNvPr id="0" name=""/>
        <dsp:cNvSpPr/>
      </dsp:nvSpPr>
      <dsp:spPr>
        <a:xfrm>
          <a:off x="0" y="3403707"/>
          <a:ext cx="6692748" cy="85079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0020" tIns="160020" rIns="160020" bIns="160020" numCol="1" spcCol="1270" anchor="t" anchorCtr="0">
          <a:noAutofit/>
        </a:bodyPr>
        <a:lstStyle/>
        <a:p>
          <a:pPr marL="0" lvl="0" indent="0" algn="l" defTabSz="1866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200" kern="1200"/>
            <a:t>Requires good listening skills</a:t>
          </a:r>
          <a:endParaRPr lang="en-US" sz="4200" kern="1200"/>
        </a:p>
      </dsp:txBody>
      <dsp:txXfrm>
        <a:off x="0" y="3403707"/>
        <a:ext cx="6692748" cy="85079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6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2">
            <a:alphaModFix amt="3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grpSp>
        <p:nvGrpSpPr>
          <p:cNvPr id="11" name="Group 10"/>
          <p:cNvGrpSpPr/>
          <p:nvPr/>
        </p:nvGrpSpPr>
        <p:grpSpPr>
          <a:xfrm>
            <a:off x="0" y="0"/>
            <a:ext cx="2305051" cy="6858001"/>
            <a:chOff x="0" y="0"/>
            <a:chExt cx="2305051" cy="6858001"/>
          </a:xfrm>
          <a:gradFill flip="none" rotWithShape="1">
            <a:gsLst>
              <a:gs pos="0">
                <a:schemeClr val="tx2"/>
              </a:gs>
              <a:gs pos="100000">
                <a:schemeClr val="bg2">
                  <a:lumMod val="60000"/>
                  <a:lumOff val="40000"/>
                </a:schemeClr>
              </a:gs>
            </a:gsLst>
            <a:lin ang="5400000" scaled="0"/>
            <a:tileRect/>
          </a:gradFill>
        </p:grpSpPr>
        <p:sp>
          <p:nvSpPr>
            <p:cNvPr id="12" name="Rectangle 5"/>
            <p:cNvSpPr>
              <a:spLocks noChangeArrowheads="1"/>
            </p:cNvSpPr>
            <p:nvPr/>
          </p:nvSpPr>
          <p:spPr bwMode="auto">
            <a:xfrm>
              <a:off x="1209675" y="4763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13" name="Freeform 6"/>
            <p:cNvSpPr>
              <a:spLocks noEditPoints="1"/>
            </p:cNvSpPr>
            <p:nvPr/>
          </p:nvSpPr>
          <p:spPr bwMode="auto">
            <a:xfrm>
              <a:off x="1128713" y="217646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4" name="Freeform 7"/>
            <p:cNvSpPr>
              <a:spLocks noEditPoints="1"/>
            </p:cNvSpPr>
            <p:nvPr/>
          </p:nvSpPr>
          <p:spPr bwMode="auto">
            <a:xfrm>
              <a:off x="1123950" y="4021138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5" name="Rectangle 8"/>
            <p:cNvSpPr>
              <a:spLocks noChangeArrowheads="1"/>
            </p:cNvSpPr>
            <p:nvPr/>
          </p:nvSpPr>
          <p:spPr bwMode="auto">
            <a:xfrm>
              <a:off x="414338" y="9525"/>
              <a:ext cx="28575" cy="4481513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16" name="Freeform 9"/>
            <p:cNvSpPr>
              <a:spLocks noEditPoints="1"/>
            </p:cNvSpPr>
            <p:nvPr/>
          </p:nvSpPr>
          <p:spPr bwMode="auto">
            <a:xfrm>
              <a:off x="333375" y="44815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7" name="Freeform 10"/>
            <p:cNvSpPr/>
            <p:nvPr/>
          </p:nvSpPr>
          <p:spPr bwMode="auto">
            <a:xfrm>
              <a:off x="190500" y="9525"/>
              <a:ext cx="152400" cy="908050"/>
            </a:xfrm>
            <a:custGeom>
              <a:avLst/>
              <a:gdLst/>
              <a:ahLst/>
              <a:cxnLst/>
              <a:rect l="0" t="0" r="r" b="b"/>
              <a:pathLst>
                <a:path w="96" h="572">
                  <a:moveTo>
                    <a:pt x="15" y="572"/>
                  </a:moveTo>
                  <a:lnTo>
                    <a:pt x="0" y="566"/>
                  </a:lnTo>
                  <a:lnTo>
                    <a:pt x="81" y="380"/>
                  </a:lnTo>
                  <a:lnTo>
                    <a:pt x="81" y="0"/>
                  </a:lnTo>
                  <a:lnTo>
                    <a:pt x="96" y="0"/>
                  </a:lnTo>
                  <a:lnTo>
                    <a:pt x="96" y="383"/>
                  </a:lnTo>
                  <a:lnTo>
                    <a:pt x="15" y="57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8" name="Freeform 11"/>
            <p:cNvSpPr/>
            <p:nvPr/>
          </p:nvSpPr>
          <p:spPr bwMode="auto">
            <a:xfrm>
              <a:off x="1290638" y="14288"/>
              <a:ext cx="376238" cy="1801813"/>
            </a:xfrm>
            <a:custGeom>
              <a:avLst/>
              <a:gdLst/>
              <a:ahLst/>
              <a:cxnLst/>
              <a:rect l="0" t="0" r="r" b="b"/>
              <a:pathLst>
                <a:path w="237" h="1135">
                  <a:moveTo>
                    <a:pt x="222" y="1135"/>
                  </a:moveTo>
                  <a:lnTo>
                    <a:pt x="0" y="620"/>
                  </a:lnTo>
                  <a:lnTo>
                    <a:pt x="0" y="0"/>
                  </a:lnTo>
                  <a:lnTo>
                    <a:pt x="18" y="0"/>
                  </a:lnTo>
                  <a:lnTo>
                    <a:pt x="18" y="617"/>
                  </a:lnTo>
                  <a:lnTo>
                    <a:pt x="237" y="1129"/>
                  </a:lnTo>
                  <a:lnTo>
                    <a:pt x="222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9" name="Freeform 12"/>
            <p:cNvSpPr>
              <a:spLocks noEditPoints="1"/>
            </p:cNvSpPr>
            <p:nvPr/>
          </p:nvSpPr>
          <p:spPr bwMode="auto">
            <a:xfrm>
              <a:off x="1600200" y="180181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0" name="Freeform 13"/>
            <p:cNvSpPr/>
            <p:nvPr/>
          </p:nvSpPr>
          <p:spPr bwMode="auto">
            <a:xfrm>
              <a:off x="1381125" y="9525"/>
              <a:ext cx="371475" cy="1425575"/>
            </a:xfrm>
            <a:custGeom>
              <a:avLst/>
              <a:gdLst/>
              <a:ahLst/>
              <a:cxnLst/>
              <a:rect l="0" t="0" r="r" b="b"/>
              <a:pathLst>
                <a:path w="234" h="898">
                  <a:moveTo>
                    <a:pt x="219" y="898"/>
                  </a:moveTo>
                  <a:lnTo>
                    <a:pt x="0" y="383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380"/>
                  </a:lnTo>
                  <a:lnTo>
                    <a:pt x="234" y="892"/>
                  </a:lnTo>
                  <a:lnTo>
                    <a:pt x="219" y="89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1" name="Freeform 14"/>
            <p:cNvSpPr/>
            <p:nvPr/>
          </p:nvSpPr>
          <p:spPr bwMode="auto">
            <a:xfrm>
              <a:off x="1643063" y="0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96" y="575"/>
                  </a:moveTo>
                  <a:lnTo>
                    <a:pt x="78" y="575"/>
                  </a:lnTo>
                  <a:lnTo>
                    <a:pt x="78" y="192"/>
                  </a:lnTo>
                  <a:lnTo>
                    <a:pt x="0" y="6"/>
                  </a:lnTo>
                  <a:lnTo>
                    <a:pt x="15" y="0"/>
                  </a:lnTo>
                  <a:lnTo>
                    <a:pt x="96" y="189"/>
                  </a:lnTo>
                  <a:lnTo>
                    <a:pt x="96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2" name="Freeform 15"/>
            <p:cNvSpPr>
              <a:spLocks noEditPoints="1"/>
            </p:cNvSpPr>
            <p:nvPr/>
          </p:nvSpPr>
          <p:spPr bwMode="auto">
            <a:xfrm>
              <a:off x="1685925" y="14208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3" name="Freeform 16"/>
            <p:cNvSpPr>
              <a:spLocks noEditPoints="1"/>
            </p:cNvSpPr>
            <p:nvPr/>
          </p:nvSpPr>
          <p:spPr bwMode="auto">
            <a:xfrm>
              <a:off x="168592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4" name="Freeform 17"/>
            <p:cNvSpPr/>
            <p:nvPr/>
          </p:nvSpPr>
          <p:spPr bwMode="auto">
            <a:xfrm>
              <a:off x="1743075" y="4763"/>
              <a:ext cx="419100" cy="522288"/>
            </a:xfrm>
            <a:custGeom>
              <a:avLst/>
              <a:gdLst/>
              <a:ahLst/>
              <a:cxnLst/>
              <a:rect l="0" t="0" r="r" b="b"/>
              <a:pathLst>
                <a:path w="264" h="329">
                  <a:moveTo>
                    <a:pt x="252" y="329"/>
                  </a:moveTo>
                  <a:lnTo>
                    <a:pt x="45" y="120"/>
                  </a:lnTo>
                  <a:lnTo>
                    <a:pt x="0" y="6"/>
                  </a:lnTo>
                  <a:lnTo>
                    <a:pt x="15" y="0"/>
                  </a:lnTo>
                  <a:lnTo>
                    <a:pt x="60" y="111"/>
                  </a:lnTo>
                  <a:lnTo>
                    <a:pt x="264" y="317"/>
                  </a:lnTo>
                  <a:lnTo>
                    <a:pt x="252" y="32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5" name="Freeform 18"/>
            <p:cNvSpPr>
              <a:spLocks noEditPoints="1"/>
            </p:cNvSpPr>
            <p:nvPr/>
          </p:nvSpPr>
          <p:spPr bwMode="auto">
            <a:xfrm>
              <a:off x="2119313" y="488950"/>
              <a:ext cx="161925" cy="147638"/>
            </a:xfrm>
            <a:custGeom>
              <a:avLst/>
              <a:gdLst/>
              <a:ahLst/>
              <a:cxnLst/>
              <a:rect l="0" t="0" r="r" b="b"/>
              <a:pathLst>
                <a:path w="34" h="31">
                  <a:moveTo>
                    <a:pt x="17" y="31"/>
                  </a:moveTo>
                  <a:cubicBezTo>
                    <a:pt x="13" y="31"/>
                    <a:pt x="9" y="30"/>
                    <a:pt x="6" y="27"/>
                  </a:cubicBezTo>
                  <a:cubicBezTo>
                    <a:pt x="0" y="20"/>
                    <a:pt x="0" y="10"/>
                    <a:pt x="6" y="4"/>
                  </a:cubicBezTo>
                  <a:cubicBezTo>
                    <a:pt x="9" y="1"/>
                    <a:pt x="13" y="0"/>
                    <a:pt x="17" y="0"/>
                  </a:cubicBezTo>
                  <a:cubicBezTo>
                    <a:pt x="21" y="0"/>
                    <a:pt x="25" y="1"/>
                    <a:pt x="28" y="4"/>
                  </a:cubicBezTo>
                  <a:cubicBezTo>
                    <a:pt x="34" y="10"/>
                    <a:pt x="34" y="20"/>
                    <a:pt x="28" y="27"/>
                  </a:cubicBezTo>
                  <a:cubicBezTo>
                    <a:pt x="25" y="30"/>
                    <a:pt x="21" y="31"/>
                    <a:pt x="17" y="31"/>
                  </a:cubicBezTo>
                  <a:close/>
                  <a:moveTo>
                    <a:pt x="17" y="4"/>
                  </a:moveTo>
                  <a:cubicBezTo>
                    <a:pt x="14" y="4"/>
                    <a:pt x="11" y="5"/>
                    <a:pt x="9" y="7"/>
                  </a:cubicBezTo>
                  <a:cubicBezTo>
                    <a:pt x="4" y="12"/>
                    <a:pt x="4" y="19"/>
                    <a:pt x="9" y="24"/>
                  </a:cubicBezTo>
                  <a:cubicBezTo>
                    <a:pt x="11" y="26"/>
                    <a:pt x="14" y="27"/>
                    <a:pt x="17" y="27"/>
                  </a:cubicBezTo>
                  <a:cubicBezTo>
                    <a:pt x="20" y="27"/>
                    <a:pt x="23" y="26"/>
                    <a:pt x="25" y="24"/>
                  </a:cubicBezTo>
                  <a:cubicBezTo>
                    <a:pt x="30" y="19"/>
                    <a:pt x="30" y="12"/>
                    <a:pt x="25" y="7"/>
                  </a:cubicBezTo>
                  <a:cubicBezTo>
                    <a:pt x="23" y="5"/>
                    <a:pt x="20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6" name="Freeform 19"/>
            <p:cNvSpPr/>
            <p:nvPr/>
          </p:nvSpPr>
          <p:spPr bwMode="auto">
            <a:xfrm>
              <a:off x="952500" y="4763"/>
              <a:ext cx="152400" cy="908050"/>
            </a:xfrm>
            <a:custGeom>
              <a:avLst/>
              <a:gdLst/>
              <a:ahLst/>
              <a:cxnLst/>
              <a:rect l="0" t="0" r="r" b="b"/>
              <a:pathLst>
                <a:path w="96" h="572">
                  <a:moveTo>
                    <a:pt x="15" y="572"/>
                  </a:moveTo>
                  <a:lnTo>
                    <a:pt x="0" y="572"/>
                  </a:lnTo>
                  <a:lnTo>
                    <a:pt x="0" y="189"/>
                  </a:lnTo>
                  <a:lnTo>
                    <a:pt x="81" y="0"/>
                  </a:lnTo>
                  <a:lnTo>
                    <a:pt x="96" y="6"/>
                  </a:lnTo>
                  <a:lnTo>
                    <a:pt x="15" y="192"/>
                  </a:lnTo>
                  <a:lnTo>
                    <a:pt x="15" y="57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7" name="Freeform 20"/>
            <p:cNvSpPr>
              <a:spLocks noEditPoints="1"/>
            </p:cNvSpPr>
            <p:nvPr/>
          </p:nvSpPr>
          <p:spPr bwMode="auto">
            <a:xfrm>
              <a:off x="86677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2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2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8" name="Freeform 21"/>
            <p:cNvSpPr>
              <a:spLocks noEditPoints="1"/>
            </p:cNvSpPr>
            <p:nvPr/>
          </p:nvSpPr>
          <p:spPr bwMode="auto">
            <a:xfrm>
              <a:off x="890588" y="155416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9" name="Freeform 22"/>
            <p:cNvSpPr/>
            <p:nvPr/>
          </p:nvSpPr>
          <p:spPr bwMode="auto">
            <a:xfrm>
              <a:off x="738188" y="5622925"/>
              <a:ext cx="338138" cy="1216025"/>
            </a:xfrm>
            <a:custGeom>
              <a:avLst/>
              <a:gdLst/>
              <a:ahLst/>
              <a:cxnLst/>
              <a:rect l="0" t="0" r="r" b="b"/>
              <a:pathLst>
                <a:path w="213" h="766">
                  <a:moveTo>
                    <a:pt x="213" y="766"/>
                  </a:moveTo>
                  <a:lnTo>
                    <a:pt x="195" y="766"/>
                  </a:lnTo>
                  <a:lnTo>
                    <a:pt x="195" y="464"/>
                  </a:lnTo>
                  <a:lnTo>
                    <a:pt x="0" y="6"/>
                  </a:lnTo>
                  <a:lnTo>
                    <a:pt x="12" y="0"/>
                  </a:lnTo>
                  <a:lnTo>
                    <a:pt x="213" y="461"/>
                  </a:lnTo>
                  <a:lnTo>
                    <a:pt x="213" y="76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0" name="Freeform 23"/>
            <p:cNvSpPr>
              <a:spLocks noEditPoints="1"/>
            </p:cNvSpPr>
            <p:nvPr/>
          </p:nvSpPr>
          <p:spPr bwMode="auto">
            <a:xfrm>
              <a:off x="647700" y="5480050"/>
              <a:ext cx="157163" cy="157163"/>
            </a:xfrm>
            <a:custGeom>
              <a:avLst/>
              <a:gdLst/>
              <a:ahLst/>
              <a:cxnLst/>
              <a:rect l="0" t="0" r="r" b="b"/>
              <a:pathLst>
                <a:path w="33" h="33">
                  <a:moveTo>
                    <a:pt x="17" y="33"/>
                  </a:moveTo>
                  <a:cubicBezTo>
                    <a:pt x="8" y="33"/>
                    <a:pt x="0" y="26"/>
                    <a:pt x="0" y="17"/>
                  </a:cubicBezTo>
                  <a:cubicBezTo>
                    <a:pt x="0" y="8"/>
                    <a:pt x="8" y="0"/>
                    <a:pt x="17" y="0"/>
                  </a:cubicBezTo>
                  <a:cubicBezTo>
                    <a:pt x="26" y="0"/>
                    <a:pt x="33" y="8"/>
                    <a:pt x="33" y="17"/>
                  </a:cubicBezTo>
                  <a:cubicBezTo>
                    <a:pt x="33" y="26"/>
                    <a:pt x="26" y="33"/>
                    <a:pt x="17" y="33"/>
                  </a:cubicBezTo>
                  <a:close/>
                  <a:moveTo>
                    <a:pt x="17" y="4"/>
                  </a:moveTo>
                  <a:cubicBezTo>
                    <a:pt x="10" y="4"/>
                    <a:pt x="4" y="10"/>
                    <a:pt x="4" y="17"/>
                  </a:cubicBezTo>
                  <a:cubicBezTo>
                    <a:pt x="4" y="24"/>
                    <a:pt x="10" y="29"/>
                    <a:pt x="17" y="29"/>
                  </a:cubicBezTo>
                  <a:cubicBezTo>
                    <a:pt x="23" y="29"/>
                    <a:pt x="29" y="24"/>
                    <a:pt x="29" y="17"/>
                  </a:cubicBezTo>
                  <a:cubicBezTo>
                    <a:pt x="29" y="10"/>
                    <a:pt x="23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1" name="Freeform 24"/>
            <p:cNvSpPr>
              <a:spLocks noEditPoints="1"/>
            </p:cNvSpPr>
            <p:nvPr/>
          </p:nvSpPr>
          <p:spPr bwMode="auto">
            <a:xfrm>
              <a:off x="6667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2" y="0"/>
                    <a:pt x="40" y="9"/>
                    <a:pt x="40" y="20"/>
                  </a:cubicBezTo>
                  <a:cubicBezTo>
                    <a:pt x="40" y="31"/>
                    <a:pt x="32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2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2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2" name="Freeform 25"/>
            <p:cNvSpPr/>
            <p:nvPr/>
          </p:nvSpPr>
          <p:spPr bwMode="auto">
            <a:xfrm>
              <a:off x="0" y="3897313"/>
              <a:ext cx="133350" cy="266700"/>
            </a:xfrm>
            <a:custGeom>
              <a:avLst/>
              <a:gdLst/>
              <a:ahLst/>
              <a:cxnLst/>
              <a:rect l="0" t="0" r="r" b="b"/>
              <a:pathLst>
                <a:path w="84" h="168">
                  <a:moveTo>
                    <a:pt x="69" y="168"/>
                  </a:moveTo>
                  <a:lnTo>
                    <a:pt x="0" y="6"/>
                  </a:lnTo>
                  <a:lnTo>
                    <a:pt x="12" y="0"/>
                  </a:lnTo>
                  <a:lnTo>
                    <a:pt x="84" y="162"/>
                  </a:lnTo>
                  <a:lnTo>
                    <a:pt x="69" y="16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3" name="Freeform 26"/>
            <p:cNvSpPr>
              <a:spLocks noEditPoints="1"/>
            </p:cNvSpPr>
            <p:nvPr/>
          </p:nvSpPr>
          <p:spPr bwMode="auto">
            <a:xfrm>
              <a:off x="66675" y="414972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4" name="Freeform 27"/>
            <p:cNvSpPr/>
            <p:nvPr/>
          </p:nvSpPr>
          <p:spPr bwMode="auto">
            <a:xfrm>
              <a:off x="0" y="1644650"/>
              <a:ext cx="133350" cy="269875"/>
            </a:xfrm>
            <a:custGeom>
              <a:avLst/>
              <a:gdLst/>
              <a:ahLst/>
              <a:cxnLst/>
              <a:rect l="0" t="0" r="r" b="b"/>
              <a:pathLst>
                <a:path w="84" h="170">
                  <a:moveTo>
                    <a:pt x="12" y="170"/>
                  </a:moveTo>
                  <a:lnTo>
                    <a:pt x="0" y="164"/>
                  </a:lnTo>
                  <a:lnTo>
                    <a:pt x="69" y="0"/>
                  </a:lnTo>
                  <a:lnTo>
                    <a:pt x="84" y="6"/>
                  </a:lnTo>
                  <a:lnTo>
                    <a:pt x="12" y="17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5" name="Freeform 28"/>
            <p:cNvSpPr>
              <a:spLocks noEditPoints="1"/>
            </p:cNvSpPr>
            <p:nvPr/>
          </p:nvSpPr>
          <p:spPr bwMode="auto">
            <a:xfrm>
              <a:off x="66675" y="146843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6" name="Freeform 29"/>
            <p:cNvSpPr/>
            <p:nvPr/>
          </p:nvSpPr>
          <p:spPr bwMode="auto">
            <a:xfrm>
              <a:off x="695325" y="4763"/>
              <a:ext cx="309563" cy="1558925"/>
            </a:xfrm>
            <a:custGeom>
              <a:avLst/>
              <a:gdLst/>
              <a:ahLst/>
              <a:cxnLst/>
              <a:rect l="0" t="0" r="r" b="b"/>
              <a:pathLst>
                <a:path w="195" h="982">
                  <a:moveTo>
                    <a:pt x="195" y="982"/>
                  </a:moveTo>
                  <a:lnTo>
                    <a:pt x="177" y="982"/>
                  </a:lnTo>
                  <a:lnTo>
                    <a:pt x="177" y="805"/>
                  </a:lnTo>
                  <a:lnTo>
                    <a:pt x="0" y="629"/>
                  </a:lnTo>
                  <a:lnTo>
                    <a:pt x="0" y="0"/>
                  </a:lnTo>
                  <a:lnTo>
                    <a:pt x="18" y="0"/>
                  </a:lnTo>
                  <a:lnTo>
                    <a:pt x="18" y="623"/>
                  </a:lnTo>
                  <a:lnTo>
                    <a:pt x="195" y="796"/>
                  </a:lnTo>
                  <a:lnTo>
                    <a:pt x="195" y="98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7" name="Freeform 30"/>
            <p:cNvSpPr>
              <a:spLocks noEditPoints="1"/>
            </p:cNvSpPr>
            <p:nvPr/>
          </p:nvSpPr>
          <p:spPr bwMode="auto">
            <a:xfrm>
              <a:off x="57150" y="48815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8" name="Freeform 31"/>
            <p:cNvSpPr/>
            <p:nvPr/>
          </p:nvSpPr>
          <p:spPr bwMode="auto">
            <a:xfrm>
              <a:off x="138113" y="5060950"/>
              <a:ext cx="304800" cy="1778000"/>
            </a:xfrm>
            <a:custGeom>
              <a:avLst/>
              <a:gdLst/>
              <a:ahLst/>
              <a:cxnLst/>
              <a:rect l="0" t="0" r="r" b="b"/>
              <a:pathLst>
                <a:path w="192" h="1120">
                  <a:moveTo>
                    <a:pt x="192" y="1120"/>
                  </a:moveTo>
                  <a:lnTo>
                    <a:pt x="177" y="1120"/>
                  </a:lnTo>
                  <a:lnTo>
                    <a:pt x="177" y="360"/>
                  </a:lnTo>
                  <a:lnTo>
                    <a:pt x="0" y="183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77"/>
                  </a:lnTo>
                  <a:lnTo>
                    <a:pt x="192" y="354"/>
                  </a:lnTo>
                  <a:lnTo>
                    <a:pt x="192" y="11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9" name="Freeform 32"/>
            <p:cNvSpPr>
              <a:spLocks noEditPoints="1"/>
            </p:cNvSpPr>
            <p:nvPr/>
          </p:nvSpPr>
          <p:spPr bwMode="auto">
            <a:xfrm>
              <a:off x="561975" y="64309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0" name="Rectangle 33"/>
            <p:cNvSpPr>
              <a:spLocks noChangeArrowheads="1"/>
            </p:cNvSpPr>
            <p:nvPr/>
          </p:nvSpPr>
          <p:spPr bwMode="auto">
            <a:xfrm>
              <a:off x="642938" y="6610350"/>
              <a:ext cx="23813" cy="242888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41" name="Freeform 34"/>
            <p:cNvSpPr>
              <a:spLocks noEditPoints="1"/>
            </p:cNvSpPr>
            <p:nvPr/>
          </p:nvSpPr>
          <p:spPr bwMode="auto">
            <a:xfrm>
              <a:off x="76200" y="64309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2" y="0"/>
                    <a:pt x="40" y="9"/>
                    <a:pt x="40" y="20"/>
                  </a:cubicBezTo>
                  <a:cubicBezTo>
                    <a:pt x="40" y="31"/>
                    <a:pt x="32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2" name="Freeform 35"/>
            <p:cNvSpPr/>
            <p:nvPr/>
          </p:nvSpPr>
          <p:spPr bwMode="auto">
            <a:xfrm>
              <a:off x="0" y="5978525"/>
              <a:ext cx="190500" cy="461963"/>
            </a:xfrm>
            <a:custGeom>
              <a:avLst/>
              <a:gdLst/>
              <a:ahLst/>
              <a:cxnLst/>
              <a:rect l="0" t="0" r="r" b="b"/>
              <a:pathLst>
                <a:path w="120" h="291">
                  <a:moveTo>
                    <a:pt x="120" y="291"/>
                  </a:moveTo>
                  <a:lnTo>
                    <a:pt x="105" y="291"/>
                  </a:lnTo>
                  <a:lnTo>
                    <a:pt x="105" y="114"/>
                  </a:lnTo>
                  <a:lnTo>
                    <a:pt x="0" y="9"/>
                  </a:lnTo>
                  <a:lnTo>
                    <a:pt x="12" y="0"/>
                  </a:lnTo>
                  <a:lnTo>
                    <a:pt x="120" y="108"/>
                  </a:lnTo>
                  <a:lnTo>
                    <a:pt x="120" y="291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3" name="Freeform 36"/>
            <p:cNvSpPr/>
            <p:nvPr/>
          </p:nvSpPr>
          <p:spPr bwMode="auto">
            <a:xfrm>
              <a:off x="1014413" y="1801813"/>
              <a:ext cx="214313" cy="755650"/>
            </a:xfrm>
            <a:custGeom>
              <a:avLst/>
              <a:gdLst/>
              <a:ahLst/>
              <a:cxnLst/>
              <a:rect l="0" t="0" r="r" b="b"/>
              <a:pathLst>
                <a:path w="135" h="476">
                  <a:moveTo>
                    <a:pt x="12" y="476"/>
                  </a:moveTo>
                  <a:lnTo>
                    <a:pt x="0" y="476"/>
                  </a:lnTo>
                  <a:lnTo>
                    <a:pt x="0" y="128"/>
                  </a:lnTo>
                  <a:lnTo>
                    <a:pt x="126" y="0"/>
                  </a:lnTo>
                  <a:lnTo>
                    <a:pt x="135" y="9"/>
                  </a:lnTo>
                  <a:lnTo>
                    <a:pt x="12" y="131"/>
                  </a:lnTo>
                  <a:lnTo>
                    <a:pt x="12" y="47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4" name="Freeform 37"/>
            <p:cNvSpPr>
              <a:spLocks noEditPoints="1"/>
            </p:cNvSpPr>
            <p:nvPr/>
          </p:nvSpPr>
          <p:spPr bwMode="auto">
            <a:xfrm>
              <a:off x="938213" y="2547938"/>
              <a:ext cx="166688" cy="160338"/>
            </a:xfrm>
            <a:custGeom>
              <a:avLst/>
              <a:gdLst/>
              <a:ahLst/>
              <a:cxnLst/>
              <a:rect l="0" t="0" r="r" b="b"/>
              <a:pathLst>
                <a:path w="35" h="34">
                  <a:moveTo>
                    <a:pt x="18" y="34"/>
                  </a:moveTo>
                  <a:cubicBezTo>
                    <a:pt x="8" y="34"/>
                    <a:pt x="0" y="26"/>
                    <a:pt x="0" y="17"/>
                  </a:cubicBezTo>
                  <a:cubicBezTo>
                    <a:pt x="0" y="7"/>
                    <a:pt x="8" y="0"/>
                    <a:pt x="18" y="0"/>
                  </a:cubicBezTo>
                  <a:cubicBezTo>
                    <a:pt x="27" y="0"/>
                    <a:pt x="35" y="7"/>
                    <a:pt x="35" y="17"/>
                  </a:cubicBezTo>
                  <a:cubicBezTo>
                    <a:pt x="35" y="26"/>
                    <a:pt x="27" y="34"/>
                    <a:pt x="18" y="34"/>
                  </a:cubicBezTo>
                  <a:close/>
                  <a:moveTo>
                    <a:pt x="18" y="4"/>
                  </a:moveTo>
                  <a:cubicBezTo>
                    <a:pt x="10" y="4"/>
                    <a:pt x="4" y="10"/>
                    <a:pt x="4" y="17"/>
                  </a:cubicBezTo>
                  <a:cubicBezTo>
                    <a:pt x="4" y="24"/>
                    <a:pt x="10" y="30"/>
                    <a:pt x="18" y="30"/>
                  </a:cubicBezTo>
                  <a:cubicBezTo>
                    <a:pt x="25" y="30"/>
                    <a:pt x="31" y="24"/>
                    <a:pt x="31" y="17"/>
                  </a:cubicBezTo>
                  <a:cubicBezTo>
                    <a:pt x="31" y="10"/>
                    <a:pt x="25" y="4"/>
                    <a:pt x="18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5" name="Freeform 38"/>
            <p:cNvSpPr/>
            <p:nvPr/>
          </p:nvSpPr>
          <p:spPr bwMode="auto">
            <a:xfrm>
              <a:off x="595313" y="4763"/>
              <a:ext cx="638175" cy="4025900"/>
            </a:xfrm>
            <a:custGeom>
              <a:avLst/>
              <a:gdLst/>
              <a:ahLst/>
              <a:cxnLst/>
              <a:rect l="0" t="0" r="r" b="b"/>
              <a:pathLst>
                <a:path w="402" h="2536">
                  <a:moveTo>
                    <a:pt x="402" y="2536"/>
                  </a:moveTo>
                  <a:lnTo>
                    <a:pt x="387" y="2536"/>
                  </a:lnTo>
                  <a:lnTo>
                    <a:pt x="387" y="2311"/>
                  </a:lnTo>
                  <a:lnTo>
                    <a:pt x="0" y="1925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916"/>
                  </a:lnTo>
                  <a:lnTo>
                    <a:pt x="402" y="2302"/>
                  </a:lnTo>
                  <a:lnTo>
                    <a:pt x="402" y="253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6" name="Freeform 39"/>
            <p:cNvSpPr/>
            <p:nvPr/>
          </p:nvSpPr>
          <p:spPr bwMode="auto">
            <a:xfrm>
              <a:off x="1223963" y="1382713"/>
              <a:ext cx="142875" cy="476250"/>
            </a:xfrm>
            <a:custGeom>
              <a:avLst/>
              <a:gdLst/>
              <a:ahLst/>
              <a:cxnLst/>
              <a:rect l="0" t="0" r="r" b="b"/>
              <a:pathLst>
                <a:path w="90" h="300">
                  <a:moveTo>
                    <a:pt x="90" y="300"/>
                  </a:moveTo>
                  <a:lnTo>
                    <a:pt x="78" y="300"/>
                  </a:lnTo>
                  <a:lnTo>
                    <a:pt x="78" y="84"/>
                  </a:lnTo>
                  <a:lnTo>
                    <a:pt x="0" y="9"/>
                  </a:lnTo>
                  <a:lnTo>
                    <a:pt x="9" y="0"/>
                  </a:lnTo>
                  <a:lnTo>
                    <a:pt x="90" y="81"/>
                  </a:lnTo>
                  <a:lnTo>
                    <a:pt x="90" y="30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7" name="Freeform 40"/>
            <p:cNvSpPr>
              <a:spLocks noEditPoints="1"/>
            </p:cNvSpPr>
            <p:nvPr/>
          </p:nvSpPr>
          <p:spPr bwMode="auto">
            <a:xfrm>
              <a:off x="1300163" y="1849438"/>
              <a:ext cx="109538" cy="107950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2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8" y="0"/>
                    <a:pt x="23" y="5"/>
                    <a:pt x="23" y="12"/>
                  </a:cubicBezTo>
                  <a:cubicBezTo>
                    <a:pt x="23" y="18"/>
                    <a:pt x="18" y="23"/>
                    <a:pt x="12" y="23"/>
                  </a:cubicBezTo>
                  <a:close/>
                  <a:moveTo>
                    <a:pt x="12" y="4"/>
                  </a:moveTo>
                  <a:cubicBezTo>
                    <a:pt x="8" y="4"/>
                    <a:pt x="4" y="8"/>
                    <a:pt x="4" y="12"/>
                  </a:cubicBezTo>
                  <a:cubicBezTo>
                    <a:pt x="4" y="16"/>
                    <a:pt x="8" y="19"/>
                    <a:pt x="12" y="19"/>
                  </a:cubicBezTo>
                  <a:cubicBezTo>
                    <a:pt x="16" y="19"/>
                    <a:pt x="19" y="16"/>
                    <a:pt x="19" y="12"/>
                  </a:cubicBezTo>
                  <a:cubicBezTo>
                    <a:pt x="19" y="8"/>
                    <a:pt x="16" y="4"/>
                    <a:pt x="1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8" name="Freeform 41"/>
            <p:cNvSpPr/>
            <p:nvPr/>
          </p:nvSpPr>
          <p:spPr bwMode="auto">
            <a:xfrm>
              <a:off x="280988" y="3417888"/>
              <a:ext cx="142875" cy="474663"/>
            </a:xfrm>
            <a:custGeom>
              <a:avLst/>
              <a:gdLst/>
              <a:ahLst/>
              <a:cxnLst/>
              <a:rect l="0" t="0" r="r" b="b"/>
              <a:pathLst>
                <a:path w="90" h="299">
                  <a:moveTo>
                    <a:pt x="12" y="299"/>
                  </a:moveTo>
                  <a:lnTo>
                    <a:pt x="0" y="299"/>
                  </a:lnTo>
                  <a:lnTo>
                    <a:pt x="0" y="80"/>
                  </a:lnTo>
                  <a:lnTo>
                    <a:pt x="81" y="0"/>
                  </a:lnTo>
                  <a:lnTo>
                    <a:pt x="90" y="8"/>
                  </a:lnTo>
                  <a:lnTo>
                    <a:pt x="12" y="83"/>
                  </a:lnTo>
                  <a:lnTo>
                    <a:pt x="12" y="29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9" name="Freeform 42"/>
            <p:cNvSpPr>
              <a:spLocks noEditPoints="1"/>
            </p:cNvSpPr>
            <p:nvPr/>
          </p:nvSpPr>
          <p:spPr bwMode="auto">
            <a:xfrm>
              <a:off x="238125" y="3883025"/>
              <a:ext cx="109538" cy="109538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1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1" y="0"/>
                  </a:cubicBezTo>
                  <a:cubicBezTo>
                    <a:pt x="17" y="0"/>
                    <a:pt x="23" y="5"/>
                    <a:pt x="23" y="12"/>
                  </a:cubicBezTo>
                  <a:cubicBezTo>
                    <a:pt x="23" y="18"/>
                    <a:pt x="17" y="23"/>
                    <a:pt x="11" y="23"/>
                  </a:cubicBezTo>
                  <a:close/>
                  <a:moveTo>
                    <a:pt x="11" y="4"/>
                  </a:moveTo>
                  <a:cubicBezTo>
                    <a:pt x="7" y="4"/>
                    <a:pt x="4" y="8"/>
                    <a:pt x="4" y="12"/>
                  </a:cubicBezTo>
                  <a:cubicBezTo>
                    <a:pt x="4" y="16"/>
                    <a:pt x="7" y="19"/>
                    <a:pt x="11" y="19"/>
                  </a:cubicBezTo>
                  <a:cubicBezTo>
                    <a:pt x="15" y="19"/>
                    <a:pt x="19" y="16"/>
                    <a:pt x="19" y="12"/>
                  </a:cubicBezTo>
                  <a:cubicBezTo>
                    <a:pt x="19" y="8"/>
                    <a:pt x="15" y="4"/>
                    <a:pt x="11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0" name="Freeform 43"/>
            <p:cNvSpPr/>
            <p:nvPr/>
          </p:nvSpPr>
          <p:spPr bwMode="auto">
            <a:xfrm>
              <a:off x="4763" y="2166938"/>
              <a:ext cx="114300" cy="452438"/>
            </a:xfrm>
            <a:custGeom>
              <a:avLst/>
              <a:gdLst/>
              <a:ahLst/>
              <a:cxnLst/>
              <a:rect l="0" t="0" r="r" b="b"/>
              <a:pathLst>
                <a:path w="72" h="285">
                  <a:moveTo>
                    <a:pt x="6" y="285"/>
                  </a:moveTo>
                  <a:lnTo>
                    <a:pt x="0" y="276"/>
                  </a:lnTo>
                  <a:lnTo>
                    <a:pt x="60" y="216"/>
                  </a:lnTo>
                  <a:lnTo>
                    <a:pt x="60" y="0"/>
                  </a:lnTo>
                  <a:lnTo>
                    <a:pt x="72" y="0"/>
                  </a:lnTo>
                  <a:lnTo>
                    <a:pt x="72" y="222"/>
                  </a:lnTo>
                  <a:lnTo>
                    <a:pt x="6" y="28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1" name="Freeform 44"/>
            <p:cNvSpPr>
              <a:spLocks noEditPoints="1"/>
            </p:cNvSpPr>
            <p:nvPr/>
          </p:nvSpPr>
          <p:spPr bwMode="auto">
            <a:xfrm>
              <a:off x="52388" y="2066925"/>
              <a:ext cx="109538" cy="109538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2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8" y="0"/>
                    <a:pt x="23" y="5"/>
                    <a:pt x="23" y="12"/>
                  </a:cubicBezTo>
                  <a:cubicBezTo>
                    <a:pt x="23" y="18"/>
                    <a:pt x="18" y="23"/>
                    <a:pt x="12" y="23"/>
                  </a:cubicBezTo>
                  <a:close/>
                  <a:moveTo>
                    <a:pt x="12" y="4"/>
                  </a:moveTo>
                  <a:cubicBezTo>
                    <a:pt x="8" y="4"/>
                    <a:pt x="4" y="8"/>
                    <a:pt x="4" y="12"/>
                  </a:cubicBezTo>
                  <a:cubicBezTo>
                    <a:pt x="4" y="16"/>
                    <a:pt x="8" y="19"/>
                    <a:pt x="12" y="19"/>
                  </a:cubicBezTo>
                  <a:cubicBezTo>
                    <a:pt x="16" y="19"/>
                    <a:pt x="19" y="16"/>
                    <a:pt x="19" y="12"/>
                  </a:cubicBezTo>
                  <a:cubicBezTo>
                    <a:pt x="19" y="8"/>
                    <a:pt x="16" y="4"/>
                    <a:pt x="1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2" name="Rectangle 45"/>
            <p:cNvSpPr>
              <a:spLocks noChangeArrowheads="1"/>
            </p:cNvSpPr>
            <p:nvPr/>
          </p:nvSpPr>
          <p:spPr bwMode="auto">
            <a:xfrm>
              <a:off x="1228725" y="4662488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53" name="Freeform 46"/>
            <p:cNvSpPr/>
            <p:nvPr/>
          </p:nvSpPr>
          <p:spPr bwMode="auto">
            <a:xfrm>
              <a:off x="1319213" y="5041900"/>
              <a:ext cx="371475" cy="1801813"/>
            </a:xfrm>
            <a:custGeom>
              <a:avLst/>
              <a:gdLst/>
              <a:ahLst/>
              <a:cxnLst/>
              <a:rect l="0" t="0" r="r" b="b"/>
              <a:pathLst>
                <a:path w="234" h="1135">
                  <a:moveTo>
                    <a:pt x="15" y="1135"/>
                  </a:moveTo>
                  <a:lnTo>
                    <a:pt x="0" y="1135"/>
                  </a:lnTo>
                  <a:lnTo>
                    <a:pt x="0" y="515"/>
                  </a:lnTo>
                  <a:lnTo>
                    <a:pt x="0" y="512"/>
                  </a:lnTo>
                  <a:lnTo>
                    <a:pt x="219" y="0"/>
                  </a:lnTo>
                  <a:lnTo>
                    <a:pt x="234" y="6"/>
                  </a:lnTo>
                  <a:lnTo>
                    <a:pt x="15" y="518"/>
                  </a:lnTo>
                  <a:lnTo>
                    <a:pt x="15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4" name="Freeform 47"/>
            <p:cNvSpPr>
              <a:spLocks noEditPoints="1"/>
            </p:cNvSpPr>
            <p:nvPr/>
          </p:nvSpPr>
          <p:spPr bwMode="auto">
            <a:xfrm>
              <a:off x="1147763" y="44815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5" name="Freeform 48"/>
            <p:cNvSpPr/>
            <p:nvPr/>
          </p:nvSpPr>
          <p:spPr bwMode="auto">
            <a:xfrm>
              <a:off x="819150" y="3983038"/>
              <a:ext cx="347663" cy="2860675"/>
            </a:xfrm>
            <a:custGeom>
              <a:avLst/>
              <a:gdLst/>
              <a:ahLst/>
              <a:cxnLst/>
              <a:rect l="0" t="0" r="r" b="b"/>
              <a:pathLst>
                <a:path w="219" h="1802">
                  <a:moveTo>
                    <a:pt x="219" y="1802"/>
                  </a:moveTo>
                  <a:lnTo>
                    <a:pt x="201" y="1802"/>
                  </a:lnTo>
                  <a:lnTo>
                    <a:pt x="201" y="1185"/>
                  </a:lnTo>
                  <a:lnTo>
                    <a:pt x="0" y="3"/>
                  </a:lnTo>
                  <a:lnTo>
                    <a:pt x="15" y="0"/>
                  </a:lnTo>
                  <a:lnTo>
                    <a:pt x="219" y="1185"/>
                  </a:lnTo>
                  <a:lnTo>
                    <a:pt x="219" y="180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6" name="Freeform 49"/>
            <p:cNvSpPr>
              <a:spLocks noEditPoints="1"/>
            </p:cNvSpPr>
            <p:nvPr/>
          </p:nvSpPr>
          <p:spPr bwMode="auto">
            <a:xfrm>
              <a:off x="728663" y="3806825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7" name="Freeform 50"/>
            <p:cNvSpPr>
              <a:spLocks noEditPoints="1"/>
            </p:cNvSpPr>
            <p:nvPr/>
          </p:nvSpPr>
          <p:spPr bwMode="auto">
            <a:xfrm>
              <a:off x="1624013" y="486727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8" name="Freeform 51"/>
            <p:cNvSpPr/>
            <p:nvPr/>
          </p:nvSpPr>
          <p:spPr bwMode="auto">
            <a:xfrm>
              <a:off x="1404938" y="5422900"/>
              <a:ext cx="371475" cy="1425575"/>
            </a:xfrm>
            <a:custGeom>
              <a:avLst/>
              <a:gdLst/>
              <a:ahLst/>
              <a:cxnLst/>
              <a:rect l="0" t="0" r="r" b="b"/>
              <a:pathLst>
                <a:path w="234" h="898">
                  <a:moveTo>
                    <a:pt x="18" y="898"/>
                  </a:moveTo>
                  <a:lnTo>
                    <a:pt x="0" y="898"/>
                  </a:lnTo>
                  <a:lnTo>
                    <a:pt x="0" y="515"/>
                  </a:lnTo>
                  <a:lnTo>
                    <a:pt x="0" y="512"/>
                  </a:lnTo>
                  <a:lnTo>
                    <a:pt x="222" y="0"/>
                  </a:lnTo>
                  <a:lnTo>
                    <a:pt x="234" y="6"/>
                  </a:lnTo>
                  <a:lnTo>
                    <a:pt x="18" y="518"/>
                  </a:lnTo>
                  <a:lnTo>
                    <a:pt x="18" y="89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9" name="Freeform 52"/>
            <p:cNvSpPr/>
            <p:nvPr/>
          </p:nvSpPr>
          <p:spPr bwMode="auto">
            <a:xfrm>
              <a:off x="1666875" y="5945188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15" y="575"/>
                  </a:moveTo>
                  <a:lnTo>
                    <a:pt x="0" y="569"/>
                  </a:lnTo>
                  <a:lnTo>
                    <a:pt x="81" y="383"/>
                  </a:lnTo>
                  <a:lnTo>
                    <a:pt x="81" y="0"/>
                  </a:lnTo>
                  <a:lnTo>
                    <a:pt x="96" y="0"/>
                  </a:lnTo>
                  <a:lnTo>
                    <a:pt x="96" y="386"/>
                  </a:lnTo>
                  <a:lnTo>
                    <a:pt x="15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0" name="Freeform 53"/>
            <p:cNvSpPr>
              <a:spLocks noEditPoints="1"/>
            </p:cNvSpPr>
            <p:nvPr/>
          </p:nvSpPr>
          <p:spPr bwMode="auto">
            <a:xfrm>
              <a:off x="1709738" y="52466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1" name="Freeform 54"/>
            <p:cNvSpPr>
              <a:spLocks noEditPoints="1"/>
            </p:cNvSpPr>
            <p:nvPr/>
          </p:nvSpPr>
          <p:spPr bwMode="auto">
            <a:xfrm>
              <a:off x="1709738" y="57642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2" name="Freeform 55"/>
            <p:cNvSpPr/>
            <p:nvPr/>
          </p:nvSpPr>
          <p:spPr bwMode="auto">
            <a:xfrm>
              <a:off x="1766888" y="6330950"/>
              <a:ext cx="419100" cy="527050"/>
            </a:xfrm>
            <a:custGeom>
              <a:avLst/>
              <a:gdLst/>
              <a:ahLst/>
              <a:cxnLst/>
              <a:rect l="0" t="0" r="r" b="b"/>
              <a:pathLst>
                <a:path w="264" h="332">
                  <a:moveTo>
                    <a:pt x="12" y="332"/>
                  </a:moveTo>
                  <a:lnTo>
                    <a:pt x="0" y="326"/>
                  </a:lnTo>
                  <a:lnTo>
                    <a:pt x="45" y="206"/>
                  </a:lnTo>
                  <a:lnTo>
                    <a:pt x="255" y="0"/>
                  </a:lnTo>
                  <a:lnTo>
                    <a:pt x="264" y="12"/>
                  </a:lnTo>
                  <a:lnTo>
                    <a:pt x="60" y="215"/>
                  </a:lnTo>
                  <a:lnTo>
                    <a:pt x="12" y="33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3" name="Freeform 56"/>
            <p:cNvSpPr>
              <a:spLocks noEditPoints="1"/>
            </p:cNvSpPr>
            <p:nvPr/>
          </p:nvSpPr>
          <p:spPr bwMode="auto">
            <a:xfrm>
              <a:off x="2147888" y="6221413"/>
              <a:ext cx="157163" cy="147638"/>
            </a:xfrm>
            <a:custGeom>
              <a:avLst/>
              <a:gdLst/>
              <a:ahLst/>
              <a:cxnLst/>
              <a:rect l="0" t="0" r="r" b="b"/>
              <a:pathLst>
                <a:path w="33" h="31">
                  <a:moveTo>
                    <a:pt x="16" y="31"/>
                  </a:moveTo>
                  <a:cubicBezTo>
                    <a:pt x="12" y="31"/>
                    <a:pt x="8" y="29"/>
                    <a:pt x="5" y="26"/>
                  </a:cubicBezTo>
                  <a:cubicBezTo>
                    <a:pt x="2" y="24"/>
                    <a:pt x="0" y="20"/>
                    <a:pt x="0" y="15"/>
                  </a:cubicBezTo>
                  <a:cubicBezTo>
                    <a:pt x="0" y="11"/>
                    <a:pt x="2" y="7"/>
                    <a:pt x="5" y="4"/>
                  </a:cubicBezTo>
                  <a:cubicBezTo>
                    <a:pt x="8" y="1"/>
                    <a:pt x="12" y="0"/>
                    <a:pt x="16" y="0"/>
                  </a:cubicBezTo>
                  <a:cubicBezTo>
                    <a:pt x="20" y="0"/>
                    <a:pt x="24" y="1"/>
                    <a:pt x="27" y="4"/>
                  </a:cubicBezTo>
                  <a:cubicBezTo>
                    <a:pt x="33" y="10"/>
                    <a:pt x="33" y="20"/>
                    <a:pt x="27" y="26"/>
                  </a:cubicBezTo>
                  <a:cubicBezTo>
                    <a:pt x="24" y="29"/>
                    <a:pt x="20" y="31"/>
                    <a:pt x="16" y="31"/>
                  </a:cubicBezTo>
                  <a:close/>
                  <a:moveTo>
                    <a:pt x="16" y="4"/>
                  </a:moveTo>
                  <a:cubicBezTo>
                    <a:pt x="13" y="4"/>
                    <a:pt x="10" y="5"/>
                    <a:pt x="8" y="7"/>
                  </a:cubicBezTo>
                  <a:cubicBezTo>
                    <a:pt x="6" y="9"/>
                    <a:pt x="4" y="12"/>
                    <a:pt x="4" y="15"/>
                  </a:cubicBezTo>
                  <a:cubicBezTo>
                    <a:pt x="4" y="19"/>
                    <a:pt x="6" y="21"/>
                    <a:pt x="8" y="24"/>
                  </a:cubicBezTo>
                  <a:cubicBezTo>
                    <a:pt x="10" y="26"/>
                    <a:pt x="13" y="27"/>
                    <a:pt x="16" y="27"/>
                  </a:cubicBezTo>
                  <a:cubicBezTo>
                    <a:pt x="19" y="27"/>
                    <a:pt x="22" y="26"/>
                    <a:pt x="24" y="24"/>
                  </a:cubicBezTo>
                  <a:cubicBezTo>
                    <a:pt x="29" y="19"/>
                    <a:pt x="29" y="12"/>
                    <a:pt x="24" y="7"/>
                  </a:cubicBezTo>
                  <a:cubicBezTo>
                    <a:pt x="22" y="5"/>
                    <a:pt x="19" y="4"/>
                    <a:pt x="16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4" name="Freeform 57"/>
            <p:cNvSpPr/>
            <p:nvPr/>
          </p:nvSpPr>
          <p:spPr bwMode="auto">
            <a:xfrm>
              <a:off x="504825" y="9525"/>
              <a:ext cx="233363" cy="5103813"/>
            </a:xfrm>
            <a:custGeom>
              <a:avLst/>
              <a:gdLst/>
              <a:ahLst/>
              <a:cxnLst/>
              <a:rect l="0" t="0" r="r" b="b"/>
              <a:pathLst>
                <a:path w="147" h="3215">
                  <a:moveTo>
                    <a:pt x="132" y="3215"/>
                  </a:moveTo>
                  <a:lnTo>
                    <a:pt x="129" y="2754"/>
                  </a:lnTo>
                  <a:lnTo>
                    <a:pt x="0" y="1901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898"/>
                  </a:lnTo>
                  <a:lnTo>
                    <a:pt x="144" y="2754"/>
                  </a:lnTo>
                  <a:lnTo>
                    <a:pt x="147" y="3215"/>
                  </a:lnTo>
                  <a:lnTo>
                    <a:pt x="132" y="321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5" name="Freeform 58"/>
            <p:cNvSpPr>
              <a:spLocks noEditPoints="1"/>
            </p:cNvSpPr>
            <p:nvPr/>
          </p:nvSpPr>
          <p:spPr bwMode="auto">
            <a:xfrm>
              <a:off x="633413" y="5103813"/>
              <a:ext cx="185738" cy="185738"/>
            </a:xfrm>
            <a:custGeom>
              <a:avLst/>
              <a:gdLst/>
              <a:ahLst/>
              <a:cxnLst/>
              <a:rect l="0" t="0" r="r" b="b"/>
              <a:pathLst>
                <a:path w="39" h="39">
                  <a:moveTo>
                    <a:pt x="20" y="39"/>
                  </a:moveTo>
                  <a:cubicBezTo>
                    <a:pt x="9" y="39"/>
                    <a:pt x="0" y="30"/>
                    <a:pt x="0" y="19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0" y="0"/>
                    <a:pt x="39" y="9"/>
                    <a:pt x="39" y="19"/>
                  </a:cubicBezTo>
                  <a:cubicBezTo>
                    <a:pt x="39" y="30"/>
                    <a:pt x="30" y="39"/>
                    <a:pt x="20" y="39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19"/>
                  </a:cubicBezTo>
                  <a:cubicBezTo>
                    <a:pt x="4" y="28"/>
                    <a:pt x="11" y="35"/>
                    <a:pt x="20" y="35"/>
                  </a:cubicBezTo>
                  <a:cubicBezTo>
                    <a:pt x="28" y="35"/>
                    <a:pt x="35" y="28"/>
                    <a:pt x="35" y="19"/>
                  </a:cubicBezTo>
                  <a:cubicBezTo>
                    <a:pt x="35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876424" y="1122363"/>
            <a:ext cx="8791575" cy="2387600"/>
          </a:xfrm>
        </p:spPr>
        <p:txBody>
          <a:bodyPr anchor="b">
            <a:normAutofit/>
          </a:bodyPr>
          <a:lstStyle>
            <a:lvl1pPr algn="l"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76424" y="3602038"/>
            <a:ext cx="8791575" cy="1655762"/>
          </a:xfrm>
        </p:spPr>
        <p:txBody>
          <a:bodyPr>
            <a:normAutofit/>
          </a:bodyPr>
          <a:lstStyle>
            <a:lvl1pPr marL="0" indent="0" algn="l">
              <a:buNone/>
              <a:defRPr sz="2000" cap="all" baseline="0">
                <a:solidFill>
                  <a:schemeClr val="tx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077511" y="5410201"/>
            <a:ext cx="2743200" cy="365125"/>
          </a:xfrm>
        </p:spPr>
        <p:txBody>
          <a:bodyPr/>
          <a:lstStyle/>
          <a:p>
            <a:fld id="{48A87A34-81AB-432B-8DAE-1953F412C126}" type="datetimeFigureOut">
              <a:rPr lang="en-US" dirty="0"/>
              <a:t>1/5/2020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876424" y="5410201"/>
            <a:ext cx="5124886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896911" y="5410199"/>
            <a:ext cx="771089" cy="365125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1/5/2020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1419226"/>
            <a:ext cx="9906000" cy="2852737"/>
          </a:xfrm>
        </p:spPr>
        <p:txBody>
          <a:bodyPr anchor="b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1" y="4424362"/>
            <a:ext cx="9906000" cy="1374776"/>
          </a:xfrm>
        </p:spPr>
        <p:txBody>
          <a:bodyPr>
            <a:normAutofit/>
          </a:bodyPr>
          <a:lstStyle>
            <a:lvl1pPr marL="0" indent="0">
              <a:buNone/>
              <a:defRPr sz="1800" cap="all" baseline="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1/5/2020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41410" y="2249486"/>
            <a:ext cx="4878389" cy="354171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2249486"/>
            <a:ext cx="4875211" cy="354171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1/5/2020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619126"/>
            <a:ext cx="9906000" cy="1477961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0019" y="2249486"/>
            <a:ext cx="4649783" cy="823912"/>
          </a:xfrm>
        </p:spPr>
        <p:txBody>
          <a:bodyPr anchor="b"/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41410" y="3073397"/>
            <a:ext cx="4878391" cy="271780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00808" y="2249485"/>
            <a:ext cx="4646602" cy="823912"/>
          </a:xfrm>
        </p:spPr>
        <p:txBody>
          <a:bodyPr anchor="b"/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3073397"/>
            <a:ext cx="4875210" cy="271780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1/5/2020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1/5/2020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1/5/2020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6705" y="609601"/>
            <a:ext cx="3856037" cy="1639884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56200" y="592666"/>
            <a:ext cx="5891209" cy="5198534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6705" y="2249486"/>
            <a:ext cx="3856037" cy="3541714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1/5/2020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3" y="609600"/>
            <a:ext cx="5934508" cy="1639886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380721" y="609601"/>
            <a:ext cx="3666690" cy="5181599"/>
          </a:xfrm>
          <a:prstGeom prst="round2DiagRect">
            <a:avLst>
              <a:gd name="adj1" fmla="val 5608"/>
              <a:gd name="adj2" fmla="val 0"/>
            </a:avLst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0" y="2249486"/>
            <a:ext cx="5934511" cy="3541714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1/5/2020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0" y="4304664"/>
            <a:ext cx="9912355" cy="819355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41411" y="606426"/>
            <a:ext cx="9912354" cy="3299778"/>
          </a:xfrm>
          <a:prstGeom prst="round2DiagRect">
            <a:avLst>
              <a:gd name="adj1" fmla="val 4860"/>
              <a:gd name="adj2" fmla="val 0"/>
            </a:avLst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3200"/>
            </a:lvl1pPr>
          </a:lstStyle>
          <a:p>
            <a:pPr marL="0" lvl="0" indent="0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364" y="5124020"/>
            <a:ext cx="9910859" cy="682472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1/5/2020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56" y="609600"/>
            <a:ext cx="9905955" cy="3429000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0" y="4419599"/>
            <a:ext cx="9904459" cy="1371599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1/5/2020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609599"/>
            <a:ext cx="9302752" cy="2748429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365557"/>
            <a:ext cx="8752299" cy="54896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1" y="4309919"/>
            <a:ext cx="9906002" cy="1489496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1/5/2020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sp>
        <p:nvSpPr>
          <p:cNvPr id="60" name="TextBox 59"/>
          <p:cNvSpPr txBox="1"/>
          <p:nvPr/>
        </p:nvSpPr>
        <p:spPr>
          <a:xfrm>
            <a:off x="903512" y="732394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Trebuchet MS"/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61" name="TextBox 60"/>
          <p:cNvSpPr txBox="1"/>
          <p:nvPr/>
        </p:nvSpPr>
        <p:spPr>
          <a:xfrm>
            <a:off x="10537370" y="276497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Trebuchet MS"/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0" y="2134041"/>
            <a:ext cx="9906001" cy="2511835"/>
          </a:xfrm>
        </p:spPr>
        <p:txBody>
          <a:bodyPr anchor="b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364" y="4657655"/>
            <a:ext cx="9904505" cy="1140644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1/5/2020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1141413" y="609600"/>
            <a:ext cx="9905998" cy="1905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1141410" y="2674463"/>
            <a:ext cx="3196899" cy="685800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1127918" y="3360263"/>
            <a:ext cx="3208735" cy="2430936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14766" y="2677635"/>
            <a:ext cx="3184385" cy="685800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504213" y="3363435"/>
            <a:ext cx="3195830" cy="2430936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52442" y="2674463"/>
            <a:ext cx="3194968" cy="685800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852442" y="3360263"/>
            <a:ext cx="3194968" cy="2430936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1/5/2020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1141411" y="609600"/>
            <a:ext cx="9905999" cy="1905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1141413" y="4404596"/>
            <a:ext cx="3195240" cy="576262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141413" y="2666998"/>
            <a:ext cx="3195240" cy="1524000"/>
          </a:xfrm>
          <a:prstGeom prst="round2DiagRect">
            <a:avLst/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2000" dirty="0"/>
            </a:lvl1pPr>
          </a:lstStyle>
          <a:p>
            <a:pPr marL="0" lvl="0" indent="0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1141413" y="4980858"/>
            <a:ext cx="3195240" cy="81784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89053" y="4404596"/>
            <a:ext cx="3200400" cy="576262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489053" y="2666998"/>
            <a:ext cx="3198940" cy="1524000"/>
          </a:xfrm>
          <a:prstGeom prst="round2DiagRect">
            <a:avLst/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2000" dirty="0"/>
            </a:lvl1pPr>
          </a:lstStyle>
          <a:p>
            <a:pPr marL="0" lvl="0" indent="0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487593" y="4980857"/>
            <a:ext cx="3200400" cy="81034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52567" y="4404595"/>
            <a:ext cx="3190741" cy="576262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852442" y="2666998"/>
            <a:ext cx="3194969" cy="1524000"/>
          </a:xfrm>
          <a:prstGeom prst="round2DiagRect">
            <a:avLst/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2000" dirty="0"/>
            </a:lvl1pPr>
          </a:lstStyle>
          <a:p>
            <a:pPr marL="0" lvl="0" indent="0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852442" y="4980854"/>
            <a:ext cx="3194968" cy="810345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1/5/2020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1/5/2020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042400" y="609599"/>
            <a:ext cx="2005011" cy="5181601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41410" y="609599"/>
            <a:ext cx="7748590" cy="5181601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1/5/2020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19">
            <a:alphaModFix amt="3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grpSp>
        <p:nvGrpSpPr>
          <p:cNvPr id="8" name="Group 7"/>
          <p:cNvGrpSpPr/>
          <p:nvPr/>
        </p:nvGrpSpPr>
        <p:grpSpPr>
          <a:xfrm>
            <a:off x="-14288" y="0"/>
            <a:ext cx="12053888" cy="6858001"/>
            <a:chOff x="-14288" y="0"/>
            <a:chExt cx="12053888" cy="6858001"/>
          </a:xfrm>
        </p:grpSpPr>
        <p:grpSp>
          <p:nvGrpSpPr>
            <p:cNvPr id="9" name="Group 8"/>
            <p:cNvGrpSpPr/>
            <p:nvPr/>
          </p:nvGrpSpPr>
          <p:grpSpPr>
            <a:xfrm>
              <a:off x="-14288" y="0"/>
              <a:ext cx="1220788" cy="6858001"/>
              <a:chOff x="-14288" y="0"/>
              <a:chExt cx="1220788" cy="6858001"/>
            </a:xfrm>
            <a:gradFill flip="none" rotWithShape="1">
              <a:gsLst>
                <a:gs pos="0">
                  <a:schemeClr val="tx2"/>
                </a:gs>
                <a:gs pos="100000">
                  <a:schemeClr val="bg2">
                    <a:lumMod val="60000"/>
                    <a:lumOff val="40000"/>
                  </a:schemeClr>
                </a:gs>
              </a:gsLst>
              <a:lin ang="5400000" scaled="0"/>
              <a:tileRect/>
            </a:gradFill>
          </p:grpSpPr>
          <p:sp>
            <p:nvSpPr>
              <p:cNvPr id="21" name="Rectangle 5"/>
              <p:cNvSpPr>
                <a:spLocks noChangeArrowheads="1"/>
              </p:cNvSpPr>
              <p:nvPr/>
            </p:nvSpPr>
            <p:spPr bwMode="auto">
              <a:xfrm>
                <a:off x="114300" y="4763"/>
                <a:ext cx="23813" cy="2181225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  <p:sp>
            <p:nvSpPr>
              <p:cNvPr id="22" name="Freeform 6"/>
              <p:cNvSpPr>
                <a:spLocks noEditPoints="1"/>
              </p:cNvSpPr>
              <p:nvPr/>
            </p:nvSpPr>
            <p:spPr bwMode="auto">
              <a:xfrm>
                <a:off x="33337" y="217646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11"/>
                      <a:pt x="28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3" name="Freeform 7"/>
              <p:cNvSpPr>
                <a:spLocks noEditPoints="1"/>
              </p:cNvSpPr>
              <p:nvPr/>
            </p:nvSpPr>
            <p:spPr bwMode="auto">
              <a:xfrm>
                <a:off x="28575" y="4021138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4" name="Freeform 8"/>
              <p:cNvSpPr/>
              <p:nvPr/>
            </p:nvSpPr>
            <p:spPr bwMode="auto">
              <a:xfrm>
                <a:off x="200025" y="4763"/>
                <a:ext cx="369888" cy="1811338"/>
              </a:xfrm>
              <a:custGeom>
                <a:avLst/>
                <a:gdLst/>
                <a:ahLst/>
                <a:cxnLst/>
                <a:rect l="0" t="0" r="r" b="b"/>
                <a:pathLst>
                  <a:path w="233" h="1141">
                    <a:moveTo>
                      <a:pt x="218" y="1141"/>
                    </a:moveTo>
                    <a:lnTo>
                      <a:pt x="0" y="626"/>
                    </a:lnTo>
                    <a:lnTo>
                      <a:pt x="0" y="0"/>
                    </a:lnTo>
                    <a:lnTo>
                      <a:pt x="15" y="0"/>
                    </a:lnTo>
                    <a:lnTo>
                      <a:pt x="15" y="623"/>
                    </a:lnTo>
                    <a:lnTo>
                      <a:pt x="233" y="1135"/>
                    </a:lnTo>
                    <a:lnTo>
                      <a:pt x="218" y="1141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5" name="Freeform 9"/>
              <p:cNvSpPr>
                <a:spLocks noEditPoints="1"/>
              </p:cNvSpPr>
              <p:nvPr/>
            </p:nvSpPr>
            <p:spPr bwMode="auto">
              <a:xfrm>
                <a:off x="503237" y="1801813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3" y="0"/>
                      <a:pt x="40" y="6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9"/>
                      <a:pt x="31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6" name="Freeform 10"/>
              <p:cNvSpPr/>
              <p:nvPr/>
            </p:nvSpPr>
            <p:spPr bwMode="auto">
              <a:xfrm>
                <a:off x="285750" y="4763"/>
                <a:ext cx="369888" cy="1430338"/>
              </a:xfrm>
              <a:custGeom>
                <a:avLst/>
                <a:gdLst/>
                <a:ahLst/>
                <a:cxnLst/>
                <a:rect l="0" t="0" r="r" b="b"/>
                <a:pathLst>
                  <a:path w="233" h="901">
                    <a:moveTo>
                      <a:pt x="221" y="901"/>
                    </a:moveTo>
                    <a:lnTo>
                      <a:pt x="0" y="383"/>
                    </a:lnTo>
                    <a:lnTo>
                      <a:pt x="0" y="0"/>
                    </a:lnTo>
                    <a:lnTo>
                      <a:pt x="18" y="0"/>
                    </a:lnTo>
                    <a:lnTo>
                      <a:pt x="18" y="380"/>
                    </a:lnTo>
                    <a:lnTo>
                      <a:pt x="233" y="895"/>
                    </a:lnTo>
                    <a:lnTo>
                      <a:pt x="221" y="901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7" name="Freeform 11"/>
              <p:cNvSpPr/>
              <p:nvPr/>
            </p:nvSpPr>
            <p:spPr bwMode="auto">
              <a:xfrm>
                <a:off x="546100" y="0"/>
                <a:ext cx="152400" cy="912813"/>
              </a:xfrm>
              <a:custGeom>
                <a:avLst/>
                <a:gdLst/>
                <a:ahLst/>
                <a:cxnLst/>
                <a:rect l="0" t="0" r="r" b="b"/>
                <a:pathLst>
                  <a:path w="96" h="575">
                    <a:moveTo>
                      <a:pt x="96" y="575"/>
                    </a:moveTo>
                    <a:lnTo>
                      <a:pt x="78" y="575"/>
                    </a:lnTo>
                    <a:lnTo>
                      <a:pt x="78" y="192"/>
                    </a:lnTo>
                    <a:lnTo>
                      <a:pt x="0" y="6"/>
                    </a:lnTo>
                    <a:lnTo>
                      <a:pt x="15" y="0"/>
                    </a:lnTo>
                    <a:lnTo>
                      <a:pt x="96" y="189"/>
                    </a:lnTo>
                    <a:lnTo>
                      <a:pt x="96" y="57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8" name="Freeform 12"/>
              <p:cNvSpPr>
                <a:spLocks noEditPoints="1"/>
              </p:cNvSpPr>
              <p:nvPr/>
            </p:nvSpPr>
            <p:spPr bwMode="auto">
              <a:xfrm>
                <a:off x="588962" y="14208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3" y="0"/>
                      <a:pt x="40" y="7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9"/>
                      <a:pt x="31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9" name="Freeform 13"/>
              <p:cNvSpPr>
                <a:spLocks noEditPoints="1"/>
              </p:cNvSpPr>
              <p:nvPr/>
            </p:nvSpPr>
            <p:spPr bwMode="auto">
              <a:xfrm>
                <a:off x="588962" y="903288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0" name="Freeform 14"/>
              <p:cNvSpPr/>
              <p:nvPr/>
            </p:nvSpPr>
            <p:spPr bwMode="auto">
              <a:xfrm>
                <a:off x="641350" y="0"/>
                <a:ext cx="422275" cy="527050"/>
              </a:xfrm>
              <a:custGeom>
                <a:avLst/>
                <a:gdLst/>
                <a:ahLst/>
                <a:cxnLst/>
                <a:rect l="0" t="0" r="r" b="b"/>
                <a:pathLst>
                  <a:path w="266" h="332">
                    <a:moveTo>
                      <a:pt x="257" y="332"/>
                    </a:moveTo>
                    <a:lnTo>
                      <a:pt x="48" y="123"/>
                    </a:lnTo>
                    <a:lnTo>
                      <a:pt x="0" y="6"/>
                    </a:lnTo>
                    <a:lnTo>
                      <a:pt x="15" y="0"/>
                    </a:lnTo>
                    <a:lnTo>
                      <a:pt x="63" y="114"/>
                    </a:lnTo>
                    <a:lnTo>
                      <a:pt x="266" y="320"/>
                    </a:lnTo>
                    <a:lnTo>
                      <a:pt x="257" y="332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1" name="Freeform 15"/>
              <p:cNvSpPr>
                <a:spLocks noEditPoints="1"/>
              </p:cNvSpPr>
              <p:nvPr/>
            </p:nvSpPr>
            <p:spPr bwMode="auto">
              <a:xfrm>
                <a:off x="1020762" y="488950"/>
                <a:ext cx="161925" cy="147638"/>
              </a:xfrm>
              <a:custGeom>
                <a:avLst/>
                <a:gdLst/>
                <a:ahLst/>
                <a:cxnLst/>
                <a:rect l="0" t="0" r="r" b="b"/>
                <a:pathLst>
                  <a:path w="34" h="31">
                    <a:moveTo>
                      <a:pt x="17" y="31"/>
                    </a:moveTo>
                    <a:cubicBezTo>
                      <a:pt x="13" y="31"/>
                      <a:pt x="9" y="30"/>
                      <a:pt x="6" y="27"/>
                    </a:cubicBezTo>
                    <a:cubicBezTo>
                      <a:pt x="0" y="20"/>
                      <a:pt x="0" y="10"/>
                      <a:pt x="6" y="4"/>
                    </a:cubicBezTo>
                    <a:cubicBezTo>
                      <a:pt x="9" y="1"/>
                      <a:pt x="13" y="0"/>
                      <a:pt x="17" y="0"/>
                    </a:cubicBezTo>
                    <a:cubicBezTo>
                      <a:pt x="21" y="0"/>
                      <a:pt x="25" y="1"/>
                      <a:pt x="28" y="4"/>
                    </a:cubicBezTo>
                    <a:cubicBezTo>
                      <a:pt x="34" y="10"/>
                      <a:pt x="34" y="20"/>
                      <a:pt x="28" y="27"/>
                    </a:cubicBezTo>
                    <a:cubicBezTo>
                      <a:pt x="25" y="30"/>
                      <a:pt x="21" y="31"/>
                      <a:pt x="17" y="31"/>
                    </a:cubicBezTo>
                    <a:close/>
                    <a:moveTo>
                      <a:pt x="17" y="4"/>
                    </a:moveTo>
                    <a:cubicBezTo>
                      <a:pt x="14" y="4"/>
                      <a:pt x="11" y="5"/>
                      <a:pt x="9" y="7"/>
                    </a:cubicBezTo>
                    <a:cubicBezTo>
                      <a:pt x="4" y="12"/>
                      <a:pt x="4" y="19"/>
                      <a:pt x="9" y="24"/>
                    </a:cubicBezTo>
                    <a:cubicBezTo>
                      <a:pt x="11" y="26"/>
                      <a:pt x="14" y="27"/>
                      <a:pt x="17" y="27"/>
                    </a:cubicBezTo>
                    <a:cubicBezTo>
                      <a:pt x="20" y="27"/>
                      <a:pt x="23" y="26"/>
                      <a:pt x="25" y="24"/>
                    </a:cubicBezTo>
                    <a:cubicBezTo>
                      <a:pt x="30" y="19"/>
                      <a:pt x="30" y="12"/>
                      <a:pt x="25" y="7"/>
                    </a:cubicBezTo>
                    <a:cubicBezTo>
                      <a:pt x="23" y="5"/>
                      <a:pt x="20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2" name="Line 16"/>
              <p:cNvSpPr>
                <a:spLocks noChangeShapeType="1"/>
              </p:cNvSpPr>
              <p:nvPr/>
            </p:nvSpPr>
            <p:spPr bwMode="auto">
              <a:xfrm>
                <a:off x="-4763" y="9525"/>
                <a:ext cx="0" cy="0"/>
              </a:xfrm>
              <a:prstGeom prst="line">
                <a:avLst/>
              </a:prstGeom>
              <a:grpFill/>
              <a:ln w="15" cap="flat">
                <a:solidFill>
                  <a:srgbClr val="FFFFFF"/>
                </a:solidFill>
                <a:prstDash val="solid"/>
                <a:miter lim="800000"/>
                <a:headEnd/>
                <a:tailEnd/>
              </a:ln>
            </p:spPr>
          </p:sp>
          <p:sp>
            <p:nvSpPr>
              <p:cNvPr id="33" name="Freeform 17"/>
              <p:cNvSpPr/>
              <p:nvPr/>
            </p:nvSpPr>
            <p:spPr bwMode="auto">
              <a:xfrm>
                <a:off x="9525" y="1801813"/>
                <a:ext cx="123825" cy="127000"/>
              </a:xfrm>
              <a:custGeom>
                <a:avLst/>
                <a:gdLst/>
                <a:ahLst/>
                <a:cxnLst/>
                <a:rect l="0" t="0" r="r" b="b"/>
                <a:pathLst>
                  <a:path w="78" h="80">
                    <a:moveTo>
                      <a:pt x="6" y="80"/>
                    </a:moveTo>
                    <a:lnTo>
                      <a:pt x="0" y="71"/>
                    </a:lnTo>
                    <a:lnTo>
                      <a:pt x="69" y="0"/>
                    </a:lnTo>
                    <a:lnTo>
                      <a:pt x="78" y="9"/>
                    </a:lnTo>
                    <a:lnTo>
                      <a:pt x="6" y="8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4" name="Freeform 18"/>
              <p:cNvSpPr/>
              <p:nvPr/>
            </p:nvSpPr>
            <p:spPr bwMode="auto">
              <a:xfrm>
                <a:off x="-9525" y="3549650"/>
                <a:ext cx="147638" cy="481013"/>
              </a:xfrm>
              <a:custGeom>
                <a:avLst/>
                <a:gdLst/>
                <a:ahLst/>
                <a:cxnLst/>
                <a:rect l="0" t="0" r="r" b="b"/>
                <a:pathLst>
                  <a:path w="93" h="303">
                    <a:moveTo>
                      <a:pt x="93" y="303"/>
                    </a:moveTo>
                    <a:lnTo>
                      <a:pt x="78" y="303"/>
                    </a:lnTo>
                    <a:lnTo>
                      <a:pt x="78" y="78"/>
                    </a:lnTo>
                    <a:lnTo>
                      <a:pt x="0" y="12"/>
                    </a:lnTo>
                    <a:lnTo>
                      <a:pt x="12" y="0"/>
                    </a:lnTo>
                    <a:lnTo>
                      <a:pt x="93" y="69"/>
                    </a:lnTo>
                    <a:lnTo>
                      <a:pt x="93" y="30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5" name="Freeform 19"/>
              <p:cNvSpPr/>
              <p:nvPr/>
            </p:nvSpPr>
            <p:spPr bwMode="auto">
              <a:xfrm>
                <a:off x="128587" y="1382713"/>
                <a:ext cx="142875" cy="476250"/>
              </a:xfrm>
              <a:custGeom>
                <a:avLst/>
                <a:gdLst/>
                <a:ahLst/>
                <a:cxnLst/>
                <a:rect l="0" t="0" r="r" b="b"/>
                <a:pathLst>
                  <a:path w="90" h="300">
                    <a:moveTo>
                      <a:pt x="90" y="300"/>
                    </a:moveTo>
                    <a:lnTo>
                      <a:pt x="78" y="300"/>
                    </a:lnTo>
                    <a:lnTo>
                      <a:pt x="78" y="84"/>
                    </a:lnTo>
                    <a:lnTo>
                      <a:pt x="0" y="9"/>
                    </a:lnTo>
                    <a:lnTo>
                      <a:pt x="9" y="0"/>
                    </a:lnTo>
                    <a:lnTo>
                      <a:pt x="90" y="81"/>
                    </a:lnTo>
                    <a:lnTo>
                      <a:pt x="90" y="30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6" name="Freeform 20"/>
              <p:cNvSpPr>
                <a:spLocks noEditPoints="1"/>
              </p:cNvSpPr>
              <p:nvPr/>
            </p:nvSpPr>
            <p:spPr bwMode="auto">
              <a:xfrm>
                <a:off x="204787" y="1849438"/>
                <a:ext cx="114300" cy="107950"/>
              </a:xfrm>
              <a:custGeom>
                <a:avLst/>
                <a:gdLst/>
                <a:ahLst/>
                <a:cxnLst/>
                <a:rect l="0" t="0" r="r" b="b"/>
                <a:pathLst>
                  <a:path w="24" h="23">
                    <a:moveTo>
                      <a:pt x="12" y="23"/>
                    </a:moveTo>
                    <a:cubicBezTo>
                      <a:pt x="6" y="23"/>
                      <a:pt x="0" y="18"/>
                      <a:pt x="0" y="12"/>
                    </a:cubicBezTo>
                    <a:cubicBezTo>
                      <a:pt x="0" y="5"/>
                      <a:pt x="6" y="0"/>
                      <a:pt x="12" y="0"/>
                    </a:cubicBezTo>
                    <a:cubicBezTo>
                      <a:pt x="18" y="0"/>
                      <a:pt x="24" y="5"/>
                      <a:pt x="24" y="12"/>
                    </a:cubicBezTo>
                    <a:cubicBezTo>
                      <a:pt x="24" y="18"/>
                      <a:pt x="18" y="23"/>
                      <a:pt x="12" y="23"/>
                    </a:cubicBezTo>
                    <a:close/>
                    <a:moveTo>
                      <a:pt x="12" y="4"/>
                    </a:moveTo>
                    <a:cubicBezTo>
                      <a:pt x="8" y="4"/>
                      <a:pt x="4" y="8"/>
                      <a:pt x="4" y="12"/>
                    </a:cubicBezTo>
                    <a:cubicBezTo>
                      <a:pt x="4" y="16"/>
                      <a:pt x="8" y="19"/>
                      <a:pt x="12" y="19"/>
                    </a:cubicBezTo>
                    <a:cubicBezTo>
                      <a:pt x="16" y="19"/>
                      <a:pt x="20" y="16"/>
                      <a:pt x="20" y="12"/>
                    </a:cubicBezTo>
                    <a:cubicBezTo>
                      <a:pt x="20" y="8"/>
                      <a:pt x="16" y="4"/>
                      <a:pt x="12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7" name="Rectangle 21"/>
              <p:cNvSpPr>
                <a:spLocks noChangeArrowheads="1"/>
              </p:cNvSpPr>
              <p:nvPr/>
            </p:nvSpPr>
            <p:spPr bwMode="auto">
              <a:xfrm>
                <a:off x="133350" y="4662488"/>
                <a:ext cx="23813" cy="2181225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  <p:sp>
            <p:nvSpPr>
              <p:cNvPr id="38" name="Freeform 22"/>
              <p:cNvSpPr/>
              <p:nvPr/>
            </p:nvSpPr>
            <p:spPr bwMode="auto">
              <a:xfrm>
                <a:off x="223837" y="5041900"/>
                <a:ext cx="369888" cy="1801813"/>
              </a:xfrm>
              <a:custGeom>
                <a:avLst/>
                <a:gdLst/>
                <a:ahLst/>
                <a:cxnLst/>
                <a:rect l="0" t="0" r="r" b="b"/>
                <a:pathLst>
                  <a:path w="233" h="1135">
                    <a:moveTo>
                      <a:pt x="15" y="1135"/>
                    </a:moveTo>
                    <a:lnTo>
                      <a:pt x="0" y="1135"/>
                    </a:lnTo>
                    <a:lnTo>
                      <a:pt x="0" y="515"/>
                    </a:lnTo>
                    <a:lnTo>
                      <a:pt x="0" y="512"/>
                    </a:lnTo>
                    <a:lnTo>
                      <a:pt x="218" y="0"/>
                    </a:lnTo>
                    <a:lnTo>
                      <a:pt x="233" y="6"/>
                    </a:lnTo>
                    <a:lnTo>
                      <a:pt x="15" y="518"/>
                    </a:lnTo>
                    <a:lnTo>
                      <a:pt x="15" y="113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9" name="Freeform 23"/>
              <p:cNvSpPr>
                <a:spLocks noEditPoints="1"/>
              </p:cNvSpPr>
              <p:nvPr/>
            </p:nvSpPr>
            <p:spPr bwMode="auto">
              <a:xfrm>
                <a:off x="52387" y="44815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11"/>
                      <a:pt x="28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0" name="Freeform 24"/>
              <p:cNvSpPr/>
              <p:nvPr/>
            </p:nvSpPr>
            <p:spPr bwMode="auto">
              <a:xfrm>
                <a:off x="-14288" y="5627688"/>
                <a:ext cx="85725" cy="1216025"/>
              </a:xfrm>
              <a:custGeom>
                <a:avLst/>
                <a:gdLst/>
                <a:ahLst/>
                <a:cxnLst/>
                <a:rect l="0" t="0" r="r" b="b"/>
                <a:pathLst>
                  <a:path w="54" h="766">
                    <a:moveTo>
                      <a:pt x="54" y="766"/>
                    </a:moveTo>
                    <a:lnTo>
                      <a:pt x="36" y="766"/>
                    </a:lnTo>
                    <a:lnTo>
                      <a:pt x="36" y="149"/>
                    </a:lnTo>
                    <a:lnTo>
                      <a:pt x="0" y="3"/>
                    </a:lnTo>
                    <a:lnTo>
                      <a:pt x="18" y="0"/>
                    </a:lnTo>
                    <a:lnTo>
                      <a:pt x="54" y="146"/>
                    </a:lnTo>
                    <a:lnTo>
                      <a:pt x="54" y="766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1" name="Freeform 25"/>
              <p:cNvSpPr>
                <a:spLocks noEditPoints="1"/>
              </p:cNvSpPr>
              <p:nvPr/>
            </p:nvSpPr>
            <p:spPr bwMode="auto">
              <a:xfrm>
                <a:off x="527050" y="4867275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2" name="Freeform 26"/>
              <p:cNvSpPr/>
              <p:nvPr/>
            </p:nvSpPr>
            <p:spPr bwMode="auto">
              <a:xfrm>
                <a:off x="309562" y="5422900"/>
                <a:ext cx="374650" cy="1425575"/>
              </a:xfrm>
              <a:custGeom>
                <a:avLst/>
                <a:gdLst/>
                <a:ahLst/>
                <a:cxnLst/>
                <a:rect l="0" t="0" r="r" b="b"/>
                <a:pathLst>
                  <a:path w="236" h="898">
                    <a:moveTo>
                      <a:pt x="18" y="898"/>
                    </a:moveTo>
                    <a:lnTo>
                      <a:pt x="0" y="898"/>
                    </a:lnTo>
                    <a:lnTo>
                      <a:pt x="0" y="515"/>
                    </a:lnTo>
                    <a:lnTo>
                      <a:pt x="3" y="512"/>
                    </a:lnTo>
                    <a:lnTo>
                      <a:pt x="221" y="0"/>
                    </a:lnTo>
                    <a:lnTo>
                      <a:pt x="236" y="6"/>
                    </a:lnTo>
                    <a:lnTo>
                      <a:pt x="18" y="518"/>
                    </a:lnTo>
                    <a:lnTo>
                      <a:pt x="18" y="898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3" name="Freeform 27"/>
              <p:cNvSpPr/>
              <p:nvPr/>
            </p:nvSpPr>
            <p:spPr bwMode="auto">
              <a:xfrm>
                <a:off x="569912" y="5945188"/>
                <a:ext cx="152400" cy="912813"/>
              </a:xfrm>
              <a:custGeom>
                <a:avLst/>
                <a:gdLst/>
                <a:ahLst/>
                <a:cxnLst/>
                <a:rect l="0" t="0" r="r" b="b"/>
                <a:pathLst>
                  <a:path w="96" h="575">
                    <a:moveTo>
                      <a:pt x="15" y="575"/>
                    </a:moveTo>
                    <a:lnTo>
                      <a:pt x="0" y="569"/>
                    </a:lnTo>
                    <a:lnTo>
                      <a:pt x="81" y="383"/>
                    </a:lnTo>
                    <a:lnTo>
                      <a:pt x="81" y="0"/>
                    </a:lnTo>
                    <a:lnTo>
                      <a:pt x="96" y="0"/>
                    </a:lnTo>
                    <a:lnTo>
                      <a:pt x="96" y="386"/>
                    </a:lnTo>
                    <a:lnTo>
                      <a:pt x="15" y="57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4" name="Freeform 28"/>
              <p:cNvSpPr>
                <a:spLocks noEditPoints="1"/>
              </p:cNvSpPr>
              <p:nvPr/>
            </p:nvSpPr>
            <p:spPr bwMode="auto">
              <a:xfrm>
                <a:off x="612775" y="5246688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5" name="Freeform 29"/>
              <p:cNvSpPr>
                <a:spLocks noEditPoints="1"/>
              </p:cNvSpPr>
              <p:nvPr/>
            </p:nvSpPr>
            <p:spPr bwMode="auto">
              <a:xfrm>
                <a:off x="612775" y="57642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6" name="Freeform 30"/>
              <p:cNvSpPr/>
              <p:nvPr/>
            </p:nvSpPr>
            <p:spPr bwMode="auto">
              <a:xfrm>
                <a:off x="669925" y="6330950"/>
                <a:ext cx="417513" cy="517525"/>
              </a:xfrm>
              <a:custGeom>
                <a:avLst/>
                <a:gdLst/>
                <a:ahLst/>
                <a:cxnLst/>
                <a:rect l="0" t="0" r="r" b="b"/>
                <a:pathLst>
                  <a:path w="263" h="326">
                    <a:moveTo>
                      <a:pt x="15" y="326"/>
                    </a:moveTo>
                    <a:lnTo>
                      <a:pt x="0" y="320"/>
                    </a:lnTo>
                    <a:lnTo>
                      <a:pt x="45" y="206"/>
                    </a:lnTo>
                    <a:lnTo>
                      <a:pt x="48" y="206"/>
                    </a:lnTo>
                    <a:lnTo>
                      <a:pt x="254" y="0"/>
                    </a:lnTo>
                    <a:lnTo>
                      <a:pt x="263" y="12"/>
                    </a:lnTo>
                    <a:lnTo>
                      <a:pt x="60" y="215"/>
                    </a:lnTo>
                    <a:lnTo>
                      <a:pt x="15" y="326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7" name="Freeform 31"/>
              <p:cNvSpPr>
                <a:spLocks noEditPoints="1"/>
              </p:cNvSpPr>
              <p:nvPr/>
            </p:nvSpPr>
            <p:spPr bwMode="auto">
              <a:xfrm>
                <a:off x="1049337" y="6221413"/>
                <a:ext cx="157163" cy="147638"/>
              </a:xfrm>
              <a:custGeom>
                <a:avLst/>
                <a:gdLst/>
                <a:ahLst/>
                <a:cxnLst/>
                <a:rect l="0" t="0" r="r" b="b"/>
                <a:pathLst>
                  <a:path w="33" h="31">
                    <a:moveTo>
                      <a:pt x="16" y="31"/>
                    </a:moveTo>
                    <a:cubicBezTo>
                      <a:pt x="12" y="31"/>
                      <a:pt x="8" y="29"/>
                      <a:pt x="5" y="26"/>
                    </a:cubicBezTo>
                    <a:cubicBezTo>
                      <a:pt x="2" y="24"/>
                      <a:pt x="0" y="20"/>
                      <a:pt x="0" y="15"/>
                    </a:cubicBezTo>
                    <a:cubicBezTo>
                      <a:pt x="0" y="11"/>
                      <a:pt x="2" y="7"/>
                      <a:pt x="5" y="4"/>
                    </a:cubicBezTo>
                    <a:cubicBezTo>
                      <a:pt x="8" y="1"/>
                      <a:pt x="12" y="0"/>
                      <a:pt x="16" y="0"/>
                    </a:cubicBezTo>
                    <a:cubicBezTo>
                      <a:pt x="20" y="0"/>
                      <a:pt x="24" y="1"/>
                      <a:pt x="27" y="4"/>
                    </a:cubicBezTo>
                    <a:cubicBezTo>
                      <a:pt x="33" y="10"/>
                      <a:pt x="33" y="20"/>
                      <a:pt x="27" y="26"/>
                    </a:cubicBezTo>
                    <a:cubicBezTo>
                      <a:pt x="24" y="29"/>
                      <a:pt x="20" y="31"/>
                      <a:pt x="16" y="31"/>
                    </a:cubicBezTo>
                    <a:close/>
                    <a:moveTo>
                      <a:pt x="16" y="4"/>
                    </a:moveTo>
                    <a:cubicBezTo>
                      <a:pt x="13" y="4"/>
                      <a:pt x="10" y="5"/>
                      <a:pt x="8" y="7"/>
                    </a:cubicBezTo>
                    <a:cubicBezTo>
                      <a:pt x="6" y="9"/>
                      <a:pt x="4" y="12"/>
                      <a:pt x="4" y="15"/>
                    </a:cubicBezTo>
                    <a:cubicBezTo>
                      <a:pt x="4" y="19"/>
                      <a:pt x="6" y="21"/>
                      <a:pt x="8" y="24"/>
                    </a:cubicBezTo>
                    <a:cubicBezTo>
                      <a:pt x="10" y="26"/>
                      <a:pt x="13" y="27"/>
                      <a:pt x="16" y="27"/>
                    </a:cubicBezTo>
                    <a:cubicBezTo>
                      <a:pt x="19" y="27"/>
                      <a:pt x="22" y="26"/>
                      <a:pt x="24" y="24"/>
                    </a:cubicBezTo>
                    <a:cubicBezTo>
                      <a:pt x="29" y="19"/>
                      <a:pt x="29" y="12"/>
                      <a:pt x="24" y="7"/>
                    </a:cubicBezTo>
                    <a:cubicBezTo>
                      <a:pt x="22" y="5"/>
                      <a:pt x="19" y="4"/>
                      <a:pt x="16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</p:grpSp>
        <p:grpSp>
          <p:nvGrpSpPr>
            <p:cNvPr id="10" name="Group 9"/>
            <p:cNvGrpSpPr/>
            <p:nvPr/>
          </p:nvGrpSpPr>
          <p:grpSpPr>
            <a:xfrm>
              <a:off x="11364912" y="0"/>
              <a:ext cx="674688" cy="6848476"/>
              <a:chOff x="11364912" y="0"/>
              <a:chExt cx="674688" cy="6848476"/>
            </a:xfrm>
            <a:gradFill flip="none" rotWithShape="1">
              <a:gsLst>
                <a:gs pos="0">
                  <a:schemeClr val="tx2">
                    <a:alpha val="80000"/>
                  </a:schemeClr>
                </a:gs>
                <a:gs pos="100000">
                  <a:schemeClr val="bg2">
                    <a:lumMod val="60000"/>
                    <a:lumOff val="40000"/>
                    <a:alpha val="60000"/>
                  </a:schemeClr>
                </a:gs>
              </a:gsLst>
              <a:lin ang="5400000" scaled="0"/>
              <a:tileRect/>
            </a:gradFill>
          </p:grpSpPr>
          <p:sp>
            <p:nvSpPr>
              <p:cNvPr id="11" name="Freeform 32"/>
              <p:cNvSpPr/>
              <p:nvPr/>
            </p:nvSpPr>
            <p:spPr bwMode="auto">
              <a:xfrm>
                <a:off x="11483975" y="0"/>
                <a:ext cx="417513" cy="512763"/>
              </a:xfrm>
              <a:custGeom>
                <a:avLst/>
                <a:gdLst/>
                <a:ahLst/>
                <a:cxnLst/>
                <a:rect l="0" t="0" r="r" b="b"/>
                <a:pathLst>
                  <a:path w="263" h="323">
                    <a:moveTo>
                      <a:pt x="12" y="323"/>
                    </a:moveTo>
                    <a:lnTo>
                      <a:pt x="0" y="314"/>
                    </a:lnTo>
                    <a:lnTo>
                      <a:pt x="203" y="108"/>
                    </a:lnTo>
                    <a:lnTo>
                      <a:pt x="248" y="0"/>
                    </a:lnTo>
                    <a:lnTo>
                      <a:pt x="263" y="6"/>
                    </a:lnTo>
                    <a:lnTo>
                      <a:pt x="218" y="117"/>
                    </a:lnTo>
                    <a:lnTo>
                      <a:pt x="218" y="117"/>
                    </a:lnTo>
                    <a:lnTo>
                      <a:pt x="12" y="32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2" name="Freeform 33"/>
              <p:cNvSpPr>
                <a:spLocks noEditPoints="1"/>
              </p:cNvSpPr>
              <p:nvPr/>
            </p:nvSpPr>
            <p:spPr bwMode="auto">
              <a:xfrm>
                <a:off x="11364912" y="474663"/>
                <a:ext cx="157163" cy="152400"/>
              </a:xfrm>
              <a:custGeom>
                <a:avLst/>
                <a:gdLst/>
                <a:ahLst/>
                <a:cxnLst/>
                <a:rect l="0" t="0" r="r" b="b"/>
                <a:pathLst>
                  <a:path w="33" h="32">
                    <a:moveTo>
                      <a:pt x="17" y="32"/>
                    </a:moveTo>
                    <a:cubicBezTo>
                      <a:pt x="13" y="32"/>
                      <a:pt x="9" y="30"/>
                      <a:pt x="6" y="27"/>
                    </a:cubicBezTo>
                    <a:cubicBezTo>
                      <a:pt x="0" y="21"/>
                      <a:pt x="0" y="11"/>
                      <a:pt x="6" y="5"/>
                    </a:cubicBezTo>
                    <a:cubicBezTo>
                      <a:pt x="9" y="2"/>
                      <a:pt x="13" y="0"/>
                      <a:pt x="17" y="0"/>
                    </a:cubicBezTo>
                    <a:cubicBezTo>
                      <a:pt x="21" y="0"/>
                      <a:pt x="25" y="2"/>
                      <a:pt x="28" y="5"/>
                    </a:cubicBezTo>
                    <a:cubicBezTo>
                      <a:pt x="31" y="8"/>
                      <a:pt x="33" y="12"/>
                      <a:pt x="33" y="16"/>
                    </a:cubicBezTo>
                    <a:cubicBezTo>
                      <a:pt x="33" y="20"/>
                      <a:pt x="31" y="24"/>
                      <a:pt x="28" y="27"/>
                    </a:cubicBezTo>
                    <a:cubicBezTo>
                      <a:pt x="25" y="30"/>
                      <a:pt x="21" y="32"/>
                      <a:pt x="17" y="32"/>
                    </a:cubicBezTo>
                    <a:close/>
                    <a:moveTo>
                      <a:pt x="17" y="4"/>
                    </a:moveTo>
                    <a:cubicBezTo>
                      <a:pt x="14" y="4"/>
                      <a:pt x="11" y="6"/>
                      <a:pt x="9" y="8"/>
                    </a:cubicBezTo>
                    <a:cubicBezTo>
                      <a:pt x="4" y="12"/>
                      <a:pt x="4" y="20"/>
                      <a:pt x="9" y="24"/>
                    </a:cubicBezTo>
                    <a:cubicBezTo>
                      <a:pt x="11" y="27"/>
                      <a:pt x="14" y="28"/>
                      <a:pt x="17" y="28"/>
                    </a:cubicBezTo>
                    <a:cubicBezTo>
                      <a:pt x="20" y="28"/>
                      <a:pt x="23" y="27"/>
                      <a:pt x="26" y="24"/>
                    </a:cubicBezTo>
                    <a:cubicBezTo>
                      <a:pt x="30" y="20"/>
                      <a:pt x="30" y="12"/>
                      <a:pt x="26" y="8"/>
                    </a:cubicBezTo>
                    <a:cubicBezTo>
                      <a:pt x="23" y="6"/>
                      <a:pt x="20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3" name="Freeform 34"/>
              <p:cNvSpPr>
                <a:spLocks noEditPoints="1"/>
              </p:cNvSpPr>
              <p:nvPr/>
            </p:nvSpPr>
            <p:spPr bwMode="auto">
              <a:xfrm>
                <a:off x="11631612" y="1539875"/>
                <a:ext cx="188913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4" name="Freeform 35"/>
              <p:cNvSpPr/>
              <p:nvPr/>
            </p:nvSpPr>
            <p:spPr bwMode="auto">
              <a:xfrm>
                <a:off x="11531600" y="5694363"/>
                <a:ext cx="298450" cy="1154113"/>
              </a:xfrm>
              <a:custGeom>
                <a:avLst/>
                <a:gdLst/>
                <a:ahLst/>
                <a:cxnLst/>
                <a:rect l="0" t="0" r="r" b="b"/>
                <a:pathLst>
                  <a:path w="188" h="727">
                    <a:moveTo>
                      <a:pt x="15" y="727"/>
                    </a:moveTo>
                    <a:lnTo>
                      <a:pt x="0" y="727"/>
                    </a:lnTo>
                    <a:lnTo>
                      <a:pt x="0" y="407"/>
                    </a:lnTo>
                    <a:lnTo>
                      <a:pt x="0" y="407"/>
                    </a:lnTo>
                    <a:lnTo>
                      <a:pt x="176" y="0"/>
                    </a:lnTo>
                    <a:lnTo>
                      <a:pt x="188" y="6"/>
                    </a:lnTo>
                    <a:lnTo>
                      <a:pt x="15" y="410"/>
                    </a:lnTo>
                    <a:lnTo>
                      <a:pt x="15" y="727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5" name="Freeform 36"/>
              <p:cNvSpPr>
                <a:spLocks noEditPoints="1"/>
              </p:cNvSpPr>
              <p:nvPr/>
            </p:nvSpPr>
            <p:spPr bwMode="auto">
              <a:xfrm>
                <a:off x="11772900" y="5551488"/>
                <a:ext cx="157163" cy="155575"/>
              </a:xfrm>
              <a:custGeom>
                <a:avLst/>
                <a:gdLst/>
                <a:ahLst/>
                <a:cxnLst/>
                <a:rect l="0" t="0" r="r" b="b"/>
                <a:pathLst>
                  <a:path w="33" h="33">
                    <a:moveTo>
                      <a:pt x="17" y="33"/>
                    </a:moveTo>
                    <a:cubicBezTo>
                      <a:pt x="8" y="33"/>
                      <a:pt x="0" y="25"/>
                      <a:pt x="0" y="16"/>
                    </a:cubicBezTo>
                    <a:cubicBezTo>
                      <a:pt x="0" y="7"/>
                      <a:pt x="8" y="0"/>
                      <a:pt x="17" y="0"/>
                    </a:cubicBezTo>
                    <a:cubicBezTo>
                      <a:pt x="26" y="0"/>
                      <a:pt x="33" y="7"/>
                      <a:pt x="33" y="16"/>
                    </a:cubicBezTo>
                    <a:cubicBezTo>
                      <a:pt x="33" y="25"/>
                      <a:pt x="26" y="33"/>
                      <a:pt x="17" y="33"/>
                    </a:cubicBezTo>
                    <a:close/>
                    <a:moveTo>
                      <a:pt x="17" y="4"/>
                    </a:moveTo>
                    <a:cubicBezTo>
                      <a:pt x="10" y="4"/>
                      <a:pt x="4" y="9"/>
                      <a:pt x="4" y="16"/>
                    </a:cubicBezTo>
                    <a:cubicBezTo>
                      <a:pt x="4" y="23"/>
                      <a:pt x="10" y="29"/>
                      <a:pt x="17" y="29"/>
                    </a:cubicBezTo>
                    <a:cubicBezTo>
                      <a:pt x="23" y="29"/>
                      <a:pt x="29" y="23"/>
                      <a:pt x="29" y="16"/>
                    </a:cubicBezTo>
                    <a:cubicBezTo>
                      <a:pt x="29" y="9"/>
                      <a:pt x="23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6" name="Freeform 37"/>
              <p:cNvSpPr/>
              <p:nvPr/>
            </p:nvSpPr>
            <p:spPr bwMode="auto">
              <a:xfrm>
                <a:off x="11710987" y="4763"/>
                <a:ext cx="304800" cy="1544638"/>
              </a:xfrm>
              <a:custGeom>
                <a:avLst/>
                <a:gdLst/>
                <a:ahLst/>
                <a:cxnLst/>
                <a:rect l="0" t="0" r="r" b="b"/>
                <a:pathLst>
                  <a:path w="192" h="973">
                    <a:moveTo>
                      <a:pt x="15" y="973"/>
                    </a:moveTo>
                    <a:lnTo>
                      <a:pt x="0" y="973"/>
                    </a:lnTo>
                    <a:lnTo>
                      <a:pt x="0" y="790"/>
                    </a:lnTo>
                    <a:lnTo>
                      <a:pt x="174" y="614"/>
                    </a:lnTo>
                    <a:lnTo>
                      <a:pt x="174" y="0"/>
                    </a:lnTo>
                    <a:lnTo>
                      <a:pt x="192" y="0"/>
                    </a:lnTo>
                    <a:lnTo>
                      <a:pt x="192" y="620"/>
                    </a:lnTo>
                    <a:lnTo>
                      <a:pt x="15" y="796"/>
                    </a:lnTo>
                    <a:lnTo>
                      <a:pt x="15" y="97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7" name="Freeform 38"/>
              <p:cNvSpPr>
                <a:spLocks noEditPoints="1"/>
              </p:cNvSpPr>
              <p:nvPr/>
            </p:nvSpPr>
            <p:spPr bwMode="auto">
              <a:xfrm>
                <a:off x="11636375" y="4867275"/>
                <a:ext cx="188913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8" name="Freeform 39"/>
              <p:cNvSpPr/>
              <p:nvPr/>
            </p:nvSpPr>
            <p:spPr bwMode="auto">
              <a:xfrm>
                <a:off x="11441112" y="5046663"/>
                <a:ext cx="307975" cy="1801813"/>
              </a:xfrm>
              <a:custGeom>
                <a:avLst/>
                <a:gdLst/>
                <a:ahLst/>
                <a:cxnLst/>
                <a:rect l="0" t="0" r="r" b="b"/>
                <a:pathLst>
                  <a:path w="194" h="1135">
                    <a:moveTo>
                      <a:pt x="18" y="1135"/>
                    </a:moveTo>
                    <a:lnTo>
                      <a:pt x="0" y="1135"/>
                    </a:lnTo>
                    <a:lnTo>
                      <a:pt x="0" y="354"/>
                    </a:lnTo>
                    <a:lnTo>
                      <a:pt x="176" y="177"/>
                    </a:lnTo>
                    <a:lnTo>
                      <a:pt x="176" y="0"/>
                    </a:lnTo>
                    <a:lnTo>
                      <a:pt x="194" y="0"/>
                    </a:lnTo>
                    <a:lnTo>
                      <a:pt x="194" y="183"/>
                    </a:lnTo>
                    <a:lnTo>
                      <a:pt x="18" y="360"/>
                    </a:lnTo>
                    <a:lnTo>
                      <a:pt x="18" y="113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9" name="Freeform 40"/>
              <p:cNvSpPr>
                <a:spLocks noEditPoints="1"/>
              </p:cNvSpPr>
              <p:nvPr/>
            </p:nvSpPr>
            <p:spPr bwMode="auto">
              <a:xfrm>
                <a:off x="11849100" y="6416675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0" name="Rectangle 41"/>
              <p:cNvSpPr>
                <a:spLocks noChangeArrowheads="1"/>
              </p:cNvSpPr>
              <p:nvPr/>
            </p:nvSpPr>
            <p:spPr bwMode="auto">
              <a:xfrm>
                <a:off x="11939587" y="6596063"/>
                <a:ext cx="23813" cy="252413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</p:grp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141413" y="618518"/>
            <a:ext cx="9905998" cy="147857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2" y="2249487"/>
            <a:ext cx="9905999" cy="354171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456921" y="5883276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A87A34-81AB-432B-8DAE-1953F412C126}" type="datetimeFigureOut">
              <a:rPr lang="en-US" dirty="0"/>
              <a:pPr/>
              <a:t>1/5/2020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41411" y="5883275"/>
            <a:ext cx="623930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 cap="all" baseline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276321" y="5883274"/>
            <a:ext cx="77108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60" r:id="rId10"/>
    <p:sldLayoutId id="2147483661" r:id="rId11"/>
    <p:sldLayoutId id="2147483666" r:id="rId12"/>
    <p:sldLayoutId id="2147483663" r:id="rId13"/>
    <p:sldLayoutId id="2147483667" r:id="rId14"/>
    <p:sldLayoutId id="2147483668" r:id="rId15"/>
    <p:sldLayoutId id="2147483658" r:id="rId16"/>
    <p:sldLayoutId id="2147483659" r:id="rId17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SzPct val="125000"/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thebigchoice.com/graduate-jobs/careers-advice/research-skills" TargetMode="External"/><Relationship Id="rId2" Type="http://schemas.openxmlformats.org/officeDocument/2006/relationships/hyperlink" Target="https://www.skillsyouneed.com/general/employability-skills.html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A91680-5FB0-483C-891A-0DC2ED6AF676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            Study skills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AFCFC6D-2E44-4631-B5AB-666BA764B4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507832" y="3602038"/>
            <a:ext cx="4427621" cy="1655762"/>
          </a:xfrm>
        </p:spPr>
        <p:txBody>
          <a:bodyPr>
            <a:normAutofit fontScale="85000" lnSpcReduction="20000"/>
          </a:bodyPr>
          <a:lstStyle/>
          <a:p>
            <a:r>
              <a:rPr lang="en-GB" sz="3200" dirty="0"/>
              <a:t>ECGE4001Q</a:t>
            </a:r>
          </a:p>
          <a:p>
            <a:r>
              <a:rPr lang="en-GB" sz="3200" dirty="0"/>
              <a:t>Lyndsey rees</a:t>
            </a:r>
          </a:p>
          <a:p>
            <a:r>
              <a:rPr lang="en-GB" sz="3200" dirty="0"/>
              <a:t>07/01/20</a:t>
            </a:r>
          </a:p>
        </p:txBody>
      </p:sp>
    </p:spTree>
    <p:extLst>
      <p:ext uri="{BB962C8B-B14F-4D97-AF65-F5344CB8AC3E}">
        <p14:creationId xmlns:p14="http://schemas.microsoft.com/office/powerpoint/2010/main" val="377777073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6B22BD-2F37-4026-9F78-E53120EF4B6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Introduction:-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AADA794-5951-4D74-8BBF-3B72D46CA55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41412" y="1901870"/>
            <a:ext cx="9905999" cy="2511426"/>
          </a:xfrm>
        </p:spPr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en-GB" sz="3600" dirty="0"/>
              <a:t>This seminar will discuss my knowledge and understanding of study skills and how important they are for future employability. As well as this I will discuss how these skills are transferable into a youth work role.</a:t>
            </a:r>
          </a:p>
        </p:txBody>
      </p:sp>
      <p:pic>
        <p:nvPicPr>
          <p:cNvPr id="1026" name="Picture 2" descr="Image result for clip art study skills">
            <a:extLst>
              <a:ext uri="{FF2B5EF4-FFF2-40B4-BE49-F238E27FC236}">
                <a16:creationId xmlns:a16="http://schemas.microsoft.com/office/drawing/2014/main" id="{F8AB92C3-625C-41C0-928C-8E4398038DA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731624" y="4218077"/>
            <a:ext cx="1904292" cy="18352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3050028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AE9636-114B-4EDC-96FE-36FE994A701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1413" y="508981"/>
            <a:ext cx="9905998" cy="1478570"/>
          </a:xfrm>
        </p:spPr>
        <p:txBody>
          <a:bodyPr>
            <a:normAutofit/>
          </a:bodyPr>
          <a:lstStyle/>
          <a:p>
            <a:r>
              <a:rPr lang="en-GB" dirty="0"/>
              <a:t>       here are some examples</a:t>
            </a:r>
            <a:br>
              <a:rPr lang="en-GB" dirty="0"/>
            </a:br>
            <a:r>
              <a:rPr lang="en-GB" dirty="0"/>
              <a:t>       of study skills/ soft skills used:-</a:t>
            </a:r>
            <a:endParaRPr lang="en-GB" sz="54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966B25-A404-48AE-ACF4-8A9E2E3CDEF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657473" y="2249487"/>
            <a:ext cx="2887579" cy="3541714"/>
          </a:xfrm>
        </p:spPr>
        <p:txBody>
          <a:bodyPr>
            <a:normAutofit fontScale="25000" lnSpcReduction="20000"/>
          </a:bodyPr>
          <a:lstStyle/>
          <a:p>
            <a:r>
              <a:rPr lang="en-GB" sz="9600" dirty="0"/>
              <a:t>Communication                           </a:t>
            </a:r>
          </a:p>
          <a:p>
            <a:r>
              <a:rPr lang="en-GB" sz="9600" dirty="0"/>
              <a:t>Time keeping</a:t>
            </a:r>
          </a:p>
          <a:p>
            <a:r>
              <a:rPr lang="en-GB" sz="9600" dirty="0"/>
              <a:t>People skills</a:t>
            </a:r>
          </a:p>
          <a:p>
            <a:r>
              <a:rPr lang="en-GB" sz="9600" dirty="0"/>
              <a:t>Listening skills</a:t>
            </a:r>
          </a:p>
          <a:p>
            <a:r>
              <a:rPr lang="en-GB" sz="9600" dirty="0"/>
              <a:t>Reading skills</a:t>
            </a:r>
          </a:p>
          <a:p>
            <a:r>
              <a:rPr lang="en-GB" sz="9600" dirty="0"/>
              <a:t>Academic reading</a:t>
            </a:r>
          </a:p>
          <a:p>
            <a:r>
              <a:rPr lang="en-GB" sz="9600" dirty="0"/>
              <a:t>Writing </a:t>
            </a:r>
          </a:p>
          <a:p>
            <a:r>
              <a:rPr lang="en-GB" sz="9600" dirty="0"/>
              <a:t>Following instructions</a:t>
            </a:r>
          </a:p>
          <a:p>
            <a:endParaRPr lang="en-GB" sz="2800" dirty="0"/>
          </a:p>
          <a:p>
            <a:endParaRPr lang="en-GB" sz="2800" dirty="0"/>
          </a:p>
          <a:p>
            <a:endParaRPr lang="en-GB" sz="2800" dirty="0"/>
          </a:p>
          <a:p>
            <a:endParaRPr lang="en-GB" sz="5400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C25EE54-56B3-4F35-A381-71FCE949CA44}"/>
              </a:ext>
            </a:extLst>
          </p:cNvPr>
          <p:cNvSpPr txBox="1"/>
          <p:nvPr/>
        </p:nvSpPr>
        <p:spPr>
          <a:xfrm>
            <a:off x="1588168" y="2249487"/>
            <a:ext cx="3593432" cy="38164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/>
              <a:t>Referencing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/>
              <a:t>Personal organisation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/>
              <a:t>Researching skills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/>
              <a:t>Motivation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/>
              <a:t>Planning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/>
              <a:t>Problem- solving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/>
              <a:t>Verbal skills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/>
              <a:t>Team working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9139462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36CBBC-489F-4586-8F81-0D28DDCE817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From these you can achieve:-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8B606E4-F378-4CB0-8069-DF5F696B5C8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41412" y="2249487"/>
            <a:ext cx="4216651" cy="3541714"/>
          </a:xfrm>
        </p:spPr>
        <p:txBody>
          <a:bodyPr>
            <a:normAutofit fontScale="92500" lnSpcReduction="10000"/>
          </a:bodyPr>
          <a:lstStyle/>
          <a:p>
            <a:r>
              <a:rPr lang="en-GB" sz="3600" dirty="0"/>
              <a:t>Goals</a:t>
            </a:r>
          </a:p>
          <a:p>
            <a:r>
              <a:rPr lang="en-GB" sz="3600" dirty="0"/>
              <a:t>Talents</a:t>
            </a:r>
          </a:p>
          <a:p>
            <a:r>
              <a:rPr lang="en-GB" sz="3600" dirty="0"/>
              <a:t>Ambition</a:t>
            </a:r>
          </a:p>
          <a:p>
            <a:r>
              <a:rPr lang="en-GB" sz="3600" dirty="0"/>
              <a:t>Motivation</a:t>
            </a:r>
          </a:p>
          <a:p>
            <a:r>
              <a:rPr lang="en-GB" sz="3600" dirty="0"/>
              <a:t>Attendance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F3382D2-EC56-43DF-BB28-07BE57E1E3E0}"/>
              </a:ext>
            </a:extLst>
          </p:cNvPr>
          <p:cNvSpPr txBox="1"/>
          <p:nvPr/>
        </p:nvSpPr>
        <p:spPr>
          <a:xfrm>
            <a:off x="5903495" y="2310063"/>
            <a:ext cx="5454316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3600" dirty="0"/>
              <a:t>Preparation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3600" dirty="0"/>
              <a:t>Interpersonal skills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3600" dirty="0"/>
              <a:t>Commitment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3600" dirty="0"/>
              <a:t>Enthusiasm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3600" dirty="0"/>
              <a:t>People skills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4032435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8000"/>
                <a:hueMod val="94000"/>
                <a:satMod val="148000"/>
                <a:lumMod val="150000"/>
              </a:schemeClr>
            </a:gs>
            <a:gs pos="100000">
              <a:schemeClr val="bg1">
                <a:shade val="92000"/>
                <a:hueMod val="104000"/>
                <a:satMod val="140000"/>
                <a:lumMod val="68000"/>
              </a:schemeClr>
            </a:gs>
          </a:gsLst>
          <a:lin ang="504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E9B448F0-DA06-4165-AB5F-4330A20E06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-1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6" name="Picture 2">
            <a:extLst>
              <a:ext uri="{FF2B5EF4-FFF2-40B4-BE49-F238E27FC236}">
                <a16:creationId xmlns:a16="http://schemas.microsoft.com/office/drawing/2014/main" id="{92D83638-A467-411A-9C31-FE9A111CD8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alphaModFix amt="30000"/>
            <a:duotone>
              <a:prstClr val="black"/>
              <a:schemeClr val="tx2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:p14="http://schemas.microsoft.com/office/powerpoint/2010/main" xmlns:a16="http://schemas.microsoft.com/office/drawing/2014/main" xmlns="">
                <a:solidFill>
                  <a:srgbClr val="FFFFFF"/>
                </a:solidFill>
              </a14:hiddenFill>
            </a:ext>
          </a:extLst>
        </p:spPr>
      </p:pic>
      <p:grpSp>
        <p:nvGrpSpPr>
          <p:cNvPr id="18" name="Group 17">
            <a:extLst>
              <a:ext uri="{FF2B5EF4-FFF2-40B4-BE49-F238E27FC236}">
                <a16:creationId xmlns:a16="http://schemas.microsoft.com/office/drawing/2014/main" id="{2576BCDF-119F-4EB5-83D7-ED823C93EB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20788" cy="6858001"/>
            <a:chOff x="-14288" y="0"/>
            <a:chExt cx="1220788" cy="6858001"/>
          </a:xfrm>
          <a:solidFill>
            <a:schemeClr val="tx2">
              <a:alpha val="45000"/>
            </a:schemeClr>
          </a:solidFill>
        </p:grpSpPr>
        <p:sp>
          <p:nvSpPr>
            <p:cNvPr id="19" name="Rectangle 5">
              <a:extLst>
                <a:ext uri="{FF2B5EF4-FFF2-40B4-BE49-F238E27FC236}">
                  <a16:creationId xmlns:a16="http://schemas.microsoft.com/office/drawing/2014/main" id="{43D63E8F-FD8A-4CE3-B7C9-3E9E2B66B5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4300" y="4763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20" name="Freeform 6">
              <a:extLst>
                <a:ext uri="{FF2B5EF4-FFF2-40B4-BE49-F238E27FC236}">
                  <a16:creationId xmlns:a16="http://schemas.microsoft.com/office/drawing/2014/main" id="{D107D890-1831-46D8-90FB-F2FC0B28841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337" y="217646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1" name="Freeform 7">
              <a:extLst>
                <a:ext uri="{FF2B5EF4-FFF2-40B4-BE49-F238E27FC236}">
                  <a16:creationId xmlns:a16="http://schemas.microsoft.com/office/drawing/2014/main" id="{02440904-A4EC-4F72-8E22-AAF4D9DB5C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8575" y="4021138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2" name="Freeform 8">
              <a:extLst>
                <a:ext uri="{FF2B5EF4-FFF2-40B4-BE49-F238E27FC236}">
                  <a16:creationId xmlns:a16="http://schemas.microsoft.com/office/drawing/2014/main" id="{625E9C1F-1569-416B-A85C-FA143487225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00025" y="4763"/>
              <a:ext cx="369888" cy="1811338"/>
            </a:xfrm>
            <a:custGeom>
              <a:avLst/>
              <a:gdLst/>
              <a:ahLst/>
              <a:cxnLst/>
              <a:rect l="0" t="0" r="r" b="b"/>
              <a:pathLst>
                <a:path w="233" h="1141">
                  <a:moveTo>
                    <a:pt x="218" y="1141"/>
                  </a:moveTo>
                  <a:lnTo>
                    <a:pt x="0" y="626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623"/>
                  </a:lnTo>
                  <a:lnTo>
                    <a:pt x="233" y="1135"/>
                  </a:lnTo>
                  <a:lnTo>
                    <a:pt x="218" y="1141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3" name="Freeform 9">
              <a:extLst>
                <a:ext uri="{FF2B5EF4-FFF2-40B4-BE49-F238E27FC236}">
                  <a16:creationId xmlns:a16="http://schemas.microsoft.com/office/drawing/2014/main" id="{3A186C77-43BF-4B1B-8170-48944F30575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03237" y="180181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3" y="0"/>
                    <a:pt x="40" y="6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9"/>
                    <a:pt x="31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4" name="Freeform 10">
              <a:extLst>
                <a:ext uri="{FF2B5EF4-FFF2-40B4-BE49-F238E27FC236}">
                  <a16:creationId xmlns:a16="http://schemas.microsoft.com/office/drawing/2014/main" id="{FA8D72C1-8526-44B4-9333-5E0057ECCA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85750" y="4763"/>
              <a:ext cx="369888" cy="1430338"/>
            </a:xfrm>
            <a:custGeom>
              <a:avLst/>
              <a:gdLst/>
              <a:ahLst/>
              <a:cxnLst/>
              <a:rect l="0" t="0" r="r" b="b"/>
              <a:pathLst>
                <a:path w="233" h="901">
                  <a:moveTo>
                    <a:pt x="221" y="901"/>
                  </a:moveTo>
                  <a:lnTo>
                    <a:pt x="0" y="383"/>
                  </a:lnTo>
                  <a:lnTo>
                    <a:pt x="0" y="0"/>
                  </a:lnTo>
                  <a:lnTo>
                    <a:pt x="18" y="0"/>
                  </a:lnTo>
                  <a:lnTo>
                    <a:pt x="18" y="380"/>
                  </a:lnTo>
                  <a:lnTo>
                    <a:pt x="233" y="895"/>
                  </a:lnTo>
                  <a:lnTo>
                    <a:pt x="221" y="901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5" name="Freeform 11">
              <a:extLst>
                <a:ext uri="{FF2B5EF4-FFF2-40B4-BE49-F238E27FC236}">
                  <a16:creationId xmlns:a16="http://schemas.microsoft.com/office/drawing/2014/main" id="{790E4BA0-9C47-48B6-AA4A-8FC22DA9541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46100" y="0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96" y="575"/>
                  </a:moveTo>
                  <a:lnTo>
                    <a:pt x="78" y="575"/>
                  </a:lnTo>
                  <a:lnTo>
                    <a:pt x="78" y="192"/>
                  </a:lnTo>
                  <a:lnTo>
                    <a:pt x="0" y="6"/>
                  </a:lnTo>
                  <a:lnTo>
                    <a:pt x="15" y="0"/>
                  </a:lnTo>
                  <a:lnTo>
                    <a:pt x="96" y="189"/>
                  </a:lnTo>
                  <a:lnTo>
                    <a:pt x="96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6" name="Freeform 12">
              <a:extLst>
                <a:ext uri="{FF2B5EF4-FFF2-40B4-BE49-F238E27FC236}">
                  <a16:creationId xmlns:a16="http://schemas.microsoft.com/office/drawing/2014/main" id="{FD051475-431F-4B9D-94C6-7B49A69582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88962" y="14208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3" y="0"/>
                    <a:pt x="40" y="7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9"/>
                    <a:pt x="31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7" name="Freeform 13">
              <a:extLst>
                <a:ext uri="{FF2B5EF4-FFF2-40B4-BE49-F238E27FC236}">
                  <a16:creationId xmlns:a16="http://schemas.microsoft.com/office/drawing/2014/main" id="{82255D2F-85A1-4A19-8BC4-EB2715F36CC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88962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8" name="Freeform 14">
              <a:extLst>
                <a:ext uri="{FF2B5EF4-FFF2-40B4-BE49-F238E27FC236}">
                  <a16:creationId xmlns:a16="http://schemas.microsoft.com/office/drawing/2014/main" id="{EBC3A004-9794-4EFA-83F0-989248797CD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41350" y="0"/>
              <a:ext cx="422275" cy="527050"/>
            </a:xfrm>
            <a:custGeom>
              <a:avLst/>
              <a:gdLst/>
              <a:ahLst/>
              <a:cxnLst/>
              <a:rect l="0" t="0" r="r" b="b"/>
              <a:pathLst>
                <a:path w="266" h="332">
                  <a:moveTo>
                    <a:pt x="257" y="332"/>
                  </a:moveTo>
                  <a:lnTo>
                    <a:pt x="48" y="123"/>
                  </a:lnTo>
                  <a:lnTo>
                    <a:pt x="0" y="6"/>
                  </a:lnTo>
                  <a:lnTo>
                    <a:pt x="15" y="0"/>
                  </a:lnTo>
                  <a:lnTo>
                    <a:pt x="63" y="114"/>
                  </a:lnTo>
                  <a:lnTo>
                    <a:pt x="266" y="320"/>
                  </a:lnTo>
                  <a:lnTo>
                    <a:pt x="257" y="33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9" name="Freeform 15">
              <a:extLst>
                <a:ext uri="{FF2B5EF4-FFF2-40B4-BE49-F238E27FC236}">
                  <a16:creationId xmlns:a16="http://schemas.microsoft.com/office/drawing/2014/main" id="{6EFD9FC3-E11A-44E3-BCAC-A07F3C601F2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20762" y="488950"/>
              <a:ext cx="161925" cy="147638"/>
            </a:xfrm>
            <a:custGeom>
              <a:avLst/>
              <a:gdLst/>
              <a:ahLst/>
              <a:cxnLst/>
              <a:rect l="0" t="0" r="r" b="b"/>
              <a:pathLst>
                <a:path w="34" h="31">
                  <a:moveTo>
                    <a:pt x="17" y="31"/>
                  </a:moveTo>
                  <a:cubicBezTo>
                    <a:pt x="13" y="31"/>
                    <a:pt x="9" y="30"/>
                    <a:pt x="6" y="27"/>
                  </a:cubicBezTo>
                  <a:cubicBezTo>
                    <a:pt x="0" y="20"/>
                    <a:pt x="0" y="10"/>
                    <a:pt x="6" y="4"/>
                  </a:cubicBezTo>
                  <a:cubicBezTo>
                    <a:pt x="9" y="1"/>
                    <a:pt x="13" y="0"/>
                    <a:pt x="17" y="0"/>
                  </a:cubicBezTo>
                  <a:cubicBezTo>
                    <a:pt x="21" y="0"/>
                    <a:pt x="25" y="1"/>
                    <a:pt x="28" y="4"/>
                  </a:cubicBezTo>
                  <a:cubicBezTo>
                    <a:pt x="34" y="10"/>
                    <a:pt x="34" y="20"/>
                    <a:pt x="28" y="27"/>
                  </a:cubicBezTo>
                  <a:cubicBezTo>
                    <a:pt x="25" y="30"/>
                    <a:pt x="21" y="31"/>
                    <a:pt x="17" y="31"/>
                  </a:cubicBezTo>
                  <a:close/>
                  <a:moveTo>
                    <a:pt x="17" y="4"/>
                  </a:moveTo>
                  <a:cubicBezTo>
                    <a:pt x="14" y="4"/>
                    <a:pt x="11" y="5"/>
                    <a:pt x="9" y="7"/>
                  </a:cubicBezTo>
                  <a:cubicBezTo>
                    <a:pt x="4" y="12"/>
                    <a:pt x="4" y="19"/>
                    <a:pt x="9" y="24"/>
                  </a:cubicBezTo>
                  <a:cubicBezTo>
                    <a:pt x="11" y="26"/>
                    <a:pt x="14" y="27"/>
                    <a:pt x="17" y="27"/>
                  </a:cubicBezTo>
                  <a:cubicBezTo>
                    <a:pt x="20" y="27"/>
                    <a:pt x="23" y="26"/>
                    <a:pt x="25" y="24"/>
                  </a:cubicBezTo>
                  <a:cubicBezTo>
                    <a:pt x="30" y="19"/>
                    <a:pt x="30" y="12"/>
                    <a:pt x="25" y="7"/>
                  </a:cubicBezTo>
                  <a:cubicBezTo>
                    <a:pt x="23" y="5"/>
                    <a:pt x="20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0" name="Line 16">
              <a:extLst>
                <a:ext uri="{FF2B5EF4-FFF2-40B4-BE49-F238E27FC236}">
                  <a16:creationId xmlns:a16="http://schemas.microsoft.com/office/drawing/2014/main" id="{AB6AB6F7-6592-4028-B349-1C0E53A29CD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ShapeType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4763" y="9525"/>
              <a:ext cx="0" cy="0"/>
            </a:xfrm>
            <a:prstGeom prst="line">
              <a:avLst/>
            </a:prstGeom>
            <a:grpFill/>
            <a:ln w="15" cap="flat">
              <a:solidFill>
                <a:srgbClr val="FFFFFF"/>
              </a:solidFill>
              <a:prstDash val="solid"/>
              <a:miter lim="800000"/>
              <a:headEnd/>
              <a:tailEnd/>
            </a:ln>
          </p:spPr>
        </p:sp>
        <p:sp>
          <p:nvSpPr>
            <p:cNvPr id="31" name="Freeform 17">
              <a:extLst>
                <a:ext uri="{FF2B5EF4-FFF2-40B4-BE49-F238E27FC236}">
                  <a16:creationId xmlns:a16="http://schemas.microsoft.com/office/drawing/2014/main" id="{6C2415E6-F914-4C11-B48B-4910AA6CA6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9525" y="1801813"/>
              <a:ext cx="123825" cy="127000"/>
            </a:xfrm>
            <a:custGeom>
              <a:avLst/>
              <a:gdLst/>
              <a:ahLst/>
              <a:cxnLst/>
              <a:rect l="0" t="0" r="r" b="b"/>
              <a:pathLst>
                <a:path w="78" h="80">
                  <a:moveTo>
                    <a:pt x="6" y="80"/>
                  </a:moveTo>
                  <a:lnTo>
                    <a:pt x="0" y="71"/>
                  </a:lnTo>
                  <a:lnTo>
                    <a:pt x="69" y="0"/>
                  </a:lnTo>
                  <a:lnTo>
                    <a:pt x="78" y="9"/>
                  </a:lnTo>
                  <a:lnTo>
                    <a:pt x="6" y="8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2" name="Freeform 18">
              <a:extLst>
                <a:ext uri="{FF2B5EF4-FFF2-40B4-BE49-F238E27FC236}">
                  <a16:creationId xmlns:a16="http://schemas.microsoft.com/office/drawing/2014/main" id="{2412013C-072A-489E-851A-CFEF91A9A6A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9525" y="3549650"/>
              <a:ext cx="147638" cy="481013"/>
            </a:xfrm>
            <a:custGeom>
              <a:avLst/>
              <a:gdLst/>
              <a:ahLst/>
              <a:cxnLst/>
              <a:rect l="0" t="0" r="r" b="b"/>
              <a:pathLst>
                <a:path w="93" h="303">
                  <a:moveTo>
                    <a:pt x="93" y="303"/>
                  </a:moveTo>
                  <a:lnTo>
                    <a:pt x="78" y="303"/>
                  </a:lnTo>
                  <a:lnTo>
                    <a:pt x="78" y="78"/>
                  </a:lnTo>
                  <a:lnTo>
                    <a:pt x="0" y="12"/>
                  </a:lnTo>
                  <a:lnTo>
                    <a:pt x="12" y="0"/>
                  </a:lnTo>
                  <a:lnTo>
                    <a:pt x="93" y="69"/>
                  </a:lnTo>
                  <a:lnTo>
                    <a:pt x="93" y="303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3" name="Freeform 19">
              <a:extLst>
                <a:ext uri="{FF2B5EF4-FFF2-40B4-BE49-F238E27FC236}">
                  <a16:creationId xmlns:a16="http://schemas.microsoft.com/office/drawing/2014/main" id="{DE93DF9F-296F-4DE4-8813-D8C04DE4CFC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28587" y="1382713"/>
              <a:ext cx="142875" cy="476250"/>
            </a:xfrm>
            <a:custGeom>
              <a:avLst/>
              <a:gdLst/>
              <a:ahLst/>
              <a:cxnLst/>
              <a:rect l="0" t="0" r="r" b="b"/>
              <a:pathLst>
                <a:path w="90" h="300">
                  <a:moveTo>
                    <a:pt x="90" y="300"/>
                  </a:moveTo>
                  <a:lnTo>
                    <a:pt x="78" y="300"/>
                  </a:lnTo>
                  <a:lnTo>
                    <a:pt x="78" y="84"/>
                  </a:lnTo>
                  <a:lnTo>
                    <a:pt x="0" y="9"/>
                  </a:lnTo>
                  <a:lnTo>
                    <a:pt x="9" y="0"/>
                  </a:lnTo>
                  <a:lnTo>
                    <a:pt x="90" y="81"/>
                  </a:lnTo>
                  <a:lnTo>
                    <a:pt x="90" y="30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4" name="Freeform 20">
              <a:extLst>
                <a:ext uri="{FF2B5EF4-FFF2-40B4-BE49-F238E27FC236}">
                  <a16:creationId xmlns:a16="http://schemas.microsoft.com/office/drawing/2014/main" id="{F440D966-5030-460C-9916-BF9B915421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04787" y="1849438"/>
              <a:ext cx="114300" cy="107950"/>
            </a:xfrm>
            <a:custGeom>
              <a:avLst/>
              <a:gdLst/>
              <a:ahLst/>
              <a:cxnLst/>
              <a:rect l="0" t="0" r="r" b="b"/>
              <a:pathLst>
                <a:path w="24" h="23">
                  <a:moveTo>
                    <a:pt x="12" y="23"/>
                  </a:moveTo>
                  <a:cubicBezTo>
                    <a:pt x="6" y="23"/>
                    <a:pt x="0" y="18"/>
                    <a:pt x="0" y="12"/>
                  </a:cubicBezTo>
                  <a:cubicBezTo>
                    <a:pt x="0" y="5"/>
                    <a:pt x="6" y="0"/>
                    <a:pt x="12" y="0"/>
                  </a:cubicBezTo>
                  <a:cubicBezTo>
                    <a:pt x="18" y="0"/>
                    <a:pt x="24" y="5"/>
                    <a:pt x="24" y="12"/>
                  </a:cubicBezTo>
                  <a:cubicBezTo>
                    <a:pt x="24" y="18"/>
                    <a:pt x="18" y="23"/>
                    <a:pt x="12" y="23"/>
                  </a:cubicBezTo>
                  <a:close/>
                  <a:moveTo>
                    <a:pt x="12" y="4"/>
                  </a:moveTo>
                  <a:cubicBezTo>
                    <a:pt x="8" y="4"/>
                    <a:pt x="4" y="8"/>
                    <a:pt x="4" y="12"/>
                  </a:cubicBezTo>
                  <a:cubicBezTo>
                    <a:pt x="4" y="16"/>
                    <a:pt x="8" y="19"/>
                    <a:pt x="12" y="19"/>
                  </a:cubicBezTo>
                  <a:cubicBezTo>
                    <a:pt x="16" y="19"/>
                    <a:pt x="20" y="16"/>
                    <a:pt x="20" y="12"/>
                  </a:cubicBezTo>
                  <a:cubicBezTo>
                    <a:pt x="20" y="8"/>
                    <a:pt x="16" y="4"/>
                    <a:pt x="1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5" name="Rectangle 21">
              <a:extLst>
                <a:ext uri="{FF2B5EF4-FFF2-40B4-BE49-F238E27FC236}">
                  <a16:creationId xmlns:a16="http://schemas.microsoft.com/office/drawing/2014/main" id="{1EFE245D-BA05-4F4D-A6E8-40739F48E76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3350" y="4662488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36" name="Freeform 22">
              <a:extLst>
                <a:ext uri="{FF2B5EF4-FFF2-40B4-BE49-F238E27FC236}">
                  <a16:creationId xmlns:a16="http://schemas.microsoft.com/office/drawing/2014/main" id="{ED67811C-F735-441C-98A6-2517EC099A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23837" y="5041900"/>
              <a:ext cx="369888" cy="1801813"/>
            </a:xfrm>
            <a:custGeom>
              <a:avLst/>
              <a:gdLst/>
              <a:ahLst/>
              <a:cxnLst/>
              <a:rect l="0" t="0" r="r" b="b"/>
              <a:pathLst>
                <a:path w="233" h="1135">
                  <a:moveTo>
                    <a:pt x="15" y="1135"/>
                  </a:moveTo>
                  <a:lnTo>
                    <a:pt x="0" y="1135"/>
                  </a:lnTo>
                  <a:lnTo>
                    <a:pt x="0" y="515"/>
                  </a:lnTo>
                  <a:lnTo>
                    <a:pt x="0" y="512"/>
                  </a:lnTo>
                  <a:lnTo>
                    <a:pt x="218" y="0"/>
                  </a:lnTo>
                  <a:lnTo>
                    <a:pt x="233" y="6"/>
                  </a:lnTo>
                  <a:lnTo>
                    <a:pt x="15" y="518"/>
                  </a:lnTo>
                  <a:lnTo>
                    <a:pt x="15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7" name="Freeform 23">
              <a:extLst>
                <a:ext uri="{FF2B5EF4-FFF2-40B4-BE49-F238E27FC236}">
                  <a16:creationId xmlns:a16="http://schemas.microsoft.com/office/drawing/2014/main" id="{3070FC44-32F9-470F-A131-868F3F1DB7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2387" y="44815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8" name="Freeform 24">
              <a:extLst>
                <a:ext uri="{FF2B5EF4-FFF2-40B4-BE49-F238E27FC236}">
                  <a16:creationId xmlns:a16="http://schemas.microsoft.com/office/drawing/2014/main" id="{95FB52C7-C779-4E3F-978C-4595FEF868F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14288" y="5627688"/>
              <a:ext cx="85725" cy="1216025"/>
            </a:xfrm>
            <a:custGeom>
              <a:avLst/>
              <a:gdLst/>
              <a:ahLst/>
              <a:cxnLst/>
              <a:rect l="0" t="0" r="r" b="b"/>
              <a:pathLst>
                <a:path w="54" h="766">
                  <a:moveTo>
                    <a:pt x="54" y="766"/>
                  </a:moveTo>
                  <a:lnTo>
                    <a:pt x="36" y="766"/>
                  </a:lnTo>
                  <a:lnTo>
                    <a:pt x="36" y="149"/>
                  </a:lnTo>
                  <a:lnTo>
                    <a:pt x="0" y="3"/>
                  </a:lnTo>
                  <a:lnTo>
                    <a:pt x="18" y="0"/>
                  </a:lnTo>
                  <a:lnTo>
                    <a:pt x="54" y="146"/>
                  </a:lnTo>
                  <a:lnTo>
                    <a:pt x="54" y="76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9" name="Freeform 25">
              <a:extLst>
                <a:ext uri="{FF2B5EF4-FFF2-40B4-BE49-F238E27FC236}">
                  <a16:creationId xmlns:a16="http://schemas.microsoft.com/office/drawing/2014/main" id="{D4EB1759-62AC-4B24-9DC6-E4F8737E89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27050" y="486727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0" name="Freeform 26">
              <a:extLst>
                <a:ext uri="{FF2B5EF4-FFF2-40B4-BE49-F238E27FC236}">
                  <a16:creationId xmlns:a16="http://schemas.microsoft.com/office/drawing/2014/main" id="{7BF6FB39-864B-4F58-86E8-790E16FB3CD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09562" y="5422900"/>
              <a:ext cx="374650" cy="1425575"/>
            </a:xfrm>
            <a:custGeom>
              <a:avLst/>
              <a:gdLst/>
              <a:ahLst/>
              <a:cxnLst/>
              <a:rect l="0" t="0" r="r" b="b"/>
              <a:pathLst>
                <a:path w="236" h="898">
                  <a:moveTo>
                    <a:pt x="18" y="898"/>
                  </a:moveTo>
                  <a:lnTo>
                    <a:pt x="0" y="898"/>
                  </a:lnTo>
                  <a:lnTo>
                    <a:pt x="0" y="515"/>
                  </a:lnTo>
                  <a:lnTo>
                    <a:pt x="3" y="512"/>
                  </a:lnTo>
                  <a:lnTo>
                    <a:pt x="221" y="0"/>
                  </a:lnTo>
                  <a:lnTo>
                    <a:pt x="236" y="6"/>
                  </a:lnTo>
                  <a:lnTo>
                    <a:pt x="18" y="518"/>
                  </a:lnTo>
                  <a:lnTo>
                    <a:pt x="18" y="89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1" name="Freeform 27">
              <a:extLst>
                <a:ext uri="{FF2B5EF4-FFF2-40B4-BE49-F238E27FC236}">
                  <a16:creationId xmlns:a16="http://schemas.microsoft.com/office/drawing/2014/main" id="{5FE4FA46-B51C-43DA-87FC-2644ED117A0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69912" y="5945188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15" y="575"/>
                  </a:moveTo>
                  <a:lnTo>
                    <a:pt x="0" y="569"/>
                  </a:lnTo>
                  <a:lnTo>
                    <a:pt x="81" y="383"/>
                  </a:lnTo>
                  <a:lnTo>
                    <a:pt x="81" y="0"/>
                  </a:lnTo>
                  <a:lnTo>
                    <a:pt x="96" y="0"/>
                  </a:lnTo>
                  <a:lnTo>
                    <a:pt x="96" y="386"/>
                  </a:lnTo>
                  <a:lnTo>
                    <a:pt x="15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2" name="Freeform 28">
              <a:extLst>
                <a:ext uri="{FF2B5EF4-FFF2-40B4-BE49-F238E27FC236}">
                  <a16:creationId xmlns:a16="http://schemas.microsoft.com/office/drawing/2014/main" id="{25DD1322-2D3A-4E7B-B23B-B4F96E02C2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12775" y="52466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3" name="Freeform 29">
              <a:extLst>
                <a:ext uri="{FF2B5EF4-FFF2-40B4-BE49-F238E27FC236}">
                  <a16:creationId xmlns:a16="http://schemas.microsoft.com/office/drawing/2014/main" id="{6E4FFBEB-52BB-494D-AD99-A0F072AB6F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12775" y="57642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4" name="Freeform 30">
              <a:extLst>
                <a:ext uri="{FF2B5EF4-FFF2-40B4-BE49-F238E27FC236}">
                  <a16:creationId xmlns:a16="http://schemas.microsoft.com/office/drawing/2014/main" id="{7DE92406-3F65-4333-BAAA-A9A7B5AEE91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9925" y="6330950"/>
              <a:ext cx="417513" cy="517525"/>
            </a:xfrm>
            <a:custGeom>
              <a:avLst/>
              <a:gdLst/>
              <a:ahLst/>
              <a:cxnLst/>
              <a:rect l="0" t="0" r="r" b="b"/>
              <a:pathLst>
                <a:path w="263" h="326">
                  <a:moveTo>
                    <a:pt x="15" y="326"/>
                  </a:moveTo>
                  <a:lnTo>
                    <a:pt x="0" y="320"/>
                  </a:lnTo>
                  <a:lnTo>
                    <a:pt x="45" y="206"/>
                  </a:lnTo>
                  <a:lnTo>
                    <a:pt x="48" y="206"/>
                  </a:lnTo>
                  <a:lnTo>
                    <a:pt x="254" y="0"/>
                  </a:lnTo>
                  <a:lnTo>
                    <a:pt x="263" y="12"/>
                  </a:lnTo>
                  <a:lnTo>
                    <a:pt x="60" y="215"/>
                  </a:lnTo>
                  <a:lnTo>
                    <a:pt x="15" y="32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5" name="Freeform 31">
              <a:extLst>
                <a:ext uri="{FF2B5EF4-FFF2-40B4-BE49-F238E27FC236}">
                  <a16:creationId xmlns:a16="http://schemas.microsoft.com/office/drawing/2014/main" id="{B8B0FFC4-D1BB-4BB9-A224-BB78BFD3380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49337" y="6221413"/>
              <a:ext cx="157163" cy="147638"/>
            </a:xfrm>
            <a:custGeom>
              <a:avLst/>
              <a:gdLst/>
              <a:ahLst/>
              <a:cxnLst/>
              <a:rect l="0" t="0" r="r" b="b"/>
              <a:pathLst>
                <a:path w="33" h="31">
                  <a:moveTo>
                    <a:pt x="16" y="31"/>
                  </a:moveTo>
                  <a:cubicBezTo>
                    <a:pt x="12" y="31"/>
                    <a:pt x="8" y="29"/>
                    <a:pt x="5" y="26"/>
                  </a:cubicBezTo>
                  <a:cubicBezTo>
                    <a:pt x="2" y="24"/>
                    <a:pt x="0" y="20"/>
                    <a:pt x="0" y="15"/>
                  </a:cubicBezTo>
                  <a:cubicBezTo>
                    <a:pt x="0" y="11"/>
                    <a:pt x="2" y="7"/>
                    <a:pt x="5" y="4"/>
                  </a:cubicBezTo>
                  <a:cubicBezTo>
                    <a:pt x="8" y="1"/>
                    <a:pt x="12" y="0"/>
                    <a:pt x="16" y="0"/>
                  </a:cubicBezTo>
                  <a:cubicBezTo>
                    <a:pt x="20" y="0"/>
                    <a:pt x="24" y="1"/>
                    <a:pt x="27" y="4"/>
                  </a:cubicBezTo>
                  <a:cubicBezTo>
                    <a:pt x="33" y="10"/>
                    <a:pt x="33" y="20"/>
                    <a:pt x="27" y="26"/>
                  </a:cubicBezTo>
                  <a:cubicBezTo>
                    <a:pt x="24" y="29"/>
                    <a:pt x="20" y="31"/>
                    <a:pt x="16" y="31"/>
                  </a:cubicBezTo>
                  <a:close/>
                  <a:moveTo>
                    <a:pt x="16" y="4"/>
                  </a:moveTo>
                  <a:cubicBezTo>
                    <a:pt x="13" y="4"/>
                    <a:pt x="10" y="5"/>
                    <a:pt x="8" y="7"/>
                  </a:cubicBezTo>
                  <a:cubicBezTo>
                    <a:pt x="6" y="9"/>
                    <a:pt x="4" y="12"/>
                    <a:pt x="4" y="15"/>
                  </a:cubicBezTo>
                  <a:cubicBezTo>
                    <a:pt x="4" y="19"/>
                    <a:pt x="6" y="21"/>
                    <a:pt x="8" y="24"/>
                  </a:cubicBezTo>
                  <a:cubicBezTo>
                    <a:pt x="10" y="26"/>
                    <a:pt x="13" y="27"/>
                    <a:pt x="16" y="27"/>
                  </a:cubicBezTo>
                  <a:cubicBezTo>
                    <a:pt x="19" y="27"/>
                    <a:pt x="22" y="26"/>
                    <a:pt x="24" y="24"/>
                  </a:cubicBezTo>
                  <a:cubicBezTo>
                    <a:pt x="29" y="19"/>
                    <a:pt x="29" y="12"/>
                    <a:pt x="24" y="7"/>
                  </a:cubicBezTo>
                  <a:cubicBezTo>
                    <a:pt x="22" y="5"/>
                    <a:pt x="19" y="4"/>
                    <a:pt x="16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</p:grpSp>
      <p:sp>
        <p:nvSpPr>
          <p:cNvPr id="8" name="Title 7">
            <a:extLst>
              <a:ext uri="{FF2B5EF4-FFF2-40B4-BE49-F238E27FC236}">
                <a16:creationId xmlns:a16="http://schemas.microsoft.com/office/drawing/2014/main" id="{7319C8EA-C173-4A2C-A5B8-FE0B92AC5D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1411" y="748240"/>
            <a:ext cx="9906000" cy="1117073"/>
          </a:xfrm>
        </p:spPr>
        <p:txBody>
          <a:bodyPr>
            <a:normAutofit/>
          </a:bodyPr>
          <a:lstStyle/>
          <a:p>
            <a:pPr algn="ctr"/>
            <a:r>
              <a:rPr lang="en-GB" sz="4800" dirty="0"/>
              <a:t>Why are study skills important?</a:t>
            </a:r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F1632E78-6BDB-4DD7-99C9-17EB7130EAB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06500" y="2249487"/>
            <a:ext cx="9840911" cy="3173413"/>
          </a:xfrm>
        </p:spPr>
        <p:txBody>
          <a:bodyPr anchor="t">
            <a:normAutofit/>
          </a:bodyPr>
          <a:lstStyle/>
          <a:p>
            <a:r>
              <a:rPr lang="en-GB" sz="4800" dirty="0"/>
              <a:t>To improve your learning and success.</a:t>
            </a:r>
          </a:p>
          <a:p>
            <a:r>
              <a:rPr lang="en-GB" sz="4800" dirty="0"/>
              <a:t>Improve your knowledge and understanding</a:t>
            </a:r>
            <a:r>
              <a:rPr lang="en-GB" dirty="0"/>
              <a:t>.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grpSp>
        <p:nvGrpSpPr>
          <p:cNvPr id="47" name="Group 46">
            <a:extLst>
              <a:ext uri="{FF2B5EF4-FFF2-40B4-BE49-F238E27FC236}">
                <a16:creationId xmlns:a16="http://schemas.microsoft.com/office/drawing/2014/main" id="{8DB4BB99-C854-45F9-BED1-63D15E3A24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364912" y="0"/>
            <a:ext cx="674688" cy="6848476"/>
            <a:chOff x="11364912" y="0"/>
            <a:chExt cx="674688" cy="6848476"/>
          </a:xfrm>
          <a:solidFill>
            <a:schemeClr val="tx2">
              <a:alpha val="45000"/>
            </a:schemeClr>
          </a:solidFill>
        </p:grpSpPr>
        <p:sp>
          <p:nvSpPr>
            <p:cNvPr id="48" name="Freeform 32">
              <a:extLst>
                <a:ext uri="{FF2B5EF4-FFF2-40B4-BE49-F238E27FC236}">
                  <a16:creationId xmlns:a16="http://schemas.microsoft.com/office/drawing/2014/main" id="{5D1CCC4C-284C-4BF6-97D9-D974674634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483975" y="0"/>
              <a:ext cx="417513" cy="512763"/>
            </a:xfrm>
            <a:custGeom>
              <a:avLst/>
              <a:gdLst/>
              <a:ahLst/>
              <a:cxnLst/>
              <a:rect l="0" t="0" r="r" b="b"/>
              <a:pathLst>
                <a:path w="263" h="323">
                  <a:moveTo>
                    <a:pt x="12" y="323"/>
                  </a:moveTo>
                  <a:lnTo>
                    <a:pt x="0" y="314"/>
                  </a:lnTo>
                  <a:lnTo>
                    <a:pt x="203" y="108"/>
                  </a:lnTo>
                  <a:lnTo>
                    <a:pt x="248" y="0"/>
                  </a:lnTo>
                  <a:lnTo>
                    <a:pt x="263" y="6"/>
                  </a:lnTo>
                  <a:lnTo>
                    <a:pt x="218" y="117"/>
                  </a:lnTo>
                  <a:lnTo>
                    <a:pt x="218" y="117"/>
                  </a:lnTo>
                  <a:lnTo>
                    <a:pt x="12" y="323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9" name="Freeform 33">
              <a:extLst>
                <a:ext uri="{FF2B5EF4-FFF2-40B4-BE49-F238E27FC236}">
                  <a16:creationId xmlns:a16="http://schemas.microsoft.com/office/drawing/2014/main" id="{35D82D1B-EB09-4028-9107-D60B547C7B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364912" y="474663"/>
              <a:ext cx="157163" cy="152400"/>
            </a:xfrm>
            <a:custGeom>
              <a:avLst/>
              <a:gdLst/>
              <a:ahLst/>
              <a:cxnLst/>
              <a:rect l="0" t="0" r="r" b="b"/>
              <a:pathLst>
                <a:path w="33" h="32">
                  <a:moveTo>
                    <a:pt x="17" y="32"/>
                  </a:moveTo>
                  <a:cubicBezTo>
                    <a:pt x="13" y="32"/>
                    <a:pt x="9" y="30"/>
                    <a:pt x="6" y="27"/>
                  </a:cubicBezTo>
                  <a:cubicBezTo>
                    <a:pt x="0" y="21"/>
                    <a:pt x="0" y="11"/>
                    <a:pt x="6" y="5"/>
                  </a:cubicBezTo>
                  <a:cubicBezTo>
                    <a:pt x="9" y="2"/>
                    <a:pt x="13" y="0"/>
                    <a:pt x="17" y="0"/>
                  </a:cubicBezTo>
                  <a:cubicBezTo>
                    <a:pt x="21" y="0"/>
                    <a:pt x="25" y="2"/>
                    <a:pt x="28" y="5"/>
                  </a:cubicBezTo>
                  <a:cubicBezTo>
                    <a:pt x="31" y="8"/>
                    <a:pt x="33" y="12"/>
                    <a:pt x="33" y="16"/>
                  </a:cubicBezTo>
                  <a:cubicBezTo>
                    <a:pt x="33" y="20"/>
                    <a:pt x="31" y="24"/>
                    <a:pt x="28" y="27"/>
                  </a:cubicBezTo>
                  <a:cubicBezTo>
                    <a:pt x="25" y="30"/>
                    <a:pt x="21" y="32"/>
                    <a:pt x="17" y="32"/>
                  </a:cubicBezTo>
                  <a:close/>
                  <a:moveTo>
                    <a:pt x="17" y="4"/>
                  </a:moveTo>
                  <a:cubicBezTo>
                    <a:pt x="14" y="4"/>
                    <a:pt x="11" y="6"/>
                    <a:pt x="9" y="8"/>
                  </a:cubicBezTo>
                  <a:cubicBezTo>
                    <a:pt x="4" y="12"/>
                    <a:pt x="4" y="20"/>
                    <a:pt x="9" y="24"/>
                  </a:cubicBezTo>
                  <a:cubicBezTo>
                    <a:pt x="11" y="27"/>
                    <a:pt x="14" y="28"/>
                    <a:pt x="17" y="28"/>
                  </a:cubicBezTo>
                  <a:cubicBezTo>
                    <a:pt x="20" y="28"/>
                    <a:pt x="23" y="27"/>
                    <a:pt x="26" y="24"/>
                  </a:cubicBezTo>
                  <a:cubicBezTo>
                    <a:pt x="30" y="20"/>
                    <a:pt x="30" y="12"/>
                    <a:pt x="26" y="8"/>
                  </a:cubicBezTo>
                  <a:cubicBezTo>
                    <a:pt x="23" y="6"/>
                    <a:pt x="20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0" name="Freeform 34">
              <a:extLst>
                <a:ext uri="{FF2B5EF4-FFF2-40B4-BE49-F238E27FC236}">
                  <a16:creationId xmlns:a16="http://schemas.microsoft.com/office/drawing/2014/main" id="{1389EE93-8059-437E-8507-7557AD68FB1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631612" y="1539875"/>
              <a:ext cx="188913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1" name="Freeform 35">
              <a:extLst>
                <a:ext uri="{FF2B5EF4-FFF2-40B4-BE49-F238E27FC236}">
                  <a16:creationId xmlns:a16="http://schemas.microsoft.com/office/drawing/2014/main" id="{377C05DC-75FF-4426-A34F-DBF0C7E7BEF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531600" y="5694363"/>
              <a:ext cx="298450" cy="1154113"/>
            </a:xfrm>
            <a:custGeom>
              <a:avLst/>
              <a:gdLst/>
              <a:ahLst/>
              <a:cxnLst/>
              <a:rect l="0" t="0" r="r" b="b"/>
              <a:pathLst>
                <a:path w="188" h="727">
                  <a:moveTo>
                    <a:pt x="15" y="727"/>
                  </a:moveTo>
                  <a:lnTo>
                    <a:pt x="0" y="727"/>
                  </a:lnTo>
                  <a:lnTo>
                    <a:pt x="0" y="407"/>
                  </a:lnTo>
                  <a:lnTo>
                    <a:pt x="0" y="407"/>
                  </a:lnTo>
                  <a:lnTo>
                    <a:pt x="176" y="0"/>
                  </a:lnTo>
                  <a:lnTo>
                    <a:pt x="188" y="6"/>
                  </a:lnTo>
                  <a:lnTo>
                    <a:pt x="15" y="410"/>
                  </a:lnTo>
                  <a:lnTo>
                    <a:pt x="15" y="727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2" name="Freeform 36">
              <a:extLst>
                <a:ext uri="{FF2B5EF4-FFF2-40B4-BE49-F238E27FC236}">
                  <a16:creationId xmlns:a16="http://schemas.microsoft.com/office/drawing/2014/main" id="{03D385C8-866D-437D-91B1-2E3ECDD88E5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772900" y="5551488"/>
              <a:ext cx="157163" cy="155575"/>
            </a:xfrm>
            <a:custGeom>
              <a:avLst/>
              <a:gdLst/>
              <a:ahLst/>
              <a:cxnLst/>
              <a:rect l="0" t="0" r="r" b="b"/>
              <a:pathLst>
                <a:path w="33" h="33">
                  <a:moveTo>
                    <a:pt x="17" y="33"/>
                  </a:moveTo>
                  <a:cubicBezTo>
                    <a:pt x="8" y="33"/>
                    <a:pt x="0" y="25"/>
                    <a:pt x="0" y="16"/>
                  </a:cubicBezTo>
                  <a:cubicBezTo>
                    <a:pt x="0" y="7"/>
                    <a:pt x="8" y="0"/>
                    <a:pt x="17" y="0"/>
                  </a:cubicBezTo>
                  <a:cubicBezTo>
                    <a:pt x="26" y="0"/>
                    <a:pt x="33" y="7"/>
                    <a:pt x="33" y="16"/>
                  </a:cubicBezTo>
                  <a:cubicBezTo>
                    <a:pt x="33" y="25"/>
                    <a:pt x="26" y="33"/>
                    <a:pt x="17" y="33"/>
                  </a:cubicBezTo>
                  <a:close/>
                  <a:moveTo>
                    <a:pt x="17" y="4"/>
                  </a:moveTo>
                  <a:cubicBezTo>
                    <a:pt x="10" y="4"/>
                    <a:pt x="4" y="9"/>
                    <a:pt x="4" y="16"/>
                  </a:cubicBezTo>
                  <a:cubicBezTo>
                    <a:pt x="4" y="23"/>
                    <a:pt x="10" y="29"/>
                    <a:pt x="17" y="29"/>
                  </a:cubicBezTo>
                  <a:cubicBezTo>
                    <a:pt x="23" y="29"/>
                    <a:pt x="29" y="23"/>
                    <a:pt x="29" y="16"/>
                  </a:cubicBezTo>
                  <a:cubicBezTo>
                    <a:pt x="29" y="9"/>
                    <a:pt x="23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3" name="Freeform 37">
              <a:extLst>
                <a:ext uri="{FF2B5EF4-FFF2-40B4-BE49-F238E27FC236}">
                  <a16:creationId xmlns:a16="http://schemas.microsoft.com/office/drawing/2014/main" id="{3F649CBB-748F-4C79-A14F-C531C40B08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710987" y="4763"/>
              <a:ext cx="304800" cy="1544638"/>
            </a:xfrm>
            <a:custGeom>
              <a:avLst/>
              <a:gdLst/>
              <a:ahLst/>
              <a:cxnLst/>
              <a:rect l="0" t="0" r="r" b="b"/>
              <a:pathLst>
                <a:path w="192" h="973">
                  <a:moveTo>
                    <a:pt x="15" y="973"/>
                  </a:moveTo>
                  <a:lnTo>
                    <a:pt x="0" y="973"/>
                  </a:lnTo>
                  <a:lnTo>
                    <a:pt x="0" y="790"/>
                  </a:lnTo>
                  <a:lnTo>
                    <a:pt x="174" y="614"/>
                  </a:lnTo>
                  <a:lnTo>
                    <a:pt x="174" y="0"/>
                  </a:lnTo>
                  <a:lnTo>
                    <a:pt x="192" y="0"/>
                  </a:lnTo>
                  <a:lnTo>
                    <a:pt x="192" y="620"/>
                  </a:lnTo>
                  <a:lnTo>
                    <a:pt x="15" y="796"/>
                  </a:lnTo>
                  <a:lnTo>
                    <a:pt x="15" y="973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4" name="Freeform 38">
              <a:extLst>
                <a:ext uri="{FF2B5EF4-FFF2-40B4-BE49-F238E27FC236}">
                  <a16:creationId xmlns:a16="http://schemas.microsoft.com/office/drawing/2014/main" id="{7F4622C0-84AF-41F1-9128-FE73CADD36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636375" y="4867275"/>
              <a:ext cx="188913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5" name="Freeform 39">
              <a:extLst>
                <a:ext uri="{FF2B5EF4-FFF2-40B4-BE49-F238E27FC236}">
                  <a16:creationId xmlns:a16="http://schemas.microsoft.com/office/drawing/2014/main" id="{CC6F29C1-A471-4CDE-8C21-E4B15C5EF47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441112" y="5046663"/>
              <a:ext cx="307975" cy="1801813"/>
            </a:xfrm>
            <a:custGeom>
              <a:avLst/>
              <a:gdLst/>
              <a:ahLst/>
              <a:cxnLst/>
              <a:rect l="0" t="0" r="r" b="b"/>
              <a:pathLst>
                <a:path w="194" h="1135">
                  <a:moveTo>
                    <a:pt x="18" y="1135"/>
                  </a:moveTo>
                  <a:lnTo>
                    <a:pt x="0" y="1135"/>
                  </a:lnTo>
                  <a:lnTo>
                    <a:pt x="0" y="354"/>
                  </a:lnTo>
                  <a:lnTo>
                    <a:pt x="176" y="177"/>
                  </a:lnTo>
                  <a:lnTo>
                    <a:pt x="176" y="0"/>
                  </a:lnTo>
                  <a:lnTo>
                    <a:pt x="194" y="0"/>
                  </a:lnTo>
                  <a:lnTo>
                    <a:pt x="194" y="183"/>
                  </a:lnTo>
                  <a:lnTo>
                    <a:pt x="18" y="360"/>
                  </a:lnTo>
                  <a:lnTo>
                    <a:pt x="18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6" name="Freeform 40">
              <a:extLst>
                <a:ext uri="{FF2B5EF4-FFF2-40B4-BE49-F238E27FC236}">
                  <a16:creationId xmlns:a16="http://schemas.microsoft.com/office/drawing/2014/main" id="{67F5B7DA-86C7-4AE0-96B6-D7F5AA51E21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849100" y="641667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7" name="Rectangle 41">
              <a:extLst>
                <a:ext uri="{FF2B5EF4-FFF2-40B4-BE49-F238E27FC236}">
                  <a16:creationId xmlns:a16="http://schemas.microsoft.com/office/drawing/2014/main" id="{0FA481E3-0439-484A-AC9B-19D58B98E4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939587" y="6596063"/>
              <a:ext cx="23813" cy="252413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</p:grpSp>
      <p:sp>
        <p:nvSpPr>
          <p:cNvPr id="12" name="TextBox 11">
            <a:extLst>
              <a:ext uri="{FF2B5EF4-FFF2-40B4-BE49-F238E27FC236}">
                <a16:creationId xmlns:a16="http://schemas.microsoft.com/office/drawing/2014/main" id="{B7A0A056-6FCD-4FB0-924D-BFC221BD3F2A}"/>
              </a:ext>
            </a:extLst>
          </p:cNvPr>
          <p:cNvSpPr txBox="1"/>
          <p:nvPr/>
        </p:nvSpPr>
        <p:spPr>
          <a:xfrm>
            <a:off x="5807242" y="5945188"/>
            <a:ext cx="550528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(Cottrell, 2019)</a:t>
            </a:r>
          </a:p>
        </p:txBody>
      </p:sp>
    </p:spTree>
    <p:extLst>
      <p:ext uri="{BB962C8B-B14F-4D97-AF65-F5344CB8AC3E}">
        <p14:creationId xmlns:p14="http://schemas.microsoft.com/office/powerpoint/2010/main" val="248068743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>
            <a:duotone>
              <a:schemeClr val="bg2">
                <a:shade val="88000"/>
                <a:hueMod val="106000"/>
                <a:satMod val="140000"/>
                <a:lumMod val="54000"/>
              </a:schemeClr>
              <a:schemeClr val="bg2">
                <a:tint val="98000"/>
                <a:hueMod val="90000"/>
                <a:satMod val="150000"/>
                <a:lumMod val="16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0B06D5-ABD8-42AB-AAFB-F6586DE186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1413" y="618518"/>
            <a:ext cx="9905998" cy="1478570"/>
          </a:xfrm>
        </p:spPr>
        <p:txBody>
          <a:bodyPr>
            <a:normAutofit/>
          </a:bodyPr>
          <a:lstStyle/>
          <a:p>
            <a:r>
              <a:rPr lang="en-GB"/>
              <a:t>I have chosen:-</a:t>
            </a:r>
          </a:p>
        </p:txBody>
      </p:sp>
      <p:graphicFrame>
        <p:nvGraphicFramePr>
          <p:cNvPr id="108" name="Content Placeholder 2">
            <a:extLst>
              <a:ext uri="{FF2B5EF4-FFF2-40B4-BE49-F238E27FC236}">
                <a16:creationId xmlns:a16="http://schemas.microsoft.com/office/drawing/2014/main" id="{AAF4B7B4-D0F4-404A-AD60-C0647FC10AD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547154088"/>
              </p:ext>
            </p:extLst>
          </p:nvPr>
        </p:nvGraphicFramePr>
        <p:xfrm>
          <a:off x="1141413" y="2418820"/>
          <a:ext cx="9906000" cy="314272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39668141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F41193-8578-4DF0-9C35-EAAAF36FC2A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dirty="0"/>
              <a:t>                 Researching skills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EB93AC0-022C-4809-80C6-7835E2D2322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Research Skills is ability to search for, find and analyse information that is appropriate to the subject being studied (The big choice, no date). </a:t>
            </a:r>
          </a:p>
          <a:p>
            <a:pPr marL="0" indent="0">
              <a:buNone/>
            </a:pPr>
            <a:r>
              <a:rPr lang="en-GB" dirty="0"/>
              <a:t>A student uses research continuously when writing essays, carrying out presentations and carrying out directed study.</a:t>
            </a:r>
          </a:p>
        </p:txBody>
      </p:sp>
      <p:pic>
        <p:nvPicPr>
          <p:cNvPr id="5" name="Picture 4" descr="A picture containing drawing, computer&#10;&#10;Description automatically generated">
            <a:extLst>
              <a:ext uri="{FF2B5EF4-FFF2-40B4-BE49-F238E27FC236}">
                <a16:creationId xmlns:a16="http://schemas.microsoft.com/office/drawing/2014/main" id="{2FC99292-4EC3-4B85-AAA3-7B2FE70DFE6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37946" y="4300983"/>
            <a:ext cx="3446221" cy="19384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0091750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509D2E-4F03-4007-B3DA-4234DB67F91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How research is used in a youthwork setting:-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63161EE-1F1B-46DC-A84C-8A497032065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sz="3200" dirty="0"/>
              <a:t>When carrying out any projects or activities in youth work, a youth worker must always carry out research so they are providing young people with appropriate and correct information.</a:t>
            </a:r>
          </a:p>
          <a:p>
            <a:endParaRPr lang="en-GB" dirty="0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09E73F74-6B66-4EE0-AA09-94A5A264833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44716" y="4347410"/>
            <a:ext cx="3769895" cy="22218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245942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7" name="Rectangle 163">
            <a:extLst>
              <a:ext uri="{FF2B5EF4-FFF2-40B4-BE49-F238E27FC236}">
                <a16:creationId xmlns:a16="http://schemas.microsoft.com/office/drawing/2014/main" id="{54B9C16B-AC4A-44ED-9075-F76549B46E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66" name="Group 165">
            <a:extLst>
              <a:ext uri="{FF2B5EF4-FFF2-40B4-BE49-F238E27FC236}">
                <a16:creationId xmlns:a16="http://schemas.microsoft.com/office/drawing/2014/main" id="{62A2FEB6-F419-4684-9ABC-9E32E012E8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6100" y="-11384"/>
            <a:ext cx="1220788" cy="6858001"/>
            <a:chOff x="-14288" y="0"/>
            <a:chExt cx="1220788" cy="6858001"/>
          </a:xfrm>
          <a:gradFill flip="none" rotWithShape="1">
            <a:gsLst>
              <a:gs pos="0">
                <a:schemeClr val="tx2"/>
              </a:gs>
              <a:gs pos="100000">
                <a:schemeClr val="bg2">
                  <a:lumMod val="60000"/>
                  <a:lumOff val="40000"/>
                </a:schemeClr>
              </a:gs>
            </a:gsLst>
            <a:lin ang="5400000" scaled="0"/>
            <a:tileRect/>
          </a:gradFill>
        </p:grpSpPr>
        <p:sp>
          <p:nvSpPr>
            <p:cNvPr id="167" name="Rectangle 5">
              <a:extLst>
                <a:ext uri="{FF2B5EF4-FFF2-40B4-BE49-F238E27FC236}">
                  <a16:creationId xmlns:a16="http://schemas.microsoft.com/office/drawing/2014/main" id="{21E24A15-28D6-4CEB-9268-0BB0BEEAF38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4300" y="4763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dgm="http://schemas.openxmlformats.org/drawingml/2006/diagram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168" name="Freeform 6">
              <a:extLst>
                <a:ext uri="{FF2B5EF4-FFF2-40B4-BE49-F238E27FC236}">
                  <a16:creationId xmlns:a16="http://schemas.microsoft.com/office/drawing/2014/main" id="{4345933F-9633-4510-90E1-08B0E2A19E7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337" y="217646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dgm="http://schemas.openxmlformats.org/drawingml/2006/diagram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69" name="Freeform 7">
              <a:extLst>
                <a:ext uri="{FF2B5EF4-FFF2-40B4-BE49-F238E27FC236}">
                  <a16:creationId xmlns:a16="http://schemas.microsoft.com/office/drawing/2014/main" id="{C68A48FB-1BE4-4053-A76F-5A5511BA0E0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8575" y="4021138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dgm="http://schemas.openxmlformats.org/drawingml/2006/diagram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70" name="Freeform 8">
              <a:extLst>
                <a:ext uri="{FF2B5EF4-FFF2-40B4-BE49-F238E27FC236}">
                  <a16:creationId xmlns:a16="http://schemas.microsoft.com/office/drawing/2014/main" id="{8149777B-6A9F-4C95-BF44-F9646450713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00025" y="4763"/>
              <a:ext cx="369888" cy="1811338"/>
            </a:xfrm>
            <a:custGeom>
              <a:avLst/>
              <a:gdLst/>
              <a:ahLst/>
              <a:cxnLst/>
              <a:rect l="0" t="0" r="r" b="b"/>
              <a:pathLst>
                <a:path w="233" h="1141">
                  <a:moveTo>
                    <a:pt x="218" y="1141"/>
                  </a:moveTo>
                  <a:lnTo>
                    <a:pt x="0" y="626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623"/>
                  </a:lnTo>
                  <a:lnTo>
                    <a:pt x="233" y="1135"/>
                  </a:lnTo>
                  <a:lnTo>
                    <a:pt x="218" y="1141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dgm="http://schemas.openxmlformats.org/drawingml/2006/diagram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71" name="Freeform 9">
              <a:extLst>
                <a:ext uri="{FF2B5EF4-FFF2-40B4-BE49-F238E27FC236}">
                  <a16:creationId xmlns:a16="http://schemas.microsoft.com/office/drawing/2014/main" id="{0654845E-622A-4AD3-8F3A-6E1DEAB5FCA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03237" y="180181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3" y="0"/>
                    <a:pt x="40" y="6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9"/>
                    <a:pt x="31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dgm="http://schemas.openxmlformats.org/drawingml/2006/diagram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72" name="Freeform 10">
              <a:extLst>
                <a:ext uri="{FF2B5EF4-FFF2-40B4-BE49-F238E27FC236}">
                  <a16:creationId xmlns:a16="http://schemas.microsoft.com/office/drawing/2014/main" id="{DF1C0739-3D08-4C83-857E-B0724A6E8C7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85750" y="4763"/>
              <a:ext cx="369888" cy="1430338"/>
            </a:xfrm>
            <a:custGeom>
              <a:avLst/>
              <a:gdLst/>
              <a:ahLst/>
              <a:cxnLst/>
              <a:rect l="0" t="0" r="r" b="b"/>
              <a:pathLst>
                <a:path w="233" h="901">
                  <a:moveTo>
                    <a:pt x="221" y="901"/>
                  </a:moveTo>
                  <a:lnTo>
                    <a:pt x="0" y="383"/>
                  </a:lnTo>
                  <a:lnTo>
                    <a:pt x="0" y="0"/>
                  </a:lnTo>
                  <a:lnTo>
                    <a:pt x="18" y="0"/>
                  </a:lnTo>
                  <a:lnTo>
                    <a:pt x="18" y="380"/>
                  </a:lnTo>
                  <a:lnTo>
                    <a:pt x="233" y="895"/>
                  </a:lnTo>
                  <a:lnTo>
                    <a:pt x="221" y="901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dgm="http://schemas.openxmlformats.org/drawingml/2006/diagram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73" name="Freeform 11">
              <a:extLst>
                <a:ext uri="{FF2B5EF4-FFF2-40B4-BE49-F238E27FC236}">
                  <a16:creationId xmlns:a16="http://schemas.microsoft.com/office/drawing/2014/main" id="{D235EAA0-7D5A-453A-9643-EE7A4954EA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46100" y="0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96" y="575"/>
                  </a:moveTo>
                  <a:lnTo>
                    <a:pt x="78" y="575"/>
                  </a:lnTo>
                  <a:lnTo>
                    <a:pt x="78" y="192"/>
                  </a:lnTo>
                  <a:lnTo>
                    <a:pt x="0" y="6"/>
                  </a:lnTo>
                  <a:lnTo>
                    <a:pt x="15" y="0"/>
                  </a:lnTo>
                  <a:lnTo>
                    <a:pt x="96" y="189"/>
                  </a:lnTo>
                  <a:lnTo>
                    <a:pt x="96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dgm="http://schemas.openxmlformats.org/drawingml/2006/diagram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74" name="Freeform 12">
              <a:extLst>
                <a:ext uri="{FF2B5EF4-FFF2-40B4-BE49-F238E27FC236}">
                  <a16:creationId xmlns:a16="http://schemas.microsoft.com/office/drawing/2014/main" id="{94C6FB7C-72DE-42DE-8F58-CCE9B8F5562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88962" y="14208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3" y="0"/>
                    <a:pt x="40" y="7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9"/>
                    <a:pt x="31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dgm="http://schemas.openxmlformats.org/drawingml/2006/diagram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75" name="Freeform 13">
              <a:extLst>
                <a:ext uri="{FF2B5EF4-FFF2-40B4-BE49-F238E27FC236}">
                  <a16:creationId xmlns:a16="http://schemas.microsoft.com/office/drawing/2014/main" id="{FE31E0FE-EC8D-4EA7-BD9D-02F8C54FDB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88962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dgm="http://schemas.openxmlformats.org/drawingml/2006/diagram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76" name="Freeform 14">
              <a:extLst>
                <a:ext uri="{FF2B5EF4-FFF2-40B4-BE49-F238E27FC236}">
                  <a16:creationId xmlns:a16="http://schemas.microsoft.com/office/drawing/2014/main" id="{69FE4B12-13E0-48F9-9E18-66406B8D3CD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41350" y="0"/>
              <a:ext cx="422275" cy="527050"/>
            </a:xfrm>
            <a:custGeom>
              <a:avLst/>
              <a:gdLst/>
              <a:ahLst/>
              <a:cxnLst/>
              <a:rect l="0" t="0" r="r" b="b"/>
              <a:pathLst>
                <a:path w="266" h="332">
                  <a:moveTo>
                    <a:pt x="257" y="332"/>
                  </a:moveTo>
                  <a:lnTo>
                    <a:pt x="48" y="123"/>
                  </a:lnTo>
                  <a:lnTo>
                    <a:pt x="0" y="6"/>
                  </a:lnTo>
                  <a:lnTo>
                    <a:pt x="15" y="0"/>
                  </a:lnTo>
                  <a:lnTo>
                    <a:pt x="63" y="114"/>
                  </a:lnTo>
                  <a:lnTo>
                    <a:pt x="266" y="320"/>
                  </a:lnTo>
                  <a:lnTo>
                    <a:pt x="257" y="33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dgm="http://schemas.openxmlformats.org/drawingml/2006/diagram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77" name="Freeform 15">
              <a:extLst>
                <a:ext uri="{FF2B5EF4-FFF2-40B4-BE49-F238E27FC236}">
                  <a16:creationId xmlns:a16="http://schemas.microsoft.com/office/drawing/2014/main" id="{87FAADC3-B321-43EE-B8F3-2842D84098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20762" y="488950"/>
              <a:ext cx="161925" cy="147638"/>
            </a:xfrm>
            <a:custGeom>
              <a:avLst/>
              <a:gdLst/>
              <a:ahLst/>
              <a:cxnLst/>
              <a:rect l="0" t="0" r="r" b="b"/>
              <a:pathLst>
                <a:path w="34" h="31">
                  <a:moveTo>
                    <a:pt x="17" y="31"/>
                  </a:moveTo>
                  <a:cubicBezTo>
                    <a:pt x="13" y="31"/>
                    <a:pt x="9" y="30"/>
                    <a:pt x="6" y="27"/>
                  </a:cubicBezTo>
                  <a:cubicBezTo>
                    <a:pt x="0" y="20"/>
                    <a:pt x="0" y="10"/>
                    <a:pt x="6" y="4"/>
                  </a:cubicBezTo>
                  <a:cubicBezTo>
                    <a:pt x="9" y="1"/>
                    <a:pt x="13" y="0"/>
                    <a:pt x="17" y="0"/>
                  </a:cubicBezTo>
                  <a:cubicBezTo>
                    <a:pt x="21" y="0"/>
                    <a:pt x="25" y="1"/>
                    <a:pt x="28" y="4"/>
                  </a:cubicBezTo>
                  <a:cubicBezTo>
                    <a:pt x="34" y="10"/>
                    <a:pt x="34" y="20"/>
                    <a:pt x="28" y="27"/>
                  </a:cubicBezTo>
                  <a:cubicBezTo>
                    <a:pt x="25" y="30"/>
                    <a:pt x="21" y="31"/>
                    <a:pt x="17" y="31"/>
                  </a:cubicBezTo>
                  <a:close/>
                  <a:moveTo>
                    <a:pt x="17" y="4"/>
                  </a:moveTo>
                  <a:cubicBezTo>
                    <a:pt x="14" y="4"/>
                    <a:pt x="11" y="5"/>
                    <a:pt x="9" y="7"/>
                  </a:cubicBezTo>
                  <a:cubicBezTo>
                    <a:pt x="4" y="12"/>
                    <a:pt x="4" y="19"/>
                    <a:pt x="9" y="24"/>
                  </a:cubicBezTo>
                  <a:cubicBezTo>
                    <a:pt x="11" y="26"/>
                    <a:pt x="14" y="27"/>
                    <a:pt x="17" y="27"/>
                  </a:cubicBezTo>
                  <a:cubicBezTo>
                    <a:pt x="20" y="27"/>
                    <a:pt x="23" y="26"/>
                    <a:pt x="25" y="24"/>
                  </a:cubicBezTo>
                  <a:cubicBezTo>
                    <a:pt x="30" y="19"/>
                    <a:pt x="30" y="12"/>
                    <a:pt x="25" y="7"/>
                  </a:cubicBezTo>
                  <a:cubicBezTo>
                    <a:pt x="23" y="5"/>
                    <a:pt x="20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dgm="http://schemas.openxmlformats.org/drawingml/2006/diagram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78" name="Line 16">
              <a:extLst>
                <a:ext uri="{FF2B5EF4-FFF2-40B4-BE49-F238E27FC236}">
                  <a16:creationId xmlns:a16="http://schemas.microsoft.com/office/drawing/2014/main" id="{90461464-1683-402F-A72B-8558CC67774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ShapeType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4763" y="9525"/>
              <a:ext cx="0" cy="0"/>
            </a:xfrm>
            <a:prstGeom prst="line">
              <a:avLst/>
            </a:prstGeom>
            <a:grpFill/>
            <a:ln w="15" cap="flat">
              <a:solidFill>
                <a:srgbClr val="FFFFFF"/>
              </a:solidFill>
              <a:prstDash val="solid"/>
              <a:miter lim="800000"/>
              <a:headEnd/>
              <a:tailEnd/>
            </a:ln>
          </p:spPr>
        </p:sp>
        <p:sp>
          <p:nvSpPr>
            <p:cNvPr id="179" name="Freeform 17">
              <a:extLst>
                <a:ext uri="{FF2B5EF4-FFF2-40B4-BE49-F238E27FC236}">
                  <a16:creationId xmlns:a16="http://schemas.microsoft.com/office/drawing/2014/main" id="{70F594E7-32D0-45B9-A3CF-636CF6FCBDC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9525" y="1801813"/>
              <a:ext cx="123825" cy="127000"/>
            </a:xfrm>
            <a:custGeom>
              <a:avLst/>
              <a:gdLst/>
              <a:ahLst/>
              <a:cxnLst/>
              <a:rect l="0" t="0" r="r" b="b"/>
              <a:pathLst>
                <a:path w="78" h="80">
                  <a:moveTo>
                    <a:pt x="6" y="80"/>
                  </a:moveTo>
                  <a:lnTo>
                    <a:pt x="0" y="71"/>
                  </a:lnTo>
                  <a:lnTo>
                    <a:pt x="69" y="0"/>
                  </a:lnTo>
                  <a:lnTo>
                    <a:pt x="78" y="9"/>
                  </a:lnTo>
                  <a:lnTo>
                    <a:pt x="6" y="8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dgm="http://schemas.openxmlformats.org/drawingml/2006/diagram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80" name="Freeform 18">
              <a:extLst>
                <a:ext uri="{FF2B5EF4-FFF2-40B4-BE49-F238E27FC236}">
                  <a16:creationId xmlns:a16="http://schemas.microsoft.com/office/drawing/2014/main" id="{8AEF60E1-26C2-4E3C-B839-347DDD23C30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9525" y="3549650"/>
              <a:ext cx="147638" cy="481013"/>
            </a:xfrm>
            <a:custGeom>
              <a:avLst/>
              <a:gdLst/>
              <a:ahLst/>
              <a:cxnLst/>
              <a:rect l="0" t="0" r="r" b="b"/>
              <a:pathLst>
                <a:path w="93" h="303">
                  <a:moveTo>
                    <a:pt x="93" y="303"/>
                  </a:moveTo>
                  <a:lnTo>
                    <a:pt x="78" y="303"/>
                  </a:lnTo>
                  <a:lnTo>
                    <a:pt x="78" y="78"/>
                  </a:lnTo>
                  <a:lnTo>
                    <a:pt x="0" y="12"/>
                  </a:lnTo>
                  <a:lnTo>
                    <a:pt x="12" y="0"/>
                  </a:lnTo>
                  <a:lnTo>
                    <a:pt x="93" y="69"/>
                  </a:lnTo>
                  <a:lnTo>
                    <a:pt x="93" y="303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dgm="http://schemas.openxmlformats.org/drawingml/2006/diagram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81" name="Freeform 19">
              <a:extLst>
                <a:ext uri="{FF2B5EF4-FFF2-40B4-BE49-F238E27FC236}">
                  <a16:creationId xmlns:a16="http://schemas.microsoft.com/office/drawing/2014/main" id="{792FE54B-EE9D-4E57-B6BC-6A9196BE895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28587" y="1382713"/>
              <a:ext cx="142875" cy="476250"/>
            </a:xfrm>
            <a:custGeom>
              <a:avLst/>
              <a:gdLst/>
              <a:ahLst/>
              <a:cxnLst/>
              <a:rect l="0" t="0" r="r" b="b"/>
              <a:pathLst>
                <a:path w="90" h="300">
                  <a:moveTo>
                    <a:pt x="90" y="300"/>
                  </a:moveTo>
                  <a:lnTo>
                    <a:pt x="78" y="300"/>
                  </a:lnTo>
                  <a:lnTo>
                    <a:pt x="78" y="84"/>
                  </a:lnTo>
                  <a:lnTo>
                    <a:pt x="0" y="9"/>
                  </a:lnTo>
                  <a:lnTo>
                    <a:pt x="9" y="0"/>
                  </a:lnTo>
                  <a:lnTo>
                    <a:pt x="90" y="81"/>
                  </a:lnTo>
                  <a:lnTo>
                    <a:pt x="90" y="30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dgm="http://schemas.openxmlformats.org/drawingml/2006/diagram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82" name="Freeform 20">
              <a:extLst>
                <a:ext uri="{FF2B5EF4-FFF2-40B4-BE49-F238E27FC236}">
                  <a16:creationId xmlns:a16="http://schemas.microsoft.com/office/drawing/2014/main" id="{72BE56DF-619D-463E-8F88-CABA09DA88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04787" y="1849438"/>
              <a:ext cx="114300" cy="107950"/>
            </a:xfrm>
            <a:custGeom>
              <a:avLst/>
              <a:gdLst/>
              <a:ahLst/>
              <a:cxnLst/>
              <a:rect l="0" t="0" r="r" b="b"/>
              <a:pathLst>
                <a:path w="24" h="23">
                  <a:moveTo>
                    <a:pt x="12" y="23"/>
                  </a:moveTo>
                  <a:cubicBezTo>
                    <a:pt x="6" y="23"/>
                    <a:pt x="0" y="18"/>
                    <a:pt x="0" y="12"/>
                  </a:cubicBezTo>
                  <a:cubicBezTo>
                    <a:pt x="0" y="5"/>
                    <a:pt x="6" y="0"/>
                    <a:pt x="12" y="0"/>
                  </a:cubicBezTo>
                  <a:cubicBezTo>
                    <a:pt x="18" y="0"/>
                    <a:pt x="24" y="5"/>
                    <a:pt x="24" y="12"/>
                  </a:cubicBezTo>
                  <a:cubicBezTo>
                    <a:pt x="24" y="18"/>
                    <a:pt x="18" y="23"/>
                    <a:pt x="12" y="23"/>
                  </a:cubicBezTo>
                  <a:close/>
                  <a:moveTo>
                    <a:pt x="12" y="4"/>
                  </a:moveTo>
                  <a:cubicBezTo>
                    <a:pt x="8" y="4"/>
                    <a:pt x="4" y="8"/>
                    <a:pt x="4" y="12"/>
                  </a:cubicBezTo>
                  <a:cubicBezTo>
                    <a:pt x="4" y="16"/>
                    <a:pt x="8" y="19"/>
                    <a:pt x="12" y="19"/>
                  </a:cubicBezTo>
                  <a:cubicBezTo>
                    <a:pt x="16" y="19"/>
                    <a:pt x="20" y="16"/>
                    <a:pt x="20" y="12"/>
                  </a:cubicBezTo>
                  <a:cubicBezTo>
                    <a:pt x="20" y="8"/>
                    <a:pt x="16" y="4"/>
                    <a:pt x="1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dgm="http://schemas.openxmlformats.org/drawingml/2006/diagram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83" name="Rectangle 21">
              <a:extLst>
                <a:ext uri="{FF2B5EF4-FFF2-40B4-BE49-F238E27FC236}">
                  <a16:creationId xmlns:a16="http://schemas.microsoft.com/office/drawing/2014/main" id="{C7430457-1935-4BBF-A6A7-7C3125A02E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3350" y="4662488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dgm="http://schemas.openxmlformats.org/drawingml/2006/diagram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184" name="Freeform 22">
              <a:extLst>
                <a:ext uri="{FF2B5EF4-FFF2-40B4-BE49-F238E27FC236}">
                  <a16:creationId xmlns:a16="http://schemas.microsoft.com/office/drawing/2014/main" id="{BB006150-E547-4E84-A2B1-59131F3D53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23837" y="5041900"/>
              <a:ext cx="369888" cy="1801813"/>
            </a:xfrm>
            <a:custGeom>
              <a:avLst/>
              <a:gdLst/>
              <a:ahLst/>
              <a:cxnLst/>
              <a:rect l="0" t="0" r="r" b="b"/>
              <a:pathLst>
                <a:path w="233" h="1135">
                  <a:moveTo>
                    <a:pt x="15" y="1135"/>
                  </a:moveTo>
                  <a:lnTo>
                    <a:pt x="0" y="1135"/>
                  </a:lnTo>
                  <a:lnTo>
                    <a:pt x="0" y="515"/>
                  </a:lnTo>
                  <a:lnTo>
                    <a:pt x="0" y="512"/>
                  </a:lnTo>
                  <a:lnTo>
                    <a:pt x="218" y="0"/>
                  </a:lnTo>
                  <a:lnTo>
                    <a:pt x="233" y="6"/>
                  </a:lnTo>
                  <a:lnTo>
                    <a:pt x="15" y="518"/>
                  </a:lnTo>
                  <a:lnTo>
                    <a:pt x="15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dgm="http://schemas.openxmlformats.org/drawingml/2006/diagram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85" name="Freeform 23">
              <a:extLst>
                <a:ext uri="{FF2B5EF4-FFF2-40B4-BE49-F238E27FC236}">
                  <a16:creationId xmlns:a16="http://schemas.microsoft.com/office/drawing/2014/main" id="{5A8CD074-956B-41A4-870B-001554B69B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2387" y="44815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dgm="http://schemas.openxmlformats.org/drawingml/2006/diagram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86" name="Freeform 24">
              <a:extLst>
                <a:ext uri="{FF2B5EF4-FFF2-40B4-BE49-F238E27FC236}">
                  <a16:creationId xmlns:a16="http://schemas.microsoft.com/office/drawing/2014/main" id="{070C253B-974E-459F-AD0B-70572248284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14288" y="5627688"/>
              <a:ext cx="85725" cy="1216025"/>
            </a:xfrm>
            <a:custGeom>
              <a:avLst/>
              <a:gdLst/>
              <a:ahLst/>
              <a:cxnLst/>
              <a:rect l="0" t="0" r="r" b="b"/>
              <a:pathLst>
                <a:path w="54" h="766">
                  <a:moveTo>
                    <a:pt x="54" y="766"/>
                  </a:moveTo>
                  <a:lnTo>
                    <a:pt x="36" y="766"/>
                  </a:lnTo>
                  <a:lnTo>
                    <a:pt x="36" y="149"/>
                  </a:lnTo>
                  <a:lnTo>
                    <a:pt x="0" y="3"/>
                  </a:lnTo>
                  <a:lnTo>
                    <a:pt x="18" y="0"/>
                  </a:lnTo>
                  <a:lnTo>
                    <a:pt x="54" y="146"/>
                  </a:lnTo>
                  <a:lnTo>
                    <a:pt x="54" y="76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dgm="http://schemas.openxmlformats.org/drawingml/2006/diagram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87" name="Freeform 25">
              <a:extLst>
                <a:ext uri="{FF2B5EF4-FFF2-40B4-BE49-F238E27FC236}">
                  <a16:creationId xmlns:a16="http://schemas.microsoft.com/office/drawing/2014/main" id="{BBC07B3D-A631-44EA-861A-7D80383A102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27050" y="486727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dgm="http://schemas.openxmlformats.org/drawingml/2006/diagram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88" name="Freeform 26">
              <a:extLst>
                <a:ext uri="{FF2B5EF4-FFF2-40B4-BE49-F238E27FC236}">
                  <a16:creationId xmlns:a16="http://schemas.microsoft.com/office/drawing/2014/main" id="{32039DC6-B4CF-4A5A-8D17-3A568D125C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09562" y="5422900"/>
              <a:ext cx="374650" cy="1425575"/>
            </a:xfrm>
            <a:custGeom>
              <a:avLst/>
              <a:gdLst/>
              <a:ahLst/>
              <a:cxnLst/>
              <a:rect l="0" t="0" r="r" b="b"/>
              <a:pathLst>
                <a:path w="236" h="898">
                  <a:moveTo>
                    <a:pt x="18" y="898"/>
                  </a:moveTo>
                  <a:lnTo>
                    <a:pt x="0" y="898"/>
                  </a:lnTo>
                  <a:lnTo>
                    <a:pt x="0" y="515"/>
                  </a:lnTo>
                  <a:lnTo>
                    <a:pt x="3" y="512"/>
                  </a:lnTo>
                  <a:lnTo>
                    <a:pt x="221" y="0"/>
                  </a:lnTo>
                  <a:lnTo>
                    <a:pt x="236" y="6"/>
                  </a:lnTo>
                  <a:lnTo>
                    <a:pt x="18" y="518"/>
                  </a:lnTo>
                  <a:lnTo>
                    <a:pt x="18" y="89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dgm="http://schemas.openxmlformats.org/drawingml/2006/diagram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89" name="Freeform 27">
              <a:extLst>
                <a:ext uri="{FF2B5EF4-FFF2-40B4-BE49-F238E27FC236}">
                  <a16:creationId xmlns:a16="http://schemas.microsoft.com/office/drawing/2014/main" id="{99E0C81F-5D8D-4AF8-BDE5-4DF75868F74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69912" y="5945188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15" y="575"/>
                  </a:moveTo>
                  <a:lnTo>
                    <a:pt x="0" y="569"/>
                  </a:lnTo>
                  <a:lnTo>
                    <a:pt x="81" y="383"/>
                  </a:lnTo>
                  <a:lnTo>
                    <a:pt x="81" y="0"/>
                  </a:lnTo>
                  <a:lnTo>
                    <a:pt x="96" y="0"/>
                  </a:lnTo>
                  <a:lnTo>
                    <a:pt x="96" y="386"/>
                  </a:lnTo>
                  <a:lnTo>
                    <a:pt x="15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dgm="http://schemas.openxmlformats.org/drawingml/2006/diagram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90" name="Freeform 28">
              <a:extLst>
                <a:ext uri="{FF2B5EF4-FFF2-40B4-BE49-F238E27FC236}">
                  <a16:creationId xmlns:a16="http://schemas.microsoft.com/office/drawing/2014/main" id="{0D946680-855C-41EC-BBA2-61F6F776E54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12775" y="52466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dgm="http://schemas.openxmlformats.org/drawingml/2006/diagram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91" name="Freeform 29">
              <a:extLst>
                <a:ext uri="{FF2B5EF4-FFF2-40B4-BE49-F238E27FC236}">
                  <a16:creationId xmlns:a16="http://schemas.microsoft.com/office/drawing/2014/main" id="{E6FAD9E8-6E13-45A0-A5D6-8BCAD27B408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12775" y="57642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dgm="http://schemas.openxmlformats.org/drawingml/2006/diagram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92" name="Freeform 30">
              <a:extLst>
                <a:ext uri="{FF2B5EF4-FFF2-40B4-BE49-F238E27FC236}">
                  <a16:creationId xmlns:a16="http://schemas.microsoft.com/office/drawing/2014/main" id="{0CCBC8FA-0581-454F-9FD1-6B6102A1AA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9925" y="6330950"/>
              <a:ext cx="417513" cy="517525"/>
            </a:xfrm>
            <a:custGeom>
              <a:avLst/>
              <a:gdLst/>
              <a:ahLst/>
              <a:cxnLst/>
              <a:rect l="0" t="0" r="r" b="b"/>
              <a:pathLst>
                <a:path w="263" h="326">
                  <a:moveTo>
                    <a:pt x="15" y="326"/>
                  </a:moveTo>
                  <a:lnTo>
                    <a:pt x="0" y="320"/>
                  </a:lnTo>
                  <a:lnTo>
                    <a:pt x="45" y="206"/>
                  </a:lnTo>
                  <a:lnTo>
                    <a:pt x="48" y="206"/>
                  </a:lnTo>
                  <a:lnTo>
                    <a:pt x="254" y="0"/>
                  </a:lnTo>
                  <a:lnTo>
                    <a:pt x="263" y="12"/>
                  </a:lnTo>
                  <a:lnTo>
                    <a:pt x="60" y="215"/>
                  </a:lnTo>
                  <a:lnTo>
                    <a:pt x="15" y="32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dgm="http://schemas.openxmlformats.org/drawingml/2006/diagram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29" name="Freeform 31">
              <a:extLst>
                <a:ext uri="{FF2B5EF4-FFF2-40B4-BE49-F238E27FC236}">
                  <a16:creationId xmlns:a16="http://schemas.microsoft.com/office/drawing/2014/main" id="{5D6C328F-65A5-41E8-86E9-E4E638CC3B4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49337" y="6221413"/>
              <a:ext cx="157163" cy="147638"/>
            </a:xfrm>
            <a:custGeom>
              <a:avLst/>
              <a:gdLst/>
              <a:ahLst/>
              <a:cxnLst/>
              <a:rect l="0" t="0" r="r" b="b"/>
              <a:pathLst>
                <a:path w="33" h="31">
                  <a:moveTo>
                    <a:pt x="16" y="31"/>
                  </a:moveTo>
                  <a:cubicBezTo>
                    <a:pt x="12" y="31"/>
                    <a:pt x="8" y="29"/>
                    <a:pt x="5" y="26"/>
                  </a:cubicBezTo>
                  <a:cubicBezTo>
                    <a:pt x="2" y="24"/>
                    <a:pt x="0" y="20"/>
                    <a:pt x="0" y="15"/>
                  </a:cubicBezTo>
                  <a:cubicBezTo>
                    <a:pt x="0" y="11"/>
                    <a:pt x="2" y="7"/>
                    <a:pt x="5" y="4"/>
                  </a:cubicBezTo>
                  <a:cubicBezTo>
                    <a:pt x="8" y="1"/>
                    <a:pt x="12" y="0"/>
                    <a:pt x="16" y="0"/>
                  </a:cubicBezTo>
                  <a:cubicBezTo>
                    <a:pt x="20" y="0"/>
                    <a:pt x="24" y="1"/>
                    <a:pt x="27" y="4"/>
                  </a:cubicBezTo>
                  <a:cubicBezTo>
                    <a:pt x="33" y="10"/>
                    <a:pt x="33" y="20"/>
                    <a:pt x="27" y="26"/>
                  </a:cubicBezTo>
                  <a:cubicBezTo>
                    <a:pt x="24" y="29"/>
                    <a:pt x="20" y="31"/>
                    <a:pt x="16" y="31"/>
                  </a:cubicBezTo>
                  <a:close/>
                  <a:moveTo>
                    <a:pt x="16" y="4"/>
                  </a:moveTo>
                  <a:cubicBezTo>
                    <a:pt x="13" y="4"/>
                    <a:pt x="10" y="5"/>
                    <a:pt x="8" y="7"/>
                  </a:cubicBezTo>
                  <a:cubicBezTo>
                    <a:pt x="6" y="9"/>
                    <a:pt x="4" y="12"/>
                    <a:pt x="4" y="15"/>
                  </a:cubicBezTo>
                  <a:cubicBezTo>
                    <a:pt x="4" y="19"/>
                    <a:pt x="6" y="21"/>
                    <a:pt x="8" y="24"/>
                  </a:cubicBezTo>
                  <a:cubicBezTo>
                    <a:pt x="10" y="26"/>
                    <a:pt x="13" y="27"/>
                    <a:pt x="16" y="27"/>
                  </a:cubicBezTo>
                  <a:cubicBezTo>
                    <a:pt x="19" y="27"/>
                    <a:pt x="22" y="26"/>
                    <a:pt x="24" y="24"/>
                  </a:cubicBezTo>
                  <a:cubicBezTo>
                    <a:pt x="29" y="19"/>
                    <a:pt x="29" y="12"/>
                    <a:pt x="24" y="7"/>
                  </a:cubicBezTo>
                  <a:cubicBezTo>
                    <a:pt x="22" y="5"/>
                    <a:pt x="19" y="4"/>
                    <a:pt x="16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dgm="http://schemas.openxmlformats.org/drawingml/2006/diagram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</p:grpSp>
      <p:pic>
        <p:nvPicPr>
          <p:cNvPr id="195" name="Picture 2">
            <a:extLst>
              <a:ext uri="{FF2B5EF4-FFF2-40B4-BE49-F238E27FC236}">
                <a16:creationId xmlns:a16="http://schemas.microsoft.com/office/drawing/2014/main" id="{3E94A106-9341-485C-9057-9D62B2BD08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90" y="-2"/>
            <a:ext cx="4061525" cy="6858001"/>
          </a:xfrm>
          <a:prstGeom prst="rect">
            <a:avLst/>
          </a:prstGeom>
          <a:extLst>
            <a:ext uri="{909E8E84-426E-40dd-AFC4-6F175D3DCCD1}">
              <a14:hiddenFill xmlns="" xmlns:a16="http://schemas.microsoft.com/office/drawing/2014/main" xmlns:p14="http://schemas.microsoft.com/office/powerpoint/2010/main" xmlns:dgm="http://schemas.openxmlformats.org/drawingml/2006/diagram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97" name="Rectangle 196">
            <a:extLst>
              <a:ext uri="{FF2B5EF4-FFF2-40B4-BE49-F238E27FC236}">
                <a16:creationId xmlns:a16="http://schemas.microsoft.com/office/drawing/2014/main" id="{B53044DC-4918-43DA-B49D-91673C6C94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853"/>
            <a:ext cx="4055621" cy="6858000"/>
          </a:xfrm>
          <a:prstGeom prst="rect">
            <a:avLst/>
          </a:prstGeom>
          <a:ln>
            <a:noFill/>
          </a:ln>
          <a:effectLst>
            <a:outerShdw blurRad="76200" dist="38100" algn="l" rotWithShape="0">
              <a:prstClr val="black">
                <a:alpha val="37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99" name="Group 198">
            <a:extLst>
              <a:ext uri="{FF2B5EF4-FFF2-40B4-BE49-F238E27FC236}">
                <a16:creationId xmlns:a16="http://schemas.microsoft.com/office/drawing/2014/main" id="{1DCE6B36-1420-43AB-86CF-4E653A517B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90" y="-9998"/>
            <a:ext cx="1220788" cy="6858001"/>
            <a:chOff x="-14288" y="0"/>
            <a:chExt cx="1220788" cy="6858001"/>
          </a:xfrm>
          <a:gradFill flip="none" rotWithShape="1">
            <a:gsLst>
              <a:gs pos="0">
                <a:schemeClr val="bg2"/>
              </a:gs>
              <a:gs pos="100000">
                <a:schemeClr val="tx2">
                  <a:lumMod val="60000"/>
                  <a:lumOff val="40000"/>
                </a:schemeClr>
              </a:gs>
            </a:gsLst>
            <a:lin ang="5400000" scaled="0"/>
            <a:tileRect/>
          </a:gradFill>
        </p:grpSpPr>
        <p:sp>
          <p:nvSpPr>
            <p:cNvPr id="200" name="Rectangle 5">
              <a:extLst>
                <a:ext uri="{FF2B5EF4-FFF2-40B4-BE49-F238E27FC236}">
                  <a16:creationId xmlns:a16="http://schemas.microsoft.com/office/drawing/2014/main" id="{72626E0B-9628-468E-A713-011C02F602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4300" y="4763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dgm="http://schemas.openxmlformats.org/drawingml/2006/diagram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201" name="Freeform 6">
              <a:extLst>
                <a:ext uri="{FF2B5EF4-FFF2-40B4-BE49-F238E27FC236}">
                  <a16:creationId xmlns:a16="http://schemas.microsoft.com/office/drawing/2014/main" id="{93F7977A-BD91-4B0D-9A8D-372DB67AD8D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337" y="217646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dgm="http://schemas.openxmlformats.org/drawingml/2006/diagram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02" name="Freeform 7">
              <a:extLst>
                <a:ext uri="{FF2B5EF4-FFF2-40B4-BE49-F238E27FC236}">
                  <a16:creationId xmlns:a16="http://schemas.microsoft.com/office/drawing/2014/main" id="{9FEE6A56-01A1-404D-864E-1C2587C9AF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8575" y="4021138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dgm="http://schemas.openxmlformats.org/drawingml/2006/diagram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03" name="Freeform 8">
              <a:extLst>
                <a:ext uri="{FF2B5EF4-FFF2-40B4-BE49-F238E27FC236}">
                  <a16:creationId xmlns:a16="http://schemas.microsoft.com/office/drawing/2014/main" id="{E74DBBF2-EF6F-4E3E-B183-F8EEE760946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00025" y="4763"/>
              <a:ext cx="369888" cy="1811338"/>
            </a:xfrm>
            <a:custGeom>
              <a:avLst/>
              <a:gdLst/>
              <a:ahLst/>
              <a:cxnLst/>
              <a:rect l="0" t="0" r="r" b="b"/>
              <a:pathLst>
                <a:path w="233" h="1141">
                  <a:moveTo>
                    <a:pt x="218" y="1141"/>
                  </a:moveTo>
                  <a:lnTo>
                    <a:pt x="0" y="626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623"/>
                  </a:lnTo>
                  <a:lnTo>
                    <a:pt x="233" y="1135"/>
                  </a:lnTo>
                  <a:lnTo>
                    <a:pt x="218" y="1141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dgm="http://schemas.openxmlformats.org/drawingml/2006/diagram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04" name="Freeform 9">
              <a:extLst>
                <a:ext uri="{FF2B5EF4-FFF2-40B4-BE49-F238E27FC236}">
                  <a16:creationId xmlns:a16="http://schemas.microsoft.com/office/drawing/2014/main" id="{ABCF0F27-B056-474C-A0FB-1DB747A92F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03237" y="180181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3" y="0"/>
                    <a:pt x="40" y="6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9"/>
                    <a:pt x="31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dgm="http://schemas.openxmlformats.org/drawingml/2006/diagram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05" name="Freeform 10">
              <a:extLst>
                <a:ext uri="{FF2B5EF4-FFF2-40B4-BE49-F238E27FC236}">
                  <a16:creationId xmlns:a16="http://schemas.microsoft.com/office/drawing/2014/main" id="{0A0A5B7B-BA2A-45CC-AABE-9D5B08A5DB6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85750" y="4763"/>
              <a:ext cx="369888" cy="1430338"/>
            </a:xfrm>
            <a:custGeom>
              <a:avLst/>
              <a:gdLst/>
              <a:ahLst/>
              <a:cxnLst/>
              <a:rect l="0" t="0" r="r" b="b"/>
              <a:pathLst>
                <a:path w="233" h="901">
                  <a:moveTo>
                    <a:pt x="221" y="901"/>
                  </a:moveTo>
                  <a:lnTo>
                    <a:pt x="0" y="383"/>
                  </a:lnTo>
                  <a:lnTo>
                    <a:pt x="0" y="0"/>
                  </a:lnTo>
                  <a:lnTo>
                    <a:pt x="18" y="0"/>
                  </a:lnTo>
                  <a:lnTo>
                    <a:pt x="18" y="380"/>
                  </a:lnTo>
                  <a:lnTo>
                    <a:pt x="233" y="895"/>
                  </a:lnTo>
                  <a:lnTo>
                    <a:pt x="221" y="901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dgm="http://schemas.openxmlformats.org/drawingml/2006/diagram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06" name="Freeform 11">
              <a:extLst>
                <a:ext uri="{FF2B5EF4-FFF2-40B4-BE49-F238E27FC236}">
                  <a16:creationId xmlns:a16="http://schemas.microsoft.com/office/drawing/2014/main" id="{3C9A5D2B-1787-4954-9108-B9D497A87C8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46100" y="0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96" y="575"/>
                  </a:moveTo>
                  <a:lnTo>
                    <a:pt x="78" y="575"/>
                  </a:lnTo>
                  <a:lnTo>
                    <a:pt x="78" y="192"/>
                  </a:lnTo>
                  <a:lnTo>
                    <a:pt x="0" y="6"/>
                  </a:lnTo>
                  <a:lnTo>
                    <a:pt x="15" y="0"/>
                  </a:lnTo>
                  <a:lnTo>
                    <a:pt x="96" y="189"/>
                  </a:lnTo>
                  <a:lnTo>
                    <a:pt x="96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dgm="http://schemas.openxmlformats.org/drawingml/2006/diagram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07" name="Freeform 12">
              <a:extLst>
                <a:ext uri="{FF2B5EF4-FFF2-40B4-BE49-F238E27FC236}">
                  <a16:creationId xmlns:a16="http://schemas.microsoft.com/office/drawing/2014/main" id="{818C4F8B-7556-49A7-83C6-C8F631F6A98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88962" y="14208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3" y="0"/>
                    <a:pt x="40" y="7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9"/>
                    <a:pt x="31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dgm="http://schemas.openxmlformats.org/drawingml/2006/diagram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08" name="Freeform 13">
              <a:extLst>
                <a:ext uri="{FF2B5EF4-FFF2-40B4-BE49-F238E27FC236}">
                  <a16:creationId xmlns:a16="http://schemas.microsoft.com/office/drawing/2014/main" id="{22BED614-D078-47EA-9C72-190217FDD5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88962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dgm="http://schemas.openxmlformats.org/drawingml/2006/diagram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09" name="Freeform 14">
              <a:extLst>
                <a:ext uri="{FF2B5EF4-FFF2-40B4-BE49-F238E27FC236}">
                  <a16:creationId xmlns:a16="http://schemas.microsoft.com/office/drawing/2014/main" id="{73DE0BF2-86D7-4038-AC4B-AF0F116A587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41350" y="0"/>
              <a:ext cx="422275" cy="527050"/>
            </a:xfrm>
            <a:custGeom>
              <a:avLst/>
              <a:gdLst/>
              <a:ahLst/>
              <a:cxnLst/>
              <a:rect l="0" t="0" r="r" b="b"/>
              <a:pathLst>
                <a:path w="266" h="332">
                  <a:moveTo>
                    <a:pt x="257" y="332"/>
                  </a:moveTo>
                  <a:lnTo>
                    <a:pt x="48" y="123"/>
                  </a:lnTo>
                  <a:lnTo>
                    <a:pt x="0" y="6"/>
                  </a:lnTo>
                  <a:lnTo>
                    <a:pt x="15" y="0"/>
                  </a:lnTo>
                  <a:lnTo>
                    <a:pt x="63" y="114"/>
                  </a:lnTo>
                  <a:lnTo>
                    <a:pt x="266" y="320"/>
                  </a:lnTo>
                  <a:lnTo>
                    <a:pt x="257" y="33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dgm="http://schemas.openxmlformats.org/drawingml/2006/diagram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10" name="Freeform 15">
              <a:extLst>
                <a:ext uri="{FF2B5EF4-FFF2-40B4-BE49-F238E27FC236}">
                  <a16:creationId xmlns:a16="http://schemas.microsoft.com/office/drawing/2014/main" id="{11D8BB55-D027-420C-9EF9-49B3BA79DC7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20762" y="488950"/>
              <a:ext cx="161925" cy="147638"/>
            </a:xfrm>
            <a:custGeom>
              <a:avLst/>
              <a:gdLst/>
              <a:ahLst/>
              <a:cxnLst/>
              <a:rect l="0" t="0" r="r" b="b"/>
              <a:pathLst>
                <a:path w="34" h="31">
                  <a:moveTo>
                    <a:pt x="17" y="31"/>
                  </a:moveTo>
                  <a:cubicBezTo>
                    <a:pt x="13" y="31"/>
                    <a:pt x="9" y="30"/>
                    <a:pt x="6" y="27"/>
                  </a:cubicBezTo>
                  <a:cubicBezTo>
                    <a:pt x="0" y="20"/>
                    <a:pt x="0" y="10"/>
                    <a:pt x="6" y="4"/>
                  </a:cubicBezTo>
                  <a:cubicBezTo>
                    <a:pt x="9" y="1"/>
                    <a:pt x="13" y="0"/>
                    <a:pt x="17" y="0"/>
                  </a:cubicBezTo>
                  <a:cubicBezTo>
                    <a:pt x="21" y="0"/>
                    <a:pt x="25" y="1"/>
                    <a:pt x="28" y="4"/>
                  </a:cubicBezTo>
                  <a:cubicBezTo>
                    <a:pt x="34" y="10"/>
                    <a:pt x="34" y="20"/>
                    <a:pt x="28" y="27"/>
                  </a:cubicBezTo>
                  <a:cubicBezTo>
                    <a:pt x="25" y="30"/>
                    <a:pt x="21" y="31"/>
                    <a:pt x="17" y="31"/>
                  </a:cubicBezTo>
                  <a:close/>
                  <a:moveTo>
                    <a:pt x="17" y="4"/>
                  </a:moveTo>
                  <a:cubicBezTo>
                    <a:pt x="14" y="4"/>
                    <a:pt x="11" y="5"/>
                    <a:pt x="9" y="7"/>
                  </a:cubicBezTo>
                  <a:cubicBezTo>
                    <a:pt x="4" y="12"/>
                    <a:pt x="4" y="19"/>
                    <a:pt x="9" y="24"/>
                  </a:cubicBezTo>
                  <a:cubicBezTo>
                    <a:pt x="11" y="26"/>
                    <a:pt x="14" y="27"/>
                    <a:pt x="17" y="27"/>
                  </a:cubicBezTo>
                  <a:cubicBezTo>
                    <a:pt x="20" y="27"/>
                    <a:pt x="23" y="26"/>
                    <a:pt x="25" y="24"/>
                  </a:cubicBezTo>
                  <a:cubicBezTo>
                    <a:pt x="30" y="19"/>
                    <a:pt x="30" y="12"/>
                    <a:pt x="25" y="7"/>
                  </a:cubicBezTo>
                  <a:cubicBezTo>
                    <a:pt x="23" y="5"/>
                    <a:pt x="20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dgm="http://schemas.openxmlformats.org/drawingml/2006/diagram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11" name="Line 16">
              <a:extLst>
                <a:ext uri="{FF2B5EF4-FFF2-40B4-BE49-F238E27FC236}">
                  <a16:creationId xmlns:a16="http://schemas.microsoft.com/office/drawing/2014/main" id="{3FAEF5CE-07ED-46A7-9777-D86C7071958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ShapeType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4763" y="9525"/>
              <a:ext cx="0" cy="0"/>
            </a:xfrm>
            <a:prstGeom prst="line">
              <a:avLst/>
            </a:prstGeom>
            <a:grpFill/>
            <a:ln w="15" cap="flat">
              <a:solidFill>
                <a:srgbClr val="FFFFFF"/>
              </a:solidFill>
              <a:prstDash val="solid"/>
              <a:miter lim="800000"/>
              <a:headEnd/>
              <a:tailEnd/>
            </a:ln>
          </p:spPr>
        </p:sp>
        <p:sp>
          <p:nvSpPr>
            <p:cNvPr id="212" name="Freeform 17">
              <a:extLst>
                <a:ext uri="{FF2B5EF4-FFF2-40B4-BE49-F238E27FC236}">
                  <a16:creationId xmlns:a16="http://schemas.microsoft.com/office/drawing/2014/main" id="{29CAFB1A-357C-4313-B734-1CD4E4F9D2D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9525" y="1801813"/>
              <a:ext cx="123825" cy="127000"/>
            </a:xfrm>
            <a:custGeom>
              <a:avLst/>
              <a:gdLst/>
              <a:ahLst/>
              <a:cxnLst/>
              <a:rect l="0" t="0" r="r" b="b"/>
              <a:pathLst>
                <a:path w="78" h="80">
                  <a:moveTo>
                    <a:pt x="6" y="80"/>
                  </a:moveTo>
                  <a:lnTo>
                    <a:pt x="0" y="71"/>
                  </a:lnTo>
                  <a:lnTo>
                    <a:pt x="69" y="0"/>
                  </a:lnTo>
                  <a:lnTo>
                    <a:pt x="78" y="9"/>
                  </a:lnTo>
                  <a:lnTo>
                    <a:pt x="6" y="8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dgm="http://schemas.openxmlformats.org/drawingml/2006/diagram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13" name="Freeform 18">
              <a:extLst>
                <a:ext uri="{FF2B5EF4-FFF2-40B4-BE49-F238E27FC236}">
                  <a16:creationId xmlns:a16="http://schemas.microsoft.com/office/drawing/2014/main" id="{653161D3-8634-4BB7-A2BC-028C4EAA151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9525" y="3549650"/>
              <a:ext cx="147638" cy="481013"/>
            </a:xfrm>
            <a:custGeom>
              <a:avLst/>
              <a:gdLst/>
              <a:ahLst/>
              <a:cxnLst/>
              <a:rect l="0" t="0" r="r" b="b"/>
              <a:pathLst>
                <a:path w="93" h="303">
                  <a:moveTo>
                    <a:pt x="93" y="303"/>
                  </a:moveTo>
                  <a:lnTo>
                    <a:pt x="78" y="303"/>
                  </a:lnTo>
                  <a:lnTo>
                    <a:pt x="78" y="78"/>
                  </a:lnTo>
                  <a:lnTo>
                    <a:pt x="0" y="12"/>
                  </a:lnTo>
                  <a:lnTo>
                    <a:pt x="12" y="0"/>
                  </a:lnTo>
                  <a:lnTo>
                    <a:pt x="93" y="69"/>
                  </a:lnTo>
                  <a:lnTo>
                    <a:pt x="93" y="303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dgm="http://schemas.openxmlformats.org/drawingml/2006/diagram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14" name="Freeform 19">
              <a:extLst>
                <a:ext uri="{FF2B5EF4-FFF2-40B4-BE49-F238E27FC236}">
                  <a16:creationId xmlns:a16="http://schemas.microsoft.com/office/drawing/2014/main" id="{9537546A-6FF1-408B-AFE2-BBF7D348230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28587" y="1382713"/>
              <a:ext cx="142875" cy="476250"/>
            </a:xfrm>
            <a:custGeom>
              <a:avLst/>
              <a:gdLst/>
              <a:ahLst/>
              <a:cxnLst/>
              <a:rect l="0" t="0" r="r" b="b"/>
              <a:pathLst>
                <a:path w="90" h="300">
                  <a:moveTo>
                    <a:pt x="90" y="300"/>
                  </a:moveTo>
                  <a:lnTo>
                    <a:pt x="78" y="300"/>
                  </a:lnTo>
                  <a:lnTo>
                    <a:pt x="78" y="84"/>
                  </a:lnTo>
                  <a:lnTo>
                    <a:pt x="0" y="9"/>
                  </a:lnTo>
                  <a:lnTo>
                    <a:pt x="9" y="0"/>
                  </a:lnTo>
                  <a:lnTo>
                    <a:pt x="90" y="81"/>
                  </a:lnTo>
                  <a:lnTo>
                    <a:pt x="90" y="30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dgm="http://schemas.openxmlformats.org/drawingml/2006/diagram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15" name="Freeform 20">
              <a:extLst>
                <a:ext uri="{FF2B5EF4-FFF2-40B4-BE49-F238E27FC236}">
                  <a16:creationId xmlns:a16="http://schemas.microsoft.com/office/drawing/2014/main" id="{F73EE662-79B7-404B-B1B8-0E096BE4CD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04787" y="1849438"/>
              <a:ext cx="114300" cy="107950"/>
            </a:xfrm>
            <a:custGeom>
              <a:avLst/>
              <a:gdLst/>
              <a:ahLst/>
              <a:cxnLst/>
              <a:rect l="0" t="0" r="r" b="b"/>
              <a:pathLst>
                <a:path w="24" h="23">
                  <a:moveTo>
                    <a:pt x="12" y="23"/>
                  </a:moveTo>
                  <a:cubicBezTo>
                    <a:pt x="6" y="23"/>
                    <a:pt x="0" y="18"/>
                    <a:pt x="0" y="12"/>
                  </a:cubicBezTo>
                  <a:cubicBezTo>
                    <a:pt x="0" y="5"/>
                    <a:pt x="6" y="0"/>
                    <a:pt x="12" y="0"/>
                  </a:cubicBezTo>
                  <a:cubicBezTo>
                    <a:pt x="18" y="0"/>
                    <a:pt x="24" y="5"/>
                    <a:pt x="24" y="12"/>
                  </a:cubicBezTo>
                  <a:cubicBezTo>
                    <a:pt x="24" y="18"/>
                    <a:pt x="18" y="23"/>
                    <a:pt x="12" y="23"/>
                  </a:cubicBezTo>
                  <a:close/>
                  <a:moveTo>
                    <a:pt x="12" y="4"/>
                  </a:moveTo>
                  <a:cubicBezTo>
                    <a:pt x="8" y="4"/>
                    <a:pt x="4" y="8"/>
                    <a:pt x="4" y="12"/>
                  </a:cubicBezTo>
                  <a:cubicBezTo>
                    <a:pt x="4" y="16"/>
                    <a:pt x="8" y="19"/>
                    <a:pt x="12" y="19"/>
                  </a:cubicBezTo>
                  <a:cubicBezTo>
                    <a:pt x="16" y="19"/>
                    <a:pt x="20" y="16"/>
                    <a:pt x="20" y="12"/>
                  </a:cubicBezTo>
                  <a:cubicBezTo>
                    <a:pt x="20" y="8"/>
                    <a:pt x="16" y="4"/>
                    <a:pt x="1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dgm="http://schemas.openxmlformats.org/drawingml/2006/diagram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16" name="Rectangle 21">
              <a:extLst>
                <a:ext uri="{FF2B5EF4-FFF2-40B4-BE49-F238E27FC236}">
                  <a16:creationId xmlns:a16="http://schemas.microsoft.com/office/drawing/2014/main" id="{B6DDB906-1F52-4D64-8493-4816EDDD34C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3350" y="4662488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dgm="http://schemas.openxmlformats.org/drawingml/2006/diagram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217" name="Freeform 22">
              <a:extLst>
                <a:ext uri="{FF2B5EF4-FFF2-40B4-BE49-F238E27FC236}">
                  <a16:creationId xmlns:a16="http://schemas.microsoft.com/office/drawing/2014/main" id="{4FA472A5-ABEA-4961-897B-7EB96AF09A1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23837" y="5041900"/>
              <a:ext cx="369888" cy="1801813"/>
            </a:xfrm>
            <a:custGeom>
              <a:avLst/>
              <a:gdLst/>
              <a:ahLst/>
              <a:cxnLst/>
              <a:rect l="0" t="0" r="r" b="b"/>
              <a:pathLst>
                <a:path w="233" h="1135">
                  <a:moveTo>
                    <a:pt x="15" y="1135"/>
                  </a:moveTo>
                  <a:lnTo>
                    <a:pt x="0" y="1135"/>
                  </a:lnTo>
                  <a:lnTo>
                    <a:pt x="0" y="515"/>
                  </a:lnTo>
                  <a:lnTo>
                    <a:pt x="0" y="512"/>
                  </a:lnTo>
                  <a:lnTo>
                    <a:pt x="218" y="0"/>
                  </a:lnTo>
                  <a:lnTo>
                    <a:pt x="233" y="6"/>
                  </a:lnTo>
                  <a:lnTo>
                    <a:pt x="15" y="518"/>
                  </a:lnTo>
                  <a:lnTo>
                    <a:pt x="15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dgm="http://schemas.openxmlformats.org/drawingml/2006/diagram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18" name="Freeform 23">
              <a:extLst>
                <a:ext uri="{FF2B5EF4-FFF2-40B4-BE49-F238E27FC236}">
                  <a16:creationId xmlns:a16="http://schemas.microsoft.com/office/drawing/2014/main" id="{54226E99-C38F-4456-A1F8-8897483FD9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2387" y="44815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dgm="http://schemas.openxmlformats.org/drawingml/2006/diagram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19" name="Freeform 24">
              <a:extLst>
                <a:ext uri="{FF2B5EF4-FFF2-40B4-BE49-F238E27FC236}">
                  <a16:creationId xmlns:a16="http://schemas.microsoft.com/office/drawing/2014/main" id="{0A4A0196-A383-4629-B9A5-9C87E846C11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14288" y="5627688"/>
              <a:ext cx="85725" cy="1216025"/>
            </a:xfrm>
            <a:custGeom>
              <a:avLst/>
              <a:gdLst/>
              <a:ahLst/>
              <a:cxnLst/>
              <a:rect l="0" t="0" r="r" b="b"/>
              <a:pathLst>
                <a:path w="54" h="766">
                  <a:moveTo>
                    <a:pt x="54" y="766"/>
                  </a:moveTo>
                  <a:lnTo>
                    <a:pt x="36" y="766"/>
                  </a:lnTo>
                  <a:lnTo>
                    <a:pt x="36" y="149"/>
                  </a:lnTo>
                  <a:lnTo>
                    <a:pt x="0" y="3"/>
                  </a:lnTo>
                  <a:lnTo>
                    <a:pt x="18" y="0"/>
                  </a:lnTo>
                  <a:lnTo>
                    <a:pt x="54" y="146"/>
                  </a:lnTo>
                  <a:lnTo>
                    <a:pt x="54" y="76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dgm="http://schemas.openxmlformats.org/drawingml/2006/diagram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20" name="Freeform 25">
              <a:extLst>
                <a:ext uri="{FF2B5EF4-FFF2-40B4-BE49-F238E27FC236}">
                  <a16:creationId xmlns:a16="http://schemas.microsoft.com/office/drawing/2014/main" id="{BA5E608D-2E7B-4662-A9A0-18D4E0F0DC6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27050" y="486727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dgm="http://schemas.openxmlformats.org/drawingml/2006/diagram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21" name="Freeform 26">
              <a:extLst>
                <a:ext uri="{FF2B5EF4-FFF2-40B4-BE49-F238E27FC236}">
                  <a16:creationId xmlns:a16="http://schemas.microsoft.com/office/drawing/2014/main" id="{5E211F37-790F-4BD7-B055-022AE0C2E6D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09562" y="5422900"/>
              <a:ext cx="374650" cy="1425575"/>
            </a:xfrm>
            <a:custGeom>
              <a:avLst/>
              <a:gdLst/>
              <a:ahLst/>
              <a:cxnLst/>
              <a:rect l="0" t="0" r="r" b="b"/>
              <a:pathLst>
                <a:path w="236" h="898">
                  <a:moveTo>
                    <a:pt x="18" y="898"/>
                  </a:moveTo>
                  <a:lnTo>
                    <a:pt x="0" y="898"/>
                  </a:lnTo>
                  <a:lnTo>
                    <a:pt x="0" y="515"/>
                  </a:lnTo>
                  <a:lnTo>
                    <a:pt x="3" y="512"/>
                  </a:lnTo>
                  <a:lnTo>
                    <a:pt x="221" y="0"/>
                  </a:lnTo>
                  <a:lnTo>
                    <a:pt x="236" y="6"/>
                  </a:lnTo>
                  <a:lnTo>
                    <a:pt x="18" y="518"/>
                  </a:lnTo>
                  <a:lnTo>
                    <a:pt x="18" y="89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dgm="http://schemas.openxmlformats.org/drawingml/2006/diagram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22" name="Freeform 27">
              <a:extLst>
                <a:ext uri="{FF2B5EF4-FFF2-40B4-BE49-F238E27FC236}">
                  <a16:creationId xmlns:a16="http://schemas.microsoft.com/office/drawing/2014/main" id="{96F375D0-232A-490A-9499-CB5FBA3FD9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69912" y="5945188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15" y="575"/>
                  </a:moveTo>
                  <a:lnTo>
                    <a:pt x="0" y="569"/>
                  </a:lnTo>
                  <a:lnTo>
                    <a:pt x="81" y="383"/>
                  </a:lnTo>
                  <a:lnTo>
                    <a:pt x="81" y="0"/>
                  </a:lnTo>
                  <a:lnTo>
                    <a:pt x="96" y="0"/>
                  </a:lnTo>
                  <a:lnTo>
                    <a:pt x="96" y="386"/>
                  </a:lnTo>
                  <a:lnTo>
                    <a:pt x="15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dgm="http://schemas.openxmlformats.org/drawingml/2006/diagram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23" name="Freeform 28">
              <a:extLst>
                <a:ext uri="{FF2B5EF4-FFF2-40B4-BE49-F238E27FC236}">
                  <a16:creationId xmlns:a16="http://schemas.microsoft.com/office/drawing/2014/main" id="{6B33B423-FD0F-4780-A0D6-32FC040B37C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12775" y="52466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dgm="http://schemas.openxmlformats.org/drawingml/2006/diagram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24" name="Freeform 29">
              <a:extLst>
                <a:ext uri="{FF2B5EF4-FFF2-40B4-BE49-F238E27FC236}">
                  <a16:creationId xmlns:a16="http://schemas.microsoft.com/office/drawing/2014/main" id="{B6BD1710-838F-4CDD-A000-C6C710A6A08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12775" y="57642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dgm="http://schemas.openxmlformats.org/drawingml/2006/diagram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25" name="Freeform 30">
              <a:extLst>
                <a:ext uri="{FF2B5EF4-FFF2-40B4-BE49-F238E27FC236}">
                  <a16:creationId xmlns:a16="http://schemas.microsoft.com/office/drawing/2014/main" id="{0BB93533-1C95-4B0A-B0E2-168602B085D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9925" y="6330950"/>
              <a:ext cx="417513" cy="517525"/>
            </a:xfrm>
            <a:custGeom>
              <a:avLst/>
              <a:gdLst/>
              <a:ahLst/>
              <a:cxnLst/>
              <a:rect l="0" t="0" r="r" b="b"/>
              <a:pathLst>
                <a:path w="263" h="326">
                  <a:moveTo>
                    <a:pt x="15" y="326"/>
                  </a:moveTo>
                  <a:lnTo>
                    <a:pt x="0" y="320"/>
                  </a:lnTo>
                  <a:lnTo>
                    <a:pt x="45" y="206"/>
                  </a:lnTo>
                  <a:lnTo>
                    <a:pt x="48" y="206"/>
                  </a:lnTo>
                  <a:lnTo>
                    <a:pt x="254" y="0"/>
                  </a:lnTo>
                  <a:lnTo>
                    <a:pt x="263" y="12"/>
                  </a:lnTo>
                  <a:lnTo>
                    <a:pt x="60" y="215"/>
                  </a:lnTo>
                  <a:lnTo>
                    <a:pt x="15" y="32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dgm="http://schemas.openxmlformats.org/drawingml/2006/diagram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26" name="Freeform 31">
              <a:extLst>
                <a:ext uri="{FF2B5EF4-FFF2-40B4-BE49-F238E27FC236}">
                  <a16:creationId xmlns:a16="http://schemas.microsoft.com/office/drawing/2014/main" id="{CB0B113D-1987-4D89-A475-511E092FE1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49337" y="6221413"/>
              <a:ext cx="157163" cy="147638"/>
            </a:xfrm>
            <a:custGeom>
              <a:avLst/>
              <a:gdLst/>
              <a:ahLst/>
              <a:cxnLst/>
              <a:rect l="0" t="0" r="r" b="b"/>
              <a:pathLst>
                <a:path w="33" h="31">
                  <a:moveTo>
                    <a:pt x="16" y="31"/>
                  </a:moveTo>
                  <a:cubicBezTo>
                    <a:pt x="12" y="31"/>
                    <a:pt x="8" y="29"/>
                    <a:pt x="5" y="26"/>
                  </a:cubicBezTo>
                  <a:cubicBezTo>
                    <a:pt x="2" y="24"/>
                    <a:pt x="0" y="20"/>
                    <a:pt x="0" y="15"/>
                  </a:cubicBezTo>
                  <a:cubicBezTo>
                    <a:pt x="0" y="11"/>
                    <a:pt x="2" y="7"/>
                    <a:pt x="5" y="4"/>
                  </a:cubicBezTo>
                  <a:cubicBezTo>
                    <a:pt x="8" y="1"/>
                    <a:pt x="12" y="0"/>
                    <a:pt x="16" y="0"/>
                  </a:cubicBezTo>
                  <a:cubicBezTo>
                    <a:pt x="20" y="0"/>
                    <a:pt x="24" y="1"/>
                    <a:pt x="27" y="4"/>
                  </a:cubicBezTo>
                  <a:cubicBezTo>
                    <a:pt x="33" y="10"/>
                    <a:pt x="33" y="20"/>
                    <a:pt x="27" y="26"/>
                  </a:cubicBezTo>
                  <a:cubicBezTo>
                    <a:pt x="24" y="29"/>
                    <a:pt x="20" y="31"/>
                    <a:pt x="16" y="31"/>
                  </a:cubicBezTo>
                  <a:close/>
                  <a:moveTo>
                    <a:pt x="16" y="4"/>
                  </a:moveTo>
                  <a:cubicBezTo>
                    <a:pt x="13" y="4"/>
                    <a:pt x="10" y="5"/>
                    <a:pt x="8" y="7"/>
                  </a:cubicBezTo>
                  <a:cubicBezTo>
                    <a:pt x="6" y="9"/>
                    <a:pt x="4" y="12"/>
                    <a:pt x="4" y="15"/>
                  </a:cubicBezTo>
                  <a:cubicBezTo>
                    <a:pt x="4" y="19"/>
                    <a:pt x="6" y="21"/>
                    <a:pt x="8" y="24"/>
                  </a:cubicBezTo>
                  <a:cubicBezTo>
                    <a:pt x="10" y="26"/>
                    <a:pt x="13" y="27"/>
                    <a:pt x="16" y="27"/>
                  </a:cubicBezTo>
                  <a:cubicBezTo>
                    <a:pt x="19" y="27"/>
                    <a:pt x="22" y="26"/>
                    <a:pt x="24" y="24"/>
                  </a:cubicBezTo>
                  <a:cubicBezTo>
                    <a:pt x="29" y="19"/>
                    <a:pt x="29" y="12"/>
                    <a:pt x="24" y="7"/>
                  </a:cubicBezTo>
                  <a:cubicBezTo>
                    <a:pt x="22" y="5"/>
                    <a:pt x="19" y="4"/>
                    <a:pt x="16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dgm="http://schemas.openxmlformats.org/drawingml/2006/diagram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</p:grpSp>
      <p:pic>
        <p:nvPicPr>
          <p:cNvPr id="228" name="Picture 2">
            <a:extLst>
              <a:ext uri="{FF2B5EF4-FFF2-40B4-BE49-F238E27FC236}">
                <a16:creationId xmlns:a16="http://schemas.microsoft.com/office/drawing/2014/main" id="{9BE36DBF-0333-4D36-A5BF-81FDA2406F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alphaModFix amt="3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90" y="-13238"/>
            <a:ext cx="4062718" cy="6858001"/>
          </a:xfrm>
          <a:prstGeom prst="rect">
            <a:avLst/>
          </a:prstGeom>
          <a:noFill/>
          <a:extLst>
            <a:ext uri="{909E8E84-426E-40dd-AFC4-6F175D3DCCD1}">
              <a14:hiddenFill xmlns="" xmlns:a16="http://schemas.microsoft.com/office/drawing/2014/main" xmlns:p14="http://schemas.microsoft.com/office/powerpoint/2010/main" xmlns:dgm="http://schemas.openxmlformats.org/drawingml/2006/diagram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796F7FAC-7F0D-4AC6-A065-508F317641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53330" y="1134681"/>
            <a:ext cx="2743310" cy="4255025"/>
          </a:xfrm>
        </p:spPr>
        <p:txBody>
          <a:bodyPr>
            <a:normAutofit/>
          </a:bodyPr>
          <a:lstStyle/>
          <a:p>
            <a:r>
              <a:rPr lang="en-GB" sz="2500">
                <a:solidFill>
                  <a:srgbClr val="FFFFFF"/>
                </a:solidFill>
              </a:rPr>
              <a:t>Communication skills:-</a:t>
            </a:r>
          </a:p>
        </p:txBody>
      </p:sp>
      <p:graphicFrame>
        <p:nvGraphicFramePr>
          <p:cNvPr id="159" name="Content Placeholder 5">
            <a:extLst>
              <a:ext uri="{FF2B5EF4-FFF2-40B4-BE49-F238E27FC236}">
                <a16:creationId xmlns:a16="http://schemas.microsoft.com/office/drawing/2014/main" id="{27AEFA61-6E49-4B87-8DA9-E5C6C0A4DB1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872664627"/>
              </p:ext>
            </p:extLst>
          </p:nvPr>
        </p:nvGraphicFramePr>
        <p:xfrm>
          <a:off x="4662189" y="1134682"/>
          <a:ext cx="6692748" cy="425502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8" name="TextBox 7">
            <a:extLst>
              <a:ext uri="{FF2B5EF4-FFF2-40B4-BE49-F238E27FC236}">
                <a16:creationId xmlns:a16="http://schemas.microsoft.com/office/drawing/2014/main" id="{D220F2CB-665C-4BC5-B85F-9EDEDF1C0E79}"/>
              </a:ext>
            </a:extLst>
          </p:cNvPr>
          <p:cNvSpPr txBox="1"/>
          <p:nvPr/>
        </p:nvSpPr>
        <p:spPr>
          <a:xfrm>
            <a:off x="7879976" y="5616304"/>
            <a:ext cx="325449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(Cottrell, 2019)</a:t>
            </a:r>
          </a:p>
        </p:txBody>
      </p:sp>
    </p:spTree>
    <p:extLst>
      <p:ext uri="{BB962C8B-B14F-4D97-AF65-F5344CB8AC3E}">
        <p14:creationId xmlns:p14="http://schemas.microsoft.com/office/powerpoint/2010/main" val="119138769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F6906C-2576-4B4A-BF5C-C0A18F5C3CB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How communication is used in a youth work role:-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65E6721-EDD8-4929-9FA7-9CF6261E01B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2800" dirty="0"/>
              <a:t>Communication in key in a youth work role, firstly because it is needed to initiate and build relationships with young people. it is also needed to feedback to your managers and other organisations in a professional manner.</a:t>
            </a:r>
          </a:p>
          <a:p>
            <a:pPr marL="0" indent="0">
              <a:buNone/>
            </a:pPr>
            <a:r>
              <a:rPr lang="en-GB" sz="2800" dirty="0"/>
              <a:t>Youth workers and young people pass on important information through casual conversations (</a:t>
            </a:r>
            <a:r>
              <a:rPr lang="en-GB" sz="2800" dirty="0" err="1"/>
              <a:t>Sapin</a:t>
            </a:r>
            <a:r>
              <a:rPr lang="en-GB" sz="2800" dirty="0"/>
              <a:t>, 2013). </a:t>
            </a:r>
          </a:p>
        </p:txBody>
      </p:sp>
    </p:spTree>
    <p:extLst>
      <p:ext uri="{BB962C8B-B14F-4D97-AF65-F5344CB8AC3E}">
        <p14:creationId xmlns:p14="http://schemas.microsoft.com/office/powerpoint/2010/main" val="298447642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F75B19-14BC-4EF7-B3E3-5AC62D29A6B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800" dirty="0"/>
              <a:t>Time keeping:-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92B22E-0D6B-45B5-8A06-E97AF2162FF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3200" dirty="0"/>
              <a:t>Helps things run smoothly</a:t>
            </a:r>
          </a:p>
          <a:p>
            <a:r>
              <a:rPr lang="en-GB" sz="3200" dirty="0"/>
              <a:t>Prioritising</a:t>
            </a:r>
          </a:p>
          <a:p>
            <a:r>
              <a:rPr lang="en-GB" sz="3200" dirty="0"/>
              <a:t>Set goals</a:t>
            </a:r>
          </a:p>
          <a:p>
            <a:r>
              <a:rPr lang="en-GB" sz="3200" dirty="0"/>
              <a:t>Being organised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8915160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1F7251-5275-469A-82D0-C5FD5C53593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Time keeping and how it is used in a youthwork setting:-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10F619D-F152-474B-9969-AE1F3E897FC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sz="3200" dirty="0"/>
              <a:t>. Young people rely on youth workers</a:t>
            </a:r>
          </a:p>
          <a:p>
            <a:pPr marL="0" indent="0">
              <a:buNone/>
            </a:pPr>
            <a:r>
              <a:rPr lang="en-GB" sz="3200" dirty="0"/>
              <a:t>. Important to maintain a relationship</a:t>
            </a:r>
          </a:p>
          <a:p>
            <a:pPr marL="0" indent="0">
              <a:buNone/>
            </a:pPr>
            <a:r>
              <a:rPr lang="en-GB" sz="3200" dirty="0"/>
              <a:t>. Important when running projects and activities</a:t>
            </a:r>
          </a:p>
          <a:p>
            <a:pPr marL="0" indent="0">
              <a:buNone/>
            </a:pPr>
            <a:r>
              <a:rPr lang="en-GB" sz="3200" dirty="0"/>
              <a:t>. Being a good influence</a:t>
            </a:r>
          </a:p>
          <a:p>
            <a:pPr marL="0" indent="0">
              <a:buNone/>
            </a:pPr>
            <a:r>
              <a:rPr lang="en-GB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21622280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254EF1-EA16-47DB-BF30-30AAE1C2F05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I feel I need to progress on:-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83E439D-99CF-4217-A241-B851321AC06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3600" dirty="0"/>
              <a:t>I feel I need to progress on every skill as there is no limit to my learning.</a:t>
            </a:r>
          </a:p>
          <a:p>
            <a:r>
              <a:rPr lang="en-GB" sz="3600" dirty="0"/>
              <a:t>My main skill I need ton approve on is time keeping</a:t>
            </a:r>
          </a:p>
          <a:p>
            <a:r>
              <a:rPr lang="en-GB" sz="3600" dirty="0"/>
              <a:t>I feel I communicate well and good at listening </a:t>
            </a:r>
          </a:p>
        </p:txBody>
      </p:sp>
    </p:spTree>
    <p:extLst>
      <p:ext uri="{BB962C8B-B14F-4D97-AF65-F5344CB8AC3E}">
        <p14:creationId xmlns:p14="http://schemas.microsoft.com/office/powerpoint/2010/main" val="180017151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3145B3-449A-4187-9AB3-FB7F503629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Conclusion:-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C4877E5-8998-4F6F-8079-2BBC27560E5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2800" dirty="0"/>
              <a:t>In conclusion study skills that I have used at higher education are of great relevance and importance for my future roll as a youth worker. All study skills can be easily transferred in a variety of situations many of which are looked for by an employer.</a:t>
            </a:r>
          </a:p>
        </p:txBody>
      </p:sp>
    </p:spTree>
    <p:extLst>
      <p:ext uri="{BB962C8B-B14F-4D97-AF65-F5344CB8AC3E}">
        <p14:creationId xmlns:p14="http://schemas.microsoft.com/office/powerpoint/2010/main" val="213289329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778E20-5D24-4509-B01E-61C68A31E83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1208000-1889-4EFF-8F45-EEEFEAEE573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000" dirty="0"/>
              <a:t>Cottrell, S. (2019) </a:t>
            </a:r>
            <a:r>
              <a:rPr lang="en-GB" sz="2000" i="1" dirty="0"/>
              <a:t>The Study Skills Handbook</a:t>
            </a:r>
            <a:r>
              <a:rPr lang="en-GB" sz="2000" dirty="0"/>
              <a:t>, 5</a:t>
            </a:r>
            <a:r>
              <a:rPr lang="en-GB" sz="2000" baseline="30000" dirty="0"/>
              <a:t>th</a:t>
            </a:r>
            <a:r>
              <a:rPr lang="en-GB" sz="2000" dirty="0"/>
              <a:t> Edition, Red Globe Press.</a:t>
            </a:r>
          </a:p>
          <a:p>
            <a:r>
              <a:rPr lang="en-GB" sz="2000" dirty="0" err="1"/>
              <a:t>Skillsyouneed</a:t>
            </a:r>
            <a:r>
              <a:rPr lang="en-GB" sz="2000" dirty="0"/>
              <a:t>. (2017) </a:t>
            </a:r>
            <a:r>
              <a:rPr lang="en-GB" sz="2000" i="1" dirty="0"/>
              <a:t>Employability Skills: The Skills You Need To Get a Job</a:t>
            </a:r>
            <a:r>
              <a:rPr lang="en-GB" sz="2000" dirty="0"/>
              <a:t>. Available at: </a:t>
            </a:r>
            <a:r>
              <a:rPr lang="en-GB" sz="2000" dirty="0">
                <a:hlinkClick r:id="rId2"/>
              </a:rPr>
              <a:t>https://www.skillsyouneed.com/general/employability-skills.html</a:t>
            </a:r>
            <a:r>
              <a:rPr lang="en-GB" sz="2000" dirty="0"/>
              <a:t> (Accessed on 30th of December 2019).</a:t>
            </a:r>
          </a:p>
          <a:p>
            <a:r>
              <a:rPr lang="en-GB" sz="2000" dirty="0" err="1"/>
              <a:t>Sapin</a:t>
            </a:r>
            <a:r>
              <a:rPr lang="en-GB" sz="2000" dirty="0"/>
              <a:t> ,K. (2013</a:t>
            </a:r>
            <a:r>
              <a:rPr lang="en-GB" sz="2000" i="1" dirty="0"/>
              <a:t>) Essential Skills For Youth Work Practice</a:t>
            </a:r>
            <a:r>
              <a:rPr lang="en-GB" sz="2000" dirty="0"/>
              <a:t>, 2</a:t>
            </a:r>
            <a:r>
              <a:rPr lang="en-GB" sz="2000" baseline="30000" dirty="0"/>
              <a:t>nd</a:t>
            </a:r>
            <a:r>
              <a:rPr lang="en-GB" sz="2000" dirty="0"/>
              <a:t> edition, sage publications.</a:t>
            </a:r>
          </a:p>
          <a:p>
            <a:r>
              <a:rPr lang="en-GB" sz="2000" dirty="0"/>
              <a:t>The big choice. (no date) Available </a:t>
            </a:r>
            <a:r>
              <a:rPr lang="en-GB" sz="2000" dirty="0" err="1"/>
              <a:t>at:</a:t>
            </a:r>
            <a:r>
              <a:rPr lang="en-GB" sz="2000" dirty="0" err="1">
                <a:hlinkClick r:id="rId3"/>
              </a:rPr>
              <a:t>https</a:t>
            </a:r>
            <a:r>
              <a:rPr lang="en-GB" sz="2000" dirty="0">
                <a:hlinkClick r:id="rId3"/>
              </a:rPr>
              <a:t>://www.thebigchoice.com/graduate-jobs/careers-advice/research-skills</a:t>
            </a:r>
            <a:r>
              <a:rPr lang="en-GB" sz="2000" dirty="0"/>
              <a:t> (Accessed:5th January 2020).</a:t>
            </a:r>
          </a:p>
          <a:p>
            <a:r>
              <a:rPr lang="en-GB" sz="2000" dirty="0" err="1"/>
              <a:t>Sapin,K</a:t>
            </a:r>
            <a:r>
              <a:rPr lang="en-GB" sz="2000" dirty="0"/>
              <a:t>. (2013) </a:t>
            </a:r>
            <a:r>
              <a:rPr lang="en-GB" sz="2000" i="1" dirty="0"/>
              <a:t>Essential Skills for Youth Work Practice. </a:t>
            </a:r>
            <a:r>
              <a:rPr lang="en-GB" sz="2000" dirty="0" err="1"/>
              <a:t>London:SAGE</a:t>
            </a:r>
            <a:r>
              <a:rPr lang="en-GB" sz="2000" dirty="0"/>
              <a:t>. </a:t>
            </a:r>
          </a:p>
        </p:txBody>
      </p:sp>
    </p:spTree>
    <p:extLst>
      <p:ext uri="{BB962C8B-B14F-4D97-AF65-F5344CB8AC3E}">
        <p14:creationId xmlns:p14="http://schemas.microsoft.com/office/powerpoint/2010/main" val="939759127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ircuit">
  <a:themeElements>
    <a:clrScheme name="Circuit">
      <a:dk1>
        <a:sysClr val="windowText" lastClr="000000"/>
      </a:dk1>
      <a:lt1>
        <a:sysClr val="window" lastClr="FFFFFF"/>
      </a:lt1>
      <a:dk2>
        <a:srgbClr val="134770"/>
      </a:dk2>
      <a:lt2>
        <a:srgbClr val="82FFFF"/>
      </a:lt2>
      <a:accent1>
        <a:srgbClr val="9ACD4C"/>
      </a:accent1>
      <a:accent2>
        <a:srgbClr val="FAA93A"/>
      </a:accent2>
      <a:accent3>
        <a:srgbClr val="D35940"/>
      </a:accent3>
      <a:accent4>
        <a:srgbClr val="B258D3"/>
      </a:accent4>
      <a:accent5>
        <a:srgbClr val="63A0CC"/>
      </a:accent5>
      <a:accent6>
        <a:srgbClr val="8AC4A7"/>
      </a:accent6>
      <a:hlink>
        <a:srgbClr val="B8FA56"/>
      </a:hlink>
      <a:folHlink>
        <a:srgbClr val="7AF8CC"/>
      </a:folHlink>
    </a:clrScheme>
    <a:fontScheme name="Circuit">
      <a:maj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Circuit">
      <a:fillStyleLst>
        <a:solidFill>
          <a:schemeClr val="phClr"/>
        </a:solidFill>
        <a:gradFill rotWithShape="1">
          <a:gsLst>
            <a:gs pos="0">
              <a:schemeClr val="phClr">
                <a:tint val="58000"/>
                <a:satMod val="108000"/>
                <a:lumMod val="110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040000" scaled="0"/>
        </a:gradFill>
        <a:gradFill rotWithShape="1">
          <a:gsLst>
            <a:gs pos="0">
              <a:schemeClr val="phClr">
                <a:tint val="94000"/>
                <a:satMod val="105000"/>
                <a:lumMod val="102000"/>
              </a:schemeClr>
            </a:gs>
            <a:gs pos="100000">
              <a:schemeClr val="phClr">
                <a:shade val="74000"/>
                <a:satMod val="128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94000"/>
                <a:satMod val="148000"/>
                <a:lumMod val="150000"/>
              </a:schemeClr>
            </a:gs>
            <a:gs pos="100000">
              <a:schemeClr val="phClr">
                <a:shade val="92000"/>
                <a:hueMod val="104000"/>
                <a:satMod val="140000"/>
                <a:lumMod val="68000"/>
              </a:schemeClr>
            </a:gs>
          </a:gsLst>
          <a:lin ang="5040000" scaled="0"/>
        </a:gradFill>
        <a:blipFill>
          <a:blip xmlns:r="http://schemas.openxmlformats.org/officeDocument/2006/relationships" r:embed="rId1">
            <a:duotone>
              <a:schemeClr val="phClr">
                <a:shade val="88000"/>
                <a:hueMod val="106000"/>
                <a:satMod val="140000"/>
                <a:lumMod val="54000"/>
              </a:schemeClr>
              <a:schemeClr val="phClr">
                <a:tint val="98000"/>
                <a:hueMod val="90000"/>
                <a:satMod val="150000"/>
                <a:lumMod val="160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ircuit" id="{0AC2F7E7-15F5-431C-B2A2-456FE929F56C}" vid="{0911B802-464C-4241-8DD9-B60FF88E379F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8467D266DF7D29488C599703B2EBBD01" ma:contentTypeVersion="7" ma:contentTypeDescription="Create a new document." ma:contentTypeScope="" ma:versionID="97f9a492927129758d3c4ff27ebe5cf7">
  <xsd:schema xmlns:xsd="http://www.w3.org/2001/XMLSchema" xmlns:xs="http://www.w3.org/2001/XMLSchema" xmlns:p="http://schemas.microsoft.com/office/2006/metadata/properties" xmlns:ns3="9d0d5cce-d4dc-4043-8325-c992d2f588cd" xmlns:ns4="39a888ec-cc75-402e-856f-ff68cc5460ab" targetNamespace="http://schemas.microsoft.com/office/2006/metadata/properties" ma:root="true" ma:fieldsID="43b9b5976501cc130fb3d986f6f323c5" ns3:_="" ns4:_="">
    <xsd:import namespace="9d0d5cce-d4dc-4043-8325-c992d2f588cd"/>
    <xsd:import namespace="39a888ec-cc75-402e-856f-ff68cc5460ab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AutoTags" minOccurs="0"/>
                <xsd:element ref="ns3:MediaServiceOCR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d0d5cce-d4dc-4043-8325-c992d2f588c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Tags" ma:index="13" nillable="true" ma:displayName="Tags" ma:internalName="MediaServiceAutoTags" ma:readOnly="true">
      <xsd:simpleType>
        <xsd:restriction base="dms:Text"/>
      </xsd:simpleType>
    </xsd:element>
    <xsd:element name="MediaServiceOCR" ma:index="14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9a888ec-cc75-402e-856f-ff68cc5460ab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2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F68D1487-0096-4A3A-9C2C-B6B55706D79C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9d0d5cce-d4dc-4043-8325-c992d2f588cd"/>
    <ds:schemaRef ds:uri="39a888ec-cc75-402e-856f-ff68cc5460ab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8890213D-E858-4866-AF8B-AED1B6BDA61B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4B735D5F-4966-4D86-BAE9-43419A1BD5D2}">
  <ds:schemaRefs>
    <ds:schemaRef ds:uri="http://schemas.microsoft.com/office/2006/metadata/properties"/>
    <ds:schemaRef ds:uri="http://schemas.microsoft.com/office/infopath/2007/PartnerControl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597</Words>
  <Application>Microsoft Office PowerPoint</Application>
  <PresentationFormat>Widescreen</PresentationFormat>
  <Paragraphs>83</Paragraphs>
  <Slides>15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8" baseType="lpstr">
      <vt:lpstr>Arial</vt:lpstr>
      <vt:lpstr>Tw Cen MT</vt:lpstr>
      <vt:lpstr>Circuit</vt:lpstr>
      <vt:lpstr>            Study skills</vt:lpstr>
      <vt:lpstr>Introduction:-</vt:lpstr>
      <vt:lpstr>       here are some examples        of study skills/ soft skills used:-</vt:lpstr>
      <vt:lpstr>From these you can achieve:-</vt:lpstr>
      <vt:lpstr>Why are study skills important?</vt:lpstr>
      <vt:lpstr>I have chosen:-</vt:lpstr>
      <vt:lpstr>                 Researching skills</vt:lpstr>
      <vt:lpstr>How research is used in a youthwork setting:-</vt:lpstr>
      <vt:lpstr>Communication skills:-</vt:lpstr>
      <vt:lpstr>How communication is used in a youth work role:-</vt:lpstr>
      <vt:lpstr>Time keeping:-</vt:lpstr>
      <vt:lpstr>Time keeping and how it is used in a youthwork setting:-</vt:lpstr>
      <vt:lpstr>What I feel I need to progress on:-</vt:lpstr>
      <vt:lpstr>Conclusion:-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           Study skills</dc:title>
  <dc:creator>lyndsey rees</dc:creator>
  <cp:lastModifiedBy>lyndsey rees</cp:lastModifiedBy>
  <cp:revision>3</cp:revision>
  <dcterms:created xsi:type="dcterms:W3CDTF">2020-01-07T09:03:29Z</dcterms:created>
  <dcterms:modified xsi:type="dcterms:W3CDTF">2020-01-07T11:56:58Z</dcterms:modified>
</cp:coreProperties>
</file>