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7" r:id="rId2"/>
    <p:sldId id="269" r:id="rId3"/>
    <p:sldId id="270" r:id="rId4"/>
    <p:sldId id="271" r:id="rId5"/>
    <p:sldId id="272" r:id="rId6"/>
    <p:sldId id="273" r:id="rId7"/>
    <p:sldId id="274" r:id="rId8"/>
    <p:sldId id="275" r:id="rId9"/>
    <p:sldId id="276" r:id="rId10"/>
    <p:sldId id="277" r:id="rId11"/>
    <p:sldId id="278" r:id="rId12"/>
    <p:sldId id="279" r:id="rId13"/>
    <p:sldId id="280" r:id="rId14"/>
    <p:sldId id="281" r:id="rId15"/>
    <p:sldId id="282" r:id="rId16"/>
    <p:sldId id="283" r:id="rId17"/>
    <p:sldId id="284" r:id="rId18"/>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03A79612-6302-46AE-A7C3-1D3B6A10464B}">
          <p14:sldIdLst>
            <p14:sldId id="257"/>
            <p14:sldId id="269"/>
            <p14:sldId id="270"/>
            <p14:sldId id="271"/>
            <p14:sldId id="272"/>
            <p14:sldId id="273"/>
            <p14:sldId id="274"/>
            <p14:sldId id="275"/>
            <p14:sldId id="276"/>
            <p14:sldId id="277"/>
            <p14:sldId id="278"/>
            <p14:sldId id="279"/>
            <p14:sldId id="280"/>
            <p14:sldId id="281"/>
            <p14:sldId id="282"/>
            <p14:sldId id="283"/>
            <p14:sldId id="284"/>
          </p14:sldIdLst>
        </p14:section>
        <p14:section name="Default Section" id="{8D44EA1E-B67B-4117-8912-61835489FCDE}">
          <p14:sldIdLst/>
        </p14:section>
        <p14:section name="Default Section" id="{30DE0C54-D15C-4B61-B35A-EA04B4889332}">
          <p14:sldIdLst/>
        </p14:section>
        <p14:section name="Default Section" id="{19A8D333-B199-4BE1-B1FF-37F6DE599CF6}">
          <p14:sldIdLst/>
        </p14:section>
        <p14:section name="Default Section" id="{7B895AF8-E6EA-4851-86C7-FBFA72F5E28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20" autoAdjust="0"/>
    <p:restoredTop sz="85028" autoAdjust="0"/>
  </p:normalViewPr>
  <p:slideViewPr>
    <p:cSldViewPr snapToGrid="0">
      <p:cViewPr varScale="1">
        <p:scale>
          <a:sx n="58" d="100"/>
          <a:sy n="58" d="100"/>
        </p:scale>
        <p:origin x="33" y="10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7C61F0-0994-4FF1-9BDD-DE0F8AB64ADA}"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CD7B45E0-9FD5-44AA-BC19-0889ECE6FBEF}">
      <dgm:prSet/>
      <dgm:spPr/>
      <dgm:t>
        <a:bodyPr/>
        <a:lstStyle/>
        <a:p>
          <a:r>
            <a:rPr lang="en-GB" b="0" i="0"/>
            <a:t>Ensuring Quality in Qualitative Research: Standards, Reflexivity, and Researcher Positioning</a:t>
          </a:r>
          <a:endParaRPr lang="en-US"/>
        </a:p>
      </dgm:t>
    </dgm:pt>
    <dgm:pt modelId="{04080ACE-3CC3-44AE-921B-E703D6C5589C}" type="parTrans" cxnId="{78A91B10-CD11-4963-AE81-4CCB007110B9}">
      <dgm:prSet/>
      <dgm:spPr/>
      <dgm:t>
        <a:bodyPr/>
        <a:lstStyle/>
        <a:p>
          <a:endParaRPr lang="en-US"/>
        </a:p>
      </dgm:t>
    </dgm:pt>
    <dgm:pt modelId="{AD06346B-4585-4347-98BB-FD4DCFD238F4}" type="sibTrans" cxnId="{78A91B10-CD11-4963-AE81-4CCB007110B9}">
      <dgm:prSet/>
      <dgm:spPr/>
      <dgm:t>
        <a:bodyPr/>
        <a:lstStyle/>
        <a:p>
          <a:endParaRPr lang="en-US"/>
        </a:p>
      </dgm:t>
    </dgm:pt>
    <dgm:pt modelId="{450CE7CE-B94B-46D1-8231-205E017C5A10}">
      <dgm:prSet/>
      <dgm:spPr/>
      <dgm:t>
        <a:bodyPr/>
        <a:lstStyle/>
        <a:p>
          <a:r>
            <a:rPr lang="en-GB" b="0" i="0"/>
            <a:t>Frameworks for Rigorous and Ethical Inquiry</a:t>
          </a:r>
          <a:endParaRPr lang="en-US"/>
        </a:p>
      </dgm:t>
    </dgm:pt>
    <dgm:pt modelId="{3E9CDE1B-C456-4B6F-A94C-4DAE1E6CD558}" type="parTrans" cxnId="{EE833B89-711A-4119-9376-D0987C488ECB}">
      <dgm:prSet/>
      <dgm:spPr/>
      <dgm:t>
        <a:bodyPr/>
        <a:lstStyle/>
        <a:p>
          <a:endParaRPr lang="en-US"/>
        </a:p>
      </dgm:t>
    </dgm:pt>
    <dgm:pt modelId="{2D7D3C46-29C4-46C7-A13F-A1D5E82D4D98}" type="sibTrans" cxnId="{EE833B89-711A-4119-9376-D0987C488ECB}">
      <dgm:prSet/>
      <dgm:spPr/>
      <dgm:t>
        <a:bodyPr/>
        <a:lstStyle/>
        <a:p>
          <a:endParaRPr lang="en-US"/>
        </a:p>
      </dgm:t>
    </dgm:pt>
    <dgm:pt modelId="{1516ED3E-6B8F-4C13-AA10-A27CD73052A5}" type="pres">
      <dgm:prSet presAssocID="{817C61F0-0994-4FF1-9BDD-DE0F8AB64ADA}" presName="hierChild1" presStyleCnt="0">
        <dgm:presLayoutVars>
          <dgm:chPref val="1"/>
          <dgm:dir/>
          <dgm:animOne val="branch"/>
          <dgm:animLvl val="lvl"/>
          <dgm:resizeHandles/>
        </dgm:presLayoutVars>
      </dgm:prSet>
      <dgm:spPr/>
    </dgm:pt>
    <dgm:pt modelId="{E78FA56A-D23F-4A55-A909-5450D4520866}" type="pres">
      <dgm:prSet presAssocID="{CD7B45E0-9FD5-44AA-BC19-0889ECE6FBEF}" presName="hierRoot1" presStyleCnt="0"/>
      <dgm:spPr/>
    </dgm:pt>
    <dgm:pt modelId="{5C84E40E-944E-448F-BB6D-F7B2789C4397}" type="pres">
      <dgm:prSet presAssocID="{CD7B45E0-9FD5-44AA-BC19-0889ECE6FBEF}" presName="composite" presStyleCnt="0"/>
      <dgm:spPr/>
    </dgm:pt>
    <dgm:pt modelId="{B779D50B-2939-460D-B048-B612694E7B0A}" type="pres">
      <dgm:prSet presAssocID="{CD7B45E0-9FD5-44AA-BC19-0889ECE6FBEF}" presName="background" presStyleLbl="node0" presStyleIdx="0" presStyleCnt="2"/>
      <dgm:spPr/>
    </dgm:pt>
    <dgm:pt modelId="{9D9EC1F6-13A9-42C7-BCEB-E31F68AF9A8D}" type="pres">
      <dgm:prSet presAssocID="{CD7B45E0-9FD5-44AA-BC19-0889ECE6FBEF}" presName="text" presStyleLbl="fgAcc0" presStyleIdx="0" presStyleCnt="2">
        <dgm:presLayoutVars>
          <dgm:chPref val="3"/>
        </dgm:presLayoutVars>
      </dgm:prSet>
      <dgm:spPr/>
    </dgm:pt>
    <dgm:pt modelId="{785F1FBA-332B-4965-AA2C-17A004535623}" type="pres">
      <dgm:prSet presAssocID="{CD7B45E0-9FD5-44AA-BC19-0889ECE6FBEF}" presName="hierChild2" presStyleCnt="0"/>
      <dgm:spPr/>
    </dgm:pt>
    <dgm:pt modelId="{EDA6D9B0-4E8A-4810-B1AC-25A2C715D977}" type="pres">
      <dgm:prSet presAssocID="{450CE7CE-B94B-46D1-8231-205E017C5A10}" presName="hierRoot1" presStyleCnt="0"/>
      <dgm:spPr/>
    </dgm:pt>
    <dgm:pt modelId="{2DACDCC2-9005-4D62-A227-AAB2552D51C4}" type="pres">
      <dgm:prSet presAssocID="{450CE7CE-B94B-46D1-8231-205E017C5A10}" presName="composite" presStyleCnt="0"/>
      <dgm:spPr/>
    </dgm:pt>
    <dgm:pt modelId="{6B8949F7-347D-4880-8351-3CE503933BD7}" type="pres">
      <dgm:prSet presAssocID="{450CE7CE-B94B-46D1-8231-205E017C5A10}" presName="background" presStyleLbl="node0" presStyleIdx="1" presStyleCnt="2"/>
      <dgm:spPr/>
    </dgm:pt>
    <dgm:pt modelId="{D8229CCD-705D-4AB6-8326-92E8BC8AF426}" type="pres">
      <dgm:prSet presAssocID="{450CE7CE-B94B-46D1-8231-205E017C5A10}" presName="text" presStyleLbl="fgAcc0" presStyleIdx="1" presStyleCnt="2">
        <dgm:presLayoutVars>
          <dgm:chPref val="3"/>
        </dgm:presLayoutVars>
      </dgm:prSet>
      <dgm:spPr/>
    </dgm:pt>
    <dgm:pt modelId="{42F9795A-C888-4415-BB20-31A03123B1CF}" type="pres">
      <dgm:prSet presAssocID="{450CE7CE-B94B-46D1-8231-205E017C5A10}" presName="hierChild2" presStyleCnt="0"/>
      <dgm:spPr/>
    </dgm:pt>
  </dgm:ptLst>
  <dgm:cxnLst>
    <dgm:cxn modelId="{78A91B10-CD11-4963-AE81-4CCB007110B9}" srcId="{817C61F0-0994-4FF1-9BDD-DE0F8AB64ADA}" destId="{CD7B45E0-9FD5-44AA-BC19-0889ECE6FBEF}" srcOrd="0" destOrd="0" parTransId="{04080ACE-3CC3-44AE-921B-E703D6C5589C}" sibTransId="{AD06346B-4585-4347-98BB-FD4DCFD238F4}"/>
    <dgm:cxn modelId="{18817B29-7F4A-4A2B-B7C5-A77C39E17FC2}" type="presOf" srcId="{817C61F0-0994-4FF1-9BDD-DE0F8AB64ADA}" destId="{1516ED3E-6B8F-4C13-AA10-A27CD73052A5}" srcOrd="0" destOrd="0" presId="urn:microsoft.com/office/officeart/2005/8/layout/hierarchy1"/>
    <dgm:cxn modelId="{EE833B89-711A-4119-9376-D0987C488ECB}" srcId="{817C61F0-0994-4FF1-9BDD-DE0F8AB64ADA}" destId="{450CE7CE-B94B-46D1-8231-205E017C5A10}" srcOrd="1" destOrd="0" parTransId="{3E9CDE1B-C456-4B6F-A94C-4DAE1E6CD558}" sibTransId="{2D7D3C46-29C4-46C7-A13F-A1D5E82D4D98}"/>
    <dgm:cxn modelId="{A3DD32D4-896B-47D5-9B2C-AF7BC25EDF7E}" type="presOf" srcId="{CD7B45E0-9FD5-44AA-BC19-0889ECE6FBEF}" destId="{9D9EC1F6-13A9-42C7-BCEB-E31F68AF9A8D}" srcOrd="0" destOrd="0" presId="urn:microsoft.com/office/officeart/2005/8/layout/hierarchy1"/>
    <dgm:cxn modelId="{329926F9-1D3F-494B-BB2E-CB97CB8842EA}" type="presOf" srcId="{450CE7CE-B94B-46D1-8231-205E017C5A10}" destId="{D8229CCD-705D-4AB6-8326-92E8BC8AF426}" srcOrd="0" destOrd="0" presId="urn:microsoft.com/office/officeart/2005/8/layout/hierarchy1"/>
    <dgm:cxn modelId="{7A71F890-5F15-425D-9ACE-11B2E5B67C42}" type="presParOf" srcId="{1516ED3E-6B8F-4C13-AA10-A27CD73052A5}" destId="{E78FA56A-D23F-4A55-A909-5450D4520866}" srcOrd="0" destOrd="0" presId="urn:microsoft.com/office/officeart/2005/8/layout/hierarchy1"/>
    <dgm:cxn modelId="{E78835E8-C416-4324-A997-4CD0A434CBB5}" type="presParOf" srcId="{E78FA56A-D23F-4A55-A909-5450D4520866}" destId="{5C84E40E-944E-448F-BB6D-F7B2789C4397}" srcOrd="0" destOrd="0" presId="urn:microsoft.com/office/officeart/2005/8/layout/hierarchy1"/>
    <dgm:cxn modelId="{E9DA897A-BCE9-4802-AFD1-2C20217C0B0D}" type="presParOf" srcId="{5C84E40E-944E-448F-BB6D-F7B2789C4397}" destId="{B779D50B-2939-460D-B048-B612694E7B0A}" srcOrd="0" destOrd="0" presId="urn:microsoft.com/office/officeart/2005/8/layout/hierarchy1"/>
    <dgm:cxn modelId="{F7DAD5AF-4F43-483D-8312-C4DB01A18797}" type="presParOf" srcId="{5C84E40E-944E-448F-BB6D-F7B2789C4397}" destId="{9D9EC1F6-13A9-42C7-BCEB-E31F68AF9A8D}" srcOrd="1" destOrd="0" presId="urn:microsoft.com/office/officeart/2005/8/layout/hierarchy1"/>
    <dgm:cxn modelId="{D389E9EB-7BEA-4D0A-837D-06DA2C339607}" type="presParOf" srcId="{E78FA56A-D23F-4A55-A909-5450D4520866}" destId="{785F1FBA-332B-4965-AA2C-17A004535623}" srcOrd="1" destOrd="0" presId="urn:microsoft.com/office/officeart/2005/8/layout/hierarchy1"/>
    <dgm:cxn modelId="{EBA79A94-CE3E-484F-B3A1-24118D17E3CD}" type="presParOf" srcId="{1516ED3E-6B8F-4C13-AA10-A27CD73052A5}" destId="{EDA6D9B0-4E8A-4810-B1AC-25A2C715D977}" srcOrd="1" destOrd="0" presId="urn:microsoft.com/office/officeart/2005/8/layout/hierarchy1"/>
    <dgm:cxn modelId="{8F8DB997-C699-45E2-83A2-AD21674370E8}" type="presParOf" srcId="{EDA6D9B0-4E8A-4810-B1AC-25A2C715D977}" destId="{2DACDCC2-9005-4D62-A227-AAB2552D51C4}" srcOrd="0" destOrd="0" presId="urn:microsoft.com/office/officeart/2005/8/layout/hierarchy1"/>
    <dgm:cxn modelId="{12BD2E36-144A-4E7B-A87E-F5550D580B72}" type="presParOf" srcId="{2DACDCC2-9005-4D62-A227-AAB2552D51C4}" destId="{6B8949F7-347D-4880-8351-3CE503933BD7}" srcOrd="0" destOrd="0" presId="urn:microsoft.com/office/officeart/2005/8/layout/hierarchy1"/>
    <dgm:cxn modelId="{67D290A0-C4D6-4DEF-BEBA-612BB6F6126F}" type="presParOf" srcId="{2DACDCC2-9005-4D62-A227-AAB2552D51C4}" destId="{D8229CCD-705D-4AB6-8326-92E8BC8AF426}" srcOrd="1" destOrd="0" presId="urn:microsoft.com/office/officeart/2005/8/layout/hierarchy1"/>
    <dgm:cxn modelId="{6F74C011-C5D7-4572-92B7-2344F67EEDE5}" type="presParOf" srcId="{EDA6D9B0-4E8A-4810-B1AC-25A2C715D977}" destId="{42F9795A-C888-4415-BB20-31A03123B1C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79D50B-2939-460D-B048-B612694E7B0A}">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9EC1F6-13A9-42C7-BCEB-E31F68AF9A8D}">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b="0" i="0" kern="1200"/>
            <a:t>Ensuring Quality in Qualitative Research: Standards, Reflexivity, and Researcher Positioning</a:t>
          </a:r>
          <a:endParaRPr lang="en-US" sz="3300" kern="1200"/>
        </a:p>
      </dsp:txBody>
      <dsp:txXfrm>
        <a:off x="696297" y="538547"/>
        <a:ext cx="4171627" cy="2590157"/>
      </dsp:txXfrm>
    </dsp:sp>
    <dsp:sp modelId="{6B8949F7-347D-4880-8351-3CE503933BD7}">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229CCD-705D-4AB6-8326-92E8BC8AF426}">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b="0" i="0" kern="1200"/>
            <a:t>Frameworks for Rigorous and Ethical Inquiry</a:t>
          </a:r>
          <a:endParaRPr lang="en-US" sz="3300" kern="1200"/>
        </a:p>
      </dsp:txBody>
      <dsp:txXfrm>
        <a:off x="5991936" y="538547"/>
        <a:ext cx="4171627" cy="259015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515EEC42-EAB1-40DA-8226-AA4ED20D64D0}" type="datetimeFigureOut">
              <a:rPr lang="en-GB" smtClean="0"/>
              <a:t>18/02/2025</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9791E836-AAFA-49B7-8FB2-7FC726271AD4}" type="slidenum">
              <a:rPr lang="en-GB" smtClean="0"/>
              <a:t>‹#›</a:t>
            </a:fld>
            <a:endParaRPr lang="en-GB"/>
          </a:p>
        </p:txBody>
      </p:sp>
    </p:spTree>
    <p:extLst>
      <p:ext uri="{BB962C8B-B14F-4D97-AF65-F5344CB8AC3E}">
        <p14:creationId xmlns:p14="http://schemas.microsoft.com/office/powerpoint/2010/main" val="242538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4D43FD9-D1D0-4CE0-84D1-A3A9AB9D63C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2042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91E836-AAFA-49B7-8FB2-7FC726271AD4}" type="slidenum">
              <a:rPr lang="en-GB" smtClean="0"/>
              <a:t>12</a:t>
            </a:fld>
            <a:endParaRPr lang="en-GB"/>
          </a:p>
        </p:txBody>
      </p:sp>
    </p:spTree>
    <p:extLst>
      <p:ext uri="{BB962C8B-B14F-4D97-AF65-F5344CB8AC3E}">
        <p14:creationId xmlns:p14="http://schemas.microsoft.com/office/powerpoint/2010/main" val="30303370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817D1-309A-0F36-2340-91C6B626CB6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3DF1AFE-9092-C596-284C-0DA26B5C29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C4B19CC-0F59-6380-5E5A-168E26740921}"/>
              </a:ext>
            </a:extLst>
          </p:cNvPr>
          <p:cNvSpPr>
            <a:spLocks noGrp="1"/>
          </p:cNvSpPr>
          <p:nvPr>
            <p:ph type="dt" sz="half" idx="10"/>
          </p:nvPr>
        </p:nvSpPr>
        <p:spPr/>
        <p:txBody>
          <a:bodyPr/>
          <a:lstStyle/>
          <a:p>
            <a:fld id="{BAB06C0A-FBA2-4820-9AB2-D561C3EC55A2}" type="datetimeFigureOut">
              <a:rPr lang="en-GB" smtClean="0"/>
              <a:t>18/02/2025</a:t>
            </a:fld>
            <a:endParaRPr lang="en-GB"/>
          </a:p>
        </p:txBody>
      </p:sp>
      <p:sp>
        <p:nvSpPr>
          <p:cNvPr id="5" name="Footer Placeholder 4">
            <a:extLst>
              <a:ext uri="{FF2B5EF4-FFF2-40B4-BE49-F238E27FC236}">
                <a16:creationId xmlns:a16="http://schemas.microsoft.com/office/drawing/2014/main" id="{C5EAB345-C6D8-702B-C93F-AB341B1C47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1D6D45-13E5-1AF0-EE58-F7C2354F697E}"/>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229598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B319E-D096-996D-9D7F-89DFBA8E7D2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811F2E-A9DB-049B-E557-59C46EE2082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EAA3C1-66D6-4C91-8758-79AA81903FDF}"/>
              </a:ext>
            </a:extLst>
          </p:cNvPr>
          <p:cNvSpPr>
            <a:spLocks noGrp="1"/>
          </p:cNvSpPr>
          <p:nvPr>
            <p:ph type="dt" sz="half" idx="10"/>
          </p:nvPr>
        </p:nvSpPr>
        <p:spPr/>
        <p:txBody>
          <a:bodyPr/>
          <a:lstStyle/>
          <a:p>
            <a:fld id="{BAB06C0A-FBA2-4820-9AB2-D561C3EC55A2}" type="datetimeFigureOut">
              <a:rPr lang="en-GB" smtClean="0"/>
              <a:t>18/02/2025</a:t>
            </a:fld>
            <a:endParaRPr lang="en-GB"/>
          </a:p>
        </p:txBody>
      </p:sp>
      <p:sp>
        <p:nvSpPr>
          <p:cNvPr id="5" name="Footer Placeholder 4">
            <a:extLst>
              <a:ext uri="{FF2B5EF4-FFF2-40B4-BE49-F238E27FC236}">
                <a16:creationId xmlns:a16="http://schemas.microsoft.com/office/drawing/2014/main" id="{F86A458E-C331-3A80-7B6F-BB299716BF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06F2BE-63DC-89BC-0FF7-DB85B2B9BFE8}"/>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39081353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93DA4-3E88-E4CB-5EE3-CAC1A97C02F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276E4CA-CF4B-6FFE-8B00-84291BE3A4D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5B4C28-A84A-B226-0274-3A725338B89B}"/>
              </a:ext>
            </a:extLst>
          </p:cNvPr>
          <p:cNvSpPr>
            <a:spLocks noGrp="1"/>
          </p:cNvSpPr>
          <p:nvPr>
            <p:ph type="dt" sz="half" idx="10"/>
          </p:nvPr>
        </p:nvSpPr>
        <p:spPr/>
        <p:txBody>
          <a:bodyPr/>
          <a:lstStyle/>
          <a:p>
            <a:fld id="{BAB06C0A-FBA2-4820-9AB2-D561C3EC55A2}" type="datetimeFigureOut">
              <a:rPr lang="en-GB" smtClean="0"/>
              <a:t>18/02/2025</a:t>
            </a:fld>
            <a:endParaRPr lang="en-GB"/>
          </a:p>
        </p:txBody>
      </p:sp>
      <p:sp>
        <p:nvSpPr>
          <p:cNvPr id="5" name="Footer Placeholder 4">
            <a:extLst>
              <a:ext uri="{FF2B5EF4-FFF2-40B4-BE49-F238E27FC236}">
                <a16:creationId xmlns:a16="http://schemas.microsoft.com/office/drawing/2014/main" id="{858093CC-CA31-C5B8-8921-51C59BCC3C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8D61D9-BBC4-8E0A-855A-FA66523F8E5A}"/>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27263648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9BAE5-CF4A-6D33-715B-2CA4DFCCA9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B1A7949-DA72-3415-F57E-E43C0E79EA2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0D78AB3-F29D-84F0-A4D1-208A6D69004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332F349-1B71-C06F-F7C1-8916BE4486C6}"/>
              </a:ext>
            </a:extLst>
          </p:cNvPr>
          <p:cNvSpPr>
            <a:spLocks noGrp="1"/>
          </p:cNvSpPr>
          <p:nvPr>
            <p:ph type="dt" sz="half" idx="10"/>
          </p:nvPr>
        </p:nvSpPr>
        <p:spPr/>
        <p:txBody>
          <a:bodyPr/>
          <a:lstStyle/>
          <a:p>
            <a:fld id="{BAB06C0A-FBA2-4820-9AB2-D561C3EC55A2}" type="datetimeFigureOut">
              <a:rPr lang="en-GB" smtClean="0"/>
              <a:t>18/02/2025</a:t>
            </a:fld>
            <a:endParaRPr lang="en-GB"/>
          </a:p>
        </p:txBody>
      </p:sp>
      <p:sp>
        <p:nvSpPr>
          <p:cNvPr id="6" name="Footer Placeholder 5">
            <a:extLst>
              <a:ext uri="{FF2B5EF4-FFF2-40B4-BE49-F238E27FC236}">
                <a16:creationId xmlns:a16="http://schemas.microsoft.com/office/drawing/2014/main" id="{98E96D2D-8DBF-855B-70E0-F081A6EAE4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1A9D4A-85AD-D77D-40FB-AFE683687E3A}"/>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3641169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BF02A-7165-1FA1-1254-47C2A19662E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5EB8ED-25B2-270C-3A09-C5598DC4366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4036134-65E3-EA00-D314-D04CBD083D4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4FF7DB2-4005-3311-0219-37AC9D12A7D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7AD5A00-CDD5-F1AE-DA91-D35E8F6B580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356CC29-C4FF-6AA7-4367-D2F9B855EBCD}"/>
              </a:ext>
            </a:extLst>
          </p:cNvPr>
          <p:cNvSpPr>
            <a:spLocks noGrp="1"/>
          </p:cNvSpPr>
          <p:nvPr>
            <p:ph type="dt" sz="half" idx="10"/>
          </p:nvPr>
        </p:nvSpPr>
        <p:spPr/>
        <p:txBody>
          <a:bodyPr/>
          <a:lstStyle/>
          <a:p>
            <a:fld id="{BAB06C0A-FBA2-4820-9AB2-D561C3EC55A2}" type="datetimeFigureOut">
              <a:rPr lang="en-GB" smtClean="0"/>
              <a:t>18/02/2025</a:t>
            </a:fld>
            <a:endParaRPr lang="en-GB"/>
          </a:p>
        </p:txBody>
      </p:sp>
      <p:sp>
        <p:nvSpPr>
          <p:cNvPr id="8" name="Footer Placeholder 7">
            <a:extLst>
              <a:ext uri="{FF2B5EF4-FFF2-40B4-BE49-F238E27FC236}">
                <a16:creationId xmlns:a16="http://schemas.microsoft.com/office/drawing/2014/main" id="{B6898109-997A-E775-C6DE-AE7EB8A6510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64BF651-3CB1-8C23-5971-8F4533DFF72E}"/>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435759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F32EA-D128-BCFC-D50A-5CE982CF853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29BB52D-6DD8-9FE4-1FA5-3BDC8EDD2952}"/>
              </a:ext>
            </a:extLst>
          </p:cNvPr>
          <p:cNvSpPr>
            <a:spLocks noGrp="1"/>
          </p:cNvSpPr>
          <p:nvPr>
            <p:ph type="dt" sz="half" idx="10"/>
          </p:nvPr>
        </p:nvSpPr>
        <p:spPr/>
        <p:txBody>
          <a:bodyPr/>
          <a:lstStyle/>
          <a:p>
            <a:fld id="{BAB06C0A-FBA2-4820-9AB2-D561C3EC55A2}" type="datetimeFigureOut">
              <a:rPr lang="en-GB" smtClean="0"/>
              <a:t>18/02/2025</a:t>
            </a:fld>
            <a:endParaRPr lang="en-GB"/>
          </a:p>
        </p:txBody>
      </p:sp>
      <p:sp>
        <p:nvSpPr>
          <p:cNvPr id="4" name="Footer Placeholder 3">
            <a:extLst>
              <a:ext uri="{FF2B5EF4-FFF2-40B4-BE49-F238E27FC236}">
                <a16:creationId xmlns:a16="http://schemas.microsoft.com/office/drawing/2014/main" id="{3A9D7F46-705C-6537-FBED-541ADE7774D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AA955FC-A836-762E-A69D-4B96BF13812A}"/>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15070757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FD2E9E-C76D-B4B5-C9E6-9750C2CF05E7}"/>
              </a:ext>
            </a:extLst>
          </p:cNvPr>
          <p:cNvSpPr>
            <a:spLocks noGrp="1"/>
          </p:cNvSpPr>
          <p:nvPr>
            <p:ph type="dt" sz="half" idx="10"/>
          </p:nvPr>
        </p:nvSpPr>
        <p:spPr/>
        <p:txBody>
          <a:bodyPr/>
          <a:lstStyle/>
          <a:p>
            <a:fld id="{BAB06C0A-FBA2-4820-9AB2-D561C3EC55A2}" type="datetimeFigureOut">
              <a:rPr lang="en-GB" smtClean="0"/>
              <a:t>18/02/2025</a:t>
            </a:fld>
            <a:endParaRPr lang="en-GB"/>
          </a:p>
        </p:txBody>
      </p:sp>
      <p:sp>
        <p:nvSpPr>
          <p:cNvPr id="3" name="Footer Placeholder 2">
            <a:extLst>
              <a:ext uri="{FF2B5EF4-FFF2-40B4-BE49-F238E27FC236}">
                <a16:creationId xmlns:a16="http://schemas.microsoft.com/office/drawing/2014/main" id="{19967BF7-E3E1-6659-3740-47A3799B143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C04FCCF-B9D0-A375-D59D-56E2B99250F1}"/>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6771563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75986-D603-2D92-0955-98A1F266D6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D8071B7-FD4F-1012-A166-F40C00774B9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DDCA007-A8A0-0001-F1CF-5B1204EA2D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21A5BA2-DE47-B676-D13B-0CDBD6611C76}"/>
              </a:ext>
            </a:extLst>
          </p:cNvPr>
          <p:cNvSpPr>
            <a:spLocks noGrp="1"/>
          </p:cNvSpPr>
          <p:nvPr>
            <p:ph type="dt" sz="half" idx="10"/>
          </p:nvPr>
        </p:nvSpPr>
        <p:spPr/>
        <p:txBody>
          <a:bodyPr/>
          <a:lstStyle/>
          <a:p>
            <a:fld id="{BAB06C0A-FBA2-4820-9AB2-D561C3EC55A2}" type="datetimeFigureOut">
              <a:rPr lang="en-GB" smtClean="0"/>
              <a:t>18/02/2025</a:t>
            </a:fld>
            <a:endParaRPr lang="en-GB"/>
          </a:p>
        </p:txBody>
      </p:sp>
      <p:sp>
        <p:nvSpPr>
          <p:cNvPr id="6" name="Footer Placeholder 5">
            <a:extLst>
              <a:ext uri="{FF2B5EF4-FFF2-40B4-BE49-F238E27FC236}">
                <a16:creationId xmlns:a16="http://schemas.microsoft.com/office/drawing/2014/main" id="{AA44FA07-4A26-B819-CC78-1D303594DB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37E9ED-0F35-FE26-2FD3-68873DC86C59}"/>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29942352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29C08-9278-B2E7-F55F-D761991989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0C1E8E0-8E88-1378-24E3-230E14A2C37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FF6FFDC-E4C3-059C-D348-329C88191C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A566E8-9FFD-C96B-158D-D207E65E5315}"/>
              </a:ext>
            </a:extLst>
          </p:cNvPr>
          <p:cNvSpPr>
            <a:spLocks noGrp="1"/>
          </p:cNvSpPr>
          <p:nvPr>
            <p:ph type="dt" sz="half" idx="10"/>
          </p:nvPr>
        </p:nvSpPr>
        <p:spPr/>
        <p:txBody>
          <a:bodyPr/>
          <a:lstStyle/>
          <a:p>
            <a:fld id="{BAB06C0A-FBA2-4820-9AB2-D561C3EC55A2}" type="datetimeFigureOut">
              <a:rPr lang="en-GB" smtClean="0"/>
              <a:t>18/02/2025</a:t>
            </a:fld>
            <a:endParaRPr lang="en-GB"/>
          </a:p>
        </p:txBody>
      </p:sp>
      <p:sp>
        <p:nvSpPr>
          <p:cNvPr id="6" name="Footer Placeholder 5">
            <a:extLst>
              <a:ext uri="{FF2B5EF4-FFF2-40B4-BE49-F238E27FC236}">
                <a16:creationId xmlns:a16="http://schemas.microsoft.com/office/drawing/2014/main" id="{BE5C5611-4B24-AD19-9A4D-491CEBCB10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533DC5-56D6-FAEB-3AB8-8C2E795739AB}"/>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21378822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3944F-FC56-66C8-AA37-A965A3F3143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825E1C-6B79-39A1-734C-BEC5209B18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B45C32-F8A3-0682-DDAB-9DC270457F36}"/>
              </a:ext>
            </a:extLst>
          </p:cNvPr>
          <p:cNvSpPr>
            <a:spLocks noGrp="1"/>
          </p:cNvSpPr>
          <p:nvPr>
            <p:ph type="dt" sz="half" idx="10"/>
          </p:nvPr>
        </p:nvSpPr>
        <p:spPr/>
        <p:txBody>
          <a:bodyPr/>
          <a:lstStyle/>
          <a:p>
            <a:fld id="{BAB06C0A-FBA2-4820-9AB2-D561C3EC55A2}" type="datetimeFigureOut">
              <a:rPr lang="en-GB" smtClean="0"/>
              <a:t>18/02/2025</a:t>
            </a:fld>
            <a:endParaRPr lang="en-GB"/>
          </a:p>
        </p:txBody>
      </p:sp>
      <p:sp>
        <p:nvSpPr>
          <p:cNvPr id="5" name="Footer Placeholder 4">
            <a:extLst>
              <a:ext uri="{FF2B5EF4-FFF2-40B4-BE49-F238E27FC236}">
                <a16:creationId xmlns:a16="http://schemas.microsoft.com/office/drawing/2014/main" id="{8D68400A-0094-2EED-2348-15B3088BE5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2C76E3-72DD-9847-1720-341251950755}"/>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24195547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40A980-0995-9343-8B9A-0141C06D7C2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FF5DC9-3C19-7F01-428F-B8D3B4F0E4F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FAB4F4-1A49-3E46-18CA-7F0FCFCACD2A}"/>
              </a:ext>
            </a:extLst>
          </p:cNvPr>
          <p:cNvSpPr>
            <a:spLocks noGrp="1"/>
          </p:cNvSpPr>
          <p:nvPr>
            <p:ph type="dt" sz="half" idx="10"/>
          </p:nvPr>
        </p:nvSpPr>
        <p:spPr/>
        <p:txBody>
          <a:bodyPr/>
          <a:lstStyle/>
          <a:p>
            <a:fld id="{BAB06C0A-FBA2-4820-9AB2-D561C3EC55A2}" type="datetimeFigureOut">
              <a:rPr lang="en-GB" smtClean="0"/>
              <a:t>18/02/2025</a:t>
            </a:fld>
            <a:endParaRPr lang="en-GB"/>
          </a:p>
        </p:txBody>
      </p:sp>
      <p:sp>
        <p:nvSpPr>
          <p:cNvPr id="5" name="Footer Placeholder 4">
            <a:extLst>
              <a:ext uri="{FF2B5EF4-FFF2-40B4-BE49-F238E27FC236}">
                <a16:creationId xmlns:a16="http://schemas.microsoft.com/office/drawing/2014/main" id="{20713B0C-6A47-84C8-4B4A-5C86765745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8CB872-22E8-ABED-5388-7FA7264C0A0F}"/>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14391550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6BB1B44-D809-865A-A4D4-B2D6042C938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F2CEEC6-2EE3-387F-9A18-428C2B19614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F8A82E-55EB-18F0-44D4-3AB756EEE46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B06C0A-FBA2-4820-9AB2-D561C3EC55A2}" type="datetimeFigureOut">
              <a:rPr lang="en-GB" smtClean="0"/>
              <a:t>18/02/2025</a:t>
            </a:fld>
            <a:endParaRPr lang="en-GB"/>
          </a:p>
        </p:txBody>
      </p:sp>
      <p:sp>
        <p:nvSpPr>
          <p:cNvPr id="5" name="Footer Placeholder 4">
            <a:extLst>
              <a:ext uri="{FF2B5EF4-FFF2-40B4-BE49-F238E27FC236}">
                <a16:creationId xmlns:a16="http://schemas.microsoft.com/office/drawing/2014/main" id="{91B0E83B-4DF2-2C48-4041-6E26AF055C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E75525-2BF8-3859-0FC1-07A7982E124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D3E56A-E216-41D3-8434-DF0ADA0B835B}" type="slidenum">
              <a:rPr lang="en-GB" smtClean="0"/>
              <a:t>‹#›</a:t>
            </a:fld>
            <a:endParaRPr lang="en-GB"/>
          </a:p>
        </p:txBody>
      </p:sp>
    </p:spTree>
    <p:extLst>
      <p:ext uri="{BB962C8B-B14F-4D97-AF65-F5344CB8AC3E}">
        <p14:creationId xmlns:p14="http://schemas.microsoft.com/office/powerpoint/2010/main" val="1892246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94769B-FD48-483E-9B07-7AFDC5D7C847}"/>
              </a:ext>
            </a:extLst>
          </p:cNvPr>
          <p:cNvSpPr>
            <a:spLocks noGrp="1"/>
          </p:cNvSpPr>
          <p:nvPr>
            <p:ph type="ctrTitle"/>
          </p:nvPr>
        </p:nvSpPr>
        <p:spPr>
          <a:xfrm>
            <a:off x="1113810" y="2960716"/>
            <a:ext cx="4036334" cy="2387600"/>
          </a:xfrm>
        </p:spPr>
        <p:txBody>
          <a:bodyPr anchor="t">
            <a:normAutofit/>
          </a:bodyPr>
          <a:lstStyle/>
          <a:p>
            <a:pPr algn="l"/>
            <a:r>
              <a:rPr lang="en-GB" sz="3000"/>
              <a:t>Quality in Qualitative Research: Standards, Reflexivity, and Researcher Positioning</a:t>
            </a:r>
            <a:br>
              <a:rPr lang="en-GB" sz="3000"/>
            </a:br>
            <a:endParaRPr lang="en-GB" sz="3000"/>
          </a:p>
        </p:txBody>
      </p:sp>
      <p:sp>
        <p:nvSpPr>
          <p:cNvPr id="3" name="Subtitle 2">
            <a:extLst>
              <a:ext uri="{FF2B5EF4-FFF2-40B4-BE49-F238E27FC236}">
                <a16:creationId xmlns:a16="http://schemas.microsoft.com/office/drawing/2014/main" id="{18A5B84F-6639-4F87-B4C6-91F2B914685B}"/>
              </a:ext>
            </a:extLst>
          </p:cNvPr>
          <p:cNvSpPr>
            <a:spLocks noGrp="1"/>
          </p:cNvSpPr>
          <p:nvPr>
            <p:ph type="subTitle" idx="1"/>
          </p:nvPr>
        </p:nvSpPr>
        <p:spPr>
          <a:xfrm>
            <a:off x="1113809" y="953037"/>
            <a:ext cx="4036333" cy="1709849"/>
          </a:xfrm>
        </p:spPr>
        <p:txBody>
          <a:bodyPr anchor="b">
            <a:normAutofit/>
          </a:bodyPr>
          <a:lstStyle/>
          <a:p>
            <a:pPr algn="l"/>
            <a:r>
              <a:rPr lang="en-GB" sz="2000"/>
              <a:t>DR CAROLINE JAWAD 2025</a:t>
            </a:r>
          </a:p>
        </p:txBody>
      </p:sp>
      <p:grpSp>
        <p:nvGrpSpPr>
          <p:cNvPr id="49" name="Group 48">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50" name="Rectangle 49">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4" name="Rectangle 53">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black and white pattern&#10;&#10;AI-generated content may be incorrect.">
            <a:extLst>
              <a:ext uri="{FF2B5EF4-FFF2-40B4-BE49-F238E27FC236}">
                <a16:creationId xmlns:a16="http://schemas.microsoft.com/office/drawing/2014/main" id="{364012A8-EAB6-ED5A-B493-D856E998D3F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1031909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640080" y="325369"/>
            <a:ext cx="4368602" cy="1956841"/>
          </a:xfrm>
        </p:spPr>
        <p:txBody>
          <a:bodyPr anchor="b">
            <a:normAutofit/>
          </a:bodyPr>
          <a:lstStyle/>
          <a:p>
            <a:r>
              <a:rPr lang="en-GB" sz="5400"/>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40080" y="2872899"/>
            <a:ext cx="4243589" cy="3320668"/>
          </a:xfrm>
        </p:spPr>
        <p:txBody>
          <a:bodyPr>
            <a:normAutofit/>
          </a:bodyPr>
          <a:lstStyle/>
          <a:p>
            <a:r>
              <a:rPr lang="en-GB" sz="1400" dirty="0"/>
              <a:t>This presentation  will introduce you to some aspects of research methods – but it is NOT intended to replace key reading, such as Bryman, Crotty, Creswell, Maxwell, Denscombe, Denzin, Guba and Lincoln and Cohen.  </a:t>
            </a:r>
          </a:p>
          <a:p>
            <a:r>
              <a:rPr lang="en-GB" sz="1400" dirty="0"/>
              <a:t>You must read key texts and beyond at doctoral level that cover the method and for this you may have to go beyond your modules reading list.</a:t>
            </a:r>
          </a:p>
          <a:p>
            <a:r>
              <a:rPr lang="en-GB" sz="1400" dirty="0"/>
              <a:t>Some slides will not be focused on and you are expected at this doctoral level to be motivated, engaged and understand the areas you need to explore.</a:t>
            </a:r>
          </a:p>
          <a:p>
            <a:endParaRPr lang="en-GB" sz="1400" dirty="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3397" r="2341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54244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35C258-D0BE-5475-6A4B-CB106813A05F}"/>
              </a:ext>
            </a:extLst>
          </p:cNvPr>
          <p:cNvSpPr>
            <a:spLocks noGrp="1"/>
          </p:cNvSpPr>
          <p:nvPr>
            <p:ph type="title"/>
          </p:nvPr>
        </p:nvSpPr>
        <p:spPr>
          <a:xfrm>
            <a:off x="1043631" y="809898"/>
            <a:ext cx="10173010" cy="1554480"/>
          </a:xfrm>
        </p:spPr>
        <p:txBody>
          <a:bodyPr anchor="ctr">
            <a:normAutofit/>
          </a:bodyPr>
          <a:lstStyle/>
          <a:p>
            <a:r>
              <a:rPr lang="en-GB" sz="4800"/>
              <a:t>Malterud and Berger</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6220635-E0CC-15B3-3872-31EF04426316}"/>
              </a:ext>
            </a:extLst>
          </p:cNvPr>
          <p:cNvGraphicFramePr>
            <a:graphicFrameLocks noGrp="1"/>
          </p:cNvGraphicFramePr>
          <p:nvPr>
            <p:ph idx="1"/>
            <p:extLst>
              <p:ext uri="{D42A27DB-BD31-4B8C-83A1-F6EECF244321}">
                <p14:modId xmlns:p14="http://schemas.microsoft.com/office/powerpoint/2010/main" val="1390300378"/>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14574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FA6DF9-516B-959D-D283-8498D69D1503}"/>
              </a:ext>
            </a:extLst>
          </p:cNvPr>
          <p:cNvSpPr>
            <a:spLocks noGrp="1"/>
          </p:cNvSpPr>
          <p:nvPr>
            <p:ph type="title"/>
          </p:nvPr>
        </p:nvSpPr>
        <p:spPr>
          <a:xfrm>
            <a:off x="1043631" y="809898"/>
            <a:ext cx="9942716" cy="1554480"/>
          </a:xfrm>
        </p:spPr>
        <p:txBody>
          <a:bodyPr anchor="ctr">
            <a:normAutofit/>
          </a:bodyPr>
          <a:lstStyle/>
          <a:p>
            <a:r>
              <a:rPr lang="en-GB" sz="4800"/>
              <a:t>2 Key Articles</a:t>
            </a:r>
          </a:p>
        </p:txBody>
      </p:sp>
      <p:sp>
        <p:nvSpPr>
          <p:cNvPr id="3" name="Content Placeholder 2">
            <a:extLst>
              <a:ext uri="{FF2B5EF4-FFF2-40B4-BE49-F238E27FC236}">
                <a16:creationId xmlns:a16="http://schemas.microsoft.com/office/drawing/2014/main" id="{E8310BEC-FBBB-231D-1841-B83EA785E091}"/>
              </a:ext>
            </a:extLst>
          </p:cNvPr>
          <p:cNvSpPr>
            <a:spLocks noGrp="1"/>
          </p:cNvSpPr>
          <p:nvPr>
            <p:ph idx="1"/>
          </p:nvPr>
        </p:nvSpPr>
        <p:spPr>
          <a:xfrm>
            <a:off x="1045028" y="3017522"/>
            <a:ext cx="9941319" cy="3124658"/>
          </a:xfrm>
        </p:spPr>
        <p:txBody>
          <a:bodyPr anchor="ctr">
            <a:normAutofit/>
          </a:bodyPr>
          <a:lstStyle/>
          <a:p>
            <a:r>
              <a:rPr lang="en-GB" sz="2000" b="0" i="0">
                <a:effectLst/>
                <a:latin typeface="Inter"/>
              </a:rPr>
              <a:t>Kirsti Malterud’s </a:t>
            </a:r>
            <a:r>
              <a:rPr lang="en-GB" sz="2000" b="0" i="1">
                <a:effectLst/>
                <a:latin typeface="Inter"/>
              </a:rPr>
              <a:t>Qualitative Research: Standards, Challenges, and Guidelines</a:t>
            </a:r>
            <a:r>
              <a:rPr lang="en-GB" sz="2000" b="0" i="0">
                <a:effectLst/>
                <a:latin typeface="Inter"/>
              </a:rPr>
              <a:t> and Roni Berger’s </a:t>
            </a:r>
            <a:r>
              <a:rPr lang="en-GB" sz="2000" b="0" i="1">
                <a:effectLst/>
                <a:latin typeface="Inter"/>
              </a:rPr>
              <a:t>Now I See It, Now I Don’t: Researcher’s Position and Reflexivity in Qualitative Research</a:t>
            </a:r>
            <a:r>
              <a:rPr lang="en-GB" sz="2000" b="0" i="0">
                <a:effectLst/>
                <a:latin typeface="Inter"/>
              </a:rPr>
              <a:t>.</a:t>
            </a:r>
          </a:p>
          <a:p>
            <a:r>
              <a:rPr lang="en-GB" sz="2000" b="0" i="0">
                <a:effectLst/>
                <a:latin typeface="Inter"/>
              </a:rPr>
              <a:t>Qualitative research is a systematic approach to understanding social phenomena, focusing on meanings and experiences as described by individuals in their natural contexts. Unlike quantitative research, which relies on numerical data, qualitative research uses textual material derived from interviews, observations, and other sources.</a:t>
            </a:r>
          </a:p>
          <a:p>
            <a:r>
              <a:rPr lang="en-GB" sz="2000" b="0" i="0">
                <a:effectLst/>
                <a:latin typeface="Inter"/>
              </a:rPr>
              <a:t>The purpose of this presentation is to explore how we can maintain scientific rigour in qualitative research, particularly through the lenses of </a:t>
            </a:r>
            <a:r>
              <a:rPr lang="en-GB" sz="2000" b="1" i="0">
                <a:effectLst/>
                <a:latin typeface="Inter"/>
              </a:rPr>
              <a:t>standards</a:t>
            </a:r>
            <a:r>
              <a:rPr lang="en-GB" sz="2000" b="0" i="0">
                <a:effectLst/>
                <a:latin typeface="Inter"/>
              </a:rPr>
              <a:t>, </a:t>
            </a:r>
            <a:r>
              <a:rPr lang="en-GB" sz="2000" b="1" i="0">
                <a:effectLst/>
                <a:latin typeface="Inter"/>
              </a:rPr>
              <a:t>reflexivity</a:t>
            </a:r>
            <a:r>
              <a:rPr lang="en-GB" sz="2000" b="0" i="0">
                <a:effectLst/>
                <a:latin typeface="Inter"/>
              </a:rPr>
              <a:t>, and </a:t>
            </a:r>
            <a:r>
              <a:rPr lang="en-GB" sz="2000" b="1" i="0">
                <a:effectLst/>
                <a:latin typeface="Inter"/>
              </a:rPr>
              <a:t>researcher positioning</a:t>
            </a:r>
            <a:r>
              <a:rPr lang="en-GB" sz="2000" b="0" i="0">
                <a:effectLst/>
                <a:latin typeface="Inter"/>
              </a:rPr>
              <a:t>. </a:t>
            </a:r>
          </a:p>
          <a:p>
            <a:endParaRPr lang="en-GB" sz="20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30470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395DF4-59CB-5524-9BE4-5E09B3C459E7}"/>
              </a:ext>
            </a:extLst>
          </p:cNvPr>
          <p:cNvSpPr>
            <a:spLocks noGrp="1"/>
          </p:cNvSpPr>
          <p:nvPr>
            <p:ph type="title"/>
          </p:nvPr>
        </p:nvSpPr>
        <p:spPr>
          <a:xfrm>
            <a:off x="1043631" y="809898"/>
            <a:ext cx="9942716" cy="1554480"/>
          </a:xfrm>
        </p:spPr>
        <p:txBody>
          <a:bodyPr anchor="ctr">
            <a:normAutofit/>
          </a:bodyPr>
          <a:lstStyle/>
          <a:p>
            <a:r>
              <a:rPr lang="en-GB" sz="3400" b="0" i="0">
                <a:effectLst/>
                <a:latin typeface="Inter"/>
              </a:rPr>
              <a:t>Malterud proposes three pillars of quality in qualitative research: </a:t>
            </a:r>
            <a:r>
              <a:rPr lang="en-GB" sz="3400" b="1" i="0">
                <a:effectLst/>
                <a:latin typeface="Inter"/>
              </a:rPr>
              <a:t>relevance</a:t>
            </a:r>
            <a:r>
              <a:rPr lang="en-GB" sz="3400" b="0" i="0">
                <a:effectLst/>
                <a:latin typeface="Inter"/>
              </a:rPr>
              <a:t>, </a:t>
            </a:r>
            <a:r>
              <a:rPr lang="en-GB" sz="3400" b="1" i="0">
                <a:effectLst/>
                <a:latin typeface="Inter"/>
              </a:rPr>
              <a:t>validity</a:t>
            </a:r>
            <a:r>
              <a:rPr lang="en-GB" sz="3400" b="0" i="0">
                <a:effectLst/>
                <a:latin typeface="Inter"/>
              </a:rPr>
              <a:t>, and </a:t>
            </a:r>
            <a:r>
              <a:rPr lang="en-GB" sz="3400" b="1" i="0">
                <a:effectLst/>
                <a:latin typeface="Inter"/>
              </a:rPr>
              <a:t>reflexivity</a:t>
            </a:r>
            <a:r>
              <a:rPr lang="en-GB" sz="3400" b="0" i="0">
                <a:effectLst/>
                <a:latin typeface="Inter"/>
              </a:rPr>
              <a:t>.</a:t>
            </a:r>
            <a:br>
              <a:rPr lang="en-GB" sz="3400" b="0" i="0">
                <a:effectLst/>
                <a:latin typeface="Inter"/>
              </a:rPr>
            </a:br>
            <a:endParaRPr lang="en-GB" sz="3400"/>
          </a:p>
        </p:txBody>
      </p:sp>
      <p:sp>
        <p:nvSpPr>
          <p:cNvPr id="3" name="Content Placeholder 2">
            <a:extLst>
              <a:ext uri="{FF2B5EF4-FFF2-40B4-BE49-F238E27FC236}">
                <a16:creationId xmlns:a16="http://schemas.microsoft.com/office/drawing/2014/main" id="{8549B33F-4F7E-1BE7-B0FB-5EE8FB5653C3}"/>
              </a:ext>
            </a:extLst>
          </p:cNvPr>
          <p:cNvSpPr>
            <a:spLocks noGrp="1"/>
          </p:cNvSpPr>
          <p:nvPr>
            <p:ph idx="1"/>
          </p:nvPr>
        </p:nvSpPr>
        <p:spPr>
          <a:xfrm>
            <a:off x="1045028" y="3017522"/>
            <a:ext cx="9941319" cy="3124658"/>
          </a:xfrm>
        </p:spPr>
        <p:txBody>
          <a:bodyPr anchor="ctr">
            <a:normAutofit/>
          </a:bodyPr>
          <a:lstStyle/>
          <a:p>
            <a:pPr>
              <a:buFont typeface="+mj-lt"/>
              <a:buAutoNum type="arabicPeriod"/>
            </a:pPr>
            <a:r>
              <a:rPr lang="en-GB" sz="2400" b="1" i="0">
                <a:effectLst/>
                <a:latin typeface="Inter"/>
              </a:rPr>
              <a:t>Relevance</a:t>
            </a:r>
            <a:r>
              <a:rPr lang="en-GB" sz="2400" b="0" i="0">
                <a:effectLst/>
                <a:latin typeface="Inter"/>
              </a:rPr>
              <a:t> ensures that the research addresses meaningful questions and contributes to knowledge in a way that is useful for practice or theory.</a:t>
            </a:r>
          </a:p>
          <a:p>
            <a:pPr>
              <a:spcBef>
                <a:spcPts val="300"/>
              </a:spcBef>
              <a:buFont typeface="+mj-lt"/>
              <a:buAutoNum type="arabicPeriod"/>
            </a:pPr>
            <a:r>
              <a:rPr lang="en-GB" sz="2400" b="1" i="0">
                <a:effectLst/>
                <a:latin typeface="Inter"/>
              </a:rPr>
              <a:t>Validity</a:t>
            </a:r>
            <a:r>
              <a:rPr lang="en-GB" sz="2400" b="0" i="0">
                <a:effectLst/>
                <a:latin typeface="Inter"/>
              </a:rPr>
              <a:t> refers to the accuracy of the findings in representing the phenomenon being studied.</a:t>
            </a:r>
          </a:p>
          <a:p>
            <a:pPr>
              <a:spcBef>
                <a:spcPts val="300"/>
              </a:spcBef>
              <a:buFont typeface="+mj-lt"/>
              <a:buAutoNum type="arabicPeriod"/>
            </a:pPr>
            <a:r>
              <a:rPr lang="en-GB" sz="2400" b="1" i="0">
                <a:effectLst/>
                <a:latin typeface="Inter"/>
              </a:rPr>
              <a:t>Reflexivity</a:t>
            </a:r>
            <a:r>
              <a:rPr lang="en-GB" sz="2400" b="0" i="0">
                <a:effectLst/>
                <a:latin typeface="Inter"/>
              </a:rPr>
              <a:t> involves critically examining the researcher’s role in the construction of knowledge.</a:t>
            </a:r>
          </a:p>
          <a:p>
            <a:r>
              <a:rPr lang="en-GB" sz="2400" b="0" i="0">
                <a:effectLst/>
                <a:latin typeface="Inter"/>
              </a:rPr>
              <a:t>These pillars are essential for maintaining the credibility and trustworthiness of qualitative research.</a:t>
            </a:r>
          </a:p>
          <a:p>
            <a:endParaRPr lang="en-GB"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844519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876335-26EA-0C5B-9701-28DFE485893C}"/>
              </a:ext>
            </a:extLst>
          </p:cNvPr>
          <p:cNvSpPr>
            <a:spLocks noGrp="1"/>
          </p:cNvSpPr>
          <p:nvPr>
            <p:ph type="title"/>
          </p:nvPr>
        </p:nvSpPr>
        <p:spPr>
          <a:xfrm>
            <a:off x="1043631" y="809898"/>
            <a:ext cx="9942716" cy="1554480"/>
          </a:xfrm>
        </p:spPr>
        <p:txBody>
          <a:bodyPr anchor="ctr">
            <a:normAutofit/>
          </a:bodyPr>
          <a:lstStyle/>
          <a:p>
            <a:r>
              <a:rPr lang="en-GB" sz="3700" b="1" i="0">
                <a:effectLst/>
                <a:latin typeface="Inter"/>
              </a:rPr>
              <a:t>Understanding Validity in Qualitative Research</a:t>
            </a:r>
            <a:br>
              <a:rPr lang="en-GB" sz="3700" b="0" i="0">
                <a:effectLst/>
                <a:latin typeface="Inter"/>
              </a:rPr>
            </a:br>
            <a:endParaRPr lang="en-GB" sz="3700"/>
          </a:p>
        </p:txBody>
      </p:sp>
      <p:sp>
        <p:nvSpPr>
          <p:cNvPr id="3" name="Content Placeholder 2">
            <a:extLst>
              <a:ext uri="{FF2B5EF4-FFF2-40B4-BE49-F238E27FC236}">
                <a16:creationId xmlns:a16="http://schemas.microsoft.com/office/drawing/2014/main" id="{3424BE83-7785-09A8-0DC5-C35F23D90AFF}"/>
              </a:ext>
            </a:extLst>
          </p:cNvPr>
          <p:cNvSpPr>
            <a:spLocks noGrp="1"/>
          </p:cNvSpPr>
          <p:nvPr>
            <p:ph idx="1"/>
          </p:nvPr>
        </p:nvSpPr>
        <p:spPr>
          <a:xfrm>
            <a:off x="1045028" y="3017522"/>
            <a:ext cx="9941319" cy="3124658"/>
          </a:xfrm>
        </p:spPr>
        <p:txBody>
          <a:bodyPr anchor="ctr">
            <a:normAutofit/>
          </a:bodyPr>
          <a:lstStyle/>
          <a:p>
            <a:r>
              <a:rPr lang="en-GB" sz="2200" b="0" i="0">
                <a:effectLst/>
                <a:latin typeface="Inter"/>
              </a:rPr>
              <a:t>Validity in qualitative research can be broken down into </a:t>
            </a:r>
            <a:r>
              <a:rPr lang="en-GB" sz="2200" b="1" i="0">
                <a:effectLst/>
                <a:latin typeface="Inter"/>
              </a:rPr>
              <a:t>internal validity</a:t>
            </a:r>
            <a:r>
              <a:rPr lang="en-GB" sz="2200" b="0" i="0">
                <a:effectLst/>
                <a:latin typeface="Inter"/>
              </a:rPr>
              <a:t> and </a:t>
            </a:r>
            <a:r>
              <a:rPr lang="en-GB" sz="2200" b="1" i="0">
                <a:effectLst/>
                <a:latin typeface="Inter"/>
              </a:rPr>
              <a:t>external validity</a:t>
            </a:r>
            <a:r>
              <a:rPr lang="en-GB" sz="2200" b="0" i="0">
                <a:effectLst/>
                <a:latin typeface="Inter"/>
              </a:rPr>
              <a:t>.</a:t>
            </a:r>
          </a:p>
          <a:p>
            <a:pPr>
              <a:buFont typeface="Arial" panose="020B0604020202020204" pitchFamily="34" charset="0"/>
              <a:buChar char="•"/>
            </a:pPr>
            <a:r>
              <a:rPr lang="en-GB" sz="2200" b="1" i="0">
                <a:effectLst/>
                <a:latin typeface="Inter"/>
              </a:rPr>
              <a:t>Internal validity</a:t>
            </a:r>
            <a:r>
              <a:rPr lang="en-GB" sz="2200" b="0" i="0">
                <a:effectLst/>
                <a:latin typeface="Inter"/>
              </a:rPr>
              <a:t> asks whether the study investigates what it intends to investigate.</a:t>
            </a:r>
          </a:p>
          <a:p>
            <a:pPr>
              <a:spcBef>
                <a:spcPts val="300"/>
              </a:spcBef>
              <a:buFont typeface="Arial" panose="020B0604020202020204" pitchFamily="34" charset="0"/>
              <a:buChar char="•"/>
            </a:pPr>
            <a:r>
              <a:rPr lang="en-GB" sz="2200" b="1" i="0">
                <a:effectLst/>
                <a:latin typeface="Inter"/>
              </a:rPr>
              <a:t>External validity</a:t>
            </a:r>
            <a:r>
              <a:rPr lang="en-GB" sz="2200" b="0" i="0">
                <a:effectLst/>
                <a:latin typeface="Inter"/>
              </a:rPr>
              <a:t> refers to the transferability of findings to other contexts.</a:t>
            </a:r>
          </a:p>
          <a:p>
            <a:r>
              <a:rPr lang="en-GB" sz="2200" b="0" i="0">
                <a:effectLst/>
                <a:latin typeface="Inter"/>
              </a:rPr>
              <a:t>To enhance validity, Malterud suggests strategies such as </a:t>
            </a:r>
            <a:r>
              <a:rPr lang="en-GB" sz="2200" b="1" i="0">
                <a:effectLst/>
                <a:latin typeface="Inter"/>
              </a:rPr>
              <a:t>triangulation</a:t>
            </a:r>
            <a:r>
              <a:rPr lang="en-GB" sz="2200" b="0" i="0">
                <a:effectLst/>
                <a:latin typeface="Inter"/>
              </a:rPr>
              <a:t> (using multiple data sources or methods), </a:t>
            </a:r>
            <a:r>
              <a:rPr lang="en-GB" sz="2200" b="1" i="0">
                <a:effectLst/>
                <a:latin typeface="Inter"/>
              </a:rPr>
              <a:t>respondent validation</a:t>
            </a:r>
            <a:r>
              <a:rPr lang="en-GB" sz="2200" b="0" i="0">
                <a:effectLst/>
                <a:latin typeface="Inter"/>
              </a:rPr>
              <a:t> (checking interpretations with participants), and </a:t>
            </a:r>
            <a:r>
              <a:rPr lang="en-GB" sz="2200" b="1" i="0">
                <a:effectLst/>
                <a:latin typeface="Inter"/>
              </a:rPr>
              <a:t>transparent documentation</a:t>
            </a:r>
            <a:r>
              <a:rPr lang="en-GB" sz="2200" b="0" i="0">
                <a:effectLst/>
                <a:latin typeface="Inter"/>
              </a:rPr>
              <a:t> of methods. Additionally, attention to </a:t>
            </a:r>
            <a:r>
              <a:rPr lang="en-GB" sz="2200" b="1" i="0">
                <a:effectLst/>
                <a:latin typeface="Inter"/>
              </a:rPr>
              <a:t>negative cases</a:t>
            </a:r>
            <a:r>
              <a:rPr lang="en-GB" sz="2200" b="0" i="0">
                <a:effectLst/>
                <a:latin typeface="Inter"/>
              </a:rPr>
              <a:t>—instances that contradict the main findings—can strengthen the study’s credibility.</a:t>
            </a:r>
          </a:p>
          <a:p>
            <a:endParaRPr lang="en-GB" sz="22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68915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EC540-2128-92AD-E6BE-71D1CB396AFD}"/>
              </a:ext>
            </a:extLst>
          </p:cNvPr>
          <p:cNvSpPr>
            <a:spLocks noGrp="1"/>
          </p:cNvSpPr>
          <p:nvPr>
            <p:ph type="title"/>
          </p:nvPr>
        </p:nvSpPr>
        <p:spPr>
          <a:xfrm>
            <a:off x="1043631" y="809898"/>
            <a:ext cx="9942716" cy="1554480"/>
          </a:xfrm>
        </p:spPr>
        <p:txBody>
          <a:bodyPr anchor="ctr">
            <a:normAutofit/>
          </a:bodyPr>
          <a:lstStyle/>
          <a:p>
            <a:r>
              <a:rPr lang="en-GB" sz="4800"/>
              <a:t>Sampling considerations</a:t>
            </a:r>
          </a:p>
        </p:txBody>
      </p:sp>
      <p:sp>
        <p:nvSpPr>
          <p:cNvPr id="3" name="Content Placeholder 2">
            <a:extLst>
              <a:ext uri="{FF2B5EF4-FFF2-40B4-BE49-F238E27FC236}">
                <a16:creationId xmlns:a16="http://schemas.microsoft.com/office/drawing/2014/main" id="{C7EE40F8-F8EA-27C6-320A-BB390535287B}"/>
              </a:ext>
            </a:extLst>
          </p:cNvPr>
          <p:cNvSpPr>
            <a:spLocks noGrp="1"/>
          </p:cNvSpPr>
          <p:nvPr>
            <p:ph idx="1"/>
          </p:nvPr>
        </p:nvSpPr>
        <p:spPr>
          <a:xfrm>
            <a:off x="1045028" y="3017522"/>
            <a:ext cx="9941319" cy="3124658"/>
          </a:xfrm>
        </p:spPr>
        <p:txBody>
          <a:bodyPr anchor="ctr">
            <a:normAutofit/>
          </a:bodyPr>
          <a:lstStyle/>
          <a:p>
            <a:r>
              <a:rPr lang="en-GB" sz="2000" b="0" i="0">
                <a:effectLst/>
                <a:latin typeface="Inter"/>
              </a:rPr>
              <a:t>Sampling in qualitative research differs from quantitative approaches. Instead of random or representative sampling, qualitative research often uses </a:t>
            </a:r>
            <a:r>
              <a:rPr lang="en-GB" sz="2000" b="1" i="0">
                <a:effectLst/>
                <a:latin typeface="Inter"/>
              </a:rPr>
              <a:t>purposeful</a:t>
            </a:r>
            <a:r>
              <a:rPr lang="en-GB" sz="2000" b="0" i="0">
                <a:effectLst/>
                <a:latin typeface="Inter"/>
              </a:rPr>
              <a:t> or </a:t>
            </a:r>
            <a:r>
              <a:rPr lang="en-GB" sz="2000" b="1" i="0">
                <a:effectLst/>
                <a:latin typeface="Inter"/>
              </a:rPr>
              <a:t>theoretical sampling</a:t>
            </a:r>
            <a:r>
              <a:rPr lang="en-GB" sz="2000" b="0" i="0">
                <a:effectLst/>
                <a:latin typeface="Inter"/>
              </a:rPr>
              <a:t>. This means selecting participants or cases based on their relevance to the research question.</a:t>
            </a:r>
          </a:p>
          <a:p>
            <a:r>
              <a:rPr lang="en-GB" sz="2000" b="0" i="0">
                <a:effectLst/>
                <a:latin typeface="Inter"/>
              </a:rPr>
              <a:t>Sampling is typically done in a </a:t>
            </a:r>
            <a:r>
              <a:rPr lang="en-GB" sz="2000" b="1" i="0">
                <a:effectLst/>
                <a:latin typeface="Inter"/>
              </a:rPr>
              <a:t>stepwise</a:t>
            </a:r>
            <a:r>
              <a:rPr lang="en-GB" sz="2000" b="0" i="0">
                <a:effectLst/>
                <a:latin typeface="Inter"/>
              </a:rPr>
              <a:t> manner, with the researcher collecting more data from specific groups as the study progresses. The goal is not to generalise to a population but to provide rich, detailed insights that can be </a:t>
            </a:r>
            <a:r>
              <a:rPr lang="en-GB" sz="2000" b="1" i="0">
                <a:effectLst/>
                <a:latin typeface="Inter"/>
              </a:rPr>
              <a:t>transferred</a:t>
            </a:r>
            <a:r>
              <a:rPr lang="en-GB" sz="2000" b="0" i="0">
                <a:effectLst/>
                <a:latin typeface="Inter"/>
              </a:rPr>
              <a:t> to similar contexts.</a:t>
            </a:r>
          </a:p>
          <a:p>
            <a:r>
              <a:rPr lang="en-GB" sz="2000" b="0" i="0">
                <a:effectLst/>
                <a:latin typeface="Inter"/>
              </a:rPr>
              <a:t>Malterud emphasises that quality is more important than quantity. A small, well-analysed sample can yield more meaningful insights than a large, superficially analysed one.</a:t>
            </a:r>
          </a:p>
          <a:p>
            <a:endParaRPr lang="en-GB" sz="20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376767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21" name="Rectangle 2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FB2B52-265D-A958-31EA-084FE13ACC89}"/>
              </a:ext>
            </a:extLst>
          </p:cNvPr>
          <p:cNvSpPr>
            <a:spLocks noGrp="1"/>
          </p:cNvSpPr>
          <p:nvPr>
            <p:ph type="title"/>
          </p:nvPr>
        </p:nvSpPr>
        <p:spPr>
          <a:xfrm>
            <a:off x="1282963" y="1238080"/>
            <a:ext cx="9849751" cy="1349671"/>
          </a:xfrm>
        </p:spPr>
        <p:txBody>
          <a:bodyPr anchor="b">
            <a:normAutofit/>
          </a:bodyPr>
          <a:lstStyle/>
          <a:p>
            <a:r>
              <a:rPr lang="en-GB" sz="5400"/>
              <a:t>Rigour</a:t>
            </a:r>
          </a:p>
        </p:txBody>
      </p:sp>
      <p:sp>
        <p:nvSpPr>
          <p:cNvPr id="3" name="Content Placeholder 2">
            <a:extLst>
              <a:ext uri="{FF2B5EF4-FFF2-40B4-BE49-F238E27FC236}">
                <a16:creationId xmlns:a16="http://schemas.microsoft.com/office/drawing/2014/main" id="{F293421F-4AB8-0F26-2CA1-C226650D3EFE}"/>
              </a:ext>
            </a:extLst>
          </p:cNvPr>
          <p:cNvSpPr>
            <a:spLocks noGrp="1"/>
          </p:cNvSpPr>
          <p:nvPr>
            <p:ph idx="1"/>
          </p:nvPr>
        </p:nvSpPr>
        <p:spPr>
          <a:xfrm>
            <a:off x="1289304" y="2902913"/>
            <a:ext cx="9849751" cy="3032168"/>
          </a:xfrm>
        </p:spPr>
        <p:txBody>
          <a:bodyPr anchor="ctr">
            <a:normAutofit/>
          </a:bodyPr>
          <a:lstStyle/>
          <a:p>
            <a:r>
              <a:rPr lang="en-GB" sz="2000" b="0" i="0">
                <a:effectLst/>
                <a:latin typeface="Inter"/>
              </a:rPr>
              <a:t>Analytical rigour is crucial in qualitative research. Researchers must provide a </a:t>
            </a:r>
            <a:r>
              <a:rPr lang="en-GB" sz="2000" b="1" i="0">
                <a:effectLst/>
                <a:latin typeface="Inter"/>
              </a:rPr>
              <a:t>transparent description</a:t>
            </a:r>
            <a:r>
              <a:rPr lang="en-GB" sz="2000" b="0" i="0">
                <a:effectLst/>
                <a:latin typeface="Inter"/>
              </a:rPr>
              <a:t> of how they moved from raw data to findings. This includes documenting the procedures used for organising, coding, and interpreting the data.</a:t>
            </a:r>
          </a:p>
          <a:p>
            <a:r>
              <a:rPr lang="en-GB" sz="2000" b="0" i="0">
                <a:effectLst/>
                <a:latin typeface="Inter"/>
              </a:rPr>
              <a:t>Theoretical frameworks play a key role in interpretation. Researchers should declare the frameworks they use, as these act like ‘reading glasses’ that shape how they view the data.</a:t>
            </a:r>
          </a:p>
          <a:p>
            <a:r>
              <a:rPr lang="en-GB" sz="2000" b="0" i="0">
                <a:effectLst/>
                <a:latin typeface="Inter"/>
              </a:rPr>
              <a:t>Malterud warns against claiming to approach data </a:t>
            </a:r>
            <a:r>
              <a:rPr lang="en-GB" sz="2000" b="1" i="0">
                <a:effectLst/>
                <a:latin typeface="Inter"/>
              </a:rPr>
              <a:t>inductively</a:t>
            </a:r>
            <a:r>
              <a:rPr lang="en-GB" sz="2000" b="0" i="0">
                <a:effectLst/>
                <a:latin typeface="Inter"/>
              </a:rPr>
              <a:t> without any theoretical influence. All researchers bring preconceptions and frameworks to their work, and acknowledging these is essential for maintaining objectivity.</a:t>
            </a:r>
          </a:p>
          <a:p>
            <a:endParaRPr lang="en-GB" sz="2000"/>
          </a:p>
        </p:txBody>
      </p:sp>
    </p:spTree>
    <p:extLst>
      <p:ext uri="{BB962C8B-B14F-4D97-AF65-F5344CB8AC3E}">
        <p14:creationId xmlns:p14="http://schemas.microsoft.com/office/powerpoint/2010/main" val="30892409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5919A9-2F3C-0B6D-4B28-D92D49348B4E}"/>
              </a:ext>
            </a:extLst>
          </p:cNvPr>
          <p:cNvSpPr>
            <a:spLocks noGrp="1"/>
          </p:cNvSpPr>
          <p:nvPr>
            <p:ph type="title"/>
          </p:nvPr>
        </p:nvSpPr>
        <p:spPr>
          <a:xfrm>
            <a:off x="1043631" y="809898"/>
            <a:ext cx="9942716" cy="1554480"/>
          </a:xfrm>
        </p:spPr>
        <p:txBody>
          <a:bodyPr anchor="ctr">
            <a:normAutofit/>
          </a:bodyPr>
          <a:lstStyle/>
          <a:p>
            <a:r>
              <a:rPr lang="en-GB" sz="4800"/>
              <a:t>Researcher Reflexivity</a:t>
            </a:r>
          </a:p>
        </p:txBody>
      </p:sp>
      <p:sp>
        <p:nvSpPr>
          <p:cNvPr id="3" name="Content Placeholder 2">
            <a:extLst>
              <a:ext uri="{FF2B5EF4-FFF2-40B4-BE49-F238E27FC236}">
                <a16:creationId xmlns:a16="http://schemas.microsoft.com/office/drawing/2014/main" id="{E0658205-003F-DD5C-6C5D-FEE1A7D2848E}"/>
              </a:ext>
            </a:extLst>
          </p:cNvPr>
          <p:cNvSpPr>
            <a:spLocks noGrp="1"/>
          </p:cNvSpPr>
          <p:nvPr>
            <p:ph idx="1"/>
          </p:nvPr>
        </p:nvSpPr>
        <p:spPr>
          <a:xfrm>
            <a:off x="1045028" y="3017522"/>
            <a:ext cx="9941319" cy="3124658"/>
          </a:xfrm>
        </p:spPr>
        <p:txBody>
          <a:bodyPr anchor="ctr">
            <a:normAutofit/>
          </a:bodyPr>
          <a:lstStyle/>
          <a:p>
            <a:r>
              <a:rPr lang="en-GB" sz="2400" b="1">
                <a:latin typeface="Inter"/>
              </a:rPr>
              <a:t>R</a:t>
            </a:r>
            <a:r>
              <a:rPr lang="en-GB" sz="2400" b="1" i="0">
                <a:effectLst/>
                <a:latin typeface="Inter"/>
              </a:rPr>
              <a:t>eflexivity</a:t>
            </a:r>
            <a:r>
              <a:rPr lang="en-GB" sz="2400" b="0" i="0">
                <a:effectLst/>
                <a:latin typeface="Inter"/>
              </a:rPr>
              <a:t>, a concept explored in depth by Roni Berger. Reflexivity is the process of continual internal dialogue and critical self-evaluation. It involves turning the researcher’s lens back onto themselves to examine how their position, biases, and experiences influence the research process.</a:t>
            </a:r>
          </a:p>
          <a:p>
            <a:r>
              <a:rPr lang="en-GB" sz="2400" b="0" i="0">
                <a:effectLst/>
                <a:latin typeface="Inter"/>
              </a:rPr>
              <a:t>Reflexivity is a key strategy for ensuring </a:t>
            </a:r>
            <a:r>
              <a:rPr lang="en-GB" sz="2400" b="1" i="0">
                <a:effectLst/>
                <a:latin typeface="Inter"/>
              </a:rPr>
              <a:t>credibility</a:t>
            </a:r>
            <a:r>
              <a:rPr lang="en-GB" sz="2400" b="0" i="0">
                <a:effectLst/>
                <a:latin typeface="Inter"/>
              </a:rPr>
              <a:t> and </a:t>
            </a:r>
            <a:r>
              <a:rPr lang="en-GB" sz="2400" b="1" i="0">
                <a:effectLst/>
                <a:latin typeface="Inter"/>
              </a:rPr>
              <a:t>ethical practice</a:t>
            </a:r>
            <a:r>
              <a:rPr lang="en-GB" sz="2400" b="0" i="0">
                <a:effectLst/>
                <a:latin typeface="Inter"/>
              </a:rPr>
              <a:t> in qualitative research. It helps researchers acknowledge the </a:t>
            </a:r>
            <a:r>
              <a:rPr lang="en-GB" sz="2400" b="1" i="0">
                <a:effectLst/>
                <a:latin typeface="Inter"/>
              </a:rPr>
              <a:t>situated nature of knowledge</a:t>
            </a:r>
            <a:r>
              <a:rPr lang="en-GB" sz="2400" b="0" i="0">
                <a:effectLst/>
                <a:latin typeface="Inter"/>
              </a:rPr>
              <a:t>—that is, the idea that knowledge is always shaped by the researcher’s context and perspective.</a:t>
            </a:r>
          </a:p>
          <a:p>
            <a:endParaRPr lang="en-GB"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899490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BAF4E8-C02E-CB0C-7E68-DFD42F5D8C63}"/>
              </a:ext>
            </a:extLst>
          </p:cNvPr>
          <p:cNvSpPr>
            <a:spLocks noGrp="1"/>
          </p:cNvSpPr>
          <p:nvPr>
            <p:ph type="title"/>
          </p:nvPr>
        </p:nvSpPr>
        <p:spPr>
          <a:xfrm>
            <a:off x="1043631" y="809898"/>
            <a:ext cx="9942716" cy="1554480"/>
          </a:xfrm>
        </p:spPr>
        <p:txBody>
          <a:bodyPr anchor="ctr">
            <a:normAutofit/>
          </a:bodyPr>
          <a:lstStyle/>
          <a:p>
            <a:r>
              <a:rPr lang="en-GB" sz="4800"/>
              <a:t>Researcher positioning impacts your research</a:t>
            </a:r>
          </a:p>
        </p:txBody>
      </p:sp>
      <p:sp>
        <p:nvSpPr>
          <p:cNvPr id="3" name="Content Placeholder 2">
            <a:extLst>
              <a:ext uri="{FF2B5EF4-FFF2-40B4-BE49-F238E27FC236}">
                <a16:creationId xmlns:a16="http://schemas.microsoft.com/office/drawing/2014/main" id="{1B2EC3A9-D899-C893-43E8-056EB076D209}"/>
              </a:ext>
            </a:extLst>
          </p:cNvPr>
          <p:cNvSpPr>
            <a:spLocks noGrp="1"/>
          </p:cNvSpPr>
          <p:nvPr>
            <p:ph idx="1"/>
          </p:nvPr>
        </p:nvSpPr>
        <p:spPr>
          <a:xfrm>
            <a:off x="1045028" y="3017522"/>
            <a:ext cx="9941319" cy="3124658"/>
          </a:xfrm>
        </p:spPr>
        <p:txBody>
          <a:bodyPr anchor="ctr">
            <a:normAutofit/>
          </a:bodyPr>
          <a:lstStyle/>
          <a:p>
            <a:r>
              <a:rPr lang="en-GB" sz="2200" b="0" i="0">
                <a:effectLst/>
                <a:latin typeface="Inter"/>
              </a:rPr>
              <a:t>Researcher positioning—encompassing characteristics like gender, race, immigration status, and personal experiences—can significantly impact the research process.</a:t>
            </a:r>
          </a:p>
          <a:p>
            <a:r>
              <a:rPr lang="en-GB" sz="2200" b="0" i="0">
                <a:effectLst/>
                <a:latin typeface="Inter"/>
              </a:rPr>
              <a:t>For example, a researcher’s social position may affect </a:t>
            </a:r>
            <a:r>
              <a:rPr lang="en-GB" sz="2200" b="1" i="0">
                <a:effectLst/>
                <a:latin typeface="Inter"/>
              </a:rPr>
              <a:t>access to participants</a:t>
            </a:r>
            <a:r>
              <a:rPr lang="en-GB" sz="2200" b="0" i="0">
                <a:effectLst/>
                <a:latin typeface="Inter"/>
              </a:rPr>
              <a:t> and the </a:t>
            </a:r>
            <a:r>
              <a:rPr lang="en-GB" sz="2200" b="1" i="0">
                <a:effectLst/>
                <a:latin typeface="Inter"/>
              </a:rPr>
              <a:t>rapport</a:t>
            </a:r>
            <a:r>
              <a:rPr lang="en-GB" sz="2200" b="0" i="0">
                <a:effectLst/>
                <a:latin typeface="Inter"/>
              </a:rPr>
              <a:t> they establish. It can also shape the </a:t>
            </a:r>
            <a:r>
              <a:rPr lang="en-GB" sz="2200" b="1" i="0">
                <a:effectLst/>
                <a:latin typeface="Inter"/>
              </a:rPr>
              <a:t>questions asked</a:t>
            </a:r>
            <a:r>
              <a:rPr lang="en-GB" sz="2200" b="0" i="0">
                <a:effectLst/>
                <a:latin typeface="Inter"/>
              </a:rPr>
              <a:t>, the </a:t>
            </a:r>
            <a:r>
              <a:rPr lang="en-GB" sz="2200" b="1" i="0">
                <a:effectLst/>
                <a:latin typeface="Inter"/>
              </a:rPr>
              <a:t>data collected</a:t>
            </a:r>
            <a:r>
              <a:rPr lang="en-GB" sz="2200" b="0" i="0">
                <a:effectLst/>
                <a:latin typeface="Inter"/>
              </a:rPr>
              <a:t>, and the </a:t>
            </a:r>
            <a:r>
              <a:rPr lang="en-GB" sz="2200" b="1" i="0">
                <a:effectLst/>
                <a:latin typeface="Inter"/>
              </a:rPr>
              <a:t>interpretations made</a:t>
            </a:r>
            <a:r>
              <a:rPr lang="en-GB" sz="2200" b="0" i="0">
                <a:effectLst/>
                <a:latin typeface="Inter"/>
              </a:rPr>
              <a:t>.</a:t>
            </a:r>
          </a:p>
          <a:p>
            <a:r>
              <a:rPr lang="en-GB" sz="2200" b="0" i="0">
                <a:effectLst/>
                <a:latin typeface="Inter"/>
              </a:rPr>
              <a:t>Berger highlights that reflexivity is particularly important when the researcher shares experiences with participants, as this can lead to both deeper understanding and potential biases.</a:t>
            </a:r>
          </a:p>
          <a:p>
            <a:endParaRPr lang="en-GB" sz="22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501699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150258-E5F5-4D5F-183C-95428A90DAF9}"/>
              </a:ext>
            </a:extLst>
          </p:cNvPr>
          <p:cNvSpPr>
            <a:spLocks noGrp="1"/>
          </p:cNvSpPr>
          <p:nvPr>
            <p:ph type="title"/>
          </p:nvPr>
        </p:nvSpPr>
        <p:spPr>
          <a:xfrm>
            <a:off x="645065" y="1463040"/>
            <a:ext cx="3796306" cy="2690949"/>
          </a:xfrm>
        </p:spPr>
        <p:txBody>
          <a:bodyPr anchor="t">
            <a:normAutofit/>
          </a:bodyPr>
          <a:lstStyle/>
          <a:p>
            <a:r>
              <a:rPr lang="en-GB" sz="4800"/>
              <a:t>3 types of researcher positioning</a:t>
            </a:r>
          </a:p>
        </p:txBody>
      </p:sp>
      <p:grpSp>
        <p:nvGrpSpPr>
          <p:cNvPr id="25" name="Group 24">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6" name="Rectangle 2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BB9F620-BDBC-670B-351D-38A265C7606C}"/>
              </a:ext>
            </a:extLst>
          </p:cNvPr>
          <p:cNvSpPr>
            <a:spLocks noGrp="1"/>
          </p:cNvSpPr>
          <p:nvPr>
            <p:ph idx="1"/>
          </p:nvPr>
        </p:nvSpPr>
        <p:spPr>
          <a:xfrm>
            <a:off x="5656218" y="1463039"/>
            <a:ext cx="5542387" cy="4300447"/>
          </a:xfrm>
        </p:spPr>
        <p:txBody>
          <a:bodyPr anchor="t">
            <a:normAutofit/>
          </a:bodyPr>
          <a:lstStyle/>
          <a:p>
            <a:pPr marL="0" indent="0">
              <a:buNone/>
            </a:pPr>
            <a:r>
              <a:rPr lang="en-GB" sz="2000" b="0" i="0" dirty="0">
                <a:effectLst/>
                <a:latin typeface="Inter"/>
              </a:rPr>
              <a:t>Berger identifies three types of researcher positioning, each with its own benefits and challenges:</a:t>
            </a:r>
          </a:p>
          <a:p>
            <a:pPr>
              <a:buFont typeface="+mj-lt"/>
              <a:buAutoNum type="arabicPeriod"/>
            </a:pPr>
            <a:r>
              <a:rPr lang="en-GB" sz="2000" b="1" i="0" dirty="0">
                <a:effectLst/>
                <a:latin typeface="Inter"/>
              </a:rPr>
              <a:t>Researching the Familiar</a:t>
            </a:r>
            <a:r>
              <a:rPr lang="en-GB" sz="2000" b="0" i="0" dirty="0">
                <a:effectLst/>
                <a:latin typeface="Inter"/>
              </a:rPr>
              <a:t>: When the researcher shares the participants’ experiences.</a:t>
            </a:r>
          </a:p>
          <a:p>
            <a:pPr>
              <a:spcBef>
                <a:spcPts val="300"/>
              </a:spcBef>
              <a:buFont typeface="+mj-lt"/>
              <a:buAutoNum type="arabicPeriod"/>
            </a:pPr>
            <a:r>
              <a:rPr lang="en-GB" sz="2000" b="1" i="0" dirty="0">
                <a:effectLst/>
                <a:latin typeface="Inter"/>
              </a:rPr>
              <a:t>Transitioning Positions</a:t>
            </a:r>
            <a:r>
              <a:rPr lang="en-GB" sz="2000" b="0" i="0" dirty="0">
                <a:effectLst/>
                <a:latin typeface="Inter"/>
              </a:rPr>
              <a:t>: When the researcher moves from outsider to insider during the study.</a:t>
            </a:r>
          </a:p>
          <a:p>
            <a:pPr>
              <a:spcBef>
                <a:spcPts val="300"/>
              </a:spcBef>
              <a:buFont typeface="+mj-lt"/>
              <a:buAutoNum type="arabicPeriod"/>
            </a:pPr>
            <a:r>
              <a:rPr lang="en-GB" sz="2000" b="1" i="0" dirty="0">
                <a:effectLst/>
                <a:latin typeface="Inter"/>
              </a:rPr>
              <a:t>Researching the Unfamiliar</a:t>
            </a:r>
            <a:r>
              <a:rPr lang="en-GB" sz="2000" b="0" i="0" dirty="0">
                <a:effectLst/>
                <a:latin typeface="Inter"/>
              </a:rPr>
              <a:t>: When the researcher has no personal experience with the phenomenon being studied.</a:t>
            </a:r>
          </a:p>
          <a:p>
            <a:pPr marL="0" indent="0">
              <a:buNone/>
            </a:pPr>
            <a:br>
              <a:rPr lang="en-GB" sz="2000" dirty="0"/>
            </a:br>
            <a:endParaRPr lang="en-GB" sz="2000" dirty="0"/>
          </a:p>
        </p:txBody>
      </p:sp>
    </p:spTree>
    <p:extLst>
      <p:ext uri="{BB962C8B-B14F-4D97-AF65-F5344CB8AC3E}">
        <p14:creationId xmlns:p14="http://schemas.microsoft.com/office/powerpoint/2010/main" val="25876697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9" name="Rectangle 18">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2763FD-2CAF-78B2-C8CA-0FECCB932C1B}"/>
              </a:ext>
            </a:extLst>
          </p:cNvPr>
          <p:cNvSpPr>
            <a:spLocks noGrp="1"/>
          </p:cNvSpPr>
          <p:nvPr>
            <p:ph type="title"/>
          </p:nvPr>
        </p:nvSpPr>
        <p:spPr>
          <a:xfrm>
            <a:off x="1043631" y="809898"/>
            <a:ext cx="9942716" cy="1554480"/>
          </a:xfrm>
        </p:spPr>
        <p:txBody>
          <a:bodyPr anchor="ctr">
            <a:normAutofit/>
          </a:bodyPr>
          <a:lstStyle/>
          <a:p>
            <a:r>
              <a:rPr lang="en-GB" sz="4800"/>
              <a:t>Researching the familiar</a:t>
            </a:r>
          </a:p>
        </p:txBody>
      </p:sp>
      <p:sp>
        <p:nvSpPr>
          <p:cNvPr id="3" name="Content Placeholder 2">
            <a:extLst>
              <a:ext uri="{FF2B5EF4-FFF2-40B4-BE49-F238E27FC236}">
                <a16:creationId xmlns:a16="http://schemas.microsoft.com/office/drawing/2014/main" id="{121F8E6C-B678-E3CD-870D-0F70637EA717}"/>
              </a:ext>
            </a:extLst>
          </p:cNvPr>
          <p:cNvSpPr>
            <a:spLocks noGrp="1"/>
          </p:cNvSpPr>
          <p:nvPr>
            <p:ph idx="1"/>
          </p:nvPr>
        </p:nvSpPr>
        <p:spPr>
          <a:xfrm>
            <a:off x="1045028" y="3017522"/>
            <a:ext cx="9941319" cy="3124658"/>
          </a:xfrm>
        </p:spPr>
        <p:txBody>
          <a:bodyPr anchor="ctr">
            <a:normAutofit/>
          </a:bodyPr>
          <a:lstStyle/>
          <a:p>
            <a:r>
              <a:rPr lang="en-GB" sz="2400" b="0" i="0">
                <a:effectLst/>
                <a:latin typeface="Inter"/>
              </a:rPr>
              <a:t>When the researcher shares the participants’ experiences, they gain </a:t>
            </a:r>
            <a:r>
              <a:rPr lang="en-GB" sz="2400" b="1" i="0">
                <a:effectLst/>
                <a:latin typeface="Inter"/>
              </a:rPr>
              <a:t>cultural intuition</a:t>
            </a:r>
            <a:r>
              <a:rPr lang="en-GB" sz="2400" b="0" i="0">
                <a:effectLst/>
                <a:latin typeface="Inter"/>
              </a:rPr>
              <a:t> and </a:t>
            </a:r>
            <a:r>
              <a:rPr lang="en-GB" sz="2400" b="1" i="0">
                <a:effectLst/>
                <a:latin typeface="Inter"/>
              </a:rPr>
              <a:t>insider knowledge</a:t>
            </a:r>
            <a:r>
              <a:rPr lang="en-GB" sz="2400" b="0" i="0">
                <a:effectLst/>
                <a:latin typeface="Inter"/>
              </a:rPr>
              <a:t>, which can facilitate access and rapport. For example, Berger’s own experience as an immigrant helped her understand the nuanced challenges faced by immigrant women in her study.</a:t>
            </a:r>
          </a:p>
          <a:p>
            <a:r>
              <a:rPr lang="en-GB" sz="2400" b="0" i="0">
                <a:effectLst/>
                <a:latin typeface="Inter"/>
              </a:rPr>
              <a:t>However, this position also carries risks, such as </a:t>
            </a:r>
            <a:r>
              <a:rPr lang="en-GB" sz="2400" b="1" i="0">
                <a:effectLst/>
                <a:latin typeface="Inter"/>
              </a:rPr>
              <a:t>projection</a:t>
            </a:r>
            <a:r>
              <a:rPr lang="en-GB" sz="2400" b="0" i="0">
                <a:effectLst/>
                <a:latin typeface="Inter"/>
              </a:rPr>
              <a:t> of the researcher’s experiences onto participants and </a:t>
            </a:r>
            <a:r>
              <a:rPr lang="en-GB" sz="2400" b="1" i="0">
                <a:effectLst/>
                <a:latin typeface="Inter"/>
              </a:rPr>
              <a:t>overidentification</a:t>
            </a:r>
            <a:r>
              <a:rPr lang="en-GB" sz="2400" b="0" i="0">
                <a:effectLst/>
                <a:latin typeface="Inter"/>
              </a:rPr>
              <a:t>. To mitigate these risks, Berger recommends maintaining </a:t>
            </a:r>
            <a:r>
              <a:rPr lang="en-GB" sz="2400" b="1" i="0">
                <a:effectLst/>
                <a:latin typeface="Inter"/>
              </a:rPr>
              <a:t>critical distance</a:t>
            </a:r>
            <a:r>
              <a:rPr lang="en-GB" sz="2400" b="0" i="0">
                <a:effectLst/>
                <a:latin typeface="Inter"/>
              </a:rPr>
              <a:t>, documenting personal reactions, and seeking </a:t>
            </a:r>
            <a:r>
              <a:rPr lang="en-GB" sz="2400" b="1" i="0">
                <a:effectLst/>
                <a:latin typeface="Inter"/>
              </a:rPr>
              <a:t>peer consultation</a:t>
            </a:r>
            <a:endParaRPr lang="en-GB" sz="2400" b="0" i="0">
              <a:effectLst/>
              <a:latin typeface="Inter"/>
            </a:endParaRPr>
          </a:p>
          <a:p>
            <a:endParaRPr lang="en-GB"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22196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DFA5B5-7EA9-BEB1-7E01-93A3AF3DF04F}"/>
              </a:ext>
            </a:extLst>
          </p:cNvPr>
          <p:cNvSpPr>
            <a:spLocks noGrp="1"/>
          </p:cNvSpPr>
          <p:nvPr>
            <p:ph type="title"/>
          </p:nvPr>
        </p:nvSpPr>
        <p:spPr>
          <a:xfrm>
            <a:off x="808638" y="386930"/>
            <a:ext cx="9236700" cy="1188950"/>
          </a:xfrm>
        </p:spPr>
        <p:txBody>
          <a:bodyPr anchor="b">
            <a:normAutofit/>
          </a:bodyPr>
          <a:lstStyle/>
          <a:p>
            <a:r>
              <a:rPr lang="en-GB" sz="5400"/>
              <a:t>Transitioning positions</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AB56406-32AA-F45B-9850-0B5D483FDD3B}"/>
              </a:ext>
            </a:extLst>
          </p:cNvPr>
          <p:cNvSpPr>
            <a:spLocks noGrp="1"/>
          </p:cNvSpPr>
          <p:nvPr>
            <p:ph idx="1"/>
          </p:nvPr>
        </p:nvSpPr>
        <p:spPr>
          <a:xfrm>
            <a:off x="793660" y="2599509"/>
            <a:ext cx="10143668" cy="3435531"/>
          </a:xfrm>
        </p:spPr>
        <p:txBody>
          <a:bodyPr anchor="ctr">
            <a:normAutofit/>
          </a:bodyPr>
          <a:lstStyle/>
          <a:p>
            <a:r>
              <a:rPr lang="en-GB" sz="2400" b="0" i="0">
                <a:effectLst/>
                <a:latin typeface="Inter"/>
              </a:rPr>
              <a:t>Transitioning from outsider to insider can provide unique insights. For instance, Berger’s experience of becoming a stepmother while studying stepfamilies allowed her to revisit earlier interpretations with new perspectives.</a:t>
            </a:r>
          </a:p>
          <a:p>
            <a:r>
              <a:rPr lang="en-GB" sz="2400" b="0" i="0">
                <a:effectLst/>
                <a:latin typeface="Inter"/>
              </a:rPr>
              <a:t>This dynamic positioning highlights how </a:t>
            </a:r>
            <a:r>
              <a:rPr lang="en-GB" sz="2400" b="1" i="0">
                <a:effectLst/>
                <a:latin typeface="Inter"/>
              </a:rPr>
              <a:t>changing viewpoints</a:t>
            </a:r>
            <a:r>
              <a:rPr lang="en-GB" sz="2400" b="0" i="0">
                <a:effectLst/>
                <a:latin typeface="Inter"/>
              </a:rPr>
              <a:t> can reveal biases and deepen understanding. Strategies for managing this transition include comparing interpretations before and after the change and systematically reflecting on how the researcher’s position evolves.</a:t>
            </a:r>
          </a:p>
        </p:txBody>
      </p:sp>
    </p:spTree>
    <p:extLst>
      <p:ext uri="{BB962C8B-B14F-4D97-AF65-F5344CB8AC3E}">
        <p14:creationId xmlns:p14="http://schemas.microsoft.com/office/powerpoint/2010/main" val="39952917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D6608F-C0B7-A785-547A-535D035F3E13}"/>
              </a:ext>
            </a:extLst>
          </p:cNvPr>
          <p:cNvSpPr>
            <a:spLocks noGrp="1"/>
          </p:cNvSpPr>
          <p:nvPr>
            <p:ph type="title"/>
          </p:nvPr>
        </p:nvSpPr>
        <p:spPr>
          <a:xfrm>
            <a:off x="808638" y="386930"/>
            <a:ext cx="9236700" cy="1188950"/>
          </a:xfrm>
        </p:spPr>
        <p:txBody>
          <a:bodyPr anchor="b">
            <a:normAutofit/>
          </a:bodyPr>
          <a:lstStyle/>
          <a:p>
            <a:r>
              <a:rPr lang="en-GB" sz="5400"/>
              <a:t>Researching the unfamiliar</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F6573EB-431C-D227-AE8C-C15986898447}"/>
              </a:ext>
            </a:extLst>
          </p:cNvPr>
          <p:cNvSpPr>
            <a:spLocks noGrp="1"/>
          </p:cNvSpPr>
          <p:nvPr>
            <p:ph idx="1"/>
          </p:nvPr>
        </p:nvSpPr>
        <p:spPr>
          <a:xfrm>
            <a:off x="793660" y="2599509"/>
            <a:ext cx="10143668" cy="3435531"/>
          </a:xfrm>
        </p:spPr>
        <p:txBody>
          <a:bodyPr anchor="ctr">
            <a:normAutofit/>
          </a:bodyPr>
          <a:lstStyle/>
          <a:p>
            <a:r>
              <a:rPr lang="en-GB" sz="2400" b="0" i="0">
                <a:effectLst/>
                <a:latin typeface="Inter"/>
              </a:rPr>
              <a:t>When researching unfamiliar territory, the researcher brings a </a:t>
            </a:r>
            <a:r>
              <a:rPr lang="en-GB" sz="2400" b="1" i="0">
                <a:effectLst/>
                <a:latin typeface="Inter"/>
              </a:rPr>
              <a:t>fresh perspective</a:t>
            </a:r>
            <a:r>
              <a:rPr lang="en-GB" sz="2400" b="0" i="0">
                <a:effectLst/>
                <a:latin typeface="Inter"/>
              </a:rPr>
              <a:t> and fewer preconceptions. This can empower participants, who become the experts in their own experiences.</a:t>
            </a:r>
          </a:p>
          <a:p>
            <a:r>
              <a:rPr lang="en-GB" sz="2400" b="0" i="0">
                <a:effectLst/>
                <a:latin typeface="Inter"/>
              </a:rPr>
              <a:t>However, the lack of familiarity can also lead to </a:t>
            </a:r>
            <a:r>
              <a:rPr lang="en-GB" sz="2400" b="1" i="0">
                <a:effectLst/>
                <a:latin typeface="Inter"/>
              </a:rPr>
              <a:t>misinterpretation</a:t>
            </a:r>
            <a:r>
              <a:rPr lang="en-GB" sz="2400" b="0" i="0">
                <a:effectLst/>
                <a:latin typeface="Inter"/>
              </a:rPr>
              <a:t> or </a:t>
            </a:r>
            <a:r>
              <a:rPr lang="en-GB" sz="2400" b="1" i="0">
                <a:effectLst/>
                <a:latin typeface="Inter"/>
              </a:rPr>
              <a:t>stereotyping</a:t>
            </a:r>
            <a:r>
              <a:rPr lang="en-GB" sz="2400" b="0" i="0">
                <a:effectLst/>
                <a:latin typeface="Inter"/>
              </a:rPr>
              <a:t>. To address this, Berger suggests embracing a </a:t>
            </a:r>
            <a:r>
              <a:rPr lang="en-GB" sz="2400" b="1" i="0">
                <a:effectLst/>
                <a:latin typeface="Inter"/>
              </a:rPr>
              <a:t>learner stance</a:t>
            </a:r>
            <a:r>
              <a:rPr lang="en-GB" sz="2400" b="0" i="0">
                <a:effectLst/>
                <a:latin typeface="Inter"/>
              </a:rPr>
              <a:t>, seeking guidance from those familiar with the context, and using theoretical frameworks thoughtfully.</a:t>
            </a:r>
          </a:p>
        </p:txBody>
      </p:sp>
    </p:spTree>
    <p:extLst>
      <p:ext uri="{BB962C8B-B14F-4D97-AF65-F5344CB8AC3E}">
        <p14:creationId xmlns:p14="http://schemas.microsoft.com/office/powerpoint/2010/main" val="11354681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95E571-3CBF-8C9B-903E-487A71806DF8}"/>
              </a:ext>
            </a:extLst>
          </p:cNvPr>
          <p:cNvSpPr>
            <a:spLocks noGrp="1"/>
          </p:cNvSpPr>
          <p:nvPr>
            <p:ph type="title"/>
          </p:nvPr>
        </p:nvSpPr>
        <p:spPr>
          <a:xfrm>
            <a:off x="808638" y="386930"/>
            <a:ext cx="9236700" cy="1188950"/>
          </a:xfrm>
        </p:spPr>
        <p:txBody>
          <a:bodyPr anchor="b">
            <a:normAutofit/>
          </a:bodyPr>
          <a:lstStyle/>
          <a:p>
            <a:r>
              <a:rPr lang="en-GB" sz="3800"/>
              <a:t>Practical strategies for enhancing reflexivity</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A15CDC4-2A68-15CF-D715-CCA14E2419A9}"/>
              </a:ext>
            </a:extLst>
          </p:cNvPr>
          <p:cNvSpPr>
            <a:spLocks noGrp="1"/>
          </p:cNvSpPr>
          <p:nvPr>
            <p:ph idx="1"/>
          </p:nvPr>
        </p:nvSpPr>
        <p:spPr>
          <a:xfrm>
            <a:off x="793660" y="2599509"/>
            <a:ext cx="10143668" cy="3435531"/>
          </a:xfrm>
        </p:spPr>
        <p:txBody>
          <a:bodyPr anchor="ctr">
            <a:normAutofit/>
          </a:bodyPr>
          <a:lstStyle/>
          <a:p>
            <a:r>
              <a:rPr lang="en-GB" sz="2400" b="0" i="0">
                <a:effectLst/>
                <a:latin typeface="Inter"/>
              </a:rPr>
              <a:t>To enhance reflexivity, researchers can adopt several practical strategies:</a:t>
            </a:r>
          </a:p>
          <a:p>
            <a:pPr>
              <a:buFont typeface="+mj-lt"/>
              <a:buAutoNum type="arabicPeriod"/>
            </a:pPr>
            <a:r>
              <a:rPr lang="en-GB" sz="2400" b="1" i="0">
                <a:effectLst/>
                <a:latin typeface="Inter"/>
              </a:rPr>
              <a:t>Documentation</a:t>
            </a:r>
            <a:r>
              <a:rPr lang="en-GB" sz="2400" b="0" i="0">
                <a:effectLst/>
                <a:latin typeface="Inter"/>
              </a:rPr>
              <a:t>: Keeping reflexive journals and research logs to track observations, interpretations, and personal reactions.</a:t>
            </a:r>
          </a:p>
          <a:p>
            <a:pPr>
              <a:spcBef>
                <a:spcPts val="300"/>
              </a:spcBef>
              <a:buFont typeface="+mj-lt"/>
              <a:buAutoNum type="arabicPeriod"/>
            </a:pPr>
            <a:r>
              <a:rPr lang="en-GB" sz="2400" b="1" i="0">
                <a:effectLst/>
                <a:latin typeface="Inter"/>
              </a:rPr>
              <a:t>Collaboration</a:t>
            </a:r>
            <a:r>
              <a:rPr lang="en-GB" sz="2400" b="0" i="0">
                <a:effectLst/>
                <a:latin typeface="Inter"/>
              </a:rPr>
              <a:t>: Engaging in team-based reflexivity, peer debriefing, and member checking.</a:t>
            </a:r>
          </a:p>
          <a:p>
            <a:pPr>
              <a:spcBef>
                <a:spcPts val="300"/>
              </a:spcBef>
              <a:buFont typeface="+mj-lt"/>
              <a:buAutoNum type="arabicPeriod"/>
            </a:pPr>
            <a:r>
              <a:rPr lang="en-GB" sz="2400" b="1" i="0">
                <a:effectLst/>
                <a:latin typeface="Inter"/>
              </a:rPr>
              <a:t>Balancing Involvement and Detachment</a:t>
            </a:r>
            <a:r>
              <a:rPr lang="en-GB" sz="2400" b="0" i="0">
                <a:effectLst/>
                <a:latin typeface="Inter"/>
              </a:rPr>
              <a:t>: Maintaining ‘empathic distance’ to avoid overidentification while remaining sensitive to participants’ experiences.</a:t>
            </a:r>
          </a:p>
          <a:p>
            <a:endParaRPr lang="en-GB" sz="2400"/>
          </a:p>
        </p:txBody>
      </p:sp>
    </p:spTree>
    <p:extLst>
      <p:ext uri="{BB962C8B-B14F-4D97-AF65-F5344CB8AC3E}">
        <p14:creationId xmlns:p14="http://schemas.microsoft.com/office/powerpoint/2010/main" val="36875151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81FB7E-A766-B542-AA51-5869EBBFBC8B}"/>
              </a:ext>
            </a:extLst>
          </p:cNvPr>
          <p:cNvSpPr>
            <a:spLocks noGrp="1"/>
          </p:cNvSpPr>
          <p:nvPr>
            <p:ph type="title"/>
          </p:nvPr>
        </p:nvSpPr>
        <p:spPr>
          <a:xfrm>
            <a:off x="808638" y="386930"/>
            <a:ext cx="9236700" cy="1188950"/>
          </a:xfrm>
        </p:spPr>
        <p:txBody>
          <a:bodyPr anchor="b">
            <a:normAutofit/>
          </a:bodyPr>
          <a:lstStyle/>
          <a:p>
            <a:r>
              <a:rPr lang="en-GB" sz="5400"/>
              <a:t>Conclusion</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AAB86D9-6158-0D23-5DED-A1C5AD77A507}"/>
              </a:ext>
            </a:extLst>
          </p:cNvPr>
          <p:cNvSpPr>
            <a:spLocks noGrp="1"/>
          </p:cNvSpPr>
          <p:nvPr>
            <p:ph idx="1"/>
          </p:nvPr>
        </p:nvSpPr>
        <p:spPr>
          <a:xfrm>
            <a:off x="793660" y="2599509"/>
            <a:ext cx="10143668" cy="3435531"/>
          </a:xfrm>
        </p:spPr>
        <p:txBody>
          <a:bodyPr anchor="ctr">
            <a:normAutofit/>
          </a:bodyPr>
          <a:lstStyle/>
          <a:p>
            <a:r>
              <a:rPr lang="en-GB" sz="2400" b="0" i="0">
                <a:effectLst/>
                <a:latin typeface="Inter"/>
              </a:rPr>
              <a:t>In conclusion, ensuring quality in qualitative research requires a combination of </a:t>
            </a:r>
            <a:r>
              <a:rPr lang="en-GB" sz="2400" b="1" i="0">
                <a:effectLst/>
                <a:latin typeface="Inter"/>
              </a:rPr>
              <a:t>rigorous standards</a:t>
            </a:r>
            <a:r>
              <a:rPr lang="en-GB" sz="2400" b="0" i="0">
                <a:effectLst/>
                <a:latin typeface="Inter"/>
              </a:rPr>
              <a:t> and </a:t>
            </a:r>
            <a:r>
              <a:rPr lang="en-GB" sz="2400" b="1" i="0">
                <a:effectLst/>
                <a:latin typeface="Inter"/>
              </a:rPr>
              <a:t>reflexive practices</a:t>
            </a:r>
            <a:r>
              <a:rPr lang="en-GB" sz="2400" b="0" i="0">
                <a:effectLst/>
                <a:latin typeface="Inter"/>
              </a:rPr>
              <a:t>. Malterud’s framework emphasises relevance, validity, and reflexivity, while Berger’s work highlights the importance of researcher positioning.</a:t>
            </a:r>
          </a:p>
          <a:p>
            <a:r>
              <a:rPr lang="en-GB" sz="2400" b="0" i="0">
                <a:effectLst/>
                <a:latin typeface="Inter"/>
              </a:rPr>
              <a:t>For doctoral researchers, I recommend:</a:t>
            </a:r>
          </a:p>
          <a:p>
            <a:pPr>
              <a:buFont typeface="Arial" panose="020B0604020202020204" pitchFamily="34" charset="0"/>
              <a:buChar char="•"/>
            </a:pPr>
            <a:r>
              <a:rPr lang="en-GB" sz="2400" b="0" i="0">
                <a:effectLst/>
                <a:latin typeface="Inter"/>
              </a:rPr>
              <a:t>Explicitly documenting your position and preconceptions.</a:t>
            </a:r>
          </a:p>
          <a:p>
            <a:pPr>
              <a:spcBef>
                <a:spcPts val="300"/>
              </a:spcBef>
              <a:buFont typeface="Arial" panose="020B0604020202020204" pitchFamily="34" charset="0"/>
              <a:buChar char="•"/>
            </a:pPr>
            <a:r>
              <a:rPr lang="en-GB" sz="2400" b="0" i="0">
                <a:effectLst/>
                <a:latin typeface="Inter"/>
              </a:rPr>
              <a:t>Systematically reflecting on your role throughout the research process.</a:t>
            </a:r>
          </a:p>
          <a:p>
            <a:pPr>
              <a:spcBef>
                <a:spcPts val="300"/>
              </a:spcBef>
              <a:buFont typeface="Arial" panose="020B0604020202020204" pitchFamily="34" charset="0"/>
              <a:buChar char="•"/>
            </a:pPr>
            <a:r>
              <a:rPr lang="en-GB" sz="2400" b="0" i="0">
                <a:effectLst/>
                <a:latin typeface="Inter"/>
              </a:rPr>
              <a:t>Being transparent in reporting your methods and findings.</a:t>
            </a:r>
          </a:p>
          <a:p>
            <a:pPr>
              <a:spcBef>
                <a:spcPts val="300"/>
              </a:spcBef>
              <a:buFont typeface="Arial" panose="020B0604020202020204" pitchFamily="34" charset="0"/>
              <a:buChar char="•"/>
            </a:pPr>
            <a:r>
              <a:rPr lang="en-GB" sz="2400" b="0" i="0">
                <a:effectLst/>
                <a:latin typeface="Inter"/>
              </a:rPr>
              <a:t>Continuously learning and adapting as your understanding evolves.</a:t>
            </a:r>
          </a:p>
          <a:p>
            <a:endParaRPr lang="en-GB" sz="2400"/>
          </a:p>
        </p:txBody>
      </p:sp>
    </p:spTree>
    <p:extLst>
      <p:ext uri="{BB962C8B-B14F-4D97-AF65-F5344CB8AC3E}">
        <p14:creationId xmlns:p14="http://schemas.microsoft.com/office/powerpoint/2010/main" val="20990491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2BBF89-1095-47B5-FA54-DD4331F661F8}"/>
              </a:ext>
            </a:extLst>
          </p:cNvPr>
          <p:cNvSpPr>
            <a:spLocks noGrp="1"/>
          </p:cNvSpPr>
          <p:nvPr>
            <p:ph type="title"/>
          </p:nvPr>
        </p:nvSpPr>
        <p:spPr>
          <a:xfrm>
            <a:off x="808638" y="386930"/>
            <a:ext cx="9236700" cy="1188950"/>
          </a:xfrm>
        </p:spPr>
        <p:txBody>
          <a:bodyPr anchor="b">
            <a:normAutofit/>
          </a:bodyPr>
          <a:lstStyle/>
          <a:p>
            <a:r>
              <a:rPr lang="en-GB" sz="5400"/>
              <a:t>References</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D85489B-1600-CD9F-92EF-8E276B382AA5}"/>
              </a:ext>
            </a:extLst>
          </p:cNvPr>
          <p:cNvSpPr>
            <a:spLocks noGrp="1"/>
          </p:cNvSpPr>
          <p:nvPr>
            <p:ph idx="1"/>
          </p:nvPr>
        </p:nvSpPr>
        <p:spPr>
          <a:xfrm>
            <a:off x="793660" y="2599509"/>
            <a:ext cx="10143668" cy="3435531"/>
          </a:xfrm>
        </p:spPr>
        <p:txBody>
          <a:bodyPr anchor="ctr">
            <a:normAutofit/>
          </a:bodyPr>
          <a:lstStyle/>
          <a:p>
            <a:pPr>
              <a:buFont typeface="Arial" panose="020B0604020202020204" pitchFamily="34" charset="0"/>
              <a:buChar char="•"/>
            </a:pPr>
            <a:r>
              <a:rPr lang="en-GB" sz="2400" b="0" i="0">
                <a:effectLst/>
                <a:latin typeface="Inter"/>
              </a:rPr>
              <a:t>Malterud, K. (2001). Qualitative research: standards, challenges, and guidelines. </a:t>
            </a:r>
            <a:r>
              <a:rPr lang="en-GB" sz="2400" b="0" i="1">
                <a:effectLst/>
                <a:latin typeface="Inter"/>
              </a:rPr>
              <a:t>The Lancet</a:t>
            </a:r>
            <a:r>
              <a:rPr lang="en-GB" sz="2400" b="0" i="0">
                <a:effectLst/>
                <a:latin typeface="Inter"/>
              </a:rPr>
              <a:t>, 358, 483-488.</a:t>
            </a:r>
          </a:p>
          <a:p>
            <a:pPr>
              <a:spcBef>
                <a:spcPts val="300"/>
              </a:spcBef>
              <a:buFont typeface="Arial" panose="020B0604020202020204" pitchFamily="34" charset="0"/>
              <a:buChar char="•"/>
            </a:pPr>
            <a:r>
              <a:rPr lang="en-GB" sz="2400" b="0" i="0">
                <a:effectLst/>
                <a:latin typeface="Inter"/>
              </a:rPr>
              <a:t>Berger, R. (2013). Now I see it, now I don’t: researcher’s position and reflexivity in qualitative research. </a:t>
            </a:r>
            <a:r>
              <a:rPr lang="en-GB" sz="2400" b="0" i="1">
                <a:effectLst/>
                <a:latin typeface="Inter"/>
              </a:rPr>
              <a:t>Qualitative Research</a:t>
            </a:r>
            <a:r>
              <a:rPr lang="en-GB" sz="2400" b="0" i="0">
                <a:effectLst/>
                <a:latin typeface="Inter"/>
              </a:rPr>
              <a:t>, 13(1), 1-16.</a:t>
            </a:r>
          </a:p>
          <a:p>
            <a:pPr marL="0" indent="0">
              <a:buNone/>
            </a:pPr>
            <a:endParaRPr lang="en-GB" sz="2400"/>
          </a:p>
        </p:txBody>
      </p:sp>
    </p:spTree>
    <p:extLst>
      <p:ext uri="{BB962C8B-B14F-4D97-AF65-F5344CB8AC3E}">
        <p14:creationId xmlns:p14="http://schemas.microsoft.com/office/powerpoint/2010/main" val="1636447513"/>
      </p:ext>
    </p:extLst>
  </p:cSld>
  <p:clrMapOvr>
    <a:masterClrMapping/>
  </p:clrMapOvr>
</p:sld>
</file>

<file path=ppt/theme/theme1.xml><?xml version="1.0" encoding="utf-8"?>
<a:theme xmlns:a="http://schemas.openxmlformats.org/drawingml/2006/main" name="Office Theme">
  <a:themeElements>
    <a:clrScheme name="Custom 4">
      <a:dk1>
        <a:sysClr val="windowText" lastClr="000000"/>
      </a:dk1>
      <a:lt1>
        <a:sysClr val="window" lastClr="FFFFFF"/>
      </a:lt1>
      <a:dk2>
        <a:srgbClr val="44546A"/>
      </a:dk2>
      <a:lt2>
        <a:srgbClr val="E7E6E6"/>
      </a:lt2>
      <a:accent1>
        <a:srgbClr val="538135"/>
      </a:accent1>
      <a:accent2>
        <a:srgbClr val="FF0000"/>
      </a:accent2>
      <a:accent3>
        <a:srgbClr val="FFFFFF"/>
      </a:accent3>
      <a:accent4>
        <a:srgbClr val="A8D08D"/>
      </a:accent4>
      <a:accent5>
        <a:srgbClr val="E2EFD9"/>
      </a:accent5>
      <a:accent6>
        <a:srgbClr val="538135"/>
      </a:accent6>
      <a:hlink>
        <a:srgbClr val="FFD965"/>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1365</Words>
  <Application>Microsoft Office PowerPoint</Application>
  <PresentationFormat>Widescreen</PresentationFormat>
  <Paragraphs>71</Paragraphs>
  <Slides>17</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Inter</vt:lpstr>
      <vt:lpstr>Arial</vt:lpstr>
      <vt:lpstr>Calibri</vt:lpstr>
      <vt:lpstr>Calibri Light</vt:lpstr>
      <vt:lpstr>Office Theme</vt:lpstr>
      <vt:lpstr>Quality in Qualitative Research: Standards, Reflexivity, and Researcher Positioning </vt:lpstr>
      <vt:lpstr>Please note</vt:lpstr>
      <vt:lpstr>Malterud and Berger</vt:lpstr>
      <vt:lpstr>2 Key Articles</vt:lpstr>
      <vt:lpstr>Malterud proposes three pillars of quality in qualitative research: relevance, validity, and reflexivity. </vt:lpstr>
      <vt:lpstr>Understanding Validity in Qualitative Research </vt:lpstr>
      <vt:lpstr>Sampling considerations</vt:lpstr>
      <vt:lpstr>Rigour</vt:lpstr>
      <vt:lpstr>Researcher Reflexivity</vt:lpstr>
      <vt:lpstr>Researcher positioning impacts your research</vt:lpstr>
      <vt:lpstr>3 types of researcher positioning</vt:lpstr>
      <vt:lpstr>Researching the familiar</vt:lpstr>
      <vt:lpstr>Transitioning positions</vt:lpstr>
      <vt:lpstr>Researching the unfamiliar</vt:lpstr>
      <vt:lpstr>Practical strategies for enhancing reflexivity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LCDB7007 RESEARCH PRINCIPLES AND PHILOSOPHY  ORIENTATION TO RESEARCH</dc:title>
  <dc:creator>Caroline Jawad</dc:creator>
  <cp:lastModifiedBy>Caroline Jawad</cp:lastModifiedBy>
  <cp:revision>10</cp:revision>
  <cp:lastPrinted>2025-02-11T08:47:27Z</cp:lastPrinted>
  <dcterms:created xsi:type="dcterms:W3CDTF">2023-02-10T17:18:13Z</dcterms:created>
  <dcterms:modified xsi:type="dcterms:W3CDTF">2025-02-18T17:54:34Z</dcterms:modified>
</cp:coreProperties>
</file>