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Lst>
  <p:sldSz cy="6858000" cx="12192000"/>
  <p:notesSz cx="6858000" cy="9144000"/>
  <p:embeddedFontLst>
    <p:embeddedFont>
      <p:font typeface="Quattrocento Sans"/>
      <p:regular r:id="rId38"/>
      <p:bold r:id="rId39"/>
      <p:italic r:id="rId40"/>
      <p:boldItalic r:id="rId41"/>
    </p:embeddedFont>
    <p:embeddedFont>
      <p:font typeface="PT Sans"/>
      <p:regular r:id="rId42"/>
      <p:bold r:id="rId43"/>
      <p:italic r:id="rId44"/>
      <p:boldItalic r:id="rId45"/>
    </p:embeddedFont>
    <p:embeddedFont>
      <p:font typeface="Open Sans"/>
      <p:regular r:id="rId46"/>
      <p:bold r:id="rId47"/>
      <p:italic r:id="rId48"/>
      <p:boldItalic r:id="rId4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50" roundtripDataSignature="AMtx7mgCUB/BhlJJcXTHpPQdddqd31Mey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QuattrocentoSans-italic.fntdata"/><Relationship Id="rId42" Type="http://schemas.openxmlformats.org/officeDocument/2006/relationships/font" Target="fonts/PTSans-regular.fntdata"/><Relationship Id="rId41" Type="http://schemas.openxmlformats.org/officeDocument/2006/relationships/font" Target="fonts/QuattrocentoSans-boldItalic.fntdata"/><Relationship Id="rId44" Type="http://schemas.openxmlformats.org/officeDocument/2006/relationships/font" Target="fonts/PTSans-italic.fntdata"/><Relationship Id="rId43" Type="http://schemas.openxmlformats.org/officeDocument/2006/relationships/font" Target="fonts/PTSans-bold.fntdata"/><Relationship Id="rId46" Type="http://schemas.openxmlformats.org/officeDocument/2006/relationships/font" Target="fonts/OpenSans-regular.fntdata"/><Relationship Id="rId45" Type="http://schemas.openxmlformats.org/officeDocument/2006/relationships/font" Target="fonts/PTSans-bold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48" Type="http://schemas.openxmlformats.org/officeDocument/2006/relationships/font" Target="fonts/OpenSans-italic.fntdata"/><Relationship Id="rId47" Type="http://schemas.openxmlformats.org/officeDocument/2006/relationships/font" Target="fonts/OpenSans-bold.fntdata"/><Relationship Id="rId49" Type="http://schemas.openxmlformats.org/officeDocument/2006/relationships/font" Target="fonts/OpenSans-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font" Target="fonts/QuattrocentoSans-bold.fntdata"/><Relationship Id="rId38" Type="http://schemas.openxmlformats.org/officeDocument/2006/relationships/font" Target="fonts/QuattrocentoSans-regular.fntdata"/><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2" name="Google Shape;152;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Calibri"/>
              <a:buNone/>
            </a:pPr>
            <a:fld id="{00000000-1234-1234-1234-123412341234}" type="slidenum">
              <a:rPr b="0" i="0" lang="en-GB" sz="1200" u="none" cap="none" strike="noStrike">
                <a:solidFill>
                  <a:srgbClr val="000000"/>
                </a:solidFill>
                <a:latin typeface="Calibri"/>
                <a:ea typeface="Calibri"/>
                <a:cs typeface="Calibri"/>
                <a:sym typeface="Calibri"/>
              </a:rPr>
              <a:t>‹#›</a:t>
            </a:fld>
            <a:endParaRPr b="0" i="0" sz="1200" u="none" cap="none" strike="noStrik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9" name="Google Shape;159;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6" name="Google Shape;166;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R.P. was something that was developed in disciplines such as teaching, medicine and social work as a way to learn from real life experiences.</a:t>
            </a:r>
            <a:endParaRPr/>
          </a:p>
          <a:p>
            <a:pPr indent="0" lvl="0" marL="0" rtl="0" algn="l">
              <a:spcBef>
                <a:spcPts val="0"/>
              </a:spcBef>
              <a:spcAft>
                <a:spcPts val="0"/>
              </a:spcAft>
              <a:buNone/>
            </a:pPr>
            <a:r>
              <a:rPr lang="en-GB"/>
              <a:t>Over time many other areas have adopted the principles of reflective practice, including universities, Police , business etc.</a:t>
            </a:r>
            <a:endParaRPr/>
          </a:p>
        </p:txBody>
      </p:sp>
      <p:sp>
        <p:nvSpPr>
          <p:cNvPr id="167" name="Google Shape;167;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5" name="Google Shape;175;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R.P is a very personal thing and different people will define it in different ways.</a:t>
            </a:r>
            <a:endParaRPr/>
          </a:p>
          <a:p>
            <a:pPr indent="0" lvl="0" marL="0" rtl="0" algn="l">
              <a:spcBef>
                <a:spcPts val="0"/>
              </a:spcBef>
              <a:spcAft>
                <a:spcPts val="0"/>
              </a:spcAft>
              <a:buNone/>
            </a:pPr>
            <a:r>
              <a:rPr lang="en-GB"/>
              <a:t>There is NO one correct way of defining what it is or how it should be done as a lot of the process depends on your own circumstances.</a:t>
            </a:r>
            <a:endParaRPr/>
          </a:p>
        </p:txBody>
      </p:sp>
      <p:sp>
        <p:nvSpPr>
          <p:cNvPr id="176" name="Google Shape;176;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4" name="Google Shape;18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Source:  Taken from University of Cambridge , Study Skills</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GB"/>
              <a:t>So what do you think are the ADVANTAGES of reflective practice – answers in the chat.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It has many benefits at both a personal and professional level and can help you focus on planning for future experiences.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1. Allows you to look at the bigger picture – e.g. within studying or professionally we can become too focused – RP allows you to think about your goals and your plans for the future</a:t>
            </a:r>
            <a:endParaRPr/>
          </a:p>
          <a:p>
            <a:pPr indent="0" lvl="0" marL="0" rtl="0" algn="l">
              <a:spcBef>
                <a:spcPts val="0"/>
              </a:spcBef>
              <a:spcAft>
                <a:spcPts val="0"/>
              </a:spcAft>
              <a:buNone/>
            </a:pPr>
            <a:r>
              <a:rPr lang="en-GB"/>
              <a:t>2. Identifies areas of improvement/development – in the workplace it can give you the opportunity to think upon areas that you can work upon as well as well as what you are doing well.</a:t>
            </a:r>
            <a:endParaRPr/>
          </a:p>
          <a:p>
            <a:pPr indent="0" lvl="0" marL="0" rtl="0" algn="l">
              <a:spcBef>
                <a:spcPts val="0"/>
              </a:spcBef>
              <a:spcAft>
                <a:spcPts val="0"/>
              </a:spcAft>
              <a:buNone/>
            </a:pPr>
            <a:r>
              <a:rPr lang="en-GB"/>
              <a:t>3. Be more creative and try new things – easy to get stuck in a rut and it can be helpful to think about what you are doing and why you are doing it. This can spark new ideas from different perspective.</a:t>
            </a:r>
            <a:endParaRPr/>
          </a:p>
          <a:p>
            <a:pPr indent="0" lvl="0" marL="0" rtl="0" algn="l">
              <a:spcBef>
                <a:spcPts val="0"/>
              </a:spcBef>
              <a:spcAft>
                <a:spcPts val="0"/>
              </a:spcAft>
              <a:buNone/>
            </a:pPr>
            <a:r>
              <a:rPr lang="en-GB"/>
              <a:t>4. Challenge some assumptions about people and situations – human nature to make assumptions about people and situations. Taking a step back and reflecting can help you challenge those assumptions </a:t>
            </a:r>
            <a:endParaRPr/>
          </a:p>
          <a:p>
            <a:pPr indent="0" lvl="0" marL="0" rtl="0" algn="l">
              <a:spcBef>
                <a:spcPts val="0"/>
              </a:spcBef>
              <a:spcAft>
                <a:spcPts val="0"/>
              </a:spcAft>
              <a:buNone/>
            </a:pPr>
            <a:r>
              <a:rPr lang="en-GB"/>
              <a:t>5. Key part of emotional intelligence – the ability to understand and remain in control of our emotions. Useful skill to have for your own well being and working with others.</a:t>
            </a:r>
            <a:endParaRPr/>
          </a:p>
          <a:p>
            <a:pPr indent="0" lvl="0" marL="0" rtl="0" algn="l">
              <a:spcBef>
                <a:spcPts val="0"/>
              </a:spcBef>
              <a:spcAft>
                <a:spcPts val="0"/>
              </a:spcAft>
              <a:buNone/>
            </a:pPr>
            <a:r>
              <a:rPr lang="en-GB"/>
              <a:t>6. Helps maintain a healthy work/life balance – offers a defined process for thinking through things. Learn from them and move on rather than dwelling on what happened.</a:t>
            </a:r>
            <a:endParaRPr/>
          </a:p>
          <a:p>
            <a:pPr indent="0" lvl="0" marL="0" rtl="0" algn="l">
              <a:spcBef>
                <a:spcPts val="0"/>
              </a:spcBef>
              <a:spcAft>
                <a:spcPts val="0"/>
              </a:spcAft>
              <a:buNone/>
            </a:pPr>
            <a:r>
              <a:rPr lang="en-GB"/>
              <a:t>7. Issues of self talk – little voice in head which reminds us of all the things we could have done better. Reflecting on an experience can help put this voice to use as we learn from what we have done and move on</a:t>
            </a:r>
            <a:endParaRPr/>
          </a:p>
          <a:p>
            <a:pPr indent="0" lvl="0" marL="0" rtl="0" algn="l">
              <a:spcBef>
                <a:spcPts val="0"/>
              </a:spcBef>
              <a:spcAft>
                <a:spcPts val="0"/>
              </a:spcAft>
              <a:buNone/>
            </a:pPr>
            <a:r>
              <a:t/>
            </a:r>
            <a:endParaRPr/>
          </a:p>
        </p:txBody>
      </p:sp>
      <p:sp>
        <p:nvSpPr>
          <p:cNvPr id="185" name="Google Shape;18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3" name="Google Shape;19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Now you know what reflection is and its benefits – how do you actually do it?</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GB"/>
              <a:t>Anybody want to share how they use reflective practice?</a:t>
            </a:r>
            <a:endParaRPr b="1"/>
          </a:p>
          <a:p>
            <a:pPr indent="0" lvl="0" marL="0" rtl="0" algn="l">
              <a:spcBef>
                <a:spcPts val="0"/>
              </a:spcBef>
              <a:spcAft>
                <a:spcPts val="0"/>
              </a:spcAft>
              <a:buNone/>
            </a:pPr>
            <a:r>
              <a:rPr b="1" lang="en-GB"/>
              <a:t>Give examples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Not one clear way of doing it – you have to find what works for you – it’s a personal process and journey</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Speak out loud</a:t>
            </a:r>
            <a:endParaRPr/>
          </a:p>
          <a:p>
            <a:pPr indent="0" lvl="0" marL="0" rtl="0" algn="l">
              <a:spcBef>
                <a:spcPts val="0"/>
              </a:spcBef>
              <a:spcAft>
                <a:spcPts val="0"/>
              </a:spcAft>
              <a:buNone/>
            </a:pPr>
            <a:r>
              <a:rPr lang="en-GB"/>
              <a:t>Write it  down</a:t>
            </a:r>
            <a:endParaRPr/>
          </a:p>
          <a:p>
            <a:pPr indent="0" lvl="0" marL="0" rtl="0" algn="l">
              <a:spcBef>
                <a:spcPts val="0"/>
              </a:spcBef>
              <a:spcAft>
                <a:spcPts val="0"/>
              </a:spcAft>
              <a:buNone/>
            </a:pPr>
            <a:r>
              <a:rPr b="1" lang="en-GB"/>
              <a:t>But </a:t>
            </a:r>
            <a:endParaRPr/>
          </a:p>
          <a:p>
            <a:pPr indent="0" lvl="0" marL="0" rtl="0" algn="l">
              <a:spcBef>
                <a:spcPts val="0"/>
              </a:spcBef>
              <a:spcAft>
                <a:spcPts val="0"/>
              </a:spcAft>
              <a:buNone/>
            </a:pPr>
            <a:r>
              <a:rPr lang="en-GB"/>
              <a:t>Do it regularly – get into a habit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Start with the basics</a:t>
            </a:r>
            <a:endParaRPr/>
          </a:p>
          <a:p>
            <a:pPr indent="0" lvl="0" marL="0" rtl="0" algn="l">
              <a:spcBef>
                <a:spcPts val="0"/>
              </a:spcBef>
              <a:spcAft>
                <a:spcPts val="0"/>
              </a:spcAft>
              <a:buNone/>
            </a:pPr>
            <a:r>
              <a:rPr lang="en-GB"/>
              <a:t>Think of a situation that you want to reflect on and then ask yourself these questions</a:t>
            </a:r>
            <a:endParaRPr/>
          </a:p>
        </p:txBody>
      </p:sp>
      <p:sp>
        <p:nvSpPr>
          <p:cNvPr id="194" name="Google Shape;19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1" name="Google Shape;201;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Hard to know where to start process if you are not use it. In your academic work you are expected to refer to theories, models etc.</a:t>
            </a:r>
            <a:endParaRPr/>
          </a:p>
          <a:p>
            <a:pPr indent="0" lvl="0" marL="0" rtl="0" algn="l">
              <a:spcBef>
                <a:spcPts val="0"/>
              </a:spcBef>
              <a:spcAft>
                <a:spcPts val="0"/>
              </a:spcAft>
              <a:buNone/>
            </a:pPr>
            <a:r>
              <a:rPr lang="en-GB"/>
              <a:t>Fortunately there are a number of models that you can use. </a:t>
            </a:r>
            <a:endParaRPr/>
          </a:p>
          <a:p>
            <a:pPr indent="0" lvl="0" marL="0" rtl="0" algn="l">
              <a:spcBef>
                <a:spcPts val="0"/>
              </a:spcBef>
              <a:spcAft>
                <a:spcPts val="0"/>
              </a:spcAft>
              <a:buNone/>
            </a:pPr>
            <a:r>
              <a:rPr lang="en-GB"/>
              <a:t>Search internet for more details of each one</a:t>
            </a:r>
            <a:endParaRPr/>
          </a:p>
          <a:p>
            <a:pPr indent="0" lvl="0" marL="0" rtl="0" algn="l">
              <a:spcBef>
                <a:spcPts val="0"/>
              </a:spcBef>
              <a:spcAft>
                <a:spcPts val="0"/>
              </a:spcAft>
              <a:buNone/>
            </a:pPr>
            <a:r>
              <a:t/>
            </a:r>
            <a:endParaRPr/>
          </a:p>
          <a:p>
            <a:pPr indent="-228600" lvl="0" marL="228600" rtl="0" algn="l">
              <a:spcBef>
                <a:spcPts val="0"/>
              </a:spcBef>
              <a:spcAft>
                <a:spcPts val="0"/>
              </a:spcAft>
              <a:buClr>
                <a:schemeClr val="dk1"/>
              </a:buClr>
              <a:buSzPts val="1200"/>
              <a:buFont typeface="Calibri"/>
              <a:buAutoNum type="arabicPeriod"/>
            </a:pPr>
            <a:r>
              <a:rPr b="1" lang="en-GB"/>
              <a:t>ERA Cycle </a:t>
            </a:r>
            <a:r>
              <a:rPr lang="en-GB"/>
              <a:t>– most simple model – 3 stages  (</a:t>
            </a:r>
            <a:r>
              <a:rPr b="0" i="0" lang="en-GB">
                <a:solidFill>
                  <a:srgbClr val="333333"/>
                </a:solidFill>
                <a:latin typeface="Arial"/>
                <a:ea typeface="Arial"/>
                <a:cs typeface="Arial"/>
                <a:sym typeface="Arial"/>
              </a:rPr>
              <a:t>Jasper, M. (2013). Beginning Reflective Practice. Andover: Cengage Learning)</a:t>
            </a:r>
            <a:endParaRPr/>
          </a:p>
          <a:p>
            <a:pPr indent="0" lvl="0" marL="0" rtl="0" algn="l">
              <a:spcBef>
                <a:spcPts val="0"/>
              </a:spcBef>
              <a:spcAft>
                <a:spcPts val="0"/>
              </a:spcAft>
              <a:buClr>
                <a:schemeClr val="dk1"/>
              </a:buClr>
              <a:buSzPts val="1200"/>
              <a:buFont typeface="Calibri"/>
              <a:buNone/>
            </a:pPr>
            <a:r>
              <a:rPr lang="en-GB"/>
              <a:t>EXPERIENCE – start with an experience work/personal, positive/negative, some thing new to us/been through before</a:t>
            </a:r>
            <a:endParaRPr/>
          </a:p>
          <a:p>
            <a:pPr indent="0" lvl="0" marL="0" rtl="0" algn="l">
              <a:spcBef>
                <a:spcPts val="0"/>
              </a:spcBef>
              <a:spcAft>
                <a:spcPts val="0"/>
              </a:spcAft>
              <a:buClr>
                <a:schemeClr val="dk1"/>
              </a:buClr>
              <a:buSzPts val="1200"/>
              <a:buFont typeface="Calibri"/>
              <a:buNone/>
            </a:pPr>
            <a:r>
              <a:rPr lang="en-GB"/>
              <a:t>REFLECTION – reflect on what happened – think through the experience, examine feelings, and decide on next step</a:t>
            </a:r>
            <a:endParaRPr/>
          </a:p>
          <a:p>
            <a:pPr indent="0" lvl="0" marL="0" rtl="0" algn="l">
              <a:spcBef>
                <a:spcPts val="0"/>
              </a:spcBef>
              <a:spcAft>
                <a:spcPts val="0"/>
              </a:spcAft>
              <a:buClr>
                <a:schemeClr val="dk1"/>
              </a:buClr>
              <a:buSzPts val="1200"/>
              <a:buFont typeface="Calibri"/>
              <a:buNone/>
            </a:pPr>
            <a:r>
              <a:rPr lang="en-GB"/>
              <a:t>ACTION – what we will do as a result of an experience will be different depending on the individual. This action will result in another experience and the cycle will continue.</a:t>
            </a:r>
            <a:endParaRPr/>
          </a:p>
          <a:p>
            <a:pPr indent="0" lvl="0" marL="0" rtl="0" algn="l">
              <a:spcBef>
                <a:spcPts val="0"/>
              </a:spcBef>
              <a:spcAft>
                <a:spcPts val="0"/>
              </a:spcAft>
              <a:buClr>
                <a:schemeClr val="dk1"/>
              </a:buClr>
              <a:buSzPts val="1200"/>
              <a:buFont typeface="Calibri"/>
              <a:buNone/>
            </a:pPr>
            <a:r>
              <a:t/>
            </a:r>
            <a:endParaRPr/>
          </a:p>
          <a:p>
            <a:pPr indent="0" lvl="0" marL="0" rtl="0" algn="l">
              <a:spcBef>
                <a:spcPts val="0"/>
              </a:spcBef>
              <a:spcAft>
                <a:spcPts val="0"/>
              </a:spcAft>
              <a:buClr>
                <a:schemeClr val="dk1"/>
              </a:buClr>
              <a:buSzPts val="1200"/>
              <a:buFont typeface="Calibri"/>
              <a:buNone/>
            </a:pPr>
            <a:r>
              <a:t/>
            </a:r>
            <a:endParaRPr/>
          </a:p>
          <a:p>
            <a:pPr indent="0" lvl="0" marL="0" rtl="0" algn="l">
              <a:spcBef>
                <a:spcPts val="0"/>
              </a:spcBef>
              <a:spcAft>
                <a:spcPts val="0"/>
              </a:spcAft>
              <a:buClr>
                <a:schemeClr val="dk1"/>
              </a:buClr>
              <a:buSzPts val="1200"/>
              <a:buFont typeface="Calibri"/>
              <a:buNone/>
            </a:pPr>
            <a:r>
              <a:t/>
            </a:r>
            <a:endParaRPr/>
          </a:p>
          <a:p>
            <a:pPr indent="0" lvl="0" marL="0" rtl="0" algn="l">
              <a:spcBef>
                <a:spcPts val="0"/>
              </a:spcBef>
              <a:spcAft>
                <a:spcPts val="0"/>
              </a:spcAft>
              <a:buClr>
                <a:schemeClr val="dk1"/>
              </a:buClr>
              <a:buSzPts val="1200"/>
              <a:buFont typeface="Calibri"/>
              <a:buNone/>
            </a:pPr>
            <a:r>
              <a:t/>
            </a:r>
            <a:endParaRPr/>
          </a:p>
          <a:p>
            <a:pPr indent="-152400" lvl="0" marL="228600" rtl="0" algn="l">
              <a:spcBef>
                <a:spcPts val="0"/>
              </a:spcBef>
              <a:spcAft>
                <a:spcPts val="0"/>
              </a:spcAft>
              <a:buClr>
                <a:schemeClr val="dk1"/>
              </a:buClr>
              <a:buSzPts val="1200"/>
              <a:buFont typeface="Calibri"/>
              <a:buNone/>
            </a:pPr>
            <a:r>
              <a:t/>
            </a:r>
            <a:endParaRPr/>
          </a:p>
        </p:txBody>
      </p:sp>
      <p:sp>
        <p:nvSpPr>
          <p:cNvPr id="202" name="Google Shape;202;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9" name="Google Shape;209;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2. Driscoll’s model</a:t>
            </a:r>
            <a:endParaRPr/>
          </a:p>
          <a:p>
            <a:pPr indent="0" lvl="0" marL="0" rtl="0" algn="l">
              <a:spcBef>
                <a:spcPts val="0"/>
              </a:spcBef>
              <a:spcAft>
                <a:spcPts val="0"/>
              </a:spcAft>
              <a:buNone/>
            </a:pPr>
            <a:r>
              <a:rPr lang="en-GB"/>
              <a:t>Developed in mid 1990’s – based on 3 ‘what’s questions asked by Terry BORTON in 1970’s</a:t>
            </a:r>
            <a:endParaRPr/>
          </a:p>
          <a:p>
            <a:pPr indent="0" lvl="0" marL="0" rtl="0" algn="l">
              <a:spcBef>
                <a:spcPts val="0"/>
              </a:spcBef>
              <a:spcAft>
                <a:spcPts val="0"/>
              </a:spcAft>
              <a:buNone/>
            </a:pPr>
            <a:r>
              <a:rPr lang="en-GB"/>
              <a:t>WHAT?</a:t>
            </a:r>
            <a:endParaRPr/>
          </a:p>
          <a:p>
            <a:pPr indent="0" lvl="0" marL="0" rtl="0" algn="l">
              <a:spcBef>
                <a:spcPts val="0"/>
              </a:spcBef>
              <a:spcAft>
                <a:spcPts val="0"/>
              </a:spcAft>
              <a:buNone/>
            </a:pPr>
            <a:r>
              <a:rPr lang="en-GB"/>
              <a:t>SO WHAT?</a:t>
            </a:r>
            <a:endParaRPr/>
          </a:p>
          <a:p>
            <a:pPr indent="0" lvl="0" marL="0" rtl="0" algn="l">
              <a:spcBef>
                <a:spcPts val="0"/>
              </a:spcBef>
              <a:spcAft>
                <a:spcPts val="0"/>
              </a:spcAft>
              <a:buNone/>
            </a:pPr>
            <a:r>
              <a:rPr lang="en-GB"/>
              <a:t>NOW WHAT?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By asking these 3 simple questions we can analyse and learn from our experiences.</a:t>
            </a:r>
            <a:endParaRPr/>
          </a:p>
          <a:p>
            <a:pPr indent="0" lvl="0" marL="0" rtl="0" algn="l">
              <a:spcBef>
                <a:spcPts val="0"/>
              </a:spcBef>
              <a:spcAft>
                <a:spcPts val="0"/>
              </a:spcAft>
              <a:buNone/>
            </a:pPr>
            <a:r>
              <a:rPr lang="en-GB"/>
              <a:t>1</a:t>
            </a:r>
            <a:r>
              <a:rPr baseline="30000" lang="en-GB"/>
              <a:t>st</a:t>
            </a:r>
            <a:r>
              <a:rPr lang="en-GB"/>
              <a:t> describe the situation/experience – set in context</a:t>
            </a:r>
            <a:endParaRPr/>
          </a:p>
          <a:p>
            <a:pPr indent="0" lvl="0" marL="0" rtl="0" algn="l">
              <a:spcBef>
                <a:spcPts val="0"/>
              </a:spcBef>
              <a:spcAft>
                <a:spcPts val="0"/>
              </a:spcAft>
              <a:buNone/>
            </a:pPr>
            <a:r>
              <a:rPr lang="en-GB"/>
              <a:t>2</a:t>
            </a:r>
            <a:r>
              <a:rPr baseline="30000" lang="en-GB"/>
              <a:t>nd</a:t>
            </a:r>
            <a:r>
              <a:rPr lang="en-GB"/>
              <a:t> Reflect on experience by asking ‘SO WHAT?’ – what did we learn as a result of the experience</a:t>
            </a:r>
            <a:endParaRPr/>
          </a:p>
          <a:p>
            <a:pPr indent="0" lvl="0" marL="0" rtl="0" algn="l">
              <a:spcBef>
                <a:spcPts val="0"/>
              </a:spcBef>
              <a:spcAft>
                <a:spcPts val="0"/>
              </a:spcAft>
              <a:buNone/>
            </a:pPr>
            <a:r>
              <a:rPr lang="en-GB"/>
              <a:t>3</a:t>
            </a:r>
            <a:r>
              <a:rPr baseline="30000" lang="en-GB"/>
              <a:t>rd</a:t>
            </a:r>
            <a:r>
              <a:rPr lang="en-GB"/>
              <a:t> think of action we will take as a result of the reflection – will we change a behaviour, try something new or carry on as a we are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Don’t forget there may not be any changes as a result and we may feel it was ok and went well – this is equally as valid an outcome so don’t worry</a:t>
            </a:r>
            <a:endParaRPr/>
          </a:p>
          <a:p>
            <a:pPr indent="0" lvl="0" marL="0" rtl="0" algn="l">
              <a:spcBef>
                <a:spcPts val="0"/>
              </a:spcBef>
              <a:spcAft>
                <a:spcPts val="0"/>
              </a:spcAft>
              <a:buNone/>
            </a:pPr>
            <a:r>
              <a:t/>
            </a:r>
            <a:endParaRPr/>
          </a:p>
        </p:txBody>
      </p:sp>
      <p:sp>
        <p:nvSpPr>
          <p:cNvPr id="210" name="Google Shape;210;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8" name="Google Shape;21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a:t>3. Kolb’s Experiential Learning Cycle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Kolb’s model 1984 takes things a step further. Based on theories about how people learn this model centres on the concept of developing understanding through actual experiences and contains 4 stages</a:t>
            </a:r>
            <a:endParaRPr/>
          </a:p>
          <a:p>
            <a:pPr indent="-228600" lvl="0" marL="228600" rtl="0" algn="l">
              <a:spcBef>
                <a:spcPts val="0"/>
              </a:spcBef>
              <a:spcAft>
                <a:spcPts val="0"/>
              </a:spcAft>
              <a:buClr>
                <a:schemeClr val="dk1"/>
              </a:buClr>
              <a:buSzPts val="1200"/>
              <a:buFont typeface="Calibri"/>
              <a:buAutoNum type="arabicPeriod"/>
            </a:pPr>
            <a:r>
              <a:rPr lang="en-GB"/>
              <a:t>Concrete experience</a:t>
            </a:r>
            <a:endParaRPr/>
          </a:p>
          <a:p>
            <a:pPr indent="-228600" lvl="0" marL="228600" rtl="0" algn="l">
              <a:spcBef>
                <a:spcPts val="0"/>
              </a:spcBef>
              <a:spcAft>
                <a:spcPts val="0"/>
              </a:spcAft>
              <a:buClr>
                <a:schemeClr val="dk1"/>
              </a:buClr>
              <a:buSzPts val="1200"/>
              <a:buFont typeface="Calibri"/>
              <a:buAutoNum type="arabicPeriod"/>
            </a:pPr>
            <a:r>
              <a:rPr lang="en-GB"/>
              <a:t>Reflective observation</a:t>
            </a:r>
            <a:endParaRPr/>
          </a:p>
          <a:p>
            <a:pPr indent="-228600" lvl="0" marL="228600" rtl="0" algn="l">
              <a:spcBef>
                <a:spcPts val="0"/>
              </a:spcBef>
              <a:spcAft>
                <a:spcPts val="0"/>
              </a:spcAft>
              <a:buClr>
                <a:schemeClr val="dk1"/>
              </a:buClr>
              <a:buSzPts val="1200"/>
              <a:buFont typeface="Calibri"/>
              <a:buAutoNum type="arabicPeriod"/>
            </a:pPr>
            <a:r>
              <a:rPr lang="en-GB"/>
              <a:t>Abstract conceptualization</a:t>
            </a:r>
            <a:endParaRPr/>
          </a:p>
          <a:p>
            <a:pPr indent="-228600" lvl="0" marL="228600" rtl="0" algn="l">
              <a:spcBef>
                <a:spcPts val="0"/>
              </a:spcBef>
              <a:spcAft>
                <a:spcPts val="0"/>
              </a:spcAft>
              <a:buClr>
                <a:schemeClr val="dk1"/>
              </a:buClr>
              <a:buSzPts val="1200"/>
              <a:buFont typeface="Calibri"/>
              <a:buAutoNum type="arabicPeriod"/>
            </a:pPr>
            <a:r>
              <a:rPr lang="en-GB"/>
              <a:t>Active experimentation</a:t>
            </a:r>
            <a:endParaRPr/>
          </a:p>
          <a:p>
            <a:pPr indent="0" lvl="0" marL="0" rtl="0" algn="l">
              <a:spcBef>
                <a:spcPts val="0"/>
              </a:spcBef>
              <a:spcAft>
                <a:spcPts val="0"/>
              </a:spcAft>
              <a:buClr>
                <a:schemeClr val="dk1"/>
              </a:buClr>
              <a:buSzPts val="1200"/>
              <a:buFont typeface="Calibri"/>
              <a:buNone/>
            </a:pPr>
            <a:r>
              <a:t/>
            </a:r>
            <a:endParaRPr/>
          </a:p>
          <a:p>
            <a:pPr indent="0" lvl="0" marL="0" rtl="0" algn="l">
              <a:spcBef>
                <a:spcPts val="0"/>
              </a:spcBef>
              <a:spcAft>
                <a:spcPts val="0"/>
              </a:spcAft>
              <a:buClr>
                <a:schemeClr val="dk1"/>
              </a:buClr>
              <a:buSzPts val="1200"/>
              <a:buFont typeface="Calibri"/>
              <a:buNone/>
            </a:pPr>
            <a:r>
              <a:rPr lang="en-GB"/>
              <a:t>Kolb argues that we start with an experience, then we reflect on it and note anything about it which we haven’t come across before</a:t>
            </a:r>
            <a:endParaRPr/>
          </a:p>
          <a:p>
            <a:pPr indent="0" lvl="0" marL="0" rtl="0" algn="l">
              <a:spcBef>
                <a:spcPts val="0"/>
              </a:spcBef>
              <a:spcAft>
                <a:spcPts val="0"/>
              </a:spcAft>
              <a:buClr>
                <a:schemeClr val="dk1"/>
              </a:buClr>
              <a:buSzPts val="1200"/>
              <a:buFont typeface="Calibri"/>
              <a:buNone/>
            </a:pPr>
            <a:r>
              <a:rPr lang="en-GB"/>
              <a:t>Then we start develop new ideas as a result</a:t>
            </a:r>
            <a:endParaRPr/>
          </a:p>
          <a:p>
            <a:pPr indent="0" lvl="0" marL="0" rtl="0" algn="l">
              <a:spcBef>
                <a:spcPts val="0"/>
              </a:spcBef>
              <a:spcAft>
                <a:spcPts val="0"/>
              </a:spcAft>
              <a:buClr>
                <a:schemeClr val="dk1"/>
              </a:buClr>
              <a:buSzPts val="1200"/>
              <a:buFont typeface="Calibri"/>
              <a:buNone/>
            </a:pPr>
            <a:r>
              <a:rPr lang="en-GB"/>
              <a:t>Final stage involves us in applying our new ideas to different situations</a:t>
            </a:r>
            <a:endParaRPr/>
          </a:p>
          <a:p>
            <a:pPr indent="0" lvl="0" marL="0" rtl="0" algn="l">
              <a:spcBef>
                <a:spcPts val="0"/>
              </a:spcBef>
              <a:spcAft>
                <a:spcPts val="0"/>
              </a:spcAft>
              <a:buClr>
                <a:schemeClr val="dk1"/>
              </a:buClr>
              <a:buSzPts val="1200"/>
              <a:buFont typeface="Calibri"/>
              <a:buNone/>
            </a:pPr>
            <a:r>
              <a:rPr lang="en-GB"/>
              <a:t>This demonstrates learning as a direct result of our experiences and reflection</a:t>
            </a:r>
            <a:endParaRPr/>
          </a:p>
          <a:p>
            <a:pPr indent="0" lvl="0" marL="0" rtl="0" algn="l">
              <a:spcBef>
                <a:spcPts val="0"/>
              </a:spcBef>
              <a:spcAft>
                <a:spcPts val="0"/>
              </a:spcAft>
              <a:buClr>
                <a:schemeClr val="dk1"/>
              </a:buClr>
              <a:buSzPts val="1200"/>
              <a:buFont typeface="Calibri"/>
              <a:buNone/>
            </a:pPr>
            <a:r>
              <a:t/>
            </a:r>
            <a:endParaRPr/>
          </a:p>
          <a:p>
            <a:pPr indent="0" lvl="0" marL="0" rtl="0" algn="l">
              <a:spcBef>
                <a:spcPts val="0"/>
              </a:spcBef>
              <a:spcAft>
                <a:spcPts val="0"/>
              </a:spcAft>
              <a:buClr>
                <a:srgbClr val="333333"/>
              </a:buClr>
              <a:buSzPts val="1200"/>
              <a:buFont typeface="Arial"/>
              <a:buNone/>
            </a:pPr>
            <a:r>
              <a:rPr b="0" i="1" lang="en-GB">
                <a:solidFill>
                  <a:srgbClr val="333333"/>
                </a:solidFill>
                <a:latin typeface="Arial"/>
                <a:ea typeface="Arial"/>
                <a:cs typeface="Arial"/>
                <a:sym typeface="Arial"/>
              </a:rPr>
              <a:t>Kolb, D. (1984) Experiential Learning: Experience as the Source of Learning and Development. Upper Saddle River: Prentice Hall</a:t>
            </a:r>
            <a:endParaRPr i="1"/>
          </a:p>
          <a:p>
            <a:pPr indent="0" lvl="0" marL="0" rtl="0" algn="l">
              <a:spcBef>
                <a:spcPts val="0"/>
              </a:spcBef>
              <a:spcAft>
                <a:spcPts val="0"/>
              </a:spcAft>
              <a:buClr>
                <a:schemeClr val="dk1"/>
              </a:buClr>
              <a:buSzPts val="1200"/>
              <a:buFont typeface="Calibri"/>
              <a:buNone/>
            </a:pPr>
            <a:r>
              <a:t/>
            </a:r>
            <a:endParaRPr/>
          </a:p>
          <a:p>
            <a:pPr indent="0" lvl="0" marL="0" rtl="0" algn="l">
              <a:spcBef>
                <a:spcPts val="0"/>
              </a:spcBef>
              <a:spcAft>
                <a:spcPts val="0"/>
              </a:spcAft>
              <a:buClr>
                <a:schemeClr val="dk1"/>
              </a:buClr>
              <a:buSzPts val="1200"/>
              <a:buFont typeface="Calibri"/>
              <a:buNone/>
            </a:pPr>
            <a:r>
              <a:rPr b="1" lang="en-GB" u="sng"/>
              <a:t>4. Gibbs Reflective Cycle</a:t>
            </a:r>
            <a:endParaRPr/>
          </a:p>
          <a:p>
            <a:pPr indent="0" lvl="0" marL="0" rtl="0" algn="l">
              <a:spcBef>
                <a:spcPts val="0"/>
              </a:spcBef>
              <a:spcAft>
                <a:spcPts val="0"/>
              </a:spcAft>
              <a:buClr>
                <a:schemeClr val="dk1"/>
              </a:buClr>
              <a:buSzPts val="1200"/>
              <a:buFont typeface="Calibri"/>
              <a:buNone/>
            </a:pPr>
            <a:r>
              <a:rPr lang="en-GB"/>
              <a:t>Builds on the other three models and adds more stages. It’s a more complex model but you may find having those extra stages may help you or guide you better.</a:t>
            </a:r>
            <a:endParaRPr/>
          </a:p>
          <a:p>
            <a:pPr indent="0" lvl="0" marL="0" rtl="0" algn="l">
              <a:spcBef>
                <a:spcPts val="0"/>
              </a:spcBef>
              <a:spcAft>
                <a:spcPts val="0"/>
              </a:spcAft>
              <a:buClr>
                <a:schemeClr val="dk1"/>
              </a:buClr>
              <a:buSzPts val="1200"/>
              <a:buFont typeface="Calibri"/>
              <a:buNone/>
            </a:pPr>
            <a:r>
              <a:rPr lang="en-GB"/>
              <a:t>6 stages:</a:t>
            </a:r>
            <a:endParaRPr/>
          </a:p>
          <a:p>
            <a:pPr indent="-228600" lvl="1" marL="685800" rtl="0" algn="l">
              <a:spcBef>
                <a:spcPts val="0"/>
              </a:spcBef>
              <a:spcAft>
                <a:spcPts val="0"/>
              </a:spcAft>
              <a:buClr>
                <a:schemeClr val="dk1"/>
              </a:buClr>
              <a:buSzPts val="1200"/>
              <a:buFont typeface="Calibri"/>
              <a:buAutoNum type="arabicPeriod"/>
            </a:pPr>
            <a:r>
              <a:rPr lang="en-GB"/>
              <a:t>Description</a:t>
            </a:r>
            <a:endParaRPr/>
          </a:p>
          <a:p>
            <a:pPr indent="-228600" lvl="1" marL="685800" rtl="0" algn="l">
              <a:spcBef>
                <a:spcPts val="0"/>
              </a:spcBef>
              <a:spcAft>
                <a:spcPts val="0"/>
              </a:spcAft>
              <a:buClr>
                <a:schemeClr val="dk1"/>
              </a:buClr>
              <a:buSzPts val="1200"/>
              <a:buFont typeface="Calibri"/>
              <a:buAutoNum type="arabicPeriod"/>
            </a:pPr>
            <a:r>
              <a:rPr lang="en-GB"/>
              <a:t>Feelings</a:t>
            </a:r>
            <a:endParaRPr/>
          </a:p>
          <a:p>
            <a:pPr indent="-228600" lvl="1" marL="685800" rtl="0" algn="l">
              <a:spcBef>
                <a:spcPts val="0"/>
              </a:spcBef>
              <a:spcAft>
                <a:spcPts val="0"/>
              </a:spcAft>
              <a:buClr>
                <a:schemeClr val="dk1"/>
              </a:buClr>
              <a:buSzPts val="1200"/>
              <a:buFont typeface="Calibri"/>
              <a:buAutoNum type="arabicPeriod"/>
            </a:pPr>
            <a:r>
              <a:rPr lang="en-GB"/>
              <a:t>Evaluation</a:t>
            </a:r>
            <a:endParaRPr/>
          </a:p>
          <a:p>
            <a:pPr indent="-228600" lvl="1" marL="685800" rtl="0" algn="l">
              <a:spcBef>
                <a:spcPts val="0"/>
              </a:spcBef>
              <a:spcAft>
                <a:spcPts val="0"/>
              </a:spcAft>
              <a:buClr>
                <a:schemeClr val="dk1"/>
              </a:buClr>
              <a:buSzPts val="1200"/>
              <a:buFont typeface="Calibri"/>
              <a:buAutoNum type="arabicPeriod"/>
            </a:pPr>
            <a:r>
              <a:rPr lang="en-GB"/>
              <a:t>Analysis</a:t>
            </a:r>
            <a:endParaRPr/>
          </a:p>
          <a:p>
            <a:pPr indent="-228600" lvl="1" marL="685800" rtl="0" algn="l">
              <a:spcBef>
                <a:spcPts val="0"/>
              </a:spcBef>
              <a:spcAft>
                <a:spcPts val="0"/>
              </a:spcAft>
              <a:buClr>
                <a:schemeClr val="dk1"/>
              </a:buClr>
              <a:buSzPts val="1200"/>
              <a:buFont typeface="Calibri"/>
              <a:buAutoNum type="arabicPeriod"/>
            </a:pPr>
            <a:r>
              <a:rPr lang="en-GB"/>
              <a:t>Conclusion</a:t>
            </a:r>
            <a:endParaRPr/>
          </a:p>
          <a:p>
            <a:pPr indent="-228600" lvl="1" marL="685800" rtl="0" algn="l">
              <a:spcBef>
                <a:spcPts val="0"/>
              </a:spcBef>
              <a:spcAft>
                <a:spcPts val="0"/>
              </a:spcAft>
              <a:buClr>
                <a:schemeClr val="dk1"/>
              </a:buClr>
              <a:buSzPts val="1200"/>
              <a:buFont typeface="Calibri"/>
              <a:buAutoNum type="arabicPeriod"/>
            </a:pPr>
            <a:r>
              <a:rPr lang="en-GB"/>
              <a:t>Action plan</a:t>
            </a:r>
            <a:endParaRPr/>
          </a:p>
          <a:p>
            <a:pPr indent="0" lvl="0" marL="0" rtl="0" algn="l">
              <a:spcBef>
                <a:spcPts val="0"/>
              </a:spcBef>
              <a:spcAft>
                <a:spcPts val="0"/>
              </a:spcAft>
              <a:buClr>
                <a:schemeClr val="dk1"/>
              </a:buClr>
              <a:buSzPts val="1200"/>
              <a:buFont typeface="Calibri"/>
              <a:buNone/>
            </a:pPr>
            <a:r>
              <a:rPr lang="en-GB"/>
              <a:t>Starts with the experience – then encourages us to focus on our feelings around the experience both during and after.</a:t>
            </a:r>
            <a:endParaRPr/>
          </a:p>
          <a:p>
            <a:pPr indent="0" lvl="0" marL="0" rtl="0" algn="l">
              <a:spcBef>
                <a:spcPts val="0"/>
              </a:spcBef>
              <a:spcAft>
                <a:spcPts val="0"/>
              </a:spcAft>
              <a:buClr>
                <a:schemeClr val="dk1"/>
              </a:buClr>
              <a:buSzPts val="1200"/>
              <a:buFont typeface="Calibri"/>
              <a:buNone/>
            </a:pPr>
            <a:r>
              <a:rPr lang="en-GB"/>
              <a:t>Next step is evaluating the experience – what was good/bad from our point of view</a:t>
            </a:r>
            <a:endParaRPr/>
          </a:p>
          <a:p>
            <a:pPr indent="0" lvl="0" marL="0" rtl="0" algn="l">
              <a:spcBef>
                <a:spcPts val="0"/>
              </a:spcBef>
              <a:spcAft>
                <a:spcPts val="0"/>
              </a:spcAft>
              <a:buClr>
                <a:schemeClr val="dk1"/>
              </a:buClr>
              <a:buSzPts val="1200"/>
              <a:buFont typeface="Calibri"/>
              <a:buNone/>
            </a:pPr>
            <a:r>
              <a:rPr lang="en-GB"/>
              <a:t>We can the use this evaluation to analyse the situation to make sense.</a:t>
            </a:r>
            <a:endParaRPr/>
          </a:p>
          <a:p>
            <a:pPr indent="0" lvl="0" marL="0" rtl="0" algn="l">
              <a:spcBef>
                <a:spcPts val="0"/>
              </a:spcBef>
              <a:spcAft>
                <a:spcPts val="0"/>
              </a:spcAft>
              <a:buClr>
                <a:schemeClr val="dk1"/>
              </a:buClr>
              <a:buSzPts val="1200"/>
              <a:buFont typeface="Calibri"/>
              <a:buNone/>
            </a:pPr>
            <a:r>
              <a:rPr lang="en-GB"/>
              <a:t>This analysis results in a conclusion about what other actions if any we would take to reach a different outcome.</a:t>
            </a:r>
            <a:endParaRPr/>
          </a:p>
          <a:p>
            <a:pPr indent="0" lvl="0" marL="0" rtl="0" algn="l">
              <a:spcBef>
                <a:spcPts val="0"/>
              </a:spcBef>
              <a:spcAft>
                <a:spcPts val="0"/>
              </a:spcAft>
              <a:buClr>
                <a:schemeClr val="dk1"/>
              </a:buClr>
              <a:buSzPts val="1200"/>
              <a:buFont typeface="Calibri"/>
              <a:buNone/>
            </a:pPr>
            <a:r>
              <a:rPr lang="en-GB"/>
              <a:t>Final stage involves building an action plan of steps to take next time we find ourselves in similar situation</a:t>
            </a:r>
            <a:endParaRPr/>
          </a:p>
          <a:p>
            <a:pPr indent="0" lvl="0" marL="0" rtl="0" algn="l">
              <a:spcBef>
                <a:spcPts val="0"/>
              </a:spcBef>
              <a:spcAft>
                <a:spcPts val="0"/>
              </a:spcAft>
              <a:buClr>
                <a:schemeClr val="dk1"/>
              </a:buClr>
              <a:buSzPts val="1200"/>
              <a:buFont typeface="Calibri"/>
              <a:buNone/>
            </a:pPr>
            <a:r>
              <a:t/>
            </a:r>
            <a:endParaRPr/>
          </a:p>
          <a:p>
            <a:pPr indent="0" lvl="0" marL="0" rtl="0" algn="l">
              <a:spcBef>
                <a:spcPts val="0"/>
              </a:spcBef>
              <a:spcAft>
                <a:spcPts val="0"/>
              </a:spcAft>
              <a:buClr>
                <a:srgbClr val="333333"/>
              </a:buClr>
              <a:buSzPts val="1200"/>
              <a:buFont typeface="Arial"/>
              <a:buNone/>
            </a:pPr>
            <a:r>
              <a:rPr b="0" i="1" lang="en-GB">
                <a:solidFill>
                  <a:srgbClr val="333333"/>
                </a:solidFill>
                <a:latin typeface="Arial"/>
                <a:ea typeface="Arial"/>
                <a:cs typeface="Arial"/>
                <a:sym typeface="Arial"/>
              </a:rPr>
              <a:t>Gibbs, G. (1998) Learning by Doing: A Guide to Teaching and Learning Methods. Oxford: Further Education Unit, Oxford Polytechic</a:t>
            </a:r>
            <a:endParaRPr i="1"/>
          </a:p>
          <a:p>
            <a:pPr indent="0" lvl="0" marL="0" rtl="0" algn="l">
              <a:spcBef>
                <a:spcPts val="0"/>
              </a:spcBef>
              <a:spcAft>
                <a:spcPts val="0"/>
              </a:spcAft>
              <a:buClr>
                <a:schemeClr val="dk1"/>
              </a:buClr>
              <a:buSzPts val="1200"/>
              <a:buFont typeface="Calibri"/>
              <a:buNone/>
            </a:pPr>
            <a:r>
              <a:t/>
            </a:r>
            <a:endParaRPr/>
          </a:p>
          <a:p>
            <a:pPr indent="0" lvl="0" marL="0" rtl="0" algn="l">
              <a:spcBef>
                <a:spcPts val="0"/>
              </a:spcBef>
              <a:spcAft>
                <a:spcPts val="0"/>
              </a:spcAft>
              <a:buNone/>
            </a:pPr>
            <a:r>
              <a:t/>
            </a:r>
            <a:endParaRPr/>
          </a:p>
        </p:txBody>
      </p:sp>
      <p:sp>
        <p:nvSpPr>
          <p:cNvPr id="219" name="Google Shape;21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6" name="Shape 226"/>
        <p:cNvGrpSpPr/>
        <p:nvPr/>
      </p:nvGrpSpPr>
      <p:grpSpPr>
        <a:xfrm>
          <a:off x="0" y="0"/>
          <a:ext cx="0" cy="0"/>
          <a:chOff x="0" y="0"/>
          <a:chExt cx="0" cy="0"/>
        </a:xfrm>
      </p:grpSpPr>
      <p:sp>
        <p:nvSpPr>
          <p:cNvPr id="227" name="Google Shape;22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8" name="Google Shape;228;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Source: University of Cambridge</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GB"/>
              <a:t>What do you think are the pros' &amp; con's or Advantages/disadvantages of using a RP Model?</a:t>
            </a:r>
            <a:endParaRPr/>
          </a:p>
        </p:txBody>
      </p:sp>
      <p:sp>
        <p:nvSpPr>
          <p:cNvPr id="229" name="Google Shape;229;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6" name="Google Shape;236;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a:t>What barriers have you come across in order to allow you to undertake some RP?</a:t>
            </a:r>
            <a:endParaRPr b="1"/>
          </a:p>
          <a:p>
            <a:pPr indent="0" lvl="0" marL="0" rtl="0" algn="l">
              <a:spcBef>
                <a:spcPts val="0"/>
              </a:spcBef>
              <a:spcAft>
                <a:spcPts val="0"/>
              </a:spcAft>
              <a:buNone/>
            </a:pPr>
            <a:r>
              <a:rPr b="1" lang="en-GB"/>
              <a:t>Or what barriers could there be?</a:t>
            </a:r>
            <a:endParaRPr/>
          </a:p>
        </p:txBody>
      </p:sp>
      <p:sp>
        <p:nvSpPr>
          <p:cNvPr id="237" name="Google Shape;237;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2" name="Shape 242"/>
        <p:cNvGrpSpPr/>
        <p:nvPr/>
      </p:nvGrpSpPr>
      <p:grpSpPr>
        <a:xfrm>
          <a:off x="0" y="0"/>
          <a:ext cx="0" cy="0"/>
          <a:chOff x="0" y="0"/>
          <a:chExt cx="0" cy="0"/>
        </a:xfrm>
      </p:grpSpPr>
      <p:sp>
        <p:nvSpPr>
          <p:cNvPr id="243" name="Google Shape;243;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4" name="Google Shape;244;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5" name="Google Shape;245;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2" name="Shape 252"/>
        <p:cNvGrpSpPr/>
        <p:nvPr/>
      </p:nvGrpSpPr>
      <p:grpSpPr>
        <a:xfrm>
          <a:off x="0" y="0"/>
          <a:ext cx="0" cy="0"/>
          <a:chOff x="0" y="0"/>
          <a:chExt cx="0" cy="0"/>
        </a:xfrm>
      </p:grpSpPr>
      <p:sp>
        <p:nvSpPr>
          <p:cNvPr id="253" name="Google Shape;253;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4" name="Google Shape;254;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1" name="Google Shape;261;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When we are effective at reflective practice – what do you think we have been doing right?</a:t>
            </a:r>
            <a:endParaRPr/>
          </a:p>
        </p:txBody>
      </p:sp>
      <p:sp>
        <p:nvSpPr>
          <p:cNvPr id="262" name="Google Shape;262;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9" name="Google Shape;269;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6" name="Google Shape;276;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Try and get a draft done by the next lesson</a:t>
            </a:r>
            <a:endParaRPr/>
          </a:p>
        </p:txBody>
      </p:sp>
      <p:sp>
        <p:nvSpPr>
          <p:cNvPr id="277" name="Google Shape;277;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3" name="Google Shape;283;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2" name="Google Shape;292;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5" name="Google Shape;305;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Think about what has happened within your career within the last 12 months?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Anyone want to share any significant changes?</a:t>
            </a:r>
            <a:endParaRPr/>
          </a:p>
        </p:txBody>
      </p:sp>
      <p:sp>
        <p:nvSpPr>
          <p:cNvPr id="306" name="Google Shape;306;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3" name="Google Shape;313;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0" name="Google Shape;320;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6" name="Google Shape;326;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3" name="Shape 333"/>
        <p:cNvGrpSpPr/>
        <p:nvPr/>
      </p:nvGrpSpPr>
      <p:grpSpPr>
        <a:xfrm>
          <a:off x="0" y="0"/>
          <a:ext cx="0" cy="0"/>
          <a:chOff x="0" y="0"/>
          <a:chExt cx="0" cy="0"/>
        </a:xfrm>
      </p:grpSpPr>
      <p:sp>
        <p:nvSpPr>
          <p:cNvPr id="334" name="Google Shape;334;p2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5" name="Google Shape;335;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p2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6" name="Google Shape;346;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1" name="Shape 351"/>
        <p:cNvGrpSpPr/>
        <p:nvPr/>
      </p:nvGrpSpPr>
      <p:grpSpPr>
        <a:xfrm>
          <a:off x="0" y="0"/>
          <a:ext cx="0" cy="0"/>
          <a:chOff x="0" y="0"/>
          <a:chExt cx="0" cy="0"/>
        </a:xfrm>
      </p:grpSpPr>
      <p:sp>
        <p:nvSpPr>
          <p:cNvPr id="352" name="Google Shape;352;p2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3" name="Google Shape;353;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p2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6" name="Google Shape;366;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0" name="Shape 370"/>
        <p:cNvGrpSpPr/>
        <p:nvPr/>
      </p:nvGrpSpPr>
      <p:grpSpPr>
        <a:xfrm>
          <a:off x="0" y="0"/>
          <a:ext cx="0" cy="0"/>
          <a:chOff x="0" y="0"/>
          <a:chExt cx="0" cy="0"/>
        </a:xfrm>
      </p:grpSpPr>
      <p:sp>
        <p:nvSpPr>
          <p:cNvPr id="371" name="Google Shape;371;p2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2" name="Google Shape;372;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6" name="Shape 376"/>
        <p:cNvGrpSpPr/>
        <p:nvPr/>
      </p:nvGrpSpPr>
      <p:grpSpPr>
        <a:xfrm>
          <a:off x="0" y="0"/>
          <a:ext cx="0" cy="0"/>
          <a:chOff x="0" y="0"/>
          <a:chExt cx="0" cy="0"/>
        </a:xfrm>
      </p:grpSpPr>
      <p:sp>
        <p:nvSpPr>
          <p:cNvPr id="377" name="Google Shape;377;p2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8" name="Google Shape;378;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 name="Shape 382"/>
        <p:cNvGrpSpPr/>
        <p:nvPr/>
      </p:nvGrpSpPr>
      <p:grpSpPr>
        <a:xfrm>
          <a:off x="0" y="0"/>
          <a:ext cx="0" cy="0"/>
          <a:chOff x="0" y="0"/>
          <a:chExt cx="0" cy="0"/>
        </a:xfrm>
      </p:grpSpPr>
      <p:sp>
        <p:nvSpPr>
          <p:cNvPr id="383" name="Google Shape;383;p2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4" name="Google Shape;384;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8" name="Shape 388"/>
        <p:cNvGrpSpPr/>
        <p:nvPr/>
      </p:nvGrpSpPr>
      <p:grpSpPr>
        <a:xfrm>
          <a:off x="0" y="0"/>
          <a:ext cx="0" cy="0"/>
          <a:chOff x="0" y="0"/>
          <a:chExt cx="0" cy="0"/>
        </a:xfrm>
      </p:grpSpPr>
      <p:sp>
        <p:nvSpPr>
          <p:cNvPr id="389" name="Google Shape;389;p3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0" name="Google Shape;390;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4" name="Shape 394"/>
        <p:cNvGrpSpPr/>
        <p:nvPr/>
      </p:nvGrpSpPr>
      <p:grpSpPr>
        <a:xfrm>
          <a:off x="0" y="0"/>
          <a:ext cx="0" cy="0"/>
          <a:chOff x="0" y="0"/>
          <a:chExt cx="0" cy="0"/>
        </a:xfrm>
      </p:grpSpPr>
      <p:sp>
        <p:nvSpPr>
          <p:cNvPr id="395" name="Google Shape;395;p3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6" name="Google Shape;396;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p3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3" name="Google Shape;403;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8.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14" name="Shape 14"/>
        <p:cNvGrpSpPr/>
        <p:nvPr/>
      </p:nvGrpSpPr>
      <p:grpSpPr>
        <a:xfrm>
          <a:off x="0" y="0"/>
          <a:ext cx="0" cy="0"/>
          <a:chOff x="0" y="0"/>
          <a:chExt cx="0" cy="0"/>
        </a:xfrm>
      </p:grpSpPr>
      <p:sp>
        <p:nvSpPr>
          <p:cNvPr id="15" name="Google Shape;15;p34"/>
          <p:cNvSpPr txBox="1"/>
          <p:nvPr>
            <p:ph type="ctrTitle"/>
          </p:nvPr>
        </p:nvSpPr>
        <p:spPr>
          <a:xfrm>
            <a:off x="911424" y="1988841"/>
            <a:ext cx="103632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 name="Google Shape;16;p34"/>
          <p:cNvSpPr txBox="1"/>
          <p:nvPr>
            <p:ph idx="1" type="subTitle"/>
          </p:nvPr>
        </p:nvSpPr>
        <p:spPr>
          <a:xfrm>
            <a:off x="1825824" y="3744615"/>
            <a:ext cx="85344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7" name="Google Shape;17;p34"/>
          <p:cNvSpPr txBox="1"/>
          <p:nvPr>
            <p:ph idx="10" type="dt"/>
          </p:nvPr>
        </p:nvSpPr>
        <p:spPr>
          <a:xfrm>
            <a:off x="527382"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34"/>
          <p:cNvSpPr txBox="1"/>
          <p:nvPr>
            <p:ph idx="11" type="ftr"/>
          </p:nvPr>
        </p:nvSpPr>
        <p:spPr>
          <a:xfrm>
            <a:off x="5519936" y="6381329"/>
            <a:ext cx="3860800" cy="365125"/>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19" name="Google Shape;19;p34"/>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0" name="Shape 20"/>
        <p:cNvGrpSpPr/>
        <p:nvPr/>
      </p:nvGrpSpPr>
      <p:grpSpPr>
        <a:xfrm>
          <a:off x="0" y="0"/>
          <a:ext cx="0" cy="0"/>
          <a:chOff x="0" y="0"/>
          <a:chExt cx="0" cy="0"/>
        </a:xfrm>
      </p:grpSpPr>
      <p:sp>
        <p:nvSpPr>
          <p:cNvPr id="21" name="Google Shape;21;p35"/>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35"/>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23" name="Google Shape;23;p35"/>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24" name="Google Shape;24;p35"/>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35"/>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6" name="Shape 26"/>
        <p:cNvGrpSpPr/>
        <p:nvPr/>
      </p:nvGrpSpPr>
      <p:grpSpPr>
        <a:xfrm>
          <a:off x="0" y="0"/>
          <a:ext cx="0" cy="0"/>
          <a:chOff x="0" y="0"/>
          <a:chExt cx="0" cy="0"/>
        </a:xfrm>
      </p:grpSpPr>
      <p:sp>
        <p:nvSpPr>
          <p:cNvPr id="27" name="Google Shape;27;p38"/>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38"/>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9" name="Google Shape;29;p38"/>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38"/>
          <p:cNvSpPr txBox="1"/>
          <p:nvPr>
            <p:ph idx="11" type="ftr"/>
          </p:nvPr>
        </p:nvSpPr>
        <p:spPr>
          <a:xfrm>
            <a:off x="4175787" y="6461781"/>
            <a:ext cx="3860800" cy="365125"/>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sz="1800">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31" name="Google Shape;31;p38"/>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2" name="Shape 32"/>
        <p:cNvGrpSpPr/>
        <p:nvPr/>
      </p:nvGrpSpPr>
      <p:grpSpPr>
        <a:xfrm>
          <a:off x="0" y="0"/>
          <a:ext cx="0" cy="0"/>
          <a:chOff x="0" y="0"/>
          <a:chExt cx="0" cy="0"/>
        </a:xfrm>
      </p:grpSpPr>
      <p:sp>
        <p:nvSpPr>
          <p:cNvPr id="33" name="Google Shape;33;p39"/>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39"/>
          <p:cNvSpPr txBox="1"/>
          <p:nvPr>
            <p:ph idx="1" type="body"/>
          </p:nvPr>
        </p:nvSpPr>
        <p:spPr>
          <a:xfrm>
            <a:off x="609600" y="1535113"/>
            <a:ext cx="5386917"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35" name="Google Shape;35;p39"/>
          <p:cNvSpPr txBox="1"/>
          <p:nvPr>
            <p:ph idx="2" type="body"/>
          </p:nvPr>
        </p:nvSpPr>
        <p:spPr>
          <a:xfrm>
            <a:off x="609600" y="2174876"/>
            <a:ext cx="5386917" cy="3414365"/>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36" name="Google Shape;36;p39"/>
          <p:cNvSpPr txBox="1"/>
          <p:nvPr>
            <p:ph idx="3" type="body"/>
          </p:nvPr>
        </p:nvSpPr>
        <p:spPr>
          <a:xfrm>
            <a:off x="6193368" y="1535113"/>
            <a:ext cx="5389033"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37" name="Google Shape;37;p39"/>
          <p:cNvSpPr txBox="1"/>
          <p:nvPr>
            <p:ph idx="4" type="body"/>
          </p:nvPr>
        </p:nvSpPr>
        <p:spPr>
          <a:xfrm>
            <a:off x="6193368" y="2174876"/>
            <a:ext cx="5389033" cy="3414365"/>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38" name="Google Shape;38;p39"/>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39"/>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0" name="Shape 40"/>
        <p:cNvGrpSpPr/>
        <p:nvPr/>
      </p:nvGrpSpPr>
      <p:grpSpPr>
        <a:xfrm>
          <a:off x="0" y="0"/>
          <a:ext cx="0" cy="0"/>
          <a:chOff x="0" y="0"/>
          <a:chExt cx="0" cy="0"/>
        </a:xfrm>
      </p:grpSpPr>
      <p:sp>
        <p:nvSpPr>
          <p:cNvPr id="41" name="Google Shape;41;p50"/>
          <p:cNvSpPr txBox="1"/>
          <p:nvPr>
            <p:ph type="title"/>
          </p:nvPr>
        </p:nvSpPr>
        <p:spPr>
          <a:xfrm>
            <a:off x="911424" y="3993084"/>
            <a:ext cx="103632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Open Sans"/>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50"/>
          <p:cNvSpPr txBox="1"/>
          <p:nvPr>
            <p:ph idx="1" type="body"/>
          </p:nvPr>
        </p:nvSpPr>
        <p:spPr>
          <a:xfrm>
            <a:off x="911424" y="2492897"/>
            <a:ext cx="103632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43" name="Google Shape;43;p50"/>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50"/>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51"/>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51"/>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51"/>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9" name="Shape 49"/>
        <p:cNvGrpSpPr/>
        <p:nvPr/>
      </p:nvGrpSpPr>
      <p:grpSpPr>
        <a:xfrm>
          <a:off x="0" y="0"/>
          <a:ext cx="0" cy="0"/>
          <a:chOff x="0" y="0"/>
          <a:chExt cx="0" cy="0"/>
        </a:xfrm>
      </p:grpSpPr>
      <p:sp>
        <p:nvSpPr>
          <p:cNvPr id="50" name="Google Shape;50;p52"/>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52"/>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2" name="Shape 52"/>
        <p:cNvGrpSpPr/>
        <p:nvPr/>
      </p:nvGrpSpPr>
      <p:grpSpPr>
        <a:xfrm>
          <a:off x="0" y="0"/>
          <a:ext cx="0" cy="0"/>
          <a:chOff x="0" y="0"/>
          <a:chExt cx="0" cy="0"/>
        </a:xfrm>
      </p:grpSpPr>
      <p:sp>
        <p:nvSpPr>
          <p:cNvPr id="53" name="Google Shape;53;p53"/>
          <p:cNvSpPr txBox="1"/>
          <p:nvPr>
            <p:ph type="title"/>
          </p:nvPr>
        </p:nvSpPr>
        <p:spPr>
          <a:xfrm>
            <a:off x="609601" y="273050"/>
            <a:ext cx="4011084"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Open Sans"/>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4" name="Google Shape;54;p53"/>
          <p:cNvSpPr txBox="1"/>
          <p:nvPr>
            <p:ph idx="1" type="body"/>
          </p:nvPr>
        </p:nvSpPr>
        <p:spPr>
          <a:xfrm>
            <a:off x="4766733" y="273051"/>
            <a:ext cx="6815667" cy="517217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5" name="Google Shape;55;p53"/>
          <p:cNvSpPr txBox="1"/>
          <p:nvPr>
            <p:ph idx="2" type="body"/>
          </p:nvPr>
        </p:nvSpPr>
        <p:spPr>
          <a:xfrm>
            <a:off x="609601" y="1435101"/>
            <a:ext cx="4011084" cy="4029891"/>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6" name="Google Shape;56;p53"/>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53"/>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58" name="Shape 58"/>
        <p:cNvGrpSpPr/>
        <p:nvPr/>
      </p:nvGrpSpPr>
      <p:grpSpPr>
        <a:xfrm>
          <a:off x="0" y="0"/>
          <a:ext cx="0" cy="0"/>
          <a:chOff x="0" y="0"/>
          <a:chExt cx="0" cy="0"/>
        </a:xfrm>
      </p:grpSpPr>
      <p:sp>
        <p:nvSpPr>
          <p:cNvPr id="59" name="Google Shape;59;p54"/>
          <p:cNvSpPr txBox="1"/>
          <p:nvPr>
            <p:ph type="title"/>
          </p:nvPr>
        </p:nvSpPr>
        <p:spPr>
          <a:xfrm>
            <a:off x="2389717" y="4509120"/>
            <a:ext cx="73152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Open Sans"/>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54"/>
          <p:cNvSpPr/>
          <p:nvPr>
            <p:ph idx="2" type="pic"/>
          </p:nvPr>
        </p:nvSpPr>
        <p:spPr>
          <a:xfrm>
            <a:off x="2389717" y="612776"/>
            <a:ext cx="7315200" cy="3824337"/>
          </a:xfrm>
          <a:prstGeom prst="rect">
            <a:avLst/>
          </a:prstGeom>
          <a:noFill/>
          <a:ln>
            <a:noFill/>
          </a:ln>
        </p:spPr>
      </p:sp>
      <p:sp>
        <p:nvSpPr>
          <p:cNvPr id="61" name="Google Shape;61;p54"/>
          <p:cNvSpPr txBox="1"/>
          <p:nvPr>
            <p:ph idx="1" type="body"/>
          </p:nvPr>
        </p:nvSpPr>
        <p:spPr>
          <a:xfrm>
            <a:off x="2389717" y="5157192"/>
            <a:ext cx="7315200" cy="432048"/>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2" name="Google Shape;62;p54"/>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54"/>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4" name="Shape 64"/>
        <p:cNvGrpSpPr/>
        <p:nvPr/>
      </p:nvGrpSpPr>
      <p:grpSpPr>
        <a:xfrm>
          <a:off x="0" y="0"/>
          <a:ext cx="0" cy="0"/>
          <a:chOff x="0" y="0"/>
          <a:chExt cx="0" cy="0"/>
        </a:xfrm>
      </p:grpSpPr>
      <p:sp>
        <p:nvSpPr>
          <p:cNvPr id="65" name="Google Shape;65;p55"/>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 name="Google Shape;66;p55"/>
          <p:cNvSpPr txBox="1"/>
          <p:nvPr>
            <p:ph idx="1" type="body"/>
          </p:nvPr>
        </p:nvSpPr>
        <p:spPr>
          <a:xfrm rot="5400000">
            <a:off x="4137484" y="-1927683"/>
            <a:ext cx="3917032" cy="10972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67" name="Google Shape;67;p55"/>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55"/>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69" name="Shape 69"/>
        <p:cNvGrpSpPr/>
        <p:nvPr/>
      </p:nvGrpSpPr>
      <p:grpSpPr>
        <a:xfrm>
          <a:off x="0" y="0"/>
          <a:ext cx="0" cy="0"/>
          <a:chOff x="0" y="0"/>
          <a:chExt cx="0" cy="0"/>
        </a:xfrm>
      </p:grpSpPr>
      <p:sp>
        <p:nvSpPr>
          <p:cNvPr id="70" name="Google Shape;70;p56"/>
          <p:cNvSpPr txBox="1"/>
          <p:nvPr>
            <p:ph type="title"/>
          </p:nvPr>
        </p:nvSpPr>
        <p:spPr>
          <a:xfrm rot="5400000">
            <a:off x="7589503" y="1524336"/>
            <a:ext cx="5242594" cy="27432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1" name="Google Shape;71;p56"/>
          <p:cNvSpPr txBox="1"/>
          <p:nvPr>
            <p:ph idx="1" type="body"/>
          </p:nvPr>
        </p:nvSpPr>
        <p:spPr>
          <a:xfrm rot="5400000">
            <a:off x="2001503" y="-1117264"/>
            <a:ext cx="5242594" cy="80264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2" name="Google Shape;72;p56"/>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56"/>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80" name="Shape 80"/>
        <p:cNvGrpSpPr/>
        <p:nvPr/>
      </p:nvGrpSpPr>
      <p:grpSpPr>
        <a:xfrm>
          <a:off x="0" y="0"/>
          <a:ext cx="0" cy="0"/>
          <a:chOff x="0" y="0"/>
          <a:chExt cx="0" cy="0"/>
        </a:xfrm>
      </p:grpSpPr>
      <p:sp>
        <p:nvSpPr>
          <p:cNvPr id="81" name="Google Shape;81;p3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37"/>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37"/>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4" name="Google Shape;84;p3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3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3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7" name="Shape 87"/>
        <p:cNvGrpSpPr/>
        <p:nvPr/>
      </p:nvGrpSpPr>
      <p:grpSpPr>
        <a:xfrm>
          <a:off x="0" y="0"/>
          <a:ext cx="0" cy="0"/>
          <a:chOff x="0" y="0"/>
          <a:chExt cx="0" cy="0"/>
        </a:xfrm>
      </p:grpSpPr>
      <p:sp>
        <p:nvSpPr>
          <p:cNvPr id="88" name="Google Shape;88;p40"/>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9" name="Google Shape;89;p40"/>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90" name="Google Shape;90;p4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4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4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93" name="Shape 93"/>
        <p:cNvGrpSpPr/>
        <p:nvPr/>
      </p:nvGrpSpPr>
      <p:grpSpPr>
        <a:xfrm>
          <a:off x="0" y="0"/>
          <a:ext cx="0" cy="0"/>
          <a:chOff x="0" y="0"/>
          <a:chExt cx="0" cy="0"/>
        </a:xfrm>
      </p:grpSpPr>
      <p:sp>
        <p:nvSpPr>
          <p:cNvPr id="94" name="Google Shape;94;p4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5" name="Google Shape;95;p4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6" name="Google Shape;96;p4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4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4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99" name="Shape 99"/>
        <p:cNvGrpSpPr/>
        <p:nvPr/>
      </p:nvGrpSpPr>
      <p:grpSpPr>
        <a:xfrm>
          <a:off x="0" y="0"/>
          <a:ext cx="0" cy="0"/>
          <a:chOff x="0" y="0"/>
          <a:chExt cx="0" cy="0"/>
        </a:xfrm>
      </p:grpSpPr>
      <p:sp>
        <p:nvSpPr>
          <p:cNvPr id="100" name="Google Shape;100;p42"/>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1" name="Google Shape;101;p42"/>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102" name="Google Shape;102;p4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4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4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05" name="Shape 105"/>
        <p:cNvGrpSpPr/>
        <p:nvPr/>
      </p:nvGrpSpPr>
      <p:grpSpPr>
        <a:xfrm>
          <a:off x="0" y="0"/>
          <a:ext cx="0" cy="0"/>
          <a:chOff x="0" y="0"/>
          <a:chExt cx="0" cy="0"/>
        </a:xfrm>
      </p:grpSpPr>
      <p:sp>
        <p:nvSpPr>
          <p:cNvPr id="106" name="Google Shape;106;p4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7" name="Google Shape;107;p4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08" name="Google Shape;108;p4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9" name="Google Shape;109;p4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10" name="Google Shape;110;p4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1" name="Google Shape;111;p4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4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4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14" name="Shape 114"/>
        <p:cNvGrpSpPr/>
        <p:nvPr/>
      </p:nvGrpSpPr>
      <p:grpSpPr>
        <a:xfrm>
          <a:off x="0" y="0"/>
          <a:ext cx="0" cy="0"/>
          <a:chOff x="0" y="0"/>
          <a:chExt cx="0" cy="0"/>
        </a:xfrm>
      </p:grpSpPr>
      <p:sp>
        <p:nvSpPr>
          <p:cNvPr id="115" name="Google Shape;115;p4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6" name="Google Shape;116;p4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4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4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9" name="Shape 119"/>
        <p:cNvGrpSpPr/>
        <p:nvPr/>
      </p:nvGrpSpPr>
      <p:grpSpPr>
        <a:xfrm>
          <a:off x="0" y="0"/>
          <a:ext cx="0" cy="0"/>
          <a:chOff x="0" y="0"/>
          <a:chExt cx="0" cy="0"/>
        </a:xfrm>
      </p:grpSpPr>
      <p:sp>
        <p:nvSpPr>
          <p:cNvPr id="120" name="Google Shape;120;p4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4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4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23" name="Shape 123"/>
        <p:cNvGrpSpPr/>
        <p:nvPr/>
      </p:nvGrpSpPr>
      <p:grpSpPr>
        <a:xfrm>
          <a:off x="0" y="0"/>
          <a:ext cx="0" cy="0"/>
          <a:chOff x="0" y="0"/>
          <a:chExt cx="0" cy="0"/>
        </a:xfrm>
      </p:grpSpPr>
      <p:sp>
        <p:nvSpPr>
          <p:cNvPr id="124" name="Google Shape;124;p46"/>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5" name="Google Shape;125;p46"/>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126" name="Google Shape;126;p46"/>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27" name="Google Shape;127;p4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8" name="Google Shape;128;p4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4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30" name="Shape 130"/>
        <p:cNvGrpSpPr/>
        <p:nvPr/>
      </p:nvGrpSpPr>
      <p:grpSpPr>
        <a:xfrm>
          <a:off x="0" y="0"/>
          <a:ext cx="0" cy="0"/>
          <a:chOff x="0" y="0"/>
          <a:chExt cx="0" cy="0"/>
        </a:xfrm>
      </p:grpSpPr>
      <p:sp>
        <p:nvSpPr>
          <p:cNvPr id="131" name="Google Shape;131;p47"/>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2" name="Google Shape;132;p47"/>
          <p:cNvSpPr/>
          <p:nvPr>
            <p:ph idx="2" type="pic"/>
          </p:nvPr>
        </p:nvSpPr>
        <p:spPr>
          <a:xfrm>
            <a:off x="5183188" y="987425"/>
            <a:ext cx="6172200" cy="4873625"/>
          </a:xfrm>
          <a:prstGeom prst="rect">
            <a:avLst/>
          </a:prstGeom>
          <a:noFill/>
          <a:ln>
            <a:noFill/>
          </a:ln>
        </p:spPr>
      </p:sp>
      <p:sp>
        <p:nvSpPr>
          <p:cNvPr id="133" name="Google Shape;133;p47"/>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134" name="Google Shape;134;p4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4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4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7" name="Shape 137"/>
        <p:cNvGrpSpPr/>
        <p:nvPr/>
      </p:nvGrpSpPr>
      <p:grpSpPr>
        <a:xfrm>
          <a:off x="0" y="0"/>
          <a:ext cx="0" cy="0"/>
          <a:chOff x="0" y="0"/>
          <a:chExt cx="0" cy="0"/>
        </a:xfrm>
      </p:grpSpPr>
      <p:sp>
        <p:nvSpPr>
          <p:cNvPr id="138" name="Google Shape;138;p4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9" name="Google Shape;139;p48"/>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0" name="Google Shape;140;p4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4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4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43" name="Shape 143"/>
        <p:cNvGrpSpPr/>
        <p:nvPr/>
      </p:nvGrpSpPr>
      <p:grpSpPr>
        <a:xfrm>
          <a:off x="0" y="0"/>
          <a:ext cx="0" cy="0"/>
          <a:chOff x="0" y="0"/>
          <a:chExt cx="0" cy="0"/>
        </a:xfrm>
      </p:grpSpPr>
      <p:sp>
        <p:nvSpPr>
          <p:cNvPr id="144" name="Google Shape;144;p49"/>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5" name="Google Shape;145;p49"/>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6" name="Google Shape;146;p4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7" name="Google Shape;147;p4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8" name="Google Shape;148;p4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20.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3.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33"/>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Open Sans"/>
              <a:buNone/>
              <a:defRPr b="0" i="0" sz="4400" u="none" cap="none" strike="noStrik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33"/>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2" name="Google Shape;12;p33"/>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050" u="none" cap="none" strike="noStrike">
                <a:solidFill>
                  <a:srgbClr val="888888"/>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13" name="Google Shape;13;p33"/>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Open Sans"/>
                <a:ea typeface="Open Sans"/>
                <a:cs typeface="Open Sans"/>
                <a:sym typeface="Open Sans"/>
              </a:defRPr>
            </a:lvl1pPr>
            <a:lvl2pPr indent="0" lvl="1" marL="0" marR="0" rtl="0" algn="r">
              <a:spcBef>
                <a:spcPts val="0"/>
              </a:spcBef>
              <a:buNone/>
              <a:defRPr b="0" i="0" sz="1200" u="none" cap="none" strike="noStrike">
                <a:solidFill>
                  <a:srgbClr val="888888"/>
                </a:solidFill>
                <a:latin typeface="Open Sans"/>
                <a:ea typeface="Open Sans"/>
                <a:cs typeface="Open Sans"/>
                <a:sym typeface="Open Sans"/>
              </a:defRPr>
            </a:lvl2pPr>
            <a:lvl3pPr indent="0" lvl="2" marL="0" marR="0" rtl="0" algn="r">
              <a:spcBef>
                <a:spcPts val="0"/>
              </a:spcBef>
              <a:buNone/>
              <a:defRPr b="0" i="0" sz="1200" u="none" cap="none" strike="noStrike">
                <a:solidFill>
                  <a:srgbClr val="888888"/>
                </a:solidFill>
                <a:latin typeface="Open Sans"/>
                <a:ea typeface="Open Sans"/>
                <a:cs typeface="Open Sans"/>
                <a:sym typeface="Open Sans"/>
              </a:defRPr>
            </a:lvl3pPr>
            <a:lvl4pPr indent="0" lvl="3" marL="0" marR="0" rtl="0" algn="r">
              <a:spcBef>
                <a:spcPts val="0"/>
              </a:spcBef>
              <a:buNone/>
              <a:defRPr b="0" i="0" sz="1200" u="none" cap="none" strike="noStrike">
                <a:solidFill>
                  <a:srgbClr val="888888"/>
                </a:solidFill>
                <a:latin typeface="Open Sans"/>
                <a:ea typeface="Open Sans"/>
                <a:cs typeface="Open Sans"/>
                <a:sym typeface="Open Sans"/>
              </a:defRPr>
            </a:lvl4pPr>
            <a:lvl5pPr indent="0" lvl="4" marL="0" marR="0" rtl="0" algn="r">
              <a:spcBef>
                <a:spcPts val="0"/>
              </a:spcBef>
              <a:buNone/>
              <a:defRPr b="0" i="0" sz="1200" u="none" cap="none" strike="noStrike">
                <a:solidFill>
                  <a:srgbClr val="888888"/>
                </a:solidFill>
                <a:latin typeface="Open Sans"/>
                <a:ea typeface="Open Sans"/>
                <a:cs typeface="Open Sans"/>
                <a:sym typeface="Open Sans"/>
              </a:defRPr>
            </a:lvl5pPr>
            <a:lvl6pPr indent="0" lvl="5" marL="0" marR="0" rtl="0" algn="r">
              <a:spcBef>
                <a:spcPts val="0"/>
              </a:spcBef>
              <a:buNone/>
              <a:defRPr b="0" i="0" sz="1200" u="none" cap="none" strike="noStrike">
                <a:solidFill>
                  <a:srgbClr val="888888"/>
                </a:solidFill>
                <a:latin typeface="Open Sans"/>
                <a:ea typeface="Open Sans"/>
                <a:cs typeface="Open Sans"/>
                <a:sym typeface="Open Sans"/>
              </a:defRPr>
            </a:lvl6pPr>
            <a:lvl7pPr indent="0" lvl="6" marL="0" marR="0" rtl="0" algn="r">
              <a:spcBef>
                <a:spcPts val="0"/>
              </a:spcBef>
              <a:buNone/>
              <a:defRPr b="0" i="0" sz="1200" u="none" cap="none" strike="noStrike">
                <a:solidFill>
                  <a:srgbClr val="888888"/>
                </a:solidFill>
                <a:latin typeface="Open Sans"/>
                <a:ea typeface="Open Sans"/>
                <a:cs typeface="Open Sans"/>
                <a:sym typeface="Open Sans"/>
              </a:defRPr>
            </a:lvl7pPr>
            <a:lvl8pPr indent="0" lvl="7" marL="0" marR="0" rtl="0" algn="r">
              <a:spcBef>
                <a:spcPts val="0"/>
              </a:spcBef>
              <a:buNone/>
              <a:defRPr b="0" i="0" sz="1200" u="none" cap="none" strike="noStrike">
                <a:solidFill>
                  <a:srgbClr val="888888"/>
                </a:solidFill>
                <a:latin typeface="Open Sans"/>
                <a:ea typeface="Open Sans"/>
                <a:cs typeface="Open Sans"/>
                <a:sym typeface="Open Sans"/>
              </a:defRPr>
            </a:lvl8pPr>
            <a:lvl9pPr indent="0" lvl="8" marL="0" marR="0" rtl="0" algn="r">
              <a:spcBef>
                <a:spcPts val="0"/>
              </a:spcBef>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4" name="Shape 74"/>
        <p:cNvGrpSpPr/>
        <p:nvPr/>
      </p:nvGrpSpPr>
      <p:grpSpPr>
        <a:xfrm>
          <a:off x="0" y="0"/>
          <a:ext cx="0" cy="0"/>
          <a:chOff x="0" y="0"/>
          <a:chExt cx="0" cy="0"/>
        </a:xfrm>
      </p:grpSpPr>
      <p:sp>
        <p:nvSpPr>
          <p:cNvPr id="75" name="Google Shape;75;p3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6" name="Google Shape;76;p3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77" name="Google Shape;77;p3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78" name="Google Shape;78;p3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sz="1200">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79" name="Google Shape;79;p3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sz="1200">
                <a:solidFill>
                  <a:srgbClr val="888888"/>
                </a:solidFill>
                <a:latin typeface="Calibri"/>
                <a:ea typeface="Calibri"/>
                <a:cs typeface="Calibri"/>
                <a:sym typeface="Calibri"/>
              </a:defRPr>
            </a:lvl1pPr>
            <a:lvl2pPr indent="0" lvl="1" marL="0" marR="0" rtl="0" algn="r">
              <a:spcBef>
                <a:spcPts val="0"/>
              </a:spcBef>
              <a:buNone/>
              <a:defRPr sz="1200">
                <a:solidFill>
                  <a:srgbClr val="888888"/>
                </a:solidFill>
                <a:latin typeface="Calibri"/>
                <a:ea typeface="Calibri"/>
                <a:cs typeface="Calibri"/>
                <a:sym typeface="Calibri"/>
              </a:defRPr>
            </a:lvl2pPr>
            <a:lvl3pPr indent="0" lvl="2" marL="0" marR="0" rtl="0" algn="r">
              <a:spcBef>
                <a:spcPts val="0"/>
              </a:spcBef>
              <a:buNone/>
              <a:defRPr sz="1200">
                <a:solidFill>
                  <a:srgbClr val="888888"/>
                </a:solidFill>
                <a:latin typeface="Calibri"/>
                <a:ea typeface="Calibri"/>
                <a:cs typeface="Calibri"/>
                <a:sym typeface="Calibri"/>
              </a:defRPr>
            </a:lvl3pPr>
            <a:lvl4pPr indent="0" lvl="3" marL="0" marR="0" rtl="0" algn="r">
              <a:spcBef>
                <a:spcPts val="0"/>
              </a:spcBef>
              <a:buNone/>
              <a:defRPr sz="1200">
                <a:solidFill>
                  <a:srgbClr val="888888"/>
                </a:solidFill>
                <a:latin typeface="Calibri"/>
                <a:ea typeface="Calibri"/>
                <a:cs typeface="Calibri"/>
                <a:sym typeface="Calibri"/>
              </a:defRPr>
            </a:lvl4pPr>
            <a:lvl5pPr indent="0" lvl="4" marL="0" marR="0" rtl="0" algn="r">
              <a:spcBef>
                <a:spcPts val="0"/>
              </a:spcBef>
              <a:buNone/>
              <a:defRPr sz="1200">
                <a:solidFill>
                  <a:srgbClr val="888888"/>
                </a:solidFill>
                <a:latin typeface="Calibri"/>
                <a:ea typeface="Calibri"/>
                <a:cs typeface="Calibri"/>
                <a:sym typeface="Calibri"/>
              </a:defRPr>
            </a:lvl5pPr>
            <a:lvl6pPr indent="0" lvl="5" marL="0" marR="0" rtl="0" algn="r">
              <a:spcBef>
                <a:spcPts val="0"/>
              </a:spcBef>
              <a:buNone/>
              <a:defRPr sz="1200">
                <a:solidFill>
                  <a:srgbClr val="888888"/>
                </a:solidFill>
                <a:latin typeface="Calibri"/>
                <a:ea typeface="Calibri"/>
                <a:cs typeface="Calibri"/>
                <a:sym typeface="Calibri"/>
              </a:defRPr>
            </a:lvl6pPr>
            <a:lvl7pPr indent="0" lvl="6" marL="0" marR="0" rtl="0" algn="r">
              <a:spcBef>
                <a:spcPts val="0"/>
              </a:spcBef>
              <a:buNone/>
              <a:defRPr sz="1200">
                <a:solidFill>
                  <a:srgbClr val="888888"/>
                </a:solidFill>
                <a:latin typeface="Calibri"/>
                <a:ea typeface="Calibri"/>
                <a:cs typeface="Calibri"/>
                <a:sym typeface="Calibri"/>
              </a:defRPr>
            </a:lvl7pPr>
            <a:lvl8pPr indent="0" lvl="7" marL="0" marR="0" rtl="0" algn="r">
              <a:spcBef>
                <a:spcPts val="0"/>
              </a:spcBef>
              <a:buNone/>
              <a:defRPr sz="1200">
                <a:solidFill>
                  <a:srgbClr val="888888"/>
                </a:solidFill>
                <a:latin typeface="Calibri"/>
                <a:ea typeface="Calibri"/>
                <a:cs typeface="Calibri"/>
                <a:sym typeface="Calibri"/>
              </a:defRPr>
            </a:lvl8pPr>
            <a:lvl9pPr indent="0" lvl="8" marL="0" marR="0" rtl="0" algn="r">
              <a:spcBef>
                <a:spcPts val="0"/>
              </a:spcBef>
              <a:buNone/>
              <a:defRPr sz="1200">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7.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4.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6.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2.png"/><Relationship Id="rId4" Type="http://schemas.openxmlformats.org/officeDocument/2006/relationships/image" Target="../media/image14.png"/><Relationship Id="rId5"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24.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2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2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1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27.png"/><Relationship Id="rId4" Type="http://schemas.openxmlformats.org/officeDocument/2006/relationships/image" Target="../media/image29.png"/><Relationship Id="rId5" Type="http://schemas.openxmlformats.org/officeDocument/2006/relationships/image" Target="../media/image19.png"/><Relationship Id="rId6" Type="http://schemas.openxmlformats.org/officeDocument/2006/relationships/image" Target="../media/image1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21.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2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 Id="rId3"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1"/>
          <p:cNvSpPr txBox="1"/>
          <p:nvPr/>
        </p:nvSpPr>
        <p:spPr>
          <a:xfrm>
            <a:off x="2194560" y="1733551"/>
            <a:ext cx="4130040" cy="86177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3200">
              <a:solidFill>
                <a:srgbClr val="FFFFFF"/>
              </a:solidFill>
              <a:latin typeface="Open Sans"/>
              <a:ea typeface="Open Sans"/>
              <a:cs typeface="Open Sans"/>
              <a:sym typeface="Open Sans"/>
            </a:endParaRPr>
          </a:p>
          <a:p>
            <a:pPr indent="0" lvl="0" marL="0" marR="0" rtl="0" algn="l">
              <a:spcBef>
                <a:spcPts val="0"/>
              </a:spcBef>
              <a:spcAft>
                <a:spcPts val="0"/>
              </a:spcAft>
              <a:buNone/>
            </a:pPr>
            <a:r>
              <a:t/>
            </a:r>
            <a:endParaRPr sz="1800">
              <a:solidFill>
                <a:srgbClr val="000000"/>
              </a:solidFill>
              <a:latin typeface="Open Sans"/>
              <a:ea typeface="Open Sans"/>
              <a:cs typeface="Open Sans"/>
              <a:sym typeface="Open Sans"/>
            </a:endParaRPr>
          </a:p>
        </p:txBody>
      </p:sp>
      <p:sp>
        <p:nvSpPr>
          <p:cNvPr id="155" name="Google Shape;155;p1"/>
          <p:cNvSpPr txBox="1"/>
          <p:nvPr>
            <p:ph type="ctrTitle"/>
          </p:nvPr>
        </p:nvSpPr>
        <p:spPr>
          <a:xfrm>
            <a:off x="865242" y="2300568"/>
            <a:ext cx="4850247" cy="317950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b="1" lang="en-GB">
                <a:solidFill>
                  <a:schemeClr val="lt1"/>
                </a:solidFill>
              </a:rPr>
              <a:t>Reflective Practice</a:t>
            </a:r>
            <a:br>
              <a:rPr b="1" lang="en-GB">
                <a:solidFill>
                  <a:schemeClr val="lt1"/>
                </a:solidFill>
              </a:rPr>
            </a:br>
            <a:r>
              <a:rPr b="1" lang="en-GB">
                <a:solidFill>
                  <a:schemeClr val="lt1"/>
                </a:solidFill>
              </a:rPr>
              <a:t>09.10.25</a:t>
            </a:r>
            <a:endParaRPr/>
          </a:p>
        </p:txBody>
      </p:sp>
      <p:sp>
        <p:nvSpPr>
          <p:cNvPr id="156" name="Google Shape;156;p1"/>
          <p:cNvSpPr txBox="1"/>
          <p:nvPr/>
        </p:nvSpPr>
        <p:spPr>
          <a:xfrm>
            <a:off x="6280727" y="796636"/>
            <a:ext cx="5041500" cy="13236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4000">
                <a:solidFill>
                  <a:srgbClr val="002060"/>
                </a:solidFill>
                <a:latin typeface="Open Sans"/>
                <a:ea typeface="Open Sans"/>
                <a:cs typeface="Open Sans"/>
                <a:sym typeface="Open Sans"/>
              </a:rPr>
              <a:t>Arfer Adlewyrchol</a:t>
            </a:r>
            <a:endParaRPr b="1" sz="4000">
              <a:solidFill>
                <a:srgbClr val="002060"/>
              </a:solidFill>
              <a:latin typeface="Open Sans"/>
              <a:ea typeface="Open Sans"/>
              <a:cs typeface="Open Sans"/>
              <a:sym typeface="Open Sans"/>
            </a:endParaRPr>
          </a:p>
          <a:p>
            <a:pPr indent="0" lvl="0" marL="0" marR="0" rtl="0" algn="ctr">
              <a:spcBef>
                <a:spcPts val="0"/>
              </a:spcBef>
              <a:spcAft>
                <a:spcPts val="0"/>
              </a:spcAft>
              <a:buNone/>
            </a:pPr>
            <a:r>
              <a:rPr b="1" lang="en-GB" sz="4000">
                <a:solidFill>
                  <a:srgbClr val="002060"/>
                </a:solidFill>
                <a:latin typeface="Open Sans"/>
                <a:ea typeface="Open Sans"/>
                <a:cs typeface="Open Sans"/>
                <a:sym typeface="Open Sans"/>
              </a:rPr>
              <a:t>09.10.25</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2"/>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Learning Outcomes</a:t>
            </a:r>
            <a:endParaRPr/>
          </a:p>
        </p:txBody>
      </p:sp>
      <p:sp>
        <p:nvSpPr>
          <p:cNvPr id="162" name="Google Shape;162;p2"/>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Explore personal experiences of reflective practice</a:t>
            </a:r>
            <a:endParaRPr/>
          </a:p>
          <a:p>
            <a:pPr indent="-342900" lvl="0" marL="342900" rtl="0" algn="l">
              <a:spcBef>
                <a:spcPts val="560"/>
              </a:spcBef>
              <a:spcAft>
                <a:spcPts val="0"/>
              </a:spcAft>
              <a:buClr>
                <a:schemeClr val="dk1"/>
              </a:buClr>
              <a:buSzPts val="2800"/>
              <a:buChar char="•"/>
            </a:pPr>
            <a:r>
              <a:rPr lang="en-GB"/>
              <a:t>Discuss why we reflect and the benefits of doing so</a:t>
            </a:r>
            <a:endParaRPr/>
          </a:p>
          <a:p>
            <a:pPr indent="-342900" lvl="0" marL="342900" rtl="0" algn="l">
              <a:spcBef>
                <a:spcPts val="560"/>
              </a:spcBef>
              <a:spcAft>
                <a:spcPts val="0"/>
              </a:spcAft>
              <a:buClr>
                <a:schemeClr val="dk1"/>
              </a:buClr>
              <a:buSzPts val="2800"/>
              <a:buChar char="•"/>
            </a:pPr>
            <a:r>
              <a:rPr lang="en-GB"/>
              <a:t>Overview of some well-known reflective practices</a:t>
            </a:r>
            <a:endParaRPr/>
          </a:p>
          <a:p>
            <a:pPr indent="-342900" lvl="0" marL="342900" rtl="0" algn="l">
              <a:spcBef>
                <a:spcPts val="560"/>
              </a:spcBef>
              <a:spcAft>
                <a:spcPts val="0"/>
              </a:spcAft>
              <a:buClr>
                <a:schemeClr val="dk1"/>
              </a:buClr>
              <a:buSzPts val="2800"/>
              <a:buChar char="•"/>
            </a:pPr>
            <a:r>
              <a:rPr lang="en-GB"/>
              <a:t>Task 1 preparation</a:t>
            </a:r>
            <a:endParaRPr/>
          </a:p>
          <a:p>
            <a:pPr indent="-165100" lvl="0" marL="342900" rtl="0" algn="l">
              <a:spcBef>
                <a:spcPts val="560"/>
              </a:spcBef>
              <a:spcAft>
                <a:spcPts val="0"/>
              </a:spcAft>
              <a:buClr>
                <a:schemeClr val="dk1"/>
              </a:buClr>
              <a:buSzPts val="2800"/>
              <a:buNone/>
            </a:pPr>
            <a:r>
              <a:t/>
            </a:r>
            <a:endParaRPr/>
          </a:p>
        </p:txBody>
      </p:sp>
      <p:pic>
        <p:nvPicPr>
          <p:cNvPr descr="Learning Outcomes Images – Browse 38,818 Stock Photos, Vectors, and Video |  Adobe Stock" id="163" name="Google Shape;163;p2"/>
          <p:cNvPicPr preferRelativeResize="0"/>
          <p:nvPr>
            <p:ph idx="2" type="body"/>
          </p:nvPr>
        </p:nvPicPr>
        <p:blipFill rotWithShape="1">
          <a:blip r:embed="rId3">
            <a:alphaModFix/>
          </a:blip>
          <a:srcRect b="0" l="0" r="0" t="0"/>
          <a:stretch/>
        </p:blipFill>
        <p:spPr>
          <a:xfrm>
            <a:off x="7016312" y="2033356"/>
            <a:ext cx="4215375" cy="27990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3"/>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Reflective</a:t>
            </a:r>
            <a:r>
              <a:rPr lang="en-GB"/>
              <a:t> </a:t>
            </a:r>
            <a:r>
              <a:rPr lang="en-GB">
                <a:solidFill>
                  <a:schemeClr val="lt1"/>
                </a:solidFill>
              </a:rPr>
              <a:t>Practice</a:t>
            </a:r>
            <a:endParaRPr/>
          </a:p>
        </p:txBody>
      </p:sp>
      <p:sp>
        <p:nvSpPr>
          <p:cNvPr id="170" name="Google Shape;170;p3"/>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Being able to reflect is a valuable skill</a:t>
            </a:r>
            <a:endParaRPr/>
          </a:p>
          <a:p>
            <a:pPr indent="-342900" lvl="0" marL="342900" rtl="0" algn="l">
              <a:spcBef>
                <a:spcPts val="560"/>
              </a:spcBef>
              <a:spcAft>
                <a:spcPts val="0"/>
              </a:spcAft>
              <a:buClr>
                <a:schemeClr val="dk1"/>
              </a:buClr>
              <a:buSzPts val="2800"/>
              <a:buChar char="•"/>
            </a:pPr>
            <a:r>
              <a:rPr lang="en-GB"/>
              <a:t>Helps you think about:</a:t>
            </a:r>
            <a:endParaRPr/>
          </a:p>
          <a:p>
            <a:pPr indent="-285750" lvl="1" marL="742950" rtl="0" algn="l">
              <a:spcBef>
                <a:spcPts val="480"/>
              </a:spcBef>
              <a:spcAft>
                <a:spcPts val="0"/>
              </a:spcAft>
              <a:buClr>
                <a:schemeClr val="dk1"/>
              </a:buClr>
              <a:buSzPts val="2400"/>
              <a:buFont typeface="Noto Sans Symbols"/>
              <a:buChar char="❑"/>
            </a:pPr>
            <a:r>
              <a:rPr lang="en-GB"/>
              <a:t> Your experiences</a:t>
            </a:r>
            <a:endParaRPr/>
          </a:p>
          <a:p>
            <a:pPr indent="-285750" lvl="1" marL="742950" rtl="0" algn="l">
              <a:spcBef>
                <a:spcPts val="480"/>
              </a:spcBef>
              <a:spcAft>
                <a:spcPts val="0"/>
              </a:spcAft>
              <a:buClr>
                <a:schemeClr val="dk1"/>
              </a:buClr>
              <a:buSzPts val="2400"/>
              <a:buFont typeface="Noto Sans Symbols"/>
              <a:buChar char="❑"/>
            </a:pPr>
            <a:r>
              <a:rPr lang="en-GB"/>
              <a:t>Why things happened the way they did</a:t>
            </a:r>
            <a:endParaRPr/>
          </a:p>
          <a:p>
            <a:pPr indent="-285750" lvl="1" marL="742950" rtl="0" algn="l">
              <a:spcBef>
                <a:spcPts val="480"/>
              </a:spcBef>
              <a:spcAft>
                <a:spcPts val="0"/>
              </a:spcAft>
              <a:buClr>
                <a:schemeClr val="dk1"/>
              </a:buClr>
              <a:buSzPts val="2400"/>
              <a:buFont typeface="Noto Sans Symbols"/>
              <a:buChar char="❑"/>
            </a:pPr>
            <a:r>
              <a:rPr lang="en-GB"/>
              <a:t>How you can improve on these experiences in future</a:t>
            </a:r>
            <a:endParaRPr/>
          </a:p>
        </p:txBody>
      </p:sp>
      <p:sp>
        <p:nvSpPr>
          <p:cNvPr id="171" name="Google Shape;171;p3"/>
          <p:cNvSpPr txBox="1"/>
          <p:nvPr>
            <p:ph idx="2" type="body"/>
          </p:nvPr>
        </p:nvSpPr>
        <p:spPr>
          <a:xfrm>
            <a:off x="6197600" y="1600201"/>
            <a:ext cx="5384800" cy="1975756"/>
          </a:xfrm>
          <a:prstGeom prst="rect">
            <a:avLst/>
          </a:prstGeom>
          <a:solidFill>
            <a:srgbClr val="DAEEF3"/>
          </a:solid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dk1"/>
              </a:buClr>
              <a:buSzPts val="2800"/>
              <a:buNone/>
            </a:pPr>
            <a:r>
              <a:rPr lang="en-GB"/>
              <a:t>How would you define it?</a:t>
            </a:r>
            <a:endParaRPr/>
          </a:p>
          <a:p>
            <a:pPr indent="0" lvl="0" marL="0" rtl="0" algn="ctr">
              <a:spcBef>
                <a:spcPts val="560"/>
              </a:spcBef>
              <a:spcAft>
                <a:spcPts val="0"/>
              </a:spcAft>
              <a:buClr>
                <a:schemeClr val="dk1"/>
              </a:buClr>
              <a:buSzPts val="2800"/>
              <a:buNone/>
            </a:pPr>
            <a:r>
              <a:t/>
            </a:r>
            <a:endParaRPr/>
          </a:p>
          <a:p>
            <a:pPr indent="0" lvl="0" marL="0" rtl="0" algn="ctr">
              <a:spcBef>
                <a:spcPts val="560"/>
              </a:spcBef>
              <a:spcAft>
                <a:spcPts val="0"/>
              </a:spcAft>
              <a:buClr>
                <a:schemeClr val="dk1"/>
              </a:buClr>
              <a:buSzPts val="2800"/>
              <a:buNone/>
            </a:pPr>
            <a:r>
              <a:rPr lang="en-GB"/>
              <a:t>What experience do you have of reflective practice?</a:t>
            </a:r>
            <a:endParaRPr/>
          </a:p>
        </p:txBody>
      </p:sp>
      <p:pic>
        <p:nvPicPr>
          <p:cNvPr id="172" name="Google Shape;172;p3"/>
          <p:cNvPicPr preferRelativeResize="0"/>
          <p:nvPr/>
        </p:nvPicPr>
        <p:blipFill rotWithShape="1">
          <a:blip r:embed="rId3">
            <a:alphaModFix/>
          </a:blip>
          <a:srcRect b="0" l="0" r="0" t="0"/>
          <a:stretch/>
        </p:blipFill>
        <p:spPr>
          <a:xfrm>
            <a:off x="7918132" y="3594721"/>
            <a:ext cx="2390775" cy="19145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1">
                                            <p:txEl>
                                              <p:pRg end="0" st="0"/>
                                            </p:txEl>
                                          </p:spTgt>
                                        </p:tgtEl>
                                        <p:attrNameLst>
                                          <p:attrName>style.visibility</p:attrName>
                                        </p:attrNameLst>
                                      </p:cBhvr>
                                      <p:to>
                                        <p:strVal val="visible"/>
                                      </p:to>
                                    </p:set>
                                    <p:anim calcmode="lin" valueType="num">
                                      <p:cBhvr additive="base">
                                        <p:cTn dur="500"/>
                                        <p:tgtEl>
                                          <p:spTgt spid="171">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1">
                                            <p:txEl>
                                              <p:pRg end="1" st="1"/>
                                            </p:txEl>
                                          </p:spTgt>
                                        </p:tgtEl>
                                        <p:attrNameLst>
                                          <p:attrName>style.visibility</p:attrName>
                                        </p:attrNameLst>
                                      </p:cBhvr>
                                      <p:to>
                                        <p:strVal val="visible"/>
                                      </p:to>
                                    </p:set>
                                    <p:anim calcmode="lin" valueType="num">
                                      <p:cBhvr additive="base">
                                        <p:cTn dur="500"/>
                                        <p:tgtEl>
                                          <p:spTgt spid="171">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1">
                                            <p:txEl>
                                              <p:pRg end="2" st="2"/>
                                            </p:txEl>
                                          </p:spTgt>
                                        </p:tgtEl>
                                        <p:attrNameLst>
                                          <p:attrName>style.visibility</p:attrName>
                                        </p:attrNameLst>
                                      </p:cBhvr>
                                      <p:to>
                                        <p:strVal val="visible"/>
                                      </p:to>
                                    </p:set>
                                    <p:anim calcmode="lin" valueType="num">
                                      <p:cBhvr additive="base">
                                        <p:cTn dur="500"/>
                                        <p:tgtEl>
                                          <p:spTgt spid="171">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0">
                                            <p:txEl>
                                              <p:pRg end="0" st="0"/>
                                            </p:txEl>
                                          </p:spTgt>
                                        </p:tgtEl>
                                        <p:attrNameLst>
                                          <p:attrName>style.visibility</p:attrName>
                                        </p:attrNameLst>
                                      </p:cBhvr>
                                      <p:to>
                                        <p:strVal val="visible"/>
                                      </p:to>
                                    </p:set>
                                    <p:anim calcmode="lin" valueType="num">
                                      <p:cBhvr additive="base">
                                        <p:cTn dur="500"/>
                                        <p:tgtEl>
                                          <p:spTgt spid="170">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0">
                                            <p:txEl>
                                              <p:pRg end="1" st="1"/>
                                            </p:txEl>
                                          </p:spTgt>
                                        </p:tgtEl>
                                        <p:attrNameLst>
                                          <p:attrName>style.visibility</p:attrName>
                                        </p:attrNameLst>
                                      </p:cBhvr>
                                      <p:to>
                                        <p:strVal val="visible"/>
                                      </p:to>
                                    </p:set>
                                    <p:anim calcmode="lin" valueType="num">
                                      <p:cBhvr additive="base">
                                        <p:cTn dur="500"/>
                                        <p:tgtEl>
                                          <p:spTgt spid="170">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0">
                                            <p:txEl>
                                              <p:pRg end="2" st="2"/>
                                            </p:txEl>
                                          </p:spTgt>
                                        </p:tgtEl>
                                        <p:attrNameLst>
                                          <p:attrName>style.visibility</p:attrName>
                                        </p:attrNameLst>
                                      </p:cBhvr>
                                      <p:to>
                                        <p:strVal val="visible"/>
                                      </p:to>
                                    </p:set>
                                    <p:anim calcmode="lin" valueType="num">
                                      <p:cBhvr additive="base">
                                        <p:cTn dur="500"/>
                                        <p:tgtEl>
                                          <p:spTgt spid="170">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0">
                                            <p:txEl>
                                              <p:pRg end="3" st="3"/>
                                            </p:txEl>
                                          </p:spTgt>
                                        </p:tgtEl>
                                        <p:attrNameLst>
                                          <p:attrName>style.visibility</p:attrName>
                                        </p:attrNameLst>
                                      </p:cBhvr>
                                      <p:to>
                                        <p:strVal val="visible"/>
                                      </p:to>
                                    </p:set>
                                    <p:anim calcmode="lin" valueType="num">
                                      <p:cBhvr additive="base">
                                        <p:cTn dur="500"/>
                                        <p:tgtEl>
                                          <p:spTgt spid="170">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0">
                                            <p:txEl>
                                              <p:pRg end="4" st="4"/>
                                            </p:txEl>
                                          </p:spTgt>
                                        </p:tgtEl>
                                        <p:attrNameLst>
                                          <p:attrName>style.visibility</p:attrName>
                                        </p:attrNameLst>
                                      </p:cBhvr>
                                      <p:to>
                                        <p:strVal val="visible"/>
                                      </p:to>
                                    </p:set>
                                    <p:anim calcmode="lin" valueType="num">
                                      <p:cBhvr additive="base">
                                        <p:cTn dur="500"/>
                                        <p:tgtEl>
                                          <p:spTgt spid="170">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4"/>
          <p:cNvSpPr txBox="1"/>
          <p:nvPr>
            <p:ph type="title"/>
          </p:nvPr>
        </p:nvSpPr>
        <p:spPr>
          <a:xfrm>
            <a:off x="838200" y="365125"/>
            <a:ext cx="10515600" cy="1325563"/>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4400"/>
              <a:buFont typeface="Calibri"/>
              <a:buNone/>
            </a:pPr>
            <a:r>
              <a:rPr b="1" lang="en-GB">
                <a:solidFill>
                  <a:schemeClr val="lt1"/>
                </a:solidFill>
              </a:rPr>
              <a:t>What is reflective practice?</a:t>
            </a:r>
            <a:endParaRPr/>
          </a:p>
        </p:txBody>
      </p:sp>
      <p:sp>
        <p:nvSpPr>
          <p:cNvPr id="179" name="Google Shape;179;p4"/>
          <p:cNvSpPr txBox="1"/>
          <p:nvPr>
            <p:ph idx="1" type="body"/>
          </p:nvPr>
        </p:nvSpPr>
        <p:spPr>
          <a:xfrm>
            <a:off x="838200" y="1825625"/>
            <a:ext cx="5181600" cy="2256518"/>
          </a:xfrm>
          <a:prstGeom prst="rect">
            <a:avLst/>
          </a:prstGeom>
          <a:solidFill>
            <a:srgbClr val="DDEAF6"/>
          </a:solid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800"/>
              <a:buNone/>
            </a:pPr>
            <a:r>
              <a:t/>
            </a:r>
            <a:endParaRPr/>
          </a:p>
          <a:p>
            <a:pPr indent="0" lvl="0" marL="0" rtl="0" algn="ctr">
              <a:lnSpc>
                <a:spcPct val="90000"/>
              </a:lnSpc>
              <a:spcBef>
                <a:spcPts val="1000"/>
              </a:spcBef>
              <a:spcAft>
                <a:spcPts val="0"/>
              </a:spcAft>
              <a:buClr>
                <a:schemeClr val="dk1"/>
              </a:buClr>
              <a:buSzPts val="2800"/>
              <a:buNone/>
            </a:pPr>
            <a:r>
              <a:rPr lang="en-GB"/>
              <a:t>‘learning through and from experience towards gaining new insights of self and practice’</a:t>
            </a:r>
            <a:endParaRPr/>
          </a:p>
          <a:p>
            <a:pPr indent="0" lvl="0" marL="0" rtl="0" algn="r">
              <a:lnSpc>
                <a:spcPct val="90000"/>
              </a:lnSpc>
              <a:spcBef>
                <a:spcPts val="1000"/>
              </a:spcBef>
              <a:spcAft>
                <a:spcPts val="0"/>
              </a:spcAft>
              <a:buClr>
                <a:schemeClr val="dk1"/>
              </a:buClr>
              <a:buSzPts val="2000"/>
              <a:buNone/>
            </a:pPr>
            <a:r>
              <a:rPr lang="en-GB" sz="2000"/>
              <a:t>(Finlay, 2008)</a:t>
            </a:r>
            <a:endParaRPr/>
          </a:p>
        </p:txBody>
      </p:sp>
      <p:sp>
        <p:nvSpPr>
          <p:cNvPr id="180" name="Google Shape;180;p4"/>
          <p:cNvSpPr txBox="1"/>
          <p:nvPr>
            <p:ph idx="2" type="body"/>
          </p:nvPr>
        </p:nvSpPr>
        <p:spPr>
          <a:xfrm>
            <a:off x="6172200" y="1825625"/>
            <a:ext cx="5181600" cy="4351338"/>
          </a:xfrm>
          <a:prstGeom prst="rect">
            <a:avLst/>
          </a:prstGeom>
          <a:solidFill>
            <a:srgbClr val="BBD6EE"/>
          </a:solid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t/>
            </a:r>
            <a:endParaRPr/>
          </a:p>
          <a:p>
            <a:pPr indent="0" lvl="0" marL="0" rtl="0" algn="l">
              <a:lnSpc>
                <a:spcPct val="90000"/>
              </a:lnSpc>
              <a:spcBef>
                <a:spcPts val="1000"/>
              </a:spcBef>
              <a:spcAft>
                <a:spcPts val="0"/>
              </a:spcAft>
              <a:buClr>
                <a:schemeClr val="dk1"/>
              </a:buClr>
              <a:buSzPts val="2800"/>
              <a:buNone/>
            </a:pPr>
            <a:r>
              <a:t/>
            </a:r>
            <a:endParaRPr/>
          </a:p>
          <a:p>
            <a:pPr indent="0" lvl="0" marL="0" rtl="0" algn="l">
              <a:lnSpc>
                <a:spcPct val="90000"/>
              </a:lnSpc>
              <a:spcBef>
                <a:spcPts val="1000"/>
              </a:spcBef>
              <a:spcAft>
                <a:spcPts val="0"/>
              </a:spcAft>
              <a:buClr>
                <a:schemeClr val="dk1"/>
              </a:buClr>
              <a:buSzPts val="2800"/>
              <a:buNone/>
            </a:pPr>
            <a:r>
              <a:rPr lang="en-GB"/>
              <a:t>‘Reflective practice is the ability to reflect on one’s actions so as to engage in a process of continuous learning’ </a:t>
            </a:r>
            <a:endParaRPr/>
          </a:p>
          <a:p>
            <a:pPr indent="0" lvl="0" marL="0" rtl="0" algn="l">
              <a:lnSpc>
                <a:spcPct val="90000"/>
              </a:lnSpc>
              <a:spcBef>
                <a:spcPts val="1000"/>
              </a:spcBef>
              <a:spcAft>
                <a:spcPts val="0"/>
              </a:spcAft>
              <a:buClr>
                <a:schemeClr val="dk1"/>
              </a:buClr>
              <a:buSzPts val="2000"/>
              <a:buNone/>
            </a:pPr>
            <a:r>
              <a:rPr lang="en-GB" sz="2000"/>
              <a:t>                               </a:t>
            </a:r>
            <a:r>
              <a:rPr i="1" lang="en-GB" sz="2000"/>
              <a:t>- Donald Schon</a:t>
            </a:r>
            <a:endParaRPr/>
          </a:p>
        </p:txBody>
      </p:sp>
      <p:sp>
        <p:nvSpPr>
          <p:cNvPr id="181" name="Google Shape;181;p4"/>
          <p:cNvSpPr/>
          <p:nvPr/>
        </p:nvSpPr>
        <p:spPr>
          <a:xfrm>
            <a:off x="838201" y="4196443"/>
            <a:ext cx="5181600" cy="2514600"/>
          </a:xfrm>
          <a:prstGeom prst="rect">
            <a:avLst/>
          </a:prstGeom>
          <a:solidFill>
            <a:schemeClr val="accent1"/>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lang="en-GB" sz="2800">
                <a:solidFill>
                  <a:schemeClr val="lt1"/>
                </a:solidFill>
                <a:latin typeface="Calibri"/>
                <a:ea typeface="Calibri"/>
                <a:cs typeface="Calibri"/>
                <a:sym typeface="Calibri"/>
              </a:rPr>
              <a:t>‘In its simplest form, it is thinking about or reflecting on what you do’</a:t>
            </a:r>
            <a:endParaRPr/>
          </a:p>
          <a:p>
            <a:pPr indent="0" lvl="0" marL="0" marR="0" rtl="0" algn="r">
              <a:spcBef>
                <a:spcPts val="0"/>
              </a:spcBef>
              <a:spcAft>
                <a:spcPts val="0"/>
              </a:spcAft>
              <a:buNone/>
            </a:pPr>
            <a:r>
              <a:rPr lang="en-GB" sz="1800">
                <a:solidFill>
                  <a:schemeClr val="lt1"/>
                </a:solidFill>
                <a:latin typeface="Calibri"/>
                <a:ea typeface="Calibri"/>
                <a:cs typeface="Calibri"/>
                <a:sym typeface="Calibri"/>
              </a:rPr>
              <a:t>(Skills you Need, 2021)</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1"/>
                                        </p:tgtEl>
                                        <p:attrNameLst>
                                          <p:attrName>style.visibility</p:attrName>
                                        </p:attrNameLst>
                                      </p:cBhvr>
                                      <p:to>
                                        <p:strVal val="visible"/>
                                      </p:to>
                                    </p:set>
                                    <p:animEffect filter="fade" transition="in">
                                      <p:cBhvr>
                                        <p:cTn dur="1000"/>
                                        <p:tgtEl>
                                          <p:spTgt spid="18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5"/>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Why do we reflect?</a:t>
            </a:r>
            <a:endParaRPr/>
          </a:p>
        </p:txBody>
      </p:sp>
      <p:sp>
        <p:nvSpPr>
          <p:cNvPr id="188" name="Google Shape;188;p5"/>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fontScale="85000" lnSpcReduction="10000"/>
          </a:bodyPr>
          <a:lstStyle/>
          <a:p>
            <a:pPr indent="-191770" lvl="0" marL="342900" rtl="0" algn="l">
              <a:spcBef>
                <a:spcPts val="0"/>
              </a:spcBef>
              <a:spcAft>
                <a:spcPts val="0"/>
              </a:spcAft>
              <a:buClr>
                <a:schemeClr val="dk1"/>
              </a:buClr>
              <a:buSzPct val="100000"/>
              <a:buNone/>
            </a:pPr>
            <a:r>
              <a:t/>
            </a:r>
            <a:endParaRPr/>
          </a:p>
          <a:p>
            <a:pPr indent="-342900" lvl="0" marL="342900" rtl="0" algn="l">
              <a:spcBef>
                <a:spcPts val="476"/>
              </a:spcBef>
              <a:spcAft>
                <a:spcPts val="0"/>
              </a:spcAft>
              <a:buClr>
                <a:schemeClr val="dk1"/>
              </a:buClr>
              <a:buSzPct val="100000"/>
              <a:buChar char="•"/>
            </a:pPr>
            <a:r>
              <a:rPr lang="en-GB"/>
              <a:t>What are the benefits to reflection?</a:t>
            </a:r>
            <a:endParaRPr/>
          </a:p>
        </p:txBody>
      </p:sp>
      <p:sp>
        <p:nvSpPr>
          <p:cNvPr id="189" name="Google Shape;189;p5"/>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fontScale="85000" lnSpcReduction="10000"/>
          </a:bodyPr>
          <a:lstStyle/>
          <a:p>
            <a:pPr indent="-342900" lvl="0" marL="342900" rtl="0" algn="l">
              <a:spcBef>
                <a:spcPts val="0"/>
              </a:spcBef>
              <a:spcAft>
                <a:spcPts val="0"/>
              </a:spcAft>
              <a:buClr>
                <a:schemeClr val="dk1"/>
              </a:buClr>
              <a:buSzPct val="100000"/>
              <a:buChar char="•"/>
            </a:pPr>
            <a:r>
              <a:rPr lang="en-GB"/>
              <a:t>Allows you to look at the bigger picture</a:t>
            </a:r>
            <a:endParaRPr/>
          </a:p>
          <a:p>
            <a:pPr indent="-342900" lvl="0" marL="342900" rtl="0" algn="l">
              <a:spcBef>
                <a:spcPts val="476"/>
              </a:spcBef>
              <a:spcAft>
                <a:spcPts val="0"/>
              </a:spcAft>
              <a:buClr>
                <a:schemeClr val="dk1"/>
              </a:buClr>
              <a:buSzPct val="100000"/>
              <a:buChar char="•"/>
            </a:pPr>
            <a:r>
              <a:rPr lang="en-GB"/>
              <a:t>Identifies areas of improvement/development</a:t>
            </a:r>
            <a:endParaRPr/>
          </a:p>
          <a:p>
            <a:pPr indent="-342900" lvl="0" marL="342900" rtl="0" algn="l">
              <a:spcBef>
                <a:spcPts val="476"/>
              </a:spcBef>
              <a:spcAft>
                <a:spcPts val="0"/>
              </a:spcAft>
              <a:buClr>
                <a:schemeClr val="dk1"/>
              </a:buClr>
              <a:buSzPct val="100000"/>
              <a:buChar char="•"/>
            </a:pPr>
            <a:r>
              <a:rPr lang="en-GB"/>
              <a:t>Be more creative and try new things</a:t>
            </a:r>
            <a:endParaRPr/>
          </a:p>
          <a:p>
            <a:pPr indent="-342900" lvl="0" marL="342900" rtl="0" algn="l">
              <a:spcBef>
                <a:spcPts val="476"/>
              </a:spcBef>
              <a:spcAft>
                <a:spcPts val="0"/>
              </a:spcAft>
              <a:buClr>
                <a:schemeClr val="dk1"/>
              </a:buClr>
              <a:buSzPct val="100000"/>
              <a:buChar char="•"/>
            </a:pPr>
            <a:r>
              <a:rPr lang="en-GB"/>
              <a:t>Challenge some assumptions about people and situations</a:t>
            </a:r>
            <a:endParaRPr/>
          </a:p>
          <a:p>
            <a:pPr indent="-342900" lvl="0" marL="342900" rtl="0" algn="l">
              <a:spcBef>
                <a:spcPts val="476"/>
              </a:spcBef>
              <a:spcAft>
                <a:spcPts val="0"/>
              </a:spcAft>
              <a:buClr>
                <a:schemeClr val="dk1"/>
              </a:buClr>
              <a:buSzPct val="100000"/>
              <a:buChar char="•"/>
            </a:pPr>
            <a:r>
              <a:rPr lang="en-GB"/>
              <a:t>Key part of emotional intelligence</a:t>
            </a:r>
            <a:endParaRPr/>
          </a:p>
          <a:p>
            <a:pPr indent="-342900" lvl="0" marL="342900" rtl="0" algn="l">
              <a:spcBef>
                <a:spcPts val="476"/>
              </a:spcBef>
              <a:spcAft>
                <a:spcPts val="0"/>
              </a:spcAft>
              <a:buClr>
                <a:schemeClr val="dk1"/>
              </a:buClr>
              <a:buSzPct val="100000"/>
              <a:buChar char="•"/>
            </a:pPr>
            <a:r>
              <a:rPr lang="en-GB"/>
              <a:t>Helps maintain a healthy work/life balance</a:t>
            </a:r>
            <a:endParaRPr/>
          </a:p>
        </p:txBody>
      </p:sp>
      <p:pic>
        <p:nvPicPr>
          <p:cNvPr id="190" name="Google Shape;190;p5"/>
          <p:cNvPicPr preferRelativeResize="0"/>
          <p:nvPr/>
        </p:nvPicPr>
        <p:blipFill rotWithShape="1">
          <a:blip r:embed="rId3">
            <a:alphaModFix/>
          </a:blip>
          <a:srcRect b="0" l="0" r="0" t="0"/>
          <a:stretch/>
        </p:blipFill>
        <p:spPr>
          <a:xfrm>
            <a:off x="2106612" y="2898457"/>
            <a:ext cx="2390775" cy="19145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8"/>
                                        </p:tgtEl>
                                        <p:attrNameLst>
                                          <p:attrName>style.visibility</p:attrName>
                                        </p:attrNameLst>
                                      </p:cBhvr>
                                      <p:to>
                                        <p:strVal val="visible"/>
                                      </p:to>
                                    </p:set>
                                    <p:animEffect filter="fade" transition="in">
                                      <p:cBhvr>
                                        <p:cTn dur="500"/>
                                        <p:tgtEl>
                                          <p:spTgt spid="18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89"/>
                                        </p:tgtEl>
                                        <p:attrNameLst>
                                          <p:attrName>style.visibility</p:attrName>
                                        </p:attrNameLst>
                                      </p:cBhvr>
                                      <p:to>
                                        <p:strVal val="visible"/>
                                      </p:to>
                                    </p:set>
                                    <p:anim calcmode="lin" valueType="num">
                                      <p:cBhvr additive="base">
                                        <p:cTn dur="500"/>
                                        <p:tgtEl>
                                          <p:spTgt spid="189"/>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5" name="Shape 195"/>
        <p:cNvGrpSpPr/>
        <p:nvPr/>
      </p:nvGrpSpPr>
      <p:grpSpPr>
        <a:xfrm>
          <a:off x="0" y="0"/>
          <a:ext cx="0" cy="0"/>
          <a:chOff x="0" y="0"/>
          <a:chExt cx="0" cy="0"/>
        </a:xfrm>
      </p:grpSpPr>
      <p:sp>
        <p:nvSpPr>
          <p:cNvPr id="196" name="Google Shape;196;p6"/>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How to reflect</a:t>
            </a:r>
            <a:endParaRPr/>
          </a:p>
        </p:txBody>
      </p:sp>
      <p:sp>
        <p:nvSpPr>
          <p:cNvPr id="197" name="Google Shape;197;p6"/>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800"/>
              <a:buNone/>
            </a:pPr>
            <a:r>
              <a:t/>
            </a:r>
            <a:endParaRPr/>
          </a:p>
          <a:p>
            <a:pPr indent="0" lvl="0" marL="0" rtl="0" algn="l">
              <a:spcBef>
                <a:spcPts val="560"/>
              </a:spcBef>
              <a:spcAft>
                <a:spcPts val="0"/>
              </a:spcAft>
              <a:buClr>
                <a:schemeClr val="dk1"/>
              </a:buClr>
              <a:buSzPts val="2800"/>
              <a:buNone/>
            </a:pPr>
            <a:r>
              <a:t/>
            </a:r>
            <a:endParaRPr/>
          </a:p>
          <a:p>
            <a:pPr indent="0" lvl="0" marL="0" rtl="0" algn="l">
              <a:spcBef>
                <a:spcPts val="560"/>
              </a:spcBef>
              <a:spcAft>
                <a:spcPts val="0"/>
              </a:spcAft>
              <a:buClr>
                <a:schemeClr val="dk1"/>
              </a:buClr>
              <a:buSzPts val="2800"/>
              <a:buNone/>
            </a:pPr>
            <a:r>
              <a:t/>
            </a:r>
            <a:endParaRPr/>
          </a:p>
          <a:p>
            <a:pPr indent="0" lvl="0" marL="0" rtl="0" algn="l">
              <a:spcBef>
                <a:spcPts val="560"/>
              </a:spcBef>
              <a:spcAft>
                <a:spcPts val="0"/>
              </a:spcAft>
              <a:buClr>
                <a:schemeClr val="dk1"/>
              </a:buClr>
              <a:buSzPts val="2800"/>
              <a:buNone/>
            </a:pPr>
            <a:r>
              <a:rPr lang="en-GB"/>
              <a:t>             ‘The Basics’</a:t>
            </a:r>
            <a:endParaRPr/>
          </a:p>
        </p:txBody>
      </p:sp>
      <p:pic>
        <p:nvPicPr>
          <p:cNvPr descr="Diagram&#10;&#10;Description automatically generated" id="198" name="Google Shape;198;p6"/>
          <p:cNvPicPr preferRelativeResize="0"/>
          <p:nvPr>
            <p:ph idx="2" type="body"/>
          </p:nvPr>
        </p:nvPicPr>
        <p:blipFill rotWithShape="1">
          <a:blip r:embed="rId3">
            <a:alphaModFix/>
          </a:blip>
          <a:srcRect b="0" l="0" r="0" t="0"/>
          <a:stretch/>
        </p:blipFill>
        <p:spPr>
          <a:xfrm>
            <a:off x="6197600" y="1917602"/>
            <a:ext cx="5384800" cy="335458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7"/>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Reflective Models</a:t>
            </a:r>
            <a:endParaRPr/>
          </a:p>
        </p:txBody>
      </p:sp>
      <p:sp>
        <p:nvSpPr>
          <p:cNvPr id="205" name="Google Shape;205;p7"/>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514350" lvl="0" marL="514350" rtl="0" algn="ctr">
              <a:spcBef>
                <a:spcPts val="0"/>
              </a:spcBef>
              <a:spcAft>
                <a:spcPts val="0"/>
              </a:spcAft>
              <a:buClr>
                <a:schemeClr val="dk1"/>
              </a:buClr>
              <a:buSzPts val="2800"/>
              <a:buAutoNum type="arabicPeriod"/>
            </a:pPr>
            <a:r>
              <a:rPr b="1" lang="en-GB"/>
              <a:t>ERA Cycle  </a:t>
            </a:r>
            <a:endParaRPr/>
          </a:p>
          <a:p>
            <a:pPr indent="-152400" lvl="0" marL="228600" rtl="0" algn="ctr">
              <a:spcBef>
                <a:spcPts val="240"/>
              </a:spcBef>
              <a:spcAft>
                <a:spcPts val="0"/>
              </a:spcAft>
              <a:buClr>
                <a:schemeClr val="dk1"/>
              </a:buClr>
              <a:buSzPts val="1200"/>
              <a:buNone/>
            </a:pPr>
            <a:r>
              <a:t/>
            </a:r>
            <a:endParaRPr b="1" sz="1200"/>
          </a:p>
          <a:p>
            <a:pPr indent="-152400" lvl="0" marL="228600" rtl="0" algn="ctr">
              <a:spcBef>
                <a:spcPts val="240"/>
              </a:spcBef>
              <a:spcAft>
                <a:spcPts val="0"/>
              </a:spcAft>
              <a:buClr>
                <a:schemeClr val="dk1"/>
              </a:buClr>
              <a:buSzPts val="1200"/>
              <a:buNone/>
            </a:pPr>
            <a:r>
              <a:t/>
            </a:r>
            <a:endParaRPr b="1" sz="1200"/>
          </a:p>
          <a:p>
            <a:pPr indent="-152400" lvl="0" marL="228600" rtl="0" algn="ctr">
              <a:spcBef>
                <a:spcPts val="240"/>
              </a:spcBef>
              <a:spcAft>
                <a:spcPts val="0"/>
              </a:spcAft>
              <a:buClr>
                <a:schemeClr val="dk1"/>
              </a:buClr>
              <a:buSzPts val="1200"/>
              <a:buNone/>
            </a:pPr>
            <a:r>
              <a:t/>
            </a:r>
            <a:endParaRPr b="1" sz="1200"/>
          </a:p>
          <a:p>
            <a:pPr indent="-266700" lvl="0" marL="342900" rtl="0" algn="l">
              <a:spcBef>
                <a:spcPts val="240"/>
              </a:spcBef>
              <a:spcAft>
                <a:spcPts val="0"/>
              </a:spcAft>
              <a:buClr>
                <a:schemeClr val="dk1"/>
              </a:buClr>
              <a:buSzPts val="1200"/>
              <a:buNone/>
            </a:pPr>
            <a:r>
              <a:t/>
            </a:r>
            <a:endParaRPr sz="1200"/>
          </a:p>
          <a:p>
            <a:pPr indent="0" lvl="0" marL="0" rtl="0" algn="l">
              <a:spcBef>
                <a:spcPts val="360"/>
              </a:spcBef>
              <a:spcAft>
                <a:spcPts val="0"/>
              </a:spcAft>
              <a:buClr>
                <a:schemeClr val="dk1"/>
              </a:buClr>
              <a:buSzPts val="1800"/>
              <a:buNone/>
            </a:pPr>
            <a:r>
              <a:rPr lang="en-GB" sz="1800"/>
              <a:t> Jasper, M. (2013). Beginning Reflective Practice. Andover: Cengage Learning.</a:t>
            </a:r>
            <a:endParaRPr/>
          </a:p>
        </p:txBody>
      </p:sp>
      <p:pic>
        <p:nvPicPr>
          <p:cNvPr descr="Diagram&#10;&#10;Description automatically generated" id="206" name="Google Shape;206;p7"/>
          <p:cNvPicPr preferRelativeResize="0"/>
          <p:nvPr>
            <p:ph idx="2" type="body"/>
          </p:nvPr>
        </p:nvPicPr>
        <p:blipFill rotWithShape="1">
          <a:blip r:embed="rId3">
            <a:alphaModFix/>
          </a:blip>
          <a:srcRect b="0" l="0" r="0" t="0"/>
          <a:stretch/>
        </p:blipFill>
        <p:spPr>
          <a:xfrm>
            <a:off x="6552257" y="1892912"/>
            <a:ext cx="3929889" cy="30721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8"/>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Reflective Models</a:t>
            </a:r>
            <a:endParaRPr/>
          </a:p>
        </p:txBody>
      </p:sp>
      <p:sp>
        <p:nvSpPr>
          <p:cNvPr id="213" name="Google Shape;213;p8"/>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dk1"/>
              </a:buClr>
              <a:buSzPts val="2400"/>
              <a:buNone/>
            </a:pPr>
            <a:r>
              <a:rPr b="1" lang="en-GB" sz="2400"/>
              <a:t>2. Driscoll’s ‘What Model’</a:t>
            </a:r>
            <a:endParaRPr/>
          </a:p>
          <a:p>
            <a:pPr indent="0" lvl="0" marL="0" rtl="0" algn="ctr">
              <a:spcBef>
                <a:spcPts val="480"/>
              </a:spcBef>
              <a:spcAft>
                <a:spcPts val="0"/>
              </a:spcAft>
              <a:buClr>
                <a:schemeClr val="dk1"/>
              </a:buClr>
              <a:buSzPts val="2400"/>
              <a:buNone/>
            </a:pPr>
            <a:r>
              <a:t/>
            </a:r>
            <a:endParaRPr b="1" sz="2400"/>
          </a:p>
          <a:p>
            <a:pPr indent="0" lvl="0" marL="0" rtl="0" algn="ctr">
              <a:spcBef>
                <a:spcPts val="560"/>
              </a:spcBef>
              <a:spcAft>
                <a:spcPts val="0"/>
              </a:spcAft>
              <a:buClr>
                <a:schemeClr val="dk1"/>
              </a:buClr>
              <a:buSzPts val="2800"/>
              <a:buNone/>
            </a:pPr>
            <a:r>
              <a:t/>
            </a:r>
            <a:endParaRPr b="1"/>
          </a:p>
          <a:p>
            <a:pPr indent="0" lvl="0" marL="0" rtl="0" algn="ctr">
              <a:spcBef>
                <a:spcPts val="560"/>
              </a:spcBef>
              <a:spcAft>
                <a:spcPts val="0"/>
              </a:spcAft>
              <a:buClr>
                <a:schemeClr val="dk1"/>
              </a:buClr>
              <a:buSzPts val="2800"/>
              <a:buNone/>
            </a:pPr>
            <a:r>
              <a:t/>
            </a:r>
            <a:endParaRPr b="1"/>
          </a:p>
          <a:p>
            <a:pPr indent="0" lvl="0" marL="0" rtl="0" algn="ctr">
              <a:spcBef>
                <a:spcPts val="560"/>
              </a:spcBef>
              <a:spcAft>
                <a:spcPts val="0"/>
              </a:spcAft>
              <a:buClr>
                <a:schemeClr val="dk1"/>
              </a:buClr>
              <a:buSzPts val="2800"/>
              <a:buNone/>
            </a:pPr>
            <a:r>
              <a:t/>
            </a:r>
            <a:endParaRPr b="1"/>
          </a:p>
          <a:p>
            <a:pPr indent="0" lvl="0" marL="0" rtl="0" algn="ctr">
              <a:spcBef>
                <a:spcPts val="560"/>
              </a:spcBef>
              <a:spcAft>
                <a:spcPts val="0"/>
              </a:spcAft>
              <a:buClr>
                <a:schemeClr val="dk1"/>
              </a:buClr>
              <a:buSzPts val="2800"/>
              <a:buNone/>
            </a:pPr>
            <a:r>
              <a:t/>
            </a:r>
            <a:endParaRPr b="1"/>
          </a:p>
        </p:txBody>
      </p:sp>
      <p:pic>
        <p:nvPicPr>
          <p:cNvPr descr="Diagram&#10;&#10;Description automatically generated" id="214" name="Google Shape;214;p8"/>
          <p:cNvPicPr preferRelativeResize="0"/>
          <p:nvPr>
            <p:ph idx="2" type="body"/>
          </p:nvPr>
        </p:nvPicPr>
        <p:blipFill rotWithShape="1">
          <a:blip r:embed="rId3">
            <a:alphaModFix/>
          </a:blip>
          <a:srcRect b="0" l="0" r="0" t="0"/>
          <a:stretch/>
        </p:blipFill>
        <p:spPr>
          <a:xfrm>
            <a:off x="1516566" y="2530302"/>
            <a:ext cx="3323063" cy="2229052"/>
          </a:xfrm>
          <a:prstGeom prst="rect">
            <a:avLst/>
          </a:prstGeom>
          <a:noFill/>
          <a:ln>
            <a:noFill/>
          </a:ln>
        </p:spPr>
      </p:pic>
      <p:sp>
        <p:nvSpPr>
          <p:cNvPr id="215" name="Google Shape;215;p8"/>
          <p:cNvSpPr txBox="1"/>
          <p:nvPr/>
        </p:nvSpPr>
        <p:spPr>
          <a:xfrm>
            <a:off x="5994400" y="2406614"/>
            <a:ext cx="6099716" cy="1477328"/>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1800">
                <a:solidFill>
                  <a:srgbClr val="333333"/>
                </a:solidFill>
                <a:latin typeface="Arial"/>
                <a:ea typeface="Arial"/>
                <a:cs typeface="Arial"/>
                <a:sym typeface="Arial"/>
              </a:rPr>
              <a:t>Borton, T. (1970) Reach, Touch and Teach. London: Hutchinson.</a:t>
            </a:r>
            <a:endParaRPr/>
          </a:p>
          <a:p>
            <a:pPr indent="0" lvl="0" marL="0" marR="0" rtl="0" algn="l">
              <a:spcBef>
                <a:spcPts val="0"/>
              </a:spcBef>
              <a:spcAft>
                <a:spcPts val="0"/>
              </a:spcAft>
              <a:buNone/>
            </a:pPr>
            <a:r>
              <a:rPr b="0" i="0" lang="en-GB" sz="1800">
                <a:solidFill>
                  <a:srgbClr val="333333"/>
                </a:solidFill>
                <a:latin typeface="Arial"/>
                <a:ea typeface="Arial"/>
                <a:cs typeface="Arial"/>
                <a:sym typeface="Arial"/>
              </a:rPr>
              <a:t>Driscoll, J. (ed.) (2007) Practicing Clinical Supervision: A Reflective Approach for Healthcare Professionals. Edinburgh: Elsevie</a:t>
            </a:r>
            <a:endParaRPr b="0" i="0" sz="1800">
              <a:solidFill>
                <a:srgbClr val="333333"/>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9"/>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Reflective Models</a:t>
            </a:r>
            <a:endParaRPr/>
          </a:p>
        </p:txBody>
      </p:sp>
      <p:sp>
        <p:nvSpPr>
          <p:cNvPr id="222" name="Google Shape;222;p9"/>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400"/>
              <a:buNone/>
            </a:pPr>
            <a:r>
              <a:rPr b="1" lang="en-GB" sz="2400"/>
              <a:t>3. Kolb’s </a:t>
            </a:r>
            <a:endParaRPr/>
          </a:p>
          <a:p>
            <a:pPr indent="0" lvl="0" marL="0" rtl="0" algn="l">
              <a:spcBef>
                <a:spcPts val="480"/>
              </a:spcBef>
              <a:spcAft>
                <a:spcPts val="0"/>
              </a:spcAft>
              <a:buClr>
                <a:schemeClr val="dk1"/>
              </a:buClr>
              <a:buSzPts val="2400"/>
              <a:buNone/>
            </a:pPr>
            <a:r>
              <a:rPr b="1" lang="en-GB" sz="2400"/>
              <a:t>Experiential Learning Cycle</a:t>
            </a:r>
            <a:endParaRPr/>
          </a:p>
          <a:p>
            <a:pPr indent="0" lvl="0" marL="0" rtl="0" algn="ctr">
              <a:spcBef>
                <a:spcPts val="480"/>
              </a:spcBef>
              <a:spcAft>
                <a:spcPts val="0"/>
              </a:spcAft>
              <a:buClr>
                <a:schemeClr val="dk1"/>
              </a:buClr>
              <a:buSzPts val="2400"/>
              <a:buNone/>
            </a:pPr>
            <a:r>
              <a:t/>
            </a:r>
            <a:endParaRPr b="1" sz="2400"/>
          </a:p>
          <a:p>
            <a:pPr indent="0" lvl="0" marL="0" rtl="0" algn="ctr">
              <a:spcBef>
                <a:spcPts val="480"/>
              </a:spcBef>
              <a:spcAft>
                <a:spcPts val="0"/>
              </a:spcAft>
              <a:buClr>
                <a:schemeClr val="dk1"/>
              </a:buClr>
              <a:buSzPts val="2400"/>
              <a:buNone/>
            </a:pPr>
            <a:r>
              <a:t/>
            </a:r>
            <a:endParaRPr b="1" sz="2400"/>
          </a:p>
        </p:txBody>
      </p:sp>
      <p:sp>
        <p:nvSpPr>
          <p:cNvPr id="223" name="Google Shape;223;p9"/>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400"/>
              <a:buNone/>
            </a:pPr>
            <a:r>
              <a:rPr b="1" lang="en-GB" sz="2400"/>
              <a:t>4. Gibbs Reflective Cycle</a:t>
            </a:r>
            <a:endParaRPr/>
          </a:p>
          <a:p>
            <a:pPr indent="0" lvl="0" marL="0" rtl="0" algn="l">
              <a:spcBef>
                <a:spcPts val="480"/>
              </a:spcBef>
              <a:spcAft>
                <a:spcPts val="0"/>
              </a:spcAft>
              <a:buClr>
                <a:schemeClr val="dk1"/>
              </a:buClr>
              <a:buSzPts val="2400"/>
              <a:buNone/>
            </a:pPr>
            <a:r>
              <a:t/>
            </a:r>
            <a:endParaRPr b="1" sz="2400"/>
          </a:p>
          <a:p>
            <a:pPr indent="0" lvl="0" marL="0" rtl="0" algn="l">
              <a:spcBef>
                <a:spcPts val="480"/>
              </a:spcBef>
              <a:spcAft>
                <a:spcPts val="0"/>
              </a:spcAft>
              <a:buClr>
                <a:schemeClr val="dk1"/>
              </a:buClr>
              <a:buSzPts val="2400"/>
              <a:buNone/>
            </a:pPr>
            <a:r>
              <a:t/>
            </a:r>
            <a:endParaRPr b="1" sz="2400"/>
          </a:p>
        </p:txBody>
      </p:sp>
      <p:pic>
        <p:nvPicPr>
          <p:cNvPr descr="Diagram&#10;&#10;Description automatically generated" id="224" name="Google Shape;224;p9"/>
          <p:cNvPicPr preferRelativeResize="0"/>
          <p:nvPr/>
        </p:nvPicPr>
        <p:blipFill rotWithShape="1">
          <a:blip r:embed="rId3">
            <a:alphaModFix/>
          </a:blip>
          <a:srcRect b="0" l="0" r="0" t="0"/>
          <a:stretch/>
        </p:blipFill>
        <p:spPr>
          <a:xfrm>
            <a:off x="1371601" y="2500444"/>
            <a:ext cx="3589866" cy="3071018"/>
          </a:xfrm>
          <a:prstGeom prst="rect">
            <a:avLst/>
          </a:prstGeom>
          <a:noFill/>
          <a:ln>
            <a:noFill/>
          </a:ln>
        </p:spPr>
      </p:pic>
      <p:pic>
        <p:nvPicPr>
          <p:cNvPr descr="Chart, bubble chart&#10;&#10;Description automatically generated" id="225" name="Google Shape;225;p9"/>
          <p:cNvPicPr preferRelativeResize="0"/>
          <p:nvPr/>
        </p:nvPicPr>
        <p:blipFill rotWithShape="1">
          <a:blip r:embed="rId4">
            <a:alphaModFix/>
          </a:blip>
          <a:srcRect b="0" l="0" r="0" t="0"/>
          <a:stretch/>
        </p:blipFill>
        <p:spPr>
          <a:xfrm>
            <a:off x="6968893" y="2032684"/>
            <a:ext cx="4054708" cy="3556558"/>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24"/>
                                        </p:tgtEl>
                                        <p:attrNameLst>
                                          <p:attrName>style.visibility</p:attrName>
                                        </p:attrNameLst>
                                      </p:cBhvr>
                                      <p:to>
                                        <p:strVal val="visible"/>
                                      </p:to>
                                    </p:set>
                                    <p:anim calcmode="lin" valueType="num">
                                      <p:cBhvr additive="base">
                                        <p:cTn dur="500"/>
                                        <p:tgtEl>
                                          <p:spTgt spid="224"/>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23"/>
                                        </p:tgtEl>
                                        <p:attrNameLst>
                                          <p:attrName>style.visibility</p:attrName>
                                        </p:attrNameLst>
                                      </p:cBhvr>
                                      <p:to>
                                        <p:strVal val="visible"/>
                                      </p:to>
                                    </p:set>
                                    <p:anim calcmode="lin" valueType="num">
                                      <p:cBhvr additive="base">
                                        <p:cTn dur="500"/>
                                        <p:tgtEl>
                                          <p:spTgt spid="22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25"/>
                                        </p:tgtEl>
                                        <p:attrNameLst>
                                          <p:attrName>style.visibility</p:attrName>
                                        </p:attrNameLst>
                                      </p:cBhvr>
                                      <p:to>
                                        <p:strVal val="visible"/>
                                      </p:to>
                                    </p:set>
                                    <p:anim calcmode="lin" valueType="num">
                                      <p:cBhvr additive="base">
                                        <p:cTn dur="500"/>
                                        <p:tgtEl>
                                          <p:spTgt spid="225"/>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0" name="Shape 230"/>
        <p:cNvGrpSpPr/>
        <p:nvPr/>
      </p:nvGrpSpPr>
      <p:grpSpPr>
        <a:xfrm>
          <a:off x="0" y="0"/>
          <a:ext cx="0" cy="0"/>
          <a:chOff x="0" y="0"/>
          <a:chExt cx="0" cy="0"/>
        </a:xfrm>
      </p:grpSpPr>
      <p:sp>
        <p:nvSpPr>
          <p:cNvPr id="231" name="Google Shape;231;p10"/>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Pro’s and Con’s of Reflective Models</a:t>
            </a:r>
            <a:endParaRPr/>
          </a:p>
        </p:txBody>
      </p:sp>
      <p:pic>
        <p:nvPicPr>
          <p:cNvPr descr="Graphical user interface, text, application&#10;&#10;Description automatically generated" id="232" name="Google Shape;232;p10"/>
          <p:cNvPicPr preferRelativeResize="0"/>
          <p:nvPr>
            <p:ph idx="1" type="body"/>
          </p:nvPr>
        </p:nvPicPr>
        <p:blipFill rotWithShape="1">
          <a:blip r:embed="rId3">
            <a:alphaModFix/>
          </a:blip>
          <a:srcRect b="0" l="0" r="0" t="0"/>
          <a:stretch/>
        </p:blipFill>
        <p:spPr>
          <a:xfrm>
            <a:off x="806557" y="1470818"/>
            <a:ext cx="7818431" cy="3916363"/>
          </a:xfrm>
          <a:prstGeom prst="rect">
            <a:avLst/>
          </a:prstGeom>
          <a:noFill/>
          <a:ln>
            <a:noFill/>
          </a:ln>
        </p:spPr>
      </p:pic>
      <p:pic>
        <p:nvPicPr>
          <p:cNvPr descr="A picture containing logo&#10;&#10;Description automatically generated" id="233" name="Google Shape;233;p10"/>
          <p:cNvPicPr preferRelativeResize="0"/>
          <p:nvPr/>
        </p:nvPicPr>
        <p:blipFill rotWithShape="1">
          <a:blip r:embed="rId4">
            <a:alphaModFix/>
          </a:blip>
          <a:srcRect b="0" l="0" r="0" t="0"/>
          <a:stretch/>
        </p:blipFill>
        <p:spPr>
          <a:xfrm>
            <a:off x="8961582" y="1900204"/>
            <a:ext cx="2743200" cy="215704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11"/>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Barriers to Reflection?</a:t>
            </a:r>
            <a:endParaRPr/>
          </a:p>
        </p:txBody>
      </p:sp>
      <p:sp>
        <p:nvSpPr>
          <p:cNvPr id="240" name="Google Shape;240;p11"/>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No time</a:t>
            </a:r>
            <a:endParaRPr/>
          </a:p>
          <a:p>
            <a:pPr indent="-342900" lvl="0" marL="342900" rtl="0" algn="l">
              <a:spcBef>
                <a:spcPts val="560"/>
              </a:spcBef>
              <a:spcAft>
                <a:spcPts val="0"/>
              </a:spcAft>
              <a:buClr>
                <a:schemeClr val="dk1"/>
              </a:buClr>
              <a:buSzPts val="2800"/>
              <a:buChar char="•"/>
            </a:pPr>
            <a:r>
              <a:rPr lang="en-GB"/>
              <a:t>Organisational culture</a:t>
            </a:r>
            <a:endParaRPr/>
          </a:p>
          <a:p>
            <a:pPr indent="-342900" lvl="0" marL="342900" rtl="0" algn="l">
              <a:spcBef>
                <a:spcPts val="560"/>
              </a:spcBef>
              <a:spcAft>
                <a:spcPts val="0"/>
              </a:spcAft>
              <a:buClr>
                <a:schemeClr val="dk1"/>
              </a:buClr>
              <a:buSzPts val="2800"/>
              <a:buChar char="•"/>
            </a:pPr>
            <a:r>
              <a:rPr lang="en-GB"/>
              <a:t>Lack of skill</a:t>
            </a:r>
            <a:endParaRPr/>
          </a:p>
          <a:p>
            <a:pPr indent="-342900" lvl="0" marL="342900" rtl="0" algn="l">
              <a:spcBef>
                <a:spcPts val="560"/>
              </a:spcBef>
              <a:spcAft>
                <a:spcPts val="0"/>
              </a:spcAft>
              <a:buClr>
                <a:schemeClr val="dk1"/>
              </a:buClr>
              <a:buSzPts val="2800"/>
              <a:buChar char="•"/>
            </a:pPr>
            <a:r>
              <a:rPr lang="en-GB"/>
              <a:t>Environment</a:t>
            </a:r>
            <a:endParaRPr/>
          </a:p>
          <a:p>
            <a:pPr indent="-342900" lvl="0" marL="342900" rtl="0" algn="l">
              <a:spcBef>
                <a:spcPts val="560"/>
              </a:spcBef>
              <a:spcAft>
                <a:spcPts val="0"/>
              </a:spcAft>
              <a:buClr>
                <a:schemeClr val="dk1"/>
              </a:buClr>
              <a:buSzPts val="2800"/>
              <a:buChar char="•"/>
            </a:pPr>
            <a:r>
              <a:rPr lang="en-GB"/>
              <a:t>Motivation</a:t>
            </a:r>
            <a:endParaRPr/>
          </a:p>
          <a:p>
            <a:pPr indent="-342900" lvl="0" marL="342900" rtl="0" algn="l">
              <a:spcBef>
                <a:spcPts val="560"/>
              </a:spcBef>
              <a:spcAft>
                <a:spcPts val="0"/>
              </a:spcAft>
              <a:buClr>
                <a:schemeClr val="dk1"/>
              </a:buClr>
              <a:buSzPts val="2800"/>
              <a:buChar char="•"/>
            </a:pPr>
            <a:r>
              <a:rPr lang="en-GB"/>
              <a:t>Yourself</a:t>
            </a:r>
            <a:endParaRPr/>
          </a:p>
        </p:txBody>
      </p:sp>
      <p:pic>
        <p:nvPicPr>
          <p:cNvPr descr="Logo&#10;&#10;Description automatically generated" id="241" name="Google Shape;241;p11"/>
          <p:cNvPicPr preferRelativeResize="0"/>
          <p:nvPr/>
        </p:nvPicPr>
        <p:blipFill rotWithShape="1">
          <a:blip r:embed="rId3">
            <a:alphaModFix/>
          </a:blip>
          <a:srcRect b="0" l="0" r="0" t="0"/>
          <a:stretch/>
        </p:blipFill>
        <p:spPr>
          <a:xfrm>
            <a:off x="6396850" y="1600201"/>
            <a:ext cx="4986300" cy="398904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40"/>
                                        </p:tgtEl>
                                        <p:attrNameLst>
                                          <p:attrName>style.visibility</p:attrName>
                                        </p:attrNameLst>
                                      </p:cBhvr>
                                      <p:to>
                                        <p:strVal val="visible"/>
                                      </p:to>
                                    </p:set>
                                    <p:anim calcmode="lin" valueType="num">
                                      <p:cBhvr additive="base">
                                        <p:cTn dur="500"/>
                                        <p:tgtEl>
                                          <p:spTgt spid="240"/>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sp>
        <p:nvSpPr>
          <p:cNvPr id="247" name="Google Shape;247;p12"/>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Reflective Writing </a:t>
            </a:r>
            <a:endParaRPr/>
          </a:p>
        </p:txBody>
      </p:sp>
      <p:pic>
        <p:nvPicPr>
          <p:cNvPr descr="Graphical user interface, text, application&#10;&#10;Description automatically generated" id="248" name="Google Shape;248;p12"/>
          <p:cNvPicPr preferRelativeResize="0"/>
          <p:nvPr>
            <p:ph idx="1" type="body"/>
          </p:nvPr>
        </p:nvPicPr>
        <p:blipFill rotWithShape="1">
          <a:blip r:embed="rId3">
            <a:alphaModFix/>
          </a:blip>
          <a:srcRect b="0" l="0" r="0" t="0"/>
          <a:stretch/>
        </p:blipFill>
        <p:spPr>
          <a:xfrm>
            <a:off x="399889" y="1598612"/>
            <a:ext cx="4372585" cy="3115110"/>
          </a:xfrm>
          <a:prstGeom prst="rect">
            <a:avLst/>
          </a:prstGeom>
          <a:noFill/>
          <a:ln>
            <a:noFill/>
          </a:ln>
        </p:spPr>
      </p:pic>
      <p:sp>
        <p:nvSpPr>
          <p:cNvPr id="249" name="Google Shape;249;p12"/>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800"/>
              <a:buNone/>
            </a:pPr>
            <a:r>
              <a:t/>
            </a:r>
            <a:endParaRPr/>
          </a:p>
          <a:p>
            <a:pPr indent="0" lvl="0" marL="0" rtl="0" algn="l">
              <a:spcBef>
                <a:spcPts val="560"/>
              </a:spcBef>
              <a:spcAft>
                <a:spcPts val="0"/>
              </a:spcAft>
              <a:buClr>
                <a:schemeClr val="dk1"/>
              </a:buClr>
              <a:buSzPts val="2800"/>
              <a:buNone/>
            </a:pPr>
            <a:r>
              <a:t/>
            </a:r>
            <a:endParaRPr/>
          </a:p>
        </p:txBody>
      </p:sp>
      <p:pic>
        <p:nvPicPr>
          <p:cNvPr descr="Graphical user interface, text, application&#10;&#10;Description automatically generated" id="250" name="Google Shape;250;p12"/>
          <p:cNvPicPr preferRelativeResize="0"/>
          <p:nvPr/>
        </p:nvPicPr>
        <p:blipFill rotWithShape="1">
          <a:blip r:embed="rId4">
            <a:alphaModFix/>
          </a:blip>
          <a:srcRect b="0" l="0" r="0" t="0"/>
          <a:stretch/>
        </p:blipFill>
        <p:spPr>
          <a:xfrm>
            <a:off x="7741633" y="1559937"/>
            <a:ext cx="4448796" cy="3096057"/>
          </a:xfrm>
          <a:prstGeom prst="rect">
            <a:avLst/>
          </a:prstGeom>
          <a:noFill/>
          <a:ln>
            <a:noFill/>
          </a:ln>
        </p:spPr>
      </p:pic>
      <p:pic>
        <p:nvPicPr>
          <p:cNvPr descr="A person writing on a piece of paper&#10;&#10;Description automatically generated" id="251" name="Google Shape;251;p12"/>
          <p:cNvPicPr preferRelativeResize="0"/>
          <p:nvPr/>
        </p:nvPicPr>
        <p:blipFill rotWithShape="1">
          <a:blip r:embed="rId5">
            <a:alphaModFix/>
          </a:blip>
          <a:srcRect b="0" l="0" r="0" t="0"/>
          <a:stretch/>
        </p:blipFill>
        <p:spPr>
          <a:xfrm>
            <a:off x="4949536" y="3284516"/>
            <a:ext cx="2743200" cy="1974604"/>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48"/>
                                        </p:tgtEl>
                                        <p:attrNameLst>
                                          <p:attrName>style.visibility</p:attrName>
                                        </p:attrNameLst>
                                      </p:cBhvr>
                                      <p:to>
                                        <p:strVal val="visible"/>
                                      </p:to>
                                    </p:set>
                                    <p:animEffect filter="fade" transition="in">
                                      <p:cBhvr>
                                        <p:cTn dur="1000"/>
                                        <p:tgtEl>
                                          <p:spTgt spid="24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0"/>
                                        </p:tgtEl>
                                        <p:attrNameLst>
                                          <p:attrName>style.visibility</p:attrName>
                                        </p:attrNameLst>
                                      </p:cBhvr>
                                      <p:to>
                                        <p:strVal val="visible"/>
                                      </p:to>
                                    </p:set>
                                    <p:animEffect filter="fade" transition="in">
                                      <p:cBhvr>
                                        <p:cTn dur="1000"/>
                                        <p:tgtEl>
                                          <p:spTgt spid="25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sp>
        <p:nvSpPr>
          <p:cNvPr id="256" name="Google Shape;256;p13"/>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Reflection is......</a:t>
            </a:r>
            <a:endParaRPr/>
          </a:p>
        </p:txBody>
      </p:sp>
      <p:sp>
        <p:nvSpPr>
          <p:cNvPr id="257" name="Google Shape;257;p13"/>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lnSpc>
                <a:spcPct val="90000"/>
              </a:lnSpc>
              <a:spcBef>
                <a:spcPts val="0"/>
              </a:spcBef>
              <a:spcAft>
                <a:spcPts val="0"/>
              </a:spcAft>
              <a:buClr>
                <a:schemeClr val="dk1"/>
              </a:buClr>
              <a:buSzPts val="2200"/>
              <a:buChar char="•"/>
            </a:pPr>
            <a:r>
              <a:rPr b="1" lang="en-GB" sz="2200"/>
              <a:t>Reflection is thinking for a purpose </a:t>
            </a:r>
            <a:r>
              <a:rPr lang="en-GB" sz="2200"/>
              <a:t>– wanting to become a more effective operator. </a:t>
            </a:r>
            <a:endParaRPr/>
          </a:p>
          <a:p>
            <a:pPr indent="-342900" lvl="0" marL="342900" rtl="0" algn="l">
              <a:lnSpc>
                <a:spcPct val="90000"/>
              </a:lnSpc>
              <a:spcBef>
                <a:spcPts val="440"/>
              </a:spcBef>
              <a:spcAft>
                <a:spcPts val="0"/>
              </a:spcAft>
              <a:buClr>
                <a:schemeClr val="dk1"/>
              </a:buClr>
              <a:buSzPts val="2200"/>
              <a:buChar char="•"/>
            </a:pPr>
            <a:r>
              <a:rPr b="1" lang="en-GB" sz="2200"/>
              <a:t>Reflection is analysing how we learn </a:t>
            </a:r>
            <a:r>
              <a:rPr lang="en-GB" sz="2200"/>
              <a:t>– being prepared to critically take apart relevant circumstances.</a:t>
            </a:r>
            <a:endParaRPr/>
          </a:p>
          <a:p>
            <a:pPr indent="-342900" lvl="0" marL="342900" rtl="0" algn="l">
              <a:lnSpc>
                <a:spcPct val="90000"/>
              </a:lnSpc>
              <a:spcBef>
                <a:spcPts val="440"/>
              </a:spcBef>
              <a:spcAft>
                <a:spcPts val="0"/>
              </a:spcAft>
              <a:buClr>
                <a:schemeClr val="dk1"/>
              </a:buClr>
              <a:buSzPts val="2200"/>
              <a:buChar char="•"/>
            </a:pPr>
            <a:r>
              <a:rPr b="1" lang="en-GB" sz="2200"/>
              <a:t>Reflection is evaluating how we learn </a:t>
            </a:r>
            <a:r>
              <a:rPr lang="en-GB" sz="2200"/>
              <a:t>– judging our own performance is often not comfortable.</a:t>
            </a:r>
            <a:endParaRPr/>
          </a:p>
          <a:p>
            <a:pPr indent="-342900" lvl="0" marL="342900" rtl="0" algn="l">
              <a:lnSpc>
                <a:spcPct val="90000"/>
              </a:lnSpc>
              <a:spcBef>
                <a:spcPts val="440"/>
              </a:spcBef>
              <a:spcAft>
                <a:spcPts val="0"/>
              </a:spcAft>
              <a:buClr>
                <a:schemeClr val="dk1"/>
              </a:buClr>
              <a:buSzPts val="2200"/>
              <a:buChar char="•"/>
            </a:pPr>
            <a:r>
              <a:rPr b="1" lang="en-GB" sz="2200"/>
              <a:t>Reflection is being critical </a:t>
            </a:r>
            <a:r>
              <a:rPr lang="en-GB" sz="2200"/>
              <a:t>– not in a destructive way but in constructively probing what and how we learn.</a:t>
            </a:r>
            <a:endParaRPr/>
          </a:p>
          <a:p>
            <a:pPr indent="-203200" lvl="0" marL="342900" rtl="0" algn="l">
              <a:lnSpc>
                <a:spcPct val="90000"/>
              </a:lnSpc>
              <a:spcBef>
                <a:spcPts val="440"/>
              </a:spcBef>
              <a:spcAft>
                <a:spcPts val="0"/>
              </a:spcAft>
              <a:buClr>
                <a:schemeClr val="dk1"/>
              </a:buClr>
              <a:buSzPts val="2200"/>
              <a:buNone/>
            </a:pPr>
            <a:r>
              <a:t/>
            </a:r>
            <a:endParaRPr sz="2200"/>
          </a:p>
        </p:txBody>
      </p:sp>
      <p:pic>
        <p:nvPicPr>
          <p:cNvPr descr="A picture containing chart&#10;&#10;Description automatically generated" id="258" name="Google Shape;258;p13"/>
          <p:cNvPicPr preferRelativeResize="0"/>
          <p:nvPr/>
        </p:nvPicPr>
        <p:blipFill rotWithShape="1">
          <a:blip r:embed="rId3">
            <a:alphaModFix/>
          </a:blip>
          <a:srcRect b="0" l="0" r="0" t="0"/>
          <a:stretch/>
        </p:blipFill>
        <p:spPr>
          <a:xfrm>
            <a:off x="6647985" y="1600201"/>
            <a:ext cx="4484030" cy="398904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14"/>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Effective Reflection</a:t>
            </a:r>
            <a:endParaRPr/>
          </a:p>
        </p:txBody>
      </p:sp>
      <p:sp>
        <p:nvSpPr>
          <p:cNvPr id="265" name="Google Shape;265;p14"/>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200"/>
              <a:buNone/>
            </a:pPr>
            <a:r>
              <a:rPr lang="en-GB" sz="2200"/>
              <a:t>You effectively reflect when you actively:</a:t>
            </a:r>
            <a:endParaRPr/>
          </a:p>
          <a:p>
            <a:pPr indent="-342900" lvl="0" marL="342900" rtl="0" algn="l">
              <a:lnSpc>
                <a:spcPct val="90000"/>
              </a:lnSpc>
              <a:spcBef>
                <a:spcPts val="440"/>
              </a:spcBef>
              <a:spcAft>
                <a:spcPts val="0"/>
              </a:spcAft>
              <a:buClr>
                <a:schemeClr val="dk1"/>
              </a:buClr>
              <a:buSzPts val="2200"/>
              <a:buChar char="•"/>
            </a:pPr>
            <a:r>
              <a:rPr b="1" i="1" lang="en-GB" sz="2200"/>
              <a:t>Examine</a:t>
            </a:r>
            <a:r>
              <a:rPr i="1" lang="en-GB" sz="2200"/>
              <a:t> and </a:t>
            </a:r>
            <a:r>
              <a:rPr b="1" i="1" lang="en-GB" sz="2200"/>
              <a:t>investigate</a:t>
            </a:r>
            <a:r>
              <a:rPr i="1" lang="en-GB" sz="2200"/>
              <a:t> your learning and working practices</a:t>
            </a:r>
            <a:endParaRPr sz="2200"/>
          </a:p>
          <a:p>
            <a:pPr indent="-342900" lvl="0" marL="342900" rtl="0" algn="l">
              <a:lnSpc>
                <a:spcPct val="90000"/>
              </a:lnSpc>
              <a:spcBef>
                <a:spcPts val="440"/>
              </a:spcBef>
              <a:spcAft>
                <a:spcPts val="0"/>
              </a:spcAft>
              <a:buClr>
                <a:schemeClr val="dk1"/>
              </a:buClr>
              <a:buSzPts val="2200"/>
              <a:buChar char="•"/>
            </a:pPr>
            <a:r>
              <a:rPr i="1" lang="en-GB" sz="2200"/>
              <a:t>Ask </a:t>
            </a:r>
            <a:r>
              <a:rPr b="1" i="1" lang="en-GB" sz="2200"/>
              <a:t>question</a:t>
            </a:r>
            <a:r>
              <a:rPr i="1" lang="en-GB" sz="2200"/>
              <a:t>s about your experience with a view to </a:t>
            </a:r>
            <a:r>
              <a:rPr b="1" i="1" lang="en-GB" sz="2200"/>
              <a:t>trying to understand </a:t>
            </a:r>
            <a:r>
              <a:rPr i="1" lang="en-GB" sz="2200"/>
              <a:t>it </a:t>
            </a:r>
            <a:endParaRPr sz="2200"/>
          </a:p>
          <a:p>
            <a:pPr indent="-342900" lvl="0" marL="342900" rtl="0" algn="l">
              <a:lnSpc>
                <a:spcPct val="90000"/>
              </a:lnSpc>
              <a:spcBef>
                <a:spcPts val="440"/>
              </a:spcBef>
              <a:spcAft>
                <a:spcPts val="0"/>
              </a:spcAft>
              <a:buClr>
                <a:schemeClr val="dk1"/>
              </a:buClr>
              <a:buSzPts val="2200"/>
              <a:buChar char="•"/>
            </a:pPr>
            <a:r>
              <a:rPr b="1" i="1" lang="en-GB" sz="2200"/>
              <a:t>Probe</a:t>
            </a:r>
            <a:r>
              <a:rPr i="1" lang="en-GB" sz="2200"/>
              <a:t> your assumptions and the values that underlie your behaviour </a:t>
            </a:r>
            <a:endParaRPr sz="2200"/>
          </a:p>
          <a:p>
            <a:pPr indent="-342900" lvl="0" marL="342900" rtl="0" algn="l">
              <a:lnSpc>
                <a:spcPct val="90000"/>
              </a:lnSpc>
              <a:spcBef>
                <a:spcPts val="440"/>
              </a:spcBef>
              <a:spcAft>
                <a:spcPts val="0"/>
              </a:spcAft>
              <a:buClr>
                <a:schemeClr val="dk1"/>
              </a:buClr>
              <a:buSzPts val="2200"/>
              <a:buChar char="•"/>
            </a:pPr>
            <a:r>
              <a:rPr b="1" i="1" lang="en-GB" sz="2200"/>
              <a:t>Formulate</a:t>
            </a:r>
            <a:r>
              <a:rPr i="1" lang="en-GB" sz="2200"/>
              <a:t> judgements and </a:t>
            </a:r>
            <a:r>
              <a:rPr b="1" i="1" lang="en-GB" sz="2200"/>
              <a:t>develop conclusions </a:t>
            </a:r>
            <a:r>
              <a:rPr i="1" lang="en-GB" sz="2200"/>
              <a:t>about your actions.</a:t>
            </a:r>
            <a:endParaRPr sz="2200"/>
          </a:p>
          <a:p>
            <a:pPr indent="-203200" lvl="0" marL="342900" rtl="0" algn="l">
              <a:lnSpc>
                <a:spcPct val="90000"/>
              </a:lnSpc>
              <a:spcBef>
                <a:spcPts val="440"/>
              </a:spcBef>
              <a:spcAft>
                <a:spcPts val="0"/>
              </a:spcAft>
              <a:buClr>
                <a:schemeClr val="dk1"/>
              </a:buClr>
              <a:buSzPts val="2200"/>
              <a:buNone/>
            </a:pPr>
            <a:r>
              <a:t/>
            </a:r>
            <a:endParaRPr sz="2200"/>
          </a:p>
        </p:txBody>
      </p:sp>
      <p:pic>
        <p:nvPicPr>
          <p:cNvPr descr="A picture containing vector graphics&#10;&#10;Description automatically generated" id="266" name="Google Shape;266;p14"/>
          <p:cNvPicPr preferRelativeResize="0"/>
          <p:nvPr/>
        </p:nvPicPr>
        <p:blipFill rotWithShape="1">
          <a:blip r:embed="rId3">
            <a:alphaModFix/>
          </a:blip>
          <a:srcRect b="0" l="0" r="0" t="0"/>
          <a:stretch/>
        </p:blipFill>
        <p:spPr>
          <a:xfrm>
            <a:off x="6895480" y="1600201"/>
            <a:ext cx="3989040" cy="398904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15"/>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Workbook 1</a:t>
            </a:r>
            <a:endParaRPr/>
          </a:p>
        </p:txBody>
      </p:sp>
      <p:pic>
        <p:nvPicPr>
          <p:cNvPr descr="Text&#10;&#10;Description automatically generated" id="272" name="Google Shape;272;p15"/>
          <p:cNvPicPr preferRelativeResize="0"/>
          <p:nvPr>
            <p:ph idx="1" type="body"/>
          </p:nvPr>
        </p:nvPicPr>
        <p:blipFill rotWithShape="1">
          <a:blip r:embed="rId3">
            <a:alphaModFix/>
          </a:blip>
          <a:srcRect b="0" l="0" r="0" t="0"/>
          <a:stretch/>
        </p:blipFill>
        <p:spPr>
          <a:xfrm>
            <a:off x="4905995" y="1481517"/>
            <a:ext cx="1810165" cy="728042"/>
          </a:xfrm>
          <a:prstGeom prst="rect">
            <a:avLst/>
          </a:prstGeom>
          <a:noFill/>
          <a:ln>
            <a:noFill/>
          </a:ln>
        </p:spPr>
      </p:pic>
      <p:sp>
        <p:nvSpPr>
          <p:cNvPr id="273" name="Google Shape;273;p15"/>
          <p:cNvSpPr txBox="1"/>
          <p:nvPr/>
        </p:nvSpPr>
        <p:spPr>
          <a:xfrm>
            <a:off x="3048000" y="2259497"/>
            <a:ext cx="5817600" cy="3694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400">
                <a:solidFill>
                  <a:schemeClr val="dk1"/>
                </a:solidFill>
                <a:latin typeface="Arial"/>
                <a:ea typeface="Arial"/>
                <a:cs typeface="Arial"/>
                <a:sym typeface="Arial"/>
              </a:rPr>
              <a:t>BSc Professional Investigation 202</a:t>
            </a:r>
            <a:r>
              <a:rPr b="1" lang="en-GB">
                <a:solidFill>
                  <a:schemeClr val="dk1"/>
                </a:solidFill>
              </a:rPr>
              <a:t>5/</a:t>
            </a:r>
            <a:r>
              <a:rPr b="1" lang="en-GB" sz="1400">
                <a:solidFill>
                  <a:schemeClr val="dk1"/>
                </a:solidFill>
                <a:latin typeface="Arial"/>
                <a:ea typeface="Arial"/>
                <a:cs typeface="Arial"/>
                <a:sym typeface="Arial"/>
              </a:rPr>
              <a:t>202</a:t>
            </a:r>
            <a:r>
              <a:rPr b="1" lang="en-GB">
                <a:solidFill>
                  <a:schemeClr val="dk1"/>
                </a:solidFill>
              </a:rPr>
              <a:t>6</a:t>
            </a:r>
            <a:endParaRPr/>
          </a:p>
          <a:p>
            <a:pPr indent="0" lvl="0" marL="0" marR="0" rtl="0" algn="l">
              <a:spcBef>
                <a:spcPts val="0"/>
              </a:spcBef>
              <a:spcAft>
                <a:spcPts val="0"/>
              </a:spcAft>
              <a:buNone/>
            </a:pPr>
            <a:r>
              <a:rPr b="1" lang="en-GB" sz="1400">
                <a:solidFill>
                  <a:schemeClr val="dk1"/>
                </a:solidFill>
                <a:latin typeface="Arial"/>
                <a:ea typeface="Arial"/>
                <a:cs typeface="Arial"/>
                <a:sym typeface="Arial"/>
              </a:rPr>
              <a:t>LEVEL 6 - 40 Credits</a:t>
            </a:r>
            <a:r>
              <a:rPr lang="en-GB" sz="1400">
                <a:solidFill>
                  <a:schemeClr val="dk1"/>
                </a:solidFill>
                <a:latin typeface="Arial"/>
                <a:ea typeface="Arial"/>
                <a:cs typeface="Arial"/>
                <a:sym typeface="Arial"/>
              </a:rPr>
              <a:t> </a:t>
            </a:r>
            <a:endParaRPr/>
          </a:p>
          <a:p>
            <a:pPr indent="0" lvl="0" marL="0" marR="0" rtl="0" algn="l">
              <a:spcBef>
                <a:spcPts val="0"/>
              </a:spcBef>
              <a:spcAft>
                <a:spcPts val="0"/>
              </a:spcAft>
              <a:buNone/>
            </a:pPr>
            <a:r>
              <a:t/>
            </a:r>
            <a:endParaRPr sz="1400">
              <a:solidFill>
                <a:schemeClr val="dk1"/>
              </a:solidFill>
              <a:latin typeface="Arial"/>
              <a:ea typeface="Arial"/>
              <a:cs typeface="Arial"/>
              <a:sym typeface="Arial"/>
            </a:endParaRPr>
          </a:p>
          <a:p>
            <a:pPr indent="0" lvl="0" marL="0" marR="0" rtl="0" algn="l">
              <a:spcBef>
                <a:spcPts val="0"/>
              </a:spcBef>
              <a:spcAft>
                <a:spcPts val="0"/>
              </a:spcAft>
              <a:buNone/>
            </a:pPr>
            <a:r>
              <a:t/>
            </a:r>
            <a:endParaRPr sz="1400">
              <a:solidFill>
                <a:schemeClr val="dk1"/>
              </a:solidFill>
              <a:latin typeface="Arial"/>
              <a:ea typeface="Arial"/>
              <a:cs typeface="Arial"/>
              <a:sym typeface="Arial"/>
            </a:endParaRPr>
          </a:p>
          <a:p>
            <a:pPr indent="0" lvl="0" marL="0" marR="0" rtl="0" algn="ctr">
              <a:spcBef>
                <a:spcPts val="0"/>
              </a:spcBef>
              <a:spcAft>
                <a:spcPts val="0"/>
              </a:spcAft>
              <a:buNone/>
            </a:pPr>
            <a:r>
              <a:rPr b="1" lang="en-GB" sz="1400">
                <a:solidFill>
                  <a:schemeClr val="dk1"/>
                </a:solidFill>
                <a:latin typeface="Arial"/>
                <a:ea typeface="Arial"/>
                <a:cs typeface="Arial"/>
                <a:sym typeface="Arial"/>
              </a:rPr>
              <a:t>Workbook title: Competency Based Workbook 1</a:t>
            </a:r>
            <a:r>
              <a:rPr lang="en-GB" sz="1400">
                <a:solidFill>
                  <a:schemeClr val="dk1"/>
                </a:solidFill>
                <a:latin typeface="Arial"/>
                <a:ea typeface="Arial"/>
                <a:cs typeface="Arial"/>
                <a:sym typeface="Arial"/>
              </a:rPr>
              <a:t> </a:t>
            </a:r>
            <a:endParaRPr/>
          </a:p>
          <a:p>
            <a:pPr indent="0" lvl="0" marL="0" marR="0" rtl="0" algn="ctr">
              <a:spcBef>
                <a:spcPts val="0"/>
              </a:spcBef>
              <a:spcAft>
                <a:spcPts val="0"/>
              </a:spcAft>
              <a:buNone/>
            </a:pPr>
            <a:r>
              <a:rPr b="1" i="1" lang="en-GB" sz="1600">
                <a:solidFill>
                  <a:srgbClr val="0070C0"/>
                </a:solidFill>
                <a:latin typeface="Arial"/>
                <a:ea typeface="Arial"/>
                <a:cs typeface="Arial"/>
                <a:sym typeface="Arial"/>
              </a:rPr>
              <a:t>Module BMPI6001D / BMPO60001D</a:t>
            </a:r>
            <a:endParaRPr sz="1600">
              <a:solidFill>
                <a:srgbClr val="0070C0"/>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rPr b="1" lang="en-GB" sz="1400">
                <a:solidFill>
                  <a:schemeClr val="dk1"/>
                </a:solidFill>
                <a:latin typeface="Arial"/>
                <a:ea typeface="Arial"/>
                <a:cs typeface="Arial"/>
                <a:sym typeface="Arial"/>
              </a:rPr>
              <a:t>Student name:</a:t>
            </a:r>
            <a:r>
              <a:rPr b="1" lang="en-GB" sz="1800">
                <a:solidFill>
                  <a:schemeClr val="dk1"/>
                </a:solidFill>
                <a:latin typeface="Arial"/>
                <a:ea typeface="Arial"/>
                <a:cs typeface="Arial"/>
                <a:sym typeface="Arial"/>
              </a:rPr>
              <a:t> ______________________________</a:t>
            </a:r>
            <a:r>
              <a:rPr lang="en-GB" sz="1800">
                <a:solidFill>
                  <a:schemeClr val="dk1"/>
                </a:solidFill>
                <a:latin typeface="Arial"/>
                <a:ea typeface="Arial"/>
                <a:cs typeface="Arial"/>
                <a:sym typeface="Arial"/>
              </a:rPr>
              <a:t> </a:t>
            </a:r>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rPr b="1" lang="en-GB" sz="1400">
                <a:solidFill>
                  <a:schemeClr val="dk1"/>
                </a:solidFill>
                <a:latin typeface="Arial"/>
                <a:ea typeface="Arial"/>
                <a:cs typeface="Arial"/>
                <a:sym typeface="Arial"/>
              </a:rPr>
              <a:t>Student’s University Registration Number:</a:t>
            </a:r>
            <a:r>
              <a:rPr lang="en-GB" sz="1400">
                <a:solidFill>
                  <a:schemeClr val="dk1"/>
                </a:solidFill>
                <a:latin typeface="Arial"/>
                <a:ea typeface="Arial"/>
                <a:cs typeface="Arial"/>
                <a:sym typeface="Arial"/>
              </a:rPr>
              <a:t> </a:t>
            </a:r>
            <a:endParaRPr/>
          </a:p>
          <a:p>
            <a:pPr indent="0" lvl="0" marL="0" marR="0" rtl="0" algn="l">
              <a:spcBef>
                <a:spcPts val="0"/>
              </a:spcBef>
              <a:spcAft>
                <a:spcPts val="0"/>
              </a:spcAft>
              <a:buNone/>
            </a:pPr>
            <a:r>
              <a:rPr b="1" lang="en-GB" sz="1800">
                <a:solidFill>
                  <a:schemeClr val="dk1"/>
                </a:solidFill>
                <a:latin typeface="Arial"/>
                <a:ea typeface="Arial"/>
                <a:cs typeface="Arial"/>
                <a:sym typeface="Arial"/>
              </a:rPr>
              <a:t>_______________________________</a:t>
            </a:r>
            <a:r>
              <a:rPr lang="en-GB" sz="1800">
                <a:solidFill>
                  <a:schemeClr val="dk1"/>
                </a:solidFill>
                <a:latin typeface="Arial"/>
                <a:ea typeface="Arial"/>
                <a:cs typeface="Arial"/>
                <a:sym typeface="Arial"/>
              </a:rPr>
              <a:t> </a:t>
            </a:r>
            <a:endParaRPr/>
          </a:p>
          <a:p>
            <a:pPr indent="0" lvl="0" marL="0" marR="0" rtl="0" algn="l">
              <a:spcBef>
                <a:spcPts val="0"/>
              </a:spcBef>
              <a:spcAft>
                <a:spcPts val="0"/>
              </a:spcAft>
              <a:buNone/>
            </a:pPr>
            <a:r>
              <a:t/>
            </a:r>
            <a:endParaRPr sz="1600">
              <a:solidFill>
                <a:schemeClr val="dk1"/>
              </a:solidFill>
              <a:latin typeface="Arial"/>
              <a:ea typeface="Arial"/>
              <a:cs typeface="Arial"/>
              <a:sym typeface="Arial"/>
            </a:endParaRPr>
          </a:p>
          <a:p>
            <a:pPr indent="0" lvl="0" marL="0" marR="0" rtl="0" algn="l">
              <a:spcBef>
                <a:spcPts val="0"/>
              </a:spcBef>
              <a:spcAft>
                <a:spcPts val="0"/>
              </a:spcAft>
              <a:buNone/>
            </a:pPr>
            <a:r>
              <a:rPr b="1" i="1" lang="en-GB" sz="1400">
                <a:solidFill>
                  <a:schemeClr val="dk1"/>
                </a:solidFill>
                <a:latin typeface="Arial"/>
                <a:ea typeface="Arial"/>
                <a:cs typeface="Arial"/>
                <a:sym typeface="Arial"/>
              </a:rPr>
              <a:t>Institute of Management &amp; Health.</a:t>
            </a:r>
            <a:r>
              <a:rPr lang="en-GB" sz="1400">
                <a:solidFill>
                  <a:schemeClr val="dk1"/>
                </a:solidFill>
                <a:latin typeface="Arial"/>
                <a:ea typeface="Arial"/>
                <a:cs typeface="Arial"/>
                <a:sym typeface="Arial"/>
              </a:rPr>
              <a:t> </a:t>
            </a:r>
            <a:endParaRPr/>
          </a:p>
          <a:p>
            <a:pPr indent="0" lvl="0" marL="0" marR="0" rtl="0" algn="l">
              <a:spcBef>
                <a:spcPts val="0"/>
              </a:spcBef>
              <a:spcAft>
                <a:spcPts val="0"/>
              </a:spcAft>
              <a:buNone/>
            </a:pPr>
            <a:r>
              <a:rPr b="1" i="1" lang="en-GB">
                <a:solidFill>
                  <a:schemeClr val="dk1"/>
                </a:solidFill>
              </a:rPr>
              <a:t>Swansea Law School</a:t>
            </a:r>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p16"/>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b="1" lang="en-GB">
                <a:solidFill>
                  <a:schemeClr val="lt1"/>
                </a:solidFill>
              </a:rPr>
              <a:t>Workbook 1 - Task 1</a:t>
            </a:r>
            <a:endParaRPr/>
          </a:p>
        </p:txBody>
      </p:sp>
      <p:sp>
        <p:nvSpPr>
          <p:cNvPr id="280" name="Google Shape;280;p16"/>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400"/>
              <a:buNone/>
            </a:pPr>
            <a:r>
              <a:rPr lang="en-GB" sz="2400"/>
              <a:t>Using principles of reflection critically evaluate your policing career focussing specifically on the last twelve (12) months.</a:t>
            </a:r>
            <a:endParaRPr/>
          </a:p>
          <a:p>
            <a:pPr indent="0" lvl="0" marL="0" rtl="0" algn="l">
              <a:spcBef>
                <a:spcPts val="480"/>
              </a:spcBef>
              <a:spcAft>
                <a:spcPts val="0"/>
              </a:spcAft>
              <a:buClr>
                <a:schemeClr val="dk1"/>
              </a:buClr>
              <a:buSzPts val="2400"/>
              <a:buNone/>
            </a:pPr>
            <a:r>
              <a:t/>
            </a:r>
            <a:endParaRPr sz="2400"/>
          </a:p>
          <a:p>
            <a:pPr indent="0" lvl="0" marL="0" rtl="0" algn="l">
              <a:spcBef>
                <a:spcPts val="480"/>
              </a:spcBef>
              <a:spcAft>
                <a:spcPts val="0"/>
              </a:spcAft>
              <a:buClr>
                <a:schemeClr val="dk1"/>
              </a:buClr>
              <a:buSzPts val="2400"/>
              <a:buNone/>
            </a:pPr>
            <a:r>
              <a:rPr lang="en-GB" sz="2400"/>
              <a:t>Discuss the importance of continuous professional development in achieving organisational objectives and the relevance of reflective practice in professional development.</a:t>
            </a:r>
            <a:endParaRPr/>
          </a:p>
          <a:p>
            <a:pPr indent="0" lvl="0" marL="0" rtl="0" algn="l">
              <a:spcBef>
                <a:spcPts val="480"/>
              </a:spcBef>
              <a:spcAft>
                <a:spcPts val="0"/>
              </a:spcAft>
              <a:buClr>
                <a:schemeClr val="dk1"/>
              </a:buClr>
              <a:buSzPts val="2400"/>
              <a:buNone/>
            </a:pPr>
            <a:r>
              <a:t/>
            </a:r>
            <a:endParaRPr sz="2400"/>
          </a:p>
          <a:p>
            <a:pPr indent="0" lvl="0" marL="0" rtl="0" algn="l">
              <a:spcBef>
                <a:spcPts val="480"/>
              </a:spcBef>
              <a:spcAft>
                <a:spcPts val="0"/>
              </a:spcAft>
              <a:buClr>
                <a:schemeClr val="dk1"/>
              </a:buClr>
              <a:buSzPts val="2400"/>
              <a:buNone/>
            </a:pPr>
            <a:r>
              <a:rPr lang="en-GB" sz="2400"/>
              <a:t>2000 words (+/- 10% include your actual word count at the end of each section)</a:t>
            </a:r>
            <a:endParaRPr/>
          </a:p>
          <a:p>
            <a:pPr indent="-139700" lvl="0" marL="342900" rtl="0" algn="l">
              <a:spcBef>
                <a:spcPts val="640"/>
              </a:spcBef>
              <a:spcAft>
                <a:spcPts val="0"/>
              </a:spcAft>
              <a:buClr>
                <a:schemeClr val="dk1"/>
              </a:buClr>
              <a:buSzPts val="3200"/>
              <a:buNone/>
            </a:pPr>
            <a:r>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4" name="Shape 284"/>
        <p:cNvGrpSpPr/>
        <p:nvPr/>
      </p:nvGrpSpPr>
      <p:grpSpPr>
        <a:xfrm>
          <a:off x="0" y="0"/>
          <a:ext cx="0" cy="0"/>
          <a:chOff x="0" y="0"/>
          <a:chExt cx="0" cy="0"/>
        </a:xfrm>
      </p:grpSpPr>
      <p:sp>
        <p:nvSpPr>
          <p:cNvPr id="285" name="Google Shape;285;p17"/>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Understanding the requirements of Task 1</a:t>
            </a:r>
            <a:endParaRPr/>
          </a:p>
        </p:txBody>
      </p:sp>
      <p:sp>
        <p:nvSpPr>
          <p:cNvPr id="286" name="Google Shape;286;p17"/>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3200"/>
              <a:buNone/>
            </a:pPr>
            <a:r>
              <a:rPr lang="en-GB"/>
              <a:t>3 key things to identify</a:t>
            </a:r>
            <a:endParaRPr/>
          </a:p>
        </p:txBody>
      </p:sp>
      <p:sp>
        <p:nvSpPr>
          <p:cNvPr id="287" name="Google Shape;287;p17"/>
          <p:cNvSpPr/>
          <p:nvPr/>
        </p:nvSpPr>
        <p:spPr>
          <a:xfrm>
            <a:off x="1656000" y="3108000"/>
            <a:ext cx="2136000" cy="1680000"/>
          </a:xfrm>
          <a:prstGeom prst="rect">
            <a:avLst/>
          </a:prstGeom>
          <a:solidFill>
            <a:srgbClr val="FF0000"/>
          </a:solidFill>
          <a:ln cap="flat" cmpd="sng" w="25400">
            <a:solidFill>
              <a:srgbClr val="FF0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lang="en-GB" sz="2400">
                <a:solidFill>
                  <a:schemeClr val="lt1"/>
                </a:solidFill>
                <a:latin typeface="Open Sans"/>
                <a:ea typeface="Open Sans"/>
                <a:cs typeface="Open Sans"/>
                <a:sym typeface="Open Sans"/>
              </a:rPr>
              <a:t>Directive Word</a:t>
            </a:r>
            <a:endParaRPr/>
          </a:p>
        </p:txBody>
      </p:sp>
      <p:sp>
        <p:nvSpPr>
          <p:cNvPr id="288" name="Google Shape;288;p17"/>
          <p:cNvSpPr/>
          <p:nvPr/>
        </p:nvSpPr>
        <p:spPr>
          <a:xfrm>
            <a:off x="5022000" y="2304000"/>
            <a:ext cx="2148000" cy="1722000"/>
          </a:xfrm>
          <a:prstGeom prst="roundRect">
            <a:avLst>
              <a:gd fmla="val 16667" name="adj"/>
            </a:avLst>
          </a:prstGeom>
          <a:solidFill>
            <a:schemeClr val="accent1"/>
          </a:solidFill>
          <a:ln cap="flat" cmpd="sng" w="25400">
            <a:solidFill>
              <a:srgbClr val="004A6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lang="en-GB" sz="2400">
                <a:solidFill>
                  <a:schemeClr val="lt1"/>
                </a:solidFill>
                <a:latin typeface="Open Sans"/>
                <a:ea typeface="Open Sans"/>
                <a:cs typeface="Open Sans"/>
                <a:sym typeface="Open Sans"/>
              </a:rPr>
              <a:t>Topic</a:t>
            </a:r>
            <a:endParaRPr/>
          </a:p>
        </p:txBody>
      </p:sp>
      <p:sp>
        <p:nvSpPr>
          <p:cNvPr id="289" name="Google Shape;289;p17"/>
          <p:cNvSpPr/>
          <p:nvPr/>
        </p:nvSpPr>
        <p:spPr>
          <a:xfrm>
            <a:off x="8436000" y="3204000"/>
            <a:ext cx="1956000" cy="1644000"/>
          </a:xfrm>
          <a:prstGeom prst="rect">
            <a:avLst/>
          </a:prstGeom>
          <a:solidFill>
            <a:srgbClr val="00B050"/>
          </a:solidFill>
          <a:ln cap="flat" cmpd="sng" w="25400">
            <a:solidFill>
              <a:srgbClr val="00B05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lang="en-GB" sz="2400">
                <a:solidFill>
                  <a:schemeClr val="lt1"/>
                </a:solidFill>
                <a:latin typeface="Open Sans"/>
                <a:ea typeface="Open Sans"/>
                <a:cs typeface="Open Sans"/>
                <a:sym typeface="Open Sans"/>
              </a:rPr>
              <a:t>Limitations</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87"/>
                                        </p:tgtEl>
                                        <p:attrNameLst>
                                          <p:attrName>style.visibility</p:attrName>
                                        </p:attrNameLst>
                                      </p:cBhvr>
                                      <p:to>
                                        <p:strVal val="visible"/>
                                      </p:to>
                                    </p:set>
                                    <p:anim calcmode="lin" valueType="num">
                                      <p:cBhvr additive="base">
                                        <p:cTn dur="500"/>
                                        <p:tgtEl>
                                          <p:spTgt spid="28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88"/>
                                        </p:tgtEl>
                                        <p:attrNameLst>
                                          <p:attrName>style.visibility</p:attrName>
                                        </p:attrNameLst>
                                      </p:cBhvr>
                                      <p:to>
                                        <p:strVal val="visible"/>
                                      </p:to>
                                    </p:set>
                                    <p:anim calcmode="lin" valueType="num">
                                      <p:cBhvr additive="base">
                                        <p:cTn dur="500"/>
                                        <p:tgtEl>
                                          <p:spTgt spid="28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89"/>
                                        </p:tgtEl>
                                        <p:attrNameLst>
                                          <p:attrName>style.visibility</p:attrName>
                                        </p:attrNameLst>
                                      </p:cBhvr>
                                      <p:to>
                                        <p:strVal val="visible"/>
                                      </p:to>
                                    </p:set>
                                    <p:anim calcmode="lin" valueType="num">
                                      <p:cBhvr additive="base">
                                        <p:cTn dur="500"/>
                                        <p:tgtEl>
                                          <p:spTgt spid="289"/>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18"/>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Part 1 – Task 1</a:t>
            </a:r>
            <a:endParaRPr/>
          </a:p>
        </p:txBody>
      </p:sp>
      <p:sp>
        <p:nvSpPr>
          <p:cNvPr id="295" name="Google Shape;295;p18"/>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400"/>
              <a:buNone/>
            </a:pPr>
            <a:r>
              <a:rPr lang="en-GB" sz="2400"/>
              <a:t>Using principles of reflection critically evaluate your policing career focussing specifically on the last twelve (12) months.</a:t>
            </a:r>
            <a:endParaRPr sz="2800"/>
          </a:p>
          <a:p>
            <a:pPr indent="0" lvl="0" marL="0" rtl="0" algn="l">
              <a:spcBef>
                <a:spcPts val="400"/>
              </a:spcBef>
              <a:spcAft>
                <a:spcPts val="0"/>
              </a:spcAft>
              <a:buClr>
                <a:schemeClr val="dk1"/>
              </a:buClr>
              <a:buSzPts val="2000"/>
              <a:buNone/>
            </a:pPr>
            <a:r>
              <a:rPr i="1" lang="en-GB" sz="2000"/>
              <a:t>(2000 words +/-10%)</a:t>
            </a:r>
            <a:endParaRPr/>
          </a:p>
          <a:p>
            <a:pPr indent="0" lvl="0" marL="0" rtl="0" algn="l">
              <a:spcBef>
                <a:spcPts val="560"/>
              </a:spcBef>
              <a:spcAft>
                <a:spcPts val="0"/>
              </a:spcAft>
              <a:buClr>
                <a:schemeClr val="dk1"/>
              </a:buClr>
              <a:buSzPts val="2800"/>
              <a:buNone/>
            </a:pPr>
            <a:r>
              <a:t/>
            </a:r>
            <a:endParaRPr/>
          </a:p>
        </p:txBody>
      </p:sp>
      <p:sp>
        <p:nvSpPr>
          <p:cNvPr id="296" name="Google Shape;296;p18"/>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165100" lvl="0" marL="342900" rtl="0" algn="ctr">
              <a:spcBef>
                <a:spcPts val="0"/>
              </a:spcBef>
              <a:spcAft>
                <a:spcPts val="0"/>
              </a:spcAft>
              <a:buClr>
                <a:schemeClr val="dk1"/>
              </a:buClr>
              <a:buSzPts val="2800"/>
              <a:buNone/>
            </a:pPr>
            <a:r>
              <a:t/>
            </a:r>
            <a:endParaRPr b="1">
              <a:solidFill>
                <a:srgbClr val="FF0000"/>
              </a:solidFill>
            </a:endParaRPr>
          </a:p>
          <a:p>
            <a:pPr indent="-165100" lvl="0" marL="342900" rtl="0" algn="ctr">
              <a:spcBef>
                <a:spcPts val="560"/>
              </a:spcBef>
              <a:spcAft>
                <a:spcPts val="0"/>
              </a:spcAft>
              <a:buClr>
                <a:schemeClr val="dk1"/>
              </a:buClr>
              <a:buSzPts val="2800"/>
              <a:buNone/>
            </a:pPr>
            <a:r>
              <a:t/>
            </a:r>
            <a:endParaRPr b="1">
              <a:solidFill>
                <a:srgbClr val="FF0000"/>
              </a:solidFill>
            </a:endParaRPr>
          </a:p>
          <a:p>
            <a:pPr indent="-342900" lvl="0" marL="342900" rtl="0" algn="ctr">
              <a:spcBef>
                <a:spcPts val="560"/>
              </a:spcBef>
              <a:spcAft>
                <a:spcPts val="0"/>
              </a:spcAft>
              <a:buClr>
                <a:srgbClr val="FF0000"/>
              </a:buClr>
              <a:buSzPts val="2800"/>
              <a:buChar char="•"/>
            </a:pPr>
            <a:r>
              <a:rPr b="1" lang="en-GB">
                <a:solidFill>
                  <a:srgbClr val="FF0000"/>
                </a:solidFill>
              </a:rPr>
              <a:t>Directive word</a:t>
            </a:r>
            <a:endParaRPr/>
          </a:p>
          <a:p>
            <a:pPr indent="-342900" lvl="0" marL="342900" rtl="0" algn="ctr">
              <a:spcBef>
                <a:spcPts val="560"/>
              </a:spcBef>
              <a:spcAft>
                <a:spcPts val="0"/>
              </a:spcAft>
              <a:buClr>
                <a:srgbClr val="0070C0"/>
              </a:buClr>
              <a:buSzPts val="2800"/>
              <a:buChar char="•"/>
            </a:pPr>
            <a:r>
              <a:rPr b="1" lang="en-GB">
                <a:solidFill>
                  <a:srgbClr val="0070C0"/>
                </a:solidFill>
              </a:rPr>
              <a:t>Topic</a:t>
            </a:r>
            <a:endParaRPr/>
          </a:p>
          <a:p>
            <a:pPr indent="-342900" lvl="0" marL="342900" rtl="0" algn="ctr">
              <a:spcBef>
                <a:spcPts val="560"/>
              </a:spcBef>
              <a:spcAft>
                <a:spcPts val="0"/>
              </a:spcAft>
              <a:buClr>
                <a:srgbClr val="00B050"/>
              </a:buClr>
              <a:buSzPts val="2800"/>
              <a:buChar char="•"/>
            </a:pPr>
            <a:r>
              <a:rPr b="1" lang="en-GB">
                <a:solidFill>
                  <a:srgbClr val="00B050"/>
                </a:solidFill>
              </a:rPr>
              <a:t>Limitations</a:t>
            </a:r>
            <a:endParaRPr/>
          </a:p>
        </p:txBody>
      </p:sp>
      <p:sp>
        <p:nvSpPr>
          <p:cNvPr id="297" name="Google Shape;297;p18"/>
          <p:cNvSpPr/>
          <p:nvPr/>
        </p:nvSpPr>
        <p:spPr>
          <a:xfrm rot="1853937">
            <a:off x="286653" y="1278954"/>
            <a:ext cx="978408" cy="484632"/>
          </a:xfrm>
          <a:prstGeom prst="rightArrow">
            <a:avLst>
              <a:gd fmla="val 50000" name="adj1"/>
              <a:gd fmla="val 50000" name="adj2"/>
            </a:avLst>
          </a:prstGeom>
          <a:solidFill>
            <a:srgbClr val="FF0000"/>
          </a:solidFill>
          <a:ln cap="flat" cmpd="sng" w="25400">
            <a:solidFill>
              <a:srgbClr val="FF0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
        <p:nvSpPr>
          <p:cNvPr id="298" name="Google Shape;298;p18"/>
          <p:cNvSpPr/>
          <p:nvPr/>
        </p:nvSpPr>
        <p:spPr>
          <a:xfrm rot="2290063">
            <a:off x="4960505" y="890806"/>
            <a:ext cx="484632" cy="978408"/>
          </a:xfrm>
          <a:prstGeom prst="downArrow">
            <a:avLst>
              <a:gd fmla="val 50000" name="adj1"/>
              <a:gd fmla="val 50000" name="adj2"/>
            </a:avLst>
          </a:prstGeom>
          <a:solidFill>
            <a:srgbClr val="FF0000"/>
          </a:solidFill>
          <a:ln cap="flat" cmpd="sng" w="25400">
            <a:solidFill>
              <a:srgbClr val="FF0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
        <p:nvSpPr>
          <p:cNvPr id="299" name="Google Shape;299;p18"/>
          <p:cNvSpPr/>
          <p:nvPr/>
        </p:nvSpPr>
        <p:spPr>
          <a:xfrm rot="1465994">
            <a:off x="2559843" y="1178591"/>
            <a:ext cx="978408" cy="484632"/>
          </a:xfrm>
          <a:prstGeom prst="rightArrow">
            <a:avLst>
              <a:gd fmla="val 50000" name="adj1"/>
              <a:gd fmla="val 50000" name="adj2"/>
            </a:avLst>
          </a:prstGeom>
          <a:solidFill>
            <a:schemeClr val="accent1"/>
          </a:solidFill>
          <a:ln cap="flat" cmpd="sng" w="25400">
            <a:solidFill>
              <a:srgbClr val="0080A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
        <p:nvSpPr>
          <p:cNvPr id="300" name="Google Shape;300;p18"/>
          <p:cNvSpPr/>
          <p:nvPr/>
        </p:nvSpPr>
        <p:spPr>
          <a:xfrm rot="-9180000">
            <a:off x="2439869" y="2305550"/>
            <a:ext cx="978408" cy="484632"/>
          </a:xfrm>
          <a:prstGeom prst="rightArrow">
            <a:avLst>
              <a:gd fmla="val 50000" name="adj1"/>
              <a:gd fmla="val 50000" name="adj2"/>
            </a:avLst>
          </a:prstGeom>
          <a:solidFill>
            <a:schemeClr val="accent1"/>
          </a:solidFill>
          <a:ln cap="flat" cmpd="sng" w="25400">
            <a:solidFill>
              <a:srgbClr val="0080A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
        <p:nvSpPr>
          <p:cNvPr id="301" name="Google Shape;301;p18"/>
          <p:cNvSpPr/>
          <p:nvPr/>
        </p:nvSpPr>
        <p:spPr>
          <a:xfrm rot="9480000">
            <a:off x="4060828" y="2748090"/>
            <a:ext cx="484632" cy="978408"/>
          </a:xfrm>
          <a:prstGeom prst="downArrow">
            <a:avLst>
              <a:gd fmla="val 50000" name="adj1"/>
              <a:gd fmla="val 50000" name="adj2"/>
            </a:avLst>
          </a:prstGeom>
          <a:solidFill>
            <a:srgbClr val="00B050"/>
          </a:solidFill>
          <a:ln cap="flat" cmpd="sng" w="25400">
            <a:solidFill>
              <a:srgbClr val="00B05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
        <p:nvSpPr>
          <p:cNvPr id="302" name="Google Shape;302;p18"/>
          <p:cNvSpPr/>
          <p:nvPr/>
        </p:nvSpPr>
        <p:spPr>
          <a:xfrm rot="-2340000">
            <a:off x="1378961" y="3353030"/>
            <a:ext cx="481641" cy="977660"/>
          </a:xfrm>
          <a:prstGeom prst="upArrow">
            <a:avLst>
              <a:gd fmla="val 50000" name="adj1"/>
              <a:gd fmla="val 50000" name="adj2"/>
            </a:avLst>
          </a:prstGeom>
          <a:solidFill>
            <a:srgbClr val="00B050"/>
          </a:solidFill>
          <a:ln cap="flat" cmpd="sng" w="25400">
            <a:solidFill>
              <a:srgbClr val="00B05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gtEl>
                                        <p:attrNameLst>
                                          <p:attrName>style.visibility</p:attrName>
                                        </p:attrNameLst>
                                      </p:cBhvr>
                                      <p:to>
                                        <p:strVal val="visible"/>
                                      </p:to>
                                    </p:set>
                                    <p:animEffect filter="fade" transition="in">
                                      <p:cBhvr>
                                        <p:cTn dur="1000"/>
                                        <p:tgtEl>
                                          <p:spTgt spid="29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8"/>
                                        </p:tgtEl>
                                        <p:attrNameLst>
                                          <p:attrName>style.visibility</p:attrName>
                                        </p:attrNameLst>
                                      </p:cBhvr>
                                      <p:to>
                                        <p:strVal val="visible"/>
                                      </p:to>
                                    </p:set>
                                    <p:animEffect filter="fade" transition="in">
                                      <p:cBhvr>
                                        <p:cTn dur="1000"/>
                                        <p:tgtEl>
                                          <p:spTgt spid="29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9"/>
                                        </p:tgtEl>
                                        <p:attrNameLst>
                                          <p:attrName>style.visibility</p:attrName>
                                        </p:attrNameLst>
                                      </p:cBhvr>
                                      <p:to>
                                        <p:strVal val="visible"/>
                                      </p:to>
                                    </p:set>
                                    <p:animEffect filter="fade" transition="in">
                                      <p:cBhvr>
                                        <p:cTn dur="1000"/>
                                        <p:tgtEl>
                                          <p:spTgt spid="29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0"/>
                                        </p:tgtEl>
                                        <p:attrNameLst>
                                          <p:attrName>style.visibility</p:attrName>
                                        </p:attrNameLst>
                                      </p:cBhvr>
                                      <p:to>
                                        <p:strVal val="visible"/>
                                      </p:to>
                                    </p:set>
                                    <p:animEffect filter="fade" transition="in">
                                      <p:cBhvr>
                                        <p:cTn dur="1000"/>
                                        <p:tgtEl>
                                          <p:spTgt spid="30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1"/>
                                        </p:tgtEl>
                                        <p:attrNameLst>
                                          <p:attrName>style.visibility</p:attrName>
                                        </p:attrNameLst>
                                      </p:cBhvr>
                                      <p:to>
                                        <p:strVal val="visible"/>
                                      </p:to>
                                    </p:set>
                                    <p:animEffect filter="fade" transition="in">
                                      <p:cBhvr>
                                        <p:cTn dur="1000"/>
                                        <p:tgtEl>
                                          <p:spTgt spid="30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2"/>
                                        </p:tgtEl>
                                        <p:attrNameLst>
                                          <p:attrName>style.visibility</p:attrName>
                                        </p:attrNameLst>
                                      </p:cBhvr>
                                      <p:to>
                                        <p:strVal val="visible"/>
                                      </p:to>
                                    </p:set>
                                    <p:anim calcmode="lin" valueType="num">
                                      <p:cBhvr additive="base">
                                        <p:cTn dur="500"/>
                                        <p:tgtEl>
                                          <p:spTgt spid="302"/>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 name="Shape 307"/>
        <p:cNvGrpSpPr/>
        <p:nvPr/>
      </p:nvGrpSpPr>
      <p:grpSpPr>
        <a:xfrm>
          <a:off x="0" y="0"/>
          <a:ext cx="0" cy="0"/>
          <a:chOff x="0" y="0"/>
          <a:chExt cx="0" cy="0"/>
        </a:xfrm>
      </p:grpSpPr>
      <p:sp>
        <p:nvSpPr>
          <p:cNvPr id="308" name="Google Shape;308;p19"/>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i="1" lang="en-GB">
                <a:solidFill>
                  <a:schemeClr val="lt1"/>
                </a:solidFill>
              </a:rPr>
              <a:t>Last 12 months....</a:t>
            </a:r>
            <a:endParaRPr>
              <a:solidFill>
                <a:schemeClr val="lt1"/>
              </a:solidFill>
            </a:endParaRPr>
          </a:p>
        </p:txBody>
      </p:sp>
      <p:sp>
        <p:nvSpPr>
          <p:cNvPr id="309" name="Google Shape;309;p19"/>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fontScale="77500" lnSpcReduction="20000"/>
          </a:bodyPr>
          <a:lstStyle/>
          <a:p>
            <a:pPr indent="0" lvl="0" marL="0" rtl="0" algn="l">
              <a:spcBef>
                <a:spcPts val="0"/>
              </a:spcBef>
              <a:spcAft>
                <a:spcPts val="0"/>
              </a:spcAft>
              <a:buClr>
                <a:schemeClr val="dk1"/>
              </a:buClr>
              <a:buSzPct val="100000"/>
              <a:buNone/>
            </a:pPr>
            <a:r>
              <a:rPr lang="en-GB"/>
              <a:t>What has happened in last 12mths?</a:t>
            </a:r>
            <a:endParaRPr/>
          </a:p>
          <a:p>
            <a:pPr indent="-342900" lvl="0" marL="342900" rtl="0" algn="l">
              <a:spcBef>
                <a:spcPts val="496"/>
              </a:spcBef>
              <a:spcAft>
                <a:spcPts val="0"/>
              </a:spcAft>
              <a:buClr>
                <a:schemeClr val="dk1"/>
              </a:buClr>
              <a:buSzPct val="100000"/>
              <a:buChar char="•"/>
            </a:pPr>
            <a:r>
              <a:rPr lang="en-GB"/>
              <a:t>Gained a new/specialist role</a:t>
            </a:r>
            <a:endParaRPr/>
          </a:p>
          <a:p>
            <a:pPr indent="-342900" lvl="0" marL="342900" rtl="0" algn="l">
              <a:spcBef>
                <a:spcPts val="496"/>
              </a:spcBef>
              <a:spcAft>
                <a:spcPts val="0"/>
              </a:spcAft>
              <a:buClr>
                <a:schemeClr val="dk1"/>
              </a:buClr>
              <a:buSzPct val="100000"/>
              <a:buChar char="•"/>
            </a:pPr>
            <a:r>
              <a:rPr lang="en-GB"/>
              <a:t>Passed exams</a:t>
            </a:r>
            <a:endParaRPr/>
          </a:p>
          <a:p>
            <a:pPr indent="-342900" lvl="0" marL="342900" rtl="0" algn="l">
              <a:spcBef>
                <a:spcPts val="496"/>
              </a:spcBef>
              <a:spcAft>
                <a:spcPts val="0"/>
              </a:spcAft>
              <a:buClr>
                <a:schemeClr val="dk1"/>
              </a:buClr>
              <a:buSzPct val="100000"/>
              <a:buChar char="•"/>
            </a:pPr>
            <a:r>
              <a:rPr lang="en-GB"/>
              <a:t>Promotion</a:t>
            </a:r>
            <a:endParaRPr/>
          </a:p>
          <a:p>
            <a:pPr indent="-342900" lvl="0" marL="342900" rtl="0" algn="l">
              <a:spcBef>
                <a:spcPts val="496"/>
              </a:spcBef>
              <a:spcAft>
                <a:spcPts val="0"/>
              </a:spcAft>
              <a:buClr>
                <a:schemeClr val="dk1"/>
              </a:buClr>
              <a:buSzPct val="100000"/>
              <a:buChar char="•"/>
            </a:pPr>
            <a:r>
              <a:rPr lang="en-GB"/>
              <a:t>New skills developed</a:t>
            </a:r>
            <a:endParaRPr/>
          </a:p>
          <a:p>
            <a:pPr indent="-342900" lvl="0" marL="342900" rtl="0" algn="l">
              <a:spcBef>
                <a:spcPts val="496"/>
              </a:spcBef>
              <a:spcAft>
                <a:spcPts val="0"/>
              </a:spcAft>
              <a:buClr>
                <a:schemeClr val="dk1"/>
              </a:buClr>
              <a:buSzPct val="100000"/>
              <a:buChar char="•"/>
            </a:pPr>
            <a:r>
              <a:rPr lang="en-GB"/>
              <a:t>Training course</a:t>
            </a:r>
            <a:endParaRPr/>
          </a:p>
          <a:p>
            <a:pPr indent="-342900" lvl="0" marL="342900" rtl="0" algn="l">
              <a:spcBef>
                <a:spcPts val="496"/>
              </a:spcBef>
              <a:spcAft>
                <a:spcPts val="0"/>
              </a:spcAft>
              <a:buClr>
                <a:schemeClr val="dk1"/>
              </a:buClr>
              <a:buSzPct val="100000"/>
              <a:buChar char="•"/>
            </a:pPr>
            <a:r>
              <a:rPr lang="en-GB"/>
              <a:t>Investigation for first time</a:t>
            </a:r>
            <a:endParaRPr/>
          </a:p>
          <a:p>
            <a:pPr indent="-342900" lvl="0" marL="342900" rtl="0" algn="l">
              <a:spcBef>
                <a:spcPts val="496"/>
              </a:spcBef>
              <a:spcAft>
                <a:spcPts val="0"/>
              </a:spcAft>
              <a:buClr>
                <a:schemeClr val="dk1"/>
              </a:buClr>
              <a:buSzPct val="100000"/>
              <a:buChar char="•"/>
            </a:pPr>
            <a:r>
              <a:rPr lang="en-GB"/>
              <a:t>New opportunities</a:t>
            </a:r>
            <a:endParaRPr/>
          </a:p>
          <a:p>
            <a:pPr indent="-342900" lvl="0" marL="342900" rtl="0" algn="l">
              <a:spcBef>
                <a:spcPts val="496"/>
              </a:spcBef>
              <a:spcAft>
                <a:spcPts val="0"/>
              </a:spcAft>
              <a:buClr>
                <a:schemeClr val="dk1"/>
              </a:buClr>
              <a:buSzPct val="100000"/>
              <a:buChar char="•"/>
            </a:pPr>
            <a:r>
              <a:rPr lang="en-GB"/>
              <a:t>Challenges</a:t>
            </a:r>
            <a:endParaRPr/>
          </a:p>
          <a:p>
            <a:pPr indent="-342900" lvl="0" marL="342900" rtl="0" algn="l">
              <a:spcBef>
                <a:spcPts val="496"/>
              </a:spcBef>
              <a:spcAft>
                <a:spcPts val="0"/>
              </a:spcAft>
              <a:buClr>
                <a:schemeClr val="dk1"/>
              </a:buClr>
              <a:buSzPct val="100000"/>
              <a:buChar char="•"/>
            </a:pPr>
            <a:r>
              <a:rPr lang="en-GB"/>
              <a:t>Etc.</a:t>
            </a:r>
            <a:endParaRPr/>
          </a:p>
        </p:txBody>
      </p:sp>
      <p:pic>
        <p:nvPicPr>
          <p:cNvPr id="310" name="Google Shape;310;p19"/>
          <p:cNvPicPr preferRelativeResize="0"/>
          <p:nvPr/>
        </p:nvPicPr>
        <p:blipFill rotWithShape="1">
          <a:blip r:embed="rId3">
            <a:alphaModFix/>
          </a:blip>
          <a:srcRect b="0" l="0" r="0" t="0"/>
          <a:stretch/>
        </p:blipFill>
        <p:spPr>
          <a:xfrm>
            <a:off x="7415440" y="1920871"/>
            <a:ext cx="3769395" cy="2823407"/>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0" st="0"/>
                                            </p:txEl>
                                          </p:spTgt>
                                        </p:tgtEl>
                                        <p:attrNameLst>
                                          <p:attrName>style.visibility</p:attrName>
                                        </p:attrNameLst>
                                      </p:cBhvr>
                                      <p:to>
                                        <p:strVal val="visible"/>
                                      </p:to>
                                    </p:set>
                                    <p:anim calcmode="lin" valueType="num">
                                      <p:cBhvr additive="base">
                                        <p:cTn dur="500"/>
                                        <p:tgtEl>
                                          <p:spTgt spid="309">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1" st="1"/>
                                            </p:txEl>
                                          </p:spTgt>
                                        </p:tgtEl>
                                        <p:attrNameLst>
                                          <p:attrName>style.visibility</p:attrName>
                                        </p:attrNameLst>
                                      </p:cBhvr>
                                      <p:to>
                                        <p:strVal val="visible"/>
                                      </p:to>
                                    </p:set>
                                    <p:anim calcmode="lin" valueType="num">
                                      <p:cBhvr additive="base">
                                        <p:cTn dur="500"/>
                                        <p:tgtEl>
                                          <p:spTgt spid="309">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2" st="2"/>
                                            </p:txEl>
                                          </p:spTgt>
                                        </p:tgtEl>
                                        <p:attrNameLst>
                                          <p:attrName>style.visibility</p:attrName>
                                        </p:attrNameLst>
                                      </p:cBhvr>
                                      <p:to>
                                        <p:strVal val="visible"/>
                                      </p:to>
                                    </p:set>
                                    <p:anim calcmode="lin" valueType="num">
                                      <p:cBhvr additive="base">
                                        <p:cTn dur="500"/>
                                        <p:tgtEl>
                                          <p:spTgt spid="309">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3" st="3"/>
                                            </p:txEl>
                                          </p:spTgt>
                                        </p:tgtEl>
                                        <p:attrNameLst>
                                          <p:attrName>style.visibility</p:attrName>
                                        </p:attrNameLst>
                                      </p:cBhvr>
                                      <p:to>
                                        <p:strVal val="visible"/>
                                      </p:to>
                                    </p:set>
                                    <p:anim calcmode="lin" valueType="num">
                                      <p:cBhvr additive="base">
                                        <p:cTn dur="500"/>
                                        <p:tgtEl>
                                          <p:spTgt spid="309">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4" st="4"/>
                                            </p:txEl>
                                          </p:spTgt>
                                        </p:tgtEl>
                                        <p:attrNameLst>
                                          <p:attrName>style.visibility</p:attrName>
                                        </p:attrNameLst>
                                      </p:cBhvr>
                                      <p:to>
                                        <p:strVal val="visible"/>
                                      </p:to>
                                    </p:set>
                                    <p:anim calcmode="lin" valueType="num">
                                      <p:cBhvr additive="base">
                                        <p:cTn dur="500"/>
                                        <p:tgtEl>
                                          <p:spTgt spid="309">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5" st="5"/>
                                            </p:txEl>
                                          </p:spTgt>
                                        </p:tgtEl>
                                        <p:attrNameLst>
                                          <p:attrName>style.visibility</p:attrName>
                                        </p:attrNameLst>
                                      </p:cBhvr>
                                      <p:to>
                                        <p:strVal val="visible"/>
                                      </p:to>
                                    </p:set>
                                    <p:anim calcmode="lin" valueType="num">
                                      <p:cBhvr additive="base">
                                        <p:cTn dur="500"/>
                                        <p:tgtEl>
                                          <p:spTgt spid="309">
                                            <p:txEl>
                                              <p:pRg end="5" st="5"/>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6" st="6"/>
                                            </p:txEl>
                                          </p:spTgt>
                                        </p:tgtEl>
                                        <p:attrNameLst>
                                          <p:attrName>style.visibility</p:attrName>
                                        </p:attrNameLst>
                                      </p:cBhvr>
                                      <p:to>
                                        <p:strVal val="visible"/>
                                      </p:to>
                                    </p:set>
                                    <p:anim calcmode="lin" valueType="num">
                                      <p:cBhvr additive="base">
                                        <p:cTn dur="500"/>
                                        <p:tgtEl>
                                          <p:spTgt spid="309">
                                            <p:txEl>
                                              <p:pRg end="6" st="6"/>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7" st="7"/>
                                            </p:txEl>
                                          </p:spTgt>
                                        </p:tgtEl>
                                        <p:attrNameLst>
                                          <p:attrName>style.visibility</p:attrName>
                                        </p:attrNameLst>
                                      </p:cBhvr>
                                      <p:to>
                                        <p:strVal val="visible"/>
                                      </p:to>
                                    </p:set>
                                    <p:anim calcmode="lin" valueType="num">
                                      <p:cBhvr additive="base">
                                        <p:cTn dur="500"/>
                                        <p:tgtEl>
                                          <p:spTgt spid="309">
                                            <p:txEl>
                                              <p:pRg end="7" st="7"/>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8" st="8"/>
                                            </p:txEl>
                                          </p:spTgt>
                                        </p:tgtEl>
                                        <p:attrNameLst>
                                          <p:attrName>style.visibility</p:attrName>
                                        </p:attrNameLst>
                                      </p:cBhvr>
                                      <p:to>
                                        <p:strVal val="visible"/>
                                      </p:to>
                                    </p:set>
                                    <p:anim calcmode="lin" valueType="num">
                                      <p:cBhvr additive="base">
                                        <p:cTn dur="500"/>
                                        <p:tgtEl>
                                          <p:spTgt spid="309">
                                            <p:txEl>
                                              <p:pRg end="8" st="8"/>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09">
                                            <p:txEl>
                                              <p:pRg end="9" st="9"/>
                                            </p:txEl>
                                          </p:spTgt>
                                        </p:tgtEl>
                                        <p:attrNameLst>
                                          <p:attrName>style.visibility</p:attrName>
                                        </p:attrNameLst>
                                      </p:cBhvr>
                                      <p:to>
                                        <p:strVal val="visible"/>
                                      </p:to>
                                    </p:set>
                                    <p:anim calcmode="lin" valueType="num">
                                      <p:cBhvr additive="base">
                                        <p:cTn dur="500"/>
                                        <p:tgtEl>
                                          <p:spTgt spid="309">
                                            <p:txEl>
                                              <p:pRg end="9" st="9"/>
                                            </p:txEl>
                                          </p:spTgt>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4" name="Shape 314"/>
        <p:cNvGrpSpPr/>
        <p:nvPr/>
      </p:nvGrpSpPr>
      <p:grpSpPr>
        <a:xfrm>
          <a:off x="0" y="0"/>
          <a:ext cx="0" cy="0"/>
          <a:chOff x="0" y="0"/>
          <a:chExt cx="0" cy="0"/>
        </a:xfrm>
      </p:grpSpPr>
      <p:sp>
        <p:nvSpPr>
          <p:cNvPr id="315" name="Google Shape;315;p20"/>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i="1" lang="en-GB">
                <a:solidFill>
                  <a:schemeClr val="lt1"/>
                </a:solidFill>
              </a:rPr>
              <a:t>“Critically evaluate your policing career..”</a:t>
            </a:r>
            <a:endParaRPr/>
          </a:p>
        </p:txBody>
      </p:sp>
      <p:sp>
        <p:nvSpPr>
          <p:cNvPr id="316" name="Google Shape;316;p20"/>
          <p:cNvSpPr txBox="1"/>
          <p:nvPr>
            <p:ph idx="1" type="body"/>
          </p:nvPr>
        </p:nvSpPr>
        <p:spPr>
          <a:xfrm>
            <a:off x="609600" y="1417638"/>
            <a:ext cx="5384800" cy="4171603"/>
          </a:xfrm>
          <a:prstGeom prst="rect">
            <a:avLst/>
          </a:prstGeom>
          <a:noFill/>
          <a:ln>
            <a:noFill/>
          </a:ln>
        </p:spPr>
        <p:txBody>
          <a:bodyPr anchorCtr="0" anchor="t" bIns="45700" lIns="91425" spcFirstLastPara="1" rIns="91425" wrap="square" tIns="45700">
            <a:normAutofit fontScale="92500" lnSpcReduction="20000"/>
          </a:bodyPr>
          <a:lstStyle/>
          <a:p>
            <a:pPr indent="0" lvl="0" marL="0" rtl="0" algn="ctr">
              <a:spcBef>
                <a:spcPts val="0"/>
              </a:spcBef>
              <a:spcAft>
                <a:spcPts val="0"/>
              </a:spcAft>
              <a:buClr>
                <a:schemeClr val="dk1"/>
              </a:buClr>
              <a:buSzPct val="100000"/>
              <a:buNone/>
            </a:pPr>
            <a:r>
              <a:t/>
            </a:r>
            <a:endParaRPr b="1">
              <a:solidFill>
                <a:srgbClr val="FF0000"/>
              </a:solidFill>
            </a:endParaRPr>
          </a:p>
          <a:p>
            <a:pPr indent="0" lvl="0" marL="0" rtl="0" algn="ctr">
              <a:spcBef>
                <a:spcPts val="518"/>
              </a:spcBef>
              <a:spcAft>
                <a:spcPts val="0"/>
              </a:spcAft>
              <a:buClr>
                <a:srgbClr val="FF0000"/>
              </a:buClr>
              <a:buSzPct val="100000"/>
              <a:buNone/>
            </a:pPr>
            <a:r>
              <a:rPr b="1" lang="en-GB">
                <a:solidFill>
                  <a:srgbClr val="FF0000"/>
                </a:solidFill>
              </a:rPr>
              <a:t>‘Critically evaluate’ </a:t>
            </a:r>
            <a:endParaRPr/>
          </a:p>
          <a:p>
            <a:pPr indent="0" lvl="0" marL="0" rtl="0" algn="ctr">
              <a:spcBef>
                <a:spcPts val="518"/>
              </a:spcBef>
              <a:spcAft>
                <a:spcPts val="0"/>
              </a:spcAft>
              <a:buClr>
                <a:schemeClr val="dk1"/>
              </a:buClr>
              <a:buSzPct val="100000"/>
              <a:buNone/>
            </a:pPr>
            <a:r>
              <a:t/>
            </a:r>
            <a:endParaRPr b="1">
              <a:solidFill>
                <a:srgbClr val="FF0000"/>
              </a:solidFill>
            </a:endParaRPr>
          </a:p>
          <a:p>
            <a:pPr indent="0" lvl="0" marL="0" rtl="0" algn="l">
              <a:spcBef>
                <a:spcPts val="518"/>
              </a:spcBef>
              <a:spcAft>
                <a:spcPts val="0"/>
              </a:spcAft>
              <a:buClr>
                <a:srgbClr val="101010"/>
              </a:buClr>
              <a:buSzPct val="100000"/>
              <a:buNone/>
            </a:pPr>
            <a:r>
              <a:rPr b="0" i="0" lang="en-GB">
                <a:solidFill>
                  <a:srgbClr val="101010"/>
                </a:solidFill>
                <a:latin typeface="PT Sans"/>
                <a:ea typeface="PT Sans"/>
                <a:cs typeface="PT Sans"/>
                <a:sym typeface="PT Sans"/>
              </a:rPr>
              <a:t>“</a:t>
            </a:r>
            <a:r>
              <a:rPr b="0" i="1" lang="en-GB">
                <a:solidFill>
                  <a:srgbClr val="101010"/>
                </a:solidFill>
                <a:latin typeface="PT Sans"/>
                <a:ea typeface="PT Sans"/>
                <a:cs typeface="PT Sans"/>
                <a:sym typeface="PT Sans"/>
              </a:rPr>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r>
              <a:rPr b="0" i="0" lang="en-GB">
                <a:solidFill>
                  <a:srgbClr val="101010"/>
                </a:solidFill>
                <a:latin typeface="PT Sans"/>
                <a:ea typeface="PT Sans"/>
                <a:cs typeface="PT Sans"/>
                <a:sym typeface="PT Sans"/>
              </a:rPr>
              <a:t>” (Open University, 2018)</a:t>
            </a:r>
            <a:endParaRPr/>
          </a:p>
        </p:txBody>
      </p:sp>
      <p:pic>
        <p:nvPicPr>
          <p:cNvPr id="317" name="Google Shape;317;p20"/>
          <p:cNvPicPr preferRelativeResize="0"/>
          <p:nvPr>
            <p:ph idx="2" type="body"/>
          </p:nvPr>
        </p:nvPicPr>
        <p:blipFill rotWithShape="1">
          <a:blip r:embed="rId3">
            <a:alphaModFix/>
          </a:blip>
          <a:srcRect b="0" l="0" r="0" t="0"/>
          <a:stretch/>
        </p:blipFill>
        <p:spPr>
          <a:xfrm>
            <a:off x="6167163" y="2385391"/>
            <a:ext cx="5141842" cy="257092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 name="Shape 321"/>
        <p:cNvGrpSpPr/>
        <p:nvPr/>
      </p:nvGrpSpPr>
      <p:grpSpPr>
        <a:xfrm>
          <a:off x="0" y="0"/>
          <a:ext cx="0" cy="0"/>
          <a:chOff x="0" y="0"/>
          <a:chExt cx="0" cy="0"/>
        </a:xfrm>
      </p:grpSpPr>
      <p:sp>
        <p:nvSpPr>
          <p:cNvPr id="322" name="Google Shape;322;p21"/>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Critical evaluation = asking questions</a:t>
            </a:r>
            <a:endParaRPr/>
          </a:p>
        </p:txBody>
      </p:sp>
      <p:pic>
        <p:nvPicPr>
          <p:cNvPr descr="Graphical user interface, text, application, email&#10;&#10;Description automatically generated" id="323" name="Google Shape;323;p21"/>
          <p:cNvPicPr preferRelativeResize="0"/>
          <p:nvPr>
            <p:ph idx="1" type="body"/>
          </p:nvPr>
        </p:nvPicPr>
        <p:blipFill rotWithShape="1">
          <a:blip r:embed="rId3">
            <a:alphaModFix/>
          </a:blip>
          <a:srcRect b="0" l="0" r="0" t="0"/>
          <a:stretch/>
        </p:blipFill>
        <p:spPr>
          <a:xfrm>
            <a:off x="543031" y="1934818"/>
            <a:ext cx="11059426" cy="323353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7" name="Shape 327"/>
        <p:cNvGrpSpPr/>
        <p:nvPr/>
      </p:nvGrpSpPr>
      <p:grpSpPr>
        <a:xfrm>
          <a:off x="0" y="0"/>
          <a:ext cx="0" cy="0"/>
          <a:chOff x="0" y="0"/>
          <a:chExt cx="0" cy="0"/>
        </a:xfrm>
      </p:grpSpPr>
      <p:sp>
        <p:nvSpPr>
          <p:cNvPr id="328" name="Google Shape;328;p22"/>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Critical writing v Descriptive writing</a:t>
            </a:r>
            <a:endParaRPr/>
          </a:p>
        </p:txBody>
      </p:sp>
      <p:sp>
        <p:nvSpPr>
          <p:cNvPr id="329" name="Google Shape;329;p22"/>
          <p:cNvSpPr txBox="1"/>
          <p:nvPr>
            <p:ph idx="1" type="body"/>
          </p:nvPr>
        </p:nvSpPr>
        <p:spPr>
          <a:xfrm>
            <a:off x="609600" y="1535113"/>
            <a:ext cx="5386917" cy="639762"/>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dk1"/>
              </a:buClr>
              <a:buSzPts val="2400"/>
              <a:buNone/>
            </a:pPr>
            <a:r>
              <a:rPr lang="en-GB"/>
              <a:t>Descriptive Writing    v </a:t>
            </a:r>
            <a:endParaRPr/>
          </a:p>
        </p:txBody>
      </p:sp>
      <p:sp>
        <p:nvSpPr>
          <p:cNvPr id="330" name="Google Shape;330;p22"/>
          <p:cNvSpPr txBox="1"/>
          <p:nvPr>
            <p:ph idx="2" type="body"/>
          </p:nvPr>
        </p:nvSpPr>
        <p:spPr>
          <a:xfrm>
            <a:off x="609600" y="2174876"/>
            <a:ext cx="5386917" cy="3414365"/>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GB"/>
              <a:t>States what happened</a:t>
            </a:r>
            <a:endParaRPr/>
          </a:p>
          <a:p>
            <a:pPr indent="-342900" lvl="0" marL="342900" rtl="0" algn="l">
              <a:spcBef>
                <a:spcPts val="480"/>
              </a:spcBef>
              <a:spcAft>
                <a:spcPts val="0"/>
              </a:spcAft>
              <a:buClr>
                <a:schemeClr val="dk1"/>
              </a:buClr>
              <a:buSzPts val="2400"/>
              <a:buChar char="•"/>
            </a:pPr>
            <a:r>
              <a:rPr lang="en-GB"/>
              <a:t>States what something is like</a:t>
            </a:r>
            <a:endParaRPr/>
          </a:p>
          <a:p>
            <a:pPr indent="-342900" lvl="0" marL="342900" rtl="0" algn="l">
              <a:spcBef>
                <a:spcPts val="480"/>
              </a:spcBef>
              <a:spcAft>
                <a:spcPts val="0"/>
              </a:spcAft>
              <a:buClr>
                <a:schemeClr val="dk1"/>
              </a:buClr>
              <a:buSzPts val="2400"/>
              <a:buChar char="•"/>
            </a:pPr>
            <a:r>
              <a:rPr lang="en-GB"/>
              <a:t>Gives a story</a:t>
            </a:r>
            <a:endParaRPr/>
          </a:p>
          <a:p>
            <a:pPr indent="-342900" lvl="0" marL="342900" rtl="0" algn="l">
              <a:spcBef>
                <a:spcPts val="480"/>
              </a:spcBef>
              <a:spcAft>
                <a:spcPts val="0"/>
              </a:spcAft>
              <a:buClr>
                <a:schemeClr val="dk1"/>
              </a:buClr>
              <a:buSzPts val="2400"/>
              <a:buChar char="•"/>
            </a:pPr>
            <a:r>
              <a:rPr lang="en-GB"/>
              <a:t>States the order in which things occurred</a:t>
            </a:r>
            <a:endParaRPr/>
          </a:p>
          <a:p>
            <a:pPr indent="-342900" lvl="0" marL="342900" rtl="0" algn="l">
              <a:spcBef>
                <a:spcPts val="480"/>
              </a:spcBef>
              <a:spcAft>
                <a:spcPts val="0"/>
              </a:spcAft>
              <a:buClr>
                <a:schemeClr val="dk1"/>
              </a:buClr>
              <a:buSzPts val="2400"/>
              <a:buChar char="•"/>
            </a:pPr>
            <a:r>
              <a:rPr lang="en-GB"/>
              <a:t>Says how to do something</a:t>
            </a:r>
            <a:endParaRPr/>
          </a:p>
          <a:p>
            <a:pPr indent="-342900" lvl="0" marL="342900" rtl="0" algn="l">
              <a:spcBef>
                <a:spcPts val="480"/>
              </a:spcBef>
              <a:spcAft>
                <a:spcPts val="0"/>
              </a:spcAft>
              <a:buClr>
                <a:schemeClr val="dk1"/>
              </a:buClr>
              <a:buSzPts val="2400"/>
              <a:buChar char="•"/>
            </a:pPr>
            <a:r>
              <a:rPr lang="en-GB"/>
              <a:t>Explains what a theory says</a:t>
            </a:r>
            <a:endParaRPr/>
          </a:p>
          <a:p>
            <a:pPr indent="-190500" lvl="0" marL="342900" rtl="0" algn="l">
              <a:spcBef>
                <a:spcPts val="480"/>
              </a:spcBef>
              <a:spcAft>
                <a:spcPts val="0"/>
              </a:spcAft>
              <a:buClr>
                <a:schemeClr val="dk1"/>
              </a:buClr>
              <a:buSzPts val="2400"/>
              <a:buNone/>
            </a:pPr>
            <a:r>
              <a:t/>
            </a:r>
            <a:endParaRPr/>
          </a:p>
        </p:txBody>
      </p:sp>
      <p:sp>
        <p:nvSpPr>
          <p:cNvPr id="331" name="Google Shape;331;p22"/>
          <p:cNvSpPr txBox="1"/>
          <p:nvPr>
            <p:ph idx="3" type="body"/>
          </p:nvPr>
        </p:nvSpPr>
        <p:spPr>
          <a:xfrm>
            <a:off x="6193368" y="1535113"/>
            <a:ext cx="5389033" cy="639762"/>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None/>
            </a:pPr>
            <a:r>
              <a:rPr lang="en-GB"/>
              <a:t>Critical writing</a:t>
            </a:r>
            <a:endParaRPr/>
          </a:p>
        </p:txBody>
      </p:sp>
      <p:sp>
        <p:nvSpPr>
          <p:cNvPr id="332" name="Google Shape;332;p22"/>
          <p:cNvSpPr txBox="1"/>
          <p:nvPr>
            <p:ph idx="4" type="body"/>
          </p:nvPr>
        </p:nvSpPr>
        <p:spPr>
          <a:xfrm>
            <a:off x="6193368" y="2174876"/>
            <a:ext cx="5389033" cy="3414365"/>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400"/>
              <a:buChar char="•"/>
            </a:pPr>
            <a:r>
              <a:rPr lang="en-GB"/>
              <a:t>Identifies the significance</a:t>
            </a:r>
            <a:endParaRPr/>
          </a:p>
          <a:p>
            <a:pPr indent="-342900" lvl="0" marL="342900" rtl="0" algn="l">
              <a:spcBef>
                <a:spcPts val="480"/>
              </a:spcBef>
              <a:spcAft>
                <a:spcPts val="0"/>
              </a:spcAft>
              <a:buClr>
                <a:schemeClr val="dk1"/>
              </a:buClr>
              <a:buSzPts val="2400"/>
              <a:buChar char="•"/>
            </a:pPr>
            <a:r>
              <a:rPr lang="en-GB"/>
              <a:t>Evaluates strengths and weaknesses</a:t>
            </a:r>
            <a:endParaRPr/>
          </a:p>
          <a:p>
            <a:pPr indent="-342900" lvl="0" marL="342900" rtl="0" algn="l">
              <a:spcBef>
                <a:spcPts val="480"/>
              </a:spcBef>
              <a:spcAft>
                <a:spcPts val="0"/>
              </a:spcAft>
              <a:buClr>
                <a:schemeClr val="dk1"/>
              </a:buClr>
              <a:buSzPts val="2400"/>
              <a:buChar char="•"/>
            </a:pPr>
            <a:r>
              <a:rPr lang="en-GB"/>
              <a:t>Weighs one piece of information against another</a:t>
            </a:r>
            <a:endParaRPr/>
          </a:p>
          <a:p>
            <a:pPr indent="-342900" lvl="0" marL="342900" rtl="0" algn="l">
              <a:spcBef>
                <a:spcPts val="480"/>
              </a:spcBef>
              <a:spcAft>
                <a:spcPts val="0"/>
              </a:spcAft>
              <a:buClr>
                <a:schemeClr val="dk1"/>
              </a:buClr>
              <a:buSzPts val="2400"/>
              <a:buChar char="•"/>
            </a:pPr>
            <a:r>
              <a:rPr lang="en-GB"/>
              <a:t>Makes reasoned judgements</a:t>
            </a:r>
            <a:endParaRPr/>
          </a:p>
          <a:p>
            <a:pPr indent="-342900" lvl="0" marL="342900" rtl="0" algn="l">
              <a:spcBef>
                <a:spcPts val="480"/>
              </a:spcBef>
              <a:spcAft>
                <a:spcPts val="0"/>
              </a:spcAft>
              <a:buClr>
                <a:schemeClr val="dk1"/>
              </a:buClr>
              <a:buSzPts val="2400"/>
              <a:buChar char="•"/>
            </a:pPr>
            <a:r>
              <a:rPr lang="en-GB"/>
              <a:t>Argues a case according to the evidence</a:t>
            </a:r>
            <a:endParaRPr/>
          </a:p>
          <a:p>
            <a:pPr indent="-342900" lvl="0" marL="342900" rtl="0" algn="l">
              <a:spcBef>
                <a:spcPts val="480"/>
              </a:spcBef>
              <a:spcAft>
                <a:spcPts val="0"/>
              </a:spcAft>
              <a:buClr>
                <a:schemeClr val="dk1"/>
              </a:buClr>
              <a:buSzPts val="2400"/>
              <a:buChar char="•"/>
            </a:pPr>
            <a:r>
              <a:rPr lang="en-GB"/>
              <a:t>Shows why something is relevant</a:t>
            </a:r>
            <a:endParaRPr/>
          </a:p>
          <a:p>
            <a:pPr indent="-190500" lvl="0" marL="342900" rtl="0" algn="l">
              <a:spcBef>
                <a:spcPts val="480"/>
              </a:spcBef>
              <a:spcAft>
                <a:spcPts val="0"/>
              </a:spcAft>
              <a:buClr>
                <a:schemeClr val="dk1"/>
              </a:buClr>
              <a:buSzPts val="2400"/>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0">
                                            <p:txEl>
                                              <p:pRg end="0" st="0"/>
                                            </p:txEl>
                                          </p:spTgt>
                                        </p:tgtEl>
                                        <p:attrNameLst>
                                          <p:attrName>style.visibility</p:attrName>
                                        </p:attrNameLst>
                                      </p:cBhvr>
                                      <p:to>
                                        <p:strVal val="visible"/>
                                      </p:to>
                                    </p:set>
                                    <p:anim calcmode="lin" valueType="num">
                                      <p:cBhvr additive="base">
                                        <p:cTn dur="500"/>
                                        <p:tgtEl>
                                          <p:spTgt spid="330">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0">
                                            <p:txEl>
                                              <p:pRg end="1" st="1"/>
                                            </p:txEl>
                                          </p:spTgt>
                                        </p:tgtEl>
                                        <p:attrNameLst>
                                          <p:attrName>style.visibility</p:attrName>
                                        </p:attrNameLst>
                                      </p:cBhvr>
                                      <p:to>
                                        <p:strVal val="visible"/>
                                      </p:to>
                                    </p:set>
                                    <p:anim calcmode="lin" valueType="num">
                                      <p:cBhvr additive="base">
                                        <p:cTn dur="500"/>
                                        <p:tgtEl>
                                          <p:spTgt spid="330">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0">
                                            <p:txEl>
                                              <p:pRg end="2" st="2"/>
                                            </p:txEl>
                                          </p:spTgt>
                                        </p:tgtEl>
                                        <p:attrNameLst>
                                          <p:attrName>style.visibility</p:attrName>
                                        </p:attrNameLst>
                                      </p:cBhvr>
                                      <p:to>
                                        <p:strVal val="visible"/>
                                      </p:to>
                                    </p:set>
                                    <p:anim calcmode="lin" valueType="num">
                                      <p:cBhvr additive="base">
                                        <p:cTn dur="500"/>
                                        <p:tgtEl>
                                          <p:spTgt spid="330">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0">
                                            <p:txEl>
                                              <p:pRg end="3" st="3"/>
                                            </p:txEl>
                                          </p:spTgt>
                                        </p:tgtEl>
                                        <p:attrNameLst>
                                          <p:attrName>style.visibility</p:attrName>
                                        </p:attrNameLst>
                                      </p:cBhvr>
                                      <p:to>
                                        <p:strVal val="visible"/>
                                      </p:to>
                                    </p:set>
                                    <p:anim calcmode="lin" valueType="num">
                                      <p:cBhvr additive="base">
                                        <p:cTn dur="500"/>
                                        <p:tgtEl>
                                          <p:spTgt spid="330">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0">
                                            <p:txEl>
                                              <p:pRg end="4" st="4"/>
                                            </p:txEl>
                                          </p:spTgt>
                                        </p:tgtEl>
                                        <p:attrNameLst>
                                          <p:attrName>style.visibility</p:attrName>
                                        </p:attrNameLst>
                                      </p:cBhvr>
                                      <p:to>
                                        <p:strVal val="visible"/>
                                      </p:to>
                                    </p:set>
                                    <p:anim calcmode="lin" valueType="num">
                                      <p:cBhvr additive="base">
                                        <p:cTn dur="500"/>
                                        <p:tgtEl>
                                          <p:spTgt spid="330">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0">
                                            <p:txEl>
                                              <p:pRg end="5" st="5"/>
                                            </p:txEl>
                                          </p:spTgt>
                                        </p:tgtEl>
                                        <p:attrNameLst>
                                          <p:attrName>style.visibility</p:attrName>
                                        </p:attrNameLst>
                                      </p:cBhvr>
                                      <p:to>
                                        <p:strVal val="visible"/>
                                      </p:to>
                                    </p:set>
                                    <p:anim calcmode="lin" valueType="num">
                                      <p:cBhvr additive="base">
                                        <p:cTn dur="500"/>
                                        <p:tgtEl>
                                          <p:spTgt spid="330">
                                            <p:txEl>
                                              <p:pRg end="5" st="5"/>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0">
                                            <p:txEl>
                                              <p:pRg end="6" st="6"/>
                                            </p:txEl>
                                          </p:spTgt>
                                        </p:tgtEl>
                                        <p:attrNameLst>
                                          <p:attrName>style.visibility</p:attrName>
                                        </p:attrNameLst>
                                      </p:cBhvr>
                                      <p:to>
                                        <p:strVal val="visible"/>
                                      </p:to>
                                    </p:set>
                                    <p:anim calcmode="lin" valueType="num">
                                      <p:cBhvr additive="base">
                                        <p:cTn dur="500"/>
                                        <p:tgtEl>
                                          <p:spTgt spid="330">
                                            <p:txEl>
                                              <p:pRg end="6" st="6"/>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2">
                                            <p:txEl>
                                              <p:pRg end="0" st="0"/>
                                            </p:txEl>
                                          </p:spTgt>
                                        </p:tgtEl>
                                        <p:attrNameLst>
                                          <p:attrName>style.visibility</p:attrName>
                                        </p:attrNameLst>
                                      </p:cBhvr>
                                      <p:to>
                                        <p:strVal val="visible"/>
                                      </p:to>
                                    </p:set>
                                    <p:anim calcmode="lin" valueType="num">
                                      <p:cBhvr additive="base">
                                        <p:cTn dur="500"/>
                                        <p:tgtEl>
                                          <p:spTgt spid="332">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2">
                                            <p:txEl>
                                              <p:pRg end="1" st="1"/>
                                            </p:txEl>
                                          </p:spTgt>
                                        </p:tgtEl>
                                        <p:attrNameLst>
                                          <p:attrName>style.visibility</p:attrName>
                                        </p:attrNameLst>
                                      </p:cBhvr>
                                      <p:to>
                                        <p:strVal val="visible"/>
                                      </p:to>
                                    </p:set>
                                    <p:anim calcmode="lin" valueType="num">
                                      <p:cBhvr additive="base">
                                        <p:cTn dur="500"/>
                                        <p:tgtEl>
                                          <p:spTgt spid="332">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2">
                                            <p:txEl>
                                              <p:pRg end="2" st="2"/>
                                            </p:txEl>
                                          </p:spTgt>
                                        </p:tgtEl>
                                        <p:attrNameLst>
                                          <p:attrName>style.visibility</p:attrName>
                                        </p:attrNameLst>
                                      </p:cBhvr>
                                      <p:to>
                                        <p:strVal val="visible"/>
                                      </p:to>
                                    </p:set>
                                    <p:anim calcmode="lin" valueType="num">
                                      <p:cBhvr additive="base">
                                        <p:cTn dur="500"/>
                                        <p:tgtEl>
                                          <p:spTgt spid="332">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2">
                                            <p:txEl>
                                              <p:pRg end="3" st="3"/>
                                            </p:txEl>
                                          </p:spTgt>
                                        </p:tgtEl>
                                        <p:attrNameLst>
                                          <p:attrName>style.visibility</p:attrName>
                                        </p:attrNameLst>
                                      </p:cBhvr>
                                      <p:to>
                                        <p:strVal val="visible"/>
                                      </p:to>
                                    </p:set>
                                    <p:anim calcmode="lin" valueType="num">
                                      <p:cBhvr additive="base">
                                        <p:cTn dur="500"/>
                                        <p:tgtEl>
                                          <p:spTgt spid="332">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2">
                                            <p:txEl>
                                              <p:pRg end="4" st="4"/>
                                            </p:txEl>
                                          </p:spTgt>
                                        </p:tgtEl>
                                        <p:attrNameLst>
                                          <p:attrName>style.visibility</p:attrName>
                                        </p:attrNameLst>
                                      </p:cBhvr>
                                      <p:to>
                                        <p:strVal val="visible"/>
                                      </p:to>
                                    </p:set>
                                    <p:anim calcmode="lin" valueType="num">
                                      <p:cBhvr additive="base">
                                        <p:cTn dur="500"/>
                                        <p:tgtEl>
                                          <p:spTgt spid="332">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2">
                                            <p:txEl>
                                              <p:pRg end="5" st="5"/>
                                            </p:txEl>
                                          </p:spTgt>
                                        </p:tgtEl>
                                        <p:attrNameLst>
                                          <p:attrName>style.visibility</p:attrName>
                                        </p:attrNameLst>
                                      </p:cBhvr>
                                      <p:to>
                                        <p:strVal val="visible"/>
                                      </p:to>
                                    </p:set>
                                    <p:anim calcmode="lin" valueType="num">
                                      <p:cBhvr additive="base">
                                        <p:cTn dur="500"/>
                                        <p:tgtEl>
                                          <p:spTgt spid="332">
                                            <p:txEl>
                                              <p:pRg end="5" st="5"/>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2">
                                            <p:txEl>
                                              <p:pRg end="6" st="6"/>
                                            </p:txEl>
                                          </p:spTgt>
                                        </p:tgtEl>
                                        <p:attrNameLst>
                                          <p:attrName>style.visibility</p:attrName>
                                        </p:attrNameLst>
                                      </p:cBhvr>
                                      <p:to>
                                        <p:strVal val="visible"/>
                                      </p:to>
                                    </p:set>
                                    <p:anim calcmode="lin" valueType="num">
                                      <p:cBhvr additive="base">
                                        <p:cTn dur="500"/>
                                        <p:tgtEl>
                                          <p:spTgt spid="332">
                                            <p:txEl>
                                              <p:pRg end="6" st="6"/>
                                            </p:txEl>
                                          </p:spTgt>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6" name="Shape 336"/>
        <p:cNvGrpSpPr/>
        <p:nvPr/>
      </p:nvGrpSpPr>
      <p:grpSpPr>
        <a:xfrm>
          <a:off x="0" y="0"/>
          <a:ext cx="0" cy="0"/>
          <a:chOff x="0" y="0"/>
          <a:chExt cx="0" cy="0"/>
        </a:xfrm>
      </p:grpSpPr>
      <p:sp>
        <p:nvSpPr>
          <p:cNvPr id="337" name="Google Shape;337;p23"/>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Part 2 – task 1</a:t>
            </a:r>
            <a:endParaRPr/>
          </a:p>
        </p:txBody>
      </p:sp>
      <p:sp>
        <p:nvSpPr>
          <p:cNvPr id="338" name="Google Shape;338;p23"/>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400"/>
              <a:buNone/>
            </a:pPr>
            <a:r>
              <a:rPr lang="en-GB" sz="2400">
                <a:latin typeface="Quattrocento Sans"/>
                <a:ea typeface="Quattrocento Sans"/>
                <a:cs typeface="Quattrocento Sans"/>
                <a:sym typeface="Quattrocento Sans"/>
              </a:rPr>
              <a:t>"Discuss the importance of continuous professional development in achieving organisational objectives and the relevance of reflective practice in professional development."</a:t>
            </a:r>
            <a:endParaRPr sz="2400">
              <a:latin typeface="Quattrocento Sans"/>
              <a:ea typeface="Quattrocento Sans"/>
              <a:cs typeface="Quattrocento Sans"/>
              <a:sym typeface="Quattrocento Sans"/>
            </a:endParaRPr>
          </a:p>
          <a:p>
            <a:pPr indent="0" lvl="0" marL="0" rtl="0" algn="l">
              <a:spcBef>
                <a:spcPts val="480"/>
              </a:spcBef>
              <a:spcAft>
                <a:spcPts val="0"/>
              </a:spcAft>
              <a:buClr>
                <a:schemeClr val="dk1"/>
              </a:buClr>
              <a:buSzPts val="2400"/>
              <a:buNone/>
            </a:pPr>
            <a:r>
              <a:t/>
            </a:r>
            <a:endParaRPr sz="2400">
              <a:latin typeface="Quattrocento Sans"/>
              <a:ea typeface="Quattrocento Sans"/>
              <a:cs typeface="Quattrocento Sans"/>
              <a:sym typeface="Quattrocento Sans"/>
            </a:endParaRPr>
          </a:p>
          <a:p>
            <a:pPr indent="0" lvl="0" marL="0" rtl="0" algn="l">
              <a:spcBef>
                <a:spcPts val="480"/>
              </a:spcBef>
              <a:spcAft>
                <a:spcPts val="0"/>
              </a:spcAft>
              <a:buClr>
                <a:schemeClr val="dk1"/>
              </a:buClr>
              <a:buSzPts val="2400"/>
              <a:buNone/>
            </a:pPr>
            <a:r>
              <a:rPr lang="en-GB" sz="2400">
                <a:latin typeface="Quattrocento Sans"/>
                <a:ea typeface="Quattrocento Sans"/>
                <a:cs typeface="Quattrocento Sans"/>
                <a:sym typeface="Quattrocento Sans"/>
              </a:rPr>
              <a:t>2000 words (+/- 10% include your actual word count at the end of each section)</a:t>
            </a:r>
            <a:endParaRPr sz="2400">
              <a:latin typeface="Quattrocento Sans"/>
              <a:ea typeface="Quattrocento Sans"/>
              <a:cs typeface="Quattrocento Sans"/>
              <a:sym typeface="Quattrocento Sans"/>
            </a:endParaRPr>
          </a:p>
          <a:p>
            <a:pPr indent="0" lvl="0" marL="0" rtl="0" algn="l">
              <a:spcBef>
                <a:spcPts val="560"/>
              </a:spcBef>
              <a:spcAft>
                <a:spcPts val="0"/>
              </a:spcAft>
              <a:buClr>
                <a:schemeClr val="dk1"/>
              </a:buClr>
              <a:buSzPts val="2800"/>
              <a:buNone/>
            </a:pPr>
            <a:r>
              <a:t/>
            </a:r>
            <a:endParaRPr/>
          </a:p>
        </p:txBody>
      </p:sp>
      <p:sp>
        <p:nvSpPr>
          <p:cNvPr id="339" name="Google Shape;339;p23"/>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rgbClr val="FF0000"/>
              </a:buClr>
              <a:buSzPts val="2800"/>
              <a:buChar char="•"/>
            </a:pPr>
            <a:r>
              <a:rPr b="1" lang="en-GB">
                <a:solidFill>
                  <a:srgbClr val="FF0000"/>
                </a:solidFill>
              </a:rPr>
              <a:t>Directive word</a:t>
            </a:r>
            <a:endParaRPr/>
          </a:p>
          <a:p>
            <a:pPr indent="-342900" lvl="0" marL="342900" rtl="0" algn="l">
              <a:spcBef>
                <a:spcPts val="560"/>
              </a:spcBef>
              <a:spcAft>
                <a:spcPts val="0"/>
              </a:spcAft>
              <a:buClr>
                <a:srgbClr val="00B0F0"/>
              </a:buClr>
              <a:buSzPts val="2800"/>
              <a:buChar char="•"/>
            </a:pPr>
            <a:r>
              <a:rPr b="1" lang="en-GB">
                <a:solidFill>
                  <a:srgbClr val="00B0F0"/>
                </a:solidFill>
              </a:rPr>
              <a:t>Topic</a:t>
            </a:r>
            <a:endParaRPr/>
          </a:p>
          <a:p>
            <a:pPr indent="-342900" lvl="0" marL="342900" rtl="0" algn="l">
              <a:spcBef>
                <a:spcPts val="560"/>
              </a:spcBef>
              <a:spcAft>
                <a:spcPts val="0"/>
              </a:spcAft>
              <a:buClr>
                <a:srgbClr val="00B050"/>
              </a:buClr>
              <a:buSzPts val="2800"/>
              <a:buChar char="•"/>
            </a:pPr>
            <a:r>
              <a:rPr b="1" lang="en-GB">
                <a:solidFill>
                  <a:srgbClr val="00B050"/>
                </a:solidFill>
              </a:rPr>
              <a:t>Limitation</a:t>
            </a:r>
            <a:endParaRPr/>
          </a:p>
        </p:txBody>
      </p:sp>
      <p:sp>
        <p:nvSpPr>
          <p:cNvPr id="340" name="Google Shape;340;p23"/>
          <p:cNvSpPr/>
          <p:nvPr/>
        </p:nvSpPr>
        <p:spPr>
          <a:xfrm>
            <a:off x="1032000" y="738000"/>
            <a:ext cx="486000" cy="978000"/>
          </a:xfrm>
          <a:prstGeom prst="downArrow">
            <a:avLst>
              <a:gd fmla="val 50000" name="adj1"/>
              <a:gd fmla="val 50000" name="adj2"/>
            </a:avLst>
          </a:prstGeom>
          <a:solidFill>
            <a:srgbClr val="FF0000"/>
          </a:solidFill>
          <a:ln cap="flat" cmpd="sng" w="25400">
            <a:solidFill>
              <a:srgbClr val="FF000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
        <p:nvSpPr>
          <p:cNvPr id="341" name="Google Shape;341;p23"/>
          <p:cNvSpPr/>
          <p:nvPr/>
        </p:nvSpPr>
        <p:spPr>
          <a:xfrm rot="-1620000">
            <a:off x="2913792" y="1614144"/>
            <a:ext cx="978000" cy="486000"/>
          </a:xfrm>
          <a:prstGeom prst="leftArrow">
            <a:avLst>
              <a:gd fmla="val 50000" name="adj1"/>
              <a:gd fmla="val 50000" name="adj2"/>
            </a:avLst>
          </a:prstGeom>
          <a:solidFill>
            <a:schemeClr val="accent1"/>
          </a:solidFill>
          <a:ln cap="flat" cmpd="sng" w="25400">
            <a:solidFill>
              <a:srgbClr val="004A6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
        <p:nvSpPr>
          <p:cNvPr id="342" name="Google Shape;342;p23"/>
          <p:cNvSpPr/>
          <p:nvPr/>
        </p:nvSpPr>
        <p:spPr>
          <a:xfrm rot="3060000">
            <a:off x="2407008" y="2776800"/>
            <a:ext cx="486000" cy="978000"/>
          </a:xfrm>
          <a:prstGeom prst="upArrow">
            <a:avLst>
              <a:gd fmla="val 50000" name="adj1"/>
              <a:gd fmla="val 50000" name="adj2"/>
            </a:avLst>
          </a:prstGeom>
          <a:solidFill>
            <a:schemeClr val="accent1"/>
          </a:solidFill>
          <a:ln cap="flat" cmpd="sng" w="25400">
            <a:solidFill>
              <a:srgbClr val="004A65"/>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
        <p:nvSpPr>
          <p:cNvPr id="343" name="Google Shape;343;p23"/>
          <p:cNvSpPr/>
          <p:nvPr/>
        </p:nvSpPr>
        <p:spPr>
          <a:xfrm rot="-2580000">
            <a:off x="1999488" y="4242816"/>
            <a:ext cx="484632" cy="978408"/>
          </a:xfrm>
          <a:prstGeom prst="upArrow">
            <a:avLst>
              <a:gd fmla="val 50000" name="adj1"/>
              <a:gd fmla="val 50000" name="adj2"/>
            </a:avLst>
          </a:prstGeom>
          <a:solidFill>
            <a:srgbClr val="92D050"/>
          </a:solidFill>
          <a:ln cap="flat" cmpd="sng" w="25400">
            <a:solidFill>
              <a:srgbClr val="92D050"/>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Open Sans"/>
              <a:ea typeface="Open Sans"/>
              <a:cs typeface="Open Sans"/>
              <a:sym typeface="Open San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9">
                                            <p:txEl>
                                              <p:pRg end="0" st="0"/>
                                            </p:txEl>
                                          </p:spTgt>
                                        </p:tgtEl>
                                        <p:attrNameLst>
                                          <p:attrName>style.visibility</p:attrName>
                                        </p:attrNameLst>
                                      </p:cBhvr>
                                      <p:to>
                                        <p:strVal val="visible"/>
                                      </p:to>
                                    </p:set>
                                    <p:anim calcmode="lin" valueType="num">
                                      <p:cBhvr additive="base">
                                        <p:cTn dur="500"/>
                                        <p:tgtEl>
                                          <p:spTgt spid="339">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9">
                                            <p:txEl>
                                              <p:pRg end="1" st="1"/>
                                            </p:txEl>
                                          </p:spTgt>
                                        </p:tgtEl>
                                        <p:attrNameLst>
                                          <p:attrName>style.visibility</p:attrName>
                                        </p:attrNameLst>
                                      </p:cBhvr>
                                      <p:to>
                                        <p:strVal val="visible"/>
                                      </p:to>
                                    </p:set>
                                    <p:anim calcmode="lin" valueType="num">
                                      <p:cBhvr additive="base">
                                        <p:cTn dur="500"/>
                                        <p:tgtEl>
                                          <p:spTgt spid="339">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39">
                                            <p:txEl>
                                              <p:pRg end="2" st="2"/>
                                            </p:txEl>
                                          </p:spTgt>
                                        </p:tgtEl>
                                        <p:attrNameLst>
                                          <p:attrName>style.visibility</p:attrName>
                                        </p:attrNameLst>
                                      </p:cBhvr>
                                      <p:to>
                                        <p:strVal val="visible"/>
                                      </p:to>
                                    </p:set>
                                    <p:anim calcmode="lin" valueType="num">
                                      <p:cBhvr additive="base">
                                        <p:cTn dur="500"/>
                                        <p:tgtEl>
                                          <p:spTgt spid="339">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0"/>
                                        </p:tgtEl>
                                        <p:attrNameLst>
                                          <p:attrName>style.visibility</p:attrName>
                                        </p:attrNameLst>
                                      </p:cBhvr>
                                      <p:to>
                                        <p:strVal val="visible"/>
                                      </p:to>
                                    </p:set>
                                    <p:anim calcmode="lin" valueType="num">
                                      <p:cBhvr additive="base">
                                        <p:cTn dur="500"/>
                                        <p:tgtEl>
                                          <p:spTgt spid="34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1"/>
                                        </p:tgtEl>
                                        <p:attrNameLst>
                                          <p:attrName>style.visibility</p:attrName>
                                        </p:attrNameLst>
                                      </p:cBhvr>
                                      <p:to>
                                        <p:strVal val="visible"/>
                                      </p:to>
                                    </p:set>
                                    <p:anim calcmode="lin" valueType="num">
                                      <p:cBhvr additive="base">
                                        <p:cTn dur="500"/>
                                        <p:tgtEl>
                                          <p:spTgt spid="34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2"/>
                                        </p:tgtEl>
                                        <p:attrNameLst>
                                          <p:attrName>style.visibility</p:attrName>
                                        </p:attrNameLst>
                                      </p:cBhvr>
                                      <p:to>
                                        <p:strVal val="visible"/>
                                      </p:to>
                                    </p:set>
                                    <p:anim calcmode="lin" valueType="num">
                                      <p:cBhvr additive="base">
                                        <p:cTn dur="500"/>
                                        <p:tgtEl>
                                          <p:spTgt spid="34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343"/>
                                        </p:tgtEl>
                                        <p:attrNameLst>
                                          <p:attrName>style.visibility</p:attrName>
                                        </p:attrNameLst>
                                      </p:cBhvr>
                                      <p:to>
                                        <p:strVal val="visible"/>
                                      </p:to>
                                    </p:set>
                                    <p:anim calcmode="lin" valueType="num">
                                      <p:cBhvr additive="base">
                                        <p:cTn dur="500"/>
                                        <p:tgtEl>
                                          <p:spTgt spid="343"/>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7" name="Shape 347"/>
        <p:cNvGrpSpPr/>
        <p:nvPr/>
      </p:nvGrpSpPr>
      <p:grpSpPr>
        <a:xfrm>
          <a:off x="0" y="0"/>
          <a:ext cx="0" cy="0"/>
          <a:chOff x="0" y="0"/>
          <a:chExt cx="0" cy="0"/>
        </a:xfrm>
      </p:grpSpPr>
      <p:sp>
        <p:nvSpPr>
          <p:cNvPr id="348" name="Google Shape;348;p24"/>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Discuss</a:t>
            </a:r>
            <a:endParaRPr/>
          </a:p>
        </p:txBody>
      </p:sp>
      <p:sp>
        <p:nvSpPr>
          <p:cNvPr id="349" name="Google Shape;349;p24"/>
          <p:cNvSpPr txBox="1"/>
          <p:nvPr>
            <p:ph idx="1" type="body"/>
          </p:nvPr>
        </p:nvSpPr>
        <p:spPr>
          <a:xfrm>
            <a:off x="609600" y="1424355"/>
            <a:ext cx="5384800" cy="4129716"/>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spcBef>
                <a:spcPts val="0"/>
              </a:spcBef>
              <a:spcAft>
                <a:spcPts val="0"/>
              </a:spcAft>
              <a:buClr>
                <a:schemeClr val="dk1"/>
              </a:buClr>
              <a:buSzPct val="100000"/>
              <a:buNone/>
            </a:pPr>
            <a:r>
              <a:t/>
            </a:r>
            <a:endParaRPr/>
          </a:p>
          <a:p>
            <a:pPr indent="0" lvl="0" marL="0" rtl="0" algn="ctr">
              <a:spcBef>
                <a:spcPts val="518"/>
              </a:spcBef>
              <a:spcAft>
                <a:spcPts val="0"/>
              </a:spcAft>
              <a:buClr>
                <a:schemeClr val="dk1"/>
              </a:buClr>
              <a:buSzPct val="100000"/>
              <a:buNone/>
            </a:pPr>
            <a:r>
              <a:rPr b="1" lang="en-GB"/>
              <a:t>What does 'to discuss' mean?</a:t>
            </a:r>
            <a:endParaRPr/>
          </a:p>
          <a:p>
            <a:pPr indent="0" lvl="0" marL="0" rtl="0" algn="l">
              <a:spcBef>
                <a:spcPts val="518"/>
              </a:spcBef>
              <a:spcAft>
                <a:spcPts val="0"/>
              </a:spcAft>
              <a:buClr>
                <a:schemeClr val="dk1"/>
              </a:buClr>
              <a:buSzPct val="100000"/>
              <a:buNone/>
            </a:pPr>
            <a:r>
              <a:t/>
            </a:r>
            <a:endParaRPr/>
          </a:p>
          <a:p>
            <a:pPr indent="0" lvl="0" marL="0" rtl="0" algn="l">
              <a:spcBef>
                <a:spcPts val="518"/>
              </a:spcBef>
              <a:spcAft>
                <a:spcPts val="0"/>
              </a:spcAft>
              <a:buClr>
                <a:schemeClr val="dk1"/>
              </a:buClr>
              <a:buSzPct val="100000"/>
              <a:buNone/>
            </a:pPr>
            <a:r>
              <a:rPr lang="en-GB"/>
              <a:t>" </a:t>
            </a:r>
            <a:r>
              <a:rPr i="1" lang="en-GB"/>
              <a:t>...a written debate where you are using your skill at reasoning, backed up by carefully selected evidence to make a case for and against an argument or to point out the advantages and disadvantages of a given context. Remember to arrive at a conclusion</a:t>
            </a:r>
            <a:r>
              <a:rPr lang="en-GB"/>
              <a:t>" </a:t>
            </a:r>
            <a:r>
              <a:rPr lang="en-GB" sz="1800"/>
              <a:t>(Leicester University,2009)</a:t>
            </a:r>
            <a:endParaRPr/>
          </a:p>
          <a:p>
            <a:pPr indent="0" lvl="0" marL="0" rtl="0" algn="l">
              <a:spcBef>
                <a:spcPts val="518"/>
              </a:spcBef>
              <a:spcAft>
                <a:spcPts val="0"/>
              </a:spcAft>
              <a:buClr>
                <a:schemeClr val="dk1"/>
              </a:buClr>
              <a:buSzPct val="100000"/>
              <a:buNone/>
            </a:pPr>
            <a:r>
              <a:t/>
            </a:r>
            <a:endParaRPr/>
          </a:p>
          <a:p>
            <a:pPr indent="0" lvl="0" marL="0" rtl="0" algn="l">
              <a:spcBef>
                <a:spcPts val="518"/>
              </a:spcBef>
              <a:spcAft>
                <a:spcPts val="0"/>
              </a:spcAft>
              <a:buClr>
                <a:schemeClr val="dk1"/>
              </a:buClr>
              <a:buSzPct val="100000"/>
              <a:buNone/>
            </a:pPr>
            <a:r>
              <a:t/>
            </a:r>
            <a:endParaRPr/>
          </a:p>
        </p:txBody>
      </p:sp>
      <p:pic>
        <p:nvPicPr>
          <p:cNvPr descr="Analyse sources and arguments - Student Academic Success" id="350" name="Google Shape;350;p24"/>
          <p:cNvPicPr preferRelativeResize="0"/>
          <p:nvPr>
            <p:ph idx="2" type="body"/>
          </p:nvPr>
        </p:nvPicPr>
        <p:blipFill rotWithShape="1">
          <a:blip r:embed="rId3">
            <a:alphaModFix/>
          </a:blip>
          <a:srcRect b="0" l="0" r="0" t="0"/>
          <a:stretch/>
        </p:blipFill>
        <p:spPr>
          <a:xfrm>
            <a:off x="6589525" y="2183483"/>
            <a:ext cx="4984950" cy="249247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4" name="Shape 354"/>
        <p:cNvGrpSpPr/>
        <p:nvPr/>
      </p:nvGrpSpPr>
      <p:grpSpPr>
        <a:xfrm>
          <a:off x="0" y="0"/>
          <a:ext cx="0" cy="0"/>
          <a:chOff x="0" y="0"/>
          <a:chExt cx="0" cy="0"/>
        </a:xfrm>
      </p:grpSpPr>
      <p:sp>
        <p:nvSpPr>
          <p:cNvPr id="355" name="Google Shape;355;p25"/>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Reflection Models</a:t>
            </a:r>
            <a:endParaRPr/>
          </a:p>
        </p:txBody>
      </p:sp>
      <p:pic>
        <p:nvPicPr>
          <p:cNvPr id="356" name="Google Shape;356;p25"/>
          <p:cNvPicPr preferRelativeResize="0"/>
          <p:nvPr>
            <p:ph idx="1" type="body"/>
          </p:nvPr>
        </p:nvPicPr>
        <p:blipFill rotWithShape="1">
          <a:blip r:embed="rId3">
            <a:alphaModFix/>
          </a:blip>
          <a:srcRect b="0" l="0" r="0" t="0"/>
          <a:stretch/>
        </p:blipFill>
        <p:spPr>
          <a:xfrm>
            <a:off x="155631" y="1447315"/>
            <a:ext cx="2807522" cy="2189432"/>
          </a:xfrm>
          <a:prstGeom prst="rect">
            <a:avLst/>
          </a:prstGeom>
          <a:noFill/>
          <a:ln>
            <a:noFill/>
          </a:ln>
        </p:spPr>
      </p:pic>
      <p:pic>
        <p:nvPicPr>
          <p:cNvPr id="357" name="Google Shape;357;p25"/>
          <p:cNvPicPr preferRelativeResize="0"/>
          <p:nvPr/>
        </p:nvPicPr>
        <p:blipFill rotWithShape="1">
          <a:blip r:embed="rId4">
            <a:alphaModFix/>
          </a:blip>
          <a:srcRect b="0" l="0" r="0" t="0"/>
          <a:stretch/>
        </p:blipFill>
        <p:spPr>
          <a:xfrm>
            <a:off x="2903135" y="3405808"/>
            <a:ext cx="2840375" cy="1907481"/>
          </a:xfrm>
          <a:prstGeom prst="rect">
            <a:avLst/>
          </a:prstGeom>
          <a:noFill/>
          <a:ln>
            <a:noFill/>
          </a:ln>
        </p:spPr>
      </p:pic>
      <p:pic>
        <p:nvPicPr>
          <p:cNvPr id="358" name="Google Shape;358;p25"/>
          <p:cNvPicPr preferRelativeResize="0"/>
          <p:nvPr/>
        </p:nvPicPr>
        <p:blipFill rotWithShape="1">
          <a:blip r:embed="rId5">
            <a:alphaModFix/>
          </a:blip>
          <a:srcRect b="0" l="0" r="0" t="0"/>
          <a:stretch/>
        </p:blipFill>
        <p:spPr>
          <a:xfrm>
            <a:off x="5915003" y="1642680"/>
            <a:ext cx="2844683" cy="2434160"/>
          </a:xfrm>
          <a:prstGeom prst="rect">
            <a:avLst/>
          </a:prstGeom>
          <a:noFill/>
          <a:ln>
            <a:noFill/>
          </a:ln>
        </p:spPr>
      </p:pic>
      <p:sp>
        <p:nvSpPr>
          <p:cNvPr id="359" name="Google Shape;359;p25"/>
          <p:cNvSpPr/>
          <p:nvPr/>
        </p:nvSpPr>
        <p:spPr>
          <a:xfrm>
            <a:off x="544927" y="3666424"/>
            <a:ext cx="1515654" cy="490746"/>
          </a:xfrm>
          <a:prstGeom prst="rect">
            <a:avLst/>
          </a:prstGeom>
          <a:solidFill>
            <a:srgbClr val="31859B"/>
          </a:solidFill>
          <a:ln cap="flat" cmpd="sng" w="25400">
            <a:solidFill>
              <a:srgbClr val="0080A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lang="en-GB" sz="1800">
                <a:solidFill>
                  <a:schemeClr val="lt1"/>
                </a:solidFill>
                <a:latin typeface="Open Sans"/>
                <a:ea typeface="Open Sans"/>
                <a:cs typeface="Open Sans"/>
                <a:sym typeface="Open Sans"/>
              </a:rPr>
              <a:t>ERA</a:t>
            </a:r>
            <a:endParaRPr/>
          </a:p>
        </p:txBody>
      </p:sp>
      <p:sp>
        <p:nvSpPr>
          <p:cNvPr id="360" name="Google Shape;360;p25"/>
          <p:cNvSpPr/>
          <p:nvPr/>
        </p:nvSpPr>
        <p:spPr>
          <a:xfrm>
            <a:off x="3651455" y="2893838"/>
            <a:ext cx="1258956" cy="477078"/>
          </a:xfrm>
          <a:prstGeom prst="rect">
            <a:avLst/>
          </a:prstGeom>
          <a:solidFill>
            <a:srgbClr val="538CD5"/>
          </a:solidFill>
          <a:ln cap="flat" cmpd="sng" w="25400">
            <a:solidFill>
              <a:srgbClr val="0080A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lang="en-GB" sz="1800">
                <a:solidFill>
                  <a:schemeClr val="lt1"/>
                </a:solidFill>
                <a:latin typeface="Open Sans"/>
                <a:ea typeface="Open Sans"/>
                <a:cs typeface="Open Sans"/>
                <a:sym typeface="Open Sans"/>
              </a:rPr>
              <a:t>Driscolls</a:t>
            </a:r>
            <a:endParaRPr sz="1800">
              <a:solidFill>
                <a:schemeClr val="lt1"/>
              </a:solidFill>
              <a:latin typeface="Open Sans"/>
              <a:ea typeface="Open Sans"/>
              <a:cs typeface="Open Sans"/>
              <a:sym typeface="Open Sans"/>
            </a:endParaRPr>
          </a:p>
        </p:txBody>
      </p:sp>
      <p:sp>
        <p:nvSpPr>
          <p:cNvPr id="361" name="Google Shape;361;p25"/>
          <p:cNvSpPr/>
          <p:nvPr/>
        </p:nvSpPr>
        <p:spPr>
          <a:xfrm>
            <a:off x="6941332" y="4120593"/>
            <a:ext cx="1189633" cy="477909"/>
          </a:xfrm>
          <a:prstGeom prst="rect">
            <a:avLst/>
          </a:prstGeom>
          <a:solidFill>
            <a:schemeClr val="accent1"/>
          </a:solidFill>
          <a:ln cap="flat" cmpd="sng" w="25400">
            <a:solidFill>
              <a:srgbClr val="0080A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lang="en-GB" sz="1800">
                <a:solidFill>
                  <a:schemeClr val="lt1"/>
                </a:solidFill>
                <a:latin typeface="Open Sans"/>
                <a:ea typeface="Open Sans"/>
                <a:cs typeface="Open Sans"/>
                <a:sym typeface="Open Sans"/>
              </a:rPr>
              <a:t>Kolb</a:t>
            </a:r>
            <a:endParaRPr/>
          </a:p>
        </p:txBody>
      </p:sp>
      <p:pic>
        <p:nvPicPr>
          <p:cNvPr id="362" name="Google Shape;362;p25"/>
          <p:cNvPicPr preferRelativeResize="0"/>
          <p:nvPr/>
        </p:nvPicPr>
        <p:blipFill rotWithShape="1">
          <a:blip r:embed="rId6">
            <a:alphaModFix/>
          </a:blip>
          <a:srcRect b="0" l="0" r="0" t="0"/>
          <a:stretch/>
        </p:blipFill>
        <p:spPr>
          <a:xfrm>
            <a:off x="9135814" y="2757183"/>
            <a:ext cx="2840374" cy="2494404"/>
          </a:xfrm>
          <a:prstGeom prst="rect">
            <a:avLst/>
          </a:prstGeom>
          <a:noFill/>
          <a:ln>
            <a:noFill/>
          </a:ln>
        </p:spPr>
      </p:pic>
      <p:sp>
        <p:nvSpPr>
          <p:cNvPr id="363" name="Google Shape;363;p25"/>
          <p:cNvSpPr/>
          <p:nvPr/>
        </p:nvSpPr>
        <p:spPr>
          <a:xfrm>
            <a:off x="9847009" y="2248051"/>
            <a:ext cx="1417983" cy="587960"/>
          </a:xfrm>
          <a:prstGeom prst="rect">
            <a:avLst/>
          </a:prstGeom>
          <a:solidFill>
            <a:schemeClr val="accent1"/>
          </a:solidFill>
          <a:ln cap="flat" cmpd="sng" w="25400">
            <a:solidFill>
              <a:srgbClr val="0080A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lang="en-GB" sz="1800">
                <a:solidFill>
                  <a:schemeClr val="lt1"/>
                </a:solidFill>
                <a:latin typeface="Open Sans"/>
                <a:ea typeface="Open Sans"/>
                <a:cs typeface="Open Sans"/>
                <a:sym typeface="Open Sans"/>
              </a:rPr>
              <a:t>Gibbs</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7" name="Shape 367"/>
        <p:cNvGrpSpPr/>
        <p:nvPr/>
      </p:nvGrpSpPr>
      <p:grpSpPr>
        <a:xfrm>
          <a:off x="0" y="0"/>
          <a:ext cx="0" cy="0"/>
          <a:chOff x="0" y="0"/>
          <a:chExt cx="0" cy="0"/>
        </a:xfrm>
      </p:grpSpPr>
      <p:sp>
        <p:nvSpPr>
          <p:cNvPr id="368" name="Google Shape;368;p26"/>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Principles of Reflection</a:t>
            </a:r>
            <a:endParaRPr/>
          </a:p>
        </p:txBody>
      </p:sp>
      <p:sp>
        <p:nvSpPr>
          <p:cNvPr id="369" name="Google Shape;369;p26"/>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3200"/>
              <a:buChar char="•"/>
            </a:pPr>
            <a:r>
              <a:rPr lang="en-GB"/>
              <a:t>Choose models ( 1+)</a:t>
            </a:r>
            <a:endParaRPr/>
          </a:p>
          <a:p>
            <a:pPr indent="-342900" lvl="0" marL="342900" rtl="0" algn="l">
              <a:spcBef>
                <a:spcPts val="640"/>
              </a:spcBef>
              <a:spcAft>
                <a:spcPts val="0"/>
              </a:spcAft>
              <a:buClr>
                <a:schemeClr val="dk1"/>
              </a:buClr>
              <a:buSzPts val="3200"/>
              <a:buChar char="•"/>
            </a:pPr>
            <a:r>
              <a:rPr lang="en-GB"/>
              <a:t>Do you use different models for different situations?</a:t>
            </a:r>
            <a:endParaRPr/>
          </a:p>
          <a:p>
            <a:pPr indent="-342900" lvl="0" marL="342900" rtl="0" algn="l">
              <a:spcBef>
                <a:spcPts val="640"/>
              </a:spcBef>
              <a:spcAft>
                <a:spcPts val="0"/>
              </a:spcAft>
              <a:buClr>
                <a:schemeClr val="dk1"/>
              </a:buClr>
              <a:buSzPts val="3200"/>
              <a:buChar char="•"/>
            </a:pPr>
            <a:r>
              <a:rPr lang="en-GB"/>
              <a:t>Why is reflection important, what do you gain by it?</a:t>
            </a:r>
            <a:endParaRPr/>
          </a:p>
          <a:p>
            <a:pPr indent="-342900" lvl="0" marL="342900" rtl="0" algn="l">
              <a:spcBef>
                <a:spcPts val="640"/>
              </a:spcBef>
              <a:spcAft>
                <a:spcPts val="0"/>
              </a:spcAft>
              <a:buClr>
                <a:schemeClr val="dk1"/>
              </a:buClr>
              <a:buSzPts val="3200"/>
              <a:buChar char="•"/>
            </a:pPr>
            <a:r>
              <a:rPr lang="en-GB"/>
              <a:t>What have you learnt by ‘critically evaluating’ the last 12months?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3" name="Shape 373"/>
        <p:cNvGrpSpPr/>
        <p:nvPr/>
      </p:nvGrpSpPr>
      <p:grpSpPr>
        <a:xfrm>
          <a:off x="0" y="0"/>
          <a:ext cx="0" cy="0"/>
          <a:chOff x="0" y="0"/>
          <a:chExt cx="0" cy="0"/>
        </a:xfrm>
      </p:grpSpPr>
      <p:sp>
        <p:nvSpPr>
          <p:cNvPr id="374" name="Google Shape;374;p27"/>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Examples of Reflective practice</a:t>
            </a:r>
            <a:endParaRPr/>
          </a:p>
        </p:txBody>
      </p:sp>
      <p:pic>
        <p:nvPicPr>
          <p:cNvPr id="375" name="Google Shape;375;p27"/>
          <p:cNvPicPr preferRelativeResize="0"/>
          <p:nvPr>
            <p:ph idx="1" type="body"/>
          </p:nvPr>
        </p:nvPicPr>
        <p:blipFill rotWithShape="1">
          <a:blip r:embed="rId3">
            <a:alphaModFix/>
          </a:blip>
          <a:srcRect b="0" l="0" r="0" t="0"/>
          <a:stretch/>
        </p:blipFill>
        <p:spPr>
          <a:xfrm>
            <a:off x="2853565" y="2264499"/>
            <a:ext cx="5654330" cy="3176728"/>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9" name="Shape 379"/>
        <p:cNvGrpSpPr/>
        <p:nvPr/>
      </p:nvGrpSpPr>
      <p:grpSpPr>
        <a:xfrm>
          <a:off x="0" y="0"/>
          <a:ext cx="0" cy="0"/>
          <a:chOff x="0" y="0"/>
          <a:chExt cx="0" cy="0"/>
        </a:xfrm>
      </p:grpSpPr>
      <p:sp>
        <p:nvSpPr>
          <p:cNvPr id="380" name="Google Shape;380;p28"/>
          <p:cNvSpPr txBox="1"/>
          <p:nvPr>
            <p:ph type="title"/>
          </p:nvPr>
        </p:nvSpPr>
        <p:spPr>
          <a:xfrm>
            <a:off x="1133088" y="384105"/>
            <a:ext cx="10071595" cy="1047751"/>
          </a:xfrm>
          <a:prstGeom prst="rect">
            <a:avLst/>
          </a:prstGeom>
          <a:solidFill>
            <a:srgbClr val="002060"/>
          </a:solidFill>
          <a:ln>
            <a:noFill/>
          </a:ln>
        </p:spPr>
        <p:txBody>
          <a:bodyPr anchorCtr="0" anchor="t" bIns="45700" lIns="91425" spcFirstLastPara="1" rIns="91425" wrap="square" tIns="45700">
            <a:noAutofit/>
          </a:bodyPr>
          <a:lstStyle/>
          <a:p>
            <a:pPr indent="0" lvl="0" marL="0" rtl="0" algn="ctr">
              <a:spcBef>
                <a:spcPts val="0"/>
              </a:spcBef>
              <a:spcAft>
                <a:spcPts val="0"/>
              </a:spcAft>
              <a:buClr>
                <a:schemeClr val="lt1"/>
              </a:buClr>
              <a:buSzPts val="3200"/>
              <a:buFont typeface="Open Sans"/>
              <a:buNone/>
            </a:pPr>
            <a:r>
              <a:rPr b="1" lang="en-GB" sz="3200">
                <a:solidFill>
                  <a:schemeClr val="lt1"/>
                </a:solidFill>
              </a:rPr>
              <a:t>Example 1 – Teaching profession – Reflection on first 6mths</a:t>
            </a:r>
            <a:endParaRPr/>
          </a:p>
        </p:txBody>
      </p:sp>
      <p:sp>
        <p:nvSpPr>
          <p:cNvPr id="381" name="Google Shape;381;p28"/>
          <p:cNvSpPr txBox="1"/>
          <p:nvPr>
            <p:ph idx="1" type="body"/>
          </p:nvPr>
        </p:nvSpPr>
        <p:spPr>
          <a:xfrm>
            <a:off x="245165" y="1739657"/>
            <a:ext cx="11701669" cy="3786499"/>
          </a:xfrm>
          <a:prstGeom prst="rect">
            <a:avLst/>
          </a:prstGeom>
          <a:noFill/>
          <a:ln>
            <a:noFill/>
          </a:ln>
        </p:spPr>
        <p:txBody>
          <a:bodyPr anchorCtr="0" anchor="t" bIns="45700" lIns="91425" spcFirstLastPara="1" rIns="91425" wrap="square" tIns="45700">
            <a:noAutofit/>
          </a:bodyPr>
          <a:lstStyle/>
          <a:p>
            <a:pPr indent="-342900" lvl="0" marL="342900" rtl="0" algn="l">
              <a:spcBef>
                <a:spcPts val="0"/>
              </a:spcBef>
              <a:spcAft>
                <a:spcPts val="0"/>
              </a:spcAft>
              <a:buClr>
                <a:srgbClr val="0D0D0D"/>
              </a:buClr>
              <a:buSzPts val="1200"/>
              <a:buFont typeface="Arial"/>
              <a:buChar char="•"/>
            </a:pPr>
            <a:r>
              <a:rPr b="0" i="0" lang="en-GB" sz="1200" u="none" strike="noStrike">
                <a:solidFill>
                  <a:srgbClr val="0D0D0D"/>
                </a:solidFill>
                <a:latin typeface="Arial"/>
                <a:ea typeface="Arial"/>
                <a:cs typeface="Arial"/>
                <a:sym typeface="Arial"/>
              </a:rPr>
              <a:t>Scales asserts that “</a:t>
            </a:r>
            <a:r>
              <a:rPr b="0" i="1" lang="en-GB" sz="1200" u="none" strike="noStrike">
                <a:solidFill>
                  <a:srgbClr val="0D0D0D"/>
                </a:solidFill>
                <a:latin typeface="Arial"/>
                <a:ea typeface="Arial"/>
                <a:cs typeface="Arial"/>
                <a:sym typeface="Arial"/>
              </a:rPr>
              <a:t>one quality above all that makes a good teacher (is) the ability to reflect on what we do, why and how we do things and to adapt and develop our practice within learners</a:t>
            </a:r>
            <a:r>
              <a:rPr b="0" i="0" lang="en-GB" sz="1200" u="none" strike="noStrike">
                <a:solidFill>
                  <a:srgbClr val="0D0D0D"/>
                </a:solidFill>
                <a:latin typeface="Arial"/>
                <a:ea typeface="Arial"/>
                <a:cs typeface="Arial"/>
                <a:sym typeface="Arial"/>
              </a:rPr>
              <a:t>” (2013, p.20). Reflection in its simplest form is an activity of purpose in which we analyse our experiences, our practices, skills and responses in order that we can learn and improve (Birmingham.ac.uk). As a student and lecturer, reflection translates as an opportunity to learn from my mistakes, to question my actions and to maintain my good work practices in order to empower myself. Undertaking reflecting practice is not an easy activity, I agonise over how to start, what to say and how to evaluate. However, as I research more into the topic and practice it, I have come to understand that the basis of all reflective practice is firstly a willingness to undertake the process and to recognise it as being integral for improvement and development – as Scales maintains “</a:t>
            </a:r>
            <a:r>
              <a:rPr b="0" i="1" lang="en-GB" sz="1200" u="none" strike="noStrike">
                <a:solidFill>
                  <a:srgbClr val="0D0D0D"/>
                </a:solidFill>
                <a:latin typeface="Arial"/>
                <a:ea typeface="Arial"/>
                <a:cs typeface="Arial"/>
                <a:sym typeface="Arial"/>
              </a:rPr>
              <a:t>It makes us take responsibility for our teaching and learning</a:t>
            </a:r>
            <a:r>
              <a:rPr b="0" i="0" lang="en-GB" sz="1200" u="none" strike="noStrike">
                <a:solidFill>
                  <a:srgbClr val="0D0D0D"/>
                </a:solidFill>
                <a:latin typeface="Arial"/>
                <a:ea typeface="Arial"/>
                <a:cs typeface="Arial"/>
                <a:sym typeface="Arial"/>
              </a:rPr>
              <a:t>” ( 2013, p.27).</a:t>
            </a:r>
            <a:r>
              <a:rPr b="0" i="0" lang="en-GB" sz="1200">
                <a:solidFill>
                  <a:srgbClr val="000000"/>
                </a:solidFill>
                <a:latin typeface="Arial"/>
                <a:ea typeface="Arial"/>
                <a:cs typeface="Arial"/>
                <a:sym typeface="Arial"/>
              </a:rPr>
              <a:t>​</a:t>
            </a:r>
            <a:endParaRPr/>
          </a:p>
          <a:p>
            <a:pPr indent="-342900" lvl="0" marL="342900" rtl="0" algn="l">
              <a:spcBef>
                <a:spcPts val="240"/>
              </a:spcBef>
              <a:spcAft>
                <a:spcPts val="0"/>
              </a:spcAft>
              <a:buClr>
                <a:srgbClr val="0D0D0D"/>
              </a:buClr>
              <a:buSzPts val="1200"/>
              <a:buFont typeface="Arial"/>
              <a:buChar char="•"/>
            </a:pPr>
            <a:r>
              <a:rPr b="0" i="0" lang="en-GB" sz="1200" u="none" strike="noStrike">
                <a:solidFill>
                  <a:srgbClr val="0D0D0D"/>
                </a:solidFill>
                <a:latin typeface="Arial"/>
                <a:ea typeface="Arial"/>
                <a:cs typeface="Arial"/>
                <a:sym typeface="Arial"/>
              </a:rPr>
              <a:t>Undertaking the new role of lecturer has presented me with a number of challenges not only within my teaching and learning practices, but also having to adjust to the Higher Education culture and environment. I have questioned my career choice on a number of occasions, as arguably most teachers do , especially when I have struggled to understand why I fail to get students to engage with the subject matter, or when methods I use fail to explain matters sufficiently, but utilising peer support and reading and understanding theory has led me to appreciate that teaching and learning are complicated processes and there is not one right approach. Although I am still relatively new to teaching, I have come to recognise, and acknowledge, that being open to reflecting on different approaches to teaching and reshaping or reforming the knowledge gleaned from past and current experiences can lead to improvement and development in my teaching practices (skillsyouneed.com).</a:t>
            </a:r>
            <a:r>
              <a:rPr b="0" i="0" lang="en-GB" sz="1200">
                <a:solidFill>
                  <a:srgbClr val="000000"/>
                </a:solidFill>
                <a:latin typeface="Arial"/>
                <a:ea typeface="Arial"/>
                <a:cs typeface="Arial"/>
                <a:sym typeface="Arial"/>
              </a:rPr>
              <a:t>​</a:t>
            </a:r>
            <a:endParaRPr/>
          </a:p>
          <a:p>
            <a:pPr indent="-342900" lvl="0" marL="342900" rtl="0" algn="l">
              <a:spcBef>
                <a:spcPts val="240"/>
              </a:spcBef>
              <a:spcAft>
                <a:spcPts val="0"/>
              </a:spcAft>
              <a:buClr>
                <a:srgbClr val="0D0D0D"/>
              </a:buClr>
              <a:buSzPts val="1200"/>
              <a:buFont typeface="Arial"/>
              <a:buChar char="•"/>
            </a:pPr>
            <a:r>
              <a:rPr b="0" i="0" lang="en-GB" sz="1200" u="none" strike="noStrike">
                <a:solidFill>
                  <a:srgbClr val="0D0D0D"/>
                </a:solidFill>
                <a:latin typeface="Arial"/>
                <a:ea typeface="Arial"/>
                <a:cs typeface="Arial"/>
                <a:sym typeface="Arial"/>
              </a:rPr>
              <a:t>Reflecting on the compilation of this piece of work as part of this module has again allowed me to revisit theory and caused me to re-assess and explore my thoughts, motives and actions and to utilise the experience of reflection as a developmental tool for continuous learning for myself. As Petty asserts, “</a:t>
            </a:r>
            <a:r>
              <a:rPr b="0" i="1" lang="en-GB" sz="1200" u="none" strike="noStrike">
                <a:solidFill>
                  <a:srgbClr val="0D0D0D"/>
                </a:solidFill>
                <a:latin typeface="Arial"/>
                <a:ea typeface="Arial"/>
                <a:cs typeface="Arial"/>
                <a:sym typeface="Arial"/>
              </a:rPr>
              <a:t>when teaching finishes, learning continues</a:t>
            </a:r>
            <a:r>
              <a:rPr b="0" i="0" lang="en-GB" sz="1200" u="none" strike="noStrike">
                <a:solidFill>
                  <a:srgbClr val="0D0D0D"/>
                </a:solidFill>
                <a:latin typeface="Arial"/>
                <a:ea typeface="Arial"/>
                <a:cs typeface="Arial"/>
                <a:sym typeface="Arial"/>
              </a:rPr>
              <a:t>” (2004, p.322).</a:t>
            </a:r>
            <a:endParaRPr b="0" i="0" sz="1200">
              <a:solidFill>
                <a:srgbClr val="000000"/>
              </a:solidFill>
              <a:latin typeface="Arial"/>
              <a:ea typeface="Arial"/>
              <a:cs typeface="Arial"/>
              <a:sym typeface="Arial"/>
            </a:endParaRPr>
          </a:p>
          <a:p>
            <a:pPr indent="-273050" lvl="0" marL="342900" rtl="0" algn="l">
              <a:spcBef>
                <a:spcPts val="220"/>
              </a:spcBef>
              <a:spcAft>
                <a:spcPts val="0"/>
              </a:spcAft>
              <a:buClr>
                <a:schemeClr val="dk1"/>
              </a:buClr>
              <a:buSzPts val="1100"/>
              <a:buNone/>
            </a:pPr>
            <a:r>
              <a:t/>
            </a:r>
            <a:endParaRPr sz="1100">
              <a:solidFill>
                <a:schemeClr val="dk1"/>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5" name="Shape 385"/>
        <p:cNvGrpSpPr/>
        <p:nvPr/>
      </p:nvGrpSpPr>
      <p:grpSpPr>
        <a:xfrm>
          <a:off x="0" y="0"/>
          <a:ext cx="0" cy="0"/>
          <a:chOff x="0" y="0"/>
          <a:chExt cx="0" cy="0"/>
        </a:xfrm>
      </p:grpSpPr>
      <p:sp>
        <p:nvSpPr>
          <p:cNvPr id="386" name="Google Shape;386;p29"/>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3600"/>
              <a:buFont typeface="Calibri"/>
              <a:buNone/>
            </a:pPr>
            <a:r>
              <a:rPr b="1" lang="en-GB" sz="3600">
                <a:solidFill>
                  <a:schemeClr val="lt1"/>
                </a:solidFill>
                <a:latin typeface="Calibri"/>
                <a:ea typeface="Calibri"/>
                <a:cs typeface="Calibri"/>
                <a:sym typeface="Calibri"/>
              </a:rPr>
              <a:t>Example 2 – Health Professional Reflection </a:t>
            </a:r>
            <a:br>
              <a:rPr b="1" lang="en-GB" sz="2800">
                <a:solidFill>
                  <a:schemeClr val="lt1"/>
                </a:solidFill>
                <a:latin typeface="Calibri"/>
                <a:ea typeface="Calibri"/>
                <a:cs typeface="Calibri"/>
                <a:sym typeface="Calibri"/>
              </a:rPr>
            </a:br>
            <a:r>
              <a:rPr b="1" lang="en-GB" sz="1400">
                <a:solidFill>
                  <a:schemeClr val="lt1"/>
                </a:solidFill>
                <a:latin typeface="Calibri"/>
                <a:ea typeface="Calibri"/>
                <a:cs typeface="Calibri"/>
                <a:sym typeface="Calibri"/>
              </a:rPr>
              <a:t>( source; https//libguides.scu.ed.au/reflectivepractice/examples)</a:t>
            </a:r>
            <a:endParaRPr b="1" sz="1400">
              <a:solidFill>
                <a:schemeClr val="lt1"/>
              </a:solidFill>
            </a:endParaRPr>
          </a:p>
        </p:txBody>
      </p:sp>
      <p:sp>
        <p:nvSpPr>
          <p:cNvPr id="387" name="Google Shape;387;p29"/>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I needed to understand more about what resilience actually is, and whether it is learnable or inherent in a person’s personality.  McDonald, Jackson, Wilkes, &amp; Vickers, (2013) define resilience as the capacity to deal with “significant disruption, change or adversity” (p.134) and that in the workplace, adversity relates to the difficult or challenging aspects of the role. The authors identify traits associated with resilience such as “hardiness, hope, self-confidence, resourcefulness, optimism flexibility and emotional intelligence” (McDonald et al., p.134) and discuss how training programs have been established within the workplace to teach people these skills.</a:t>
            </a:r>
            <a:endParaRPr/>
          </a:p>
          <a:p>
            <a:pPr indent="-228600" lvl="0" marL="228600" rtl="0" algn="l">
              <a:lnSpc>
                <a:spcPct val="90000"/>
              </a:lnSpc>
              <a:spcBef>
                <a:spcPts val="1000"/>
              </a:spcBef>
              <a:spcAft>
                <a:spcPts val="0"/>
              </a:spcAft>
              <a:buClr>
                <a:schemeClr val="dk1"/>
              </a:buClr>
              <a:buSzPts val="1600"/>
              <a:buFont typeface="Arial"/>
              <a:buChar char="•"/>
            </a:pPr>
            <a:r>
              <a:rPr b="1" i="0" lang="en-GB" sz="1600" u="none" cap="none" strike="noStrike">
                <a:solidFill>
                  <a:schemeClr val="dk1"/>
                </a:solidFill>
                <a:latin typeface="Arial"/>
                <a:ea typeface="Arial"/>
                <a:cs typeface="Arial"/>
                <a:sym typeface="Arial"/>
              </a:rPr>
              <a:t>....</a:t>
            </a:r>
            <a:endParaRPr b="0" i="0" sz="1600" u="none" cap="none" strike="noStrike">
              <a:solidFill>
                <a:schemeClr val="dk1"/>
              </a:solidFill>
              <a:latin typeface="Arial"/>
              <a:ea typeface="Arial"/>
              <a:cs typeface="Arial"/>
              <a:sym typeface="Arial"/>
            </a:endParaRPr>
          </a:p>
          <a:p>
            <a:pPr indent="-228600" lvl="0" marL="228600" rtl="0" algn="l">
              <a:lnSpc>
                <a:spcPct val="90000"/>
              </a:lnSpc>
              <a:spcBef>
                <a:spcPts val="1000"/>
              </a:spcBef>
              <a:spcAft>
                <a:spcPts val="0"/>
              </a:spcAft>
              <a:buClr>
                <a:schemeClr val="dk1"/>
              </a:buClr>
              <a:buSzPts val="1600"/>
              <a:buFont typeface="Arial"/>
              <a:buChar char="•"/>
            </a:pPr>
            <a:r>
              <a:rPr b="0" i="0" lang="en-GB" sz="1600" u="none" cap="none" strike="noStrike">
                <a:solidFill>
                  <a:schemeClr val="dk1"/>
                </a:solidFill>
                <a:latin typeface="Arial"/>
                <a:ea typeface="Arial"/>
                <a:cs typeface="Arial"/>
                <a:sym typeface="Arial"/>
              </a:rPr>
              <a:t>A plan for building resilience for my future role as a midwife would need to start now in order that positive patterns are embedded in my practice and everyday life. This would include activities discussed above as well as attempting to engage in habits of mindfulness on a day to day basis (Foureur, Besley, Burton, Yu, &amp; Crisp, 2013).</a:t>
            </a:r>
            <a:endParaRPr/>
          </a:p>
          <a:p>
            <a:pPr indent="-127000" lvl="0" marL="228600" rtl="0" algn="l">
              <a:lnSpc>
                <a:spcPct val="90000"/>
              </a:lnSpc>
              <a:spcBef>
                <a:spcPts val="1000"/>
              </a:spcBef>
              <a:spcAft>
                <a:spcPts val="0"/>
              </a:spcAft>
              <a:buClr>
                <a:schemeClr val="dk1"/>
              </a:buClr>
              <a:buSzPts val="1600"/>
              <a:buFont typeface="Arial"/>
              <a:buNone/>
            </a:pPr>
            <a:r>
              <a:t/>
            </a:r>
            <a:endParaRPr b="0" i="0" sz="1600" u="none" cap="none" strike="noStrike">
              <a:solidFill>
                <a:schemeClr val="dk1"/>
              </a:solidFill>
              <a:latin typeface="Open Sans"/>
              <a:ea typeface="Open Sans"/>
              <a:cs typeface="Open Sans"/>
              <a:sym typeface="Open Sans"/>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1" name="Shape 391"/>
        <p:cNvGrpSpPr/>
        <p:nvPr/>
      </p:nvGrpSpPr>
      <p:grpSpPr>
        <a:xfrm>
          <a:off x="0" y="0"/>
          <a:ext cx="0" cy="0"/>
          <a:chOff x="0" y="0"/>
          <a:chExt cx="0" cy="0"/>
        </a:xfrm>
      </p:grpSpPr>
      <p:sp>
        <p:nvSpPr>
          <p:cNvPr id="392" name="Google Shape;392;p30"/>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Example 3 - Policing</a:t>
            </a:r>
            <a:endParaRPr/>
          </a:p>
        </p:txBody>
      </p:sp>
      <p:sp>
        <p:nvSpPr>
          <p:cNvPr id="393" name="Google Shape;393;p30"/>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fontScale="47500" lnSpcReduction="20000"/>
          </a:bodyPr>
          <a:lstStyle/>
          <a:p>
            <a:pPr indent="-342900" lvl="0" marL="342900" rtl="0" algn="l">
              <a:spcBef>
                <a:spcPts val="0"/>
              </a:spcBef>
              <a:spcAft>
                <a:spcPts val="0"/>
              </a:spcAft>
              <a:buClr>
                <a:srgbClr val="0D0D0D"/>
              </a:buClr>
              <a:buSzPct val="100000"/>
              <a:buFont typeface="Arial"/>
              <a:buChar char="•"/>
            </a:pPr>
            <a:r>
              <a:rPr b="0" i="0" lang="en-GB" sz="3400" u="none" strike="noStrike">
                <a:solidFill>
                  <a:srgbClr val="0D0D0D"/>
                </a:solidFill>
                <a:latin typeface="Calibri"/>
                <a:ea typeface="Calibri"/>
                <a:cs typeface="Calibri"/>
                <a:sym typeface="Calibri"/>
              </a:rPr>
              <a:t>The College of Policing states that ‘Reflective Practice’ is the ‘ability to reflect on your actions or improve the way you work ‘(p2., n.d.). It further adds that to benefit fully practitioners must be motivated to assess their own professional practice and performance and to consider any new learning (College of Policing, n.d.). Reflection is therefore an action of purpose in which we explore our experiences, our practices, learnt skills and responses in order that we can develop and improve (Birmingham university, 2015); for police officers it also highlights increased self-awareness, emotional intelligence as well as improving decision making skills (College of Policing n.d.p2). </a:t>
            </a:r>
            <a:r>
              <a:rPr b="0" i="0" lang="en-GB" sz="3400">
                <a:solidFill>
                  <a:srgbClr val="000000"/>
                </a:solidFill>
                <a:latin typeface="Calibri"/>
                <a:ea typeface="Calibri"/>
                <a:cs typeface="Calibri"/>
                <a:sym typeface="Calibri"/>
              </a:rPr>
              <a:t>​</a:t>
            </a:r>
            <a:endParaRPr b="0" i="0" sz="3400">
              <a:solidFill>
                <a:srgbClr val="000000"/>
              </a:solidFill>
              <a:latin typeface="Arial"/>
              <a:ea typeface="Arial"/>
              <a:cs typeface="Arial"/>
              <a:sym typeface="Arial"/>
            </a:endParaRPr>
          </a:p>
          <a:p>
            <a:pPr indent="-342900" lvl="0" marL="342900" rtl="0" algn="l">
              <a:spcBef>
                <a:spcPts val="323"/>
              </a:spcBef>
              <a:spcAft>
                <a:spcPts val="0"/>
              </a:spcAft>
              <a:buClr>
                <a:srgbClr val="0D0D0D"/>
              </a:buClr>
              <a:buSzPct val="100000"/>
              <a:buFont typeface="Arial"/>
              <a:buChar char="•"/>
            </a:pPr>
            <a:r>
              <a:rPr b="0" i="0" lang="en-GB" sz="3400" u="none" strike="noStrike">
                <a:solidFill>
                  <a:srgbClr val="0D0D0D"/>
                </a:solidFill>
                <a:latin typeface="Calibri"/>
                <a:ea typeface="Calibri"/>
                <a:cs typeface="Calibri"/>
                <a:sym typeface="Calibri"/>
              </a:rPr>
              <a:t>Several reflective models and theories exist to assist the practitioner. Having researched these models I have found that I move from one to another depending upon the area of my professional practice that I am considering, for example when considering operational decisions, I favour Gibbs (1998) model as the complex nature of the different stages align with the stages of operational decisions that I have to make. However, when considering staff development and discipline matters Kolb’s Experiential Learning Cycle (1984) offers the opportunity of developing a better understanding of staff’s motivations and decision making. </a:t>
            </a:r>
            <a:r>
              <a:rPr b="0" i="0" lang="en-GB" sz="3400">
                <a:solidFill>
                  <a:srgbClr val="000000"/>
                </a:solidFill>
                <a:latin typeface="Calibri"/>
                <a:ea typeface="Calibri"/>
                <a:cs typeface="Calibri"/>
                <a:sym typeface="Calibri"/>
              </a:rPr>
              <a:t>​</a:t>
            </a:r>
            <a:endParaRPr b="0" i="0" sz="3400">
              <a:solidFill>
                <a:srgbClr val="000000"/>
              </a:solidFill>
              <a:latin typeface="Arial"/>
              <a:ea typeface="Arial"/>
              <a:cs typeface="Arial"/>
              <a:sym typeface="Arial"/>
            </a:endParaRPr>
          </a:p>
          <a:p>
            <a:pPr indent="-342900" lvl="0" marL="342900" rtl="0" algn="l">
              <a:spcBef>
                <a:spcPts val="323"/>
              </a:spcBef>
              <a:spcAft>
                <a:spcPts val="0"/>
              </a:spcAft>
              <a:buClr>
                <a:srgbClr val="0D0D0D"/>
              </a:buClr>
              <a:buSzPct val="100000"/>
              <a:buFont typeface="Arial"/>
              <a:buChar char="•"/>
            </a:pPr>
            <a:r>
              <a:rPr b="0" i="0" lang="en-GB" sz="3400" u="none" strike="noStrike">
                <a:solidFill>
                  <a:srgbClr val="0D0D0D"/>
                </a:solidFill>
                <a:latin typeface="Calibri"/>
                <a:ea typeface="Calibri"/>
                <a:cs typeface="Calibri"/>
                <a:sym typeface="Calibri"/>
              </a:rPr>
              <a:t>Upon reflecting on the last 12 months of my policing career I have identified both personal and professional challenges that have demonstrated my leadership skills and my personal and professional resilience but has also provided me opportunities to fulfil career ambitions. </a:t>
            </a:r>
            <a:r>
              <a:rPr b="0" i="0" lang="en-GB" sz="3400">
                <a:solidFill>
                  <a:srgbClr val="000000"/>
                </a:solidFill>
                <a:latin typeface="Calibri"/>
                <a:ea typeface="Calibri"/>
                <a:cs typeface="Calibri"/>
                <a:sym typeface="Calibri"/>
              </a:rPr>
              <a:t>​</a:t>
            </a:r>
            <a:endParaRPr b="0" i="0" sz="3400">
              <a:solidFill>
                <a:srgbClr val="000000"/>
              </a:solidFill>
              <a:latin typeface="Arial"/>
              <a:ea typeface="Arial"/>
              <a:cs typeface="Arial"/>
              <a:sym typeface="Arial"/>
            </a:endParaRPr>
          </a:p>
          <a:p>
            <a:pPr indent="0" lvl="0" marL="0" rtl="0" algn="l">
              <a:spcBef>
                <a:spcPts val="304"/>
              </a:spcBef>
              <a:spcAft>
                <a:spcPts val="0"/>
              </a:spcAft>
              <a:buClr>
                <a:schemeClr val="dk1"/>
              </a:buClr>
              <a:buSzPct val="100000"/>
              <a:buNone/>
            </a:pPr>
            <a:r>
              <a:t/>
            </a:r>
            <a:endParaRPr b="0" i="0">
              <a:solidFill>
                <a:srgbClr val="000000"/>
              </a:solidFill>
              <a:latin typeface="Arial"/>
              <a:ea typeface="Arial"/>
              <a:cs typeface="Arial"/>
              <a:sym typeface="Arial"/>
            </a:endParaRPr>
          </a:p>
          <a:p>
            <a:pPr indent="-342900" lvl="0" marL="342900" rtl="0" algn="l">
              <a:spcBef>
                <a:spcPts val="304"/>
              </a:spcBef>
              <a:spcAft>
                <a:spcPts val="0"/>
              </a:spcAft>
              <a:buClr>
                <a:srgbClr val="0D0D0D"/>
              </a:buClr>
              <a:buSzPct val="100000"/>
              <a:buFont typeface="Arial"/>
              <a:buChar char="•"/>
            </a:pPr>
            <a:r>
              <a:rPr b="0" i="0" lang="en-GB" u="none" strike="noStrike">
                <a:solidFill>
                  <a:srgbClr val="0D0D0D"/>
                </a:solidFill>
                <a:latin typeface="Calibri"/>
                <a:ea typeface="Calibri"/>
                <a:cs typeface="Calibri"/>
                <a:sym typeface="Calibri"/>
              </a:rPr>
              <a:t>(241 words)</a:t>
            </a:r>
            <a:endParaRPr b="0" i="0">
              <a:solidFill>
                <a:srgbClr val="000000"/>
              </a:solidFill>
              <a:latin typeface="Arial"/>
              <a:ea typeface="Arial"/>
              <a:cs typeface="Arial"/>
              <a:sym typeface="Arial"/>
            </a:endParaRPr>
          </a:p>
          <a:p>
            <a:pPr indent="-246380" lvl="0" marL="342900" rtl="0" algn="l">
              <a:spcBef>
                <a:spcPts val="304"/>
              </a:spcBef>
              <a:spcAft>
                <a:spcPts val="0"/>
              </a:spcAft>
              <a:buClr>
                <a:schemeClr val="dk1"/>
              </a:buClr>
              <a:buSzPct val="100000"/>
              <a:buNone/>
            </a:pPr>
            <a:r>
              <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7" name="Shape 397"/>
        <p:cNvGrpSpPr/>
        <p:nvPr/>
      </p:nvGrpSpPr>
      <p:grpSpPr>
        <a:xfrm>
          <a:off x="0" y="0"/>
          <a:ext cx="0" cy="0"/>
          <a:chOff x="0" y="0"/>
          <a:chExt cx="0" cy="0"/>
        </a:xfrm>
      </p:grpSpPr>
      <p:pic>
        <p:nvPicPr>
          <p:cNvPr descr="Shape&#10;&#10;Description automatically generated" id="398" name="Google Shape;398;p31"/>
          <p:cNvPicPr preferRelativeResize="0"/>
          <p:nvPr/>
        </p:nvPicPr>
        <p:blipFill rotWithShape="1">
          <a:blip r:embed="rId3">
            <a:alphaModFix/>
          </a:blip>
          <a:srcRect b="0" l="0" r="0" t="0"/>
          <a:stretch/>
        </p:blipFill>
        <p:spPr>
          <a:xfrm>
            <a:off x="1499466" y="1600201"/>
            <a:ext cx="3605068" cy="3989040"/>
          </a:xfrm>
          <a:prstGeom prst="rect">
            <a:avLst/>
          </a:prstGeom>
          <a:noFill/>
          <a:ln>
            <a:noFill/>
          </a:ln>
        </p:spPr>
      </p:pic>
      <p:sp>
        <p:nvSpPr>
          <p:cNvPr id="399" name="Google Shape;399;p31"/>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800"/>
              <a:buNone/>
            </a:pPr>
            <a:r>
              <a:t/>
            </a:r>
            <a:endParaRPr/>
          </a:p>
          <a:p>
            <a:pPr indent="-342900" lvl="0" marL="342900" rtl="0" algn="l">
              <a:spcBef>
                <a:spcPts val="560"/>
              </a:spcBef>
              <a:spcAft>
                <a:spcPts val="0"/>
              </a:spcAft>
              <a:buClr>
                <a:schemeClr val="dk1"/>
              </a:buClr>
              <a:buSzPts val="2800"/>
              <a:buChar char="•"/>
            </a:pPr>
            <a:r>
              <a:rPr lang="en-GB"/>
              <a:t>Spend some time looking at Task 1 and make some notes as to how you may approach the task</a:t>
            </a:r>
            <a:endParaRPr/>
          </a:p>
          <a:p>
            <a:pPr indent="-342900" lvl="0" marL="342900" rtl="0" algn="l">
              <a:spcBef>
                <a:spcPts val="560"/>
              </a:spcBef>
              <a:spcAft>
                <a:spcPts val="0"/>
              </a:spcAft>
              <a:buClr>
                <a:schemeClr val="dk1"/>
              </a:buClr>
              <a:buSzPts val="2800"/>
              <a:buChar char="•"/>
            </a:pPr>
            <a:r>
              <a:rPr lang="en-GB"/>
              <a:t>Outline draft of response</a:t>
            </a:r>
            <a:endParaRPr/>
          </a:p>
        </p:txBody>
      </p:sp>
      <p:sp>
        <p:nvSpPr>
          <p:cNvPr id="400" name="Google Shape;400;p31"/>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Arial"/>
              <a:buNone/>
            </a:pPr>
            <a:r>
              <a:rPr lang="en-GB">
                <a:solidFill>
                  <a:schemeClr val="lt1"/>
                </a:solidFill>
                <a:latin typeface="Arial"/>
                <a:ea typeface="Arial"/>
                <a:cs typeface="Arial"/>
                <a:sym typeface="Arial"/>
              </a:rPr>
              <a:t>By next lesson – 16.10.25</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32"/>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Any questions?</a:t>
            </a:r>
            <a:endParaRPr/>
          </a:p>
        </p:txBody>
      </p:sp>
      <p:pic>
        <p:nvPicPr>
          <p:cNvPr id="406" name="Google Shape;406;p32"/>
          <p:cNvPicPr preferRelativeResize="0"/>
          <p:nvPr>
            <p:ph idx="1" type="body"/>
          </p:nvPr>
        </p:nvPicPr>
        <p:blipFill rotWithShape="1">
          <a:blip r:embed="rId3">
            <a:alphaModFix/>
          </a:blip>
          <a:srcRect b="0" l="0" r="0" t="0"/>
          <a:stretch/>
        </p:blipFill>
        <p:spPr>
          <a:xfrm>
            <a:off x="3519577" y="1618833"/>
            <a:ext cx="5296619" cy="352465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Theme1.thmx first page pp">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2021-10-13T06:11:11Z</dcterms:created>
  <dc:creator>Alison</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0x010100F0F2E926444BD2459876A95BFCA12C43</vt:lpwstr>
  </property>
</Properties>
</file>