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6" r:id="rId7"/>
    <p:sldId id="267" r:id="rId8"/>
    <p:sldId id="268" r:id="rId9"/>
    <p:sldId id="262" r:id="rId10"/>
    <p:sldId id="264"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1" autoAdjust="0"/>
    <p:restoredTop sz="94660"/>
  </p:normalViewPr>
  <p:slideViewPr>
    <p:cSldViewPr snapToGrid="0">
      <p:cViewPr varScale="1">
        <p:scale>
          <a:sx n="72" d="100"/>
          <a:sy n="72" d="100"/>
        </p:scale>
        <p:origin x="4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06D315-D251-4A0A-8A34-74CF87530B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6046364-33A6-4EBA-B38E-34A5892929C5}">
      <dgm:prSet/>
      <dgm:spPr/>
      <dgm:t>
        <a:bodyPr/>
        <a:lstStyle/>
        <a:p>
          <a:r>
            <a:rPr lang="en-GB" dirty="0"/>
            <a:t>Identify and evaluate existing methods of measuring beach change </a:t>
          </a:r>
          <a:endParaRPr lang="en-US" dirty="0"/>
        </a:p>
      </dgm:t>
    </dgm:pt>
    <dgm:pt modelId="{1E7330F0-99D1-4C01-94E1-CF3E8E03688E}" type="parTrans" cxnId="{04BD5C10-2197-421E-AB25-8DA7907491BF}">
      <dgm:prSet/>
      <dgm:spPr/>
      <dgm:t>
        <a:bodyPr/>
        <a:lstStyle/>
        <a:p>
          <a:endParaRPr lang="en-US"/>
        </a:p>
      </dgm:t>
    </dgm:pt>
    <dgm:pt modelId="{BC77E1AC-D94F-4224-B855-E044D5B2BC15}" type="sibTrans" cxnId="{04BD5C10-2197-421E-AB25-8DA7907491BF}">
      <dgm:prSet/>
      <dgm:spPr/>
      <dgm:t>
        <a:bodyPr/>
        <a:lstStyle/>
        <a:p>
          <a:endParaRPr lang="en-US"/>
        </a:p>
      </dgm:t>
    </dgm:pt>
    <dgm:pt modelId="{F6AF0DEF-6813-4FDC-9A31-D1DA84A9F725}">
      <dgm:prSet/>
      <dgm:spPr/>
      <dgm:t>
        <a:bodyPr/>
        <a:lstStyle/>
        <a:p>
          <a:r>
            <a:rPr lang="en-GB" dirty="0"/>
            <a:t>Critically analyse the merits of using drones as a method to measure beach change</a:t>
          </a:r>
        </a:p>
        <a:p>
          <a:endParaRPr lang="en-GB" dirty="0"/>
        </a:p>
        <a:p>
          <a:r>
            <a:rPr lang="en-GB" dirty="0"/>
            <a:t>To compare the use of drones against Matterport 3D scanners as a method of measuring beach change</a:t>
          </a:r>
          <a:endParaRPr lang="en-US" dirty="0"/>
        </a:p>
      </dgm:t>
    </dgm:pt>
    <dgm:pt modelId="{A368A5C9-D378-4645-9EA3-049AF6EE3972}" type="parTrans" cxnId="{74CC9F4F-03DC-4D6E-9C30-77CAEFECA858}">
      <dgm:prSet/>
      <dgm:spPr/>
      <dgm:t>
        <a:bodyPr/>
        <a:lstStyle/>
        <a:p>
          <a:endParaRPr lang="en-US"/>
        </a:p>
      </dgm:t>
    </dgm:pt>
    <dgm:pt modelId="{B7DEABA8-B0C8-4ECA-B06E-776DD33C3E6C}" type="sibTrans" cxnId="{74CC9F4F-03DC-4D6E-9C30-77CAEFECA858}">
      <dgm:prSet/>
      <dgm:spPr/>
      <dgm:t>
        <a:bodyPr/>
        <a:lstStyle/>
        <a:p>
          <a:endParaRPr lang="en-US"/>
        </a:p>
      </dgm:t>
    </dgm:pt>
    <dgm:pt modelId="{BFA23474-EC0F-4375-9010-FEB4471780C1}">
      <dgm:prSet/>
      <dgm:spPr/>
      <dgm:t>
        <a:bodyPr/>
        <a:lstStyle/>
        <a:p>
          <a:endParaRPr lang="en-GB" dirty="0"/>
        </a:p>
        <a:p>
          <a:r>
            <a:rPr lang="en-GB" dirty="0"/>
            <a:t>To develop a set of instructions to advise coastal zone managers on the effective use of drones in coastal management practices.</a:t>
          </a:r>
          <a:endParaRPr lang="en-US" dirty="0"/>
        </a:p>
      </dgm:t>
    </dgm:pt>
    <dgm:pt modelId="{2800A326-E527-49C0-A654-95D5CCBCEADA}" type="parTrans" cxnId="{95422946-47B0-440F-A5EB-8477A2632665}">
      <dgm:prSet/>
      <dgm:spPr/>
      <dgm:t>
        <a:bodyPr/>
        <a:lstStyle/>
        <a:p>
          <a:endParaRPr lang="en-US"/>
        </a:p>
      </dgm:t>
    </dgm:pt>
    <dgm:pt modelId="{A66E718C-85ED-4260-BE3C-BBBD88F6F470}" type="sibTrans" cxnId="{95422946-47B0-440F-A5EB-8477A2632665}">
      <dgm:prSet/>
      <dgm:spPr/>
      <dgm:t>
        <a:bodyPr/>
        <a:lstStyle/>
        <a:p>
          <a:endParaRPr lang="en-US"/>
        </a:p>
      </dgm:t>
    </dgm:pt>
    <dgm:pt modelId="{83DD665F-F8BD-4C63-9AC0-725583B1738B}" type="pres">
      <dgm:prSet presAssocID="{2D06D315-D251-4A0A-8A34-74CF87530B38}" presName="vert0" presStyleCnt="0">
        <dgm:presLayoutVars>
          <dgm:dir/>
          <dgm:animOne val="branch"/>
          <dgm:animLvl val="lvl"/>
        </dgm:presLayoutVars>
      </dgm:prSet>
      <dgm:spPr/>
    </dgm:pt>
    <dgm:pt modelId="{683A91DD-6A5A-467B-8E07-A69B416D34C8}" type="pres">
      <dgm:prSet presAssocID="{C6046364-33A6-4EBA-B38E-34A5892929C5}" presName="thickLine" presStyleLbl="alignNode1" presStyleIdx="0" presStyleCnt="3"/>
      <dgm:spPr/>
    </dgm:pt>
    <dgm:pt modelId="{0720B4E8-97F8-43E2-B0BC-54DCBF370592}" type="pres">
      <dgm:prSet presAssocID="{C6046364-33A6-4EBA-B38E-34A5892929C5}" presName="horz1" presStyleCnt="0"/>
      <dgm:spPr/>
    </dgm:pt>
    <dgm:pt modelId="{FC1EC23A-5DDF-40AB-B264-703BD3001B5D}" type="pres">
      <dgm:prSet presAssocID="{C6046364-33A6-4EBA-B38E-34A5892929C5}" presName="tx1" presStyleLbl="revTx" presStyleIdx="0" presStyleCnt="3"/>
      <dgm:spPr/>
    </dgm:pt>
    <dgm:pt modelId="{7F1CD9DE-9E64-4B77-996A-9334585F2B21}" type="pres">
      <dgm:prSet presAssocID="{C6046364-33A6-4EBA-B38E-34A5892929C5}" presName="vert1" presStyleCnt="0"/>
      <dgm:spPr/>
    </dgm:pt>
    <dgm:pt modelId="{B9F8D677-2400-48E4-A4ED-BF63A7B8D34E}" type="pres">
      <dgm:prSet presAssocID="{F6AF0DEF-6813-4FDC-9A31-D1DA84A9F725}" presName="thickLine" presStyleLbl="alignNode1" presStyleIdx="1" presStyleCnt="3"/>
      <dgm:spPr/>
    </dgm:pt>
    <dgm:pt modelId="{84A4CC68-79F4-4791-84D1-BF7160B54EA0}" type="pres">
      <dgm:prSet presAssocID="{F6AF0DEF-6813-4FDC-9A31-D1DA84A9F725}" presName="horz1" presStyleCnt="0"/>
      <dgm:spPr/>
    </dgm:pt>
    <dgm:pt modelId="{BD45C987-959E-4C6A-A69B-102D7923E225}" type="pres">
      <dgm:prSet presAssocID="{F6AF0DEF-6813-4FDC-9A31-D1DA84A9F725}" presName="tx1" presStyleLbl="revTx" presStyleIdx="1" presStyleCnt="3"/>
      <dgm:spPr/>
    </dgm:pt>
    <dgm:pt modelId="{FCF41BEF-A89D-4503-8BEF-3316325AC0DC}" type="pres">
      <dgm:prSet presAssocID="{F6AF0DEF-6813-4FDC-9A31-D1DA84A9F725}" presName="vert1" presStyleCnt="0"/>
      <dgm:spPr/>
    </dgm:pt>
    <dgm:pt modelId="{9EE57387-04D7-4382-9A50-9832E636CEFC}" type="pres">
      <dgm:prSet presAssocID="{BFA23474-EC0F-4375-9010-FEB4471780C1}" presName="thickLine" presStyleLbl="alignNode1" presStyleIdx="2" presStyleCnt="3"/>
      <dgm:spPr/>
    </dgm:pt>
    <dgm:pt modelId="{23A0219D-EB66-4718-8E29-DD654C1D4595}" type="pres">
      <dgm:prSet presAssocID="{BFA23474-EC0F-4375-9010-FEB4471780C1}" presName="horz1" presStyleCnt="0"/>
      <dgm:spPr/>
    </dgm:pt>
    <dgm:pt modelId="{80F50154-8413-4FC6-8897-F765C98B5438}" type="pres">
      <dgm:prSet presAssocID="{BFA23474-EC0F-4375-9010-FEB4471780C1}" presName="tx1" presStyleLbl="revTx" presStyleIdx="2" presStyleCnt="3"/>
      <dgm:spPr/>
    </dgm:pt>
    <dgm:pt modelId="{30577231-4654-4EF3-BBC9-CF40FD63267A}" type="pres">
      <dgm:prSet presAssocID="{BFA23474-EC0F-4375-9010-FEB4471780C1}" presName="vert1" presStyleCnt="0"/>
      <dgm:spPr/>
    </dgm:pt>
  </dgm:ptLst>
  <dgm:cxnLst>
    <dgm:cxn modelId="{04BD5C10-2197-421E-AB25-8DA7907491BF}" srcId="{2D06D315-D251-4A0A-8A34-74CF87530B38}" destId="{C6046364-33A6-4EBA-B38E-34A5892929C5}" srcOrd="0" destOrd="0" parTransId="{1E7330F0-99D1-4C01-94E1-CF3E8E03688E}" sibTransId="{BC77E1AC-D94F-4224-B855-E044D5B2BC15}"/>
    <dgm:cxn modelId="{8F1C091E-CA27-48B3-A3AF-B0EDC85A14C3}" type="presOf" srcId="{2D06D315-D251-4A0A-8A34-74CF87530B38}" destId="{83DD665F-F8BD-4C63-9AC0-725583B1738B}" srcOrd="0" destOrd="0" presId="urn:microsoft.com/office/officeart/2008/layout/LinedList"/>
    <dgm:cxn modelId="{95422946-47B0-440F-A5EB-8477A2632665}" srcId="{2D06D315-D251-4A0A-8A34-74CF87530B38}" destId="{BFA23474-EC0F-4375-9010-FEB4471780C1}" srcOrd="2" destOrd="0" parTransId="{2800A326-E527-49C0-A654-95D5CCBCEADA}" sibTransId="{A66E718C-85ED-4260-BE3C-BBBD88F6F470}"/>
    <dgm:cxn modelId="{E21BD269-7BEF-4161-9F7F-CE3F42A02D3B}" type="presOf" srcId="{C6046364-33A6-4EBA-B38E-34A5892929C5}" destId="{FC1EC23A-5DDF-40AB-B264-703BD3001B5D}" srcOrd="0" destOrd="0" presId="urn:microsoft.com/office/officeart/2008/layout/LinedList"/>
    <dgm:cxn modelId="{74CC9F4F-03DC-4D6E-9C30-77CAEFECA858}" srcId="{2D06D315-D251-4A0A-8A34-74CF87530B38}" destId="{F6AF0DEF-6813-4FDC-9A31-D1DA84A9F725}" srcOrd="1" destOrd="0" parTransId="{A368A5C9-D378-4645-9EA3-049AF6EE3972}" sibTransId="{B7DEABA8-B0C8-4ECA-B06E-776DD33C3E6C}"/>
    <dgm:cxn modelId="{C17088C7-1B6E-4BC5-B526-80FC20705B0C}" type="presOf" srcId="{F6AF0DEF-6813-4FDC-9A31-D1DA84A9F725}" destId="{BD45C987-959E-4C6A-A69B-102D7923E225}" srcOrd="0" destOrd="0" presId="urn:microsoft.com/office/officeart/2008/layout/LinedList"/>
    <dgm:cxn modelId="{414072FF-EBE7-46C1-956F-7175660856CC}" type="presOf" srcId="{BFA23474-EC0F-4375-9010-FEB4471780C1}" destId="{80F50154-8413-4FC6-8897-F765C98B5438}" srcOrd="0" destOrd="0" presId="urn:microsoft.com/office/officeart/2008/layout/LinedList"/>
    <dgm:cxn modelId="{7A33CA5B-BC2C-479E-A209-5AF3C701BA45}" type="presParOf" srcId="{83DD665F-F8BD-4C63-9AC0-725583B1738B}" destId="{683A91DD-6A5A-467B-8E07-A69B416D34C8}" srcOrd="0" destOrd="0" presId="urn:microsoft.com/office/officeart/2008/layout/LinedList"/>
    <dgm:cxn modelId="{0C344D03-F976-49E2-9493-1C91D7FB836B}" type="presParOf" srcId="{83DD665F-F8BD-4C63-9AC0-725583B1738B}" destId="{0720B4E8-97F8-43E2-B0BC-54DCBF370592}" srcOrd="1" destOrd="0" presId="urn:microsoft.com/office/officeart/2008/layout/LinedList"/>
    <dgm:cxn modelId="{AB238B1F-98CE-4D79-95F1-45A01C05CA84}" type="presParOf" srcId="{0720B4E8-97F8-43E2-B0BC-54DCBF370592}" destId="{FC1EC23A-5DDF-40AB-B264-703BD3001B5D}" srcOrd="0" destOrd="0" presId="urn:microsoft.com/office/officeart/2008/layout/LinedList"/>
    <dgm:cxn modelId="{2FC9C2FB-8115-4B15-89B6-A0C12A00AC3B}" type="presParOf" srcId="{0720B4E8-97F8-43E2-B0BC-54DCBF370592}" destId="{7F1CD9DE-9E64-4B77-996A-9334585F2B21}" srcOrd="1" destOrd="0" presId="urn:microsoft.com/office/officeart/2008/layout/LinedList"/>
    <dgm:cxn modelId="{14E03611-B4F2-4C3F-925A-D6568188B7EE}" type="presParOf" srcId="{83DD665F-F8BD-4C63-9AC0-725583B1738B}" destId="{B9F8D677-2400-48E4-A4ED-BF63A7B8D34E}" srcOrd="2" destOrd="0" presId="urn:microsoft.com/office/officeart/2008/layout/LinedList"/>
    <dgm:cxn modelId="{71778F6D-E18A-497E-9015-D31C39B62F3F}" type="presParOf" srcId="{83DD665F-F8BD-4C63-9AC0-725583B1738B}" destId="{84A4CC68-79F4-4791-84D1-BF7160B54EA0}" srcOrd="3" destOrd="0" presId="urn:microsoft.com/office/officeart/2008/layout/LinedList"/>
    <dgm:cxn modelId="{FC6A9E97-0311-468D-93F2-9A7641FF42F3}" type="presParOf" srcId="{84A4CC68-79F4-4791-84D1-BF7160B54EA0}" destId="{BD45C987-959E-4C6A-A69B-102D7923E225}" srcOrd="0" destOrd="0" presId="urn:microsoft.com/office/officeart/2008/layout/LinedList"/>
    <dgm:cxn modelId="{B49F3120-71C2-4341-BD0A-3963B753026D}" type="presParOf" srcId="{84A4CC68-79F4-4791-84D1-BF7160B54EA0}" destId="{FCF41BEF-A89D-4503-8BEF-3316325AC0DC}" srcOrd="1" destOrd="0" presId="urn:microsoft.com/office/officeart/2008/layout/LinedList"/>
    <dgm:cxn modelId="{C82D2E8E-A54D-4CD6-A660-94566D2CF40D}" type="presParOf" srcId="{83DD665F-F8BD-4C63-9AC0-725583B1738B}" destId="{9EE57387-04D7-4382-9A50-9832E636CEFC}" srcOrd="4" destOrd="0" presId="urn:microsoft.com/office/officeart/2008/layout/LinedList"/>
    <dgm:cxn modelId="{C18F38A0-90D8-4090-A8B5-265083B1EAC4}" type="presParOf" srcId="{83DD665F-F8BD-4C63-9AC0-725583B1738B}" destId="{23A0219D-EB66-4718-8E29-DD654C1D4595}" srcOrd="5" destOrd="0" presId="urn:microsoft.com/office/officeart/2008/layout/LinedList"/>
    <dgm:cxn modelId="{D9EE2A27-A6BD-4359-A6E1-0155A68611FB}" type="presParOf" srcId="{23A0219D-EB66-4718-8E29-DD654C1D4595}" destId="{80F50154-8413-4FC6-8897-F765C98B5438}" srcOrd="0" destOrd="0" presId="urn:microsoft.com/office/officeart/2008/layout/LinedList"/>
    <dgm:cxn modelId="{04EE194F-4F6C-4369-8492-F91BC650284D}" type="presParOf" srcId="{23A0219D-EB66-4718-8E29-DD654C1D4595}" destId="{30577231-4654-4EF3-BBC9-CF40FD6326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A91DD-6A5A-467B-8E07-A69B416D34C8}">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1EC23A-5DDF-40AB-B264-703BD3001B5D}">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Identify and evaluate existing methods of measuring beach change </a:t>
          </a:r>
          <a:endParaRPr lang="en-US" sz="1900" kern="1200" dirty="0"/>
        </a:p>
      </dsp:txBody>
      <dsp:txXfrm>
        <a:off x="0" y="2492"/>
        <a:ext cx="6492875" cy="1700138"/>
      </dsp:txXfrm>
    </dsp:sp>
    <dsp:sp modelId="{B9F8D677-2400-48E4-A4ED-BF63A7B8D34E}">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5C987-959E-4C6A-A69B-102D7923E225}">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Critically analyse the merits of using drones as a method to measure beach change</a:t>
          </a:r>
        </a:p>
        <a:p>
          <a:pPr marL="0" lvl="0" indent="0" algn="l" defTabSz="844550">
            <a:lnSpc>
              <a:spcPct val="90000"/>
            </a:lnSpc>
            <a:spcBef>
              <a:spcPct val="0"/>
            </a:spcBef>
            <a:spcAft>
              <a:spcPct val="35000"/>
            </a:spcAft>
            <a:buNone/>
          </a:pPr>
          <a:endParaRPr lang="en-GB" sz="1900" kern="1200" dirty="0"/>
        </a:p>
        <a:p>
          <a:pPr marL="0" lvl="0" indent="0" algn="l" defTabSz="844550">
            <a:lnSpc>
              <a:spcPct val="90000"/>
            </a:lnSpc>
            <a:spcBef>
              <a:spcPct val="0"/>
            </a:spcBef>
            <a:spcAft>
              <a:spcPct val="35000"/>
            </a:spcAft>
            <a:buNone/>
          </a:pPr>
          <a:r>
            <a:rPr lang="en-GB" sz="1900" kern="1200" dirty="0"/>
            <a:t>To compare the use of drones against Matterport 3D scanners as a method of measuring beach change</a:t>
          </a:r>
          <a:endParaRPr lang="en-US" sz="1900" kern="1200" dirty="0"/>
        </a:p>
      </dsp:txBody>
      <dsp:txXfrm>
        <a:off x="0" y="1702630"/>
        <a:ext cx="6492875" cy="1700138"/>
      </dsp:txXfrm>
    </dsp:sp>
    <dsp:sp modelId="{9EE57387-04D7-4382-9A50-9832E636CEFC}">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F50154-8413-4FC6-8897-F765C98B5438}">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endParaRPr lang="en-GB" sz="1900" kern="1200" dirty="0"/>
        </a:p>
        <a:p>
          <a:pPr marL="0" lvl="0" indent="0" algn="l" defTabSz="844550">
            <a:lnSpc>
              <a:spcPct val="90000"/>
            </a:lnSpc>
            <a:spcBef>
              <a:spcPct val="0"/>
            </a:spcBef>
            <a:spcAft>
              <a:spcPct val="35000"/>
            </a:spcAft>
            <a:buNone/>
          </a:pPr>
          <a:r>
            <a:rPr lang="en-GB" sz="1900" kern="1200" dirty="0"/>
            <a:t>To develop a set of instructions to advise coastal zone managers on the effective use of drones in coastal management practices.</a:t>
          </a:r>
          <a:endParaRPr lang="en-US" sz="1900" kern="1200" dirty="0"/>
        </a:p>
      </dsp:txBody>
      <dsp:txXfrm>
        <a:off x="0" y="3402769"/>
        <a:ext cx="6492875" cy="17001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B582E-38D0-4C01-85DD-FA155E8055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065893-D3C3-4FC6-A3F6-3D5336D4C3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12C933-E292-423C-BE72-0B2BB05D9E06}"/>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5" name="Footer Placeholder 4">
            <a:extLst>
              <a:ext uri="{FF2B5EF4-FFF2-40B4-BE49-F238E27FC236}">
                <a16:creationId xmlns:a16="http://schemas.microsoft.com/office/drawing/2014/main" id="{D23D8699-645F-4623-B134-96D558A9F8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63DD7D-BFF8-42C7-B910-7F7F5D951E20}"/>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2459403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AE367-977E-4745-9F29-5DD2777A9C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7ED9D6-26E8-4382-94CA-ED7D9A3347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679A83-34EC-4BE1-AF2D-3FB2A8477163}"/>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5" name="Footer Placeholder 4">
            <a:extLst>
              <a:ext uri="{FF2B5EF4-FFF2-40B4-BE49-F238E27FC236}">
                <a16:creationId xmlns:a16="http://schemas.microsoft.com/office/drawing/2014/main" id="{A3E99B85-7DD5-42BC-8056-FDDB97BB6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6B8249-840B-4EBD-9F10-845EF0A89350}"/>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158656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A2583-DC32-4905-86A0-90368FB7F2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90536B-20AB-4B3A-85A8-B7BEDD7BEC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41F12A-237A-45B3-8BDC-05B6BECC28CC}"/>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5" name="Footer Placeholder 4">
            <a:extLst>
              <a:ext uri="{FF2B5EF4-FFF2-40B4-BE49-F238E27FC236}">
                <a16:creationId xmlns:a16="http://schemas.microsoft.com/office/drawing/2014/main" id="{CC600C37-104E-419C-A276-8C9B1F6C1D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47B42B-E83F-4529-8ABE-A01BDE3D5852}"/>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936585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9A73-B76E-4B80-8BC4-3C854CF0E3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7AB254-7AAC-43C9-833C-FC6869E0B28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BCDB07-F6FE-4D49-9FD9-0F0FDADAEC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7EF00C-DDF0-467F-8174-3AD9C2C1D7D9}"/>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6" name="Footer Placeholder 5">
            <a:extLst>
              <a:ext uri="{FF2B5EF4-FFF2-40B4-BE49-F238E27FC236}">
                <a16:creationId xmlns:a16="http://schemas.microsoft.com/office/drawing/2014/main" id="{E87239FF-5C33-451F-9AD6-2866A7D5ED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66EED2-18E5-433B-B293-346EFCB7BA35}"/>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785154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E6495-C68C-4711-AC8E-A57071DD28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2478C7-D1CC-438B-95E1-4CF6477DA8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7352AF-525A-4CE0-9603-530F41EB5B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800181-6030-4827-AE30-0CFB3EB64F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0CC54A-B460-4EF7-91D0-3EA8B63E19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76B05E-812C-4572-8980-F0726A0D98E0}"/>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8" name="Footer Placeholder 7">
            <a:extLst>
              <a:ext uri="{FF2B5EF4-FFF2-40B4-BE49-F238E27FC236}">
                <a16:creationId xmlns:a16="http://schemas.microsoft.com/office/drawing/2014/main" id="{493B2353-DFB2-486A-9541-5A0D5CEF1D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94310F-F127-4B55-9DE2-9F151FE1D261}"/>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2236204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DB46C-2AA4-42DB-9BD7-ACCFED779D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2E0440-97E7-49C9-B5BE-6A9F58A0ACCD}"/>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4" name="Footer Placeholder 3">
            <a:extLst>
              <a:ext uri="{FF2B5EF4-FFF2-40B4-BE49-F238E27FC236}">
                <a16:creationId xmlns:a16="http://schemas.microsoft.com/office/drawing/2014/main" id="{4AD0B409-64B0-43AC-9139-BD9AF5F0EC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1A1D23-7669-41E3-9A25-7CBD920C979D}"/>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2006345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CD49EC-A937-4726-A1E1-2C7CA0BD75E1}"/>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3" name="Footer Placeholder 2">
            <a:extLst>
              <a:ext uri="{FF2B5EF4-FFF2-40B4-BE49-F238E27FC236}">
                <a16:creationId xmlns:a16="http://schemas.microsoft.com/office/drawing/2014/main" id="{DA390F47-68BA-47FF-8075-C0469C6366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74D2FF-AD38-4480-883E-C5508B6CF5C7}"/>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1733887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096C7-E608-41F7-9056-88351B764C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D9EDBB-E28F-48C5-88A5-1C83A9C19B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9B293C-F8A1-47CD-8E09-AA70AD1FA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427686-D8D5-4445-843C-4AD0E47CACE1}"/>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6" name="Footer Placeholder 5">
            <a:extLst>
              <a:ext uri="{FF2B5EF4-FFF2-40B4-BE49-F238E27FC236}">
                <a16:creationId xmlns:a16="http://schemas.microsoft.com/office/drawing/2014/main" id="{D7BDF9EA-E403-4CCC-83E2-1E278ABF4C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6E54E1-8B1A-4864-A81F-EF62F1C6A8E0}"/>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1060338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4734-2658-4946-8055-2D82BD0416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F55E7C-91F9-4088-9CC5-F01A29A54D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B3BF7C-6017-4B29-9479-B130A480E2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E0BCBF-FC57-462D-AC13-AE837F5D7BD3}"/>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6" name="Footer Placeholder 5">
            <a:extLst>
              <a:ext uri="{FF2B5EF4-FFF2-40B4-BE49-F238E27FC236}">
                <a16:creationId xmlns:a16="http://schemas.microsoft.com/office/drawing/2014/main" id="{2EBA3CD7-AAAE-4133-8C75-9211CE04FF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89E42D-3E16-437C-8217-AF2FDC458034}"/>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1169304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DA56F-AB99-4F48-A820-8AA21702E1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017AD9-C86D-43AC-B42B-275645490E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83E6E-2C3B-404B-B983-5877C885EB8E}"/>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5" name="Footer Placeholder 4">
            <a:extLst>
              <a:ext uri="{FF2B5EF4-FFF2-40B4-BE49-F238E27FC236}">
                <a16:creationId xmlns:a16="http://schemas.microsoft.com/office/drawing/2014/main" id="{A8688BD2-5050-4DD2-A094-BAAFA11178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D3D84-E6C5-49D6-A641-5E2B183E4C91}"/>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343665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346F9D-D888-4F72-BA01-141E57D885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5A7054-AC90-4405-9AFB-4DB5508A32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5DCEA4-C955-4728-B240-7B2C7A1CE1D2}"/>
              </a:ext>
            </a:extLst>
          </p:cNvPr>
          <p:cNvSpPr>
            <a:spLocks noGrp="1"/>
          </p:cNvSpPr>
          <p:nvPr>
            <p:ph type="dt" sz="half" idx="10"/>
          </p:nvPr>
        </p:nvSpPr>
        <p:spPr/>
        <p:txBody>
          <a:bodyPr/>
          <a:lstStyle/>
          <a:p>
            <a:fld id="{DEB8DE16-9342-4D5F-97AE-99738309A0DB}" type="datetimeFigureOut">
              <a:rPr lang="en-GB" smtClean="0"/>
              <a:t>12/03/2021</a:t>
            </a:fld>
            <a:endParaRPr lang="en-GB"/>
          </a:p>
        </p:txBody>
      </p:sp>
      <p:sp>
        <p:nvSpPr>
          <p:cNvPr id="5" name="Footer Placeholder 4">
            <a:extLst>
              <a:ext uri="{FF2B5EF4-FFF2-40B4-BE49-F238E27FC236}">
                <a16:creationId xmlns:a16="http://schemas.microsoft.com/office/drawing/2014/main" id="{AD4DEA1C-FBC3-4DE5-B2BA-B9041C5A74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D83DB7-22D5-4A02-B6BE-1FAE768474D3}"/>
              </a:ext>
            </a:extLst>
          </p:cNvPr>
          <p:cNvSpPr>
            <a:spLocks noGrp="1"/>
          </p:cNvSpPr>
          <p:nvPr>
            <p:ph type="sldNum" sz="quarter" idx="12"/>
          </p:nvPr>
        </p:nvSpPr>
        <p:spPr/>
        <p:txBody>
          <a:bodyPr/>
          <a:lstStyle/>
          <a:p>
            <a:fld id="{15C19ACA-1897-461C-8071-1D500A59B8FA}" type="slidenum">
              <a:rPr lang="en-GB" smtClean="0"/>
              <a:t>‹#›</a:t>
            </a:fld>
            <a:endParaRPr lang="en-GB"/>
          </a:p>
        </p:txBody>
      </p:sp>
    </p:spTree>
    <p:extLst>
      <p:ext uri="{BB962C8B-B14F-4D97-AF65-F5344CB8AC3E}">
        <p14:creationId xmlns:p14="http://schemas.microsoft.com/office/powerpoint/2010/main" val="1623552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536573-09A0-4AC0-AFA8-A218A40FA0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FACC39-7BA6-498E-90EE-EC231E1C01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B0663-1D73-4287-9DEE-4A20E75124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B8DE16-9342-4D5F-97AE-99738309A0DB}" type="datetimeFigureOut">
              <a:rPr lang="en-GB" smtClean="0"/>
              <a:t>12/03/2021</a:t>
            </a:fld>
            <a:endParaRPr lang="en-GB"/>
          </a:p>
        </p:txBody>
      </p:sp>
      <p:sp>
        <p:nvSpPr>
          <p:cNvPr id="5" name="Footer Placeholder 4">
            <a:extLst>
              <a:ext uri="{FF2B5EF4-FFF2-40B4-BE49-F238E27FC236}">
                <a16:creationId xmlns:a16="http://schemas.microsoft.com/office/drawing/2014/main" id="{E0428413-C9EC-4DBA-8663-F3E17294A2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066774-4936-45D5-B801-74D51D2C6F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C19ACA-1897-461C-8071-1D500A59B8FA}" type="slidenum">
              <a:rPr lang="en-GB" smtClean="0"/>
              <a:t>‹#›</a:t>
            </a:fld>
            <a:endParaRPr lang="en-GB"/>
          </a:p>
        </p:txBody>
      </p:sp>
    </p:spTree>
    <p:extLst>
      <p:ext uri="{BB962C8B-B14F-4D97-AF65-F5344CB8AC3E}">
        <p14:creationId xmlns:p14="http://schemas.microsoft.com/office/powerpoint/2010/main" val="1012383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ink.springer.com/article/10.1007/s00367-020-00638-8#ref-CR4" TargetMode="External"/><Relationship Id="rId2" Type="http://schemas.openxmlformats.org/officeDocument/2006/relationships/hyperlink" Target="https://link.springer.com/article/10.1007/s00367-020-00638-8#ref-CR2"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99C4E-5FDF-4004-9B19-E530B82B80CC}"/>
              </a:ext>
            </a:extLst>
          </p:cNvPr>
          <p:cNvSpPr>
            <a:spLocks noGrp="1"/>
          </p:cNvSpPr>
          <p:nvPr>
            <p:ph type="ctrTitle"/>
          </p:nvPr>
        </p:nvSpPr>
        <p:spPr>
          <a:xfrm>
            <a:off x="1524000" y="1376363"/>
            <a:ext cx="9144000" cy="2521594"/>
          </a:xfrm>
        </p:spPr>
        <p:txBody>
          <a:bodyPr>
            <a:normAutofit/>
          </a:bodyPr>
          <a:lstStyle/>
          <a:p>
            <a:r>
              <a:rPr lang="en-GB" sz="5400" b="1" u="sng" dirty="0"/>
              <a:t>What is the fastest way to asses beach topography change?</a:t>
            </a:r>
          </a:p>
        </p:txBody>
      </p:sp>
      <p:sp>
        <p:nvSpPr>
          <p:cNvPr id="3" name="Subtitle 2">
            <a:extLst>
              <a:ext uri="{FF2B5EF4-FFF2-40B4-BE49-F238E27FC236}">
                <a16:creationId xmlns:a16="http://schemas.microsoft.com/office/drawing/2014/main" id="{7D4917D3-AA4D-4575-BC1A-BCD4EDBAE749}"/>
              </a:ext>
            </a:extLst>
          </p:cNvPr>
          <p:cNvSpPr>
            <a:spLocks noGrp="1"/>
          </p:cNvSpPr>
          <p:nvPr>
            <p:ph type="subTitle" idx="1"/>
          </p:nvPr>
        </p:nvSpPr>
        <p:spPr>
          <a:xfrm>
            <a:off x="1524000" y="4617728"/>
            <a:ext cx="9144000" cy="944339"/>
          </a:xfrm>
        </p:spPr>
        <p:txBody>
          <a:bodyPr>
            <a:normAutofit/>
          </a:bodyPr>
          <a:lstStyle/>
          <a:p>
            <a:r>
              <a:rPr lang="en-GB" dirty="0"/>
              <a:t>Milo Fleming</a:t>
            </a:r>
          </a:p>
          <a:p>
            <a:endParaRPr lang="en-GB" dirty="0"/>
          </a:p>
        </p:txBody>
      </p:sp>
      <p:cxnSp>
        <p:nvCxnSpPr>
          <p:cNvPr id="14" name="Straight Connector 13">
            <a:extLst>
              <a:ext uri="{FF2B5EF4-FFF2-40B4-BE49-F238E27FC236}">
                <a16:creationId xmlns:a16="http://schemas.microsoft.com/office/drawing/2014/main" id="{AFA75EE9-0DE4-4982-A870-290AD61EAA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4479276"/>
            <a:ext cx="5486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677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CCA46-CFDA-44DD-B15D-25E6A7B37D13}"/>
              </a:ext>
            </a:extLst>
          </p:cNvPr>
          <p:cNvSpPr>
            <a:spLocks noGrp="1"/>
          </p:cNvSpPr>
          <p:nvPr>
            <p:ph type="title"/>
          </p:nvPr>
        </p:nvSpPr>
        <p:spPr/>
        <p:txBody>
          <a:bodyPr/>
          <a:lstStyle/>
          <a:p>
            <a:r>
              <a:rPr lang="en-GB" u="sng" dirty="0"/>
              <a:t>Introduction</a:t>
            </a:r>
          </a:p>
        </p:txBody>
      </p:sp>
      <p:sp>
        <p:nvSpPr>
          <p:cNvPr id="3" name="Content Placeholder 2">
            <a:extLst>
              <a:ext uri="{FF2B5EF4-FFF2-40B4-BE49-F238E27FC236}">
                <a16:creationId xmlns:a16="http://schemas.microsoft.com/office/drawing/2014/main" id="{1725DB48-B00D-42C1-A3FE-B045B9D1C36D}"/>
              </a:ext>
            </a:extLst>
          </p:cNvPr>
          <p:cNvSpPr>
            <a:spLocks noGrp="1"/>
          </p:cNvSpPr>
          <p:nvPr>
            <p:ph idx="1"/>
          </p:nvPr>
        </p:nvSpPr>
        <p:spPr>
          <a:xfrm>
            <a:off x="838200" y="1825625"/>
            <a:ext cx="6609522" cy="4351338"/>
          </a:xfrm>
        </p:spPr>
        <p:txBody>
          <a:bodyPr>
            <a:normAutofit fontScale="92500" lnSpcReduction="10000"/>
          </a:bodyPr>
          <a:lstStyle/>
          <a:p>
            <a:r>
              <a:rPr lang="en-GB" dirty="0"/>
              <a:t>The calculation of coastline environment change and related shoreline studies such as beach height measurement are vital to the improvement of appropriate management approaches (</a:t>
            </a:r>
            <a:r>
              <a:rPr lang="en-GB" dirty="0" err="1"/>
              <a:t>Anfuso</a:t>
            </a:r>
            <a:r>
              <a:rPr lang="en-GB" dirty="0"/>
              <a:t>, 2011).</a:t>
            </a:r>
          </a:p>
          <a:p>
            <a:endParaRPr lang="en-GB" dirty="0"/>
          </a:p>
          <a:p>
            <a:pPr marL="0" indent="0">
              <a:buNone/>
            </a:pPr>
            <a:r>
              <a:rPr lang="en-GB" u="sng" dirty="0"/>
              <a:t>Users of beach height measurement:</a:t>
            </a:r>
          </a:p>
          <a:p>
            <a:r>
              <a:rPr lang="en-GB" dirty="0"/>
              <a:t>Coastal defence</a:t>
            </a:r>
          </a:p>
          <a:p>
            <a:r>
              <a:rPr lang="en-GB" dirty="0"/>
              <a:t>Environmental management</a:t>
            </a:r>
          </a:p>
          <a:p>
            <a:r>
              <a:rPr lang="en-GB" dirty="0"/>
              <a:t>Economic exploitation of the intertidal zone</a:t>
            </a:r>
          </a:p>
          <a:p>
            <a:r>
              <a:rPr lang="en-GB" dirty="0"/>
              <a:t>Coastal flood forecasting</a:t>
            </a:r>
          </a:p>
        </p:txBody>
      </p:sp>
      <p:sp>
        <p:nvSpPr>
          <p:cNvPr id="4" name="TextBox 3">
            <a:extLst>
              <a:ext uri="{FF2B5EF4-FFF2-40B4-BE49-F238E27FC236}">
                <a16:creationId xmlns:a16="http://schemas.microsoft.com/office/drawing/2014/main" id="{C22C4B3D-C1C6-419F-B4BE-4AFFC25CD8C3}"/>
              </a:ext>
            </a:extLst>
          </p:cNvPr>
          <p:cNvSpPr txBox="1"/>
          <p:nvPr/>
        </p:nvSpPr>
        <p:spPr>
          <a:xfrm>
            <a:off x="7792278" y="1597329"/>
            <a:ext cx="4214192" cy="4316823"/>
          </a:xfrm>
          <a:prstGeom prst="rect">
            <a:avLst/>
          </a:prstGeom>
          <a:noFill/>
        </p:spPr>
        <p:txBody>
          <a:bodyPr wrap="square" rtlCol="0">
            <a:spAutoFit/>
          </a:bodyPr>
          <a:lstStyle/>
          <a:p>
            <a:pPr>
              <a:lnSpc>
                <a:spcPct val="107000"/>
              </a:lnSpc>
              <a:spcAft>
                <a:spcPts val="800"/>
              </a:spcAf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Requirements for beach topography mapping instruments by users</a:t>
            </a:r>
          </a:p>
          <a:p>
            <a:pPr marL="285750" indent="-285750">
              <a:spcAft>
                <a:spcPts val="800"/>
              </a:spcAft>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Annual repeat </a:t>
            </a:r>
          </a:p>
          <a:p>
            <a:pPr marL="285750" indent="-285750">
              <a:spcAft>
                <a:spcPts val="800"/>
              </a:spcAft>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10 cm vertical accuracy  </a:t>
            </a:r>
          </a:p>
          <a:p>
            <a:pPr marL="285750" indent="-285750">
              <a:spcAft>
                <a:spcPts val="800"/>
              </a:spcAft>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10-50 cm planimetric accuracy </a:t>
            </a:r>
          </a:p>
          <a:p>
            <a:pPr marL="285750" indent="-285750">
              <a:spcAft>
                <a:spcPts val="800"/>
              </a:spcAft>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Cover complete beach/nearshore zone</a:t>
            </a:r>
          </a:p>
          <a:p>
            <a:pPr marL="285750" indent="-285750">
              <a:spcAft>
                <a:spcPts val="800"/>
              </a:spcAft>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Synoptic view (capacity to appreciate all the area at a single time) </a:t>
            </a:r>
          </a:p>
          <a:p>
            <a:pPr marL="285750" indent="-285750">
              <a:spcAft>
                <a:spcPts val="800"/>
              </a:spcAft>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Map scope of exposed space</a:t>
            </a:r>
          </a:p>
          <a:p>
            <a:pPr marL="285750" indent="-285750">
              <a:spcAft>
                <a:spcPts val="800"/>
              </a:spcAft>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Ability to study over a long time period</a:t>
            </a:r>
          </a:p>
          <a:p>
            <a:pPr marL="285750" indent="-285750">
              <a:spcAft>
                <a:spcPts val="800"/>
              </a:spcAft>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 Monitor changes over as large an area as possible to cover whole coastal cell </a:t>
            </a:r>
          </a:p>
          <a:p>
            <a:pPr marL="285750" indent="-285750">
              <a:buFont typeface="Arial" panose="020B0604020202020204" pitchFamily="34" charset="0"/>
              <a:buChar char="•"/>
            </a:pPr>
            <a:r>
              <a:rPr lang="en-GB" sz="1600" dirty="0">
                <a:effectLst/>
                <a:latin typeface="Calibri" panose="020F0502020204030204" pitchFamily="34" charset="0"/>
                <a:ea typeface="Calibri" panose="020F0502020204030204" pitchFamily="34" charset="0"/>
                <a:cs typeface="Times New Roman" panose="02020603050405020304" pitchFamily="18" charset="0"/>
              </a:rPr>
              <a:t>Height changes recognisable </a:t>
            </a:r>
            <a:endParaRPr lang="en-GB" sz="1600" dirty="0"/>
          </a:p>
        </p:txBody>
      </p:sp>
    </p:spTree>
    <p:extLst>
      <p:ext uri="{BB962C8B-B14F-4D97-AF65-F5344CB8AC3E}">
        <p14:creationId xmlns:p14="http://schemas.microsoft.com/office/powerpoint/2010/main" val="3858523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4A04F-4DD6-404A-A865-9C41EFF06D2C}"/>
              </a:ext>
            </a:extLst>
          </p:cNvPr>
          <p:cNvSpPr>
            <a:spLocks noGrp="1"/>
          </p:cNvSpPr>
          <p:nvPr>
            <p:ph type="title"/>
          </p:nvPr>
        </p:nvSpPr>
        <p:spPr/>
        <p:txBody>
          <a:bodyPr/>
          <a:lstStyle/>
          <a:p>
            <a:r>
              <a:rPr lang="en-GB" u="sng"/>
              <a:t>Introduction</a:t>
            </a:r>
            <a:endParaRPr lang="en-GB" u="sng" dirty="0"/>
          </a:p>
        </p:txBody>
      </p:sp>
      <p:sp>
        <p:nvSpPr>
          <p:cNvPr id="3" name="Content Placeholder 2">
            <a:extLst>
              <a:ext uri="{FF2B5EF4-FFF2-40B4-BE49-F238E27FC236}">
                <a16:creationId xmlns:a16="http://schemas.microsoft.com/office/drawing/2014/main" id="{84D649E1-48A0-4D97-94F3-579D31EC45AF}"/>
              </a:ext>
            </a:extLst>
          </p:cNvPr>
          <p:cNvSpPr>
            <a:spLocks noGrp="1"/>
          </p:cNvSpPr>
          <p:nvPr>
            <p:ph idx="1"/>
          </p:nvPr>
        </p:nvSpPr>
        <p:spPr>
          <a:xfrm>
            <a:off x="838200" y="1825625"/>
            <a:ext cx="5257800" cy="4351338"/>
          </a:xfrm>
        </p:spPr>
        <p:txBody>
          <a:bodyPr>
            <a:normAutofit fontScale="92500" lnSpcReduction="20000"/>
          </a:bodyPr>
          <a:lstStyle/>
          <a:p>
            <a:pPr marL="0" indent="0">
              <a:buNone/>
            </a:pPr>
            <a:r>
              <a:rPr lang="en-GB" u="sng" dirty="0"/>
              <a:t>Beach change can be measured by:</a:t>
            </a:r>
          </a:p>
          <a:p>
            <a:pPr marL="0" indent="0">
              <a:buNone/>
            </a:pPr>
            <a:endParaRPr lang="en-GB" u="sng" dirty="0"/>
          </a:p>
          <a:p>
            <a:r>
              <a:rPr lang="en-GB" dirty="0"/>
              <a:t>Ground Survey</a:t>
            </a:r>
          </a:p>
          <a:p>
            <a:r>
              <a:rPr lang="en-GB" dirty="0"/>
              <a:t>Airborne </a:t>
            </a:r>
            <a:r>
              <a:rPr lang="en-GB" dirty="0" err="1"/>
              <a:t>stereophotogrammertry</a:t>
            </a:r>
            <a:endParaRPr lang="en-GB" dirty="0"/>
          </a:p>
          <a:p>
            <a:r>
              <a:rPr lang="en-GB" dirty="0"/>
              <a:t>Airborne scanning laser </a:t>
            </a:r>
            <a:r>
              <a:rPr lang="en-GB" dirty="0" err="1"/>
              <a:t>alimetry</a:t>
            </a:r>
            <a:endParaRPr lang="en-GB" dirty="0"/>
          </a:p>
          <a:p>
            <a:r>
              <a:rPr lang="en-GB" dirty="0"/>
              <a:t>Airborne interferometry</a:t>
            </a:r>
          </a:p>
          <a:p>
            <a:r>
              <a:rPr lang="en-GB" dirty="0"/>
              <a:t>Waterline method</a:t>
            </a:r>
          </a:p>
          <a:p>
            <a:r>
              <a:rPr lang="en-GB" dirty="0"/>
              <a:t>Bathymetry measurement by SAR imaging of wave current interaction</a:t>
            </a:r>
          </a:p>
          <a:p>
            <a:r>
              <a:rPr lang="en-GB" dirty="0"/>
              <a:t>Satellite interferometry</a:t>
            </a:r>
          </a:p>
          <a:p>
            <a:r>
              <a:rPr lang="en-GB" dirty="0"/>
              <a:t>Optical satellite data</a:t>
            </a:r>
          </a:p>
        </p:txBody>
      </p:sp>
      <p:sp>
        <p:nvSpPr>
          <p:cNvPr id="4" name="TextBox 3">
            <a:extLst>
              <a:ext uri="{FF2B5EF4-FFF2-40B4-BE49-F238E27FC236}">
                <a16:creationId xmlns:a16="http://schemas.microsoft.com/office/drawing/2014/main" id="{35E456D7-1180-4153-8E6E-0C278B3516C4}"/>
              </a:ext>
            </a:extLst>
          </p:cNvPr>
          <p:cNvSpPr txBox="1"/>
          <p:nvPr/>
        </p:nvSpPr>
        <p:spPr>
          <a:xfrm>
            <a:off x="7387389" y="1690688"/>
            <a:ext cx="4804611" cy="4278094"/>
          </a:xfrm>
          <a:prstGeom prst="rect">
            <a:avLst/>
          </a:prstGeom>
          <a:noFill/>
        </p:spPr>
        <p:txBody>
          <a:bodyPr wrap="square" rtlCol="0">
            <a:spAutoFit/>
          </a:bodyPr>
          <a:lstStyle/>
          <a:p>
            <a:r>
              <a:rPr lang="en-GB" sz="2600" u="sng" dirty="0"/>
              <a:t>Disadvantages of these methods</a:t>
            </a:r>
          </a:p>
          <a:p>
            <a:endParaRPr lang="en-GB" sz="2600" u="sng" dirty="0"/>
          </a:p>
          <a:p>
            <a:pPr marL="342900" indent="-342900" algn="l" latinLnBrk="0">
              <a:buFont typeface="Arial" panose="020B0604020202020204" pitchFamily="34" charset="0"/>
              <a:buChar char="•"/>
            </a:pPr>
            <a:r>
              <a:rPr lang="en-GB" sz="2200" dirty="0">
                <a:latin typeface="+mj-lt"/>
              </a:rPr>
              <a:t>Cost</a:t>
            </a:r>
          </a:p>
          <a:p>
            <a:pPr marL="342900" indent="-342900" algn="l" latinLnBrk="0">
              <a:buFont typeface="Arial" panose="020B0604020202020204" pitchFamily="34" charset="0"/>
              <a:buChar char="•"/>
            </a:pPr>
            <a:endParaRPr lang="en-GB" sz="2200" dirty="0">
              <a:latin typeface="+mj-lt"/>
            </a:endParaRPr>
          </a:p>
          <a:p>
            <a:pPr marL="342900" indent="-342900" algn="l" latinLnBrk="0">
              <a:buFont typeface="Arial" panose="020B0604020202020204" pitchFamily="34" charset="0"/>
              <a:buChar char="•"/>
            </a:pPr>
            <a:r>
              <a:rPr lang="en-GB" sz="2200" dirty="0">
                <a:latin typeface="+mj-lt"/>
              </a:rPr>
              <a:t>Labour intensive</a:t>
            </a:r>
          </a:p>
          <a:p>
            <a:pPr marL="342900" indent="-342900" algn="l" latinLnBrk="0">
              <a:buFont typeface="Arial" panose="020B0604020202020204" pitchFamily="34" charset="0"/>
              <a:buChar char="•"/>
            </a:pPr>
            <a:endParaRPr lang="en-GB" sz="2200" dirty="0">
              <a:latin typeface="+mj-lt"/>
            </a:endParaRPr>
          </a:p>
          <a:p>
            <a:pPr marL="342900" indent="-342900" algn="l" latinLnBrk="0">
              <a:buFont typeface="Arial" panose="020B0604020202020204" pitchFamily="34" charset="0"/>
              <a:buChar char="•"/>
            </a:pPr>
            <a:r>
              <a:rPr lang="en-GB" sz="2200" dirty="0">
                <a:latin typeface="+mj-lt"/>
              </a:rPr>
              <a:t>Time consuming</a:t>
            </a:r>
          </a:p>
          <a:p>
            <a:pPr marL="342900" indent="-342900" algn="l" latinLnBrk="0">
              <a:buFont typeface="Arial" panose="020B0604020202020204" pitchFamily="34" charset="0"/>
              <a:buChar char="•"/>
            </a:pPr>
            <a:endParaRPr lang="en-GB" sz="2200" dirty="0">
              <a:latin typeface="+mj-lt"/>
            </a:endParaRPr>
          </a:p>
          <a:p>
            <a:pPr marL="342900" indent="-342900" algn="l" latinLnBrk="0">
              <a:buFont typeface="Arial" panose="020B0604020202020204" pitchFamily="34" charset="0"/>
              <a:buChar char="•"/>
            </a:pPr>
            <a:r>
              <a:rPr lang="en-GB" sz="2200" dirty="0">
                <a:latin typeface="+mj-lt"/>
              </a:rPr>
              <a:t>On open sandy beaches, the widely used LIDAR is prone to error if tripods slip into sand or move due to adverse weather</a:t>
            </a:r>
            <a:endParaRPr lang="en-GB" sz="2200" dirty="0"/>
          </a:p>
        </p:txBody>
      </p:sp>
    </p:spTree>
    <p:extLst>
      <p:ext uri="{BB962C8B-B14F-4D97-AF65-F5344CB8AC3E}">
        <p14:creationId xmlns:p14="http://schemas.microsoft.com/office/powerpoint/2010/main" val="3738005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376E7EC-62BB-432F-808B-5942473AD6F3}"/>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Why investigate this area?</a:t>
            </a:r>
          </a:p>
        </p:txBody>
      </p:sp>
      <p:sp>
        <p:nvSpPr>
          <p:cNvPr id="3" name="Content Placeholder 2">
            <a:extLst>
              <a:ext uri="{FF2B5EF4-FFF2-40B4-BE49-F238E27FC236}">
                <a16:creationId xmlns:a16="http://schemas.microsoft.com/office/drawing/2014/main" id="{FB25E235-F6B7-417C-9EDA-79FF671872A6}"/>
              </a:ext>
            </a:extLst>
          </p:cNvPr>
          <p:cNvSpPr>
            <a:spLocks noGrp="1"/>
          </p:cNvSpPr>
          <p:nvPr>
            <p:ph idx="1"/>
          </p:nvPr>
        </p:nvSpPr>
        <p:spPr>
          <a:xfrm>
            <a:off x="838200" y="2586789"/>
            <a:ext cx="10515600" cy="3590174"/>
          </a:xfrm>
        </p:spPr>
        <p:txBody>
          <a:bodyPr>
            <a:normAutofit/>
          </a:bodyPr>
          <a:lstStyle/>
          <a:p>
            <a:r>
              <a:rPr lang="en-GB" sz="1900" dirty="0">
                <a:latin typeface="+mj-lt"/>
              </a:rPr>
              <a:t>B</a:t>
            </a:r>
            <a:r>
              <a:rPr lang="en-GB" sz="1900" b="0" i="0" dirty="0">
                <a:effectLst/>
                <a:latin typeface="+mj-lt"/>
              </a:rPr>
              <a:t>each survey approaches should be accurate, fast and low-cost at the same time.</a:t>
            </a:r>
          </a:p>
          <a:p>
            <a:pPr marL="0" indent="0">
              <a:buNone/>
            </a:pPr>
            <a:endParaRPr lang="en-GB" sz="1900" u="sng" dirty="0">
              <a:latin typeface="+mj-lt"/>
            </a:endParaRPr>
          </a:p>
          <a:p>
            <a:r>
              <a:rPr lang="en-GB" sz="1900" dirty="0">
                <a:latin typeface="+mj-lt"/>
              </a:rPr>
              <a:t>Drones are safe, straightforward and cost effective in relation to measuring beach topography. </a:t>
            </a:r>
            <a:endParaRPr lang="en-GB" sz="1900" b="0" i="0" dirty="0">
              <a:effectLst/>
              <a:latin typeface="+mj-lt"/>
            </a:endParaRPr>
          </a:p>
          <a:p>
            <a:endParaRPr lang="en-GB" sz="1900" dirty="0">
              <a:latin typeface="+mj-lt"/>
            </a:endParaRPr>
          </a:p>
          <a:p>
            <a:r>
              <a:rPr lang="en-GB" sz="1900" b="0" i="0" dirty="0">
                <a:effectLst/>
                <a:latin typeface="+mj-lt"/>
              </a:rPr>
              <a:t>Rhossili Bay is exposed to westerly winds and waves, and beach morphology is primarily determined by storm events. The effect of single storms on beach topography is of scientific and management importance (</a:t>
            </a:r>
            <a:r>
              <a:rPr lang="en-GB" sz="1900" b="0" i="0" dirty="0" err="1">
                <a:effectLst/>
                <a:latin typeface="+mj-lt"/>
              </a:rPr>
              <a:t>Blossier</a:t>
            </a:r>
            <a:r>
              <a:rPr lang="en-GB" sz="1900" b="0" i="0" dirty="0">
                <a:effectLst/>
                <a:latin typeface="+mj-lt"/>
              </a:rPr>
              <a:t> et al. </a:t>
            </a:r>
            <a:r>
              <a:rPr lang="en-GB" sz="1900" b="0" i="0" u="none" strike="noStrike" dirty="0">
                <a:effectLst/>
                <a:latin typeface="+mj-lt"/>
                <a:hlinkClick r:id="rId2" tooltip="Blossier B, Bryan KR, Daly CJ, Winter C (2017) Spatial and temporal scales of shoreline morphodynamics derived from video camera observations for the island of Sylt, German Wadden Sea. Geo-Mar Lett 37(2):111–123. &#10;https://doi.org/10.1007/s00367-016-0461-7&#10;&#10;&#10;"/>
              </a:rPr>
              <a:t>2017</a:t>
            </a:r>
            <a:r>
              <a:rPr lang="en-GB" sz="1900" b="0" i="0" dirty="0">
                <a:effectLst/>
                <a:latin typeface="+mj-lt"/>
              </a:rPr>
              <a:t>).</a:t>
            </a:r>
            <a:endParaRPr lang="en-GB" sz="1900" dirty="0">
              <a:latin typeface="+mj-lt"/>
            </a:endParaRPr>
          </a:p>
          <a:p>
            <a:endParaRPr lang="en-GB" sz="1900" dirty="0">
              <a:latin typeface="+mj-lt"/>
            </a:endParaRPr>
          </a:p>
          <a:p>
            <a:r>
              <a:rPr lang="en-GB" sz="1900" b="0" i="0" dirty="0">
                <a:effectLst/>
                <a:latin typeface="+mj-lt"/>
              </a:rPr>
              <a:t>Drones allow the collection of multi-temporal data that can then be </a:t>
            </a:r>
            <a:r>
              <a:rPr lang="en-GB" sz="1900" b="0" i="0" dirty="0" err="1">
                <a:effectLst/>
                <a:latin typeface="+mj-lt"/>
              </a:rPr>
              <a:t>analyzed</a:t>
            </a:r>
            <a:r>
              <a:rPr lang="en-GB" sz="1900" b="0" i="0" dirty="0">
                <a:effectLst/>
                <a:latin typeface="+mj-lt"/>
              </a:rPr>
              <a:t> to assess the </a:t>
            </a:r>
            <a:r>
              <a:rPr lang="en-GB" sz="1900" b="0" i="0" dirty="0" err="1">
                <a:effectLst/>
                <a:latin typeface="+mj-lt"/>
              </a:rPr>
              <a:t>spatio</a:t>
            </a:r>
            <a:r>
              <a:rPr lang="en-GB" sz="1900" b="0" i="0" dirty="0">
                <a:effectLst/>
                <a:latin typeface="+mj-lt"/>
              </a:rPr>
              <a:t>-temporal evolution of erosional and depositional processes (e.g. Casella et al. </a:t>
            </a:r>
            <a:r>
              <a:rPr lang="en-GB" sz="1900" b="0" i="0" u="sng" dirty="0">
                <a:effectLst/>
                <a:latin typeface="+mj-lt"/>
                <a:hlinkClick r:id="rId3" tooltip="Casella E, Rovere A, Pedroncini A, Stark CP, Casella M, Ferrari M, Firpo M (2016) Drones as tools for monitoring beach topography changes in the Ligurian Sea (NW Mediterranean). Geo-Marine Lett 36:151–163. &#10;https://doi.org/10.1007/s00367-016-0435-9&#10;&#10;&#10;"/>
              </a:rPr>
              <a:t>2016</a:t>
            </a:r>
            <a:r>
              <a:rPr lang="en-GB" sz="1900" b="0" i="0" u="sng" dirty="0">
                <a:effectLst/>
                <a:latin typeface="+mj-lt"/>
              </a:rPr>
              <a:t>)</a:t>
            </a:r>
            <a:endParaRPr lang="en-GB" sz="1900" dirty="0">
              <a:latin typeface="+mj-lt"/>
            </a:endParaRPr>
          </a:p>
        </p:txBody>
      </p:sp>
    </p:spTree>
    <p:extLst>
      <p:ext uri="{BB962C8B-B14F-4D97-AF65-F5344CB8AC3E}">
        <p14:creationId xmlns:p14="http://schemas.microsoft.com/office/powerpoint/2010/main" val="3288872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6098544-F312-486A-A325-3319D82B3488}"/>
              </a:ext>
            </a:extLst>
          </p:cNvPr>
          <p:cNvSpPr>
            <a:spLocks noGrp="1"/>
          </p:cNvSpPr>
          <p:nvPr>
            <p:ph type="title"/>
          </p:nvPr>
        </p:nvSpPr>
        <p:spPr>
          <a:xfrm>
            <a:off x="838200" y="838199"/>
            <a:ext cx="4191000" cy="5338763"/>
          </a:xfrm>
        </p:spPr>
        <p:txBody>
          <a:bodyPr>
            <a:normAutofit/>
          </a:bodyPr>
          <a:lstStyle/>
          <a:p>
            <a:r>
              <a:rPr lang="en-GB" dirty="0"/>
              <a:t>What is beach topography data used for?</a:t>
            </a:r>
          </a:p>
        </p:txBody>
      </p:sp>
      <p:sp>
        <p:nvSpPr>
          <p:cNvPr id="3" name="Content Placeholder 2">
            <a:extLst>
              <a:ext uri="{FF2B5EF4-FFF2-40B4-BE49-F238E27FC236}">
                <a16:creationId xmlns:a16="http://schemas.microsoft.com/office/drawing/2014/main" id="{F3FB955F-ECBB-4257-BD8F-79219A529BDB}"/>
              </a:ext>
            </a:extLst>
          </p:cNvPr>
          <p:cNvSpPr>
            <a:spLocks noGrp="1"/>
          </p:cNvSpPr>
          <p:nvPr>
            <p:ph idx="1"/>
          </p:nvPr>
        </p:nvSpPr>
        <p:spPr>
          <a:xfrm>
            <a:off x="5302332" y="838199"/>
            <a:ext cx="6051468" cy="5338763"/>
          </a:xfrm>
        </p:spPr>
        <p:txBody>
          <a:bodyPr anchor="ctr">
            <a:normAutofit/>
          </a:bodyPr>
          <a:lstStyle/>
          <a:p>
            <a:r>
              <a:rPr lang="en-GB" sz="2000"/>
              <a:t>Flood defence strategies undertaken by EA and MDC.</a:t>
            </a:r>
          </a:p>
          <a:p>
            <a:endParaRPr lang="en-GB" sz="2000"/>
          </a:p>
          <a:p>
            <a:r>
              <a:rPr lang="en-GB" sz="2000"/>
              <a:t>Monitoring of SPA’s and SSSI’s.</a:t>
            </a:r>
          </a:p>
          <a:p>
            <a:endParaRPr lang="en-GB" sz="2000"/>
          </a:p>
          <a:p>
            <a:r>
              <a:rPr lang="en-GB" sz="2000"/>
              <a:t>EIA’s on power stations, ports, oil plants, tourist hotspots.</a:t>
            </a:r>
          </a:p>
          <a:p>
            <a:endParaRPr lang="en-GB" sz="2000"/>
          </a:p>
          <a:p>
            <a:r>
              <a:rPr lang="en-GB" sz="2000"/>
              <a:t>Fishing interests (Shellfish)</a:t>
            </a:r>
          </a:p>
          <a:p>
            <a:endParaRPr lang="en-GB" sz="2000"/>
          </a:p>
          <a:p>
            <a:r>
              <a:rPr lang="en-GB" sz="2000"/>
              <a:t>Improved prediction of coastal flooding</a:t>
            </a:r>
          </a:p>
        </p:txBody>
      </p:sp>
    </p:spTree>
    <p:extLst>
      <p:ext uri="{BB962C8B-B14F-4D97-AF65-F5344CB8AC3E}">
        <p14:creationId xmlns:p14="http://schemas.microsoft.com/office/powerpoint/2010/main" val="40630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6B7987C-913B-47FC-9BF7-9AB3F48928DB}"/>
              </a:ext>
            </a:extLst>
          </p:cNvPr>
          <p:cNvSpPr>
            <a:spLocks noGrp="1"/>
          </p:cNvSpPr>
          <p:nvPr>
            <p:ph type="title"/>
          </p:nvPr>
        </p:nvSpPr>
        <p:spPr>
          <a:xfrm>
            <a:off x="838200" y="713312"/>
            <a:ext cx="4038600" cy="5431376"/>
          </a:xfrm>
        </p:spPr>
        <p:txBody>
          <a:bodyPr>
            <a:normAutofit/>
          </a:bodyPr>
          <a:lstStyle/>
          <a:p>
            <a:r>
              <a:rPr lang="en-GB" dirty="0"/>
              <a:t>Why use a drone to measure beach topography change?</a:t>
            </a:r>
          </a:p>
        </p:txBody>
      </p:sp>
      <p:sp>
        <p:nvSpPr>
          <p:cNvPr id="3" name="Content Placeholder 2">
            <a:extLst>
              <a:ext uri="{FF2B5EF4-FFF2-40B4-BE49-F238E27FC236}">
                <a16:creationId xmlns:a16="http://schemas.microsoft.com/office/drawing/2014/main" id="{F328C755-EA37-4569-A20E-8013E938B4A0}"/>
              </a:ext>
            </a:extLst>
          </p:cNvPr>
          <p:cNvSpPr>
            <a:spLocks noGrp="1"/>
          </p:cNvSpPr>
          <p:nvPr>
            <p:ph idx="1"/>
          </p:nvPr>
        </p:nvSpPr>
        <p:spPr>
          <a:xfrm>
            <a:off x="6095999" y="713313"/>
            <a:ext cx="5257801" cy="5431376"/>
          </a:xfrm>
        </p:spPr>
        <p:txBody>
          <a:bodyPr anchor="ctr">
            <a:normAutofit fontScale="92500" lnSpcReduction="10000"/>
          </a:bodyPr>
          <a:lstStyle/>
          <a:p>
            <a:r>
              <a:rPr lang="en-GB" sz="2000" dirty="0"/>
              <a:t>Able to go where other systems can’t</a:t>
            </a:r>
          </a:p>
          <a:p>
            <a:pPr marL="0" indent="0">
              <a:buNone/>
            </a:pPr>
            <a:endParaRPr lang="en-GB" sz="2000" dirty="0"/>
          </a:p>
          <a:p>
            <a:r>
              <a:rPr lang="en-GB" sz="2000" dirty="0"/>
              <a:t>Cost effective</a:t>
            </a:r>
          </a:p>
          <a:p>
            <a:endParaRPr lang="en-GB" sz="2000" dirty="0"/>
          </a:p>
          <a:p>
            <a:r>
              <a:rPr lang="en-GB" sz="2000" dirty="0"/>
              <a:t>Efficient </a:t>
            </a:r>
          </a:p>
          <a:p>
            <a:endParaRPr lang="en-GB" sz="2000" dirty="0"/>
          </a:p>
          <a:p>
            <a:r>
              <a:rPr lang="en-GB" sz="2000" dirty="0"/>
              <a:t>Faster data collection – useful in short term planning following storm events/dredging</a:t>
            </a:r>
          </a:p>
          <a:p>
            <a:endParaRPr lang="en-GB" sz="2000" dirty="0"/>
          </a:p>
          <a:p>
            <a:r>
              <a:rPr lang="en-GB" sz="2000" dirty="0"/>
              <a:t>Can also add to datasets for long term change</a:t>
            </a:r>
          </a:p>
          <a:p>
            <a:endParaRPr lang="en-GB" sz="2000" dirty="0"/>
          </a:p>
          <a:p>
            <a:r>
              <a:rPr lang="en-GB" sz="2000" dirty="0"/>
              <a:t>Understanding coastal processes is fundamental for appropriate coastal planning and the design and shape of human constructions (Bird 1996; Short and Hogan 1994; </a:t>
            </a:r>
            <a:r>
              <a:rPr lang="en-GB" sz="2000" dirty="0" err="1"/>
              <a:t>Anfuso</a:t>
            </a:r>
            <a:r>
              <a:rPr lang="en-GB" sz="2000" dirty="0"/>
              <a:t> et al. 2001; </a:t>
            </a:r>
            <a:r>
              <a:rPr lang="en-GB" sz="2000" dirty="0" err="1"/>
              <a:t>Bilskie</a:t>
            </a:r>
            <a:r>
              <a:rPr lang="en-GB" sz="2000" dirty="0"/>
              <a:t> et al. 2014; Hanley et al. 2014; Rangel-Buitrago et al. 2015).</a:t>
            </a:r>
          </a:p>
          <a:p>
            <a:endParaRPr lang="en-GB" sz="2000" dirty="0"/>
          </a:p>
        </p:txBody>
      </p:sp>
    </p:spTree>
    <p:extLst>
      <p:ext uri="{BB962C8B-B14F-4D97-AF65-F5344CB8AC3E}">
        <p14:creationId xmlns:p14="http://schemas.microsoft.com/office/powerpoint/2010/main" val="3402989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8" name="Group 1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C76906B1-A8DF-4341-8D95-441E63879C55}"/>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Research Objectives</a:t>
            </a:r>
          </a:p>
        </p:txBody>
      </p:sp>
      <p:graphicFrame>
        <p:nvGraphicFramePr>
          <p:cNvPr id="5" name="Content Placeholder 2">
            <a:extLst>
              <a:ext uri="{FF2B5EF4-FFF2-40B4-BE49-F238E27FC236}">
                <a16:creationId xmlns:a16="http://schemas.microsoft.com/office/drawing/2014/main" id="{F6078F8E-3ACF-478B-A3AA-34DEFA493EE9}"/>
              </a:ext>
            </a:extLst>
          </p:cNvPr>
          <p:cNvGraphicFramePr>
            <a:graphicFrameLocks noGrp="1"/>
          </p:cNvGraphicFramePr>
          <p:nvPr>
            <p:ph idx="1"/>
            <p:extLst>
              <p:ext uri="{D42A27DB-BD31-4B8C-83A1-F6EECF244321}">
                <p14:modId xmlns:p14="http://schemas.microsoft.com/office/powerpoint/2010/main" val="160893220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0592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433A36-0DF6-46F1-B840-CC966F9BEDE0}"/>
              </a:ext>
            </a:extLst>
          </p:cNvPr>
          <p:cNvSpPr>
            <a:spLocks noGrp="1"/>
          </p:cNvSpPr>
          <p:nvPr>
            <p:ph type="title"/>
          </p:nvPr>
        </p:nvSpPr>
        <p:spPr>
          <a:xfrm>
            <a:off x="640080" y="325369"/>
            <a:ext cx="4368602" cy="1956841"/>
          </a:xfrm>
        </p:spPr>
        <p:txBody>
          <a:bodyPr anchor="b">
            <a:normAutofit/>
          </a:bodyPr>
          <a:lstStyle/>
          <a:p>
            <a:r>
              <a:rPr lang="en-GB" sz="5400"/>
              <a:t>Study Area</a:t>
            </a:r>
          </a:p>
        </p:txBody>
      </p:sp>
      <p:sp>
        <p:nvSpPr>
          <p:cNvPr id="7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62AE8F-60F1-45F5-8153-68D23F190472}"/>
              </a:ext>
            </a:extLst>
          </p:cNvPr>
          <p:cNvSpPr>
            <a:spLocks noGrp="1"/>
          </p:cNvSpPr>
          <p:nvPr>
            <p:ph idx="1"/>
          </p:nvPr>
        </p:nvSpPr>
        <p:spPr>
          <a:xfrm>
            <a:off x="640080" y="2872899"/>
            <a:ext cx="4243589" cy="3320668"/>
          </a:xfrm>
        </p:spPr>
        <p:txBody>
          <a:bodyPr>
            <a:normAutofit fontScale="92500"/>
          </a:bodyPr>
          <a:lstStyle/>
          <a:p>
            <a:r>
              <a:rPr lang="en-GB" sz="1900" dirty="0"/>
              <a:t>The study area is located at the Northern end of the 3km Rhossili Bay in Gower, where a 120m transect along the HWL will be flown and recorded using the drone models 4k camera.</a:t>
            </a:r>
          </a:p>
          <a:p>
            <a:r>
              <a:rPr lang="en-GB" sz="1900" dirty="0"/>
              <a:t>Flight times will be carefully planned to avoid high tides with apps used to ensure the same repeated accuracy of flight path.</a:t>
            </a:r>
          </a:p>
          <a:p>
            <a:r>
              <a:rPr lang="en-GB" sz="1900" dirty="0"/>
              <a:t>Use an Apple watch to give exact latitude and longitude start point of transect, direct drone to start here and fly North. </a:t>
            </a:r>
          </a:p>
        </p:txBody>
      </p:sp>
      <p:pic>
        <p:nvPicPr>
          <p:cNvPr id="1032" name="Picture 8" descr="Ramblers Walking Holidays">
            <a:extLst>
              <a:ext uri="{FF2B5EF4-FFF2-40B4-BE49-F238E27FC236}">
                <a16:creationId xmlns:a16="http://schemas.microsoft.com/office/drawing/2014/main" id="{69E63E5F-8631-4091-AA9B-62818D0899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6758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04FE1-7F6C-4F79-8582-F2606E97CCCD}"/>
              </a:ext>
            </a:extLst>
          </p:cNvPr>
          <p:cNvSpPr>
            <a:spLocks noGrp="1"/>
          </p:cNvSpPr>
          <p:nvPr>
            <p:ph type="title"/>
          </p:nvPr>
        </p:nvSpPr>
        <p:spPr/>
        <p:txBody>
          <a:bodyPr/>
          <a:lstStyle/>
          <a:p>
            <a:r>
              <a:rPr lang="en-GB" u="sng" dirty="0"/>
              <a:t>Methodology</a:t>
            </a:r>
          </a:p>
        </p:txBody>
      </p:sp>
      <p:sp>
        <p:nvSpPr>
          <p:cNvPr id="3" name="Content Placeholder 2">
            <a:extLst>
              <a:ext uri="{FF2B5EF4-FFF2-40B4-BE49-F238E27FC236}">
                <a16:creationId xmlns:a16="http://schemas.microsoft.com/office/drawing/2014/main" id="{68938A08-75CF-42FC-8752-3F3BF1F0EBCE}"/>
              </a:ext>
            </a:extLst>
          </p:cNvPr>
          <p:cNvSpPr>
            <a:spLocks noGrp="1"/>
          </p:cNvSpPr>
          <p:nvPr>
            <p:ph idx="1"/>
          </p:nvPr>
        </p:nvSpPr>
        <p:spPr/>
        <p:txBody>
          <a:bodyPr>
            <a:normAutofit fontScale="25000" lnSpcReduction="20000"/>
          </a:bodyPr>
          <a:lstStyle/>
          <a:p>
            <a:r>
              <a:rPr lang="en-GB" sz="7600" dirty="0"/>
              <a:t>Use Matterport pro 2 3D scanners, which use depth data and sensors to capture and showcase areas to scan the 120m transect. The data will get uploaded to a cloud hosting service called my Matterport with a measurement tool accuracy of 0.01. It uses 9 sensors, cameras and lenses, to rotate on a tripod taking a series of 9 photos per scan. After each scan I will move the camera 2-3 metres along the study area, these are the meshes we create before stitching them together on my Matterport. One scan will be done prior to the use of the drones, and one scan following the gathering of drone data. This data can then be compared to the data which the drone gathers.</a:t>
            </a:r>
          </a:p>
          <a:p>
            <a:endParaRPr lang="en-GB" sz="7600" dirty="0"/>
          </a:p>
          <a:p>
            <a:r>
              <a:rPr lang="en-GB" sz="7600" dirty="0"/>
              <a:t>Fly </a:t>
            </a:r>
            <a:r>
              <a:rPr lang="en-GB" sz="7600" b="0" i="0" dirty="0">
                <a:solidFill>
                  <a:srgbClr val="0F1111"/>
                </a:solidFill>
                <a:effectLst/>
                <a:latin typeface="Amazon Ember"/>
              </a:rPr>
              <a:t>DJI Mini 2 Fly More Combo </a:t>
            </a:r>
            <a:r>
              <a:rPr lang="en-GB" sz="7600" dirty="0"/>
              <a:t>drone over the same 120m flight path transect at 50m altitude on a daily basis for a 8 week time period.</a:t>
            </a:r>
          </a:p>
          <a:p>
            <a:endParaRPr lang="en-GB" sz="7600" dirty="0"/>
          </a:p>
          <a:p>
            <a:r>
              <a:rPr lang="en-GB" sz="7600" dirty="0"/>
              <a:t>Use a drone mapping app to ensure the same flight path each day.</a:t>
            </a:r>
          </a:p>
          <a:p>
            <a:endParaRPr lang="en-GB" sz="7600" dirty="0"/>
          </a:p>
          <a:p>
            <a:r>
              <a:rPr lang="en-GB" sz="7600" dirty="0"/>
              <a:t>Overlay all the videos on top of each other using adobe premier or </a:t>
            </a:r>
            <a:r>
              <a:rPr lang="en-GB" sz="7600" dirty="0" err="1"/>
              <a:t>imovie</a:t>
            </a:r>
            <a:r>
              <a:rPr lang="en-GB" sz="7600" dirty="0"/>
              <a:t>. This will allow the creation of models to see change.</a:t>
            </a:r>
          </a:p>
          <a:p>
            <a:endParaRPr lang="en-GB" sz="7600" dirty="0"/>
          </a:p>
          <a:p>
            <a:r>
              <a:rPr lang="en-GB" sz="7600" dirty="0"/>
              <a:t>Colour code the differences in beach height measurement using the overlaid videos and/or input the exact height data into excel spreadsheet in order for it to be manipulated and analysed – mean HWL, beach profile, surface elevation change, net volume change for each cell etc.</a:t>
            </a:r>
          </a:p>
          <a:p>
            <a:endParaRPr lang="en-GB" dirty="0"/>
          </a:p>
          <a:p>
            <a:endParaRPr lang="en-GB" dirty="0"/>
          </a:p>
          <a:p>
            <a:endParaRPr lang="en-GB" dirty="0"/>
          </a:p>
        </p:txBody>
      </p:sp>
    </p:spTree>
    <p:extLst>
      <p:ext uri="{BB962C8B-B14F-4D97-AF65-F5344CB8AC3E}">
        <p14:creationId xmlns:p14="http://schemas.microsoft.com/office/powerpoint/2010/main" val="1643962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30284-EA45-4B9A-8B5D-F4A3E911093E}"/>
              </a:ext>
            </a:extLst>
          </p:cNvPr>
          <p:cNvSpPr>
            <a:spLocks noGrp="1"/>
          </p:cNvSpPr>
          <p:nvPr>
            <p:ph type="title"/>
          </p:nvPr>
        </p:nvSpPr>
        <p:spPr/>
        <p:txBody>
          <a:bodyPr/>
          <a:lstStyle/>
          <a:p>
            <a:r>
              <a:rPr lang="en-GB" u="sng" dirty="0"/>
              <a:t>Timescale</a:t>
            </a:r>
          </a:p>
        </p:txBody>
      </p:sp>
      <p:sp>
        <p:nvSpPr>
          <p:cNvPr id="3" name="Content Placeholder 2">
            <a:extLst>
              <a:ext uri="{FF2B5EF4-FFF2-40B4-BE49-F238E27FC236}">
                <a16:creationId xmlns:a16="http://schemas.microsoft.com/office/drawing/2014/main" id="{B368ACCD-F97E-4C07-8E48-CB0C4AFA19BA}"/>
              </a:ext>
            </a:extLst>
          </p:cNvPr>
          <p:cNvSpPr>
            <a:spLocks noGrp="1"/>
          </p:cNvSpPr>
          <p:nvPr>
            <p:ph idx="1"/>
          </p:nvPr>
        </p:nvSpPr>
        <p:spPr/>
        <p:txBody>
          <a:bodyPr>
            <a:normAutofit fontScale="85000" lnSpcReduction="20000"/>
          </a:bodyPr>
          <a:lstStyle/>
          <a:p>
            <a:pPr marL="0" indent="0">
              <a:buNone/>
            </a:pPr>
            <a:r>
              <a:rPr lang="en-GB" dirty="0"/>
              <a:t>1) Methods and data collection. </a:t>
            </a:r>
            <a:r>
              <a:rPr lang="en-GB" i="1" dirty="0"/>
              <a:t>April-June</a:t>
            </a:r>
          </a:p>
          <a:p>
            <a:pPr marL="514350" indent="-514350">
              <a:buAutoNum type="arabicParenR"/>
            </a:pPr>
            <a:endParaRPr lang="en-GB" dirty="0"/>
          </a:p>
          <a:p>
            <a:pPr marL="0" indent="0">
              <a:buNone/>
            </a:pPr>
            <a:r>
              <a:rPr lang="en-GB" dirty="0"/>
              <a:t>2) Literature review – Existing methods of measuring beach topography change. </a:t>
            </a:r>
            <a:r>
              <a:rPr lang="en-GB" i="1" dirty="0"/>
              <a:t>May-July</a:t>
            </a:r>
          </a:p>
          <a:p>
            <a:pPr marL="0" indent="0">
              <a:buNone/>
            </a:pPr>
            <a:endParaRPr lang="en-GB" i="1" dirty="0"/>
          </a:p>
          <a:p>
            <a:pPr marL="0" indent="0">
              <a:buNone/>
            </a:pPr>
            <a:r>
              <a:rPr lang="en-GB" dirty="0"/>
              <a:t>3) Data Analysis  </a:t>
            </a:r>
            <a:r>
              <a:rPr lang="en-GB" i="1" dirty="0"/>
              <a:t>June - July</a:t>
            </a:r>
          </a:p>
          <a:p>
            <a:pPr marL="0" indent="0">
              <a:buNone/>
            </a:pPr>
            <a:endParaRPr lang="en-GB" i="1" dirty="0"/>
          </a:p>
          <a:p>
            <a:pPr marL="0" indent="0">
              <a:buNone/>
            </a:pPr>
            <a:r>
              <a:rPr lang="en-GB" dirty="0"/>
              <a:t>4) Results and discussion – critically analysing the merits of using drones to asses beach change and then determining the impact of using drones in the future as a key tool for measuring beach topography. </a:t>
            </a:r>
            <a:r>
              <a:rPr lang="en-GB" i="1" dirty="0"/>
              <a:t>July- August</a:t>
            </a:r>
          </a:p>
          <a:p>
            <a:endParaRPr lang="en-GB" dirty="0"/>
          </a:p>
          <a:p>
            <a:pPr marL="0" indent="0">
              <a:buNone/>
            </a:pPr>
            <a:r>
              <a:rPr lang="en-GB" dirty="0"/>
              <a:t>5) Introduction and conclusion. </a:t>
            </a:r>
            <a:r>
              <a:rPr lang="en-GB" i="1" dirty="0"/>
              <a:t>August – September </a:t>
            </a:r>
          </a:p>
          <a:p>
            <a:endParaRPr lang="en-GB" dirty="0"/>
          </a:p>
          <a:p>
            <a:endParaRPr lang="en-GB" dirty="0"/>
          </a:p>
        </p:txBody>
      </p:sp>
    </p:spTree>
    <p:extLst>
      <p:ext uri="{BB962C8B-B14F-4D97-AF65-F5344CB8AC3E}">
        <p14:creationId xmlns:p14="http://schemas.microsoft.com/office/powerpoint/2010/main" val="1034588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FB1D-1D0D-430A-8CF8-AAC579796702}"/>
              </a:ext>
            </a:extLst>
          </p:cNvPr>
          <p:cNvSpPr>
            <a:spLocks noGrp="1"/>
          </p:cNvSpPr>
          <p:nvPr>
            <p:ph type="title"/>
          </p:nvPr>
        </p:nvSpPr>
        <p:spPr/>
        <p:txBody>
          <a:bodyPr/>
          <a:lstStyle/>
          <a:p>
            <a:r>
              <a:rPr lang="en-GB" b="1" u="sng" dirty="0"/>
              <a:t>References</a:t>
            </a:r>
            <a:r>
              <a:rPr lang="en-GB" dirty="0"/>
              <a:t> </a:t>
            </a:r>
          </a:p>
        </p:txBody>
      </p:sp>
      <p:sp>
        <p:nvSpPr>
          <p:cNvPr id="3" name="Content Placeholder 2">
            <a:extLst>
              <a:ext uri="{FF2B5EF4-FFF2-40B4-BE49-F238E27FC236}">
                <a16:creationId xmlns:a16="http://schemas.microsoft.com/office/drawing/2014/main" id="{2F0CE602-D58D-4A9C-81FC-0539AFDDE60D}"/>
              </a:ext>
            </a:extLst>
          </p:cNvPr>
          <p:cNvSpPr>
            <a:spLocks noGrp="1"/>
          </p:cNvSpPr>
          <p:nvPr>
            <p:ph idx="1"/>
          </p:nvPr>
        </p:nvSpPr>
        <p:spPr/>
        <p:txBody>
          <a:bodyPr>
            <a:normAutofit fontScale="62500" lnSpcReduction="20000"/>
          </a:bodyPr>
          <a:lstStyle/>
          <a:p>
            <a:r>
              <a:rPr lang="en-GB" dirty="0" err="1"/>
              <a:t>Anfuso</a:t>
            </a:r>
            <a:r>
              <a:rPr lang="en-GB" dirty="0"/>
              <a:t> G, </a:t>
            </a:r>
            <a:r>
              <a:rPr lang="en-GB" dirty="0" err="1"/>
              <a:t>Pranzini</a:t>
            </a:r>
            <a:r>
              <a:rPr lang="en-GB" dirty="0"/>
              <a:t> E, Vitale G (2011) An integrated approach to coastal erosion problems in northern Tuscany (Italy): littoral morphological evolution and cell distribution. Geomorphology 129(3):204–214</a:t>
            </a:r>
          </a:p>
          <a:p>
            <a:r>
              <a:rPr lang="en-GB" b="0" i="0" dirty="0">
                <a:solidFill>
                  <a:srgbClr val="333333"/>
                </a:solidFill>
                <a:effectLst/>
                <a:latin typeface="-apple-system"/>
              </a:rPr>
              <a:t>Casella, E., </a:t>
            </a:r>
            <a:r>
              <a:rPr lang="en-GB" b="0" i="0" dirty="0" err="1">
                <a:solidFill>
                  <a:srgbClr val="333333"/>
                </a:solidFill>
                <a:effectLst/>
                <a:latin typeface="-apple-system"/>
              </a:rPr>
              <a:t>Drechsel</a:t>
            </a:r>
            <a:r>
              <a:rPr lang="en-GB" b="0" i="0" dirty="0">
                <a:solidFill>
                  <a:srgbClr val="333333"/>
                </a:solidFill>
                <a:effectLst/>
                <a:latin typeface="-apple-system"/>
              </a:rPr>
              <a:t>, J., Winter, C. </a:t>
            </a:r>
            <a:r>
              <a:rPr lang="en-GB" b="0" i="1" dirty="0">
                <a:solidFill>
                  <a:srgbClr val="333333"/>
                </a:solidFill>
                <a:effectLst/>
                <a:latin typeface="-apple-system"/>
              </a:rPr>
              <a:t>et al.</a:t>
            </a:r>
            <a:r>
              <a:rPr lang="en-GB" b="0" i="0" dirty="0">
                <a:solidFill>
                  <a:srgbClr val="333333"/>
                </a:solidFill>
                <a:effectLst/>
                <a:latin typeface="-apple-system"/>
              </a:rPr>
              <a:t> Accuracy of sand beach topography surveying by drones and photogrammetry. </a:t>
            </a:r>
            <a:r>
              <a:rPr lang="en-GB" b="0" i="1" dirty="0">
                <a:solidFill>
                  <a:srgbClr val="333333"/>
                </a:solidFill>
                <a:effectLst/>
                <a:latin typeface="-apple-system"/>
              </a:rPr>
              <a:t>Geo-Mar Lett</a:t>
            </a:r>
            <a:r>
              <a:rPr lang="en-GB" b="0" i="0" dirty="0">
                <a:solidFill>
                  <a:srgbClr val="333333"/>
                </a:solidFill>
                <a:effectLst/>
                <a:latin typeface="-apple-system"/>
              </a:rPr>
              <a:t> </a:t>
            </a:r>
            <a:r>
              <a:rPr lang="en-GB" b="1" i="0" dirty="0">
                <a:solidFill>
                  <a:srgbClr val="333333"/>
                </a:solidFill>
                <a:effectLst/>
                <a:latin typeface="-apple-system"/>
              </a:rPr>
              <a:t>40, </a:t>
            </a:r>
            <a:r>
              <a:rPr lang="en-GB" b="0" i="0" dirty="0">
                <a:solidFill>
                  <a:srgbClr val="333333"/>
                </a:solidFill>
                <a:effectLst/>
                <a:latin typeface="-apple-system"/>
              </a:rPr>
              <a:t>255–268 (2020).</a:t>
            </a:r>
          </a:p>
          <a:p>
            <a:r>
              <a:rPr lang="en-GB" dirty="0"/>
              <a:t>Bird, E.C.F., (1996) Beach management (Vol. 5). John Wiley &amp; Son Ltd. pp. 281 </a:t>
            </a:r>
            <a:endParaRPr lang="en-GB" dirty="0">
              <a:solidFill>
                <a:srgbClr val="333333"/>
              </a:solidFill>
              <a:latin typeface="-apple-system"/>
            </a:endParaRPr>
          </a:p>
          <a:p>
            <a:r>
              <a:rPr lang="en-GB" dirty="0"/>
              <a:t>Short AD, Hogan CL (1994) Rip currents and beach hazards: their impact on public safety and implications for coastal management. J Coast Res SI 12:197–209</a:t>
            </a:r>
          </a:p>
          <a:p>
            <a:r>
              <a:rPr lang="en-GB" dirty="0"/>
              <a:t>Rangel-Buitrago NG, </a:t>
            </a:r>
            <a:r>
              <a:rPr lang="en-GB" dirty="0" err="1"/>
              <a:t>Anfuso</a:t>
            </a:r>
            <a:r>
              <a:rPr lang="en-GB" dirty="0"/>
              <a:t> G, Williams AT (2015) Coastal erosion along the Caribbean coast of Colombia: magnitudes, causes and management. Ocean &amp; Coastal Management 114:129–144</a:t>
            </a:r>
          </a:p>
          <a:p>
            <a:r>
              <a:rPr lang="en-GB" dirty="0"/>
              <a:t>Hanley ME, </a:t>
            </a:r>
            <a:r>
              <a:rPr lang="en-GB" dirty="0" err="1"/>
              <a:t>Hoggart</a:t>
            </a:r>
            <a:r>
              <a:rPr lang="en-GB" dirty="0"/>
              <a:t> SPG, Simmonds DJ, </a:t>
            </a:r>
            <a:r>
              <a:rPr lang="en-GB" dirty="0" err="1"/>
              <a:t>Bichot</a:t>
            </a:r>
            <a:r>
              <a:rPr lang="en-GB" dirty="0"/>
              <a:t> A, Colangelo MA, </a:t>
            </a:r>
            <a:r>
              <a:rPr lang="en-GB" dirty="0" err="1"/>
              <a:t>Bozzeda</a:t>
            </a:r>
            <a:r>
              <a:rPr lang="en-GB" dirty="0"/>
              <a:t> F, </a:t>
            </a:r>
            <a:r>
              <a:rPr lang="en-GB" dirty="0" err="1"/>
              <a:t>Heurtefeux</a:t>
            </a:r>
            <a:r>
              <a:rPr lang="en-GB" dirty="0"/>
              <a:t> H, </a:t>
            </a:r>
            <a:r>
              <a:rPr lang="en-GB" dirty="0" err="1"/>
              <a:t>Ondiviela</a:t>
            </a:r>
            <a:r>
              <a:rPr lang="en-GB" dirty="0"/>
              <a:t> B, Ostrowski R, </a:t>
            </a:r>
            <a:r>
              <a:rPr lang="en-GB" dirty="0" err="1"/>
              <a:t>Recio</a:t>
            </a:r>
            <a:r>
              <a:rPr lang="en-GB" dirty="0"/>
              <a:t> M, </a:t>
            </a:r>
            <a:r>
              <a:rPr lang="en-GB" dirty="0" err="1"/>
              <a:t>Trude</a:t>
            </a:r>
            <a:r>
              <a:rPr lang="en-GB" dirty="0"/>
              <a:t> R (2014) Shifting sands? Coastal protection by sand banks, beaches and dunes. Coast </a:t>
            </a:r>
            <a:r>
              <a:rPr lang="en-GB" dirty="0" err="1"/>
              <a:t>Eng</a:t>
            </a:r>
            <a:r>
              <a:rPr lang="en-GB" dirty="0"/>
              <a:t> 87:136–146</a:t>
            </a:r>
          </a:p>
          <a:p>
            <a:r>
              <a:rPr lang="en-GB" dirty="0" err="1"/>
              <a:t>Bilskie</a:t>
            </a:r>
            <a:r>
              <a:rPr lang="en-GB" dirty="0"/>
              <a:t> MV, Hagen SC, Medeiros SC, </a:t>
            </a:r>
            <a:r>
              <a:rPr lang="en-GB" dirty="0" err="1"/>
              <a:t>Passeri</a:t>
            </a:r>
            <a:r>
              <a:rPr lang="en-GB" dirty="0"/>
              <a:t> DL (2014) Dynamics of sea level rise and coastal flooding on a changing landscape. </a:t>
            </a:r>
            <a:r>
              <a:rPr lang="en-GB" dirty="0" err="1"/>
              <a:t>Geophys</a:t>
            </a:r>
            <a:r>
              <a:rPr lang="en-GB" dirty="0"/>
              <a:t> Res Lett 41(3):927–934</a:t>
            </a:r>
          </a:p>
          <a:p>
            <a:r>
              <a:rPr lang="en-GB" dirty="0"/>
              <a:t>Morton, R. A. (1991) Accurate shoreline mapping; past, present and future. Proceedings of Coastal Sediments. ASCE, 997–1010</a:t>
            </a:r>
          </a:p>
        </p:txBody>
      </p:sp>
    </p:spTree>
    <p:extLst>
      <p:ext uri="{BB962C8B-B14F-4D97-AF65-F5344CB8AC3E}">
        <p14:creationId xmlns:p14="http://schemas.microsoft.com/office/powerpoint/2010/main" val="3965873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9804</TotalTime>
  <Words>1197</Words>
  <Application>Microsoft Office PowerPoint</Application>
  <PresentationFormat>Widescreen</PresentationFormat>
  <Paragraphs>111</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Amazon Ember</vt:lpstr>
      <vt:lpstr>-apple-system</vt:lpstr>
      <vt:lpstr>Arial</vt:lpstr>
      <vt:lpstr>Calibri</vt:lpstr>
      <vt:lpstr>Calibri Light</vt:lpstr>
      <vt:lpstr>Office Theme</vt:lpstr>
      <vt:lpstr>What is the fastest way to asses beach topography change?</vt:lpstr>
      <vt:lpstr>Introduction</vt:lpstr>
      <vt:lpstr>Introduction</vt:lpstr>
      <vt:lpstr>Why investigate this area?</vt:lpstr>
      <vt:lpstr>What is beach topography data used for?</vt:lpstr>
      <vt:lpstr>Why use a drone to measure beach topography change?</vt:lpstr>
      <vt:lpstr>Research Objectives</vt:lpstr>
      <vt:lpstr>Study Area</vt:lpstr>
      <vt:lpstr>Methodology</vt:lpstr>
      <vt:lpstr>Timescale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fastest way to asses beach change</dc:title>
  <dc:creator>Milo</dc:creator>
  <cp:lastModifiedBy>Milo</cp:lastModifiedBy>
  <cp:revision>51</cp:revision>
  <dcterms:created xsi:type="dcterms:W3CDTF">2021-03-08T08:48:13Z</dcterms:created>
  <dcterms:modified xsi:type="dcterms:W3CDTF">2021-03-18T13:09:12Z</dcterms:modified>
</cp:coreProperties>
</file>