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366" autoAdjust="0"/>
  </p:normalViewPr>
  <p:slideViewPr>
    <p:cSldViewPr snapToGrid="0">
      <p:cViewPr varScale="1">
        <p:scale>
          <a:sx n="73" d="100"/>
          <a:sy n="73" d="100"/>
        </p:scale>
        <p:origin x="107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goyal703@gmail.com" userId="742a8e058cfb1e40" providerId="LiveId" clId="{2A41E434-2E0C-44EF-AA7C-912CD47FE36A}"/>
    <pc:docChg chg="undo custSel addSld modSld">
      <pc:chgData name="diyagoyal703@gmail.com" userId="742a8e058cfb1e40" providerId="LiveId" clId="{2A41E434-2E0C-44EF-AA7C-912CD47FE36A}" dt="2026-04-11T05:50:18.846" v="368" actId="1076"/>
      <pc:docMkLst>
        <pc:docMk/>
      </pc:docMkLst>
      <pc:sldChg chg="modSp mod">
        <pc:chgData name="diyagoyal703@gmail.com" userId="742a8e058cfb1e40" providerId="LiveId" clId="{2A41E434-2E0C-44EF-AA7C-912CD47FE36A}" dt="2026-04-11T05:48:53.516" v="362" actId="114"/>
        <pc:sldMkLst>
          <pc:docMk/>
          <pc:sldMk cId="652537861" sldId="256"/>
        </pc:sldMkLst>
        <pc:spChg chg="mod">
          <ac:chgData name="diyagoyal703@gmail.com" userId="742a8e058cfb1e40" providerId="LiveId" clId="{2A41E434-2E0C-44EF-AA7C-912CD47FE36A}" dt="2026-04-11T05:48:53.516" v="362" actId="114"/>
          <ac:spMkLst>
            <pc:docMk/>
            <pc:sldMk cId="652537861" sldId="256"/>
            <ac:spMk id="2" creationId="{F0F308B3-7672-4E3C-8F94-ABC1ACADF2F2}"/>
          </ac:spMkLst>
        </pc:spChg>
        <pc:spChg chg="mod">
          <ac:chgData name="diyagoyal703@gmail.com" userId="742a8e058cfb1e40" providerId="LiveId" clId="{2A41E434-2E0C-44EF-AA7C-912CD47FE36A}" dt="2026-04-11T05:33:37.598" v="3" actId="114"/>
          <ac:spMkLst>
            <pc:docMk/>
            <pc:sldMk cId="652537861" sldId="256"/>
            <ac:spMk id="3" creationId="{B335D45F-05DE-44D0-AFDB-A87014AFBA62}"/>
          </ac:spMkLst>
        </pc:spChg>
      </pc:sldChg>
      <pc:sldChg chg="modSp new mod modNotesTx">
        <pc:chgData name="diyagoyal703@gmail.com" userId="742a8e058cfb1e40" providerId="LiveId" clId="{2A41E434-2E0C-44EF-AA7C-912CD47FE36A}" dt="2026-04-11T05:34:34.636" v="22"/>
        <pc:sldMkLst>
          <pc:docMk/>
          <pc:sldMk cId="2561086455" sldId="257"/>
        </pc:sldMkLst>
        <pc:spChg chg="mod">
          <ac:chgData name="diyagoyal703@gmail.com" userId="742a8e058cfb1e40" providerId="LiveId" clId="{2A41E434-2E0C-44EF-AA7C-912CD47FE36A}" dt="2026-04-11T05:34:07.464" v="15" actId="403"/>
          <ac:spMkLst>
            <pc:docMk/>
            <pc:sldMk cId="2561086455" sldId="257"/>
            <ac:spMk id="2" creationId="{3F40D1AD-D77A-4DA3-AF9E-B56506778778}"/>
          </ac:spMkLst>
        </pc:spChg>
        <pc:spChg chg="mod">
          <ac:chgData name="diyagoyal703@gmail.com" userId="742a8e058cfb1e40" providerId="LiveId" clId="{2A41E434-2E0C-44EF-AA7C-912CD47FE36A}" dt="2026-04-11T05:34:17.598" v="20" actId="403"/>
          <ac:spMkLst>
            <pc:docMk/>
            <pc:sldMk cId="2561086455" sldId="257"/>
            <ac:spMk id="3" creationId="{2DF53775-B115-4D76-8FAA-5BFACDD801A4}"/>
          </ac:spMkLst>
        </pc:spChg>
      </pc:sldChg>
      <pc:sldChg chg="modSp new mod modNotesTx">
        <pc:chgData name="diyagoyal703@gmail.com" userId="742a8e058cfb1e40" providerId="LiveId" clId="{2A41E434-2E0C-44EF-AA7C-912CD47FE36A}" dt="2026-04-11T05:35:18.365" v="44"/>
        <pc:sldMkLst>
          <pc:docMk/>
          <pc:sldMk cId="3489907774" sldId="258"/>
        </pc:sldMkLst>
        <pc:spChg chg="mod">
          <ac:chgData name="diyagoyal703@gmail.com" userId="742a8e058cfb1e40" providerId="LiveId" clId="{2A41E434-2E0C-44EF-AA7C-912CD47FE36A}" dt="2026-04-11T05:34:53.125" v="30" actId="403"/>
          <ac:spMkLst>
            <pc:docMk/>
            <pc:sldMk cId="3489907774" sldId="258"/>
            <ac:spMk id="2" creationId="{D65076BE-36C0-4A14-9FF6-EE5533486F65}"/>
          </ac:spMkLst>
        </pc:spChg>
        <pc:spChg chg="mod">
          <ac:chgData name="diyagoyal703@gmail.com" userId="742a8e058cfb1e40" providerId="LiveId" clId="{2A41E434-2E0C-44EF-AA7C-912CD47FE36A}" dt="2026-04-11T05:35:12.255" v="43" actId="27636"/>
          <ac:spMkLst>
            <pc:docMk/>
            <pc:sldMk cId="3489907774" sldId="258"/>
            <ac:spMk id="3" creationId="{95B47995-3499-43A0-A29B-E338F35C230B}"/>
          </ac:spMkLst>
        </pc:spChg>
      </pc:sldChg>
      <pc:sldChg chg="modSp new mod modNotesTx">
        <pc:chgData name="diyagoyal703@gmail.com" userId="742a8e058cfb1e40" providerId="LiveId" clId="{2A41E434-2E0C-44EF-AA7C-912CD47FE36A}" dt="2026-04-11T05:35:54.148" v="62"/>
        <pc:sldMkLst>
          <pc:docMk/>
          <pc:sldMk cId="2765501109" sldId="259"/>
        </pc:sldMkLst>
        <pc:spChg chg="mod">
          <ac:chgData name="diyagoyal703@gmail.com" userId="742a8e058cfb1e40" providerId="LiveId" clId="{2A41E434-2E0C-44EF-AA7C-912CD47FE36A}" dt="2026-04-11T05:35:35.853" v="55" actId="403"/>
          <ac:spMkLst>
            <pc:docMk/>
            <pc:sldMk cId="2765501109" sldId="259"/>
            <ac:spMk id="2" creationId="{9CC9A498-D092-4845-9F6D-4D186CD2A650}"/>
          </ac:spMkLst>
        </pc:spChg>
        <pc:spChg chg="mod">
          <ac:chgData name="diyagoyal703@gmail.com" userId="742a8e058cfb1e40" providerId="LiveId" clId="{2A41E434-2E0C-44EF-AA7C-912CD47FE36A}" dt="2026-04-11T05:35:46.819" v="61" actId="27636"/>
          <ac:spMkLst>
            <pc:docMk/>
            <pc:sldMk cId="2765501109" sldId="259"/>
            <ac:spMk id="3" creationId="{895D0650-F211-41FB-895F-076AB37A5408}"/>
          </ac:spMkLst>
        </pc:spChg>
      </pc:sldChg>
      <pc:sldChg chg="addSp modSp new mod modNotesTx">
        <pc:chgData name="diyagoyal703@gmail.com" userId="742a8e058cfb1e40" providerId="LiveId" clId="{2A41E434-2E0C-44EF-AA7C-912CD47FE36A}" dt="2026-04-11T05:50:18.846" v="368" actId="1076"/>
        <pc:sldMkLst>
          <pc:docMk/>
          <pc:sldMk cId="1460607734" sldId="260"/>
        </pc:sldMkLst>
        <pc:spChg chg="mod">
          <ac:chgData name="diyagoyal703@gmail.com" userId="742a8e058cfb1e40" providerId="LiveId" clId="{2A41E434-2E0C-44EF-AA7C-912CD47FE36A}" dt="2026-04-11T05:36:08.493" v="71" actId="113"/>
          <ac:spMkLst>
            <pc:docMk/>
            <pc:sldMk cId="1460607734" sldId="260"/>
            <ac:spMk id="2" creationId="{830B583F-6813-4787-B59C-584BEDE1F228}"/>
          </ac:spMkLst>
        </pc:spChg>
        <pc:spChg chg="mod">
          <ac:chgData name="diyagoyal703@gmail.com" userId="742a8e058cfb1e40" providerId="LiveId" clId="{2A41E434-2E0C-44EF-AA7C-912CD47FE36A}" dt="2026-04-11T05:50:10.265" v="365" actId="14100"/>
          <ac:spMkLst>
            <pc:docMk/>
            <pc:sldMk cId="1460607734" sldId="260"/>
            <ac:spMk id="3" creationId="{3F2DC7C1-A579-4BCB-971A-FACE8BCFAE81}"/>
          </ac:spMkLst>
        </pc:spChg>
        <pc:picChg chg="add mod">
          <ac:chgData name="diyagoyal703@gmail.com" userId="742a8e058cfb1e40" providerId="LiveId" clId="{2A41E434-2E0C-44EF-AA7C-912CD47FE36A}" dt="2026-04-11T05:50:18.846" v="368" actId="1076"/>
          <ac:picMkLst>
            <pc:docMk/>
            <pc:sldMk cId="1460607734" sldId="260"/>
            <ac:picMk id="5" creationId="{FCD777FC-F2F2-4D10-90E6-6890E3567234}"/>
          </ac:picMkLst>
        </pc:picChg>
      </pc:sldChg>
      <pc:sldChg chg="modSp new mod modNotesTx">
        <pc:chgData name="diyagoyal703@gmail.com" userId="742a8e058cfb1e40" providerId="LiveId" clId="{2A41E434-2E0C-44EF-AA7C-912CD47FE36A}" dt="2026-04-11T05:37:09.604" v="98"/>
        <pc:sldMkLst>
          <pc:docMk/>
          <pc:sldMk cId="3635522639" sldId="261"/>
        </pc:sldMkLst>
        <pc:spChg chg="mod">
          <ac:chgData name="diyagoyal703@gmail.com" userId="742a8e058cfb1e40" providerId="LiveId" clId="{2A41E434-2E0C-44EF-AA7C-912CD47FE36A}" dt="2026-04-11T05:36:48.935" v="91" actId="403"/>
          <ac:spMkLst>
            <pc:docMk/>
            <pc:sldMk cId="3635522639" sldId="261"/>
            <ac:spMk id="2" creationId="{A3E6055D-5958-4D70-AF7C-16D8308786C1}"/>
          </ac:spMkLst>
        </pc:spChg>
        <pc:spChg chg="mod">
          <ac:chgData name="diyagoyal703@gmail.com" userId="742a8e058cfb1e40" providerId="LiveId" clId="{2A41E434-2E0C-44EF-AA7C-912CD47FE36A}" dt="2026-04-11T05:37:02.543" v="97" actId="27636"/>
          <ac:spMkLst>
            <pc:docMk/>
            <pc:sldMk cId="3635522639" sldId="261"/>
            <ac:spMk id="3" creationId="{49D4E463-DC1A-4E99-830B-815801620F61}"/>
          </ac:spMkLst>
        </pc:spChg>
      </pc:sldChg>
      <pc:sldChg chg="modSp new mod modNotesTx">
        <pc:chgData name="diyagoyal703@gmail.com" userId="742a8e058cfb1e40" providerId="LiveId" clId="{2A41E434-2E0C-44EF-AA7C-912CD47FE36A}" dt="2026-04-11T05:41:10.082" v="112"/>
        <pc:sldMkLst>
          <pc:docMk/>
          <pc:sldMk cId="1571438634" sldId="262"/>
        </pc:sldMkLst>
        <pc:spChg chg="mod">
          <ac:chgData name="diyagoyal703@gmail.com" userId="742a8e058cfb1e40" providerId="LiveId" clId="{2A41E434-2E0C-44EF-AA7C-912CD47FE36A}" dt="2026-04-11T05:37:21.689" v="107" actId="403"/>
          <ac:spMkLst>
            <pc:docMk/>
            <pc:sldMk cId="1571438634" sldId="262"/>
            <ac:spMk id="2" creationId="{B2AD5AC3-A71D-4E98-8306-C970402CE7F4}"/>
          </ac:spMkLst>
        </pc:spChg>
        <pc:spChg chg="mod">
          <ac:chgData name="diyagoyal703@gmail.com" userId="742a8e058cfb1e40" providerId="LiveId" clId="{2A41E434-2E0C-44EF-AA7C-912CD47FE36A}" dt="2026-04-11T05:41:03.673" v="111" actId="403"/>
          <ac:spMkLst>
            <pc:docMk/>
            <pc:sldMk cId="1571438634" sldId="262"/>
            <ac:spMk id="3" creationId="{DB640233-53C5-4E54-BEEA-6D9727026A50}"/>
          </ac:spMkLst>
        </pc:spChg>
      </pc:sldChg>
      <pc:sldChg chg="modSp new mod modNotesTx">
        <pc:chgData name="diyagoyal703@gmail.com" userId="742a8e058cfb1e40" providerId="LiveId" clId="{2A41E434-2E0C-44EF-AA7C-912CD47FE36A}" dt="2026-04-11T05:41:52.620" v="126"/>
        <pc:sldMkLst>
          <pc:docMk/>
          <pc:sldMk cId="1529126186" sldId="263"/>
        </pc:sldMkLst>
        <pc:spChg chg="mod">
          <ac:chgData name="diyagoyal703@gmail.com" userId="742a8e058cfb1e40" providerId="LiveId" clId="{2A41E434-2E0C-44EF-AA7C-912CD47FE36A}" dt="2026-04-11T05:41:36.190" v="121" actId="113"/>
          <ac:spMkLst>
            <pc:docMk/>
            <pc:sldMk cId="1529126186" sldId="263"/>
            <ac:spMk id="2" creationId="{99D3C71C-DC40-45BB-B30D-C78670D3FC21}"/>
          </ac:spMkLst>
        </pc:spChg>
        <pc:spChg chg="mod">
          <ac:chgData name="diyagoyal703@gmail.com" userId="742a8e058cfb1e40" providerId="LiveId" clId="{2A41E434-2E0C-44EF-AA7C-912CD47FE36A}" dt="2026-04-11T05:41:46.686" v="125" actId="403"/>
          <ac:spMkLst>
            <pc:docMk/>
            <pc:sldMk cId="1529126186" sldId="263"/>
            <ac:spMk id="3" creationId="{06F62CDB-E265-4387-8134-1A98E8E114D2}"/>
          </ac:spMkLst>
        </pc:spChg>
      </pc:sldChg>
      <pc:sldChg chg="modSp new mod modNotesTx">
        <pc:chgData name="diyagoyal703@gmail.com" userId="742a8e058cfb1e40" providerId="LiveId" clId="{2A41E434-2E0C-44EF-AA7C-912CD47FE36A}" dt="2026-04-11T05:42:25.180" v="141"/>
        <pc:sldMkLst>
          <pc:docMk/>
          <pc:sldMk cId="4135556931" sldId="264"/>
        </pc:sldMkLst>
        <pc:spChg chg="mod">
          <ac:chgData name="diyagoyal703@gmail.com" userId="742a8e058cfb1e40" providerId="LiveId" clId="{2A41E434-2E0C-44EF-AA7C-912CD47FE36A}" dt="2026-04-11T05:42:08.198" v="136" actId="403"/>
          <ac:spMkLst>
            <pc:docMk/>
            <pc:sldMk cId="4135556931" sldId="264"/>
            <ac:spMk id="2" creationId="{17EE1CA5-3452-49F6-96FB-06CA9E33B35F}"/>
          </ac:spMkLst>
        </pc:spChg>
        <pc:spChg chg="mod">
          <ac:chgData name="diyagoyal703@gmail.com" userId="742a8e058cfb1e40" providerId="LiveId" clId="{2A41E434-2E0C-44EF-AA7C-912CD47FE36A}" dt="2026-04-11T05:42:19.834" v="140" actId="403"/>
          <ac:spMkLst>
            <pc:docMk/>
            <pc:sldMk cId="4135556931" sldId="264"/>
            <ac:spMk id="3" creationId="{288F5DE8-1831-4B19-ABC8-0CF757DAF444}"/>
          </ac:spMkLst>
        </pc:spChg>
      </pc:sldChg>
      <pc:sldChg chg="modSp new mod modNotesTx">
        <pc:chgData name="diyagoyal703@gmail.com" userId="742a8e058cfb1e40" providerId="LiveId" clId="{2A41E434-2E0C-44EF-AA7C-912CD47FE36A}" dt="2026-04-11T05:43:07.407" v="157"/>
        <pc:sldMkLst>
          <pc:docMk/>
          <pc:sldMk cId="3186581112" sldId="265"/>
        </pc:sldMkLst>
        <pc:spChg chg="mod">
          <ac:chgData name="diyagoyal703@gmail.com" userId="742a8e058cfb1e40" providerId="LiveId" clId="{2A41E434-2E0C-44EF-AA7C-912CD47FE36A}" dt="2026-04-11T05:42:45.815" v="150" actId="403"/>
          <ac:spMkLst>
            <pc:docMk/>
            <pc:sldMk cId="3186581112" sldId="265"/>
            <ac:spMk id="2" creationId="{21434215-239D-42E8-B785-A445ED307F5C}"/>
          </ac:spMkLst>
        </pc:spChg>
        <pc:spChg chg="mod">
          <ac:chgData name="diyagoyal703@gmail.com" userId="742a8e058cfb1e40" providerId="LiveId" clId="{2A41E434-2E0C-44EF-AA7C-912CD47FE36A}" dt="2026-04-11T05:43:00.042" v="156" actId="27636"/>
          <ac:spMkLst>
            <pc:docMk/>
            <pc:sldMk cId="3186581112" sldId="265"/>
            <ac:spMk id="3" creationId="{DFE2D2B7-8B60-44D7-91BD-C14C73E6D0E8}"/>
          </ac:spMkLst>
        </pc:spChg>
      </pc:sldChg>
      <pc:sldChg chg="modSp new mod modNotesTx">
        <pc:chgData name="diyagoyal703@gmail.com" userId="742a8e058cfb1e40" providerId="LiveId" clId="{2A41E434-2E0C-44EF-AA7C-912CD47FE36A}" dt="2026-04-11T05:43:40.645" v="175"/>
        <pc:sldMkLst>
          <pc:docMk/>
          <pc:sldMk cId="1826306122" sldId="266"/>
        </pc:sldMkLst>
        <pc:spChg chg="mod">
          <ac:chgData name="diyagoyal703@gmail.com" userId="742a8e058cfb1e40" providerId="LiveId" clId="{2A41E434-2E0C-44EF-AA7C-912CD47FE36A}" dt="2026-04-11T05:43:24.122" v="168" actId="404"/>
          <ac:spMkLst>
            <pc:docMk/>
            <pc:sldMk cId="1826306122" sldId="266"/>
            <ac:spMk id="2" creationId="{2E489FC4-21EE-4AE5-9650-4E02D9C577F2}"/>
          </ac:spMkLst>
        </pc:spChg>
        <pc:spChg chg="mod">
          <ac:chgData name="diyagoyal703@gmail.com" userId="742a8e058cfb1e40" providerId="LiveId" clId="{2A41E434-2E0C-44EF-AA7C-912CD47FE36A}" dt="2026-04-11T05:43:35.596" v="174" actId="27636"/>
          <ac:spMkLst>
            <pc:docMk/>
            <pc:sldMk cId="1826306122" sldId="266"/>
            <ac:spMk id="3" creationId="{8B1EA1D6-3E58-470F-BBF2-A6AF1EC26AD0}"/>
          </ac:spMkLst>
        </pc:spChg>
      </pc:sldChg>
      <pc:sldChg chg="modSp new mod modNotesTx">
        <pc:chgData name="diyagoyal703@gmail.com" userId="742a8e058cfb1e40" providerId="LiveId" clId="{2A41E434-2E0C-44EF-AA7C-912CD47FE36A}" dt="2026-04-11T05:44:18.305" v="190"/>
        <pc:sldMkLst>
          <pc:docMk/>
          <pc:sldMk cId="3886945219" sldId="267"/>
        </pc:sldMkLst>
        <pc:spChg chg="mod">
          <ac:chgData name="diyagoyal703@gmail.com" userId="742a8e058cfb1e40" providerId="LiveId" clId="{2A41E434-2E0C-44EF-AA7C-912CD47FE36A}" dt="2026-04-11T05:43:58.451" v="184" actId="403"/>
          <ac:spMkLst>
            <pc:docMk/>
            <pc:sldMk cId="3886945219" sldId="267"/>
            <ac:spMk id="2" creationId="{96ECCF07-0D93-4D9D-A229-CB29608D65E9}"/>
          </ac:spMkLst>
        </pc:spChg>
        <pc:spChg chg="mod">
          <ac:chgData name="diyagoyal703@gmail.com" userId="742a8e058cfb1e40" providerId="LiveId" clId="{2A41E434-2E0C-44EF-AA7C-912CD47FE36A}" dt="2026-04-11T05:44:09.201" v="189" actId="403"/>
          <ac:spMkLst>
            <pc:docMk/>
            <pc:sldMk cId="3886945219" sldId="267"/>
            <ac:spMk id="3" creationId="{1E6A7B78-3971-42E4-8229-A7C3F9D3D54A}"/>
          </ac:spMkLst>
        </pc:spChg>
      </pc:sldChg>
      <pc:sldChg chg="modSp new mod modNotesTx">
        <pc:chgData name="diyagoyal703@gmail.com" userId="742a8e058cfb1e40" providerId="LiveId" clId="{2A41E434-2E0C-44EF-AA7C-912CD47FE36A}" dt="2026-04-11T05:44:51.196" v="207"/>
        <pc:sldMkLst>
          <pc:docMk/>
          <pc:sldMk cId="1783031282" sldId="268"/>
        </pc:sldMkLst>
        <pc:spChg chg="mod">
          <ac:chgData name="diyagoyal703@gmail.com" userId="742a8e058cfb1e40" providerId="LiveId" clId="{2A41E434-2E0C-44EF-AA7C-912CD47FE36A}" dt="2026-04-11T05:44:32.523" v="200" actId="404"/>
          <ac:spMkLst>
            <pc:docMk/>
            <pc:sldMk cId="1783031282" sldId="268"/>
            <ac:spMk id="2" creationId="{4F3D8C1C-9203-48F6-9BF1-4AB762A33F46}"/>
          </ac:spMkLst>
        </pc:spChg>
        <pc:spChg chg="mod">
          <ac:chgData name="diyagoyal703@gmail.com" userId="742a8e058cfb1e40" providerId="LiveId" clId="{2A41E434-2E0C-44EF-AA7C-912CD47FE36A}" dt="2026-04-11T05:44:44.586" v="206" actId="27636"/>
          <ac:spMkLst>
            <pc:docMk/>
            <pc:sldMk cId="1783031282" sldId="268"/>
            <ac:spMk id="3" creationId="{FC78350B-13BD-4FFF-8690-D462EF8C862B}"/>
          </ac:spMkLst>
        </pc:spChg>
      </pc:sldChg>
      <pc:sldChg chg="modSp new mod modNotesTx">
        <pc:chgData name="diyagoyal703@gmail.com" userId="742a8e058cfb1e40" providerId="LiveId" clId="{2A41E434-2E0C-44EF-AA7C-912CD47FE36A}" dt="2026-04-11T05:45:37.415" v="228"/>
        <pc:sldMkLst>
          <pc:docMk/>
          <pc:sldMk cId="4136635957" sldId="269"/>
        </pc:sldMkLst>
        <pc:spChg chg="mod">
          <ac:chgData name="diyagoyal703@gmail.com" userId="742a8e058cfb1e40" providerId="LiveId" clId="{2A41E434-2E0C-44EF-AA7C-912CD47FE36A}" dt="2026-04-11T05:45:08.207" v="216" actId="403"/>
          <ac:spMkLst>
            <pc:docMk/>
            <pc:sldMk cId="4136635957" sldId="269"/>
            <ac:spMk id="2" creationId="{EA14DDAC-56E1-404E-ADA4-BF16B374B224}"/>
          </ac:spMkLst>
        </pc:spChg>
        <pc:spChg chg="mod">
          <ac:chgData name="diyagoyal703@gmail.com" userId="742a8e058cfb1e40" providerId="LiveId" clId="{2A41E434-2E0C-44EF-AA7C-912CD47FE36A}" dt="2026-04-11T05:45:30.538" v="227" actId="403"/>
          <ac:spMkLst>
            <pc:docMk/>
            <pc:sldMk cId="4136635957" sldId="269"/>
            <ac:spMk id="3" creationId="{981B14DD-E2DC-453A-912A-84C077B8AAAB}"/>
          </ac:spMkLst>
        </pc:spChg>
      </pc:sldChg>
      <pc:sldChg chg="modSp new mod modNotesTx">
        <pc:chgData name="diyagoyal703@gmail.com" userId="742a8e058cfb1e40" providerId="LiveId" clId="{2A41E434-2E0C-44EF-AA7C-912CD47FE36A}" dt="2026-04-11T05:46:10.251" v="248"/>
        <pc:sldMkLst>
          <pc:docMk/>
          <pc:sldMk cId="3885197802" sldId="270"/>
        </pc:sldMkLst>
        <pc:spChg chg="mod">
          <ac:chgData name="diyagoyal703@gmail.com" userId="742a8e058cfb1e40" providerId="LiveId" clId="{2A41E434-2E0C-44EF-AA7C-912CD47FE36A}" dt="2026-04-11T05:45:51.665" v="237" actId="403"/>
          <ac:spMkLst>
            <pc:docMk/>
            <pc:sldMk cId="3885197802" sldId="270"/>
            <ac:spMk id="2" creationId="{2E167EFA-967C-438C-869B-1A8267127045}"/>
          </ac:spMkLst>
        </pc:spChg>
        <pc:spChg chg="mod">
          <ac:chgData name="diyagoyal703@gmail.com" userId="742a8e058cfb1e40" providerId="LiveId" clId="{2A41E434-2E0C-44EF-AA7C-912CD47FE36A}" dt="2026-04-11T05:46:03.552" v="247" actId="27636"/>
          <ac:spMkLst>
            <pc:docMk/>
            <pc:sldMk cId="3885197802" sldId="270"/>
            <ac:spMk id="3" creationId="{1FEE18D4-35DB-4ADC-A448-E43E479C04AC}"/>
          </ac:spMkLst>
        </pc:spChg>
      </pc:sldChg>
      <pc:sldChg chg="modSp new mod modNotesTx">
        <pc:chgData name="diyagoyal703@gmail.com" userId="742a8e058cfb1e40" providerId="LiveId" clId="{2A41E434-2E0C-44EF-AA7C-912CD47FE36A}" dt="2026-04-11T05:46:44.844" v="263"/>
        <pc:sldMkLst>
          <pc:docMk/>
          <pc:sldMk cId="697640661" sldId="271"/>
        </pc:sldMkLst>
        <pc:spChg chg="mod">
          <ac:chgData name="diyagoyal703@gmail.com" userId="742a8e058cfb1e40" providerId="LiveId" clId="{2A41E434-2E0C-44EF-AA7C-912CD47FE36A}" dt="2026-04-11T05:46:25.562" v="256" actId="403"/>
          <ac:spMkLst>
            <pc:docMk/>
            <pc:sldMk cId="697640661" sldId="271"/>
            <ac:spMk id="2" creationId="{96DF7CA4-C76D-48DB-8882-73C32D11CC98}"/>
          </ac:spMkLst>
        </pc:spChg>
        <pc:spChg chg="mod">
          <ac:chgData name="diyagoyal703@gmail.com" userId="742a8e058cfb1e40" providerId="LiveId" clId="{2A41E434-2E0C-44EF-AA7C-912CD47FE36A}" dt="2026-04-11T05:46:37.497" v="262" actId="27636"/>
          <ac:spMkLst>
            <pc:docMk/>
            <pc:sldMk cId="697640661" sldId="271"/>
            <ac:spMk id="3" creationId="{94ABA5CC-A0A1-41D6-B1E0-0217A331230A}"/>
          </ac:spMkLst>
        </pc:spChg>
      </pc:sldChg>
      <pc:sldChg chg="modSp new mod">
        <pc:chgData name="diyagoyal703@gmail.com" userId="742a8e058cfb1e40" providerId="LiveId" clId="{2A41E434-2E0C-44EF-AA7C-912CD47FE36A}" dt="2026-04-11T05:47:46.551" v="298" actId="12"/>
        <pc:sldMkLst>
          <pc:docMk/>
          <pc:sldMk cId="3009412868" sldId="272"/>
        </pc:sldMkLst>
        <pc:spChg chg="mod">
          <ac:chgData name="diyagoyal703@gmail.com" userId="742a8e058cfb1e40" providerId="LiveId" clId="{2A41E434-2E0C-44EF-AA7C-912CD47FE36A}" dt="2026-04-11T05:47:09.967" v="293" actId="403"/>
          <ac:spMkLst>
            <pc:docMk/>
            <pc:sldMk cId="3009412868" sldId="272"/>
            <ac:spMk id="2" creationId="{F6D97C16-D466-4375-81AA-12055AE4393B}"/>
          </ac:spMkLst>
        </pc:spChg>
        <pc:spChg chg="mod">
          <ac:chgData name="diyagoyal703@gmail.com" userId="742a8e058cfb1e40" providerId="LiveId" clId="{2A41E434-2E0C-44EF-AA7C-912CD47FE36A}" dt="2026-04-11T05:47:46.551" v="298" actId="12"/>
          <ac:spMkLst>
            <pc:docMk/>
            <pc:sldMk cId="3009412868" sldId="272"/>
            <ac:spMk id="3" creationId="{98C94415-B4E3-411A-9FFE-344D2E5A401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487477-F546-4490-9E5A-23D62322099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AF341A-8088-4763-BD24-7ED113D66CCE}">
      <dgm:prSet custT="1"/>
      <dgm:spPr/>
      <dgm:t>
        <a:bodyPr/>
        <a:lstStyle/>
        <a:p>
          <a:pPr algn="ctr">
            <a:lnSpc>
              <a:spcPct val="150000"/>
            </a:lnSpc>
          </a:pPr>
          <a:r>
            <a:rPr lang="en-US" sz="1400" dirty="0">
              <a:latin typeface="Arial" panose="020B0604020202020204" pitchFamily="34" charset="0"/>
              <a:cs typeface="Arial" panose="020B0604020202020204" pitchFamily="34" charset="0"/>
            </a:rPr>
            <a:t>The frequent urination, excessive thirst and heightened hunger are all common symptoms (</a:t>
          </a:r>
          <a:r>
            <a:rPr lang="en-IN" sz="1400" dirty="0">
              <a:latin typeface="Arial" panose="020B0604020202020204" pitchFamily="34" charset="0"/>
              <a:cs typeface="Arial" panose="020B0604020202020204" pitchFamily="34" charset="0"/>
            </a:rPr>
            <a:t>Cleveland Clinic, 2023</a:t>
          </a:r>
          <a:r>
            <a:rPr lang="en-US" sz="1400" dirty="0">
              <a:latin typeface="Arial" panose="020B0604020202020204" pitchFamily="34" charset="0"/>
              <a:cs typeface="Arial" panose="020B0604020202020204" pitchFamily="34" charset="0"/>
            </a:rPr>
            <a:t>).</a:t>
          </a:r>
        </a:p>
      </dgm:t>
    </dgm:pt>
    <dgm:pt modelId="{FBFF20F0-61C4-4F31-A952-031EA1C58DD0}" type="parTrans" cxnId="{6D6F79EC-3D72-4EC4-86D5-5600F92E9ED2}">
      <dgm:prSet/>
      <dgm:spPr/>
      <dgm:t>
        <a:bodyPr/>
        <a:lstStyle/>
        <a:p>
          <a:endParaRPr lang="en-US"/>
        </a:p>
      </dgm:t>
    </dgm:pt>
    <dgm:pt modelId="{6D11DFC5-EB0B-4EBD-856B-8D7F165ED751}" type="sibTrans" cxnId="{6D6F79EC-3D72-4EC4-86D5-5600F92E9ED2}">
      <dgm:prSet/>
      <dgm:spPr/>
      <dgm:t>
        <a:bodyPr/>
        <a:lstStyle/>
        <a:p>
          <a:endParaRPr lang="en-US"/>
        </a:p>
      </dgm:t>
    </dgm:pt>
    <dgm:pt modelId="{C849E645-BA4A-43F0-BEF8-A71C81CC9F0B}">
      <dgm:prSet custT="1"/>
      <dgm:spPr/>
      <dgm:t>
        <a:bodyPr/>
        <a:lstStyle/>
        <a:p>
          <a:pPr algn="ctr">
            <a:lnSpc>
              <a:spcPct val="150000"/>
            </a:lnSpc>
          </a:pPr>
          <a:r>
            <a:rPr lang="en-US" sz="1400" dirty="0">
              <a:latin typeface="Arial" panose="020B0604020202020204" pitchFamily="34" charset="0"/>
              <a:cs typeface="Arial" panose="020B0604020202020204" pitchFamily="34" charset="0"/>
            </a:rPr>
            <a:t>Patients usually complain of blurred vision and slow healing of wounds (</a:t>
          </a:r>
          <a:r>
            <a:rPr lang="en-IN" sz="1400" dirty="0">
              <a:latin typeface="Arial" panose="020B0604020202020204" pitchFamily="34" charset="0"/>
              <a:cs typeface="Arial" panose="020B0604020202020204" pitchFamily="34" charset="0"/>
            </a:rPr>
            <a:t>Wood, 2022</a:t>
          </a:r>
          <a:r>
            <a:rPr lang="en-US" sz="1400" dirty="0">
              <a:latin typeface="Arial" panose="020B0604020202020204" pitchFamily="34" charset="0"/>
              <a:cs typeface="Arial" panose="020B0604020202020204" pitchFamily="34" charset="0"/>
            </a:rPr>
            <a:t>).</a:t>
          </a:r>
        </a:p>
      </dgm:t>
    </dgm:pt>
    <dgm:pt modelId="{A4EC9A2A-1810-4088-AB97-DADDCCAAEDBE}" type="parTrans" cxnId="{F2EAFE13-530A-4DD4-8710-891F9966F245}">
      <dgm:prSet/>
      <dgm:spPr/>
      <dgm:t>
        <a:bodyPr/>
        <a:lstStyle/>
        <a:p>
          <a:endParaRPr lang="en-US"/>
        </a:p>
      </dgm:t>
    </dgm:pt>
    <dgm:pt modelId="{22C182D1-1FCB-405F-AB72-13C16B5F7C38}" type="sibTrans" cxnId="{F2EAFE13-530A-4DD4-8710-891F9966F245}">
      <dgm:prSet/>
      <dgm:spPr/>
      <dgm:t>
        <a:bodyPr/>
        <a:lstStyle/>
        <a:p>
          <a:endParaRPr lang="en-US"/>
        </a:p>
      </dgm:t>
    </dgm:pt>
    <dgm:pt modelId="{55C95C02-6485-4885-8460-94E358929064}">
      <dgm:prSet custT="1"/>
      <dgm:spPr/>
      <dgm:t>
        <a:bodyPr/>
        <a:lstStyle/>
        <a:p>
          <a:pPr>
            <a:lnSpc>
              <a:spcPct val="150000"/>
            </a:lnSpc>
          </a:pPr>
          <a:r>
            <a:rPr lang="en-US" sz="1400" dirty="0">
              <a:latin typeface="Arial" panose="020B0604020202020204" pitchFamily="34" charset="0"/>
              <a:cs typeface="Arial" panose="020B0604020202020204" pitchFamily="34" charset="0"/>
            </a:rPr>
            <a:t>Common infections like urinary tract infections are common.</a:t>
          </a:r>
        </a:p>
      </dgm:t>
    </dgm:pt>
    <dgm:pt modelId="{F56F90EC-ACFF-4849-B1AD-677FC651EC17}" type="parTrans" cxnId="{24DE43BA-1936-433D-8BD5-10031E363FD5}">
      <dgm:prSet/>
      <dgm:spPr/>
      <dgm:t>
        <a:bodyPr/>
        <a:lstStyle/>
        <a:p>
          <a:endParaRPr lang="en-US"/>
        </a:p>
      </dgm:t>
    </dgm:pt>
    <dgm:pt modelId="{7C19D0BF-04E5-42CF-A3A1-A934BCDBCD64}" type="sibTrans" cxnId="{24DE43BA-1936-433D-8BD5-10031E363FD5}">
      <dgm:prSet/>
      <dgm:spPr/>
      <dgm:t>
        <a:bodyPr/>
        <a:lstStyle/>
        <a:p>
          <a:endParaRPr lang="en-US"/>
        </a:p>
      </dgm:t>
    </dgm:pt>
    <dgm:pt modelId="{084CD162-B9C5-4A07-8656-0BC9E9DB90FC}">
      <dgm:prSet custT="1"/>
      <dgm:spPr/>
      <dgm:t>
        <a:bodyPr/>
        <a:lstStyle/>
        <a:p>
          <a:pPr>
            <a:lnSpc>
              <a:spcPct val="150000"/>
            </a:lnSpc>
          </a:pPr>
          <a:r>
            <a:rPr lang="en-US" sz="1400" dirty="0">
              <a:latin typeface="Arial" panose="020B0604020202020204" pitchFamily="34" charset="0"/>
              <a:cs typeface="Arial" panose="020B0604020202020204" pitchFamily="34" charset="0"/>
            </a:rPr>
            <a:t>Initial phases can be asymptomatic making late diagnosis a major problem.</a:t>
          </a:r>
        </a:p>
      </dgm:t>
    </dgm:pt>
    <dgm:pt modelId="{8D167596-56E9-40A2-BFB4-2C12DD3D6B8D}" type="parTrans" cxnId="{7A900D2E-CDA7-4DE2-84A9-426AF537ABDD}">
      <dgm:prSet/>
      <dgm:spPr/>
      <dgm:t>
        <a:bodyPr/>
        <a:lstStyle/>
        <a:p>
          <a:endParaRPr lang="en-US"/>
        </a:p>
      </dgm:t>
    </dgm:pt>
    <dgm:pt modelId="{A674E856-5FB9-4AAC-B053-18882D13BAA0}" type="sibTrans" cxnId="{7A900D2E-CDA7-4DE2-84A9-426AF537ABDD}">
      <dgm:prSet/>
      <dgm:spPr/>
      <dgm:t>
        <a:bodyPr/>
        <a:lstStyle/>
        <a:p>
          <a:endParaRPr lang="en-US"/>
        </a:p>
      </dgm:t>
    </dgm:pt>
    <dgm:pt modelId="{98A12CEB-3B0D-4B82-9D37-50111ED44AA9}">
      <dgm:prSet custT="1"/>
      <dgm:spPr/>
      <dgm:t>
        <a:bodyPr/>
        <a:lstStyle/>
        <a:p>
          <a:pPr>
            <a:lnSpc>
              <a:spcPct val="150000"/>
            </a:lnSpc>
          </a:pPr>
          <a:r>
            <a:rPr lang="en-US" sz="1400" dirty="0">
              <a:latin typeface="Arial" panose="020B0604020202020204" pitchFamily="34" charset="0"/>
              <a:cs typeface="Arial" panose="020B0604020202020204" pitchFamily="34" charset="0"/>
            </a:rPr>
            <a:t>Unattended symptoms predispose to serious long-term complications.</a:t>
          </a:r>
        </a:p>
      </dgm:t>
    </dgm:pt>
    <dgm:pt modelId="{1A8AC94F-5133-48B2-BF90-90001B3DBE11}" type="parTrans" cxnId="{E461C179-CC41-4BE2-89A1-B405D80AB2DA}">
      <dgm:prSet/>
      <dgm:spPr/>
      <dgm:t>
        <a:bodyPr/>
        <a:lstStyle/>
        <a:p>
          <a:endParaRPr lang="en-US"/>
        </a:p>
      </dgm:t>
    </dgm:pt>
    <dgm:pt modelId="{6788729B-2AEA-4A61-86D3-156EBD05971F}" type="sibTrans" cxnId="{E461C179-CC41-4BE2-89A1-B405D80AB2DA}">
      <dgm:prSet/>
      <dgm:spPr/>
      <dgm:t>
        <a:bodyPr/>
        <a:lstStyle/>
        <a:p>
          <a:endParaRPr lang="en-US"/>
        </a:p>
      </dgm:t>
    </dgm:pt>
    <dgm:pt modelId="{DDAB90E1-856E-482F-92CD-69344673D4B2}" type="pres">
      <dgm:prSet presAssocID="{A9487477-F546-4490-9E5A-23D62322099F}" presName="root" presStyleCnt="0">
        <dgm:presLayoutVars>
          <dgm:dir/>
          <dgm:resizeHandles val="exact"/>
        </dgm:presLayoutVars>
      </dgm:prSet>
      <dgm:spPr/>
    </dgm:pt>
    <dgm:pt modelId="{6A9DED06-EC2C-427F-A153-BDD127BA9C3E}" type="pres">
      <dgm:prSet presAssocID="{7EAF341A-8088-4763-BD24-7ED113D66CCE}" presName="compNode" presStyleCnt="0"/>
      <dgm:spPr/>
    </dgm:pt>
    <dgm:pt modelId="{FF981927-CA98-4388-BA4C-A4F21119D1FA}" type="pres">
      <dgm:prSet presAssocID="{7EAF341A-8088-4763-BD24-7ED113D66CC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ungs"/>
        </a:ext>
      </dgm:extLst>
    </dgm:pt>
    <dgm:pt modelId="{BD9C3888-9DAC-45EF-A722-FAABEB385C00}" type="pres">
      <dgm:prSet presAssocID="{7EAF341A-8088-4763-BD24-7ED113D66CCE}" presName="spaceRect" presStyleCnt="0"/>
      <dgm:spPr/>
    </dgm:pt>
    <dgm:pt modelId="{14263F62-AB6D-42B2-AAFE-9E1E236E8A31}" type="pres">
      <dgm:prSet presAssocID="{7EAF341A-8088-4763-BD24-7ED113D66CCE}" presName="textRect" presStyleLbl="revTx" presStyleIdx="0" presStyleCnt="5">
        <dgm:presLayoutVars>
          <dgm:chMax val="1"/>
          <dgm:chPref val="1"/>
        </dgm:presLayoutVars>
      </dgm:prSet>
      <dgm:spPr/>
    </dgm:pt>
    <dgm:pt modelId="{48162959-0784-4DA4-8838-1E439A73343E}" type="pres">
      <dgm:prSet presAssocID="{6D11DFC5-EB0B-4EBD-856B-8D7F165ED751}" presName="sibTrans" presStyleCnt="0"/>
      <dgm:spPr/>
    </dgm:pt>
    <dgm:pt modelId="{0D70EA70-D125-4227-ADB3-EB49CF0E7E70}" type="pres">
      <dgm:prSet presAssocID="{C849E645-BA4A-43F0-BEF8-A71C81CC9F0B}" presName="compNode" presStyleCnt="0"/>
      <dgm:spPr/>
    </dgm:pt>
    <dgm:pt modelId="{34DBE89B-9EB3-4DA2-92E7-86841F796BDA}" type="pres">
      <dgm:prSet presAssocID="{C849E645-BA4A-43F0-BEF8-A71C81CC9F0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ull"/>
        </a:ext>
      </dgm:extLst>
    </dgm:pt>
    <dgm:pt modelId="{F737FB91-79C7-4ADA-A3BB-7E6DBDC820BB}" type="pres">
      <dgm:prSet presAssocID="{C849E645-BA4A-43F0-BEF8-A71C81CC9F0B}" presName="spaceRect" presStyleCnt="0"/>
      <dgm:spPr/>
    </dgm:pt>
    <dgm:pt modelId="{A3D211B8-C4B9-4443-B6E6-626022457489}" type="pres">
      <dgm:prSet presAssocID="{C849E645-BA4A-43F0-BEF8-A71C81CC9F0B}" presName="textRect" presStyleLbl="revTx" presStyleIdx="1" presStyleCnt="5">
        <dgm:presLayoutVars>
          <dgm:chMax val="1"/>
          <dgm:chPref val="1"/>
        </dgm:presLayoutVars>
      </dgm:prSet>
      <dgm:spPr/>
    </dgm:pt>
    <dgm:pt modelId="{137D8468-0316-46EE-8C29-45451DC94ED4}" type="pres">
      <dgm:prSet presAssocID="{22C182D1-1FCB-405F-AB72-13C16B5F7C38}" presName="sibTrans" presStyleCnt="0"/>
      <dgm:spPr/>
    </dgm:pt>
    <dgm:pt modelId="{154A4A07-A735-42F5-8345-7AEFEB713D22}" type="pres">
      <dgm:prSet presAssocID="{55C95C02-6485-4885-8460-94E358929064}" presName="compNode" presStyleCnt="0"/>
      <dgm:spPr/>
    </dgm:pt>
    <dgm:pt modelId="{AC228794-F4FE-4E37-ADA9-B84ACA18819C}" type="pres">
      <dgm:prSet presAssocID="{55C95C02-6485-4885-8460-94E35892906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F36C4F3C-CC6F-48F6-A3D7-06F703BD845C}" type="pres">
      <dgm:prSet presAssocID="{55C95C02-6485-4885-8460-94E358929064}" presName="spaceRect" presStyleCnt="0"/>
      <dgm:spPr/>
    </dgm:pt>
    <dgm:pt modelId="{AFA9A09B-AC26-490A-A416-E20935C3E39F}" type="pres">
      <dgm:prSet presAssocID="{55C95C02-6485-4885-8460-94E358929064}" presName="textRect" presStyleLbl="revTx" presStyleIdx="2" presStyleCnt="5">
        <dgm:presLayoutVars>
          <dgm:chMax val="1"/>
          <dgm:chPref val="1"/>
        </dgm:presLayoutVars>
      </dgm:prSet>
      <dgm:spPr/>
    </dgm:pt>
    <dgm:pt modelId="{D73911E3-CE4A-4537-B87C-F8903C08CA73}" type="pres">
      <dgm:prSet presAssocID="{7C19D0BF-04E5-42CF-A3A1-A934BCDBCD64}" presName="sibTrans" presStyleCnt="0"/>
      <dgm:spPr/>
    </dgm:pt>
    <dgm:pt modelId="{A83520E0-EBE1-451F-B5FD-5B67F59E86BA}" type="pres">
      <dgm:prSet presAssocID="{084CD162-B9C5-4A07-8656-0BC9E9DB90FC}" presName="compNode" presStyleCnt="0"/>
      <dgm:spPr/>
    </dgm:pt>
    <dgm:pt modelId="{5CF907B9-4C20-46AA-B1BD-9876D68CA349}" type="pres">
      <dgm:prSet presAssocID="{084CD162-B9C5-4A07-8656-0BC9E9DB90F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01C6AA96-A845-48E3-ADB0-74DD124AEC3E}" type="pres">
      <dgm:prSet presAssocID="{084CD162-B9C5-4A07-8656-0BC9E9DB90FC}" presName="spaceRect" presStyleCnt="0"/>
      <dgm:spPr/>
    </dgm:pt>
    <dgm:pt modelId="{067CB166-075A-4109-8DF8-1F2462671E69}" type="pres">
      <dgm:prSet presAssocID="{084CD162-B9C5-4A07-8656-0BC9E9DB90FC}" presName="textRect" presStyleLbl="revTx" presStyleIdx="3" presStyleCnt="5">
        <dgm:presLayoutVars>
          <dgm:chMax val="1"/>
          <dgm:chPref val="1"/>
        </dgm:presLayoutVars>
      </dgm:prSet>
      <dgm:spPr/>
    </dgm:pt>
    <dgm:pt modelId="{D06A94B8-D6EC-444B-832B-2F31AC2F88BB}" type="pres">
      <dgm:prSet presAssocID="{A674E856-5FB9-4AAC-B053-18882D13BAA0}" presName="sibTrans" presStyleCnt="0"/>
      <dgm:spPr/>
    </dgm:pt>
    <dgm:pt modelId="{50BD269F-2632-4F17-B895-3697BF1BFD07}" type="pres">
      <dgm:prSet presAssocID="{98A12CEB-3B0D-4B82-9D37-50111ED44AA9}" presName="compNode" presStyleCnt="0"/>
      <dgm:spPr/>
    </dgm:pt>
    <dgm:pt modelId="{4C1370DA-4060-451F-B287-E5BEC65421A5}" type="pres">
      <dgm:prSet presAssocID="{98A12CEB-3B0D-4B82-9D37-50111ED44AA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C97C5F00-0B81-4839-8563-7539AD533EBA}" type="pres">
      <dgm:prSet presAssocID="{98A12CEB-3B0D-4B82-9D37-50111ED44AA9}" presName="spaceRect" presStyleCnt="0"/>
      <dgm:spPr/>
    </dgm:pt>
    <dgm:pt modelId="{F3B8B870-7970-4E65-9084-DB1668A79FFD}" type="pres">
      <dgm:prSet presAssocID="{98A12CEB-3B0D-4B82-9D37-50111ED44AA9}" presName="textRect" presStyleLbl="revTx" presStyleIdx="4" presStyleCnt="5">
        <dgm:presLayoutVars>
          <dgm:chMax val="1"/>
          <dgm:chPref val="1"/>
        </dgm:presLayoutVars>
      </dgm:prSet>
      <dgm:spPr/>
    </dgm:pt>
  </dgm:ptLst>
  <dgm:cxnLst>
    <dgm:cxn modelId="{F2EAFE13-530A-4DD4-8710-891F9966F245}" srcId="{A9487477-F546-4490-9E5A-23D62322099F}" destId="{C849E645-BA4A-43F0-BEF8-A71C81CC9F0B}" srcOrd="1" destOrd="0" parTransId="{A4EC9A2A-1810-4088-AB97-DADDCCAAEDBE}" sibTransId="{22C182D1-1FCB-405F-AB72-13C16B5F7C38}"/>
    <dgm:cxn modelId="{1DF0342B-B07C-4A7B-8DC2-37328D9DB85D}" type="presOf" srcId="{55C95C02-6485-4885-8460-94E358929064}" destId="{AFA9A09B-AC26-490A-A416-E20935C3E39F}" srcOrd="0" destOrd="0" presId="urn:microsoft.com/office/officeart/2018/2/layout/IconLabelList"/>
    <dgm:cxn modelId="{7A900D2E-CDA7-4DE2-84A9-426AF537ABDD}" srcId="{A9487477-F546-4490-9E5A-23D62322099F}" destId="{084CD162-B9C5-4A07-8656-0BC9E9DB90FC}" srcOrd="3" destOrd="0" parTransId="{8D167596-56E9-40A2-BFB4-2C12DD3D6B8D}" sibTransId="{A674E856-5FB9-4AAC-B053-18882D13BAA0}"/>
    <dgm:cxn modelId="{28B8515E-F2D4-4E9E-A370-689C5EFDA60F}" type="presOf" srcId="{98A12CEB-3B0D-4B82-9D37-50111ED44AA9}" destId="{F3B8B870-7970-4E65-9084-DB1668A79FFD}" srcOrd="0" destOrd="0" presId="urn:microsoft.com/office/officeart/2018/2/layout/IconLabelList"/>
    <dgm:cxn modelId="{BCD29A4D-050B-457B-B2E7-BAA5D43023ED}" type="presOf" srcId="{084CD162-B9C5-4A07-8656-0BC9E9DB90FC}" destId="{067CB166-075A-4109-8DF8-1F2462671E69}" srcOrd="0" destOrd="0" presId="urn:microsoft.com/office/officeart/2018/2/layout/IconLabelList"/>
    <dgm:cxn modelId="{E461C179-CC41-4BE2-89A1-B405D80AB2DA}" srcId="{A9487477-F546-4490-9E5A-23D62322099F}" destId="{98A12CEB-3B0D-4B82-9D37-50111ED44AA9}" srcOrd="4" destOrd="0" parTransId="{1A8AC94F-5133-48B2-BF90-90001B3DBE11}" sibTransId="{6788729B-2AEA-4A61-86D3-156EBD05971F}"/>
    <dgm:cxn modelId="{59EBDDA1-89B0-4656-89C8-ACE00C2C4FB6}" type="presOf" srcId="{C849E645-BA4A-43F0-BEF8-A71C81CC9F0B}" destId="{A3D211B8-C4B9-4443-B6E6-626022457489}" srcOrd="0" destOrd="0" presId="urn:microsoft.com/office/officeart/2018/2/layout/IconLabelList"/>
    <dgm:cxn modelId="{24DE43BA-1936-433D-8BD5-10031E363FD5}" srcId="{A9487477-F546-4490-9E5A-23D62322099F}" destId="{55C95C02-6485-4885-8460-94E358929064}" srcOrd="2" destOrd="0" parTransId="{F56F90EC-ACFF-4849-B1AD-677FC651EC17}" sibTransId="{7C19D0BF-04E5-42CF-A3A1-A934BCDBCD64}"/>
    <dgm:cxn modelId="{F67C40E4-D5A5-4C65-9AC9-A93E1C97CB49}" type="presOf" srcId="{A9487477-F546-4490-9E5A-23D62322099F}" destId="{DDAB90E1-856E-482F-92CD-69344673D4B2}" srcOrd="0" destOrd="0" presId="urn:microsoft.com/office/officeart/2018/2/layout/IconLabelList"/>
    <dgm:cxn modelId="{5BF622EC-BF4E-49C7-A93F-3E0064EA904F}" type="presOf" srcId="{7EAF341A-8088-4763-BD24-7ED113D66CCE}" destId="{14263F62-AB6D-42B2-AAFE-9E1E236E8A31}" srcOrd="0" destOrd="0" presId="urn:microsoft.com/office/officeart/2018/2/layout/IconLabelList"/>
    <dgm:cxn modelId="{6D6F79EC-3D72-4EC4-86D5-5600F92E9ED2}" srcId="{A9487477-F546-4490-9E5A-23D62322099F}" destId="{7EAF341A-8088-4763-BD24-7ED113D66CCE}" srcOrd="0" destOrd="0" parTransId="{FBFF20F0-61C4-4F31-A952-031EA1C58DD0}" sibTransId="{6D11DFC5-EB0B-4EBD-856B-8D7F165ED751}"/>
    <dgm:cxn modelId="{B4D6052C-9B62-4113-845C-B7ECD2339A4D}" type="presParOf" srcId="{DDAB90E1-856E-482F-92CD-69344673D4B2}" destId="{6A9DED06-EC2C-427F-A153-BDD127BA9C3E}" srcOrd="0" destOrd="0" presId="urn:microsoft.com/office/officeart/2018/2/layout/IconLabelList"/>
    <dgm:cxn modelId="{4AF5A2D8-BE92-464E-8744-4B0763E96559}" type="presParOf" srcId="{6A9DED06-EC2C-427F-A153-BDD127BA9C3E}" destId="{FF981927-CA98-4388-BA4C-A4F21119D1FA}" srcOrd="0" destOrd="0" presId="urn:microsoft.com/office/officeart/2018/2/layout/IconLabelList"/>
    <dgm:cxn modelId="{2363D474-B3CB-4FCD-95DB-321783D5D24F}" type="presParOf" srcId="{6A9DED06-EC2C-427F-A153-BDD127BA9C3E}" destId="{BD9C3888-9DAC-45EF-A722-FAABEB385C00}" srcOrd="1" destOrd="0" presId="urn:microsoft.com/office/officeart/2018/2/layout/IconLabelList"/>
    <dgm:cxn modelId="{3EFBA02C-9EE9-49CC-90C7-8986C8D58C3F}" type="presParOf" srcId="{6A9DED06-EC2C-427F-A153-BDD127BA9C3E}" destId="{14263F62-AB6D-42B2-AAFE-9E1E236E8A31}" srcOrd="2" destOrd="0" presId="urn:microsoft.com/office/officeart/2018/2/layout/IconLabelList"/>
    <dgm:cxn modelId="{7C53DA0B-6690-4C38-A52B-4DFE6A240B88}" type="presParOf" srcId="{DDAB90E1-856E-482F-92CD-69344673D4B2}" destId="{48162959-0784-4DA4-8838-1E439A73343E}" srcOrd="1" destOrd="0" presId="urn:microsoft.com/office/officeart/2018/2/layout/IconLabelList"/>
    <dgm:cxn modelId="{92FC1323-FD69-436D-A67B-DB6B7B783FC1}" type="presParOf" srcId="{DDAB90E1-856E-482F-92CD-69344673D4B2}" destId="{0D70EA70-D125-4227-ADB3-EB49CF0E7E70}" srcOrd="2" destOrd="0" presId="urn:microsoft.com/office/officeart/2018/2/layout/IconLabelList"/>
    <dgm:cxn modelId="{D3C3D1DD-B81E-4C43-8D61-AFFF7B211293}" type="presParOf" srcId="{0D70EA70-D125-4227-ADB3-EB49CF0E7E70}" destId="{34DBE89B-9EB3-4DA2-92E7-86841F796BDA}" srcOrd="0" destOrd="0" presId="urn:microsoft.com/office/officeart/2018/2/layout/IconLabelList"/>
    <dgm:cxn modelId="{8076C352-60F4-4317-8E4A-702EEB5BB932}" type="presParOf" srcId="{0D70EA70-D125-4227-ADB3-EB49CF0E7E70}" destId="{F737FB91-79C7-4ADA-A3BB-7E6DBDC820BB}" srcOrd="1" destOrd="0" presId="urn:microsoft.com/office/officeart/2018/2/layout/IconLabelList"/>
    <dgm:cxn modelId="{DE8AF7F4-F3E8-4EE7-8757-16D4E694C5D3}" type="presParOf" srcId="{0D70EA70-D125-4227-ADB3-EB49CF0E7E70}" destId="{A3D211B8-C4B9-4443-B6E6-626022457489}" srcOrd="2" destOrd="0" presId="urn:microsoft.com/office/officeart/2018/2/layout/IconLabelList"/>
    <dgm:cxn modelId="{631D4E57-4758-41B6-A93D-4C38FAF2E12F}" type="presParOf" srcId="{DDAB90E1-856E-482F-92CD-69344673D4B2}" destId="{137D8468-0316-46EE-8C29-45451DC94ED4}" srcOrd="3" destOrd="0" presId="urn:microsoft.com/office/officeart/2018/2/layout/IconLabelList"/>
    <dgm:cxn modelId="{0DF87C78-DCC7-4A74-8695-65AD7465881C}" type="presParOf" srcId="{DDAB90E1-856E-482F-92CD-69344673D4B2}" destId="{154A4A07-A735-42F5-8345-7AEFEB713D22}" srcOrd="4" destOrd="0" presId="urn:microsoft.com/office/officeart/2018/2/layout/IconLabelList"/>
    <dgm:cxn modelId="{90DC4A20-F1D4-485B-9CF7-0CE4361A790E}" type="presParOf" srcId="{154A4A07-A735-42F5-8345-7AEFEB713D22}" destId="{AC228794-F4FE-4E37-ADA9-B84ACA18819C}" srcOrd="0" destOrd="0" presId="urn:microsoft.com/office/officeart/2018/2/layout/IconLabelList"/>
    <dgm:cxn modelId="{2399730F-E4E1-46F0-ADD5-52FC0EEC4320}" type="presParOf" srcId="{154A4A07-A735-42F5-8345-7AEFEB713D22}" destId="{F36C4F3C-CC6F-48F6-A3D7-06F703BD845C}" srcOrd="1" destOrd="0" presId="urn:microsoft.com/office/officeart/2018/2/layout/IconLabelList"/>
    <dgm:cxn modelId="{DB53360C-E93A-4E58-AC68-902B4C251BF8}" type="presParOf" srcId="{154A4A07-A735-42F5-8345-7AEFEB713D22}" destId="{AFA9A09B-AC26-490A-A416-E20935C3E39F}" srcOrd="2" destOrd="0" presId="urn:microsoft.com/office/officeart/2018/2/layout/IconLabelList"/>
    <dgm:cxn modelId="{C7A0331A-49C9-4B73-B50A-59E4DB7264C5}" type="presParOf" srcId="{DDAB90E1-856E-482F-92CD-69344673D4B2}" destId="{D73911E3-CE4A-4537-B87C-F8903C08CA73}" srcOrd="5" destOrd="0" presId="urn:microsoft.com/office/officeart/2018/2/layout/IconLabelList"/>
    <dgm:cxn modelId="{A80A600D-BCAF-494E-8793-DD353FE6240F}" type="presParOf" srcId="{DDAB90E1-856E-482F-92CD-69344673D4B2}" destId="{A83520E0-EBE1-451F-B5FD-5B67F59E86BA}" srcOrd="6" destOrd="0" presId="urn:microsoft.com/office/officeart/2018/2/layout/IconLabelList"/>
    <dgm:cxn modelId="{CD0BCEF2-46B7-425D-B3BD-8D5FBDE0A2CA}" type="presParOf" srcId="{A83520E0-EBE1-451F-B5FD-5B67F59E86BA}" destId="{5CF907B9-4C20-46AA-B1BD-9876D68CA349}" srcOrd="0" destOrd="0" presId="urn:microsoft.com/office/officeart/2018/2/layout/IconLabelList"/>
    <dgm:cxn modelId="{09E88FFA-432A-46B7-880B-F46BC8936EF2}" type="presParOf" srcId="{A83520E0-EBE1-451F-B5FD-5B67F59E86BA}" destId="{01C6AA96-A845-48E3-ADB0-74DD124AEC3E}" srcOrd="1" destOrd="0" presId="urn:microsoft.com/office/officeart/2018/2/layout/IconLabelList"/>
    <dgm:cxn modelId="{2A86464F-DA08-4CCE-B0D8-B1F5B70E0D73}" type="presParOf" srcId="{A83520E0-EBE1-451F-B5FD-5B67F59E86BA}" destId="{067CB166-075A-4109-8DF8-1F2462671E69}" srcOrd="2" destOrd="0" presId="urn:microsoft.com/office/officeart/2018/2/layout/IconLabelList"/>
    <dgm:cxn modelId="{7FEEB01F-4210-40E4-8D18-5A8F8A92CCF8}" type="presParOf" srcId="{DDAB90E1-856E-482F-92CD-69344673D4B2}" destId="{D06A94B8-D6EC-444B-832B-2F31AC2F88BB}" srcOrd="7" destOrd="0" presId="urn:microsoft.com/office/officeart/2018/2/layout/IconLabelList"/>
    <dgm:cxn modelId="{59B0ECA8-4EEF-4713-B027-34ED3410B4EC}" type="presParOf" srcId="{DDAB90E1-856E-482F-92CD-69344673D4B2}" destId="{50BD269F-2632-4F17-B895-3697BF1BFD07}" srcOrd="8" destOrd="0" presId="urn:microsoft.com/office/officeart/2018/2/layout/IconLabelList"/>
    <dgm:cxn modelId="{E6288681-0D06-4524-B3AB-B8DAA1554177}" type="presParOf" srcId="{50BD269F-2632-4F17-B895-3697BF1BFD07}" destId="{4C1370DA-4060-451F-B287-E5BEC65421A5}" srcOrd="0" destOrd="0" presId="urn:microsoft.com/office/officeart/2018/2/layout/IconLabelList"/>
    <dgm:cxn modelId="{24C5058F-DCEA-4180-8238-DC521A6A990D}" type="presParOf" srcId="{50BD269F-2632-4F17-B895-3697BF1BFD07}" destId="{C97C5F00-0B81-4839-8563-7539AD533EBA}" srcOrd="1" destOrd="0" presId="urn:microsoft.com/office/officeart/2018/2/layout/IconLabelList"/>
    <dgm:cxn modelId="{936BD926-97D3-4BDB-AB2C-82F01BCFBCBE}" type="presParOf" srcId="{50BD269F-2632-4F17-B895-3697BF1BFD07}" destId="{F3B8B870-7970-4E65-9084-DB1668A79FF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D957DC-BF90-4BD7-9C01-A6F145A8060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366EB2-1B35-4002-BCFB-8447994CFE42}">
      <dgm:prSet/>
      <dgm:spPr/>
      <dgm:t>
        <a:bodyPr/>
        <a:lstStyle/>
        <a:p>
          <a:pPr algn="just">
            <a:lnSpc>
              <a:spcPct val="100000"/>
            </a:lnSpc>
          </a:pPr>
          <a:r>
            <a:rPr lang="en-US" dirty="0">
              <a:latin typeface="Arial" panose="020B0604020202020204" pitchFamily="34" charset="0"/>
              <a:cs typeface="Arial" panose="020B0604020202020204" pitchFamily="34" charset="0"/>
            </a:rPr>
            <a:t>The </a:t>
          </a:r>
          <a:r>
            <a:rPr lang="en-IN" dirty="0">
              <a:latin typeface="Arial" panose="020B0604020202020204" pitchFamily="34" charset="0"/>
              <a:cs typeface="Arial" panose="020B0604020202020204" pitchFamily="34" charset="0"/>
            </a:rPr>
            <a:t>National Institute for Health and Care Research (2023) presented that the NHS incurs </a:t>
          </a:r>
          <a:r>
            <a:rPr lang="en-US" dirty="0">
              <a:latin typeface="Arial" panose="020B0604020202020204" pitchFamily="34" charset="0"/>
              <a:cs typeface="Arial" panose="020B0604020202020204" pitchFamily="34" charset="0"/>
            </a:rPr>
            <a:t>an expenditure of more than 10 billion on diabetes related conditions.</a:t>
          </a:r>
        </a:p>
      </dgm:t>
    </dgm:pt>
    <dgm:pt modelId="{17351E84-757C-4E51-855C-6BC6341D6B63}" type="parTrans" cxnId="{A010178A-9DB8-46BD-84B3-BF8FC121B828}">
      <dgm:prSet/>
      <dgm:spPr/>
      <dgm:t>
        <a:bodyPr/>
        <a:lstStyle/>
        <a:p>
          <a:endParaRPr lang="en-US"/>
        </a:p>
      </dgm:t>
    </dgm:pt>
    <dgm:pt modelId="{CC31480B-17F6-4172-AD52-E053BEFFB093}" type="sibTrans" cxnId="{A010178A-9DB8-46BD-84B3-BF8FC121B828}">
      <dgm:prSet/>
      <dgm:spPr/>
      <dgm:t>
        <a:bodyPr/>
        <a:lstStyle/>
        <a:p>
          <a:endParaRPr lang="en-US"/>
        </a:p>
      </dgm:t>
    </dgm:pt>
    <dgm:pt modelId="{6F65F0DC-74A3-4B66-BFF5-0AE77BF1CD65}">
      <dgm:prSet/>
      <dgm:spPr/>
      <dgm:t>
        <a:bodyPr/>
        <a:lstStyle/>
        <a:p>
          <a:pPr algn="just">
            <a:lnSpc>
              <a:spcPct val="100000"/>
            </a:lnSpc>
          </a:pPr>
          <a:r>
            <a:rPr lang="en-US" dirty="0">
              <a:latin typeface="Arial" panose="020B0604020202020204" pitchFamily="34" charset="0"/>
              <a:cs typeface="Arial" panose="020B0604020202020204" pitchFamily="34" charset="0"/>
            </a:rPr>
            <a:t>There is a big expenditure on complications such as cardiovascular disease treatment.</a:t>
          </a:r>
        </a:p>
      </dgm:t>
    </dgm:pt>
    <dgm:pt modelId="{C25D304B-0CAF-4B4B-805E-3FB12E9BA88D}" type="parTrans" cxnId="{087B095C-CEA9-4368-A021-B19C2974E8E9}">
      <dgm:prSet/>
      <dgm:spPr/>
      <dgm:t>
        <a:bodyPr/>
        <a:lstStyle/>
        <a:p>
          <a:endParaRPr lang="en-US"/>
        </a:p>
      </dgm:t>
    </dgm:pt>
    <dgm:pt modelId="{C5027244-7394-4B7A-962D-62DFE013E562}" type="sibTrans" cxnId="{087B095C-CEA9-4368-A021-B19C2974E8E9}">
      <dgm:prSet/>
      <dgm:spPr/>
      <dgm:t>
        <a:bodyPr/>
        <a:lstStyle/>
        <a:p>
          <a:endParaRPr lang="en-US"/>
        </a:p>
      </dgm:t>
    </dgm:pt>
    <dgm:pt modelId="{FE89B455-C66F-429F-BFC3-B600C0ED2AF0}">
      <dgm:prSet/>
      <dgm:spPr/>
      <dgm:t>
        <a:bodyPr/>
        <a:lstStyle/>
        <a:p>
          <a:pPr algn="just">
            <a:lnSpc>
              <a:spcPct val="100000"/>
            </a:lnSpc>
          </a:pPr>
          <a:r>
            <a:rPr lang="en-US" dirty="0">
              <a:latin typeface="Arial" panose="020B0604020202020204" pitchFamily="34" charset="0"/>
              <a:cs typeface="Arial" panose="020B0604020202020204" pitchFamily="34" charset="0"/>
            </a:rPr>
            <a:t>According to </a:t>
          </a:r>
          <a:r>
            <a:rPr lang="en-IN" dirty="0">
              <a:latin typeface="Arial" panose="020B0604020202020204" pitchFamily="34" charset="0"/>
              <a:cs typeface="Arial" panose="020B0604020202020204" pitchFamily="34" charset="0"/>
            </a:rPr>
            <a:t>Crawford, et al., (2021)</a:t>
          </a:r>
          <a:r>
            <a:rPr lang="en-US" dirty="0">
              <a:latin typeface="Arial" panose="020B0604020202020204" pitchFamily="34" charset="0"/>
              <a:cs typeface="Arial" panose="020B0604020202020204" pitchFamily="34" charset="0"/>
            </a:rPr>
            <a:t>, healthcare expenditure is very high in terms of hospital admissions and long-term care.</a:t>
          </a:r>
        </a:p>
      </dgm:t>
    </dgm:pt>
    <dgm:pt modelId="{91A791D4-33B8-4006-8AB4-E78656175963}" type="parTrans" cxnId="{87C7D8D5-7B96-4641-A728-DDE558341E62}">
      <dgm:prSet/>
      <dgm:spPr/>
      <dgm:t>
        <a:bodyPr/>
        <a:lstStyle/>
        <a:p>
          <a:endParaRPr lang="en-US"/>
        </a:p>
      </dgm:t>
    </dgm:pt>
    <dgm:pt modelId="{2321A0B8-9B32-4434-BE6B-568427B735CC}" type="sibTrans" cxnId="{87C7D8D5-7B96-4641-A728-DDE558341E62}">
      <dgm:prSet/>
      <dgm:spPr/>
      <dgm:t>
        <a:bodyPr/>
        <a:lstStyle/>
        <a:p>
          <a:endParaRPr lang="en-US"/>
        </a:p>
      </dgm:t>
    </dgm:pt>
    <dgm:pt modelId="{AAF30CF8-863C-4626-82E5-576671A00E9A}">
      <dgm:prSet/>
      <dgm:spPr/>
      <dgm:t>
        <a:bodyPr/>
        <a:lstStyle/>
        <a:p>
          <a:pPr algn="just">
            <a:lnSpc>
              <a:spcPct val="100000"/>
            </a:lnSpc>
          </a:pPr>
          <a:r>
            <a:rPr lang="en-US" dirty="0">
              <a:latin typeface="Arial" panose="020B0604020202020204" pitchFamily="34" charset="0"/>
              <a:cs typeface="Arial" panose="020B0604020202020204" pitchFamily="34" charset="0"/>
            </a:rPr>
            <a:t>Prevention measures at an early stage lead to a significant decrease in long- term economic burden.</a:t>
          </a:r>
        </a:p>
      </dgm:t>
    </dgm:pt>
    <dgm:pt modelId="{4EF1D22F-1D36-4BEA-A6B1-5340FD6C374A}" type="parTrans" cxnId="{CEFDF29E-EBC3-49B4-BDE6-9EB131F42AA0}">
      <dgm:prSet/>
      <dgm:spPr/>
      <dgm:t>
        <a:bodyPr/>
        <a:lstStyle/>
        <a:p>
          <a:endParaRPr lang="en-US"/>
        </a:p>
      </dgm:t>
    </dgm:pt>
    <dgm:pt modelId="{7BEF401C-31DC-49B1-BEEE-16B6948A3C1B}" type="sibTrans" cxnId="{CEFDF29E-EBC3-49B4-BDE6-9EB131F42AA0}">
      <dgm:prSet/>
      <dgm:spPr/>
      <dgm:t>
        <a:bodyPr/>
        <a:lstStyle/>
        <a:p>
          <a:endParaRPr lang="en-US"/>
        </a:p>
      </dgm:t>
    </dgm:pt>
    <dgm:pt modelId="{DFB044A4-0C08-45B1-BF77-C0B98E132719}" type="pres">
      <dgm:prSet presAssocID="{29D957DC-BF90-4BD7-9C01-A6F145A8060C}" presName="linear" presStyleCnt="0">
        <dgm:presLayoutVars>
          <dgm:animLvl val="lvl"/>
          <dgm:resizeHandles val="exact"/>
        </dgm:presLayoutVars>
      </dgm:prSet>
      <dgm:spPr/>
    </dgm:pt>
    <dgm:pt modelId="{A08BF0A3-2127-467C-BE00-9F5816736871}" type="pres">
      <dgm:prSet presAssocID="{CA366EB2-1B35-4002-BCFB-8447994CFE42}" presName="parentText" presStyleLbl="node1" presStyleIdx="0" presStyleCnt="4">
        <dgm:presLayoutVars>
          <dgm:chMax val="0"/>
          <dgm:bulletEnabled val="1"/>
        </dgm:presLayoutVars>
      </dgm:prSet>
      <dgm:spPr/>
    </dgm:pt>
    <dgm:pt modelId="{A8B300A4-FB7E-4A91-9DC0-6A48CC8EDF61}" type="pres">
      <dgm:prSet presAssocID="{CC31480B-17F6-4172-AD52-E053BEFFB093}" presName="spacer" presStyleCnt="0"/>
      <dgm:spPr/>
    </dgm:pt>
    <dgm:pt modelId="{45DE58EA-4D86-4894-B005-34E92DF4B114}" type="pres">
      <dgm:prSet presAssocID="{6F65F0DC-74A3-4B66-BFF5-0AE77BF1CD65}" presName="parentText" presStyleLbl="node1" presStyleIdx="1" presStyleCnt="4">
        <dgm:presLayoutVars>
          <dgm:chMax val="0"/>
          <dgm:bulletEnabled val="1"/>
        </dgm:presLayoutVars>
      </dgm:prSet>
      <dgm:spPr/>
    </dgm:pt>
    <dgm:pt modelId="{01A3F15F-5929-491D-8863-7752D03EB4B6}" type="pres">
      <dgm:prSet presAssocID="{C5027244-7394-4B7A-962D-62DFE013E562}" presName="spacer" presStyleCnt="0"/>
      <dgm:spPr/>
    </dgm:pt>
    <dgm:pt modelId="{A8FBAF6F-8ABA-4DC6-BD73-CFF2AFF595F1}" type="pres">
      <dgm:prSet presAssocID="{FE89B455-C66F-429F-BFC3-B600C0ED2AF0}" presName="parentText" presStyleLbl="node1" presStyleIdx="2" presStyleCnt="4">
        <dgm:presLayoutVars>
          <dgm:chMax val="0"/>
          <dgm:bulletEnabled val="1"/>
        </dgm:presLayoutVars>
      </dgm:prSet>
      <dgm:spPr/>
    </dgm:pt>
    <dgm:pt modelId="{37BAE6BD-F78E-4B8E-A6F3-28CC45C1842B}" type="pres">
      <dgm:prSet presAssocID="{2321A0B8-9B32-4434-BE6B-568427B735CC}" presName="spacer" presStyleCnt="0"/>
      <dgm:spPr/>
    </dgm:pt>
    <dgm:pt modelId="{364EA59A-D8CC-4FB3-9038-89E1CFECCF32}" type="pres">
      <dgm:prSet presAssocID="{AAF30CF8-863C-4626-82E5-576671A00E9A}" presName="parentText" presStyleLbl="node1" presStyleIdx="3" presStyleCnt="4">
        <dgm:presLayoutVars>
          <dgm:chMax val="0"/>
          <dgm:bulletEnabled val="1"/>
        </dgm:presLayoutVars>
      </dgm:prSet>
      <dgm:spPr/>
    </dgm:pt>
  </dgm:ptLst>
  <dgm:cxnLst>
    <dgm:cxn modelId="{F591E222-A1C8-41C8-B672-3683F3D8C708}" type="presOf" srcId="{CA366EB2-1B35-4002-BCFB-8447994CFE42}" destId="{A08BF0A3-2127-467C-BE00-9F5816736871}" srcOrd="0" destOrd="0" presId="urn:microsoft.com/office/officeart/2005/8/layout/vList2"/>
    <dgm:cxn modelId="{087B095C-CEA9-4368-A021-B19C2974E8E9}" srcId="{29D957DC-BF90-4BD7-9C01-A6F145A8060C}" destId="{6F65F0DC-74A3-4B66-BFF5-0AE77BF1CD65}" srcOrd="1" destOrd="0" parTransId="{C25D304B-0CAF-4B4B-805E-3FB12E9BA88D}" sibTransId="{C5027244-7394-4B7A-962D-62DFE013E562}"/>
    <dgm:cxn modelId="{3ADF3153-6DC3-4C2E-8E89-481324DAAFD1}" type="presOf" srcId="{AAF30CF8-863C-4626-82E5-576671A00E9A}" destId="{364EA59A-D8CC-4FB3-9038-89E1CFECCF32}" srcOrd="0" destOrd="0" presId="urn:microsoft.com/office/officeart/2005/8/layout/vList2"/>
    <dgm:cxn modelId="{A9266D54-B224-4CBE-B034-2B52E6A8DCD5}" type="presOf" srcId="{6F65F0DC-74A3-4B66-BFF5-0AE77BF1CD65}" destId="{45DE58EA-4D86-4894-B005-34E92DF4B114}" srcOrd="0" destOrd="0" presId="urn:microsoft.com/office/officeart/2005/8/layout/vList2"/>
    <dgm:cxn modelId="{77A0B181-7AE7-4650-B54A-0457143BD10E}" type="presOf" srcId="{29D957DC-BF90-4BD7-9C01-A6F145A8060C}" destId="{DFB044A4-0C08-45B1-BF77-C0B98E132719}" srcOrd="0" destOrd="0" presId="urn:microsoft.com/office/officeart/2005/8/layout/vList2"/>
    <dgm:cxn modelId="{A010178A-9DB8-46BD-84B3-BF8FC121B828}" srcId="{29D957DC-BF90-4BD7-9C01-A6F145A8060C}" destId="{CA366EB2-1B35-4002-BCFB-8447994CFE42}" srcOrd="0" destOrd="0" parTransId="{17351E84-757C-4E51-855C-6BC6341D6B63}" sibTransId="{CC31480B-17F6-4172-AD52-E053BEFFB093}"/>
    <dgm:cxn modelId="{7A0E158B-A734-4BA8-87B3-6324835FCE53}" type="presOf" srcId="{FE89B455-C66F-429F-BFC3-B600C0ED2AF0}" destId="{A8FBAF6F-8ABA-4DC6-BD73-CFF2AFF595F1}" srcOrd="0" destOrd="0" presId="urn:microsoft.com/office/officeart/2005/8/layout/vList2"/>
    <dgm:cxn modelId="{CEFDF29E-EBC3-49B4-BDE6-9EB131F42AA0}" srcId="{29D957DC-BF90-4BD7-9C01-A6F145A8060C}" destId="{AAF30CF8-863C-4626-82E5-576671A00E9A}" srcOrd="3" destOrd="0" parTransId="{4EF1D22F-1D36-4BEA-A6B1-5340FD6C374A}" sibTransId="{7BEF401C-31DC-49B1-BEEE-16B6948A3C1B}"/>
    <dgm:cxn modelId="{87C7D8D5-7B96-4641-A728-DDE558341E62}" srcId="{29D957DC-BF90-4BD7-9C01-A6F145A8060C}" destId="{FE89B455-C66F-429F-BFC3-B600C0ED2AF0}" srcOrd="2" destOrd="0" parTransId="{91A791D4-33B8-4006-8AB4-E78656175963}" sibTransId="{2321A0B8-9B32-4434-BE6B-568427B735CC}"/>
    <dgm:cxn modelId="{0976DE9E-9BBF-402B-A6D9-E6ECF9724E3C}" type="presParOf" srcId="{DFB044A4-0C08-45B1-BF77-C0B98E132719}" destId="{A08BF0A3-2127-467C-BE00-9F5816736871}" srcOrd="0" destOrd="0" presId="urn:microsoft.com/office/officeart/2005/8/layout/vList2"/>
    <dgm:cxn modelId="{EAABD7F8-C339-4D2F-95F7-F90CA1728CF6}" type="presParOf" srcId="{DFB044A4-0C08-45B1-BF77-C0B98E132719}" destId="{A8B300A4-FB7E-4A91-9DC0-6A48CC8EDF61}" srcOrd="1" destOrd="0" presId="urn:microsoft.com/office/officeart/2005/8/layout/vList2"/>
    <dgm:cxn modelId="{AA714B3B-D0B3-496C-B484-3F5BA49D17F7}" type="presParOf" srcId="{DFB044A4-0C08-45B1-BF77-C0B98E132719}" destId="{45DE58EA-4D86-4894-B005-34E92DF4B114}" srcOrd="2" destOrd="0" presId="urn:microsoft.com/office/officeart/2005/8/layout/vList2"/>
    <dgm:cxn modelId="{C275E1F6-74D5-423D-8979-349CC875C02E}" type="presParOf" srcId="{DFB044A4-0C08-45B1-BF77-C0B98E132719}" destId="{01A3F15F-5929-491D-8863-7752D03EB4B6}" srcOrd="3" destOrd="0" presId="urn:microsoft.com/office/officeart/2005/8/layout/vList2"/>
    <dgm:cxn modelId="{4DB890CB-747F-4AD5-9EA4-ECE621744E4B}" type="presParOf" srcId="{DFB044A4-0C08-45B1-BF77-C0B98E132719}" destId="{A8FBAF6F-8ABA-4DC6-BD73-CFF2AFF595F1}" srcOrd="4" destOrd="0" presId="urn:microsoft.com/office/officeart/2005/8/layout/vList2"/>
    <dgm:cxn modelId="{3DE6B856-48FD-4188-8C29-FC5D2A5C33B4}" type="presParOf" srcId="{DFB044A4-0C08-45B1-BF77-C0B98E132719}" destId="{37BAE6BD-F78E-4B8E-A6F3-28CC45C1842B}" srcOrd="5" destOrd="0" presId="urn:microsoft.com/office/officeart/2005/8/layout/vList2"/>
    <dgm:cxn modelId="{5F4F444D-F035-423D-B072-28622A836225}" type="presParOf" srcId="{DFB044A4-0C08-45B1-BF77-C0B98E132719}" destId="{364EA59A-D8CC-4FB3-9038-89E1CFECCF3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04D401-AD1E-4C97-982B-E5EA6A44D23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7A1B099-5B54-4079-AAB0-70FD9529A383}">
      <dgm:prSet/>
      <dgm:spPr/>
      <dgm:t>
        <a:bodyPr/>
        <a:lstStyle/>
        <a:p>
          <a:pPr algn="just">
            <a:lnSpc>
              <a:spcPct val="100000"/>
            </a:lnSpc>
          </a:pPr>
          <a:r>
            <a:rPr lang="en-US" dirty="0">
              <a:latin typeface="Arial" panose="020B0604020202020204" pitchFamily="34" charset="0"/>
              <a:cs typeface="Arial" panose="020B0604020202020204" pitchFamily="34" charset="0"/>
            </a:rPr>
            <a:t>Diabetes has a major negative impact on quality of life and the ability to function on a daily basis (</a:t>
          </a:r>
          <a:r>
            <a:rPr lang="en-IN" dirty="0" err="1">
              <a:latin typeface="Arial" panose="020B0604020202020204" pitchFamily="34" charset="0"/>
              <a:cs typeface="Arial" panose="020B0604020202020204" pitchFamily="34" charset="0"/>
            </a:rPr>
            <a:t>Gopisetty</a:t>
          </a:r>
          <a:r>
            <a:rPr lang="en-IN" dirty="0">
              <a:latin typeface="Arial" panose="020B0604020202020204" pitchFamily="34" charset="0"/>
              <a:cs typeface="Arial" panose="020B0604020202020204" pitchFamily="34" charset="0"/>
            </a:rPr>
            <a:t>, et al., 2018</a:t>
          </a:r>
          <a:r>
            <a:rPr lang="en-US" dirty="0">
              <a:latin typeface="Arial" panose="020B0604020202020204" pitchFamily="34" charset="0"/>
              <a:cs typeface="Arial" panose="020B0604020202020204" pitchFamily="34" charset="0"/>
            </a:rPr>
            <a:t>).</a:t>
          </a:r>
        </a:p>
      </dgm:t>
    </dgm:pt>
    <dgm:pt modelId="{65FB05D8-6573-4B43-BE6D-078FC2D7C1EA}" type="parTrans" cxnId="{0E8580A5-05A6-48D0-BD24-6992D82ED771}">
      <dgm:prSet/>
      <dgm:spPr/>
      <dgm:t>
        <a:bodyPr/>
        <a:lstStyle/>
        <a:p>
          <a:endParaRPr lang="en-US"/>
        </a:p>
      </dgm:t>
    </dgm:pt>
    <dgm:pt modelId="{39A65B98-69B7-4466-9694-717A63639D6C}" type="sibTrans" cxnId="{0E8580A5-05A6-48D0-BD24-6992D82ED771}">
      <dgm:prSet/>
      <dgm:spPr/>
      <dgm:t>
        <a:bodyPr/>
        <a:lstStyle/>
        <a:p>
          <a:endParaRPr lang="en-US"/>
        </a:p>
      </dgm:t>
    </dgm:pt>
    <dgm:pt modelId="{3235D0A5-D52E-42EE-BB6D-C1492274F4CA}">
      <dgm:prSet/>
      <dgm:spPr/>
      <dgm:t>
        <a:bodyPr/>
        <a:lstStyle/>
        <a:p>
          <a:pPr algn="just">
            <a:lnSpc>
              <a:spcPct val="100000"/>
            </a:lnSpc>
          </a:pPr>
          <a:r>
            <a:rPr lang="en-US" dirty="0">
              <a:latin typeface="Arial" panose="020B0604020202020204" pitchFamily="34" charset="0"/>
              <a:cs typeface="Arial" panose="020B0604020202020204" pitchFamily="34" charset="0"/>
            </a:rPr>
            <a:t>Condition causes psychological stress, anxiety and depression in patients (</a:t>
          </a:r>
          <a:r>
            <a:rPr lang="en-IN" dirty="0" err="1">
              <a:latin typeface="Arial" panose="020B0604020202020204" pitchFamily="34" charset="0"/>
              <a:cs typeface="Arial" panose="020B0604020202020204" pitchFamily="34" charset="0"/>
            </a:rPr>
            <a:t>Karpha</a:t>
          </a:r>
          <a:r>
            <a:rPr lang="en-IN" dirty="0">
              <a:latin typeface="Arial" panose="020B0604020202020204" pitchFamily="34" charset="0"/>
              <a:cs typeface="Arial" panose="020B0604020202020204" pitchFamily="34" charset="0"/>
            </a:rPr>
            <a:t>, et al., 2022</a:t>
          </a:r>
          <a:r>
            <a:rPr lang="en-US" dirty="0">
              <a:latin typeface="Arial" panose="020B0604020202020204" pitchFamily="34" charset="0"/>
              <a:cs typeface="Arial" panose="020B0604020202020204" pitchFamily="34" charset="0"/>
            </a:rPr>
            <a:t>).</a:t>
          </a:r>
        </a:p>
      </dgm:t>
    </dgm:pt>
    <dgm:pt modelId="{99981D22-5DA9-416D-AACE-75B1EDE77C78}" type="parTrans" cxnId="{F4DFABB3-5FEA-48DA-9DF6-133E74B1FB03}">
      <dgm:prSet/>
      <dgm:spPr/>
      <dgm:t>
        <a:bodyPr/>
        <a:lstStyle/>
        <a:p>
          <a:endParaRPr lang="en-US"/>
        </a:p>
      </dgm:t>
    </dgm:pt>
    <dgm:pt modelId="{91869B90-D847-4F67-B411-94FEB016EF41}" type="sibTrans" cxnId="{F4DFABB3-5FEA-48DA-9DF6-133E74B1FB03}">
      <dgm:prSet/>
      <dgm:spPr/>
      <dgm:t>
        <a:bodyPr/>
        <a:lstStyle/>
        <a:p>
          <a:endParaRPr lang="en-US"/>
        </a:p>
      </dgm:t>
    </dgm:pt>
    <dgm:pt modelId="{918EEA88-E104-4EC6-8129-E5358E13E1DB}">
      <dgm:prSet/>
      <dgm:spPr/>
      <dgm:t>
        <a:bodyPr/>
        <a:lstStyle/>
        <a:p>
          <a:pPr algn="just">
            <a:lnSpc>
              <a:spcPct val="100000"/>
            </a:lnSpc>
          </a:pPr>
          <a:r>
            <a:rPr lang="en-US" dirty="0">
              <a:latin typeface="Arial" panose="020B0604020202020204" pitchFamily="34" charset="0"/>
              <a:cs typeface="Arial" panose="020B0604020202020204" pitchFamily="34" charset="0"/>
            </a:rPr>
            <a:t>Relatives will constantly give care and add emotional and financial strains.</a:t>
          </a:r>
        </a:p>
      </dgm:t>
    </dgm:pt>
    <dgm:pt modelId="{FCF72BDA-FDB5-40DF-87A0-25C46611BD02}" type="parTrans" cxnId="{DF70F107-477B-4D79-B821-C227EA58BE3C}">
      <dgm:prSet/>
      <dgm:spPr/>
      <dgm:t>
        <a:bodyPr/>
        <a:lstStyle/>
        <a:p>
          <a:endParaRPr lang="en-US"/>
        </a:p>
      </dgm:t>
    </dgm:pt>
    <dgm:pt modelId="{EC592F17-E7C2-440F-9090-B90E6C2D64B6}" type="sibTrans" cxnId="{DF70F107-477B-4D79-B821-C227EA58BE3C}">
      <dgm:prSet/>
      <dgm:spPr/>
      <dgm:t>
        <a:bodyPr/>
        <a:lstStyle/>
        <a:p>
          <a:endParaRPr lang="en-US"/>
        </a:p>
      </dgm:t>
    </dgm:pt>
    <dgm:pt modelId="{C3B1B79E-5914-4948-B29D-86668438D735}">
      <dgm:prSet/>
      <dgm:spPr/>
      <dgm:t>
        <a:bodyPr/>
        <a:lstStyle/>
        <a:p>
          <a:pPr algn="just">
            <a:lnSpc>
              <a:spcPct val="100000"/>
            </a:lnSpc>
          </a:pPr>
          <a:r>
            <a:rPr lang="en-US" dirty="0">
              <a:latin typeface="Arial" panose="020B0604020202020204" pitchFamily="34" charset="0"/>
              <a:cs typeface="Arial" panose="020B0604020202020204" pitchFamily="34" charset="0"/>
            </a:rPr>
            <a:t>The productivity of work is lowered because of difficulties and a lot of medical visits.</a:t>
          </a:r>
        </a:p>
      </dgm:t>
    </dgm:pt>
    <dgm:pt modelId="{E295ED9A-5B7D-4447-9EC5-8F2523B631CE}" type="parTrans" cxnId="{D48D0DA6-223C-4843-B610-0A69E23B7495}">
      <dgm:prSet/>
      <dgm:spPr/>
      <dgm:t>
        <a:bodyPr/>
        <a:lstStyle/>
        <a:p>
          <a:endParaRPr lang="en-US"/>
        </a:p>
      </dgm:t>
    </dgm:pt>
    <dgm:pt modelId="{FBF2C289-9D95-4E3D-8F10-494BDCD5DADA}" type="sibTrans" cxnId="{D48D0DA6-223C-4843-B610-0A69E23B7495}">
      <dgm:prSet/>
      <dgm:spPr/>
      <dgm:t>
        <a:bodyPr/>
        <a:lstStyle/>
        <a:p>
          <a:endParaRPr lang="en-US"/>
        </a:p>
      </dgm:t>
    </dgm:pt>
    <dgm:pt modelId="{1C308F3E-74D0-4D9F-8AA0-AA14341EF595}">
      <dgm:prSet/>
      <dgm:spPr/>
      <dgm:t>
        <a:bodyPr/>
        <a:lstStyle/>
        <a:p>
          <a:pPr algn="just">
            <a:lnSpc>
              <a:spcPct val="100000"/>
            </a:lnSpc>
          </a:pPr>
          <a:r>
            <a:rPr lang="en-US" dirty="0">
              <a:latin typeface="Arial" panose="020B0604020202020204" pitchFamily="34" charset="0"/>
              <a:cs typeface="Arial" panose="020B0604020202020204" pitchFamily="34" charset="0"/>
            </a:rPr>
            <a:t>There are disparities in health which increase prevalence in the deprived populations.</a:t>
          </a:r>
        </a:p>
      </dgm:t>
    </dgm:pt>
    <dgm:pt modelId="{A287702A-1A84-4160-B0D8-02A30DC90301}" type="parTrans" cxnId="{12C34F8E-22A8-4BC7-A9AC-AD606EDC3BD3}">
      <dgm:prSet/>
      <dgm:spPr/>
      <dgm:t>
        <a:bodyPr/>
        <a:lstStyle/>
        <a:p>
          <a:endParaRPr lang="en-US"/>
        </a:p>
      </dgm:t>
    </dgm:pt>
    <dgm:pt modelId="{8BA549B0-4983-4222-836A-AED765DDCE73}" type="sibTrans" cxnId="{12C34F8E-22A8-4BC7-A9AC-AD606EDC3BD3}">
      <dgm:prSet/>
      <dgm:spPr/>
      <dgm:t>
        <a:bodyPr/>
        <a:lstStyle/>
        <a:p>
          <a:endParaRPr lang="en-US"/>
        </a:p>
      </dgm:t>
    </dgm:pt>
    <dgm:pt modelId="{C38867EF-D3F4-48FE-B5E8-9B4F3768CABE}" type="pres">
      <dgm:prSet presAssocID="{7304D401-AD1E-4C97-982B-E5EA6A44D23C}" presName="vert0" presStyleCnt="0">
        <dgm:presLayoutVars>
          <dgm:dir/>
          <dgm:animOne val="branch"/>
          <dgm:animLvl val="lvl"/>
        </dgm:presLayoutVars>
      </dgm:prSet>
      <dgm:spPr/>
    </dgm:pt>
    <dgm:pt modelId="{99E8E0DC-69D5-48C8-8C49-FCC181C883F7}" type="pres">
      <dgm:prSet presAssocID="{67A1B099-5B54-4079-AAB0-70FD9529A383}" presName="thickLine" presStyleLbl="alignNode1" presStyleIdx="0" presStyleCnt="5"/>
      <dgm:spPr/>
    </dgm:pt>
    <dgm:pt modelId="{B259AFCE-52CD-4A60-8500-7850B6A65D13}" type="pres">
      <dgm:prSet presAssocID="{67A1B099-5B54-4079-AAB0-70FD9529A383}" presName="horz1" presStyleCnt="0"/>
      <dgm:spPr/>
    </dgm:pt>
    <dgm:pt modelId="{9E3DABD1-80ED-4CB7-9201-8BB25B7EA3FE}" type="pres">
      <dgm:prSet presAssocID="{67A1B099-5B54-4079-AAB0-70FD9529A383}" presName="tx1" presStyleLbl="revTx" presStyleIdx="0" presStyleCnt="5"/>
      <dgm:spPr/>
    </dgm:pt>
    <dgm:pt modelId="{DEA36DC4-92B8-4379-9719-54D0FC8EC481}" type="pres">
      <dgm:prSet presAssocID="{67A1B099-5B54-4079-AAB0-70FD9529A383}" presName="vert1" presStyleCnt="0"/>
      <dgm:spPr/>
    </dgm:pt>
    <dgm:pt modelId="{98F09981-97CF-43FD-8ED2-916AAE28ABF7}" type="pres">
      <dgm:prSet presAssocID="{3235D0A5-D52E-42EE-BB6D-C1492274F4CA}" presName="thickLine" presStyleLbl="alignNode1" presStyleIdx="1" presStyleCnt="5"/>
      <dgm:spPr/>
    </dgm:pt>
    <dgm:pt modelId="{446D1ECC-85EB-4DDD-94CE-429892DD7602}" type="pres">
      <dgm:prSet presAssocID="{3235D0A5-D52E-42EE-BB6D-C1492274F4CA}" presName="horz1" presStyleCnt="0"/>
      <dgm:spPr/>
    </dgm:pt>
    <dgm:pt modelId="{5B62DE6F-2001-4EA9-B0BF-AE63470CB874}" type="pres">
      <dgm:prSet presAssocID="{3235D0A5-D52E-42EE-BB6D-C1492274F4CA}" presName="tx1" presStyleLbl="revTx" presStyleIdx="1" presStyleCnt="5"/>
      <dgm:spPr/>
    </dgm:pt>
    <dgm:pt modelId="{B4C3CAC5-DDD1-4598-8DFC-357D10890069}" type="pres">
      <dgm:prSet presAssocID="{3235D0A5-D52E-42EE-BB6D-C1492274F4CA}" presName="vert1" presStyleCnt="0"/>
      <dgm:spPr/>
    </dgm:pt>
    <dgm:pt modelId="{2F075F4C-D98F-4011-966C-B3B21011C071}" type="pres">
      <dgm:prSet presAssocID="{918EEA88-E104-4EC6-8129-E5358E13E1DB}" presName="thickLine" presStyleLbl="alignNode1" presStyleIdx="2" presStyleCnt="5"/>
      <dgm:spPr/>
    </dgm:pt>
    <dgm:pt modelId="{8920EB68-9CBD-4C7B-BF81-932865A43630}" type="pres">
      <dgm:prSet presAssocID="{918EEA88-E104-4EC6-8129-E5358E13E1DB}" presName="horz1" presStyleCnt="0"/>
      <dgm:spPr/>
    </dgm:pt>
    <dgm:pt modelId="{A64DB3F5-0015-47F9-8C29-97733AA2F449}" type="pres">
      <dgm:prSet presAssocID="{918EEA88-E104-4EC6-8129-E5358E13E1DB}" presName="tx1" presStyleLbl="revTx" presStyleIdx="2" presStyleCnt="5"/>
      <dgm:spPr/>
    </dgm:pt>
    <dgm:pt modelId="{5BC93B2E-6426-4DFC-B1C4-BD58776E7EC5}" type="pres">
      <dgm:prSet presAssocID="{918EEA88-E104-4EC6-8129-E5358E13E1DB}" presName="vert1" presStyleCnt="0"/>
      <dgm:spPr/>
    </dgm:pt>
    <dgm:pt modelId="{7EAFBAC3-74BB-4229-9025-D2ECBBBDBA57}" type="pres">
      <dgm:prSet presAssocID="{C3B1B79E-5914-4948-B29D-86668438D735}" presName="thickLine" presStyleLbl="alignNode1" presStyleIdx="3" presStyleCnt="5"/>
      <dgm:spPr/>
    </dgm:pt>
    <dgm:pt modelId="{3D1F782A-F3DF-497B-A8E5-DE1069E85CCA}" type="pres">
      <dgm:prSet presAssocID="{C3B1B79E-5914-4948-B29D-86668438D735}" presName="horz1" presStyleCnt="0"/>
      <dgm:spPr/>
    </dgm:pt>
    <dgm:pt modelId="{40BD7BF3-5E80-4FBF-897A-4CED0FAD1643}" type="pres">
      <dgm:prSet presAssocID="{C3B1B79E-5914-4948-B29D-86668438D735}" presName="tx1" presStyleLbl="revTx" presStyleIdx="3" presStyleCnt="5"/>
      <dgm:spPr/>
    </dgm:pt>
    <dgm:pt modelId="{C8A54EE7-3EA3-4102-81AC-3F712041F233}" type="pres">
      <dgm:prSet presAssocID="{C3B1B79E-5914-4948-B29D-86668438D735}" presName="vert1" presStyleCnt="0"/>
      <dgm:spPr/>
    </dgm:pt>
    <dgm:pt modelId="{775FFE2B-E687-4DFB-BD8F-442AAFF6F9B8}" type="pres">
      <dgm:prSet presAssocID="{1C308F3E-74D0-4D9F-8AA0-AA14341EF595}" presName="thickLine" presStyleLbl="alignNode1" presStyleIdx="4" presStyleCnt="5"/>
      <dgm:spPr/>
    </dgm:pt>
    <dgm:pt modelId="{2014BB24-9DA8-40D9-A055-7D33844BD468}" type="pres">
      <dgm:prSet presAssocID="{1C308F3E-74D0-4D9F-8AA0-AA14341EF595}" presName="horz1" presStyleCnt="0"/>
      <dgm:spPr/>
    </dgm:pt>
    <dgm:pt modelId="{2B41AD4E-D11D-4BA8-A711-DD31F9D2EABD}" type="pres">
      <dgm:prSet presAssocID="{1C308F3E-74D0-4D9F-8AA0-AA14341EF595}" presName="tx1" presStyleLbl="revTx" presStyleIdx="4" presStyleCnt="5"/>
      <dgm:spPr/>
    </dgm:pt>
    <dgm:pt modelId="{2DE9A735-9037-4100-881D-839C9228F84D}" type="pres">
      <dgm:prSet presAssocID="{1C308F3E-74D0-4D9F-8AA0-AA14341EF595}" presName="vert1" presStyleCnt="0"/>
      <dgm:spPr/>
    </dgm:pt>
  </dgm:ptLst>
  <dgm:cxnLst>
    <dgm:cxn modelId="{DF70F107-477B-4D79-B821-C227EA58BE3C}" srcId="{7304D401-AD1E-4C97-982B-E5EA6A44D23C}" destId="{918EEA88-E104-4EC6-8129-E5358E13E1DB}" srcOrd="2" destOrd="0" parTransId="{FCF72BDA-FDB5-40DF-87A0-25C46611BD02}" sibTransId="{EC592F17-E7C2-440F-9090-B90E6C2D64B6}"/>
    <dgm:cxn modelId="{368ED332-C58E-4379-BD81-4426E67702F2}" type="presOf" srcId="{918EEA88-E104-4EC6-8129-E5358E13E1DB}" destId="{A64DB3F5-0015-47F9-8C29-97733AA2F449}" srcOrd="0" destOrd="0" presId="urn:microsoft.com/office/officeart/2008/layout/LinedList"/>
    <dgm:cxn modelId="{AC749734-465F-42F7-9F21-154A028A15A1}" type="presOf" srcId="{1C308F3E-74D0-4D9F-8AA0-AA14341EF595}" destId="{2B41AD4E-D11D-4BA8-A711-DD31F9D2EABD}" srcOrd="0" destOrd="0" presId="urn:microsoft.com/office/officeart/2008/layout/LinedList"/>
    <dgm:cxn modelId="{6EB7EF43-DCED-4B8E-AD8C-805A3A20E4BF}" type="presOf" srcId="{3235D0A5-D52E-42EE-BB6D-C1492274F4CA}" destId="{5B62DE6F-2001-4EA9-B0BF-AE63470CB874}" srcOrd="0" destOrd="0" presId="urn:microsoft.com/office/officeart/2008/layout/LinedList"/>
    <dgm:cxn modelId="{12C34F8E-22A8-4BC7-A9AC-AD606EDC3BD3}" srcId="{7304D401-AD1E-4C97-982B-E5EA6A44D23C}" destId="{1C308F3E-74D0-4D9F-8AA0-AA14341EF595}" srcOrd="4" destOrd="0" parTransId="{A287702A-1A84-4160-B0D8-02A30DC90301}" sibTransId="{8BA549B0-4983-4222-836A-AED765DDCE73}"/>
    <dgm:cxn modelId="{0E8580A5-05A6-48D0-BD24-6992D82ED771}" srcId="{7304D401-AD1E-4C97-982B-E5EA6A44D23C}" destId="{67A1B099-5B54-4079-AAB0-70FD9529A383}" srcOrd="0" destOrd="0" parTransId="{65FB05D8-6573-4B43-BE6D-078FC2D7C1EA}" sibTransId="{39A65B98-69B7-4466-9694-717A63639D6C}"/>
    <dgm:cxn modelId="{D48D0DA6-223C-4843-B610-0A69E23B7495}" srcId="{7304D401-AD1E-4C97-982B-E5EA6A44D23C}" destId="{C3B1B79E-5914-4948-B29D-86668438D735}" srcOrd="3" destOrd="0" parTransId="{E295ED9A-5B7D-4447-9EC5-8F2523B631CE}" sibTransId="{FBF2C289-9D95-4E3D-8F10-494BDCD5DADA}"/>
    <dgm:cxn modelId="{F4DFABB3-5FEA-48DA-9DF6-133E74B1FB03}" srcId="{7304D401-AD1E-4C97-982B-E5EA6A44D23C}" destId="{3235D0A5-D52E-42EE-BB6D-C1492274F4CA}" srcOrd="1" destOrd="0" parTransId="{99981D22-5DA9-416D-AACE-75B1EDE77C78}" sibTransId="{91869B90-D847-4F67-B411-94FEB016EF41}"/>
    <dgm:cxn modelId="{5ADFBDB9-DD05-4B40-9E84-8A1A1DB55F80}" type="presOf" srcId="{C3B1B79E-5914-4948-B29D-86668438D735}" destId="{40BD7BF3-5E80-4FBF-897A-4CED0FAD1643}" srcOrd="0" destOrd="0" presId="urn:microsoft.com/office/officeart/2008/layout/LinedList"/>
    <dgm:cxn modelId="{5057C0B9-A52E-40DF-BAFC-EC7A288C3906}" type="presOf" srcId="{7304D401-AD1E-4C97-982B-E5EA6A44D23C}" destId="{C38867EF-D3F4-48FE-B5E8-9B4F3768CABE}" srcOrd="0" destOrd="0" presId="urn:microsoft.com/office/officeart/2008/layout/LinedList"/>
    <dgm:cxn modelId="{072206F2-F042-455A-AB74-0A712A74A2DA}" type="presOf" srcId="{67A1B099-5B54-4079-AAB0-70FD9529A383}" destId="{9E3DABD1-80ED-4CB7-9201-8BB25B7EA3FE}" srcOrd="0" destOrd="0" presId="urn:microsoft.com/office/officeart/2008/layout/LinedList"/>
    <dgm:cxn modelId="{6E6FD5EE-6018-4DDB-9A0A-8C574D13BCA6}" type="presParOf" srcId="{C38867EF-D3F4-48FE-B5E8-9B4F3768CABE}" destId="{99E8E0DC-69D5-48C8-8C49-FCC181C883F7}" srcOrd="0" destOrd="0" presId="urn:microsoft.com/office/officeart/2008/layout/LinedList"/>
    <dgm:cxn modelId="{97CAE76A-0233-4FDD-A1ED-E0176B615A4E}" type="presParOf" srcId="{C38867EF-D3F4-48FE-B5E8-9B4F3768CABE}" destId="{B259AFCE-52CD-4A60-8500-7850B6A65D13}" srcOrd="1" destOrd="0" presId="urn:microsoft.com/office/officeart/2008/layout/LinedList"/>
    <dgm:cxn modelId="{9DE546E8-BEEA-4BAE-8A0D-A82C1CEBB336}" type="presParOf" srcId="{B259AFCE-52CD-4A60-8500-7850B6A65D13}" destId="{9E3DABD1-80ED-4CB7-9201-8BB25B7EA3FE}" srcOrd="0" destOrd="0" presId="urn:microsoft.com/office/officeart/2008/layout/LinedList"/>
    <dgm:cxn modelId="{187CF95C-90C1-457C-8021-AE0261D20088}" type="presParOf" srcId="{B259AFCE-52CD-4A60-8500-7850B6A65D13}" destId="{DEA36DC4-92B8-4379-9719-54D0FC8EC481}" srcOrd="1" destOrd="0" presId="urn:microsoft.com/office/officeart/2008/layout/LinedList"/>
    <dgm:cxn modelId="{5DF0F272-B157-4480-8A92-4A1B20C3DF5A}" type="presParOf" srcId="{C38867EF-D3F4-48FE-B5E8-9B4F3768CABE}" destId="{98F09981-97CF-43FD-8ED2-916AAE28ABF7}" srcOrd="2" destOrd="0" presId="urn:microsoft.com/office/officeart/2008/layout/LinedList"/>
    <dgm:cxn modelId="{4CBB7FF8-7630-42E1-8D32-7C86A5F0DA55}" type="presParOf" srcId="{C38867EF-D3F4-48FE-B5E8-9B4F3768CABE}" destId="{446D1ECC-85EB-4DDD-94CE-429892DD7602}" srcOrd="3" destOrd="0" presId="urn:microsoft.com/office/officeart/2008/layout/LinedList"/>
    <dgm:cxn modelId="{59CD3B9C-8BFA-438A-9D0E-2646416844B7}" type="presParOf" srcId="{446D1ECC-85EB-4DDD-94CE-429892DD7602}" destId="{5B62DE6F-2001-4EA9-B0BF-AE63470CB874}" srcOrd="0" destOrd="0" presId="urn:microsoft.com/office/officeart/2008/layout/LinedList"/>
    <dgm:cxn modelId="{ADE6F637-9F19-4ADD-8A22-C48B1D56143E}" type="presParOf" srcId="{446D1ECC-85EB-4DDD-94CE-429892DD7602}" destId="{B4C3CAC5-DDD1-4598-8DFC-357D10890069}" srcOrd="1" destOrd="0" presId="urn:microsoft.com/office/officeart/2008/layout/LinedList"/>
    <dgm:cxn modelId="{19F3D6B8-1DAE-4615-8AC3-74A89389177D}" type="presParOf" srcId="{C38867EF-D3F4-48FE-B5E8-9B4F3768CABE}" destId="{2F075F4C-D98F-4011-966C-B3B21011C071}" srcOrd="4" destOrd="0" presId="urn:microsoft.com/office/officeart/2008/layout/LinedList"/>
    <dgm:cxn modelId="{CE371030-4AE5-4DE5-AC67-9F31AB1751BB}" type="presParOf" srcId="{C38867EF-D3F4-48FE-B5E8-9B4F3768CABE}" destId="{8920EB68-9CBD-4C7B-BF81-932865A43630}" srcOrd="5" destOrd="0" presId="urn:microsoft.com/office/officeart/2008/layout/LinedList"/>
    <dgm:cxn modelId="{4ADE9AA6-0594-4108-9454-97E0DD479B9F}" type="presParOf" srcId="{8920EB68-9CBD-4C7B-BF81-932865A43630}" destId="{A64DB3F5-0015-47F9-8C29-97733AA2F449}" srcOrd="0" destOrd="0" presId="urn:microsoft.com/office/officeart/2008/layout/LinedList"/>
    <dgm:cxn modelId="{4BC6F1C2-EB20-442C-AB8B-A080FDA4A07D}" type="presParOf" srcId="{8920EB68-9CBD-4C7B-BF81-932865A43630}" destId="{5BC93B2E-6426-4DFC-B1C4-BD58776E7EC5}" srcOrd="1" destOrd="0" presId="urn:microsoft.com/office/officeart/2008/layout/LinedList"/>
    <dgm:cxn modelId="{B57CC380-9273-43B4-8458-0673D0C2373D}" type="presParOf" srcId="{C38867EF-D3F4-48FE-B5E8-9B4F3768CABE}" destId="{7EAFBAC3-74BB-4229-9025-D2ECBBBDBA57}" srcOrd="6" destOrd="0" presId="urn:microsoft.com/office/officeart/2008/layout/LinedList"/>
    <dgm:cxn modelId="{F77C1CBD-BA7A-4407-8AD0-6AB598AD4AFA}" type="presParOf" srcId="{C38867EF-D3F4-48FE-B5E8-9B4F3768CABE}" destId="{3D1F782A-F3DF-497B-A8E5-DE1069E85CCA}" srcOrd="7" destOrd="0" presId="urn:microsoft.com/office/officeart/2008/layout/LinedList"/>
    <dgm:cxn modelId="{1C53E181-22A3-45C5-9C3D-CCC4938F131D}" type="presParOf" srcId="{3D1F782A-F3DF-497B-A8E5-DE1069E85CCA}" destId="{40BD7BF3-5E80-4FBF-897A-4CED0FAD1643}" srcOrd="0" destOrd="0" presId="urn:microsoft.com/office/officeart/2008/layout/LinedList"/>
    <dgm:cxn modelId="{D4255860-DFF8-403B-AF30-189F5AEFF3CA}" type="presParOf" srcId="{3D1F782A-F3DF-497B-A8E5-DE1069E85CCA}" destId="{C8A54EE7-3EA3-4102-81AC-3F712041F233}" srcOrd="1" destOrd="0" presId="urn:microsoft.com/office/officeart/2008/layout/LinedList"/>
    <dgm:cxn modelId="{A6B30928-01C7-47E4-83DE-C11D8704E136}" type="presParOf" srcId="{C38867EF-D3F4-48FE-B5E8-9B4F3768CABE}" destId="{775FFE2B-E687-4DFB-BD8F-442AAFF6F9B8}" srcOrd="8" destOrd="0" presId="urn:microsoft.com/office/officeart/2008/layout/LinedList"/>
    <dgm:cxn modelId="{10832025-7A6B-4505-8426-4ADA9A272379}" type="presParOf" srcId="{C38867EF-D3F4-48FE-B5E8-9B4F3768CABE}" destId="{2014BB24-9DA8-40D9-A055-7D33844BD468}" srcOrd="9" destOrd="0" presId="urn:microsoft.com/office/officeart/2008/layout/LinedList"/>
    <dgm:cxn modelId="{035447BA-F65A-4188-ACFF-43B535867DCD}" type="presParOf" srcId="{2014BB24-9DA8-40D9-A055-7D33844BD468}" destId="{2B41AD4E-D11D-4BA8-A711-DD31F9D2EABD}" srcOrd="0" destOrd="0" presId="urn:microsoft.com/office/officeart/2008/layout/LinedList"/>
    <dgm:cxn modelId="{5157AEC2-6464-44D7-AACB-31FF416E6E84}" type="presParOf" srcId="{2014BB24-9DA8-40D9-A055-7D33844BD468}" destId="{2DE9A735-9037-4100-881D-839C9228F8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FA7BB-0A6C-46D9-8FFC-D864EB65BB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278F01-7B52-49A4-9113-A1F75C8DDBF8}">
      <dgm:prSet/>
      <dgm:spPr/>
      <dgm:t>
        <a:bodyPr/>
        <a:lstStyle/>
        <a:p>
          <a:pPr algn="just"/>
          <a:r>
            <a:rPr lang="en-US" dirty="0">
              <a:latin typeface="Arial" panose="020B0604020202020204" pitchFamily="34" charset="0"/>
              <a:cs typeface="Arial" panose="020B0604020202020204" pitchFamily="34" charset="0"/>
            </a:rPr>
            <a:t>Diagnosis was made based on a level of HbA1c of 6.5 or higher (</a:t>
          </a:r>
          <a:r>
            <a:rPr lang="en-IN" dirty="0">
              <a:latin typeface="Arial" panose="020B0604020202020204" pitchFamily="34" charset="0"/>
              <a:cs typeface="Arial" panose="020B0604020202020204" pitchFamily="34" charset="0"/>
            </a:rPr>
            <a:t>MedlinePlus, 2022</a:t>
          </a:r>
          <a:r>
            <a:rPr lang="en-US" dirty="0">
              <a:latin typeface="Arial" panose="020B0604020202020204" pitchFamily="34" charset="0"/>
              <a:cs typeface="Arial" panose="020B0604020202020204" pitchFamily="34" charset="0"/>
            </a:rPr>
            <a:t>).</a:t>
          </a:r>
        </a:p>
      </dgm:t>
    </dgm:pt>
    <dgm:pt modelId="{FD074C66-DF6C-442D-8937-5056D4992640}" type="parTrans" cxnId="{60E93E81-8329-41EA-9B72-CDC3828F8AE4}">
      <dgm:prSet/>
      <dgm:spPr/>
      <dgm:t>
        <a:bodyPr/>
        <a:lstStyle/>
        <a:p>
          <a:endParaRPr lang="en-US"/>
        </a:p>
      </dgm:t>
    </dgm:pt>
    <dgm:pt modelId="{607949BD-6B5E-4D10-98B3-7534EDBCFB51}" type="sibTrans" cxnId="{60E93E81-8329-41EA-9B72-CDC3828F8AE4}">
      <dgm:prSet/>
      <dgm:spPr/>
      <dgm:t>
        <a:bodyPr/>
        <a:lstStyle/>
        <a:p>
          <a:endParaRPr lang="en-US"/>
        </a:p>
      </dgm:t>
    </dgm:pt>
    <dgm:pt modelId="{93F56C91-AC29-4D22-A2AD-8AB328812D70}">
      <dgm:prSet/>
      <dgm:spPr/>
      <dgm:t>
        <a:bodyPr/>
        <a:lstStyle/>
        <a:p>
          <a:pPr algn="just">
            <a:lnSpc>
              <a:spcPct val="100000"/>
            </a:lnSpc>
          </a:pPr>
          <a:r>
            <a:rPr lang="en-US" dirty="0">
              <a:latin typeface="Arial" panose="020B0604020202020204" pitchFamily="34" charset="0"/>
              <a:cs typeface="Arial" panose="020B0604020202020204" pitchFamily="34" charset="0"/>
            </a:rPr>
            <a:t>Diagnosis and monitoring are aided by the fasting plasma glucose test (</a:t>
          </a:r>
          <a:r>
            <a:rPr lang="en-IN" dirty="0">
              <a:latin typeface="Arial" panose="020B0604020202020204" pitchFamily="34" charset="0"/>
              <a:cs typeface="Arial" panose="020B0604020202020204" pitchFamily="34" charset="0"/>
            </a:rPr>
            <a:t>Little, 2022</a:t>
          </a:r>
          <a:r>
            <a:rPr lang="en-US" dirty="0">
              <a:latin typeface="Arial" panose="020B0604020202020204" pitchFamily="34" charset="0"/>
              <a:cs typeface="Arial" panose="020B0604020202020204" pitchFamily="34" charset="0"/>
            </a:rPr>
            <a:t>).</a:t>
          </a:r>
        </a:p>
      </dgm:t>
    </dgm:pt>
    <dgm:pt modelId="{5C3D893E-7A83-4C31-8009-BDF25DA173E9}" type="parTrans" cxnId="{775C5183-3117-47E9-BE32-2E2258720F53}">
      <dgm:prSet/>
      <dgm:spPr/>
      <dgm:t>
        <a:bodyPr/>
        <a:lstStyle/>
        <a:p>
          <a:endParaRPr lang="en-US"/>
        </a:p>
      </dgm:t>
    </dgm:pt>
    <dgm:pt modelId="{E1266F7C-3A6E-46CC-9933-14EC0295619E}" type="sibTrans" cxnId="{775C5183-3117-47E9-BE32-2E2258720F53}">
      <dgm:prSet/>
      <dgm:spPr/>
      <dgm:t>
        <a:bodyPr/>
        <a:lstStyle/>
        <a:p>
          <a:endParaRPr lang="en-US"/>
        </a:p>
      </dgm:t>
    </dgm:pt>
    <dgm:pt modelId="{AFFFC4FB-C577-4D46-B13A-F023568DA15E}">
      <dgm:prSet/>
      <dgm:spPr/>
      <dgm:t>
        <a:bodyPr/>
        <a:lstStyle/>
        <a:p>
          <a:pPr algn="just">
            <a:lnSpc>
              <a:spcPct val="100000"/>
            </a:lnSpc>
          </a:pPr>
          <a:r>
            <a:rPr lang="en-US" dirty="0">
              <a:latin typeface="Arial" panose="020B0604020202020204" pitchFamily="34" charset="0"/>
              <a:cs typeface="Arial" panose="020B0604020202020204" pitchFamily="34" charset="0"/>
            </a:rPr>
            <a:t>BMI, family history and lifestyle assessment are part of risk assessment.</a:t>
          </a:r>
        </a:p>
      </dgm:t>
    </dgm:pt>
    <dgm:pt modelId="{FBA506C4-779A-4372-B99C-C09496A76A01}" type="parTrans" cxnId="{999B728A-EBDF-48B9-8E63-41DBFB898864}">
      <dgm:prSet/>
      <dgm:spPr/>
      <dgm:t>
        <a:bodyPr/>
        <a:lstStyle/>
        <a:p>
          <a:endParaRPr lang="en-US"/>
        </a:p>
      </dgm:t>
    </dgm:pt>
    <dgm:pt modelId="{DCFCBC32-22D4-4732-B2D7-5A7F1CEDE9D8}" type="sibTrans" cxnId="{999B728A-EBDF-48B9-8E63-41DBFB898864}">
      <dgm:prSet/>
      <dgm:spPr/>
      <dgm:t>
        <a:bodyPr/>
        <a:lstStyle/>
        <a:p>
          <a:endParaRPr lang="en-US"/>
        </a:p>
      </dgm:t>
    </dgm:pt>
    <dgm:pt modelId="{72579976-CA6E-43B1-8875-BF194C86E3DF}">
      <dgm:prSet/>
      <dgm:spPr/>
      <dgm:t>
        <a:bodyPr/>
        <a:lstStyle/>
        <a:p>
          <a:pPr algn="just">
            <a:lnSpc>
              <a:spcPct val="100000"/>
            </a:lnSpc>
          </a:pPr>
          <a:r>
            <a:rPr lang="en-US" dirty="0">
              <a:latin typeface="Arial" panose="020B0604020202020204" pitchFamily="34" charset="0"/>
              <a:cs typeface="Arial" panose="020B0604020202020204" pitchFamily="34" charset="0"/>
            </a:rPr>
            <a:t>The majority of high-risk individuals are identified through early screening in primary care settings.</a:t>
          </a:r>
        </a:p>
      </dgm:t>
    </dgm:pt>
    <dgm:pt modelId="{EE8ED4C4-8682-47F2-BAA3-E0CBD558BA55}" type="parTrans" cxnId="{8C494C8F-86B4-4838-9E34-06C77F933AAB}">
      <dgm:prSet/>
      <dgm:spPr/>
      <dgm:t>
        <a:bodyPr/>
        <a:lstStyle/>
        <a:p>
          <a:endParaRPr lang="en-US"/>
        </a:p>
      </dgm:t>
    </dgm:pt>
    <dgm:pt modelId="{7C7773BF-D22C-4369-B152-681EF0BA6CB4}" type="sibTrans" cxnId="{8C494C8F-86B4-4838-9E34-06C77F933AAB}">
      <dgm:prSet/>
      <dgm:spPr/>
      <dgm:t>
        <a:bodyPr/>
        <a:lstStyle/>
        <a:p>
          <a:endParaRPr lang="en-US"/>
        </a:p>
      </dgm:t>
    </dgm:pt>
    <dgm:pt modelId="{5E5F85B8-82C3-43F2-BCDA-E9AD3464A89D}">
      <dgm:prSet/>
      <dgm:spPr/>
      <dgm:t>
        <a:bodyPr/>
        <a:lstStyle/>
        <a:p>
          <a:pPr algn="just">
            <a:lnSpc>
              <a:spcPct val="100000"/>
            </a:lnSpc>
          </a:pPr>
          <a:r>
            <a:rPr lang="en-US" dirty="0">
              <a:latin typeface="Arial" panose="020B0604020202020204" pitchFamily="34" charset="0"/>
              <a:cs typeface="Arial" panose="020B0604020202020204" pitchFamily="34" charset="0"/>
            </a:rPr>
            <a:t>Early diagnosis aids in avoiding complications and enhances long-term patient outcomes.</a:t>
          </a:r>
        </a:p>
      </dgm:t>
    </dgm:pt>
    <dgm:pt modelId="{CA723ADD-CB04-4D77-8B4A-AB24CEC05042}" type="parTrans" cxnId="{4BCB082D-7E32-457D-98EE-2A5FB06F3866}">
      <dgm:prSet/>
      <dgm:spPr/>
      <dgm:t>
        <a:bodyPr/>
        <a:lstStyle/>
        <a:p>
          <a:endParaRPr lang="en-US"/>
        </a:p>
      </dgm:t>
    </dgm:pt>
    <dgm:pt modelId="{D4522D6D-560C-482D-96AB-DA51F81086AE}" type="sibTrans" cxnId="{4BCB082D-7E32-457D-98EE-2A5FB06F3866}">
      <dgm:prSet/>
      <dgm:spPr/>
      <dgm:t>
        <a:bodyPr/>
        <a:lstStyle/>
        <a:p>
          <a:endParaRPr lang="en-US"/>
        </a:p>
      </dgm:t>
    </dgm:pt>
    <dgm:pt modelId="{7A876259-94CD-4104-BC97-62C16DFE4389}" type="pres">
      <dgm:prSet presAssocID="{F5FFA7BB-0A6C-46D9-8FFC-D864EB65BBC3}" presName="linear" presStyleCnt="0">
        <dgm:presLayoutVars>
          <dgm:animLvl val="lvl"/>
          <dgm:resizeHandles val="exact"/>
        </dgm:presLayoutVars>
      </dgm:prSet>
      <dgm:spPr/>
    </dgm:pt>
    <dgm:pt modelId="{D6458998-D49B-4D6E-A5FA-5FDB24E2286C}" type="pres">
      <dgm:prSet presAssocID="{EC278F01-7B52-49A4-9113-A1F75C8DDBF8}" presName="parentText" presStyleLbl="node1" presStyleIdx="0" presStyleCnt="5">
        <dgm:presLayoutVars>
          <dgm:chMax val="0"/>
          <dgm:bulletEnabled val="1"/>
        </dgm:presLayoutVars>
      </dgm:prSet>
      <dgm:spPr/>
    </dgm:pt>
    <dgm:pt modelId="{4566AE92-6AD6-4B82-8CFF-99C0F4B9699C}" type="pres">
      <dgm:prSet presAssocID="{607949BD-6B5E-4D10-98B3-7534EDBCFB51}" presName="spacer" presStyleCnt="0"/>
      <dgm:spPr/>
    </dgm:pt>
    <dgm:pt modelId="{FCA8591D-FEC6-43E6-8CB5-8E142909EDE8}" type="pres">
      <dgm:prSet presAssocID="{93F56C91-AC29-4D22-A2AD-8AB328812D70}" presName="parentText" presStyleLbl="node1" presStyleIdx="1" presStyleCnt="5">
        <dgm:presLayoutVars>
          <dgm:chMax val="0"/>
          <dgm:bulletEnabled val="1"/>
        </dgm:presLayoutVars>
      </dgm:prSet>
      <dgm:spPr/>
    </dgm:pt>
    <dgm:pt modelId="{39599AD0-01A5-4218-A0D0-90C3D98F182E}" type="pres">
      <dgm:prSet presAssocID="{E1266F7C-3A6E-46CC-9933-14EC0295619E}" presName="spacer" presStyleCnt="0"/>
      <dgm:spPr/>
    </dgm:pt>
    <dgm:pt modelId="{CAA64855-54DE-4286-8CC2-075A952B41CF}" type="pres">
      <dgm:prSet presAssocID="{AFFFC4FB-C577-4D46-B13A-F023568DA15E}" presName="parentText" presStyleLbl="node1" presStyleIdx="2" presStyleCnt="5">
        <dgm:presLayoutVars>
          <dgm:chMax val="0"/>
          <dgm:bulletEnabled val="1"/>
        </dgm:presLayoutVars>
      </dgm:prSet>
      <dgm:spPr/>
    </dgm:pt>
    <dgm:pt modelId="{0F870E9A-C679-4FBB-80CE-2E71E841CF55}" type="pres">
      <dgm:prSet presAssocID="{DCFCBC32-22D4-4732-B2D7-5A7F1CEDE9D8}" presName="spacer" presStyleCnt="0"/>
      <dgm:spPr/>
    </dgm:pt>
    <dgm:pt modelId="{E949E8E7-0742-4B60-A062-290283935AF1}" type="pres">
      <dgm:prSet presAssocID="{72579976-CA6E-43B1-8875-BF194C86E3DF}" presName="parentText" presStyleLbl="node1" presStyleIdx="3" presStyleCnt="5">
        <dgm:presLayoutVars>
          <dgm:chMax val="0"/>
          <dgm:bulletEnabled val="1"/>
        </dgm:presLayoutVars>
      </dgm:prSet>
      <dgm:spPr/>
    </dgm:pt>
    <dgm:pt modelId="{E580F9C5-B866-4359-AB37-E70A274BB84B}" type="pres">
      <dgm:prSet presAssocID="{7C7773BF-D22C-4369-B152-681EF0BA6CB4}" presName="spacer" presStyleCnt="0"/>
      <dgm:spPr/>
    </dgm:pt>
    <dgm:pt modelId="{139DCC16-9259-4AEA-B0CF-7E9DE549FA81}" type="pres">
      <dgm:prSet presAssocID="{5E5F85B8-82C3-43F2-BCDA-E9AD3464A89D}" presName="parentText" presStyleLbl="node1" presStyleIdx="4" presStyleCnt="5">
        <dgm:presLayoutVars>
          <dgm:chMax val="0"/>
          <dgm:bulletEnabled val="1"/>
        </dgm:presLayoutVars>
      </dgm:prSet>
      <dgm:spPr/>
    </dgm:pt>
  </dgm:ptLst>
  <dgm:cxnLst>
    <dgm:cxn modelId="{4BCB082D-7E32-457D-98EE-2A5FB06F3866}" srcId="{F5FFA7BB-0A6C-46D9-8FFC-D864EB65BBC3}" destId="{5E5F85B8-82C3-43F2-BCDA-E9AD3464A89D}" srcOrd="4" destOrd="0" parTransId="{CA723ADD-CB04-4D77-8B4A-AB24CEC05042}" sibTransId="{D4522D6D-560C-482D-96AB-DA51F81086AE}"/>
    <dgm:cxn modelId="{7E4EE53B-CDD8-45FC-9BD2-618BF877D91E}" type="presOf" srcId="{72579976-CA6E-43B1-8875-BF194C86E3DF}" destId="{E949E8E7-0742-4B60-A062-290283935AF1}" srcOrd="0" destOrd="0" presId="urn:microsoft.com/office/officeart/2005/8/layout/vList2"/>
    <dgm:cxn modelId="{50221D67-84F7-4FD4-A8D1-E259BB6D9128}" type="presOf" srcId="{F5FFA7BB-0A6C-46D9-8FFC-D864EB65BBC3}" destId="{7A876259-94CD-4104-BC97-62C16DFE4389}" srcOrd="0" destOrd="0" presId="urn:microsoft.com/office/officeart/2005/8/layout/vList2"/>
    <dgm:cxn modelId="{60E93E81-8329-41EA-9B72-CDC3828F8AE4}" srcId="{F5FFA7BB-0A6C-46D9-8FFC-D864EB65BBC3}" destId="{EC278F01-7B52-49A4-9113-A1F75C8DDBF8}" srcOrd="0" destOrd="0" parTransId="{FD074C66-DF6C-442D-8937-5056D4992640}" sibTransId="{607949BD-6B5E-4D10-98B3-7534EDBCFB51}"/>
    <dgm:cxn modelId="{775C5183-3117-47E9-BE32-2E2258720F53}" srcId="{F5FFA7BB-0A6C-46D9-8FFC-D864EB65BBC3}" destId="{93F56C91-AC29-4D22-A2AD-8AB328812D70}" srcOrd="1" destOrd="0" parTransId="{5C3D893E-7A83-4C31-8009-BDF25DA173E9}" sibTransId="{E1266F7C-3A6E-46CC-9933-14EC0295619E}"/>
    <dgm:cxn modelId="{491DB486-94AC-4928-A19D-B3A1CC86B5F5}" type="presOf" srcId="{AFFFC4FB-C577-4D46-B13A-F023568DA15E}" destId="{CAA64855-54DE-4286-8CC2-075A952B41CF}" srcOrd="0" destOrd="0" presId="urn:microsoft.com/office/officeart/2005/8/layout/vList2"/>
    <dgm:cxn modelId="{999B728A-EBDF-48B9-8E63-41DBFB898864}" srcId="{F5FFA7BB-0A6C-46D9-8FFC-D864EB65BBC3}" destId="{AFFFC4FB-C577-4D46-B13A-F023568DA15E}" srcOrd="2" destOrd="0" parTransId="{FBA506C4-779A-4372-B99C-C09496A76A01}" sibTransId="{DCFCBC32-22D4-4732-B2D7-5A7F1CEDE9D8}"/>
    <dgm:cxn modelId="{8C494C8F-86B4-4838-9E34-06C77F933AAB}" srcId="{F5FFA7BB-0A6C-46D9-8FFC-D864EB65BBC3}" destId="{72579976-CA6E-43B1-8875-BF194C86E3DF}" srcOrd="3" destOrd="0" parTransId="{EE8ED4C4-8682-47F2-BAA3-E0CBD558BA55}" sibTransId="{7C7773BF-D22C-4369-B152-681EF0BA6CB4}"/>
    <dgm:cxn modelId="{C3F01892-B2A2-4371-BD2D-A94043547961}" type="presOf" srcId="{93F56C91-AC29-4D22-A2AD-8AB328812D70}" destId="{FCA8591D-FEC6-43E6-8CB5-8E142909EDE8}" srcOrd="0" destOrd="0" presId="urn:microsoft.com/office/officeart/2005/8/layout/vList2"/>
    <dgm:cxn modelId="{E0A15192-67EB-4A78-895B-4D6A0DC193B6}" type="presOf" srcId="{5E5F85B8-82C3-43F2-BCDA-E9AD3464A89D}" destId="{139DCC16-9259-4AEA-B0CF-7E9DE549FA81}" srcOrd="0" destOrd="0" presId="urn:microsoft.com/office/officeart/2005/8/layout/vList2"/>
    <dgm:cxn modelId="{A69E14D7-E11B-4020-B4DC-913FAA244848}" type="presOf" srcId="{EC278F01-7B52-49A4-9113-A1F75C8DDBF8}" destId="{D6458998-D49B-4D6E-A5FA-5FDB24E2286C}" srcOrd="0" destOrd="0" presId="urn:microsoft.com/office/officeart/2005/8/layout/vList2"/>
    <dgm:cxn modelId="{10608B51-5C10-4F5A-8ED5-0B7930CC1A65}" type="presParOf" srcId="{7A876259-94CD-4104-BC97-62C16DFE4389}" destId="{D6458998-D49B-4D6E-A5FA-5FDB24E2286C}" srcOrd="0" destOrd="0" presId="urn:microsoft.com/office/officeart/2005/8/layout/vList2"/>
    <dgm:cxn modelId="{9FCDFDAB-5115-43EC-B9FA-9FCB3EF0E9D6}" type="presParOf" srcId="{7A876259-94CD-4104-BC97-62C16DFE4389}" destId="{4566AE92-6AD6-4B82-8CFF-99C0F4B9699C}" srcOrd="1" destOrd="0" presId="urn:microsoft.com/office/officeart/2005/8/layout/vList2"/>
    <dgm:cxn modelId="{5850DFBC-77B6-493D-98F0-68E59A374CD1}" type="presParOf" srcId="{7A876259-94CD-4104-BC97-62C16DFE4389}" destId="{FCA8591D-FEC6-43E6-8CB5-8E142909EDE8}" srcOrd="2" destOrd="0" presId="urn:microsoft.com/office/officeart/2005/8/layout/vList2"/>
    <dgm:cxn modelId="{6C9F03DE-FC94-4617-8D61-404159A4B4C0}" type="presParOf" srcId="{7A876259-94CD-4104-BC97-62C16DFE4389}" destId="{39599AD0-01A5-4218-A0D0-90C3D98F182E}" srcOrd="3" destOrd="0" presId="urn:microsoft.com/office/officeart/2005/8/layout/vList2"/>
    <dgm:cxn modelId="{666446B1-3CBB-4753-BB60-B2D48CA8E231}" type="presParOf" srcId="{7A876259-94CD-4104-BC97-62C16DFE4389}" destId="{CAA64855-54DE-4286-8CC2-075A952B41CF}" srcOrd="4" destOrd="0" presId="urn:microsoft.com/office/officeart/2005/8/layout/vList2"/>
    <dgm:cxn modelId="{28161EEF-415E-4157-B070-74B8E4FE16ED}" type="presParOf" srcId="{7A876259-94CD-4104-BC97-62C16DFE4389}" destId="{0F870E9A-C679-4FBB-80CE-2E71E841CF55}" srcOrd="5" destOrd="0" presId="urn:microsoft.com/office/officeart/2005/8/layout/vList2"/>
    <dgm:cxn modelId="{8AC0601E-943D-42CE-861D-8168C84B1DC1}" type="presParOf" srcId="{7A876259-94CD-4104-BC97-62C16DFE4389}" destId="{E949E8E7-0742-4B60-A062-290283935AF1}" srcOrd="6" destOrd="0" presId="urn:microsoft.com/office/officeart/2005/8/layout/vList2"/>
    <dgm:cxn modelId="{112018FB-51EB-458E-A5DD-FBB2851B7CA9}" type="presParOf" srcId="{7A876259-94CD-4104-BC97-62C16DFE4389}" destId="{E580F9C5-B866-4359-AB37-E70A274BB84B}" srcOrd="7" destOrd="0" presId="urn:microsoft.com/office/officeart/2005/8/layout/vList2"/>
    <dgm:cxn modelId="{47296089-C8D2-43C0-8FCE-AC857AB707B0}" type="presParOf" srcId="{7A876259-94CD-4104-BC97-62C16DFE4389}" destId="{139DCC16-9259-4AEA-B0CF-7E9DE549FA8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773D29-4D71-4359-A64F-F8FA2CD6196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EDA0CC2-BA62-4C4E-8B4E-B4B3A61E0212}">
      <dgm:prSet/>
      <dgm:spPr/>
      <dgm:t>
        <a:bodyPr/>
        <a:lstStyle/>
        <a:p>
          <a:pPr algn="just">
            <a:lnSpc>
              <a:spcPct val="150000"/>
            </a:lnSpc>
          </a:pPr>
          <a:r>
            <a:rPr lang="en-US" dirty="0">
              <a:latin typeface="Arial" panose="020B0604020202020204" pitchFamily="34" charset="0"/>
              <a:cs typeface="Arial" panose="020B0604020202020204" pitchFamily="34" charset="0"/>
            </a:rPr>
            <a:t>The NICE guidelines recommend lifestyle modification as a first-line management strategy (</a:t>
          </a:r>
          <a:r>
            <a:rPr lang="en-IN" dirty="0">
              <a:latin typeface="Arial" panose="020B0604020202020204" pitchFamily="34" charset="0"/>
              <a:cs typeface="Arial" panose="020B0604020202020204" pitchFamily="34" charset="0"/>
            </a:rPr>
            <a:t>Bostock, 2026</a:t>
          </a:r>
          <a:r>
            <a:rPr lang="en-US" dirty="0">
              <a:latin typeface="Arial" panose="020B0604020202020204" pitchFamily="34" charset="0"/>
              <a:cs typeface="Arial" panose="020B0604020202020204" pitchFamily="34" charset="0"/>
            </a:rPr>
            <a:t>).</a:t>
          </a:r>
        </a:p>
      </dgm:t>
    </dgm:pt>
    <dgm:pt modelId="{06F27260-9DDA-41CC-9F1D-5A14B898880B}" type="parTrans" cxnId="{30C0A2C4-56FD-445E-8ABE-ABCE6B57FCB8}">
      <dgm:prSet/>
      <dgm:spPr/>
      <dgm:t>
        <a:bodyPr/>
        <a:lstStyle/>
        <a:p>
          <a:endParaRPr lang="en-US"/>
        </a:p>
      </dgm:t>
    </dgm:pt>
    <dgm:pt modelId="{2358C6BA-A83C-43E8-9E8F-A352F99E7378}" type="sibTrans" cxnId="{30C0A2C4-56FD-445E-8ABE-ABCE6B57FCB8}">
      <dgm:prSet/>
      <dgm:spPr/>
      <dgm:t>
        <a:bodyPr/>
        <a:lstStyle/>
        <a:p>
          <a:endParaRPr lang="en-US"/>
        </a:p>
      </dgm:t>
    </dgm:pt>
    <dgm:pt modelId="{D77BF4A7-F1ED-48F9-94B4-1236B7F3CA23}">
      <dgm:prSet/>
      <dgm:spPr/>
      <dgm:t>
        <a:bodyPr/>
        <a:lstStyle/>
        <a:p>
          <a:pPr algn="just">
            <a:lnSpc>
              <a:spcPct val="150000"/>
            </a:lnSpc>
          </a:pPr>
          <a:r>
            <a:rPr lang="en-US" dirty="0" err="1">
              <a:latin typeface="Arial" panose="020B0604020202020204" pitchFamily="34" charset="0"/>
              <a:cs typeface="Arial" panose="020B0604020202020204" pitchFamily="34" charset="0"/>
            </a:rPr>
            <a:t>Glycaemic</a:t>
          </a:r>
          <a:r>
            <a:rPr lang="en-US" dirty="0">
              <a:latin typeface="Arial" panose="020B0604020202020204" pitchFamily="34" charset="0"/>
              <a:cs typeface="Arial" panose="020B0604020202020204" pitchFamily="34" charset="0"/>
            </a:rPr>
            <a:t> control obtained by means of diet, physical activity and taking medicine.</a:t>
          </a:r>
        </a:p>
      </dgm:t>
    </dgm:pt>
    <dgm:pt modelId="{499FB48B-561D-4CFC-989D-86F3EF912855}" type="parTrans" cxnId="{DA0F5108-62A6-4554-A25B-9048AB4555F3}">
      <dgm:prSet/>
      <dgm:spPr/>
      <dgm:t>
        <a:bodyPr/>
        <a:lstStyle/>
        <a:p>
          <a:endParaRPr lang="en-US"/>
        </a:p>
      </dgm:t>
    </dgm:pt>
    <dgm:pt modelId="{77A2D16F-2D02-4FE1-9186-A2297F1483DA}" type="sibTrans" cxnId="{DA0F5108-62A6-4554-A25B-9048AB4555F3}">
      <dgm:prSet/>
      <dgm:spPr/>
      <dgm:t>
        <a:bodyPr/>
        <a:lstStyle/>
        <a:p>
          <a:endParaRPr lang="en-US"/>
        </a:p>
      </dgm:t>
    </dgm:pt>
    <dgm:pt modelId="{FEC023A7-EC22-4B26-B8A2-091A47A45CFF}">
      <dgm:prSet/>
      <dgm:spPr/>
      <dgm:t>
        <a:bodyPr/>
        <a:lstStyle/>
        <a:p>
          <a:pPr algn="just">
            <a:lnSpc>
              <a:spcPct val="150000"/>
            </a:lnSpc>
          </a:pP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education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promote patient self-management and adherence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a:t>
          </a:r>
        </a:p>
      </dgm:t>
    </dgm:pt>
    <dgm:pt modelId="{24230014-B207-4684-97EB-F3851B9E2C66}" type="parTrans" cxnId="{64750FFC-65A1-4B5A-8291-9D32246D01C7}">
      <dgm:prSet/>
      <dgm:spPr/>
      <dgm:t>
        <a:bodyPr/>
        <a:lstStyle/>
        <a:p>
          <a:endParaRPr lang="en-US"/>
        </a:p>
      </dgm:t>
    </dgm:pt>
    <dgm:pt modelId="{78CF8F1E-A5B0-4FFC-9ED0-81428F04C9D0}" type="sibTrans" cxnId="{64750FFC-65A1-4B5A-8291-9D32246D01C7}">
      <dgm:prSet/>
      <dgm:spPr/>
      <dgm:t>
        <a:bodyPr/>
        <a:lstStyle/>
        <a:p>
          <a:endParaRPr lang="en-US"/>
        </a:p>
      </dgm:t>
    </dgm:pt>
    <dgm:pt modelId="{33FC46BC-F2B9-4503-8A28-342E2B0992F0}">
      <dgm:prSet/>
      <dgm:spPr/>
      <dgm:t>
        <a:bodyPr/>
        <a:lstStyle/>
        <a:p>
          <a:pPr algn="just">
            <a:lnSpc>
              <a:spcPct val="150000"/>
            </a:lnSpc>
          </a:pPr>
          <a:r>
            <a:rPr lang="en-US" dirty="0">
              <a:latin typeface="Arial" panose="020B0604020202020204" pitchFamily="34" charset="0"/>
              <a:cs typeface="Arial" panose="020B0604020202020204" pitchFamily="34" charset="0"/>
            </a:rPr>
            <a:t>Multidisciplinary approach enhances outcomes and complications are </a:t>
          </a:r>
          <a:r>
            <a:rPr lang="en-US" dirty="0" err="1">
              <a:latin typeface="Arial" panose="020B0604020202020204" pitchFamily="34" charset="0"/>
              <a:cs typeface="Arial" panose="020B0604020202020204" pitchFamily="34" charset="0"/>
            </a:rPr>
            <a:t>minimised</a:t>
          </a:r>
          <a:r>
            <a:rPr lang="en-US" dirty="0">
              <a:latin typeface="Arial" panose="020B0604020202020204" pitchFamily="34" charset="0"/>
              <a:cs typeface="Arial" panose="020B0604020202020204" pitchFamily="34" charset="0"/>
            </a:rPr>
            <a:t>.</a:t>
          </a:r>
        </a:p>
      </dgm:t>
    </dgm:pt>
    <dgm:pt modelId="{52EA4838-49A0-4AD2-B82A-1E2072CBB0A9}" type="parTrans" cxnId="{923EF774-E706-4751-962C-C5CF112B6BCC}">
      <dgm:prSet/>
      <dgm:spPr/>
      <dgm:t>
        <a:bodyPr/>
        <a:lstStyle/>
        <a:p>
          <a:endParaRPr lang="en-US"/>
        </a:p>
      </dgm:t>
    </dgm:pt>
    <dgm:pt modelId="{D34E6EF9-5EDE-41B0-8DF6-5268D8F0FB8D}" type="sibTrans" cxnId="{923EF774-E706-4751-962C-C5CF112B6BCC}">
      <dgm:prSet/>
      <dgm:spPr/>
      <dgm:t>
        <a:bodyPr/>
        <a:lstStyle/>
        <a:p>
          <a:endParaRPr lang="en-US"/>
        </a:p>
      </dgm:t>
    </dgm:pt>
    <dgm:pt modelId="{B6A591D5-F9B0-43A3-BCCC-71782954E60B}" type="pres">
      <dgm:prSet presAssocID="{EA773D29-4D71-4359-A64F-F8FA2CD61967}" presName="vert0" presStyleCnt="0">
        <dgm:presLayoutVars>
          <dgm:dir/>
          <dgm:animOne val="branch"/>
          <dgm:animLvl val="lvl"/>
        </dgm:presLayoutVars>
      </dgm:prSet>
      <dgm:spPr/>
    </dgm:pt>
    <dgm:pt modelId="{EC948A35-70DD-4F07-8F35-D3D71A5DE112}" type="pres">
      <dgm:prSet presAssocID="{5EDA0CC2-BA62-4C4E-8B4E-B4B3A61E0212}" presName="thickLine" presStyleLbl="alignNode1" presStyleIdx="0" presStyleCnt="4"/>
      <dgm:spPr/>
    </dgm:pt>
    <dgm:pt modelId="{2091E92A-CA4D-4C7F-901B-1A672A02801D}" type="pres">
      <dgm:prSet presAssocID="{5EDA0CC2-BA62-4C4E-8B4E-B4B3A61E0212}" presName="horz1" presStyleCnt="0"/>
      <dgm:spPr/>
    </dgm:pt>
    <dgm:pt modelId="{DF84BD2E-1C67-49A9-948A-1FD95A0ACDA2}" type="pres">
      <dgm:prSet presAssocID="{5EDA0CC2-BA62-4C4E-8B4E-B4B3A61E0212}" presName="tx1" presStyleLbl="revTx" presStyleIdx="0" presStyleCnt="4"/>
      <dgm:spPr/>
    </dgm:pt>
    <dgm:pt modelId="{EEBC92BE-0D2E-4F21-8F90-FF8E09C44DA5}" type="pres">
      <dgm:prSet presAssocID="{5EDA0CC2-BA62-4C4E-8B4E-B4B3A61E0212}" presName="vert1" presStyleCnt="0"/>
      <dgm:spPr/>
    </dgm:pt>
    <dgm:pt modelId="{82FAE38C-303E-432F-921F-9E8E236783E9}" type="pres">
      <dgm:prSet presAssocID="{D77BF4A7-F1ED-48F9-94B4-1236B7F3CA23}" presName="thickLine" presStyleLbl="alignNode1" presStyleIdx="1" presStyleCnt="4"/>
      <dgm:spPr/>
    </dgm:pt>
    <dgm:pt modelId="{D5ECD9C0-798D-49FC-9B8F-1F163460DCDD}" type="pres">
      <dgm:prSet presAssocID="{D77BF4A7-F1ED-48F9-94B4-1236B7F3CA23}" presName="horz1" presStyleCnt="0"/>
      <dgm:spPr/>
    </dgm:pt>
    <dgm:pt modelId="{CA485A68-FB16-4771-834E-50D2C8622B1A}" type="pres">
      <dgm:prSet presAssocID="{D77BF4A7-F1ED-48F9-94B4-1236B7F3CA23}" presName="tx1" presStyleLbl="revTx" presStyleIdx="1" presStyleCnt="4"/>
      <dgm:spPr/>
    </dgm:pt>
    <dgm:pt modelId="{ECB58512-A077-43F9-BB8E-3E0D2C91E7A3}" type="pres">
      <dgm:prSet presAssocID="{D77BF4A7-F1ED-48F9-94B4-1236B7F3CA23}" presName="vert1" presStyleCnt="0"/>
      <dgm:spPr/>
    </dgm:pt>
    <dgm:pt modelId="{59B13419-B64B-4170-BF74-56C0C60F668E}" type="pres">
      <dgm:prSet presAssocID="{FEC023A7-EC22-4B26-B8A2-091A47A45CFF}" presName="thickLine" presStyleLbl="alignNode1" presStyleIdx="2" presStyleCnt="4"/>
      <dgm:spPr/>
    </dgm:pt>
    <dgm:pt modelId="{C34901D4-1B04-4E6C-8954-947C09C92093}" type="pres">
      <dgm:prSet presAssocID="{FEC023A7-EC22-4B26-B8A2-091A47A45CFF}" presName="horz1" presStyleCnt="0"/>
      <dgm:spPr/>
    </dgm:pt>
    <dgm:pt modelId="{86B2A9FB-1A7E-4FC1-9ECF-7F4D838C9456}" type="pres">
      <dgm:prSet presAssocID="{FEC023A7-EC22-4B26-B8A2-091A47A45CFF}" presName="tx1" presStyleLbl="revTx" presStyleIdx="2" presStyleCnt="4"/>
      <dgm:spPr/>
    </dgm:pt>
    <dgm:pt modelId="{9A64FC93-E677-4119-89A3-F6BBE3A05B52}" type="pres">
      <dgm:prSet presAssocID="{FEC023A7-EC22-4B26-B8A2-091A47A45CFF}" presName="vert1" presStyleCnt="0"/>
      <dgm:spPr/>
    </dgm:pt>
    <dgm:pt modelId="{5944A988-CC4D-462B-BBF7-3217E1CEF376}" type="pres">
      <dgm:prSet presAssocID="{33FC46BC-F2B9-4503-8A28-342E2B0992F0}" presName="thickLine" presStyleLbl="alignNode1" presStyleIdx="3" presStyleCnt="4"/>
      <dgm:spPr/>
    </dgm:pt>
    <dgm:pt modelId="{2FFC034E-A5C5-49F9-A4CB-AFA14B2B6C20}" type="pres">
      <dgm:prSet presAssocID="{33FC46BC-F2B9-4503-8A28-342E2B0992F0}" presName="horz1" presStyleCnt="0"/>
      <dgm:spPr/>
    </dgm:pt>
    <dgm:pt modelId="{EA0921D9-1E66-47CB-9B6B-C1CA1B9BD4B7}" type="pres">
      <dgm:prSet presAssocID="{33FC46BC-F2B9-4503-8A28-342E2B0992F0}" presName="tx1" presStyleLbl="revTx" presStyleIdx="3" presStyleCnt="4"/>
      <dgm:spPr/>
    </dgm:pt>
    <dgm:pt modelId="{18B53600-D3C9-4284-A17B-DDCA35E868E8}" type="pres">
      <dgm:prSet presAssocID="{33FC46BC-F2B9-4503-8A28-342E2B0992F0}" presName="vert1" presStyleCnt="0"/>
      <dgm:spPr/>
    </dgm:pt>
  </dgm:ptLst>
  <dgm:cxnLst>
    <dgm:cxn modelId="{DA0F5108-62A6-4554-A25B-9048AB4555F3}" srcId="{EA773D29-4D71-4359-A64F-F8FA2CD61967}" destId="{D77BF4A7-F1ED-48F9-94B4-1236B7F3CA23}" srcOrd="1" destOrd="0" parTransId="{499FB48B-561D-4CFC-989D-86F3EF912855}" sibTransId="{77A2D16F-2D02-4FE1-9186-A2297F1483DA}"/>
    <dgm:cxn modelId="{E76DB635-3B69-480A-AA0D-14BACB24516B}" type="presOf" srcId="{FEC023A7-EC22-4B26-B8A2-091A47A45CFF}" destId="{86B2A9FB-1A7E-4FC1-9ECF-7F4D838C9456}" srcOrd="0" destOrd="0" presId="urn:microsoft.com/office/officeart/2008/layout/LinedList"/>
    <dgm:cxn modelId="{3B5D445B-ADBD-4FB0-9AC6-FD1509ED2103}" type="presOf" srcId="{D77BF4A7-F1ED-48F9-94B4-1236B7F3CA23}" destId="{CA485A68-FB16-4771-834E-50D2C8622B1A}" srcOrd="0" destOrd="0" presId="urn:microsoft.com/office/officeart/2008/layout/LinedList"/>
    <dgm:cxn modelId="{E7304446-A5B4-4A64-A4EE-153B108FEC46}" type="presOf" srcId="{5EDA0CC2-BA62-4C4E-8B4E-B4B3A61E0212}" destId="{DF84BD2E-1C67-49A9-948A-1FD95A0ACDA2}" srcOrd="0" destOrd="0" presId="urn:microsoft.com/office/officeart/2008/layout/LinedList"/>
    <dgm:cxn modelId="{4D55694D-7332-40C9-9D17-8B8127BEBB33}" type="presOf" srcId="{33FC46BC-F2B9-4503-8A28-342E2B0992F0}" destId="{EA0921D9-1E66-47CB-9B6B-C1CA1B9BD4B7}" srcOrd="0" destOrd="0" presId="urn:microsoft.com/office/officeart/2008/layout/LinedList"/>
    <dgm:cxn modelId="{923EF774-E706-4751-962C-C5CF112B6BCC}" srcId="{EA773D29-4D71-4359-A64F-F8FA2CD61967}" destId="{33FC46BC-F2B9-4503-8A28-342E2B0992F0}" srcOrd="3" destOrd="0" parTransId="{52EA4838-49A0-4AD2-B82A-1E2072CBB0A9}" sibTransId="{D34E6EF9-5EDE-41B0-8DF6-5268D8F0FB8D}"/>
    <dgm:cxn modelId="{41D6E9BC-6DE7-4A28-92FC-D9CB6A08E0B9}" type="presOf" srcId="{EA773D29-4D71-4359-A64F-F8FA2CD61967}" destId="{B6A591D5-F9B0-43A3-BCCC-71782954E60B}" srcOrd="0" destOrd="0" presId="urn:microsoft.com/office/officeart/2008/layout/LinedList"/>
    <dgm:cxn modelId="{30C0A2C4-56FD-445E-8ABE-ABCE6B57FCB8}" srcId="{EA773D29-4D71-4359-A64F-F8FA2CD61967}" destId="{5EDA0CC2-BA62-4C4E-8B4E-B4B3A61E0212}" srcOrd="0" destOrd="0" parTransId="{06F27260-9DDA-41CC-9F1D-5A14B898880B}" sibTransId="{2358C6BA-A83C-43E8-9E8F-A352F99E7378}"/>
    <dgm:cxn modelId="{64750FFC-65A1-4B5A-8291-9D32246D01C7}" srcId="{EA773D29-4D71-4359-A64F-F8FA2CD61967}" destId="{FEC023A7-EC22-4B26-B8A2-091A47A45CFF}" srcOrd="2" destOrd="0" parTransId="{24230014-B207-4684-97EB-F3851B9E2C66}" sibTransId="{78CF8F1E-A5B0-4FFC-9ED0-81428F04C9D0}"/>
    <dgm:cxn modelId="{86736AD7-BDB6-468D-8E7D-A7D4C7EEB0DB}" type="presParOf" srcId="{B6A591D5-F9B0-43A3-BCCC-71782954E60B}" destId="{EC948A35-70DD-4F07-8F35-D3D71A5DE112}" srcOrd="0" destOrd="0" presId="urn:microsoft.com/office/officeart/2008/layout/LinedList"/>
    <dgm:cxn modelId="{2D371BA5-9FB0-4022-B6F1-BD25C30DC565}" type="presParOf" srcId="{B6A591D5-F9B0-43A3-BCCC-71782954E60B}" destId="{2091E92A-CA4D-4C7F-901B-1A672A02801D}" srcOrd="1" destOrd="0" presId="urn:microsoft.com/office/officeart/2008/layout/LinedList"/>
    <dgm:cxn modelId="{7CDCBBD3-8004-4E47-A4C3-EB934AA400AC}" type="presParOf" srcId="{2091E92A-CA4D-4C7F-901B-1A672A02801D}" destId="{DF84BD2E-1C67-49A9-948A-1FD95A0ACDA2}" srcOrd="0" destOrd="0" presId="urn:microsoft.com/office/officeart/2008/layout/LinedList"/>
    <dgm:cxn modelId="{1FD72257-F16B-4AA6-ADA7-26480ED0628C}" type="presParOf" srcId="{2091E92A-CA4D-4C7F-901B-1A672A02801D}" destId="{EEBC92BE-0D2E-4F21-8F90-FF8E09C44DA5}" srcOrd="1" destOrd="0" presId="urn:microsoft.com/office/officeart/2008/layout/LinedList"/>
    <dgm:cxn modelId="{265FB29C-2503-4E3A-975A-574B560C1609}" type="presParOf" srcId="{B6A591D5-F9B0-43A3-BCCC-71782954E60B}" destId="{82FAE38C-303E-432F-921F-9E8E236783E9}" srcOrd="2" destOrd="0" presId="urn:microsoft.com/office/officeart/2008/layout/LinedList"/>
    <dgm:cxn modelId="{36D44F32-C9C4-4E71-A425-9F48D949A83B}" type="presParOf" srcId="{B6A591D5-F9B0-43A3-BCCC-71782954E60B}" destId="{D5ECD9C0-798D-49FC-9B8F-1F163460DCDD}" srcOrd="3" destOrd="0" presId="urn:microsoft.com/office/officeart/2008/layout/LinedList"/>
    <dgm:cxn modelId="{9B76AFA9-62F4-47B2-AACB-E21FAED30190}" type="presParOf" srcId="{D5ECD9C0-798D-49FC-9B8F-1F163460DCDD}" destId="{CA485A68-FB16-4771-834E-50D2C8622B1A}" srcOrd="0" destOrd="0" presId="urn:microsoft.com/office/officeart/2008/layout/LinedList"/>
    <dgm:cxn modelId="{7D70404F-F5BB-46AB-B205-8525883CF80B}" type="presParOf" srcId="{D5ECD9C0-798D-49FC-9B8F-1F163460DCDD}" destId="{ECB58512-A077-43F9-BB8E-3E0D2C91E7A3}" srcOrd="1" destOrd="0" presId="urn:microsoft.com/office/officeart/2008/layout/LinedList"/>
    <dgm:cxn modelId="{921E071A-5C1E-4232-A4B4-9E7569FE0E07}" type="presParOf" srcId="{B6A591D5-F9B0-43A3-BCCC-71782954E60B}" destId="{59B13419-B64B-4170-BF74-56C0C60F668E}" srcOrd="4" destOrd="0" presId="urn:microsoft.com/office/officeart/2008/layout/LinedList"/>
    <dgm:cxn modelId="{67F62295-5EB3-4490-A6FF-BE98AC78D3CA}" type="presParOf" srcId="{B6A591D5-F9B0-43A3-BCCC-71782954E60B}" destId="{C34901D4-1B04-4E6C-8954-947C09C92093}" srcOrd="5" destOrd="0" presId="urn:microsoft.com/office/officeart/2008/layout/LinedList"/>
    <dgm:cxn modelId="{E8153DC1-C7C0-489D-86B1-D3004D969A85}" type="presParOf" srcId="{C34901D4-1B04-4E6C-8954-947C09C92093}" destId="{86B2A9FB-1A7E-4FC1-9ECF-7F4D838C9456}" srcOrd="0" destOrd="0" presId="urn:microsoft.com/office/officeart/2008/layout/LinedList"/>
    <dgm:cxn modelId="{22197E9C-E4C1-49CD-ACD2-9E39C4E4F699}" type="presParOf" srcId="{C34901D4-1B04-4E6C-8954-947C09C92093}" destId="{9A64FC93-E677-4119-89A3-F6BBE3A05B52}" srcOrd="1" destOrd="0" presId="urn:microsoft.com/office/officeart/2008/layout/LinedList"/>
    <dgm:cxn modelId="{24497852-5C05-4E7A-93E3-C98EEE3B8C73}" type="presParOf" srcId="{B6A591D5-F9B0-43A3-BCCC-71782954E60B}" destId="{5944A988-CC4D-462B-BBF7-3217E1CEF376}" srcOrd="6" destOrd="0" presId="urn:microsoft.com/office/officeart/2008/layout/LinedList"/>
    <dgm:cxn modelId="{0B65CC52-2EAD-421B-A592-1CAD36E40ABA}" type="presParOf" srcId="{B6A591D5-F9B0-43A3-BCCC-71782954E60B}" destId="{2FFC034E-A5C5-49F9-A4CB-AFA14B2B6C20}" srcOrd="7" destOrd="0" presId="urn:microsoft.com/office/officeart/2008/layout/LinedList"/>
    <dgm:cxn modelId="{487565F2-3990-421A-ADA1-295DEBBF5FD3}" type="presParOf" srcId="{2FFC034E-A5C5-49F9-A4CB-AFA14B2B6C20}" destId="{EA0921D9-1E66-47CB-9B6B-C1CA1B9BD4B7}" srcOrd="0" destOrd="0" presId="urn:microsoft.com/office/officeart/2008/layout/LinedList"/>
    <dgm:cxn modelId="{F1813969-A378-4E85-B7A2-93185D2E3038}" type="presParOf" srcId="{2FFC034E-A5C5-49F9-A4CB-AFA14B2B6C20}" destId="{18B53600-D3C9-4284-A17B-DDCA35E868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3D7FA5-0E0C-4B8E-B404-4187FA7A04DA}"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6CADB3F1-9404-48B3-9B0E-2C827980989A}">
      <dgm:prSet/>
      <dgm:spPr/>
      <dgm:t>
        <a:bodyPr/>
        <a:lstStyle/>
        <a:p>
          <a:pPr algn="ctr">
            <a:lnSpc>
              <a:spcPct val="150000"/>
            </a:lnSpc>
          </a:pPr>
          <a:r>
            <a:rPr lang="en-US" dirty="0">
              <a:latin typeface="Arial" panose="020B0604020202020204" pitchFamily="34" charset="0"/>
              <a:cs typeface="Arial" panose="020B0604020202020204" pitchFamily="34" charset="0"/>
            </a:rPr>
            <a:t>Chronic Care Model promotes planned patient-</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of diabetes (</a:t>
          </a:r>
          <a:r>
            <a:rPr lang="en-IN" dirty="0">
              <a:latin typeface="Arial" panose="020B0604020202020204" pitchFamily="34" charset="0"/>
              <a:cs typeface="Arial" panose="020B0604020202020204" pitchFamily="34" charset="0"/>
            </a:rPr>
            <a:t>Baptista, et al., 2016</a:t>
          </a:r>
          <a:r>
            <a:rPr lang="en-US" dirty="0">
              <a:latin typeface="Arial" panose="020B0604020202020204" pitchFamily="34" charset="0"/>
              <a:cs typeface="Arial" panose="020B0604020202020204" pitchFamily="34" charset="0"/>
            </a:rPr>
            <a:t>).</a:t>
          </a:r>
        </a:p>
      </dgm:t>
    </dgm:pt>
    <dgm:pt modelId="{8FAACA28-A0C4-44F0-AD97-0AC54F904E71}" type="parTrans" cxnId="{C6E3F263-063D-4E10-9183-566A54FF9377}">
      <dgm:prSet/>
      <dgm:spPr/>
      <dgm:t>
        <a:bodyPr/>
        <a:lstStyle/>
        <a:p>
          <a:endParaRPr lang="en-US"/>
        </a:p>
      </dgm:t>
    </dgm:pt>
    <dgm:pt modelId="{CBCA7DAA-0D39-4E05-B1EC-FBBEDE592949}" type="sibTrans" cxnId="{C6E3F263-063D-4E10-9183-566A54FF9377}">
      <dgm:prSet/>
      <dgm:spPr/>
      <dgm:t>
        <a:bodyPr/>
        <a:lstStyle/>
        <a:p>
          <a:endParaRPr lang="en-US"/>
        </a:p>
      </dgm:t>
    </dgm:pt>
    <dgm:pt modelId="{F349571B-E1D7-4C55-BE77-1427A9893960}">
      <dgm:prSet/>
      <dgm:spPr/>
      <dgm:t>
        <a:bodyPr/>
        <a:lstStyle/>
        <a:p>
          <a:pPr>
            <a:lnSpc>
              <a:spcPct val="150000"/>
            </a:lnSpc>
          </a:pPr>
          <a:r>
            <a:rPr lang="en-US" dirty="0">
              <a:latin typeface="Arial" panose="020B0604020202020204" pitchFamily="34" charset="0"/>
              <a:cs typeface="Arial" panose="020B0604020202020204" pitchFamily="34" charset="0"/>
            </a:rPr>
            <a:t>NHS Long Term Plan focuses on prevention, early intervention and integrated care.</a:t>
          </a:r>
        </a:p>
      </dgm:t>
    </dgm:pt>
    <dgm:pt modelId="{CE3C8ADA-89D3-4A02-B82A-88EECB7940D7}" type="parTrans" cxnId="{05ED6BC8-7DC7-4517-A54F-1A9C3DE3C37B}">
      <dgm:prSet/>
      <dgm:spPr/>
      <dgm:t>
        <a:bodyPr/>
        <a:lstStyle/>
        <a:p>
          <a:endParaRPr lang="en-US"/>
        </a:p>
      </dgm:t>
    </dgm:pt>
    <dgm:pt modelId="{67F1D85C-4859-43C4-B9A3-E91ABBB00321}" type="sibTrans" cxnId="{05ED6BC8-7DC7-4517-A54F-1A9C3DE3C37B}">
      <dgm:prSet/>
      <dgm:spPr/>
      <dgm:t>
        <a:bodyPr/>
        <a:lstStyle/>
        <a:p>
          <a:endParaRPr lang="en-US"/>
        </a:p>
      </dgm:t>
    </dgm:pt>
    <dgm:pt modelId="{2BEA788A-2BA8-426B-A3B4-F340DD48330A}">
      <dgm:prSet/>
      <dgm:spPr/>
      <dgm:t>
        <a:bodyPr/>
        <a:lstStyle/>
        <a:p>
          <a:pPr>
            <a:lnSpc>
              <a:spcPct val="150000"/>
            </a:lnSpc>
          </a:pPr>
          <a:r>
            <a:rPr lang="en-US" dirty="0">
              <a:latin typeface="Arial" panose="020B0604020202020204" pitchFamily="34" charset="0"/>
              <a:cs typeface="Arial" panose="020B0604020202020204" pitchFamily="34" charset="0"/>
            </a:rPr>
            <a:t>Self-management models enhance patient empowerment which enhances adherence and health outcomes (</a:t>
          </a:r>
          <a:r>
            <a:rPr lang="en-IN" dirty="0">
              <a:latin typeface="Arial" panose="020B0604020202020204" pitchFamily="34" charset="0"/>
              <a:cs typeface="Arial" panose="020B0604020202020204" pitchFamily="34" charset="0"/>
            </a:rPr>
            <a:t>Putri, et al., 2021</a:t>
          </a:r>
          <a:r>
            <a:rPr lang="en-US" dirty="0">
              <a:latin typeface="Arial" panose="020B0604020202020204" pitchFamily="34" charset="0"/>
              <a:cs typeface="Arial" panose="020B0604020202020204" pitchFamily="34" charset="0"/>
            </a:rPr>
            <a:t>).</a:t>
          </a:r>
        </a:p>
      </dgm:t>
    </dgm:pt>
    <dgm:pt modelId="{46C789EF-81DE-4EC4-ABBC-BA030BA527AB}" type="parTrans" cxnId="{3610D7C7-2062-4032-BD32-8081468583BB}">
      <dgm:prSet/>
      <dgm:spPr/>
      <dgm:t>
        <a:bodyPr/>
        <a:lstStyle/>
        <a:p>
          <a:endParaRPr lang="en-US"/>
        </a:p>
      </dgm:t>
    </dgm:pt>
    <dgm:pt modelId="{B815A1E9-C048-41D4-9A6D-913EF13FADE1}" type="sibTrans" cxnId="{3610D7C7-2062-4032-BD32-8081468583BB}">
      <dgm:prSet/>
      <dgm:spPr/>
      <dgm:t>
        <a:bodyPr/>
        <a:lstStyle/>
        <a:p>
          <a:endParaRPr lang="en-US"/>
        </a:p>
      </dgm:t>
    </dgm:pt>
    <dgm:pt modelId="{A717E4AA-1107-46AF-9130-56983757E8F7}">
      <dgm:prSet/>
      <dgm:spPr/>
      <dgm:t>
        <a:bodyPr/>
        <a:lstStyle/>
        <a:p>
          <a:pPr>
            <a:lnSpc>
              <a:spcPct val="150000"/>
            </a:lnSpc>
          </a:pPr>
          <a:r>
            <a:rPr lang="en-US" dirty="0">
              <a:latin typeface="Arial" panose="020B0604020202020204" pitchFamily="34" charset="0"/>
              <a:cs typeface="Arial" panose="020B0604020202020204" pitchFamily="34" charset="0"/>
            </a:rPr>
            <a:t>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model encourages shared decision-making and </a:t>
          </a:r>
          <a:r>
            <a:rPr lang="en-US" dirty="0" err="1">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treatment.</a:t>
          </a:r>
        </a:p>
      </dgm:t>
    </dgm:pt>
    <dgm:pt modelId="{BC9BB211-5E45-41D1-A2F4-D011BC21DFD0}" type="parTrans" cxnId="{60A13E3F-7774-4C61-A5F7-8DF465CD7F4C}">
      <dgm:prSet/>
      <dgm:spPr/>
      <dgm:t>
        <a:bodyPr/>
        <a:lstStyle/>
        <a:p>
          <a:endParaRPr lang="en-US"/>
        </a:p>
      </dgm:t>
    </dgm:pt>
    <dgm:pt modelId="{9FBD0B69-88BC-474B-BF2F-8C32A0AF13BD}" type="sibTrans" cxnId="{60A13E3F-7774-4C61-A5F7-8DF465CD7F4C}">
      <dgm:prSet/>
      <dgm:spPr/>
      <dgm:t>
        <a:bodyPr/>
        <a:lstStyle/>
        <a:p>
          <a:endParaRPr lang="en-US"/>
        </a:p>
      </dgm:t>
    </dgm:pt>
    <dgm:pt modelId="{F450EE2A-AA97-4E24-A68B-9D82FA6B53C1}" type="pres">
      <dgm:prSet presAssocID="{853D7FA5-0E0C-4B8E-B404-4187FA7A04DA}" presName="matrix" presStyleCnt="0">
        <dgm:presLayoutVars>
          <dgm:chMax val="1"/>
          <dgm:dir/>
          <dgm:resizeHandles val="exact"/>
        </dgm:presLayoutVars>
      </dgm:prSet>
      <dgm:spPr/>
    </dgm:pt>
    <dgm:pt modelId="{EF76E50C-11E2-4716-A40D-AD9CC2213A9A}" type="pres">
      <dgm:prSet presAssocID="{853D7FA5-0E0C-4B8E-B404-4187FA7A04DA}" presName="axisShape" presStyleLbl="bgShp" presStyleIdx="0" presStyleCnt="1"/>
      <dgm:spPr/>
    </dgm:pt>
    <dgm:pt modelId="{F0E3463C-5216-42CD-B772-9AD9E5B3E379}" type="pres">
      <dgm:prSet presAssocID="{853D7FA5-0E0C-4B8E-B404-4187FA7A04DA}" presName="rect1" presStyleLbl="node1" presStyleIdx="0" presStyleCnt="4">
        <dgm:presLayoutVars>
          <dgm:chMax val="0"/>
          <dgm:chPref val="0"/>
          <dgm:bulletEnabled val="1"/>
        </dgm:presLayoutVars>
      </dgm:prSet>
      <dgm:spPr/>
    </dgm:pt>
    <dgm:pt modelId="{F3208F97-D5DA-4C87-A7A9-7CAEA70A2189}" type="pres">
      <dgm:prSet presAssocID="{853D7FA5-0E0C-4B8E-B404-4187FA7A04DA}" presName="rect2" presStyleLbl="node1" presStyleIdx="1" presStyleCnt="4">
        <dgm:presLayoutVars>
          <dgm:chMax val="0"/>
          <dgm:chPref val="0"/>
          <dgm:bulletEnabled val="1"/>
        </dgm:presLayoutVars>
      </dgm:prSet>
      <dgm:spPr/>
    </dgm:pt>
    <dgm:pt modelId="{7E5CDDB3-1ED2-4AAE-8C2C-94F7A99FA10C}" type="pres">
      <dgm:prSet presAssocID="{853D7FA5-0E0C-4B8E-B404-4187FA7A04DA}" presName="rect3" presStyleLbl="node1" presStyleIdx="2" presStyleCnt="4">
        <dgm:presLayoutVars>
          <dgm:chMax val="0"/>
          <dgm:chPref val="0"/>
          <dgm:bulletEnabled val="1"/>
        </dgm:presLayoutVars>
      </dgm:prSet>
      <dgm:spPr/>
    </dgm:pt>
    <dgm:pt modelId="{B3AB2E0D-BFF6-49F9-931F-31B454AFD0CF}" type="pres">
      <dgm:prSet presAssocID="{853D7FA5-0E0C-4B8E-B404-4187FA7A04DA}" presName="rect4" presStyleLbl="node1" presStyleIdx="3" presStyleCnt="4">
        <dgm:presLayoutVars>
          <dgm:chMax val="0"/>
          <dgm:chPref val="0"/>
          <dgm:bulletEnabled val="1"/>
        </dgm:presLayoutVars>
      </dgm:prSet>
      <dgm:spPr/>
    </dgm:pt>
  </dgm:ptLst>
  <dgm:cxnLst>
    <dgm:cxn modelId="{60A13E3F-7774-4C61-A5F7-8DF465CD7F4C}" srcId="{853D7FA5-0E0C-4B8E-B404-4187FA7A04DA}" destId="{A717E4AA-1107-46AF-9130-56983757E8F7}" srcOrd="3" destOrd="0" parTransId="{BC9BB211-5E45-41D1-A2F4-D011BC21DFD0}" sibTransId="{9FBD0B69-88BC-474B-BF2F-8C32A0AF13BD}"/>
    <dgm:cxn modelId="{9E1F3843-AD4F-47BA-9D36-C6A3FA35FA69}" type="presOf" srcId="{853D7FA5-0E0C-4B8E-B404-4187FA7A04DA}" destId="{F450EE2A-AA97-4E24-A68B-9D82FA6B53C1}" srcOrd="0" destOrd="0" presId="urn:microsoft.com/office/officeart/2005/8/layout/matrix2"/>
    <dgm:cxn modelId="{C6E3F263-063D-4E10-9183-566A54FF9377}" srcId="{853D7FA5-0E0C-4B8E-B404-4187FA7A04DA}" destId="{6CADB3F1-9404-48B3-9B0E-2C827980989A}" srcOrd="0" destOrd="0" parTransId="{8FAACA28-A0C4-44F0-AD97-0AC54F904E71}" sibTransId="{CBCA7DAA-0D39-4E05-B1EC-FBBEDE592949}"/>
    <dgm:cxn modelId="{C6208E72-D38B-449C-8343-C47DC97754BB}" type="presOf" srcId="{A717E4AA-1107-46AF-9130-56983757E8F7}" destId="{B3AB2E0D-BFF6-49F9-931F-31B454AFD0CF}" srcOrd="0" destOrd="0" presId="urn:microsoft.com/office/officeart/2005/8/layout/matrix2"/>
    <dgm:cxn modelId="{6ECE4E78-CF1C-4ACF-8256-784DEC23120F}" type="presOf" srcId="{2BEA788A-2BA8-426B-A3B4-F340DD48330A}" destId="{7E5CDDB3-1ED2-4AAE-8C2C-94F7A99FA10C}" srcOrd="0" destOrd="0" presId="urn:microsoft.com/office/officeart/2005/8/layout/matrix2"/>
    <dgm:cxn modelId="{D988FC58-D7F0-4A3D-A27A-C8F969F0103A}" type="presOf" srcId="{F349571B-E1D7-4C55-BE77-1427A9893960}" destId="{F3208F97-D5DA-4C87-A7A9-7CAEA70A2189}" srcOrd="0" destOrd="0" presId="urn:microsoft.com/office/officeart/2005/8/layout/matrix2"/>
    <dgm:cxn modelId="{A42AC7B8-7FA6-45DE-ADCC-53CFB5A6F639}" type="presOf" srcId="{6CADB3F1-9404-48B3-9B0E-2C827980989A}" destId="{F0E3463C-5216-42CD-B772-9AD9E5B3E379}" srcOrd="0" destOrd="0" presId="urn:microsoft.com/office/officeart/2005/8/layout/matrix2"/>
    <dgm:cxn modelId="{3610D7C7-2062-4032-BD32-8081468583BB}" srcId="{853D7FA5-0E0C-4B8E-B404-4187FA7A04DA}" destId="{2BEA788A-2BA8-426B-A3B4-F340DD48330A}" srcOrd="2" destOrd="0" parTransId="{46C789EF-81DE-4EC4-ABBC-BA030BA527AB}" sibTransId="{B815A1E9-C048-41D4-9A6D-913EF13FADE1}"/>
    <dgm:cxn modelId="{05ED6BC8-7DC7-4517-A54F-1A9C3DE3C37B}" srcId="{853D7FA5-0E0C-4B8E-B404-4187FA7A04DA}" destId="{F349571B-E1D7-4C55-BE77-1427A9893960}" srcOrd="1" destOrd="0" parTransId="{CE3C8ADA-89D3-4A02-B82A-88EECB7940D7}" sibTransId="{67F1D85C-4859-43C4-B9A3-E91ABBB00321}"/>
    <dgm:cxn modelId="{017EAD90-7C34-451D-AE69-EE39741B8041}" type="presParOf" srcId="{F450EE2A-AA97-4E24-A68B-9D82FA6B53C1}" destId="{EF76E50C-11E2-4716-A40D-AD9CC2213A9A}" srcOrd="0" destOrd="0" presId="urn:microsoft.com/office/officeart/2005/8/layout/matrix2"/>
    <dgm:cxn modelId="{EE8C5128-19F5-4C6A-B29F-271328634794}" type="presParOf" srcId="{F450EE2A-AA97-4E24-A68B-9D82FA6B53C1}" destId="{F0E3463C-5216-42CD-B772-9AD9E5B3E379}" srcOrd="1" destOrd="0" presId="urn:microsoft.com/office/officeart/2005/8/layout/matrix2"/>
    <dgm:cxn modelId="{CC3A4366-1D6C-4291-A59B-DEC050AEEFF9}" type="presParOf" srcId="{F450EE2A-AA97-4E24-A68B-9D82FA6B53C1}" destId="{F3208F97-D5DA-4C87-A7A9-7CAEA70A2189}" srcOrd="2" destOrd="0" presId="urn:microsoft.com/office/officeart/2005/8/layout/matrix2"/>
    <dgm:cxn modelId="{E16A90AE-9A91-4A25-8EFD-6C97B2EFBAF5}" type="presParOf" srcId="{F450EE2A-AA97-4E24-A68B-9D82FA6B53C1}" destId="{7E5CDDB3-1ED2-4AAE-8C2C-94F7A99FA10C}" srcOrd="3" destOrd="0" presId="urn:microsoft.com/office/officeart/2005/8/layout/matrix2"/>
    <dgm:cxn modelId="{B6403195-3C38-44FA-83C8-32481CC0FE51}" type="presParOf" srcId="{F450EE2A-AA97-4E24-A68B-9D82FA6B53C1}" destId="{B3AB2E0D-BFF6-49F9-931F-31B454AFD0CF}"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8AC1A2E-B5A8-41BA-95C4-5615216F8DB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3C8C3B-BDC4-4247-97A5-6E04386728A7}">
      <dgm:prSet/>
      <dgm:spPr/>
      <dgm:t>
        <a:bodyPr/>
        <a:lstStyle/>
        <a:p>
          <a:pPr algn="just"/>
          <a:r>
            <a:rPr lang="en-IN" dirty="0">
              <a:latin typeface="Arial" panose="020B0604020202020204" pitchFamily="34" charset="0"/>
              <a:cs typeface="Arial" panose="020B0604020202020204" pitchFamily="34" charset="0"/>
            </a:rPr>
            <a:t>Metformin is the first-line therapy in the pharmacological treatment, along with other drugs including insulin and newer agents (Baker et al., 2021).</a:t>
          </a:r>
          <a:endParaRPr lang="en-US" dirty="0">
            <a:latin typeface="Arial" panose="020B0604020202020204" pitchFamily="34" charset="0"/>
            <a:cs typeface="Arial" panose="020B0604020202020204" pitchFamily="34" charset="0"/>
          </a:endParaRPr>
        </a:p>
      </dgm:t>
    </dgm:pt>
    <dgm:pt modelId="{1336F807-57BD-478E-BF57-1030CFC6FC8D}" type="parTrans" cxnId="{0CB00260-3227-4303-B3E5-7DA864961FC8}">
      <dgm:prSet/>
      <dgm:spPr/>
      <dgm:t>
        <a:bodyPr/>
        <a:lstStyle/>
        <a:p>
          <a:endParaRPr lang="en-US"/>
        </a:p>
      </dgm:t>
    </dgm:pt>
    <dgm:pt modelId="{7D37B450-65E2-49C9-9CBF-F909773B0E71}" type="sibTrans" cxnId="{0CB00260-3227-4303-B3E5-7DA864961FC8}">
      <dgm:prSet/>
      <dgm:spPr/>
      <dgm:t>
        <a:bodyPr/>
        <a:lstStyle/>
        <a:p>
          <a:endParaRPr lang="en-US"/>
        </a:p>
      </dgm:t>
    </dgm:pt>
    <dgm:pt modelId="{5E39E9C8-87B3-427F-8545-E25DE9A5DA06}">
      <dgm:prSet/>
      <dgm:spPr/>
      <dgm:t>
        <a:bodyPr/>
        <a:lstStyle/>
        <a:p>
          <a:pPr algn="just"/>
          <a:r>
            <a:rPr lang="en-IN" dirty="0">
              <a:latin typeface="Arial" panose="020B0604020202020204" pitchFamily="34" charset="0"/>
              <a:cs typeface="Arial" panose="020B0604020202020204" pitchFamily="34" charset="0"/>
            </a:rPr>
            <a:t>The non-pharmacological approaches entail diet, exercise, and long-term weight loss.</a:t>
          </a:r>
          <a:endParaRPr lang="en-US" dirty="0">
            <a:latin typeface="Arial" panose="020B0604020202020204" pitchFamily="34" charset="0"/>
            <a:cs typeface="Arial" panose="020B0604020202020204" pitchFamily="34" charset="0"/>
          </a:endParaRPr>
        </a:p>
      </dgm:t>
    </dgm:pt>
    <dgm:pt modelId="{4D9B056F-FDEB-494E-AC42-64C6A81294FE}" type="parTrans" cxnId="{982AAD81-DDCF-4C82-A91A-88BA5F140504}">
      <dgm:prSet/>
      <dgm:spPr/>
      <dgm:t>
        <a:bodyPr/>
        <a:lstStyle/>
        <a:p>
          <a:endParaRPr lang="en-US"/>
        </a:p>
      </dgm:t>
    </dgm:pt>
    <dgm:pt modelId="{04885775-A214-49D9-85BB-3EF245BD451E}" type="sibTrans" cxnId="{982AAD81-DDCF-4C82-A91A-88BA5F140504}">
      <dgm:prSet/>
      <dgm:spPr/>
      <dgm:t>
        <a:bodyPr/>
        <a:lstStyle/>
        <a:p>
          <a:endParaRPr lang="en-US"/>
        </a:p>
      </dgm:t>
    </dgm:pt>
    <dgm:pt modelId="{70ADF8EA-92CE-4D83-8475-21EA3C72C2FA}">
      <dgm:prSet/>
      <dgm:spPr/>
      <dgm:t>
        <a:bodyPr/>
        <a:lstStyle/>
        <a:p>
          <a:pPr algn="just"/>
          <a:r>
            <a:rPr lang="en-IN" dirty="0">
              <a:latin typeface="Arial" panose="020B0604020202020204" pitchFamily="34" charset="0"/>
              <a:cs typeface="Arial" panose="020B0604020202020204" pitchFamily="34" charset="0"/>
            </a:rPr>
            <a:t>Bariatric Surgery is used when there is severe obesity and conventional treatments are ineffective, enhancing better glycaemic control and long-term results (</a:t>
          </a:r>
          <a:r>
            <a:rPr lang="en-IN" dirty="0" err="1">
              <a:latin typeface="Arial" panose="020B0604020202020204" pitchFamily="34" charset="0"/>
              <a:cs typeface="Arial" panose="020B0604020202020204" pitchFamily="34" charset="0"/>
            </a:rPr>
            <a:t>Aderinto</a:t>
          </a:r>
          <a:r>
            <a:rPr lang="en-IN" dirty="0">
              <a:latin typeface="Arial" panose="020B0604020202020204" pitchFamily="34" charset="0"/>
              <a:cs typeface="Arial" panose="020B0604020202020204" pitchFamily="34" charset="0"/>
            </a:rPr>
            <a:t> et al., 2023).</a:t>
          </a:r>
          <a:endParaRPr lang="en-US" dirty="0">
            <a:latin typeface="Arial" panose="020B0604020202020204" pitchFamily="34" charset="0"/>
            <a:cs typeface="Arial" panose="020B0604020202020204" pitchFamily="34" charset="0"/>
          </a:endParaRPr>
        </a:p>
      </dgm:t>
    </dgm:pt>
    <dgm:pt modelId="{9CF49E6E-C82D-40FA-9FB9-D4F11875BA23}" type="parTrans" cxnId="{2AD78CF7-59E9-4D52-B826-58C1575A5402}">
      <dgm:prSet/>
      <dgm:spPr/>
      <dgm:t>
        <a:bodyPr/>
        <a:lstStyle/>
        <a:p>
          <a:endParaRPr lang="en-US"/>
        </a:p>
      </dgm:t>
    </dgm:pt>
    <dgm:pt modelId="{896CE51E-0025-41AE-9671-02467DEA592C}" type="sibTrans" cxnId="{2AD78CF7-59E9-4D52-B826-58C1575A5402}">
      <dgm:prSet/>
      <dgm:spPr/>
      <dgm:t>
        <a:bodyPr/>
        <a:lstStyle/>
        <a:p>
          <a:endParaRPr lang="en-US"/>
        </a:p>
      </dgm:t>
    </dgm:pt>
    <dgm:pt modelId="{FE5C7523-A833-4B0C-A781-C400E7C911D0}" type="pres">
      <dgm:prSet presAssocID="{A8AC1A2E-B5A8-41BA-95C4-5615216F8DB0}" presName="root" presStyleCnt="0">
        <dgm:presLayoutVars>
          <dgm:dir/>
          <dgm:resizeHandles val="exact"/>
        </dgm:presLayoutVars>
      </dgm:prSet>
      <dgm:spPr/>
    </dgm:pt>
    <dgm:pt modelId="{851E5AC6-135E-4E04-8A0D-31BC687A2F96}" type="pres">
      <dgm:prSet presAssocID="{1A3C8C3B-BDC4-4247-97A5-6E04386728A7}" presName="compNode" presStyleCnt="0"/>
      <dgm:spPr/>
    </dgm:pt>
    <dgm:pt modelId="{91D8E63D-0289-4F0D-AE93-F5DCE120F311}" type="pres">
      <dgm:prSet presAssocID="{1A3C8C3B-BDC4-4247-97A5-6E04386728A7}" presName="bgRect" presStyleLbl="bgShp" presStyleIdx="0" presStyleCnt="3"/>
      <dgm:spPr/>
    </dgm:pt>
    <dgm:pt modelId="{2B15B46E-831A-4852-B1D3-59980537442E}" type="pres">
      <dgm:prSet presAssocID="{1A3C8C3B-BDC4-4247-97A5-6E04386728A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idney"/>
        </a:ext>
      </dgm:extLst>
    </dgm:pt>
    <dgm:pt modelId="{E3D93FDD-BC80-43BC-8B4E-32CC5DDEBD62}" type="pres">
      <dgm:prSet presAssocID="{1A3C8C3B-BDC4-4247-97A5-6E04386728A7}" presName="spaceRect" presStyleCnt="0"/>
      <dgm:spPr/>
    </dgm:pt>
    <dgm:pt modelId="{BE07FE23-02A9-4F84-B774-C844B81E8397}" type="pres">
      <dgm:prSet presAssocID="{1A3C8C3B-BDC4-4247-97A5-6E04386728A7}" presName="parTx" presStyleLbl="revTx" presStyleIdx="0" presStyleCnt="3">
        <dgm:presLayoutVars>
          <dgm:chMax val="0"/>
          <dgm:chPref val="0"/>
        </dgm:presLayoutVars>
      </dgm:prSet>
      <dgm:spPr/>
    </dgm:pt>
    <dgm:pt modelId="{B4BF6136-D84F-46D4-9C3D-D55C7312DFD7}" type="pres">
      <dgm:prSet presAssocID="{7D37B450-65E2-49C9-9CBF-F909773B0E71}" presName="sibTrans" presStyleCnt="0"/>
      <dgm:spPr/>
    </dgm:pt>
    <dgm:pt modelId="{16DF612A-E38C-40CC-8BBD-EA77989DCA40}" type="pres">
      <dgm:prSet presAssocID="{5E39E9C8-87B3-427F-8545-E25DE9A5DA06}" presName="compNode" presStyleCnt="0"/>
      <dgm:spPr/>
    </dgm:pt>
    <dgm:pt modelId="{AB0660F1-8F44-4797-90B3-96B283953A21}" type="pres">
      <dgm:prSet presAssocID="{5E39E9C8-87B3-427F-8545-E25DE9A5DA06}" presName="bgRect" presStyleLbl="bgShp" presStyleIdx="1" presStyleCnt="3"/>
      <dgm:spPr/>
    </dgm:pt>
    <dgm:pt modelId="{2D8F50F7-FCF4-4C6E-A714-8544CDA05066}" type="pres">
      <dgm:prSet presAssocID="{5E39E9C8-87B3-427F-8545-E25DE9A5DA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52D3EBAF-6858-44A7-B68E-EA8A57CD5407}" type="pres">
      <dgm:prSet presAssocID="{5E39E9C8-87B3-427F-8545-E25DE9A5DA06}" presName="spaceRect" presStyleCnt="0"/>
      <dgm:spPr/>
    </dgm:pt>
    <dgm:pt modelId="{396E7EA8-81C0-4ACC-A25B-9D8007E0E210}" type="pres">
      <dgm:prSet presAssocID="{5E39E9C8-87B3-427F-8545-E25DE9A5DA06}" presName="parTx" presStyleLbl="revTx" presStyleIdx="1" presStyleCnt="3">
        <dgm:presLayoutVars>
          <dgm:chMax val="0"/>
          <dgm:chPref val="0"/>
        </dgm:presLayoutVars>
      </dgm:prSet>
      <dgm:spPr/>
    </dgm:pt>
    <dgm:pt modelId="{F955962F-0BA0-491A-8153-C2F80A643764}" type="pres">
      <dgm:prSet presAssocID="{04885775-A214-49D9-85BB-3EF245BD451E}" presName="sibTrans" presStyleCnt="0"/>
      <dgm:spPr/>
    </dgm:pt>
    <dgm:pt modelId="{E7E855F2-E019-49BE-9F72-934E1673945E}" type="pres">
      <dgm:prSet presAssocID="{70ADF8EA-92CE-4D83-8475-21EA3C72C2FA}" presName="compNode" presStyleCnt="0"/>
      <dgm:spPr/>
    </dgm:pt>
    <dgm:pt modelId="{46B568B2-AA1B-465B-8193-0FBBE0F218FD}" type="pres">
      <dgm:prSet presAssocID="{70ADF8EA-92CE-4D83-8475-21EA3C72C2FA}" presName="bgRect" presStyleLbl="bgShp" presStyleIdx="2" presStyleCnt="3"/>
      <dgm:spPr/>
    </dgm:pt>
    <dgm:pt modelId="{99E6C61A-D82C-4A1C-ADAD-6A9C97D3806E}" type="pres">
      <dgm:prSet presAssocID="{70ADF8EA-92CE-4D83-8475-21EA3C72C2F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edle"/>
        </a:ext>
      </dgm:extLst>
    </dgm:pt>
    <dgm:pt modelId="{2CE707B5-0F1E-413C-BC64-EC3036E843CF}" type="pres">
      <dgm:prSet presAssocID="{70ADF8EA-92CE-4D83-8475-21EA3C72C2FA}" presName="spaceRect" presStyleCnt="0"/>
      <dgm:spPr/>
    </dgm:pt>
    <dgm:pt modelId="{DB43DC1C-ECBF-46EC-A22B-D6265490DA43}" type="pres">
      <dgm:prSet presAssocID="{70ADF8EA-92CE-4D83-8475-21EA3C72C2FA}" presName="parTx" presStyleLbl="revTx" presStyleIdx="2" presStyleCnt="3">
        <dgm:presLayoutVars>
          <dgm:chMax val="0"/>
          <dgm:chPref val="0"/>
        </dgm:presLayoutVars>
      </dgm:prSet>
      <dgm:spPr/>
    </dgm:pt>
  </dgm:ptLst>
  <dgm:cxnLst>
    <dgm:cxn modelId="{96AAC90B-10B2-4EF0-AA52-E6B19A05A43B}" type="presOf" srcId="{5E39E9C8-87B3-427F-8545-E25DE9A5DA06}" destId="{396E7EA8-81C0-4ACC-A25B-9D8007E0E210}" srcOrd="0" destOrd="0" presId="urn:microsoft.com/office/officeart/2018/2/layout/IconVerticalSolidList"/>
    <dgm:cxn modelId="{0843101F-173F-4752-BA88-0BABAD612E19}" type="presOf" srcId="{A8AC1A2E-B5A8-41BA-95C4-5615216F8DB0}" destId="{FE5C7523-A833-4B0C-A781-C400E7C911D0}" srcOrd="0" destOrd="0" presId="urn:microsoft.com/office/officeart/2018/2/layout/IconVerticalSolidList"/>
    <dgm:cxn modelId="{46D47D2E-92E2-440F-8947-6420340AC6CA}" type="presOf" srcId="{70ADF8EA-92CE-4D83-8475-21EA3C72C2FA}" destId="{DB43DC1C-ECBF-46EC-A22B-D6265490DA43}" srcOrd="0" destOrd="0" presId="urn:microsoft.com/office/officeart/2018/2/layout/IconVerticalSolidList"/>
    <dgm:cxn modelId="{0CB00260-3227-4303-B3E5-7DA864961FC8}" srcId="{A8AC1A2E-B5A8-41BA-95C4-5615216F8DB0}" destId="{1A3C8C3B-BDC4-4247-97A5-6E04386728A7}" srcOrd="0" destOrd="0" parTransId="{1336F807-57BD-478E-BF57-1030CFC6FC8D}" sibTransId="{7D37B450-65E2-49C9-9CBF-F909773B0E71}"/>
    <dgm:cxn modelId="{8DEFB37F-DF5B-4E90-BC12-C9F0271E8EB0}" type="presOf" srcId="{1A3C8C3B-BDC4-4247-97A5-6E04386728A7}" destId="{BE07FE23-02A9-4F84-B774-C844B81E8397}" srcOrd="0" destOrd="0" presId="urn:microsoft.com/office/officeart/2018/2/layout/IconVerticalSolidList"/>
    <dgm:cxn modelId="{982AAD81-DDCF-4C82-A91A-88BA5F140504}" srcId="{A8AC1A2E-B5A8-41BA-95C4-5615216F8DB0}" destId="{5E39E9C8-87B3-427F-8545-E25DE9A5DA06}" srcOrd="1" destOrd="0" parTransId="{4D9B056F-FDEB-494E-AC42-64C6A81294FE}" sibTransId="{04885775-A214-49D9-85BB-3EF245BD451E}"/>
    <dgm:cxn modelId="{2AD78CF7-59E9-4D52-B826-58C1575A5402}" srcId="{A8AC1A2E-B5A8-41BA-95C4-5615216F8DB0}" destId="{70ADF8EA-92CE-4D83-8475-21EA3C72C2FA}" srcOrd="2" destOrd="0" parTransId="{9CF49E6E-C82D-40FA-9FB9-D4F11875BA23}" sibTransId="{896CE51E-0025-41AE-9671-02467DEA592C}"/>
    <dgm:cxn modelId="{26DA6AC3-79BA-47D6-B995-3C04EDEBD03A}" type="presParOf" srcId="{FE5C7523-A833-4B0C-A781-C400E7C911D0}" destId="{851E5AC6-135E-4E04-8A0D-31BC687A2F96}" srcOrd="0" destOrd="0" presId="urn:microsoft.com/office/officeart/2018/2/layout/IconVerticalSolidList"/>
    <dgm:cxn modelId="{EB9C54AF-FC3A-48D0-BEDE-D556F7604DC8}" type="presParOf" srcId="{851E5AC6-135E-4E04-8A0D-31BC687A2F96}" destId="{91D8E63D-0289-4F0D-AE93-F5DCE120F311}" srcOrd="0" destOrd="0" presId="urn:microsoft.com/office/officeart/2018/2/layout/IconVerticalSolidList"/>
    <dgm:cxn modelId="{FAF32313-6C2C-4625-8DB8-913F8AD6915F}" type="presParOf" srcId="{851E5AC6-135E-4E04-8A0D-31BC687A2F96}" destId="{2B15B46E-831A-4852-B1D3-59980537442E}" srcOrd="1" destOrd="0" presId="urn:microsoft.com/office/officeart/2018/2/layout/IconVerticalSolidList"/>
    <dgm:cxn modelId="{4F40724C-9713-4AA4-A6C9-B84534D6288C}" type="presParOf" srcId="{851E5AC6-135E-4E04-8A0D-31BC687A2F96}" destId="{E3D93FDD-BC80-43BC-8B4E-32CC5DDEBD62}" srcOrd="2" destOrd="0" presId="urn:microsoft.com/office/officeart/2018/2/layout/IconVerticalSolidList"/>
    <dgm:cxn modelId="{A5BD22DE-79F1-4A92-8959-B83597776777}" type="presParOf" srcId="{851E5AC6-135E-4E04-8A0D-31BC687A2F96}" destId="{BE07FE23-02A9-4F84-B774-C844B81E8397}" srcOrd="3" destOrd="0" presId="urn:microsoft.com/office/officeart/2018/2/layout/IconVerticalSolidList"/>
    <dgm:cxn modelId="{97D61796-89FE-4D2E-AF8A-CF47B7BBBED0}" type="presParOf" srcId="{FE5C7523-A833-4B0C-A781-C400E7C911D0}" destId="{B4BF6136-D84F-46D4-9C3D-D55C7312DFD7}" srcOrd="1" destOrd="0" presId="urn:microsoft.com/office/officeart/2018/2/layout/IconVerticalSolidList"/>
    <dgm:cxn modelId="{F6DCD74E-595B-4036-912C-BFE4DCC57313}" type="presParOf" srcId="{FE5C7523-A833-4B0C-A781-C400E7C911D0}" destId="{16DF612A-E38C-40CC-8BBD-EA77989DCA40}" srcOrd="2" destOrd="0" presId="urn:microsoft.com/office/officeart/2018/2/layout/IconVerticalSolidList"/>
    <dgm:cxn modelId="{CC09F8AA-44C9-428E-9C2F-6901EF2F4604}" type="presParOf" srcId="{16DF612A-E38C-40CC-8BBD-EA77989DCA40}" destId="{AB0660F1-8F44-4797-90B3-96B283953A21}" srcOrd="0" destOrd="0" presId="urn:microsoft.com/office/officeart/2018/2/layout/IconVerticalSolidList"/>
    <dgm:cxn modelId="{C292DCC1-2A35-4AA7-8746-6419005E99B8}" type="presParOf" srcId="{16DF612A-E38C-40CC-8BBD-EA77989DCA40}" destId="{2D8F50F7-FCF4-4C6E-A714-8544CDA05066}" srcOrd="1" destOrd="0" presId="urn:microsoft.com/office/officeart/2018/2/layout/IconVerticalSolidList"/>
    <dgm:cxn modelId="{35BDAABE-98EF-419B-BF62-CB00EA0F9B3A}" type="presParOf" srcId="{16DF612A-E38C-40CC-8BBD-EA77989DCA40}" destId="{52D3EBAF-6858-44A7-B68E-EA8A57CD5407}" srcOrd="2" destOrd="0" presId="urn:microsoft.com/office/officeart/2018/2/layout/IconVerticalSolidList"/>
    <dgm:cxn modelId="{1543C258-44B8-42EB-BFDB-A26B935E8E4C}" type="presParOf" srcId="{16DF612A-E38C-40CC-8BBD-EA77989DCA40}" destId="{396E7EA8-81C0-4ACC-A25B-9D8007E0E210}" srcOrd="3" destOrd="0" presId="urn:microsoft.com/office/officeart/2018/2/layout/IconVerticalSolidList"/>
    <dgm:cxn modelId="{6740F53C-46C0-4553-9B16-AC3AD3138A1E}" type="presParOf" srcId="{FE5C7523-A833-4B0C-A781-C400E7C911D0}" destId="{F955962F-0BA0-491A-8153-C2F80A643764}" srcOrd="3" destOrd="0" presId="urn:microsoft.com/office/officeart/2018/2/layout/IconVerticalSolidList"/>
    <dgm:cxn modelId="{9B6E029B-CA78-441B-8BDD-620A52503A10}" type="presParOf" srcId="{FE5C7523-A833-4B0C-A781-C400E7C911D0}" destId="{E7E855F2-E019-49BE-9F72-934E1673945E}" srcOrd="4" destOrd="0" presId="urn:microsoft.com/office/officeart/2018/2/layout/IconVerticalSolidList"/>
    <dgm:cxn modelId="{83EF0C2D-F600-4467-B2DE-84481FC19955}" type="presParOf" srcId="{E7E855F2-E019-49BE-9F72-934E1673945E}" destId="{46B568B2-AA1B-465B-8193-0FBBE0F218FD}" srcOrd="0" destOrd="0" presId="urn:microsoft.com/office/officeart/2018/2/layout/IconVerticalSolidList"/>
    <dgm:cxn modelId="{03472ECB-87C8-4748-939A-1E967CEDBA94}" type="presParOf" srcId="{E7E855F2-E019-49BE-9F72-934E1673945E}" destId="{99E6C61A-D82C-4A1C-ADAD-6A9C97D3806E}" srcOrd="1" destOrd="0" presId="urn:microsoft.com/office/officeart/2018/2/layout/IconVerticalSolidList"/>
    <dgm:cxn modelId="{8FCE1635-CF93-4275-A22B-E636104C09C9}" type="presParOf" srcId="{E7E855F2-E019-49BE-9F72-934E1673945E}" destId="{2CE707B5-0F1E-413C-BC64-EC3036E843CF}" srcOrd="2" destOrd="0" presId="urn:microsoft.com/office/officeart/2018/2/layout/IconVerticalSolidList"/>
    <dgm:cxn modelId="{830F5B59-A5DA-4B2B-8F39-D677FACE16C9}" type="presParOf" srcId="{E7E855F2-E019-49BE-9F72-934E1673945E}" destId="{DB43DC1C-ECBF-46EC-A22B-D6265490DA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50C8E8-8CAE-468C-92DC-768DA5E810F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C21562D-4FA4-4E63-8CF0-F3FC2EB0876A}">
      <dgm:prSet/>
      <dgm:spPr/>
      <dgm:t>
        <a:bodyPr/>
        <a:lstStyle/>
        <a:p>
          <a:r>
            <a:rPr lang="en-IN" dirty="0">
              <a:latin typeface="Arial" panose="020B0604020202020204" pitchFamily="34" charset="0"/>
              <a:cs typeface="Arial" panose="020B0604020202020204" pitchFamily="34" charset="0"/>
            </a:rPr>
            <a:t>The major complications and causes of mortality are cardiovascular diseases, such as coronary heart disease and stroke (Ma et al., 2022).</a:t>
          </a:r>
          <a:endParaRPr lang="en-US" dirty="0">
            <a:latin typeface="Arial" panose="020B0604020202020204" pitchFamily="34" charset="0"/>
            <a:cs typeface="Arial" panose="020B0604020202020204" pitchFamily="34" charset="0"/>
          </a:endParaRPr>
        </a:p>
      </dgm:t>
    </dgm:pt>
    <dgm:pt modelId="{451AFCD3-6838-44A1-8F2A-B10198B0A8AB}" type="parTrans" cxnId="{D1568690-1FED-4423-BE0B-48EAF2612BE7}">
      <dgm:prSet/>
      <dgm:spPr/>
      <dgm:t>
        <a:bodyPr/>
        <a:lstStyle/>
        <a:p>
          <a:endParaRPr lang="en-US"/>
        </a:p>
      </dgm:t>
    </dgm:pt>
    <dgm:pt modelId="{7D91668B-A2D7-4928-ACD7-92EC8EEA515E}" type="sibTrans" cxnId="{D1568690-1FED-4423-BE0B-48EAF2612BE7}">
      <dgm:prSet/>
      <dgm:spPr/>
      <dgm:t>
        <a:bodyPr/>
        <a:lstStyle/>
        <a:p>
          <a:endParaRPr lang="en-US"/>
        </a:p>
      </dgm:t>
    </dgm:pt>
    <dgm:pt modelId="{768F7C33-1A7A-4A9A-AF08-9B9BC0E216CA}">
      <dgm:prSet/>
      <dgm:spPr/>
      <dgm:t>
        <a:bodyPr/>
        <a:lstStyle/>
        <a:p>
          <a:r>
            <a:rPr lang="en-IN" dirty="0">
              <a:latin typeface="Arial" panose="020B0604020202020204" pitchFamily="34" charset="0"/>
              <a:cs typeface="Arial" panose="020B0604020202020204" pitchFamily="34" charset="0"/>
            </a:rPr>
            <a:t>It is common to find hypertension and dyslipidaemia coexisting and posing a vascular risk (Petrie, et al., 2018). </a:t>
          </a:r>
          <a:endParaRPr lang="en-US" dirty="0">
            <a:latin typeface="Arial" panose="020B0604020202020204" pitchFamily="34" charset="0"/>
            <a:cs typeface="Arial" panose="020B0604020202020204" pitchFamily="34" charset="0"/>
          </a:endParaRPr>
        </a:p>
      </dgm:t>
    </dgm:pt>
    <dgm:pt modelId="{AEB4A9ED-3201-4B52-8D66-07DA58611AE9}" type="parTrans" cxnId="{9E7BAAEA-2531-40AF-A57F-12FBB4D2EA47}">
      <dgm:prSet/>
      <dgm:spPr/>
      <dgm:t>
        <a:bodyPr/>
        <a:lstStyle/>
        <a:p>
          <a:endParaRPr lang="en-US"/>
        </a:p>
      </dgm:t>
    </dgm:pt>
    <dgm:pt modelId="{4A8E9E26-98F7-476A-9B3D-F2B9CCE814C3}" type="sibTrans" cxnId="{9E7BAAEA-2531-40AF-A57F-12FBB4D2EA47}">
      <dgm:prSet/>
      <dgm:spPr/>
      <dgm:t>
        <a:bodyPr/>
        <a:lstStyle/>
        <a:p>
          <a:endParaRPr lang="en-US"/>
        </a:p>
      </dgm:t>
    </dgm:pt>
    <dgm:pt modelId="{23AAE936-3597-4A97-A1C3-8EA306A94DF0}">
      <dgm:prSet/>
      <dgm:spPr/>
      <dgm:t>
        <a:bodyPr/>
        <a:lstStyle/>
        <a:p>
          <a:r>
            <a:rPr lang="en-IN" dirty="0">
              <a:latin typeface="Arial" panose="020B0604020202020204" pitchFamily="34" charset="0"/>
              <a:cs typeface="Arial" panose="020B0604020202020204" pitchFamily="34" charset="0"/>
            </a:rPr>
            <a:t>Neuropathy and chronic kidney disease are progressive ailments, making it complicated.</a:t>
          </a:r>
          <a:endParaRPr lang="en-US" dirty="0">
            <a:latin typeface="Arial" panose="020B0604020202020204" pitchFamily="34" charset="0"/>
            <a:cs typeface="Arial" panose="020B0604020202020204" pitchFamily="34" charset="0"/>
          </a:endParaRPr>
        </a:p>
      </dgm:t>
    </dgm:pt>
    <dgm:pt modelId="{FDBB209C-AA35-4776-9BA6-EEFA353D0EDA}" type="parTrans" cxnId="{6325D152-AAAD-42BD-94BD-740C9C44FC29}">
      <dgm:prSet/>
      <dgm:spPr/>
      <dgm:t>
        <a:bodyPr/>
        <a:lstStyle/>
        <a:p>
          <a:endParaRPr lang="en-US"/>
        </a:p>
      </dgm:t>
    </dgm:pt>
    <dgm:pt modelId="{D7FA4AA7-1A0E-4863-87EA-638DD4786836}" type="sibTrans" cxnId="{6325D152-AAAD-42BD-94BD-740C9C44FC29}">
      <dgm:prSet/>
      <dgm:spPr/>
      <dgm:t>
        <a:bodyPr/>
        <a:lstStyle/>
        <a:p>
          <a:endParaRPr lang="en-US"/>
        </a:p>
      </dgm:t>
    </dgm:pt>
    <dgm:pt modelId="{E9E797D5-1FB9-4188-9EDD-A25B44C549E5}">
      <dgm:prSet/>
      <dgm:spPr/>
      <dgm:t>
        <a:bodyPr/>
        <a:lstStyle/>
        <a:p>
          <a:r>
            <a:rPr lang="en-IN" dirty="0">
              <a:latin typeface="Arial" panose="020B0604020202020204" pitchFamily="34" charset="0"/>
              <a:cs typeface="Arial" panose="020B0604020202020204" pitchFamily="34" charset="0"/>
            </a:rPr>
            <a:t>The additional comorbid conditions of obesity and metabolic syndrome increase disease severity and health outcomes over the long term (Pillon, et al., 2021).</a:t>
          </a:r>
          <a:endParaRPr lang="en-US" dirty="0">
            <a:latin typeface="Arial" panose="020B0604020202020204" pitchFamily="34" charset="0"/>
            <a:cs typeface="Arial" panose="020B0604020202020204" pitchFamily="34" charset="0"/>
          </a:endParaRPr>
        </a:p>
      </dgm:t>
    </dgm:pt>
    <dgm:pt modelId="{AF6AA1F7-9F84-42C9-A6F3-EE2DAD2255C8}" type="parTrans" cxnId="{A611D3C8-583E-4E1E-9B6F-E1EAFEDC98FE}">
      <dgm:prSet/>
      <dgm:spPr/>
      <dgm:t>
        <a:bodyPr/>
        <a:lstStyle/>
        <a:p>
          <a:endParaRPr lang="en-US"/>
        </a:p>
      </dgm:t>
    </dgm:pt>
    <dgm:pt modelId="{8FD1F0E0-25FD-4F57-8EF3-8B89BCE654B9}" type="sibTrans" cxnId="{A611D3C8-583E-4E1E-9B6F-E1EAFEDC98FE}">
      <dgm:prSet/>
      <dgm:spPr/>
      <dgm:t>
        <a:bodyPr/>
        <a:lstStyle/>
        <a:p>
          <a:endParaRPr lang="en-US"/>
        </a:p>
      </dgm:t>
    </dgm:pt>
    <dgm:pt modelId="{BA69C812-D34C-40C1-8E91-BDAD59407CF9}" type="pres">
      <dgm:prSet presAssocID="{BC50C8E8-8CAE-468C-92DC-768DA5E810FB}" presName="vert0" presStyleCnt="0">
        <dgm:presLayoutVars>
          <dgm:dir/>
          <dgm:animOne val="branch"/>
          <dgm:animLvl val="lvl"/>
        </dgm:presLayoutVars>
      </dgm:prSet>
      <dgm:spPr/>
    </dgm:pt>
    <dgm:pt modelId="{3442CF8E-E02B-41EA-BF4C-5968AFC9ACE5}" type="pres">
      <dgm:prSet presAssocID="{3C21562D-4FA4-4E63-8CF0-F3FC2EB0876A}" presName="thickLine" presStyleLbl="alignNode1" presStyleIdx="0" presStyleCnt="4"/>
      <dgm:spPr/>
    </dgm:pt>
    <dgm:pt modelId="{84810152-89B9-4722-BBC0-3E6055AD0568}" type="pres">
      <dgm:prSet presAssocID="{3C21562D-4FA4-4E63-8CF0-F3FC2EB0876A}" presName="horz1" presStyleCnt="0"/>
      <dgm:spPr/>
    </dgm:pt>
    <dgm:pt modelId="{B9AC38B3-52C6-4E88-B63A-3DFDA2E725E4}" type="pres">
      <dgm:prSet presAssocID="{3C21562D-4FA4-4E63-8CF0-F3FC2EB0876A}" presName="tx1" presStyleLbl="revTx" presStyleIdx="0" presStyleCnt="4"/>
      <dgm:spPr/>
    </dgm:pt>
    <dgm:pt modelId="{1426EE2D-4B2D-4EAE-9C00-DB4DF6A5D7E0}" type="pres">
      <dgm:prSet presAssocID="{3C21562D-4FA4-4E63-8CF0-F3FC2EB0876A}" presName="vert1" presStyleCnt="0"/>
      <dgm:spPr/>
    </dgm:pt>
    <dgm:pt modelId="{3D8A6243-49A7-4C0C-8003-0420C04C834E}" type="pres">
      <dgm:prSet presAssocID="{768F7C33-1A7A-4A9A-AF08-9B9BC0E216CA}" presName="thickLine" presStyleLbl="alignNode1" presStyleIdx="1" presStyleCnt="4"/>
      <dgm:spPr/>
    </dgm:pt>
    <dgm:pt modelId="{9EDC8969-419A-460F-9189-337048902228}" type="pres">
      <dgm:prSet presAssocID="{768F7C33-1A7A-4A9A-AF08-9B9BC0E216CA}" presName="horz1" presStyleCnt="0"/>
      <dgm:spPr/>
    </dgm:pt>
    <dgm:pt modelId="{0D7398DD-8199-46E3-9D85-8336A662C871}" type="pres">
      <dgm:prSet presAssocID="{768F7C33-1A7A-4A9A-AF08-9B9BC0E216CA}" presName="tx1" presStyleLbl="revTx" presStyleIdx="1" presStyleCnt="4"/>
      <dgm:spPr/>
    </dgm:pt>
    <dgm:pt modelId="{F3D4C666-BE00-4794-99AC-DB5EBB5FC690}" type="pres">
      <dgm:prSet presAssocID="{768F7C33-1A7A-4A9A-AF08-9B9BC0E216CA}" presName="vert1" presStyleCnt="0"/>
      <dgm:spPr/>
    </dgm:pt>
    <dgm:pt modelId="{21A10079-DBE2-413D-8448-CAC5F0D1799E}" type="pres">
      <dgm:prSet presAssocID="{23AAE936-3597-4A97-A1C3-8EA306A94DF0}" presName="thickLine" presStyleLbl="alignNode1" presStyleIdx="2" presStyleCnt="4"/>
      <dgm:spPr/>
    </dgm:pt>
    <dgm:pt modelId="{9574A4E2-289E-4EFB-8477-BB37C069B323}" type="pres">
      <dgm:prSet presAssocID="{23AAE936-3597-4A97-A1C3-8EA306A94DF0}" presName="horz1" presStyleCnt="0"/>
      <dgm:spPr/>
    </dgm:pt>
    <dgm:pt modelId="{2AB7B9BA-8B51-4DB0-8E85-5C3D8D64E1F9}" type="pres">
      <dgm:prSet presAssocID="{23AAE936-3597-4A97-A1C3-8EA306A94DF0}" presName="tx1" presStyleLbl="revTx" presStyleIdx="2" presStyleCnt="4"/>
      <dgm:spPr/>
    </dgm:pt>
    <dgm:pt modelId="{47E405A1-9E7D-46A1-8189-2C147B9BA0DD}" type="pres">
      <dgm:prSet presAssocID="{23AAE936-3597-4A97-A1C3-8EA306A94DF0}" presName="vert1" presStyleCnt="0"/>
      <dgm:spPr/>
    </dgm:pt>
    <dgm:pt modelId="{200519CB-B0C4-41E2-9BEE-C20653CAB381}" type="pres">
      <dgm:prSet presAssocID="{E9E797D5-1FB9-4188-9EDD-A25B44C549E5}" presName="thickLine" presStyleLbl="alignNode1" presStyleIdx="3" presStyleCnt="4"/>
      <dgm:spPr/>
    </dgm:pt>
    <dgm:pt modelId="{E49AF903-9D32-4350-95AD-C92C48F0FEA9}" type="pres">
      <dgm:prSet presAssocID="{E9E797D5-1FB9-4188-9EDD-A25B44C549E5}" presName="horz1" presStyleCnt="0"/>
      <dgm:spPr/>
    </dgm:pt>
    <dgm:pt modelId="{2CAE53D8-8417-46F5-9627-F7B09333A783}" type="pres">
      <dgm:prSet presAssocID="{E9E797D5-1FB9-4188-9EDD-A25B44C549E5}" presName="tx1" presStyleLbl="revTx" presStyleIdx="3" presStyleCnt="4"/>
      <dgm:spPr/>
    </dgm:pt>
    <dgm:pt modelId="{71F33463-3727-488F-914A-526B978E74CB}" type="pres">
      <dgm:prSet presAssocID="{E9E797D5-1FB9-4188-9EDD-A25B44C549E5}" presName="vert1" presStyleCnt="0"/>
      <dgm:spPr/>
    </dgm:pt>
  </dgm:ptLst>
  <dgm:cxnLst>
    <dgm:cxn modelId="{BE380811-F9F6-4D4B-9939-A5319E70A15D}" type="presOf" srcId="{768F7C33-1A7A-4A9A-AF08-9B9BC0E216CA}" destId="{0D7398DD-8199-46E3-9D85-8336A662C871}" srcOrd="0" destOrd="0" presId="urn:microsoft.com/office/officeart/2008/layout/LinedList"/>
    <dgm:cxn modelId="{45356011-71FC-42DA-BA13-81E17CE88C21}" type="presOf" srcId="{E9E797D5-1FB9-4188-9EDD-A25B44C549E5}" destId="{2CAE53D8-8417-46F5-9627-F7B09333A783}" srcOrd="0" destOrd="0" presId="urn:microsoft.com/office/officeart/2008/layout/LinedList"/>
    <dgm:cxn modelId="{ADF0816C-BCC8-4E35-A484-59BAF4080A54}" type="presOf" srcId="{23AAE936-3597-4A97-A1C3-8EA306A94DF0}" destId="{2AB7B9BA-8B51-4DB0-8E85-5C3D8D64E1F9}" srcOrd="0" destOrd="0" presId="urn:microsoft.com/office/officeart/2008/layout/LinedList"/>
    <dgm:cxn modelId="{6325D152-AAAD-42BD-94BD-740C9C44FC29}" srcId="{BC50C8E8-8CAE-468C-92DC-768DA5E810FB}" destId="{23AAE936-3597-4A97-A1C3-8EA306A94DF0}" srcOrd="2" destOrd="0" parTransId="{FDBB209C-AA35-4776-9BA6-EEFA353D0EDA}" sibTransId="{D7FA4AA7-1A0E-4863-87EA-638DD4786836}"/>
    <dgm:cxn modelId="{C2DD9E7E-8E6B-4984-9D89-B1FF1C842452}" type="presOf" srcId="{3C21562D-4FA4-4E63-8CF0-F3FC2EB0876A}" destId="{B9AC38B3-52C6-4E88-B63A-3DFDA2E725E4}" srcOrd="0" destOrd="0" presId="urn:microsoft.com/office/officeart/2008/layout/LinedList"/>
    <dgm:cxn modelId="{D1568690-1FED-4423-BE0B-48EAF2612BE7}" srcId="{BC50C8E8-8CAE-468C-92DC-768DA5E810FB}" destId="{3C21562D-4FA4-4E63-8CF0-F3FC2EB0876A}" srcOrd="0" destOrd="0" parTransId="{451AFCD3-6838-44A1-8F2A-B10198B0A8AB}" sibTransId="{7D91668B-A2D7-4928-ACD7-92EC8EEA515E}"/>
    <dgm:cxn modelId="{A611D3C8-583E-4E1E-9B6F-E1EAFEDC98FE}" srcId="{BC50C8E8-8CAE-468C-92DC-768DA5E810FB}" destId="{E9E797D5-1FB9-4188-9EDD-A25B44C549E5}" srcOrd="3" destOrd="0" parTransId="{AF6AA1F7-9F84-42C9-A6F3-EE2DAD2255C8}" sibTransId="{8FD1F0E0-25FD-4F57-8EF3-8B89BCE654B9}"/>
    <dgm:cxn modelId="{D08574D9-06CD-462A-8BA6-7C10F99A8A0D}" type="presOf" srcId="{BC50C8E8-8CAE-468C-92DC-768DA5E810FB}" destId="{BA69C812-D34C-40C1-8E91-BDAD59407CF9}" srcOrd="0" destOrd="0" presId="urn:microsoft.com/office/officeart/2008/layout/LinedList"/>
    <dgm:cxn modelId="{9E7BAAEA-2531-40AF-A57F-12FBB4D2EA47}" srcId="{BC50C8E8-8CAE-468C-92DC-768DA5E810FB}" destId="{768F7C33-1A7A-4A9A-AF08-9B9BC0E216CA}" srcOrd="1" destOrd="0" parTransId="{AEB4A9ED-3201-4B52-8D66-07DA58611AE9}" sibTransId="{4A8E9E26-98F7-476A-9B3D-F2B9CCE814C3}"/>
    <dgm:cxn modelId="{805FE412-6CD2-4AAD-9DA6-1CBEDEE80361}" type="presParOf" srcId="{BA69C812-D34C-40C1-8E91-BDAD59407CF9}" destId="{3442CF8E-E02B-41EA-BF4C-5968AFC9ACE5}" srcOrd="0" destOrd="0" presId="urn:microsoft.com/office/officeart/2008/layout/LinedList"/>
    <dgm:cxn modelId="{B351B1F0-289E-478D-A048-37FB093362AC}" type="presParOf" srcId="{BA69C812-D34C-40C1-8E91-BDAD59407CF9}" destId="{84810152-89B9-4722-BBC0-3E6055AD0568}" srcOrd="1" destOrd="0" presId="urn:microsoft.com/office/officeart/2008/layout/LinedList"/>
    <dgm:cxn modelId="{97DED88F-BC4A-4D4B-89C9-38968C096B5B}" type="presParOf" srcId="{84810152-89B9-4722-BBC0-3E6055AD0568}" destId="{B9AC38B3-52C6-4E88-B63A-3DFDA2E725E4}" srcOrd="0" destOrd="0" presId="urn:microsoft.com/office/officeart/2008/layout/LinedList"/>
    <dgm:cxn modelId="{F3F25C61-B134-419A-A2C4-9A92636CE196}" type="presParOf" srcId="{84810152-89B9-4722-BBC0-3E6055AD0568}" destId="{1426EE2D-4B2D-4EAE-9C00-DB4DF6A5D7E0}" srcOrd="1" destOrd="0" presId="urn:microsoft.com/office/officeart/2008/layout/LinedList"/>
    <dgm:cxn modelId="{BAD98003-F809-4A37-B877-CAF5EE1C512F}" type="presParOf" srcId="{BA69C812-D34C-40C1-8E91-BDAD59407CF9}" destId="{3D8A6243-49A7-4C0C-8003-0420C04C834E}" srcOrd="2" destOrd="0" presId="urn:microsoft.com/office/officeart/2008/layout/LinedList"/>
    <dgm:cxn modelId="{565A4592-F803-4C23-B0B6-283BA2CC45D8}" type="presParOf" srcId="{BA69C812-D34C-40C1-8E91-BDAD59407CF9}" destId="{9EDC8969-419A-460F-9189-337048902228}" srcOrd="3" destOrd="0" presId="urn:microsoft.com/office/officeart/2008/layout/LinedList"/>
    <dgm:cxn modelId="{D17C8689-A84A-4362-9B17-9FE19814E9F9}" type="presParOf" srcId="{9EDC8969-419A-460F-9189-337048902228}" destId="{0D7398DD-8199-46E3-9D85-8336A662C871}" srcOrd="0" destOrd="0" presId="urn:microsoft.com/office/officeart/2008/layout/LinedList"/>
    <dgm:cxn modelId="{E4BD5F54-ED70-4F72-9A7A-B40596D083E6}" type="presParOf" srcId="{9EDC8969-419A-460F-9189-337048902228}" destId="{F3D4C666-BE00-4794-99AC-DB5EBB5FC690}" srcOrd="1" destOrd="0" presId="urn:microsoft.com/office/officeart/2008/layout/LinedList"/>
    <dgm:cxn modelId="{20CFFBBB-2B04-4ACA-A5F5-9D2736A5D5C3}" type="presParOf" srcId="{BA69C812-D34C-40C1-8E91-BDAD59407CF9}" destId="{21A10079-DBE2-413D-8448-CAC5F0D1799E}" srcOrd="4" destOrd="0" presId="urn:microsoft.com/office/officeart/2008/layout/LinedList"/>
    <dgm:cxn modelId="{B037C444-AA36-4BFE-AD55-133BD7EDE38E}" type="presParOf" srcId="{BA69C812-D34C-40C1-8E91-BDAD59407CF9}" destId="{9574A4E2-289E-4EFB-8477-BB37C069B323}" srcOrd="5" destOrd="0" presId="urn:microsoft.com/office/officeart/2008/layout/LinedList"/>
    <dgm:cxn modelId="{2E4CA5CA-4CF3-4094-AD9F-D860BC458190}" type="presParOf" srcId="{9574A4E2-289E-4EFB-8477-BB37C069B323}" destId="{2AB7B9BA-8B51-4DB0-8E85-5C3D8D64E1F9}" srcOrd="0" destOrd="0" presId="urn:microsoft.com/office/officeart/2008/layout/LinedList"/>
    <dgm:cxn modelId="{73C6A37C-26D8-49F9-A438-185E79DB5024}" type="presParOf" srcId="{9574A4E2-289E-4EFB-8477-BB37C069B323}" destId="{47E405A1-9E7D-46A1-8189-2C147B9BA0DD}" srcOrd="1" destOrd="0" presId="urn:microsoft.com/office/officeart/2008/layout/LinedList"/>
    <dgm:cxn modelId="{E094EBA3-2345-4693-A050-3E92CAFFBB07}" type="presParOf" srcId="{BA69C812-D34C-40C1-8E91-BDAD59407CF9}" destId="{200519CB-B0C4-41E2-9BEE-C20653CAB381}" srcOrd="6" destOrd="0" presId="urn:microsoft.com/office/officeart/2008/layout/LinedList"/>
    <dgm:cxn modelId="{98FA3608-FB7C-400D-BBD6-55BB52C4FC23}" type="presParOf" srcId="{BA69C812-D34C-40C1-8E91-BDAD59407CF9}" destId="{E49AF903-9D32-4350-95AD-C92C48F0FEA9}" srcOrd="7" destOrd="0" presId="urn:microsoft.com/office/officeart/2008/layout/LinedList"/>
    <dgm:cxn modelId="{C6C999B1-770E-409B-A102-02040C4FE1B3}" type="presParOf" srcId="{E49AF903-9D32-4350-95AD-C92C48F0FEA9}" destId="{2CAE53D8-8417-46F5-9627-F7B09333A783}" srcOrd="0" destOrd="0" presId="urn:microsoft.com/office/officeart/2008/layout/LinedList"/>
    <dgm:cxn modelId="{6D9A7045-F91E-41A0-B80E-30DED64A03F0}" type="presParOf" srcId="{E49AF903-9D32-4350-95AD-C92C48F0FEA9}" destId="{71F33463-3727-488F-914A-526B978E74C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2C253B-2167-4600-B8AC-D60B0A74F44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BA0568A-E2EF-4073-87A9-B4EDF6572DB1}">
      <dgm:prSet/>
      <dgm:spPr/>
      <dgm:t>
        <a:bodyPr/>
        <a:lstStyle/>
        <a:p>
          <a:pPr algn="just">
            <a:lnSpc>
              <a:spcPct val="150000"/>
            </a:lnSpc>
          </a:pPr>
          <a:r>
            <a:rPr lang="en-IN" dirty="0">
              <a:latin typeface="Arial" panose="020B0604020202020204" pitchFamily="34" charset="0"/>
              <a:cs typeface="Arial" panose="020B0604020202020204" pitchFamily="34" charset="0"/>
            </a:rPr>
            <a:t>Primary prevention emphasises proper nutrition, cutting down on sugar levels, and enhancing regular exercise (Yeh, et al., 2023).</a:t>
          </a:r>
          <a:endParaRPr lang="en-US" dirty="0">
            <a:latin typeface="Arial" panose="020B0604020202020204" pitchFamily="34" charset="0"/>
            <a:cs typeface="Arial" panose="020B0604020202020204" pitchFamily="34" charset="0"/>
          </a:endParaRPr>
        </a:p>
      </dgm:t>
    </dgm:pt>
    <dgm:pt modelId="{EFC12D75-B46F-4A26-AF4A-B6FEC365DC62}" type="parTrans" cxnId="{7358A59D-25EA-4BF6-AB52-9654FB7E056D}">
      <dgm:prSet/>
      <dgm:spPr/>
      <dgm:t>
        <a:bodyPr/>
        <a:lstStyle/>
        <a:p>
          <a:endParaRPr lang="en-US"/>
        </a:p>
      </dgm:t>
    </dgm:pt>
    <dgm:pt modelId="{A1E7CB4E-3BAA-45CE-8CD9-81B5F7C7F63C}" type="sibTrans" cxnId="{7358A59D-25EA-4BF6-AB52-9654FB7E056D}">
      <dgm:prSet/>
      <dgm:spPr/>
      <dgm:t>
        <a:bodyPr/>
        <a:lstStyle/>
        <a:p>
          <a:pPr>
            <a:lnSpc>
              <a:spcPct val="100000"/>
            </a:lnSpc>
          </a:pPr>
          <a:endParaRPr lang="en-US"/>
        </a:p>
      </dgm:t>
    </dgm:pt>
    <dgm:pt modelId="{77B6C35C-2644-4835-B671-36D89C347BC4}">
      <dgm:prSet/>
      <dgm:spPr/>
      <dgm:t>
        <a:bodyPr/>
        <a:lstStyle/>
        <a:p>
          <a:pPr algn="just">
            <a:lnSpc>
              <a:spcPct val="150000"/>
            </a:lnSpc>
          </a:pPr>
          <a:r>
            <a:rPr lang="en-IN" dirty="0">
              <a:latin typeface="Arial" panose="020B0604020202020204" pitchFamily="34" charset="0"/>
              <a:cs typeface="Arial" panose="020B0604020202020204" pitchFamily="34" charset="0"/>
            </a:rPr>
            <a:t>A healthy body weight greatly reduces the possibility of developing diseases.</a:t>
          </a:r>
          <a:endParaRPr lang="en-US" dirty="0">
            <a:latin typeface="Arial" panose="020B0604020202020204" pitchFamily="34" charset="0"/>
            <a:cs typeface="Arial" panose="020B0604020202020204" pitchFamily="34" charset="0"/>
          </a:endParaRPr>
        </a:p>
      </dgm:t>
    </dgm:pt>
    <dgm:pt modelId="{24750701-B182-4BA9-BA99-73FF074FE2B5}" type="parTrans" cxnId="{39A76F5B-C435-4FF1-BA06-BA9E58E14518}">
      <dgm:prSet/>
      <dgm:spPr/>
      <dgm:t>
        <a:bodyPr/>
        <a:lstStyle/>
        <a:p>
          <a:endParaRPr lang="en-US"/>
        </a:p>
      </dgm:t>
    </dgm:pt>
    <dgm:pt modelId="{B3A386D6-2D98-492E-8367-B7782D56FA9F}" type="sibTrans" cxnId="{39A76F5B-C435-4FF1-BA06-BA9E58E14518}">
      <dgm:prSet/>
      <dgm:spPr/>
      <dgm:t>
        <a:bodyPr/>
        <a:lstStyle/>
        <a:p>
          <a:pPr>
            <a:lnSpc>
              <a:spcPct val="100000"/>
            </a:lnSpc>
          </a:pPr>
          <a:endParaRPr lang="en-US"/>
        </a:p>
      </dgm:t>
    </dgm:pt>
    <dgm:pt modelId="{C2C402F2-D1D6-40A5-A21F-FEEE6A6243E6}">
      <dgm:prSet/>
      <dgm:spPr/>
      <dgm:t>
        <a:bodyPr/>
        <a:lstStyle/>
        <a:p>
          <a:pPr algn="just">
            <a:lnSpc>
              <a:spcPct val="150000"/>
            </a:lnSpc>
          </a:pPr>
          <a:r>
            <a:rPr lang="en-IN" dirty="0">
              <a:latin typeface="Arial" panose="020B0604020202020204" pitchFamily="34" charset="0"/>
              <a:cs typeface="Arial" panose="020B0604020202020204" pitchFamily="34" charset="0"/>
            </a:rPr>
            <a:t>Intervention needs to be timely due to early screening and identification of the risk (An et al., 2024). </a:t>
          </a:r>
          <a:endParaRPr lang="en-US" dirty="0">
            <a:latin typeface="Arial" panose="020B0604020202020204" pitchFamily="34" charset="0"/>
            <a:cs typeface="Arial" panose="020B0604020202020204" pitchFamily="34" charset="0"/>
          </a:endParaRPr>
        </a:p>
      </dgm:t>
    </dgm:pt>
    <dgm:pt modelId="{2472BD90-0AD0-48C0-8769-3765736BF634}" type="parTrans" cxnId="{39D0E70F-487E-415F-8F8E-A0953AFD4727}">
      <dgm:prSet/>
      <dgm:spPr/>
      <dgm:t>
        <a:bodyPr/>
        <a:lstStyle/>
        <a:p>
          <a:endParaRPr lang="en-US"/>
        </a:p>
      </dgm:t>
    </dgm:pt>
    <dgm:pt modelId="{B20E94DE-2899-46BC-8001-D9A6EC0711EC}" type="sibTrans" cxnId="{39D0E70F-487E-415F-8F8E-A0953AFD4727}">
      <dgm:prSet/>
      <dgm:spPr/>
      <dgm:t>
        <a:bodyPr/>
        <a:lstStyle/>
        <a:p>
          <a:pPr>
            <a:lnSpc>
              <a:spcPct val="100000"/>
            </a:lnSpc>
          </a:pPr>
          <a:endParaRPr lang="en-US"/>
        </a:p>
      </dgm:t>
    </dgm:pt>
    <dgm:pt modelId="{123A25EB-B684-45BB-9884-172492A4A0E6}">
      <dgm:prSet/>
      <dgm:spPr/>
      <dgm:t>
        <a:bodyPr/>
        <a:lstStyle/>
        <a:p>
          <a:pPr algn="just">
            <a:lnSpc>
              <a:spcPct val="150000"/>
            </a:lnSpc>
          </a:pPr>
          <a:r>
            <a:rPr lang="en-IN" dirty="0">
              <a:latin typeface="Arial" panose="020B0604020202020204" pitchFamily="34" charset="0"/>
              <a:cs typeface="Arial" panose="020B0604020202020204" pitchFamily="34" charset="0"/>
            </a:rPr>
            <a:t>NHS prevention programmes and other programmes designed to encourage behavioural change and disease reduction at the population level are public health programmes (Whelan and Bell, 2022 and NHS England, 2023).</a:t>
          </a:r>
          <a:endParaRPr lang="en-US" dirty="0">
            <a:latin typeface="Arial" panose="020B0604020202020204" pitchFamily="34" charset="0"/>
            <a:cs typeface="Arial" panose="020B0604020202020204" pitchFamily="34" charset="0"/>
          </a:endParaRPr>
        </a:p>
      </dgm:t>
    </dgm:pt>
    <dgm:pt modelId="{E7AFD3F2-FE74-4991-9832-3A6CA2348CC4}" type="sibTrans" cxnId="{CBF5E502-5CA1-4B6F-9C21-DEC2E6FB8112}">
      <dgm:prSet/>
      <dgm:spPr/>
      <dgm:t>
        <a:bodyPr/>
        <a:lstStyle/>
        <a:p>
          <a:endParaRPr lang="en-US"/>
        </a:p>
      </dgm:t>
    </dgm:pt>
    <dgm:pt modelId="{293E6E7E-49F5-4CF3-BA2A-5E3D3976A1DD}" type="parTrans" cxnId="{CBF5E502-5CA1-4B6F-9C21-DEC2E6FB8112}">
      <dgm:prSet/>
      <dgm:spPr/>
      <dgm:t>
        <a:bodyPr/>
        <a:lstStyle/>
        <a:p>
          <a:endParaRPr lang="en-US"/>
        </a:p>
      </dgm:t>
    </dgm:pt>
    <dgm:pt modelId="{F437A5A4-81C5-4645-B240-3AEBBDBC7906}" type="pres">
      <dgm:prSet presAssocID="{BA2C253B-2167-4600-B8AC-D60B0A74F44C}" presName="root" presStyleCnt="0">
        <dgm:presLayoutVars>
          <dgm:dir/>
          <dgm:resizeHandles val="exact"/>
        </dgm:presLayoutVars>
      </dgm:prSet>
      <dgm:spPr/>
    </dgm:pt>
    <dgm:pt modelId="{E60F103E-B14E-4A56-93C1-E3CF587BAF54}" type="pres">
      <dgm:prSet presAssocID="{BA2C253B-2167-4600-B8AC-D60B0A74F44C}" presName="container" presStyleCnt="0">
        <dgm:presLayoutVars>
          <dgm:dir/>
          <dgm:resizeHandles val="exact"/>
        </dgm:presLayoutVars>
      </dgm:prSet>
      <dgm:spPr/>
    </dgm:pt>
    <dgm:pt modelId="{4BB7D25F-E75C-4395-B28D-BEFD86F49D46}" type="pres">
      <dgm:prSet presAssocID="{1BA0568A-E2EF-4073-87A9-B4EDF6572DB1}" presName="compNode" presStyleCnt="0"/>
      <dgm:spPr/>
    </dgm:pt>
    <dgm:pt modelId="{09878CBB-C30B-49C2-A0F9-350EB3D32CFF}" type="pres">
      <dgm:prSet presAssocID="{1BA0568A-E2EF-4073-87A9-B4EDF6572DB1}" presName="iconBgRect" presStyleLbl="bgShp" presStyleIdx="0" presStyleCnt="4"/>
      <dgm:spPr/>
    </dgm:pt>
    <dgm:pt modelId="{22E11027-A080-4908-B4C2-0C3CBD7D6C6A}" type="pres">
      <dgm:prSet presAssocID="{1BA0568A-E2EF-4073-87A9-B4EDF6572DB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ruit Bowl"/>
        </a:ext>
      </dgm:extLst>
    </dgm:pt>
    <dgm:pt modelId="{7FCE9109-1072-4F0E-B918-D62FE221044B}" type="pres">
      <dgm:prSet presAssocID="{1BA0568A-E2EF-4073-87A9-B4EDF6572DB1}" presName="spaceRect" presStyleCnt="0"/>
      <dgm:spPr/>
    </dgm:pt>
    <dgm:pt modelId="{1678F262-12CB-451D-BBC4-1DFF86832262}" type="pres">
      <dgm:prSet presAssocID="{1BA0568A-E2EF-4073-87A9-B4EDF6572DB1}" presName="textRect" presStyleLbl="revTx" presStyleIdx="0" presStyleCnt="4">
        <dgm:presLayoutVars>
          <dgm:chMax val="1"/>
          <dgm:chPref val="1"/>
        </dgm:presLayoutVars>
      </dgm:prSet>
      <dgm:spPr/>
    </dgm:pt>
    <dgm:pt modelId="{62D7C620-EF87-4DC8-9898-E3790ADEAEA3}" type="pres">
      <dgm:prSet presAssocID="{A1E7CB4E-3BAA-45CE-8CD9-81B5F7C7F63C}" presName="sibTrans" presStyleLbl="sibTrans2D1" presStyleIdx="0" presStyleCnt="0"/>
      <dgm:spPr/>
    </dgm:pt>
    <dgm:pt modelId="{F1AC7FC0-A6A6-4EC2-969E-1031166180B6}" type="pres">
      <dgm:prSet presAssocID="{77B6C35C-2644-4835-B671-36D89C347BC4}" presName="compNode" presStyleCnt="0"/>
      <dgm:spPr/>
    </dgm:pt>
    <dgm:pt modelId="{01363528-3980-4DAD-93BC-3EFD389AA402}" type="pres">
      <dgm:prSet presAssocID="{77B6C35C-2644-4835-B671-36D89C347BC4}" presName="iconBgRect" presStyleLbl="bgShp" presStyleIdx="1" presStyleCnt="4"/>
      <dgm:spPr/>
    </dgm:pt>
    <dgm:pt modelId="{768EDFA7-A101-4DA7-A668-C635BEDBA8D9}" type="pres">
      <dgm:prSet presAssocID="{77B6C35C-2644-4835-B671-36D89C347BC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
        </a:ext>
      </dgm:extLst>
    </dgm:pt>
    <dgm:pt modelId="{732234FF-1E0B-4F84-81A6-618251A80ADC}" type="pres">
      <dgm:prSet presAssocID="{77B6C35C-2644-4835-B671-36D89C347BC4}" presName="spaceRect" presStyleCnt="0"/>
      <dgm:spPr/>
    </dgm:pt>
    <dgm:pt modelId="{5EB63ECE-E0D9-4D2B-BA04-B44BA0C4101D}" type="pres">
      <dgm:prSet presAssocID="{77B6C35C-2644-4835-B671-36D89C347BC4}" presName="textRect" presStyleLbl="revTx" presStyleIdx="1" presStyleCnt="4">
        <dgm:presLayoutVars>
          <dgm:chMax val="1"/>
          <dgm:chPref val="1"/>
        </dgm:presLayoutVars>
      </dgm:prSet>
      <dgm:spPr/>
    </dgm:pt>
    <dgm:pt modelId="{8A92077B-52CD-4A13-8A37-98B9702ADF2D}" type="pres">
      <dgm:prSet presAssocID="{B3A386D6-2D98-492E-8367-B7782D56FA9F}" presName="sibTrans" presStyleLbl="sibTrans2D1" presStyleIdx="0" presStyleCnt="0"/>
      <dgm:spPr/>
    </dgm:pt>
    <dgm:pt modelId="{12271E81-373A-46FE-8DF6-61C8C16F7037}" type="pres">
      <dgm:prSet presAssocID="{C2C402F2-D1D6-40A5-A21F-FEEE6A6243E6}" presName="compNode" presStyleCnt="0"/>
      <dgm:spPr/>
    </dgm:pt>
    <dgm:pt modelId="{32E6615A-81E9-4A75-A22B-34F97351C469}" type="pres">
      <dgm:prSet presAssocID="{C2C402F2-D1D6-40A5-A21F-FEEE6A6243E6}" presName="iconBgRect" presStyleLbl="bgShp" presStyleIdx="2" presStyleCnt="4"/>
      <dgm:spPr/>
    </dgm:pt>
    <dgm:pt modelId="{DAA365D8-ADDB-4E3F-89E2-0726BAA388BA}" type="pres">
      <dgm:prSet presAssocID="{C2C402F2-D1D6-40A5-A21F-FEEE6A6243E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Ambulance"/>
        </a:ext>
      </dgm:extLst>
    </dgm:pt>
    <dgm:pt modelId="{5717E499-E223-4E50-9AD8-D13DB5DB0A76}" type="pres">
      <dgm:prSet presAssocID="{C2C402F2-D1D6-40A5-A21F-FEEE6A6243E6}" presName="spaceRect" presStyleCnt="0"/>
      <dgm:spPr/>
    </dgm:pt>
    <dgm:pt modelId="{9A4703C3-CE10-4C11-AE28-B563CD8CDF44}" type="pres">
      <dgm:prSet presAssocID="{C2C402F2-D1D6-40A5-A21F-FEEE6A6243E6}" presName="textRect" presStyleLbl="revTx" presStyleIdx="2" presStyleCnt="4">
        <dgm:presLayoutVars>
          <dgm:chMax val="1"/>
          <dgm:chPref val="1"/>
        </dgm:presLayoutVars>
      </dgm:prSet>
      <dgm:spPr/>
    </dgm:pt>
    <dgm:pt modelId="{7E1C18A4-0181-4F5E-9968-6FA60272ECBB}" type="pres">
      <dgm:prSet presAssocID="{B20E94DE-2899-46BC-8001-D9A6EC0711EC}" presName="sibTrans" presStyleLbl="sibTrans2D1" presStyleIdx="0" presStyleCnt="0"/>
      <dgm:spPr/>
    </dgm:pt>
    <dgm:pt modelId="{6947BE33-DEE5-4A88-81CB-D46634C70627}" type="pres">
      <dgm:prSet presAssocID="{123A25EB-B684-45BB-9884-172492A4A0E6}" presName="compNode" presStyleCnt="0"/>
      <dgm:spPr/>
    </dgm:pt>
    <dgm:pt modelId="{47B1D76F-1807-4D7D-92D4-06BEBA8A61DA}" type="pres">
      <dgm:prSet presAssocID="{123A25EB-B684-45BB-9884-172492A4A0E6}" presName="iconBgRect" presStyleLbl="bgShp" presStyleIdx="3" presStyleCnt="4"/>
      <dgm:spPr/>
    </dgm:pt>
    <dgm:pt modelId="{592AE5CC-D270-446F-B377-B2093B45A76A}" type="pres">
      <dgm:prSet presAssocID="{123A25EB-B684-45BB-9884-172492A4A0E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A7CE1148-F251-4C51-9896-D6E9E390004C}" type="pres">
      <dgm:prSet presAssocID="{123A25EB-B684-45BB-9884-172492A4A0E6}" presName="spaceRect" presStyleCnt="0"/>
      <dgm:spPr/>
    </dgm:pt>
    <dgm:pt modelId="{F2E16967-00A2-4D6E-86B6-6407823B5AF1}" type="pres">
      <dgm:prSet presAssocID="{123A25EB-B684-45BB-9884-172492A4A0E6}" presName="textRect" presStyleLbl="revTx" presStyleIdx="3" presStyleCnt="4">
        <dgm:presLayoutVars>
          <dgm:chMax val="1"/>
          <dgm:chPref val="1"/>
        </dgm:presLayoutVars>
      </dgm:prSet>
      <dgm:spPr/>
    </dgm:pt>
  </dgm:ptLst>
  <dgm:cxnLst>
    <dgm:cxn modelId="{CBF5E502-5CA1-4B6F-9C21-DEC2E6FB8112}" srcId="{BA2C253B-2167-4600-B8AC-D60B0A74F44C}" destId="{123A25EB-B684-45BB-9884-172492A4A0E6}" srcOrd="3" destOrd="0" parTransId="{293E6E7E-49F5-4CF3-BA2A-5E3D3976A1DD}" sibTransId="{E7AFD3F2-FE74-4991-9832-3A6CA2348CC4}"/>
    <dgm:cxn modelId="{39D0E70F-487E-415F-8F8E-A0953AFD4727}" srcId="{BA2C253B-2167-4600-B8AC-D60B0A74F44C}" destId="{C2C402F2-D1D6-40A5-A21F-FEEE6A6243E6}" srcOrd="2" destOrd="0" parTransId="{2472BD90-0AD0-48C0-8769-3765736BF634}" sibTransId="{B20E94DE-2899-46BC-8001-D9A6EC0711EC}"/>
    <dgm:cxn modelId="{CA2AF528-18CC-472B-AC38-84EA45400526}" type="presOf" srcId="{BA2C253B-2167-4600-B8AC-D60B0A74F44C}" destId="{F437A5A4-81C5-4645-B240-3AEBBDBC7906}" srcOrd="0" destOrd="0" presId="urn:microsoft.com/office/officeart/2018/2/layout/IconCircleList"/>
    <dgm:cxn modelId="{F9BA243A-138E-409E-90A4-EA1801C86392}" type="presOf" srcId="{123A25EB-B684-45BB-9884-172492A4A0E6}" destId="{F2E16967-00A2-4D6E-86B6-6407823B5AF1}" srcOrd="0" destOrd="0" presId="urn:microsoft.com/office/officeart/2018/2/layout/IconCircleList"/>
    <dgm:cxn modelId="{39A76F5B-C435-4FF1-BA06-BA9E58E14518}" srcId="{BA2C253B-2167-4600-B8AC-D60B0A74F44C}" destId="{77B6C35C-2644-4835-B671-36D89C347BC4}" srcOrd="1" destOrd="0" parTransId="{24750701-B182-4BA9-BA99-73FF074FE2B5}" sibTransId="{B3A386D6-2D98-492E-8367-B7782D56FA9F}"/>
    <dgm:cxn modelId="{3E4DEC81-3587-4564-BF88-DB7957278B21}" type="presOf" srcId="{77B6C35C-2644-4835-B671-36D89C347BC4}" destId="{5EB63ECE-E0D9-4D2B-BA04-B44BA0C4101D}" srcOrd="0" destOrd="0" presId="urn:microsoft.com/office/officeart/2018/2/layout/IconCircleList"/>
    <dgm:cxn modelId="{F7681889-E632-4447-B58F-D48EFF28668A}" type="presOf" srcId="{B20E94DE-2899-46BC-8001-D9A6EC0711EC}" destId="{7E1C18A4-0181-4F5E-9968-6FA60272ECBB}" srcOrd="0" destOrd="0" presId="urn:microsoft.com/office/officeart/2018/2/layout/IconCircleList"/>
    <dgm:cxn modelId="{7358A59D-25EA-4BF6-AB52-9654FB7E056D}" srcId="{BA2C253B-2167-4600-B8AC-D60B0A74F44C}" destId="{1BA0568A-E2EF-4073-87A9-B4EDF6572DB1}" srcOrd="0" destOrd="0" parTransId="{EFC12D75-B46F-4A26-AF4A-B6FEC365DC62}" sibTransId="{A1E7CB4E-3BAA-45CE-8CD9-81B5F7C7F63C}"/>
    <dgm:cxn modelId="{2A0C26A5-9A92-492D-8350-ADAE032FA8D9}" type="presOf" srcId="{1BA0568A-E2EF-4073-87A9-B4EDF6572DB1}" destId="{1678F262-12CB-451D-BBC4-1DFF86832262}" srcOrd="0" destOrd="0" presId="urn:microsoft.com/office/officeart/2018/2/layout/IconCircleList"/>
    <dgm:cxn modelId="{9B5B91AF-8940-4598-8E15-7F92C7570E85}" type="presOf" srcId="{B3A386D6-2D98-492E-8367-B7782D56FA9F}" destId="{8A92077B-52CD-4A13-8A37-98B9702ADF2D}" srcOrd="0" destOrd="0" presId="urn:microsoft.com/office/officeart/2018/2/layout/IconCircleList"/>
    <dgm:cxn modelId="{62CCC6B6-CA1F-4E52-8400-A0944A4CF262}" type="presOf" srcId="{A1E7CB4E-3BAA-45CE-8CD9-81B5F7C7F63C}" destId="{62D7C620-EF87-4DC8-9898-E3790ADEAEA3}" srcOrd="0" destOrd="0" presId="urn:microsoft.com/office/officeart/2018/2/layout/IconCircleList"/>
    <dgm:cxn modelId="{C27C60C9-7F63-4D4E-8CE7-FB4F40C36855}" type="presOf" srcId="{C2C402F2-D1D6-40A5-A21F-FEEE6A6243E6}" destId="{9A4703C3-CE10-4C11-AE28-B563CD8CDF44}" srcOrd="0" destOrd="0" presId="urn:microsoft.com/office/officeart/2018/2/layout/IconCircleList"/>
    <dgm:cxn modelId="{858ED7FC-5FF3-4864-BE2E-699422B98ECC}" type="presParOf" srcId="{F437A5A4-81C5-4645-B240-3AEBBDBC7906}" destId="{E60F103E-B14E-4A56-93C1-E3CF587BAF54}" srcOrd="0" destOrd="0" presId="urn:microsoft.com/office/officeart/2018/2/layout/IconCircleList"/>
    <dgm:cxn modelId="{DFF0F514-3694-4EEF-9044-686C6D24818C}" type="presParOf" srcId="{E60F103E-B14E-4A56-93C1-E3CF587BAF54}" destId="{4BB7D25F-E75C-4395-B28D-BEFD86F49D46}" srcOrd="0" destOrd="0" presId="urn:microsoft.com/office/officeart/2018/2/layout/IconCircleList"/>
    <dgm:cxn modelId="{5E4D3A08-0C7F-4795-8F2B-64494E231755}" type="presParOf" srcId="{4BB7D25F-E75C-4395-B28D-BEFD86F49D46}" destId="{09878CBB-C30B-49C2-A0F9-350EB3D32CFF}" srcOrd="0" destOrd="0" presId="urn:microsoft.com/office/officeart/2018/2/layout/IconCircleList"/>
    <dgm:cxn modelId="{5F92216C-5C92-41A9-885F-0FFC6376BDD4}" type="presParOf" srcId="{4BB7D25F-E75C-4395-B28D-BEFD86F49D46}" destId="{22E11027-A080-4908-B4C2-0C3CBD7D6C6A}" srcOrd="1" destOrd="0" presId="urn:microsoft.com/office/officeart/2018/2/layout/IconCircleList"/>
    <dgm:cxn modelId="{E950A887-CE99-4375-841F-60B873E12D0C}" type="presParOf" srcId="{4BB7D25F-E75C-4395-B28D-BEFD86F49D46}" destId="{7FCE9109-1072-4F0E-B918-D62FE221044B}" srcOrd="2" destOrd="0" presId="urn:microsoft.com/office/officeart/2018/2/layout/IconCircleList"/>
    <dgm:cxn modelId="{E7579954-0745-4F68-B189-6C027F9FD2A4}" type="presParOf" srcId="{4BB7D25F-E75C-4395-B28D-BEFD86F49D46}" destId="{1678F262-12CB-451D-BBC4-1DFF86832262}" srcOrd="3" destOrd="0" presId="urn:microsoft.com/office/officeart/2018/2/layout/IconCircleList"/>
    <dgm:cxn modelId="{98569828-BB25-4F0A-A2FF-C69F3AF0D9AB}" type="presParOf" srcId="{E60F103E-B14E-4A56-93C1-E3CF587BAF54}" destId="{62D7C620-EF87-4DC8-9898-E3790ADEAEA3}" srcOrd="1" destOrd="0" presId="urn:microsoft.com/office/officeart/2018/2/layout/IconCircleList"/>
    <dgm:cxn modelId="{DC8B042D-EC7B-4F77-8D17-0E2E07DE28E0}" type="presParOf" srcId="{E60F103E-B14E-4A56-93C1-E3CF587BAF54}" destId="{F1AC7FC0-A6A6-4EC2-969E-1031166180B6}" srcOrd="2" destOrd="0" presId="urn:microsoft.com/office/officeart/2018/2/layout/IconCircleList"/>
    <dgm:cxn modelId="{C6CACB85-8DF2-41B5-BD68-C89F6304C07A}" type="presParOf" srcId="{F1AC7FC0-A6A6-4EC2-969E-1031166180B6}" destId="{01363528-3980-4DAD-93BC-3EFD389AA402}" srcOrd="0" destOrd="0" presId="urn:microsoft.com/office/officeart/2018/2/layout/IconCircleList"/>
    <dgm:cxn modelId="{B94B714C-190B-4D76-A80B-5DC044F4F834}" type="presParOf" srcId="{F1AC7FC0-A6A6-4EC2-969E-1031166180B6}" destId="{768EDFA7-A101-4DA7-A668-C635BEDBA8D9}" srcOrd="1" destOrd="0" presId="urn:microsoft.com/office/officeart/2018/2/layout/IconCircleList"/>
    <dgm:cxn modelId="{D9C512A1-6758-490D-A74E-ACEC92BCF0EF}" type="presParOf" srcId="{F1AC7FC0-A6A6-4EC2-969E-1031166180B6}" destId="{732234FF-1E0B-4F84-81A6-618251A80ADC}" srcOrd="2" destOrd="0" presId="urn:microsoft.com/office/officeart/2018/2/layout/IconCircleList"/>
    <dgm:cxn modelId="{CB204027-E93C-4657-B995-DBC682B83D97}" type="presParOf" srcId="{F1AC7FC0-A6A6-4EC2-969E-1031166180B6}" destId="{5EB63ECE-E0D9-4D2B-BA04-B44BA0C4101D}" srcOrd="3" destOrd="0" presId="urn:microsoft.com/office/officeart/2018/2/layout/IconCircleList"/>
    <dgm:cxn modelId="{A3C5A2AB-ABF5-467A-8614-B90C33B521CA}" type="presParOf" srcId="{E60F103E-B14E-4A56-93C1-E3CF587BAF54}" destId="{8A92077B-52CD-4A13-8A37-98B9702ADF2D}" srcOrd="3" destOrd="0" presId="urn:microsoft.com/office/officeart/2018/2/layout/IconCircleList"/>
    <dgm:cxn modelId="{6476854C-F0C6-4F9C-9312-4522FDAA462F}" type="presParOf" srcId="{E60F103E-B14E-4A56-93C1-E3CF587BAF54}" destId="{12271E81-373A-46FE-8DF6-61C8C16F7037}" srcOrd="4" destOrd="0" presId="urn:microsoft.com/office/officeart/2018/2/layout/IconCircleList"/>
    <dgm:cxn modelId="{728D6FD1-2728-4508-8D5E-64DD20F7E9B4}" type="presParOf" srcId="{12271E81-373A-46FE-8DF6-61C8C16F7037}" destId="{32E6615A-81E9-4A75-A22B-34F97351C469}" srcOrd="0" destOrd="0" presId="urn:microsoft.com/office/officeart/2018/2/layout/IconCircleList"/>
    <dgm:cxn modelId="{0D4F9007-7710-4056-B264-B66897D7EF34}" type="presParOf" srcId="{12271E81-373A-46FE-8DF6-61C8C16F7037}" destId="{DAA365D8-ADDB-4E3F-89E2-0726BAA388BA}" srcOrd="1" destOrd="0" presId="urn:microsoft.com/office/officeart/2018/2/layout/IconCircleList"/>
    <dgm:cxn modelId="{D5713353-06EB-434F-8E73-DDEF32974264}" type="presParOf" srcId="{12271E81-373A-46FE-8DF6-61C8C16F7037}" destId="{5717E499-E223-4E50-9AD8-D13DB5DB0A76}" srcOrd="2" destOrd="0" presId="urn:microsoft.com/office/officeart/2018/2/layout/IconCircleList"/>
    <dgm:cxn modelId="{A393405B-0087-4E75-A335-9D9CA8ADC47A}" type="presParOf" srcId="{12271E81-373A-46FE-8DF6-61C8C16F7037}" destId="{9A4703C3-CE10-4C11-AE28-B563CD8CDF44}" srcOrd="3" destOrd="0" presId="urn:microsoft.com/office/officeart/2018/2/layout/IconCircleList"/>
    <dgm:cxn modelId="{A728C840-BFB8-4317-ABA4-F5B59C68CEE6}" type="presParOf" srcId="{E60F103E-B14E-4A56-93C1-E3CF587BAF54}" destId="{7E1C18A4-0181-4F5E-9968-6FA60272ECBB}" srcOrd="5" destOrd="0" presId="urn:microsoft.com/office/officeart/2018/2/layout/IconCircleList"/>
    <dgm:cxn modelId="{E1E87B0F-759D-407C-A0BC-E247CFB869B1}" type="presParOf" srcId="{E60F103E-B14E-4A56-93C1-E3CF587BAF54}" destId="{6947BE33-DEE5-4A88-81CB-D46634C70627}" srcOrd="6" destOrd="0" presId="urn:microsoft.com/office/officeart/2018/2/layout/IconCircleList"/>
    <dgm:cxn modelId="{A7C50123-3485-467D-868F-A4D1B867AE4F}" type="presParOf" srcId="{6947BE33-DEE5-4A88-81CB-D46634C70627}" destId="{47B1D76F-1807-4D7D-92D4-06BEBA8A61DA}" srcOrd="0" destOrd="0" presId="urn:microsoft.com/office/officeart/2018/2/layout/IconCircleList"/>
    <dgm:cxn modelId="{0242D3AD-0188-4E7A-9956-B722680F349E}" type="presParOf" srcId="{6947BE33-DEE5-4A88-81CB-D46634C70627}" destId="{592AE5CC-D270-446F-B377-B2093B45A76A}" srcOrd="1" destOrd="0" presId="urn:microsoft.com/office/officeart/2018/2/layout/IconCircleList"/>
    <dgm:cxn modelId="{B44694C2-FD60-4A97-AB76-A4B1CF567C9B}" type="presParOf" srcId="{6947BE33-DEE5-4A88-81CB-D46634C70627}" destId="{A7CE1148-F251-4C51-9896-D6E9E390004C}" srcOrd="2" destOrd="0" presId="urn:microsoft.com/office/officeart/2018/2/layout/IconCircleList"/>
    <dgm:cxn modelId="{726614D5-0D17-4D83-AC1C-697AAA07CF4E}" type="presParOf" srcId="{6947BE33-DEE5-4A88-81CB-D46634C70627}" destId="{F2E16967-00A2-4D6E-86B6-6407823B5AF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343F8AE-E52A-42A8-B2BD-146C66A053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B89039-453D-4932-B944-ABE3E57DD8CF}">
      <dgm:prSet/>
      <dgm:spPr/>
      <dgm:t>
        <a:bodyPr/>
        <a:lstStyle/>
        <a:p>
          <a:pPr>
            <a:lnSpc>
              <a:spcPct val="100000"/>
            </a:lnSpc>
          </a:pPr>
          <a:r>
            <a:rPr lang="en-IN" dirty="0">
              <a:latin typeface="Arial" panose="020B0604020202020204" pitchFamily="34" charset="0"/>
              <a:cs typeface="Arial" panose="020B0604020202020204" pitchFamily="34" charset="0"/>
            </a:rPr>
            <a:t>Shared decision-making engages the patients actively in the process of making treatment decisions that best suit them and meet their needs (</a:t>
          </a:r>
          <a:r>
            <a:rPr lang="en-IN" dirty="0" err="1">
              <a:latin typeface="Arial" panose="020B0604020202020204" pitchFamily="34" charset="0"/>
              <a:cs typeface="Arial" panose="020B0604020202020204" pitchFamily="34" charset="0"/>
            </a:rPr>
            <a:t>Peimani</a:t>
          </a:r>
          <a:r>
            <a:rPr lang="en-IN" dirty="0">
              <a:latin typeface="Arial" panose="020B0604020202020204" pitchFamily="34" charset="0"/>
              <a:cs typeface="Arial" panose="020B0604020202020204" pitchFamily="34" charset="0"/>
            </a:rPr>
            <a:t> et al., 2025).</a:t>
          </a:r>
          <a:endParaRPr lang="en-US" dirty="0">
            <a:latin typeface="Arial" panose="020B0604020202020204" pitchFamily="34" charset="0"/>
            <a:cs typeface="Arial" panose="020B0604020202020204" pitchFamily="34" charset="0"/>
          </a:endParaRPr>
        </a:p>
      </dgm:t>
    </dgm:pt>
    <dgm:pt modelId="{60060235-5EB2-42D4-8720-334DEEDB2C5A}" type="parTrans" cxnId="{6F2965DC-4571-4C15-9ABA-FE4EA5DB035B}">
      <dgm:prSet/>
      <dgm:spPr/>
      <dgm:t>
        <a:bodyPr/>
        <a:lstStyle/>
        <a:p>
          <a:endParaRPr lang="en-US"/>
        </a:p>
      </dgm:t>
    </dgm:pt>
    <dgm:pt modelId="{4E8234BC-AE83-4B24-A5EC-4178D1A6BE6B}" type="sibTrans" cxnId="{6F2965DC-4571-4C15-9ABA-FE4EA5DB035B}">
      <dgm:prSet/>
      <dgm:spPr/>
      <dgm:t>
        <a:bodyPr/>
        <a:lstStyle/>
        <a:p>
          <a:endParaRPr lang="en-US"/>
        </a:p>
      </dgm:t>
    </dgm:pt>
    <dgm:pt modelId="{ED583DBC-CD59-4370-B748-02DB3495770B}">
      <dgm:prSet/>
      <dgm:spPr/>
      <dgm:t>
        <a:bodyPr/>
        <a:lstStyle/>
        <a:p>
          <a:pPr>
            <a:lnSpc>
              <a:spcPct val="100000"/>
            </a:lnSpc>
          </a:pPr>
          <a:r>
            <a:rPr lang="en-IN" dirty="0">
              <a:latin typeface="Arial" panose="020B0604020202020204" pitchFamily="34" charset="0"/>
              <a:cs typeface="Arial" panose="020B0604020202020204" pitchFamily="34" charset="0"/>
            </a:rPr>
            <a:t>The use of individualised care planning guarantees interventions according to the conditions and objectives of the patients.</a:t>
          </a:r>
          <a:endParaRPr lang="en-US" dirty="0">
            <a:latin typeface="Arial" panose="020B0604020202020204" pitchFamily="34" charset="0"/>
            <a:cs typeface="Arial" panose="020B0604020202020204" pitchFamily="34" charset="0"/>
          </a:endParaRPr>
        </a:p>
      </dgm:t>
    </dgm:pt>
    <dgm:pt modelId="{97657B94-DDA0-4A7A-ACC3-A78F6701D542}" type="parTrans" cxnId="{AAA5F520-CCC8-417E-B1AB-6D9606149128}">
      <dgm:prSet/>
      <dgm:spPr/>
      <dgm:t>
        <a:bodyPr/>
        <a:lstStyle/>
        <a:p>
          <a:endParaRPr lang="en-US"/>
        </a:p>
      </dgm:t>
    </dgm:pt>
    <dgm:pt modelId="{E2962CBD-7ADE-429C-ADF0-8F2C9EC9EFEE}" type="sibTrans" cxnId="{AAA5F520-CCC8-417E-B1AB-6D9606149128}">
      <dgm:prSet/>
      <dgm:spPr/>
      <dgm:t>
        <a:bodyPr/>
        <a:lstStyle/>
        <a:p>
          <a:endParaRPr lang="en-US"/>
        </a:p>
      </dgm:t>
    </dgm:pt>
    <dgm:pt modelId="{43E84AAE-CF45-43B1-A571-FF57FD3A270A}">
      <dgm:prSet/>
      <dgm:spPr/>
      <dgm:t>
        <a:bodyPr/>
        <a:lstStyle/>
        <a:p>
          <a:pPr>
            <a:lnSpc>
              <a:spcPct val="100000"/>
            </a:lnSpc>
          </a:pPr>
          <a:r>
            <a:rPr lang="en-IN" dirty="0">
              <a:latin typeface="Arial" panose="020B0604020202020204" pitchFamily="34" charset="0"/>
              <a:cs typeface="Arial" panose="020B0604020202020204" pitchFamily="34" charset="0"/>
            </a:rPr>
            <a:t>Patients are empowered through self-management education, which enables them to manage their condition (Ernawati, et al., 2021).</a:t>
          </a:r>
          <a:endParaRPr lang="en-US" dirty="0">
            <a:latin typeface="Arial" panose="020B0604020202020204" pitchFamily="34" charset="0"/>
            <a:cs typeface="Arial" panose="020B0604020202020204" pitchFamily="34" charset="0"/>
          </a:endParaRPr>
        </a:p>
      </dgm:t>
    </dgm:pt>
    <dgm:pt modelId="{00E3E131-8778-4269-BDC7-E5751CA2A694}" type="parTrans" cxnId="{9C8E2C3E-32DE-4A9C-A970-BF91A9DDA01B}">
      <dgm:prSet/>
      <dgm:spPr/>
      <dgm:t>
        <a:bodyPr/>
        <a:lstStyle/>
        <a:p>
          <a:endParaRPr lang="en-US"/>
        </a:p>
      </dgm:t>
    </dgm:pt>
    <dgm:pt modelId="{B6B4BB71-7FD3-4E31-BE06-7AFBB1415042}" type="sibTrans" cxnId="{9C8E2C3E-32DE-4A9C-A970-BF91A9DDA01B}">
      <dgm:prSet/>
      <dgm:spPr/>
      <dgm:t>
        <a:bodyPr/>
        <a:lstStyle/>
        <a:p>
          <a:endParaRPr lang="en-US"/>
        </a:p>
      </dgm:t>
    </dgm:pt>
    <dgm:pt modelId="{304EB9C9-4DCB-4DC5-B803-5FBE5A3578AE}">
      <dgm:prSet/>
      <dgm:spPr/>
      <dgm:t>
        <a:bodyPr/>
        <a:lstStyle/>
        <a:p>
          <a:pPr>
            <a:lnSpc>
              <a:spcPct val="100000"/>
            </a:lnSpc>
          </a:pPr>
          <a:r>
            <a:rPr lang="en-IN" dirty="0">
              <a:latin typeface="Arial" panose="020B0604020202020204" pitchFamily="34" charset="0"/>
              <a:cs typeface="Arial" panose="020B0604020202020204" pitchFamily="34" charset="0"/>
            </a:rPr>
            <a:t>Social prescribing tackles broader determinants of health through community support services.</a:t>
          </a:r>
          <a:endParaRPr lang="en-US" dirty="0">
            <a:latin typeface="Arial" panose="020B0604020202020204" pitchFamily="34" charset="0"/>
            <a:cs typeface="Arial" panose="020B0604020202020204" pitchFamily="34" charset="0"/>
          </a:endParaRPr>
        </a:p>
      </dgm:t>
    </dgm:pt>
    <dgm:pt modelId="{7F56B837-743D-45B5-8357-CBE25ACE1AC8}" type="parTrans" cxnId="{0C142DC7-41CB-4801-8503-5CC9C403A42B}">
      <dgm:prSet/>
      <dgm:spPr/>
      <dgm:t>
        <a:bodyPr/>
        <a:lstStyle/>
        <a:p>
          <a:endParaRPr lang="en-US"/>
        </a:p>
      </dgm:t>
    </dgm:pt>
    <dgm:pt modelId="{60A2DCD7-4E3C-465F-A070-1DB4090730B8}" type="sibTrans" cxnId="{0C142DC7-41CB-4801-8503-5CC9C403A42B}">
      <dgm:prSet/>
      <dgm:spPr/>
      <dgm:t>
        <a:bodyPr/>
        <a:lstStyle/>
        <a:p>
          <a:endParaRPr lang="en-US"/>
        </a:p>
      </dgm:t>
    </dgm:pt>
    <dgm:pt modelId="{F0EDFC16-6FF7-4201-AC7D-6C7DAC4ED788}" type="pres">
      <dgm:prSet presAssocID="{1343F8AE-E52A-42A8-B2BD-146C66A05350}" presName="root" presStyleCnt="0">
        <dgm:presLayoutVars>
          <dgm:dir/>
          <dgm:resizeHandles val="exact"/>
        </dgm:presLayoutVars>
      </dgm:prSet>
      <dgm:spPr/>
    </dgm:pt>
    <dgm:pt modelId="{49A30089-629A-49DA-AC09-C768C4986DDB}" type="pres">
      <dgm:prSet presAssocID="{F0B89039-453D-4932-B944-ABE3E57DD8CF}" presName="compNode" presStyleCnt="0"/>
      <dgm:spPr/>
    </dgm:pt>
    <dgm:pt modelId="{A9891F4A-1F17-45CB-AB52-8C86716359B5}" type="pres">
      <dgm:prSet presAssocID="{F0B89039-453D-4932-B944-ABE3E57DD8CF}" presName="bgRect" presStyleLbl="bgShp" presStyleIdx="0" presStyleCnt="4"/>
      <dgm:spPr/>
    </dgm:pt>
    <dgm:pt modelId="{8B50B967-D5B8-4D98-9ACF-B5E39DCC1A97}" type="pres">
      <dgm:prSet presAssocID="{F0B89039-453D-4932-B944-ABE3E57DD8C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ecision chart"/>
        </a:ext>
      </dgm:extLst>
    </dgm:pt>
    <dgm:pt modelId="{E30FE6B3-E1B3-4AD3-AB7E-552B727D7FEE}" type="pres">
      <dgm:prSet presAssocID="{F0B89039-453D-4932-B944-ABE3E57DD8CF}" presName="spaceRect" presStyleCnt="0"/>
      <dgm:spPr/>
    </dgm:pt>
    <dgm:pt modelId="{4839DD68-C615-49F1-882C-ECA61FFB9715}" type="pres">
      <dgm:prSet presAssocID="{F0B89039-453D-4932-B944-ABE3E57DD8CF}" presName="parTx" presStyleLbl="revTx" presStyleIdx="0" presStyleCnt="4">
        <dgm:presLayoutVars>
          <dgm:chMax val="0"/>
          <dgm:chPref val="0"/>
        </dgm:presLayoutVars>
      </dgm:prSet>
      <dgm:spPr/>
    </dgm:pt>
    <dgm:pt modelId="{08F168DB-2CA5-449A-AD32-5351D9445458}" type="pres">
      <dgm:prSet presAssocID="{4E8234BC-AE83-4B24-A5EC-4178D1A6BE6B}" presName="sibTrans" presStyleCnt="0"/>
      <dgm:spPr/>
    </dgm:pt>
    <dgm:pt modelId="{DABBC96B-4D8D-406B-AAA2-8D741F7C19B7}" type="pres">
      <dgm:prSet presAssocID="{ED583DBC-CD59-4370-B748-02DB3495770B}" presName="compNode" presStyleCnt="0"/>
      <dgm:spPr/>
    </dgm:pt>
    <dgm:pt modelId="{DCE6383C-77E8-42C4-A811-4273F6AEEFC6}" type="pres">
      <dgm:prSet presAssocID="{ED583DBC-CD59-4370-B748-02DB3495770B}" presName="bgRect" presStyleLbl="bgShp" presStyleIdx="1" presStyleCnt="4"/>
      <dgm:spPr/>
    </dgm:pt>
    <dgm:pt modelId="{81278F26-96A5-4E9E-BBB3-9D5EBEAF6498}" type="pres">
      <dgm:prSet presAssocID="{ED583DBC-CD59-4370-B748-02DB3495770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05B05FBE-2584-44E2-969A-6D5841403CAB}" type="pres">
      <dgm:prSet presAssocID="{ED583DBC-CD59-4370-B748-02DB3495770B}" presName="spaceRect" presStyleCnt="0"/>
      <dgm:spPr/>
    </dgm:pt>
    <dgm:pt modelId="{C31404F0-5DD0-4516-8120-96D39EB03E65}" type="pres">
      <dgm:prSet presAssocID="{ED583DBC-CD59-4370-B748-02DB3495770B}" presName="parTx" presStyleLbl="revTx" presStyleIdx="1" presStyleCnt="4">
        <dgm:presLayoutVars>
          <dgm:chMax val="0"/>
          <dgm:chPref val="0"/>
        </dgm:presLayoutVars>
      </dgm:prSet>
      <dgm:spPr/>
    </dgm:pt>
    <dgm:pt modelId="{26E89A37-0997-4970-8F46-F18C20F80901}" type="pres">
      <dgm:prSet presAssocID="{E2962CBD-7ADE-429C-ADF0-8F2C9EC9EFEE}" presName="sibTrans" presStyleCnt="0"/>
      <dgm:spPr/>
    </dgm:pt>
    <dgm:pt modelId="{4C48314A-3CA4-46FD-81CF-B5E456D02380}" type="pres">
      <dgm:prSet presAssocID="{43E84AAE-CF45-43B1-A571-FF57FD3A270A}" presName="compNode" presStyleCnt="0"/>
      <dgm:spPr/>
    </dgm:pt>
    <dgm:pt modelId="{BED27779-433F-4B31-A1D9-0731AAD0A619}" type="pres">
      <dgm:prSet presAssocID="{43E84AAE-CF45-43B1-A571-FF57FD3A270A}" presName="bgRect" presStyleLbl="bgShp" presStyleIdx="2" presStyleCnt="4"/>
      <dgm:spPr/>
    </dgm:pt>
    <dgm:pt modelId="{228CDCED-F781-4218-ABA1-8638B8B8EDE8}" type="pres">
      <dgm:prSet presAssocID="{43E84AAE-CF45-43B1-A571-FF57FD3A270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ers"/>
        </a:ext>
      </dgm:extLst>
    </dgm:pt>
    <dgm:pt modelId="{7947EBE6-58DB-496C-AD62-7A168761E04C}" type="pres">
      <dgm:prSet presAssocID="{43E84AAE-CF45-43B1-A571-FF57FD3A270A}" presName="spaceRect" presStyleCnt="0"/>
      <dgm:spPr/>
    </dgm:pt>
    <dgm:pt modelId="{FB9526B0-5D48-4103-9040-157E1E242480}" type="pres">
      <dgm:prSet presAssocID="{43E84AAE-CF45-43B1-A571-FF57FD3A270A}" presName="parTx" presStyleLbl="revTx" presStyleIdx="2" presStyleCnt="4">
        <dgm:presLayoutVars>
          <dgm:chMax val="0"/>
          <dgm:chPref val="0"/>
        </dgm:presLayoutVars>
      </dgm:prSet>
      <dgm:spPr/>
    </dgm:pt>
    <dgm:pt modelId="{7035958B-2C85-4F57-A2C0-90E36026CD55}" type="pres">
      <dgm:prSet presAssocID="{B6B4BB71-7FD3-4E31-BE06-7AFBB1415042}" presName="sibTrans" presStyleCnt="0"/>
      <dgm:spPr/>
    </dgm:pt>
    <dgm:pt modelId="{9C47D8E3-FABF-4E22-BC58-E984B5166380}" type="pres">
      <dgm:prSet presAssocID="{304EB9C9-4DCB-4DC5-B803-5FBE5A3578AE}" presName="compNode" presStyleCnt="0"/>
      <dgm:spPr/>
    </dgm:pt>
    <dgm:pt modelId="{CBDDE0A9-56B9-4516-8605-3A11A99E122C}" type="pres">
      <dgm:prSet presAssocID="{304EB9C9-4DCB-4DC5-B803-5FBE5A3578AE}" presName="bgRect" presStyleLbl="bgShp" presStyleIdx="3" presStyleCnt="4"/>
      <dgm:spPr/>
    </dgm:pt>
    <dgm:pt modelId="{8EE95A6D-F6F3-4959-A483-865B1C112805}" type="pres">
      <dgm:prSet presAssocID="{304EB9C9-4DCB-4DC5-B803-5FBE5A3578A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29207C2B-7C60-41BC-AA14-E80DD3F4CF3E}" type="pres">
      <dgm:prSet presAssocID="{304EB9C9-4DCB-4DC5-B803-5FBE5A3578AE}" presName="spaceRect" presStyleCnt="0"/>
      <dgm:spPr/>
    </dgm:pt>
    <dgm:pt modelId="{962845F4-F9B4-42CB-A788-6B4BBD6F2FC2}" type="pres">
      <dgm:prSet presAssocID="{304EB9C9-4DCB-4DC5-B803-5FBE5A3578AE}" presName="parTx" presStyleLbl="revTx" presStyleIdx="3" presStyleCnt="4">
        <dgm:presLayoutVars>
          <dgm:chMax val="0"/>
          <dgm:chPref val="0"/>
        </dgm:presLayoutVars>
      </dgm:prSet>
      <dgm:spPr/>
    </dgm:pt>
  </dgm:ptLst>
  <dgm:cxnLst>
    <dgm:cxn modelId="{AAA5F520-CCC8-417E-B1AB-6D9606149128}" srcId="{1343F8AE-E52A-42A8-B2BD-146C66A05350}" destId="{ED583DBC-CD59-4370-B748-02DB3495770B}" srcOrd="1" destOrd="0" parTransId="{97657B94-DDA0-4A7A-ACC3-A78F6701D542}" sibTransId="{E2962CBD-7ADE-429C-ADF0-8F2C9EC9EFEE}"/>
    <dgm:cxn modelId="{9C8E2C3E-32DE-4A9C-A970-BF91A9DDA01B}" srcId="{1343F8AE-E52A-42A8-B2BD-146C66A05350}" destId="{43E84AAE-CF45-43B1-A571-FF57FD3A270A}" srcOrd="2" destOrd="0" parTransId="{00E3E131-8778-4269-BDC7-E5751CA2A694}" sibTransId="{B6B4BB71-7FD3-4E31-BE06-7AFBB1415042}"/>
    <dgm:cxn modelId="{6CBC4652-7981-455F-A6D2-37AA474F289A}" type="presOf" srcId="{1343F8AE-E52A-42A8-B2BD-146C66A05350}" destId="{F0EDFC16-6FF7-4201-AC7D-6C7DAC4ED788}" srcOrd="0" destOrd="0" presId="urn:microsoft.com/office/officeart/2018/2/layout/IconVerticalSolidList"/>
    <dgm:cxn modelId="{CAE78798-F99C-4739-82C6-DC90634F350A}" type="presOf" srcId="{ED583DBC-CD59-4370-B748-02DB3495770B}" destId="{C31404F0-5DD0-4516-8120-96D39EB03E65}" srcOrd="0" destOrd="0" presId="urn:microsoft.com/office/officeart/2018/2/layout/IconVerticalSolidList"/>
    <dgm:cxn modelId="{CC42C5A6-5E42-4BE1-B7BA-4788D4F2442C}" type="presOf" srcId="{304EB9C9-4DCB-4DC5-B803-5FBE5A3578AE}" destId="{962845F4-F9B4-42CB-A788-6B4BBD6F2FC2}" srcOrd="0" destOrd="0" presId="urn:microsoft.com/office/officeart/2018/2/layout/IconVerticalSolidList"/>
    <dgm:cxn modelId="{503749BA-EA29-4185-8898-A76459FFF7F3}" type="presOf" srcId="{43E84AAE-CF45-43B1-A571-FF57FD3A270A}" destId="{FB9526B0-5D48-4103-9040-157E1E242480}" srcOrd="0" destOrd="0" presId="urn:microsoft.com/office/officeart/2018/2/layout/IconVerticalSolidList"/>
    <dgm:cxn modelId="{0C142DC7-41CB-4801-8503-5CC9C403A42B}" srcId="{1343F8AE-E52A-42A8-B2BD-146C66A05350}" destId="{304EB9C9-4DCB-4DC5-B803-5FBE5A3578AE}" srcOrd="3" destOrd="0" parTransId="{7F56B837-743D-45B5-8357-CBE25ACE1AC8}" sibTransId="{60A2DCD7-4E3C-465F-A070-1DB4090730B8}"/>
    <dgm:cxn modelId="{EA194CCF-4A6C-41F3-B246-5B9E2B8F1954}" type="presOf" srcId="{F0B89039-453D-4932-B944-ABE3E57DD8CF}" destId="{4839DD68-C615-49F1-882C-ECA61FFB9715}" srcOrd="0" destOrd="0" presId="urn:microsoft.com/office/officeart/2018/2/layout/IconVerticalSolidList"/>
    <dgm:cxn modelId="{6F2965DC-4571-4C15-9ABA-FE4EA5DB035B}" srcId="{1343F8AE-E52A-42A8-B2BD-146C66A05350}" destId="{F0B89039-453D-4932-B944-ABE3E57DD8CF}" srcOrd="0" destOrd="0" parTransId="{60060235-5EB2-42D4-8720-334DEEDB2C5A}" sibTransId="{4E8234BC-AE83-4B24-A5EC-4178D1A6BE6B}"/>
    <dgm:cxn modelId="{5BCA1930-B9AD-4EFB-91DE-4245DBBF9C30}" type="presParOf" srcId="{F0EDFC16-6FF7-4201-AC7D-6C7DAC4ED788}" destId="{49A30089-629A-49DA-AC09-C768C4986DDB}" srcOrd="0" destOrd="0" presId="urn:microsoft.com/office/officeart/2018/2/layout/IconVerticalSolidList"/>
    <dgm:cxn modelId="{F6AC5656-1F82-41CB-A424-287FBF42F320}" type="presParOf" srcId="{49A30089-629A-49DA-AC09-C768C4986DDB}" destId="{A9891F4A-1F17-45CB-AB52-8C86716359B5}" srcOrd="0" destOrd="0" presId="urn:microsoft.com/office/officeart/2018/2/layout/IconVerticalSolidList"/>
    <dgm:cxn modelId="{832C4774-8314-4BDC-89AE-063FDB6AEE5D}" type="presParOf" srcId="{49A30089-629A-49DA-AC09-C768C4986DDB}" destId="{8B50B967-D5B8-4D98-9ACF-B5E39DCC1A97}" srcOrd="1" destOrd="0" presId="urn:microsoft.com/office/officeart/2018/2/layout/IconVerticalSolidList"/>
    <dgm:cxn modelId="{23AA36C1-1C1B-4727-973C-C8EE2F28F938}" type="presParOf" srcId="{49A30089-629A-49DA-AC09-C768C4986DDB}" destId="{E30FE6B3-E1B3-4AD3-AB7E-552B727D7FEE}" srcOrd="2" destOrd="0" presId="urn:microsoft.com/office/officeart/2018/2/layout/IconVerticalSolidList"/>
    <dgm:cxn modelId="{9382403A-628F-4523-9816-DF6298FE593A}" type="presParOf" srcId="{49A30089-629A-49DA-AC09-C768C4986DDB}" destId="{4839DD68-C615-49F1-882C-ECA61FFB9715}" srcOrd="3" destOrd="0" presId="urn:microsoft.com/office/officeart/2018/2/layout/IconVerticalSolidList"/>
    <dgm:cxn modelId="{42EF4BF2-98AA-43CC-9BE5-72CD16D14FFC}" type="presParOf" srcId="{F0EDFC16-6FF7-4201-AC7D-6C7DAC4ED788}" destId="{08F168DB-2CA5-449A-AD32-5351D9445458}" srcOrd="1" destOrd="0" presId="urn:microsoft.com/office/officeart/2018/2/layout/IconVerticalSolidList"/>
    <dgm:cxn modelId="{DAE10577-13DA-417B-AC15-93BB3DE23F4F}" type="presParOf" srcId="{F0EDFC16-6FF7-4201-AC7D-6C7DAC4ED788}" destId="{DABBC96B-4D8D-406B-AAA2-8D741F7C19B7}" srcOrd="2" destOrd="0" presId="urn:microsoft.com/office/officeart/2018/2/layout/IconVerticalSolidList"/>
    <dgm:cxn modelId="{DDB21DB1-A48A-44C1-A797-418D0549E563}" type="presParOf" srcId="{DABBC96B-4D8D-406B-AAA2-8D741F7C19B7}" destId="{DCE6383C-77E8-42C4-A811-4273F6AEEFC6}" srcOrd="0" destOrd="0" presId="urn:microsoft.com/office/officeart/2018/2/layout/IconVerticalSolidList"/>
    <dgm:cxn modelId="{688359DE-7D7A-42CF-92F3-98F4D457370D}" type="presParOf" srcId="{DABBC96B-4D8D-406B-AAA2-8D741F7C19B7}" destId="{81278F26-96A5-4E9E-BBB3-9D5EBEAF6498}" srcOrd="1" destOrd="0" presId="urn:microsoft.com/office/officeart/2018/2/layout/IconVerticalSolidList"/>
    <dgm:cxn modelId="{64D5A695-F5DB-446E-916A-996EEB91F087}" type="presParOf" srcId="{DABBC96B-4D8D-406B-AAA2-8D741F7C19B7}" destId="{05B05FBE-2584-44E2-969A-6D5841403CAB}" srcOrd="2" destOrd="0" presId="urn:microsoft.com/office/officeart/2018/2/layout/IconVerticalSolidList"/>
    <dgm:cxn modelId="{0DAE3012-6A7B-4346-A1EA-F90A81A6C4C3}" type="presParOf" srcId="{DABBC96B-4D8D-406B-AAA2-8D741F7C19B7}" destId="{C31404F0-5DD0-4516-8120-96D39EB03E65}" srcOrd="3" destOrd="0" presId="urn:microsoft.com/office/officeart/2018/2/layout/IconVerticalSolidList"/>
    <dgm:cxn modelId="{5BB99310-09CE-46F2-A792-1BE00C256CD3}" type="presParOf" srcId="{F0EDFC16-6FF7-4201-AC7D-6C7DAC4ED788}" destId="{26E89A37-0997-4970-8F46-F18C20F80901}" srcOrd="3" destOrd="0" presId="urn:microsoft.com/office/officeart/2018/2/layout/IconVerticalSolidList"/>
    <dgm:cxn modelId="{B0018D54-DA2A-47BA-AEE6-F529B0E4F1F8}" type="presParOf" srcId="{F0EDFC16-6FF7-4201-AC7D-6C7DAC4ED788}" destId="{4C48314A-3CA4-46FD-81CF-B5E456D02380}" srcOrd="4" destOrd="0" presId="urn:microsoft.com/office/officeart/2018/2/layout/IconVerticalSolidList"/>
    <dgm:cxn modelId="{411115FE-B53B-4072-BEE8-88430A815407}" type="presParOf" srcId="{4C48314A-3CA4-46FD-81CF-B5E456D02380}" destId="{BED27779-433F-4B31-A1D9-0731AAD0A619}" srcOrd="0" destOrd="0" presId="urn:microsoft.com/office/officeart/2018/2/layout/IconVerticalSolidList"/>
    <dgm:cxn modelId="{9140572D-81B8-45CC-BD75-CBF4829A1222}" type="presParOf" srcId="{4C48314A-3CA4-46FD-81CF-B5E456D02380}" destId="{228CDCED-F781-4218-ABA1-8638B8B8EDE8}" srcOrd="1" destOrd="0" presId="urn:microsoft.com/office/officeart/2018/2/layout/IconVerticalSolidList"/>
    <dgm:cxn modelId="{1545D67D-73FD-4935-A18D-AAA0824481DC}" type="presParOf" srcId="{4C48314A-3CA4-46FD-81CF-B5E456D02380}" destId="{7947EBE6-58DB-496C-AD62-7A168761E04C}" srcOrd="2" destOrd="0" presId="urn:microsoft.com/office/officeart/2018/2/layout/IconVerticalSolidList"/>
    <dgm:cxn modelId="{EF13D133-0720-4AE7-887C-94F437A7AE9C}" type="presParOf" srcId="{4C48314A-3CA4-46FD-81CF-B5E456D02380}" destId="{FB9526B0-5D48-4103-9040-157E1E242480}" srcOrd="3" destOrd="0" presId="urn:microsoft.com/office/officeart/2018/2/layout/IconVerticalSolidList"/>
    <dgm:cxn modelId="{275BD752-3B6C-4B33-A61D-A5868838ECE8}" type="presParOf" srcId="{F0EDFC16-6FF7-4201-AC7D-6C7DAC4ED788}" destId="{7035958B-2C85-4F57-A2C0-90E36026CD55}" srcOrd="5" destOrd="0" presId="urn:microsoft.com/office/officeart/2018/2/layout/IconVerticalSolidList"/>
    <dgm:cxn modelId="{018700AE-7FE4-4143-AEBA-30A22E863345}" type="presParOf" srcId="{F0EDFC16-6FF7-4201-AC7D-6C7DAC4ED788}" destId="{9C47D8E3-FABF-4E22-BC58-E984B5166380}" srcOrd="6" destOrd="0" presId="urn:microsoft.com/office/officeart/2018/2/layout/IconVerticalSolidList"/>
    <dgm:cxn modelId="{05AD809D-ECCE-4C57-93E4-8D3CF516A09C}" type="presParOf" srcId="{9C47D8E3-FABF-4E22-BC58-E984B5166380}" destId="{CBDDE0A9-56B9-4516-8605-3A11A99E122C}" srcOrd="0" destOrd="0" presId="urn:microsoft.com/office/officeart/2018/2/layout/IconVerticalSolidList"/>
    <dgm:cxn modelId="{72BBBA99-8402-4572-8EFB-5FC59F42874F}" type="presParOf" srcId="{9C47D8E3-FABF-4E22-BC58-E984B5166380}" destId="{8EE95A6D-F6F3-4959-A483-865B1C112805}" srcOrd="1" destOrd="0" presId="urn:microsoft.com/office/officeart/2018/2/layout/IconVerticalSolidList"/>
    <dgm:cxn modelId="{CE2C34A6-3EEF-45FC-8AF6-84EFF29CD29F}" type="presParOf" srcId="{9C47D8E3-FABF-4E22-BC58-E984B5166380}" destId="{29207C2B-7C60-41BC-AA14-E80DD3F4CF3E}" srcOrd="2" destOrd="0" presId="urn:microsoft.com/office/officeart/2018/2/layout/IconVerticalSolidList"/>
    <dgm:cxn modelId="{20FD4F2B-36FE-4C49-AE73-464608D7CE3B}" type="presParOf" srcId="{9C47D8E3-FABF-4E22-BC58-E984B5166380}" destId="{962845F4-F9B4-42CB-A788-6B4BBD6F2F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81927-CA98-4388-BA4C-A4F21119D1FA}">
      <dsp:nvSpPr>
        <dsp:cNvPr id="0" name=""/>
        <dsp:cNvSpPr/>
      </dsp:nvSpPr>
      <dsp:spPr>
        <a:xfrm>
          <a:off x="828914" y="53453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63F62-AB6D-42B2-AAFE-9E1E236E8A31}">
      <dsp:nvSpPr>
        <dsp:cNvPr id="0" name=""/>
        <dsp:cNvSpPr/>
      </dsp:nvSpPr>
      <dsp:spPr>
        <a:xfrm>
          <a:off x="33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The frequent urination, excessive thirst and heightened hunger are all common symptoms (</a:t>
          </a:r>
          <a:r>
            <a:rPr lang="en-IN" sz="1400" kern="1200" dirty="0">
              <a:latin typeface="Arial" panose="020B0604020202020204" pitchFamily="34" charset="0"/>
              <a:cs typeface="Arial" panose="020B0604020202020204" pitchFamily="34" charset="0"/>
            </a:rPr>
            <a:t>Cleveland Clinic, 2023</a:t>
          </a:r>
          <a:r>
            <a:rPr lang="en-US" sz="1400" kern="1200" dirty="0">
              <a:latin typeface="Arial" panose="020B0604020202020204" pitchFamily="34" charset="0"/>
              <a:cs typeface="Arial" panose="020B0604020202020204" pitchFamily="34" charset="0"/>
            </a:rPr>
            <a:t>).</a:t>
          </a:r>
        </a:p>
      </dsp:txBody>
      <dsp:txXfrm>
        <a:off x="333914" y="1813273"/>
        <a:ext cx="1800000" cy="1845000"/>
      </dsp:txXfrm>
    </dsp:sp>
    <dsp:sp modelId="{34DBE89B-9EB3-4DA2-92E7-86841F796BDA}">
      <dsp:nvSpPr>
        <dsp:cNvPr id="0" name=""/>
        <dsp:cNvSpPr/>
      </dsp:nvSpPr>
      <dsp:spPr>
        <a:xfrm>
          <a:off x="2943914" y="53453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211B8-C4B9-4443-B6E6-626022457489}">
      <dsp:nvSpPr>
        <dsp:cNvPr id="0" name=""/>
        <dsp:cNvSpPr/>
      </dsp:nvSpPr>
      <dsp:spPr>
        <a:xfrm>
          <a:off x="2448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Patients usually complain of blurred vision and slow healing of wounds (</a:t>
          </a:r>
          <a:r>
            <a:rPr lang="en-IN" sz="1400" kern="1200" dirty="0">
              <a:latin typeface="Arial" panose="020B0604020202020204" pitchFamily="34" charset="0"/>
              <a:cs typeface="Arial" panose="020B0604020202020204" pitchFamily="34" charset="0"/>
            </a:rPr>
            <a:t>Wood, 2022</a:t>
          </a:r>
          <a:r>
            <a:rPr lang="en-US" sz="1400" kern="1200" dirty="0">
              <a:latin typeface="Arial" panose="020B0604020202020204" pitchFamily="34" charset="0"/>
              <a:cs typeface="Arial" panose="020B0604020202020204" pitchFamily="34" charset="0"/>
            </a:rPr>
            <a:t>).</a:t>
          </a:r>
        </a:p>
      </dsp:txBody>
      <dsp:txXfrm>
        <a:off x="2448914" y="1813273"/>
        <a:ext cx="1800000" cy="1845000"/>
      </dsp:txXfrm>
    </dsp:sp>
    <dsp:sp modelId="{AC228794-F4FE-4E37-ADA9-B84ACA18819C}">
      <dsp:nvSpPr>
        <dsp:cNvPr id="0" name=""/>
        <dsp:cNvSpPr/>
      </dsp:nvSpPr>
      <dsp:spPr>
        <a:xfrm>
          <a:off x="5058914" y="53453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9A09B-AC26-490A-A416-E20935C3E39F}">
      <dsp:nvSpPr>
        <dsp:cNvPr id="0" name=""/>
        <dsp:cNvSpPr/>
      </dsp:nvSpPr>
      <dsp:spPr>
        <a:xfrm>
          <a:off x="456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Common infections like urinary tract infections are common.</a:t>
          </a:r>
        </a:p>
      </dsp:txBody>
      <dsp:txXfrm>
        <a:off x="4563914" y="1813273"/>
        <a:ext cx="1800000" cy="1845000"/>
      </dsp:txXfrm>
    </dsp:sp>
    <dsp:sp modelId="{5CF907B9-4C20-46AA-B1BD-9876D68CA349}">
      <dsp:nvSpPr>
        <dsp:cNvPr id="0" name=""/>
        <dsp:cNvSpPr/>
      </dsp:nvSpPr>
      <dsp:spPr>
        <a:xfrm>
          <a:off x="7173914" y="53453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CB166-075A-4109-8DF8-1F2462671E69}">
      <dsp:nvSpPr>
        <dsp:cNvPr id="0" name=""/>
        <dsp:cNvSpPr/>
      </dsp:nvSpPr>
      <dsp:spPr>
        <a:xfrm>
          <a:off x="6678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Initial phases can be asymptomatic making late diagnosis a major problem.</a:t>
          </a:r>
        </a:p>
      </dsp:txBody>
      <dsp:txXfrm>
        <a:off x="6678914" y="1813273"/>
        <a:ext cx="1800000" cy="1845000"/>
      </dsp:txXfrm>
    </dsp:sp>
    <dsp:sp modelId="{4C1370DA-4060-451F-B287-E5BEC65421A5}">
      <dsp:nvSpPr>
        <dsp:cNvPr id="0" name=""/>
        <dsp:cNvSpPr/>
      </dsp:nvSpPr>
      <dsp:spPr>
        <a:xfrm>
          <a:off x="9288914" y="534531"/>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B8B870-7970-4E65-9084-DB1668A79FFD}">
      <dsp:nvSpPr>
        <dsp:cNvPr id="0" name=""/>
        <dsp:cNvSpPr/>
      </dsp:nvSpPr>
      <dsp:spPr>
        <a:xfrm>
          <a:off x="8793914" y="1813273"/>
          <a:ext cx="1800000" cy="18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Unattended symptoms predispose to serious long-term complications.</a:t>
          </a:r>
        </a:p>
      </dsp:txBody>
      <dsp:txXfrm>
        <a:off x="8793914" y="1813273"/>
        <a:ext cx="1800000" cy="18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BF0A3-2127-467C-BE00-9F5816736871}">
      <dsp:nvSpPr>
        <dsp:cNvPr id="0" name=""/>
        <dsp:cNvSpPr/>
      </dsp:nvSpPr>
      <dsp:spPr>
        <a:xfrm>
          <a:off x="0" y="228379"/>
          <a:ext cx="6666833" cy="12039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 </a:t>
          </a:r>
          <a:r>
            <a:rPr lang="en-IN" sz="2100" kern="1200" dirty="0">
              <a:latin typeface="Arial" panose="020B0604020202020204" pitchFamily="34" charset="0"/>
              <a:cs typeface="Arial" panose="020B0604020202020204" pitchFamily="34" charset="0"/>
            </a:rPr>
            <a:t>National Institute for Health and Care Research (2023) presented that the NHS incurs </a:t>
          </a:r>
          <a:r>
            <a:rPr lang="en-US" sz="2100" kern="1200" dirty="0">
              <a:latin typeface="Arial" panose="020B0604020202020204" pitchFamily="34" charset="0"/>
              <a:cs typeface="Arial" panose="020B0604020202020204" pitchFamily="34" charset="0"/>
            </a:rPr>
            <a:t>an expenditure of more than 10 billion on diabetes related conditions.</a:t>
          </a:r>
        </a:p>
      </dsp:txBody>
      <dsp:txXfrm>
        <a:off x="58771" y="287150"/>
        <a:ext cx="6549291" cy="1086388"/>
      </dsp:txXfrm>
    </dsp:sp>
    <dsp:sp modelId="{45DE58EA-4D86-4894-B005-34E92DF4B114}">
      <dsp:nvSpPr>
        <dsp:cNvPr id="0" name=""/>
        <dsp:cNvSpPr/>
      </dsp:nvSpPr>
      <dsp:spPr>
        <a:xfrm>
          <a:off x="0" y="1492789"/>
          <a:ext cx="6666833" cy="120393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There is a big expenditure on complications such as cardiovascular disease treatment.</a:t>
          </a:r>
        </a:p>
      </dsp:txBody>
      <dsp:txXfrm>
        <a:off x="58771" y="1551560"/>
        <a:ext cx="6549291" cy="1086388"/>
      </dsp:txXfrm>
    </dsp:sp>
    <dsp:sp modelId="{A8FBAF6F-8ABA-4DC6-BD73-CFF2AFF595F1}">
      <dsp:nvSpPr>
        <dsp:cNvPr id="0" name=""/>
        <dsp:cNvSpPr/>
      </dsp:nvSpPr>
      <dsp:spPr>
        <a:xfrm>
          <a:off x="0" y="2757200"/>
          <a:ext cx="6666833" cy="120393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According to </a:t>
          </a:r>
          <a:r>
            <a:rPr lang="en-IN" sz="2100" kern="1200" dirty="0">
              <a:latin typeface="Arial" panose="020B0604020202020204" pitchFamily="34" charset="0"/>
              <a:cs typeface="Arial" panose="020B0604020202020204" pitchFamily="34" charset="0"/>
            </a:rPr>
            <a:t>Crawford, et al., (2021)</a:t>
          </a:r>
          <a:r>
            <a:rPr lang="en-US" sz="2100" kern="1200" dirty="0">
              <a:latin typeface="Arial" panose="020B0604020202020204" pitchFamily="34" charset="0"/>
              <a:cs typeface="Arial" panose="020B0604020202020204" pitchFamily="34" charset="0"/>
            </a:rPr>
            <a:t>, healthcare expenditure is very high in terms of hospital admissions and long-term care.</a:t>
          </a:r>
        </a:p>
      </dsp:txBody>
      <dsp:txXfrm>
        <a:off x="58771" y="2815971"/>
        <a:ext cx="6549291" cy="1086388"/>
      </dsp:txXfrm>
    </dsp:sp>
    <dsp:sp modelId="{364EA59A-D8CC-4FB3-9038-89E1CFECCF32}">
      <dsp:nvSpPr>
        <dsp:cNvPr id="0" name=""/>
        <dsp:cNvSpPr/>
      </dsp:nvSpPr>
      <dsp:spPr>
        <a:xfrm>
          <a:off x="0" y="4021610"/>
          <a:ext cx="6666833" cy="12039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Prevention measures at an early stage lead to a significant decrease in long- term economic burden.</a:t>
          </a:r>
        </a:p>
      </dsp:txBody>
      <dsp:txXfrm>
        <a:off x="58771" y="4080381"/>
        <a:ext cx="6549291" cy="1086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8E0DC-69D5-48C8-8C49-FCC181C883F7}">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3DABD1-80ED-4CB7-9201-8BB25B7EA3FE}">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Diabetes has a major negative impact on quality of life and the ability to function on a daily basis (</a:t>
          </a:r>
          <a:r>
            <a:rPr lang="en-IN" sz="2100" kern="1200" dirty="0" err="1">
              <a:latin typeface="Arial" panose="020B0604020202020204" pitchFamily="34" charset="0"/>
              <a:cs typeface="Arial" panose="020B0604020202020204" pitchFamily="34" charset="0"/>
            </a:rPr>
            <a:t>Gopisetty</a:t>
          </a:r>
          <a:r>
            <a:rPr lang="en-IN" sz="2100" kern="1200" dirty="0">
              <a:latin typeface="Arial" panose="020B0604020202020204" pitchFamily="34" charset="0"/>
              <a:cs typeface="Arial" panose="020B0604020202020204" pitchFamily="34" charset="0"/>
            </a:rPr>
            <a:t>, et al., 2018</a:t>
          </a:r>
          <a:r>
            <a:rPr lang="en-US" sz="2100" kern="1200" dirty="0">
              <a:latin typeface="Arial" panose="020B0604020202020204" pitchFamily="34" charset="0"/>
              <a:cs typeface="Arial" panose="020B0604020202020204" pitchFamily="34" charset="0"/>
            </a:rPr>
            <a:t>).</a:t>
          </a:r>
        </a:p>
      </dsp:txBody>
      <dsp:txXfrm>
        <a:off x="0" y="665"/>
        <a:ext cx="6666833" cy="1090517"/>
      </dsp:txXfrm>
    </dsp:sp>
    <dsp:sp modelId="{98F09981-97CF-43FD-8ED2-916AAE28ABF7}">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62DE6F-2001-4EA9-B0BF-AE63470CB874}">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Condition causes psychological stress, anxiety and depression in patients (</a:t>
          </a:r>
          <a:r>
            <a:rPr lang="en-IN" sz="2100" kern="1200" dirty="0" err="1">
              <a:latin typeface="Arial" panose="020B0604020202020204" pitchFamily="34" charset="0"/>
              <a:cs typeface="Arial" panose="020B0604020202020204" pitchFamily="34" charset="0"/>
            </a:rPr>
            <a:t>Karpha</a:t>
          </a:r>
          <a:r>
            <a:rPr lang="en-IN" sz="2100" kern="1200" dirty="0">
              <a:latin typeface="Arial" panose="020B0604020202020204" pitchFamily="34" charset="0"/>
              <a:cs typeface="Arial" panose="020B0604020202020204" pitchFamily="34" charset="0"/>
            </a:rPr>
            <a:t>, et al., 2022</a:t>
          </a:r>
          <a:r>
            <a:rPr lang="en-US" sz="2100" kern="1200" dirty="0">
              <a:latin typeface="Arial" panose="020B0604020202020204" pitchFamily="34" charset="0"/>
              <a:cs typeface="Arial" panose="020B0604020202020204" pitchFamily="34" charset="0"/>
            </a:rPr>
            <a:t>).</a:t>
          </a:r>
        </a:p>
      </dsp:txBody>
      <dsp:txXfrm>
        <a:off x="0" y="1091183"/>
        <a:ext cx="6666833" cy="1090517"/>
      </dsp:txXfrm>
    </dsp:sp>
    <dsp:sp modelId="{2F075F4C-D98F-4011-966C-B3B21011C071}">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4DB3F5-0015-47F9-8C29-97733AA2F449}">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Relatives will constantly give care and add emotional and financial strains.</a:t>
          </a:r>
        </a:p>
      </dsp:txBody>
      <dsp:txXfrm>
        <a:off x="0" y="2181701"/>
        <a:ext cx="6666833" cy="1090517"/>
      </dsp:txXfrm>
    </dsp:sp>
    <dsp:sp modelId="{7EAFBAC3-74BB-4229-9025-D2ECBBBDBA57}">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0BD7BF3-5E80-4FBF-897A-4CED0FAD164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 productivity of work is lowered because of difficulties and a lot of medical visits.</a:t>
          </a:r>
        </a:p>
      </dsp:txBody>
      <dsp:txXfrm>
        <a:off x="0" y="3272218"/>
        <a:ext cx="6666833" cy="1090517"/>
      </dsp:txXfrm>
    </dsp:sp>
    <dsp:sp modelId="{775FFE2B-E687-4DFB-BD8F-442AAFF6F9B8}">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41AD4E-D11D-4BA8-A711-DD31F9D2EABD}">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just"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There are disparities in health which increase prevalence in the deprived populations.</a:t>
          </a:r>
        </a:p>
      </dsp:txBody>
      <dsp:txXfrm>
        <a:off x="0" y="4362736"/>
        <a:ext cx="6666833" cy="109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58998-D49B-4D6E-A5FA-5FDB24E2286C}">
      <dsp:nvSpPr>
        <dsp:cNvPr id="0" name=""/>
        <dsp:cNvSpPr/>
      </dsp:nvSpPr>
      <dsp:spPr>
        <a:xfrm>
          <a:off x="0" y="672753"/>
          <a:ext cx="5811128"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Diagnosis was made based on a level of HbA1c of 6.5 or higher (</a:t>
          </a:r>
          <a:r>
            <a:rPr lang="en-IN" sz="2000" kern="1200" dirty="0">
              <a:latin typeface="Arial" panose="020B0604020202020204" pitchFamily="34" charset="0"/>
              <a:cs typeface="Arial" panose="020B0604020202020204" pitchFamily="34" charset="0"/>
            </a:rPr>
            <a:t>MedlinePlus, 2022</a:t>
          </a:r>
          <a:r>
            <a:rPr lang="en-US" sz="2000" kern="1200" dirty="0">
              <a:latin typeface="Arial" panose="020B0604020202020204" pitchFamily="34" charset="0"/>
              <a:cs typeface="Arial" panose="020B0604020202020204" pitchFamily="34" charset="0"/>
            </a:rPr>
            <a:t>).</a:t>
          </a:r>
        </a:p>
      </dsp:txBody>
      <dsp:txXfrm>
        <a:off x="40052" y="712805"/>
        <a:ext cx="5731024" cy="740358"/>
      </dsp:txXfrm>
    </dsp:sp>
    <dsp:sp modelId="{FCA8591D-FEC6-43E6-8CB5-8E142909EDE8}">
      <dsp:nvSpPr>
        <dsp:cNvPr id="0" name=""/>
        <dsp:cNvSpPr/>
      </dsp:nvSpPr>
      <dsp:spPr>
        <a:xfrm>
          <a:off x="0" y="1550815"/>
          <a:ext cx="5811128" cy="820462"/>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Diagnosis and monitoring are aided by the fasting plasma glucose test (</a:t>
          </a:r>
          <a:r>
            <a:rPr lang="en-IN" sz="2000" kern="1200" dirty="0">
              <a:latin typeface="Arial" panose="020B0604020202020204" pitchFamily="34" charset="0"/>
              <a:cs typeface="Arial" panose="020B0604020202020204" pitchFamily="34" charset="0"/>
            </a:rPr>
            <a:t>Little, 2022</a:t>
          </a:r>
          <a:r>
            <a:rPr lang="en-US" sz="2000" kern="1200" dirty="0">
              <a:latin typeface="Arial" panose="020B0604020202020204" pitchFamily="34" charset="0"/>
              <a:cs typeface="Arial" panose="020B0604020202020204" pitchFamily="34" charset="0"/>
            </a:rPr>
            <a:t>).</a:t>
          </a:r>
        </a:p>
      </dsp:txBody>
      <dsp:txXfrm>
        <a:off x="40052" y="1590867"/>
        <a:ext cx="5731024" cy="740358"/>
      </dsp:txXfrm>
    </dsp:sp>
    <dsp:sp modelId="{CAA64855-54DE-4286-8CC2-075A952B41CF}">
      <dsp:nvSpPr>
        <dsp:cNvPr id="0" name=""/>
        <dsp:cNvSpPr/>
      </dsp:nvSpPr>
      <dsp:spPr>
        <a:xfrm>
          <a:off x="0" y="2428878"/>
          <a:ext cx="5811128" cy="820462"/>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BMI, family history and lifestyle assessment are part of risk assessment.</a:t>
          </a:r>
        </a:p>
      </dsp:txBody>
      <dsp:txXfrm>
        <a:off x="40052" y="2468930"/>
        <a:ext cx="5731024" cy="740358"/>
      </dsp:txXfrm>
    </dsp:sp>
    <dsp:sp modelId="{E949E8E7-0742-4B60-A062-290283935AF1}">
      <dsp:nvSpPr>
        <dsp:cNvPr id="0" name=""/>
        <dsp:cNvSpPr/>
      </dsp:nvSpPr>
      <dsp:spPr>
        <a:xfrm>
          <a:off x="0" y="3306940"/>
          <a:ext cx="5811128" cy="820462"/>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The majority of high-risk individuals are identified through early screening in primary care settings.</a:t>
          </a:r>
        </a:p>
      </dsp:txBody>
      <dsp:txXfrm>
        <a:off x="40052" y="3346992"/>
        <a:ext cx="5731024" cy="740358"/>
      </dsp:txXfrm>
    </dsp:sp>
    <dsp:sp modelId="{139DCC16-9259-4AEA-B0CF-7E9DE549FA81}">
      <dsp:nvSpPr>
        <dsp:cNvPr id="0" name=""/>
        <dsp:cNvSpPr/>
      </dsp:nvSpPr>
      <dsp:spPr>
        <a:xfrm>
          <a:off x="0" y="4185003"/>
          <a:ext cx="5811128" cy="82046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Early diagnosis aids in avoiding complications and enhances long-term patient outcomes.</a:t>
          </a:r>
        </a:p>
      </dsp:txBody>
      <dsp:txXfrm>
        <a:off x="40052" y="4225055"/>
        <a:ext cx="5731024" cy="7403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48A35-70DD-4F07-8F35-D3D71A5DE11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4BD2E-1C67-49A9-948A-1FD95A0ACDA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a:latin typeface="Arial" panose="020B0604020202020204" pitchFamily="34" charset="0"/>
              <a:cs typeface="Arial" panose="020B0604020202020204" pitchFamily="34" charset="0"/>
            </a:rPr>
            <a:t>The NICE guidelines recommend lifestyle modification as a first-line management strategy (</a:t>
          </a:r>
          <a:r>
            <a:rPr lang="en-IN" sz="2200" kern="1200" dirty="0">
              <a:latin typeface="Arial" panose="020B0604020202020204" pitchFamily="34" charset="0"/>
              <a:cs typeface="Arial" panose="020B0604020202020204" pitchFamily="34" charset="0"/>
            </a:rPr>
            <a:t>Bostock, 2026</a:t>
          </a:r>
          <a:r>
            <a:rPr lang="en-US" sz="2200" kern="1200" dirty="0">
              <a:latin typeface="Arial" panose="020B0604020202020204" pitchFamily="34" charset="0"/>
              <a:cs typeface="Arial" panose="020B0604020202020204" pitchFamily="34" charset="0"/>
            </a:rPr>
            <a:t>).</a:t>
          </a:r>
        </a:p>
      </dsp:txBody>
      <dsp:txXfrm>
        <a:off x="0" y="0"/>
        <a:ext cx="6900512" cy="1384035"/>
      </dsp:txXfrm>
    </dsp:sp>
    <dsp:sp modelId="{82FAE38C-303E-432F-921F-9E8E236783E9}">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85A68-FB16-4771-834E-50D2C8622B1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err="1">
              <a:latin typeface="Arial" panose="020B0604020202020204" pitchFamily="34" charset="0"/>
              <a:cs typeface="Arial" panose="020B0604020202020204" pitchFamily="34" charset="0"/>
            </a:rPr>
            <a:t>Glycaemic</a:t>
          </a:r>
          <a:r>
            <a:rPr lang="en-US" sz="2200" kern="1200" dirty="0">
              <a:latin typeface="Arial" panose="020B0604020202020204" pitchFamily="34" charset="0"/>
              <a:cs typeface="Arial" panose="020B0604020202020204" pitchFamily="34" charset="0"/>
            </a:rPr>
            <a:t> control obtained by means of diet, physical activity and taking medicine.</a:t>
          </a:r>
        </a:p>
      </dsp:txBody>
      <dsp:txXfrm>
        <a:off x="0" y="1384035"/>
        <a:ext cx="6900512" cy="1384035"/>
      </dsp:txXfrm>
    </dsp:sp>
    <dsp:sp modelId="{59B13419-B64B-4170-BF74-56C0C60F668E}">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2A9FB-1A7E-4FC1-9ECF-7F4D838C945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err="1">
              <a:latin typeface="Arial" panose="020B0604020202020204" pitchFamily="34" charset="0"/>
              <a:cs typeface="Arial" panose="020B0604020202020204" pitchFamily="34" charset="0"/>
            </a:rPr>
            <a:t>Organised</a:t>
          </a:r>
          <a:r>
            <a:rPr lang="en-US" sz="2200" kern="1200" dirty="0">
              <a:latin typeface="Arial" panose="020B0604020202020204" pitchFamily="34" charset="0"/>
              <a:cs typeface="Arial" panose="020B0604020202020204" pitchFamily="34" charset="0"/>
            </a:rPr>
            <a:t> education </a:t>
          </a:r>
          <a:r>
            <a:rPr lang="en-US" sz="2200" kern="1200" dirty="0" err="1">
              <a:latin typeface="Arial" panose="020B0604020202020204" pitchFamily="34" charset="0"/>
              <a:cs typeface="Arial" panose="020B0604020202020204" pitchFamily="34" charset="0"/>
            </a:rPr>
            <a:t>programmes</a:t>
          </a:r>
          <a:r>
            <a:rPr lang="en-US" sz="2200" kern="1200" dirty="0">
              <a:latin typeface="Arial" panose="020B0604020202020204" pitchFamily="34" charset="0"/>
              <a:cs typeface="Arial" panose="020B0604020202020204" pitchFamily="34" charset="0"/>
            </a:rPr>
            <a:t> promote patient self-management and adherence </a:t>
          </a:r>
          <a:r>
            <a:rPr lang="en-US" sz="2200" kern="1200" dirty="0" err="1">
              <a:latin typeface="Arial" panose="020B0604020202020204" pitchFamily="34" charset="0"/>
              <a:cs typeface="Arial" panose="020B0604020202020204" pitchFamily="34" charset="0"/>
            </a:rPr>
            <a:t>behaviours</a:t>
          </a:r>
          <a:r>
            <a:rPr lang="en-US" sz="2200" kern="1200" dirty="0">
              <a:latin typeface="Arial" panose="020B0604020202020204" pitchFamily="34" charset="0"/>
              <a:cs typeface="Arial" panose="020B0604020202020204" pitchFamily="34" charset="0"/>
            </a:rPr>
            <a:t>.</a:t>
          </a:r>
        </a:p>
      </dsp:txBody>
      <dsp:txXfrm>
        <a:off x="0" y="2768070"/>
        <a:ext cx="6900512" cy="1384035"/>
      </dsp:txXfrm>
    </dsp:sp>
    <dsp:sp modelId="{5944A988-CC4D-462B-BBF7-3217E1CEF376}">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0921D9-1E66-47CB-9B6B-C1CA1B9BD4B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a:lnSpc>
              <a:spcPct val="150000"/>
            </a:lnSpc>
            <a:spcBef>
              <a:spcPct val="0"/>
            </a:spcBef>
            <a:spcAft>
              <a:spcPct val="35000"/>
            </a:spcAft>
            <a:buNone/>
          </a:pPr>
          <a:r>
            <a:rPr lang="en-US" sz="2200" kern="1200" dirty="0">
              <a:latin typeface="Arial" panose="020B0604020202020204" pitchFamily="34" charset="0"/>
              <a:cs typeface="Arial" panose="020B0604020202020204" pitchFamily="34" charset="0"/>
            </a:rPr>
            <a:t>Multidisciplinary approach enhances outcomes and complications are </a:t>
          </a:r>
          <a:r>
            <a:rPr lang="en-US" sz="2200" kern="1200" dirty="0" err="1">
              <a:latin typeface="Arial" panose="020B0604020202020204" pitchFamily="34" charset="0"/>
              <a:cs typeface="Arial" panose="020B0604020202020204" pitchFamily="34" charset="0"/>
            </a:rPr>
            <a:t>minimised</a:t>
          </a:r>
          <a:r>
            <a:rPr lang="en-US" sz="2200" kern="1200" dirty="0">
              <a:latin typeface="Arial" panose="020B0604020202020204" pitchFamily="34" charset="0"/>
              <a:cs typeface="Arial" panose="020B0604020202020204" pitchFamily="34" charset="0"/>
            </a:rPr>
            <a:t>.</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6E50C-11E2-4716-A40D-AD9CC2213A9A}">
      <dsp:nvSpPr>
        <dsp:cNvPr id="0" name=""/>
        <dsp:cNvSpPr/>
      </dsp:nvSpPr>
      <dsp:spPr>
        <a:xfrm>
          <a:off x="541944" y="0"/>
          <a:ext cx="5567364" cy="5567364"/>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3463C-5216-42CD-B772-9AD9E5B3E379}">
      <dsp:nvSpPr>
        <dsp:cNvPr id="0" name=""/>
        <dsp:cNvSpPr/>
      </dsp:nvSpPr>
      <dsp:spPr>
        <a:xfrm>
          <a:off x="903823" y="361878"/>
          <a:ext cx="2226945" cy="22269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Chronic Care Model promotes planned patient-</a:t>
          </a:r>
          <a:r>
            <a:rPr lang="en-US" sz="1400" kern="1200" dirty="0" err="1">
              <a:latin typeface="Arial" panose="020B0604020202020204" pitchFamily="34" charset="0"/>
              <a:cs typeface="Arial" panose="020B0604020202020204" pitchFamily="34" charset="0"/>
            </a:rPr>
            <a:t>centred</a:t>
          </a:r>
          <a:r>
            <a:rPr lang="en-US" sz="1400" kern="1200" dirty="0">
              <a:latin typeface="Arial" panose="020B0604020202020204" pitchFamily="34" charset="0"/>
              <a:cs typeface="Arial" panose="020B0604020202020204" pitchFamily="34" charset="0"/>
            </a:rPr>
            <a:t> care of diabetes (</a:t>
          </a:r>
          <a:r>
            <a:rPr lang="en-IN" sz="1400" kern="1200" dirty="0">
              <a:latin typeface="Arial" panose="020B0604020202020204" pitchFamily="34" charset="0"/>
              <a:cs typeface="Arial" panose="020B0604020202020204" pitchFamily="34" charset="0"/>
            </a:rPr>
            <a:t>Baptista, et al., 2016</a:t>
          </a:r>
          <a:r>
            <a:rPr lang="en-US" sz="1400" kern="1200" dirty="0">
              <a:latin typeface="Arial" panose="020B0604020202020204" pitchFamily="34" charset="0"/>
              <a:cs typeface="Arial" panose="020B0604020202020204" pitchFamily="34" charset="0"/>
            </a:rPr>
            <a:t>).</a:t>
          </a:r>
        </a:p>
      </dsp:txBody>
      <dsp:txXfrm>
        <a:off x="1012533" y="470588"/>
        <a:ext cx="2009525" cy="2009525"/>
      </dsp:txXfrm>
    </dsp:sp>
    <dsp:sp modelId="{F3208F97-D5DA-4C87-A7A9-7CAEA70A2189}">
      <dsp:nvSpPr>
        <dsp:cNvPr id="0" name=""/>
        <dsp:cNvSpPr/>
      </dsp:nvSpPr>
      <dsp:spPr>
        <a:xfrm>
          <a:off x="3520484" y="361878"/>
          <a:ext cx="2226945" cy="222694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NHS Long Term Plan focuses on prevention, early intervention and integrated care.</a:t>
          </a:r>
        </a:p>
      </dsp:txBody>
      <dsp:txXfrm>
        <a:off x="3629194" y="470588"/>
        <a:ext cx="2009525" cy="2009525"/>
      </dsp:txXfrm>
    </dsp:sp>
    <dsp:sp modelId="{7E5CDDB3-1ED2-4AAE-8C2C-94F7A99FA10C}">
      <dsp:nvSpPr>
        <dsp:cNvPr id="0" name=""/>
        <dsp:cNvSpPr/>
      </dsp:nvSpPr>
      <dsp:spPr>
        <a:xfrm>
          <a:off x="903823" y="2978539"/>
          <a:ext cx="2226945" cy="222694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Self-management models enhance patient empowerment which enhances adherence and health outcomes (</a:t>
          </a:r>
          <a:r>
            <a:rPr lang="en-IN" sz="1400" kern="1200" dirty="0">
              <a:latin typeface="Arial" panose="020B0604020202020204" pitchFamily="34" charset="0"/>
              <a:cs typeface="Arial" panose="020B0604020202020204" pitchFamily="34" charset="0"/>
            </a:rPr>
            <a:t>Putri, et al., 2021</a:t>
          </a:r>
          <a:r>
            <a:rPr lang="en-US" sz="1400" kern="1200" dirty="0">
              <a:latin typeface="Arial" panose="020B0604020202020204" pitchFamily="34" charset="0"/>
              <a:cs typeface="Arial" panose="020B0604020202020204" pitchFamily="34" charset="0"/>
            </a:rPr>
            <a:t>).</a:t>
          </a:r>
        </a:p>
      </dsp:txBody>
      <dsp:txXfrm>
        <a:off x="1012533" y="3087249"/>
        <a:ext cx="2009525" cy="2009525"/>
      </dsp:txXfrm>
    </dsp:sp>
    <dsp:sp modelId="{B3AB2E0D-BFF6-49F9-931F-31B454AFD0CF}">
      <dsp:nvSpPr>
        <dsp:cNvPr id="0" name=""/>
        <dsp:cNvSpPr/>
      </dsp:nvSpPr>
      <dsp:spPr>
        <a:xfrm>
          <a:off x="3520484" y="2978539"/>
          <a:ext cx="2226945" cy="22269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kern="1200" dirty="0">
              <a:latin typeface="Arial" panose="020B0604020202020204" pitchFamily="34" charset="0"/>
              <a:cs typeface="Arial" panose="020B0604020202020204" pitchFamily="34" charset="0"/>
            </a:rPr>
            <a:t>Person-</a:t>
          </a:r>
          <a:r>
            <a:rPr lang="en-US" sz="1400" kern="1200" dirty="0" err="1">
              <a:latin typeface="Arial" panose="020B0604020202020204" pitchFamily="34" charset="0"/>
              <a:cs typeface="Arial" panose="020B0604020202020204" pitchFamily="34" charset="0"/>
            </a:rPr>
            <a:t>centred</a:t>
          </a:r>
          <a:r>
            <a:rPr lang="en-US" sz="1400" kern="1200" dirty="0">
              <a:latin typeface="Arial" panose="020B0604020202020204" pitchFamily="34" charset="0"/>
              <a:cs typeface="Arial" panose="020B0604020202020204" pitchFamily="34" charset="0"/>
            </a:rPr>
            <a:t> care model encourages shared decision-making and </a:t>
          </a:r>
          <a:r>
            <a:rPr lang="en-US" sz="1400" kern="1200" dirty="0" err="1">
              <a:latin typeface="Arial" panose="020B0604020202020204" pitchFamily="34" charset="0"/>
              <a:cs typeface="Arial" panose="020B0604020202020204" pitchFamily="34" charset="0"/>
            </a:rPr>
            <a:t>individualised</a:t>
          </a:r>
          <a:r>
            <a:rPr lang="en-US" sz="1400" kern="1200" dirty="0">
              <a:latin typeface="Arial" panose="020B0604020202020204" pitchFamily="34" charset="0"/>
              <a:cs typeface="Arial" panose="020B0604020202020204" pitchFamily="34" charset="0"/>
            </a:rPr>
            <a:t> treatment.</a:t>
          </a:r>
        </a:p>
      </dsp:txBody>
      <dsp:txXfrm>
        <a:off x="3629194" y="3087249"/>
        <a:ext cx="2009525" cy="20095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8E63D-0289-4F0D-AE93-F5DCE120F31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5B46E-831A-4852-B1D3-59980537442E}">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7FE23-02A9-4F84-B774-C844B81E839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Metformin is the first-line therapy in the pharmacological treatment, along with other drugs including insulin and newer agents (Baker et al., 2021).</a:t>
          </a:r>
          <a:endParaRPr lang="en-US" sz="2400" kern="1200" dirty="0">
            <a:latin typeface="Arial" panose="020B0604020202020204" pitchFamily="34" charset="0"/>
            <a:cs typeface="Arial" panose="020B0604020202020204" pitchFamily="34" charset="0"/>
          </a:endParaRPr>
        </a:p>
      </dsp:txBody>
      <dsp:txXfrm>
        <a:off x="1437631" y="531"/>
        <a:ext cx="9077968" cy="1244702"/>
      </dsp:txXfrm>
    </dsp:sp>
    <dsp:sp modelId="{AB0660F1-8F44-4797-90B3-96B283953A21}">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F50F7-FCF4-4C6E-A714-8544CDA05066}">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E7EA8-81C0-4ACC-A25B-9D8007E0E21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The non-pharmacological approaches entail diet, exercise, and long-term weight loss.</a:t>
          </a:r>
          <a:endParaRPr lang="en-US" sz="2400" kern="1200" dirty="0">
            <a:latin typeface="Arial" panose="020B0604020202020204" pitchFamily="34" charset="0"/>
            <a:cs typeface="Arial" panose="020B0604020202020204" pitchFamily="34" charset="0"/>
          </a:endParaRPr>
        </a:p>
      </dsp:txBody>
      <dsp:txXfrm>
        <a:off x="1437631" y="1556410"/>
        <a:ext cx="9077968" cy="1244702"/>
      </dsp:txXfrm>
    </dsp:sp>
    <dsp:sp modelId="{46B568B2-AA1B-465B-8193-0FBBE0F218FD}">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6C61A-D82C-4A1C-ADAD-6A9C97D3806E}">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3DC1C-ECBF-46EC-A22B-D6265490DA43}">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Bariatric Surgery is used when there is severe obesity and conventional treatments are ineffective, enhancing better glycaemic control and long-term results (</a:t>
          </a:r>
          <a:r>
            <a:rPr lang="en-IN" sz="2400" kern="1200" dirty="0" err="1">
              <a:latin typeface="Arial" panose="020B0604020202020204" pitchFamily="34" charset="0"/>
              <a:cs typeface="Arial" panose="020B0604020202020204" pitchFamily="34" charset="0"/>
            </a:rPr>
            <a:t>Aderinto</a:t>
          </a:r>
          <a:r>
            <a:rPr lang="en-IN" sz="2400" kern="1200" dirty="0">
              <a:latin typeface="Arial" panose="020B0604020202020204" pitchFamily="34" charset="0"/>
              <a:cs typeface="Arial" panose="020B0604020202020204" pitchFamily="34" charset="0"/>
            </a:rPr>
            <a:t> et al., 2023).</a:t>
          </a:r>
          <a:endParaRPr lang="en-US" sz="2400" kern="1200" dirty="0">
            <a:latin typeface="Arial" panose="020B0604020202020204" pitchFamily="34" charset="0"/>
            <a:cs typeface="Arial" panose="020B0604020202020204" pitchFamily="34" charset="0"/>
          </a:endParaRPr>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2CF8E-E02B-41EA-BF4C-5968AFC9ACE5}">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AC38B3-52C6-4E88-B63A-3DFDA2E725E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The major complications and causes of mortality are cardiovascular diseases, such as coronary heart disease and stroke (Ma et al., 2022).</a:t>
          </a:r>
          <a:endParaRPr lang="en-US" sz="2300" kern="1200" dirty="0">
            <a:latin typeface="Arial" panose="020B0604020202020204" pitchFamily="34" charset="0"/>
            <a:cs typeface="Arial" panose="020B0604020202020204" pitchFamily="34" charset="0"/>
          </a:endParaRPr>
        </a:p>
      </dsp:txBody>
      <dsp:txXfrm>
        <a:off x="0" y="0"/>
        <a:ext cx="10515600" cy="1087834"/>
      </dsp:txXfrm>
    </dsp:sp>
    <dsp:sp modelId="{3D8A6243-49A7-4C0C-8003-0420C04C834E}">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398DD-8199-46E3-9D85-8336A662C871}">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It is common to find hypertension and dyslipidaemia coexisting and posing a vascular risk (Petrie, et al., 2018). </a:t>
          </a:r>
          <a:endParaRPr lang="en-US" sz="2300" kern="1200" dirty="0">
            <a:latin typeface="Arial" panose="020B0604020202020204" pitchFamily="34" charset="0"/>
            <a:cs typeface="Arial" panose="020B0604020202020204" pitchFamily="34" charset="0"/>
          </a:endParaRPr>
        </a:p>
      </dsp:txBody>
      <dsp:txXfrm>
        <a:off x="0" y="1087834"/>
        <a:ext cx="10515600" cy="1087834"/>
      </dsp:txXfrm>
    </dsp:sp>
    <dsp:sp modelId="{21A10079-DBE2-413D-8448-CAC5F0D1799E}">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7B9BA-8B51-4DB0-8E85-5C3D8D64E1F9}">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Neuropathy and chronic kidney disease are progressive ailments, making it complicated.</a:t>
          </a:r>
          <a:endParaRPr lang="en-US" sz="2300" kern="1200" dirty="0">
            <a:latin typeface="Arial" panose="020B0604020202020204" pitchFamily="34" charset="0"/>
            <a:cs typeface="Arial" panose="020B0604020202020204" pitchFamily="34" charset="0"/>
          </a:endParaRPr>
        </a:p>
      </dsp:txBody>
      <dsp:txXfrm>
        <a:off x="0" y="2175669"/>
        <a:ext cx="10515600" cy="1087834"/>
      </dsp:txXfrm>
    </dsp:sp>
    <dsp:sp modelId="{200519CB-B0C4-41E2-9BEE-C20653CAB381}">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E53D8-8417-46F5-9627-F7B09333A783}">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The additional comorbid conditions of obesity and metabolic syndrome increase disease severity and health outcomes over the long term (Pillon, et al., 2021).</a:t>
          </a:r>
          <a:endParaRPr lang="en-US" sz="2300" kern="1200" dirty="0">
            <a:latin typeface="Arial" panose="020B0604020202020204" pitchFamily="34" charset="0"/>
            <a:cs typeface="Arial" panose="020B0604020202020204" pitchFamily="34" charset="0"/>
          </a:endParaRPr>
        </a:p>
      </dsp:txBody>
      <dsp:txXfrm>
        <a:off x="0" y="3263503"/>
        <a:ext cx="105156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78CBB-C30B-49C2-A0F9-350EB3D32CFF}">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11027-A080-4908-B4C2-0C3CBD7D6C6A}">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8F262-12CB-451D-BBC4-1DFF86832262}">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50000"/>
            </a:lnSpc>
            <a:spcBef>
              <a:spcPct val="0"/>
            </a:spcBef>
            <a:spcAft>
              <a:spcPct val="35000"/>
            </a:spcAft>
            <a:buNone/>
          </a:pPr>
          <a:r>
            <a:rPr lang="en-IN" sz="1100" kern="1200" dirty="0">
              <a:latin typeface="Arial" panose="020B0604020202020204" pitchFamily="34" charset="0"/>
              <a:cs typeface="Arial" panose="020B0604020202020204" pitchFamily="34" charset="0"/>
            </a:rPr>
            <a:t>Primary prevention emphasises proper nutrition, cutting down on sugar levels, and enhancing regular exercise (Yeh, et al., 2023).</a:t>
          </a:r>
          <a:endParaRPr lang="en-US" sz="1100" kern="1200" dirty="0">
            <a:latin typeface="Arial" panose="020B0604020202020204" pitchFamily="34" charset="0"/>
            <a:cs typeface="Arial" panose="020B0604020202020204" pitchFamily="34" charset="0"/>
          </a:endParaRPr>
        </a:p>
      </dsp:txBody>
      <dsp:txXfrm>
        <a:off x="1834517" y="469890"/>
        <a:ext cx="3148942" cy="1335915"/>
      </dsp:txXfrm>
    </dsp:sp>
    <dsp:sp modelId="{01363528-3980-4DAD-93BC-3EFD389AA402}">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EDFA7-A101-4DA7-A668-C635BEDBA8D9}">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63ECE-E0D9-4D2B-BA04-B44BA0C4101D}">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50000"/>
            </a:lnSpc>
            <a:spcBef>
              <a:spcPct val="0"/>
            </a:spcBef>
            <a:spcAft>
              <a:spcPct val="35000"/>
            </a:spcAft>
            <a:buNone/>
          </a:pPr>
          <a:r>
            <a:rPr lang="en-IN" sz="1100" kern="1200" dirty="0">
              <a:latin typeface="Arial" panose="020B0604020202020204" pitchFamily="34" charset="0"/>
              <a:cs typeface="Arial" panose="020B0604020202020204" pitchFamily="34" charset="0"/>
            </a:rPr>
            <a:t>A healthy body weight greatly reduces the possibility of developing diseases.</a:t>
          </a:r>
          <a:endParaRPr lang="en-US" sz="1100" kern="1200" dirty="0">
            <a:latin typeface="Arial" panose="020B0604020202020204" pitchFamily="34" charset="0"/>
            <a:cs typeface="Arial" panose="020B0604020202020204" pitchFamily="34" charset="0"/>
          </a:endParaRPr>
        </a:p>
      </dsp:txBody>
      <dsp:txXfrm>
        <a:off x="7154322" y="469890"/>
        <a:ext cx="3148942" cy="1335915"/>
      </dsp:txXfrm>
    </dsp:sp>
    <dsp:sp modelId="{32E6615A-81E9-4A75-A22B-34F97351C469}">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365D8-ADDB-4E3F-89E2-0726BAA388BA}">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703C3-CE10-4C11-AE28-B563CD8CDF44}">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50000"/>
            </a:lnSpc>
            <a:spcBef>
              <a:spcPct val="0"/>
            </a:spcBef>
            <a:spcAft>
              <a:spcPct val="35000"/>
            </a:spcAft>
            <a:buNone/>
          </a:pPr>
          <a:r>
            <a:rPr lang="en-IN" sz="1100" kern="1200" dirty="0">
              <a:latin typeface="Arial" panose="020B0604020202020204" pitchFamily="34" charset="0"/>
              <a:cs typeface="Arial" panose="020B0604020202020204" pitchFamily="34" charset="0"/>
            </a:rPr>
            <a:t>Intervention needs to be timely due to early screening and identification of the risk (An et al., 2024). </a:t>
          </a:r>
          <a:endParaRPr lang="en-US" sz="1100" kern="1200" dirty="0">
            <a:latin typeface="Arial" panose="020B0604020202020204" pitchFamily="34" charset="0"/>
            <a:cs typeface="Arial" panose="020B0604020202020204" pitchFamily="34" charset="0"/>
          </a:endParaRPr>
        </a:p>
      </dsp:txBody>
      <dsp:txXfrm>
        <a:off x="1834517" y="2545532"/>
        <a:ext cx="3148942" cy="1335915"/>
      </dsp:txXfrm>
    </dsp:sp>
    <dsp:sp modelId="{47B1D76F-1807-4D7D-92D4-06BEBA8A61DA}">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AE5CC-D270-446F-B377-B2093B45A76A}">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16967-00A2-4D6E-86B6-6407823B5AF1}">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50000"/>
            </a:lnSpc>
            <a:spcBef>
              <a:spcPct val="0"/>
            </a:spcBef>
            <a:spcAft>
              <a:spcPct val="35000"/>
            </a:spcAft>
            <a:buNone/>
          </a:pPr>
          <a:r>
            <a:rPr lang="en-IN" sz="1100" kern="1200" dirty="0">
              <a:latin typeface="Arial" panose="020B0604020202020204" pitchFamily="34" charset="0"/>
              <a:cs typeface="Arial" panose="020B0604020202020204" pitchFamily="34" charset="0"/>
            </a:rPr>
            <a:t>NHS prevention programmes and other programmes designed to encourage behavioural change and disease reduction at the population level are public health programmes (Whelan and Bell, 2022 and NHS England, 2023).</a:t>
          </a:r>
          <a:endParaRPr lang="en-US" sz="1100" kern="1200" dirty="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91F4A-1F17-45CB-AB52-8C86716359B5}">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50B967-D5B8-4D98-9ACF-B5E39DCC1A97}">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9DD68-C615-49F1-882C-ECA61FFB9715}">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IN" sz="1900" kern="1200" dirty="0">
              <a:latin typeface="Arial" panose="020B0604020202020204" pitchFamily="34" charset="0"/>
              <a:cs typeface="Arial" panose="020B0604020202020204" pitchFamily="34" charset="0"/>
            </a:rPr>
            <a:t>Shared decision-making engages the patients actively in the process of making treatment decisions that best suit them and meet their needs (</a:t>
          </a:r>
          <a:r>
            <a:rPr lang="en-IN" sz="1900" kern="1200" dirty="0" err="1">
              <a:latin typeface="Arial" panose="020B0604020202020204" pitchFamily="34" charset="0"/>
              <a:cs typeface="Arial" panose="020B0604020202020204" pitchFamily="34" charset="0"/>
            </a:rPr>
            <a:t>Peimani</a:t>
          </a:r>
          <a:r>
            <a:rPr lang="en-IN" sz="1900" kern="1200" dirty="0">
              <a:latin typeface="Arial" panose="020B0604020202020204" pitchFamily="34" charset="0"/>
              <a:cs typeface="Arial" panose="020B0604020202020204" pitchFamily="34" charset="0"/>
            </a:rPr>
            <a:t> et al., 2025).</a:t>
          </a:r>
          <a:endParaRPr lang="en-US" sz="1900" kern="1200" dirty="0">
            <a:latin typeface="Arial" panose="020B0604020202020204" pitchFamily="34" charset="0"/>
            <a:cs typeface="Arial" panose="020B0604020202020204" pitchFamily="34" charset="0"/>
          </a:endParaRPr>
        </a:p>
      </dsp:txBody>
      <dsp:txXfrm>
        <a:off x="1057183" y="1805"/>
        <a:ext cx="9458416" cy="915310"/>
      </dsp:txXfrm>
    </dsp:sp>
    <dsp:sp modelId="{DCE6383C-77E8-42C4-A811-4273F6AEEFC6}">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78F26-96A5-4E9E-BBB3-9D5EBEAF6498}">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404F0-5DD0-4516-8120-96D39EB03E65}">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IN" sz="1900" kern="1200" dirty="0">
              <a:latin typeface="Arial" panose="020B0604020202020204" pitchFamily="34" charset="0"/>
              <a:cs typeface="Arial" panose="020B0604020202020204" pitchFamily="34" charset="0"/>
            </a:rPr>
            <a:t>The use of individualised care planning guarantees interventions according to the conditions and objectives of the patients.</a:t>
          </a:r>
          <a:endParaRPr lang="en-US" sz="1900" kern="1200" dirty="0">
            <a:latin typeface="Arial" panose="020B0604020202020204" pitchFamily="34" charset="0"/>
            <a:cs typeface="Arial" panose="020B0604020202020204" pitchFamily="34" charset="0"/>
          </a:endParaRPr>
        </a:p>
      </dsp:txBody>
      <dsp:txXfrm>
        <a:off x="1057183" y="1145944"/>
        <a:ext cx="9458416" cy="915310"/>
      </dsp:txXfrm>
    </dsp:sp>
    <dsp:sp modelId="{BED27779-433F-4B31-A1D9-0731AAD0A619}">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CDCED-F781-4218-ABA1-8638B8B8EDE8}">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526B0-5D48-4103-9040-157E1E242480}">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IN" sz="1900" kern="1200" dirty="0">
              <a:latin typeface="Arial" panose="020B0604020202020204" pitchFamily="34" charset="0"/>
              <a:cs typeface="Arial" panose="020B0604020202020204" pitchFamily="34" charset="0"/>
            </a:rPr>
            <a:t>Patients are empowered through self-management education, which enables them to manage their condition (Ernawati, et al., 2021).</a:t>
          </a:r>
          <a:endParaRPr lang="en-US" sz="1900" kern="1200" dirty="0">
            <a:latin typeface="Arial" panose="020B0604020202020204" pitchFamily="34" charset="0"/>
            <a:cs typeface="Arial" panose="020B0604020202020204" pitchFamily="34" charset="0"/>
          </a:endParaRPr>
        </a:p>
      </dsp:txBody>
      <dsp:txXfrm>
        <a:off x="1057183" y="2290082"/>
        <a:ext cx="9458416" cy="915310"/>
      </dsp:txXfrm>
    </dsp:sp>
    <dsp:sp modelId="{CBDDE0A9-56B9-4516-8605-3A11A99E122C}">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95A6D-F6F3-4959-A483-865B1C112805}">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2845F4-F9B4-42CB-A788-6B4BBD6F2FC2}">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IN" sz="1900" kern="1200" dirty="0">
              <a:latin typeface="Arial" panose="020B0604020202020204" pitchFamily="34" charset="0"/>
              <a:cs typeface="Arial" panose="020B0604020202020204" pitchFamily="34" charset="0"/>
            </a:rPr>
            <a:t>Social prescribing tackles broader determinants of health through community support services.</a:t>
          </a:r>
          <a:endParaRPr lang="en-US" sz="1900" kern="1200" dirty="0">
            <a:latin typeface="Arial" panose="020B0604020202020204" pitchFamily="34" charset="0"/>
            <a:cs typeface="Arial" panose="020B0604020202020204" pitchFamily="34" charset="0"/>
          </a:endParaRP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F6AA7A-2307-4D43-8AE4-1AAC260308CD}" type="datetimeFigureOut">
              <a:rPr lang="en-IN" smtClean="0"/>
              <a:t>11-04-2026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10C98F-6269-4903-B0E2-0AC546FFE2BB}" type="slidenum">
              <a:rPr lang="en-IN" smtClean="0"/>
              <a:t>‹#›</a:t>
            </a:fld>
            <a:endParaRPr lang="en-IN"/>
          </a:p>
        </p:txBody>
      </p:sp>
    </p:spTree>
    <p:extLst>
      <p:ext uri="{BB962C8B-B14F-4D97-AF65-F5344CB8AC3E}">
        <p14:creationId xmlns:p14="http://schemas.microsoft.com/office/powerpoint/2010/main" val="1621260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a chronic metabolic condition which is defined by insulin resistance and deficiency in insulin secretion. It is estimated that there are more than 5.8 million diabetics in the UK, with the majority being type 2. The prevalence has attained approximately fourteen percent globally, which shows an increasing public health problem that needs effective measures of prevention.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2</a:t>
            </a:fld>
            <a:endParaRPr lang="en-IN"/>
          </a:p>
        </p:txBody>
      </p:sp>
    </p:spTree>
    <p:extLst>
      <p:ext uri="{BB962C8B-B14F-4D97-AF65-F5344CB8AC3E}">
        <p14:creationId xmlns:p14="http://schemas.microsoft.com/office/powerpoint/2010/main" val="1402153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usually occurs slowly, and its symptoms might not be apparent at first. They are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characterised</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by a lot of thirst, frequent urination, fatigue, and blurred vision. In the initial stages, many people do not exhibit symptoms resulting in late diagnosis. This predisposes the risk of complications in the form of cardiovascular disease, kidney failure and neuropathy with time.</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3</a:t>
            </a:fld>
            <a:endParaRPr lang="en-IN"/>
          </a:p>
        </p:txBody>
      </p:sp>
    </p:spTree>
    <p:extLst>
      <p:ext uri="{BB962C8B-B14F-4D97-AF65-F5344CB8AC3E}">
        <p14:creationId xmlns:p14="http://schemas.microsoft.com/office/powerpoint/2010/main" val="1808097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Insulin resistance and a lack of insulin production result in type 2 diabetes. The factors are obesity, lack of exercise, unhealthy diet, and heredity. The role of socioeconomic inequalities should also be considered critical and affecting lifestyle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and access to healthcare. These factors underscore the complexity of diabetes as a clinical and public health problem.</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4</a:t>
            </a:fld>
            <a:endParaRPr lang="en-IN"/>
          </a:p>
        </p:txBody>
      </p:sp>
    </p:spTree>
    <p:extLst>
      <p:ext uri="{BB962C8B-B14F-4D97-AF65-F5344CB8AC3E}">
        <p14:creationId xmlns:p14="http://schemas.microsoft.com/office/powerpoint/2010/main" val="669593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There are three types of diabetes mellitus: type 1, type 2, and gestational type of diabetes. Type 1 is an autoimmune type and requires insulin, whereas gestational diabetes happens during pregnancy. The most prevalent type is type 2 which is mainly related to lifestyle and genetic conditions and hence a primary target of public health interventions particularly worldwide.</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5</a:t>
            </a:fld>
            <a:endParaRPr lang="en-IN"/>
          </a:p>
        </p:txBody>
      </p:sp>
    </p:spTree>
    <p:extLst>
      <p:ext uri="{BB962C8B-B14F-4D97-AF65-F5344CB8AC3E}">
        <p14:creationId xmlns:p14="http://schemas.microsoft.com/office/powerpoint/2010/main" val="4074988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one of the significant worldwide health problems. The number of affected people in the UK is more than 5.8 million and most of it is type 2 diabetes. Presently there are 589 million adults with diabetes throughout the world, and this figure is expected to increase dramatically. This growth is closely linked to obesity, sedentary lifestyles and an ageing population.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6</a:t>
            </a:fld>
            <a:endParaRPr lang="en-IN"/>
          </a:p>
        </p:txBody>
      </p:sp>
    </p:spTree>
    <p:extLst>
      <p:ext uri="{BB962C8B-B14F-4D97-AF65-F5344CB8AC3E}">
        <p14:creationId xmlns:p14="http://schemas.microsoft.com/office/powerpoint/2010/main" val="2593649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a major cost to the healthcare systems. Approximately, the NHS spends more than 10 billion every year much of which is spent on complications therapy. The economy is also affected by indirect costs like decreased productivity. Long-term financial strains on health and social care systems need to be decreased with appropriate prevention and early intervention measures.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7</a:t>
            </a:fld>
            <a:endParaRPr lang="en-IN"/>
          </a:p>
        </p:txBody>
      </p:sp>
    </p:spTree>
    <p:extLst>
      <p:ext uri="{BB962C8B-B14F-4D97-AF65-F5344CB8AC3E}">
        <p14:creationId xmlns:p14="http://schemas.microsoft.com/office/powerpoint/2010/main" val="2889018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Diabetes type 2 has a significant social impact on families and individuals. It lowers the quality of life and causes psychological stress, such as anxiety and depression. Families have a role as caregivers which generates more burdens. The extent of social inequalities also contributes to poorer outcomes and their rates are higher in deprived societies.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8</a:t>
            </a:fld>
            <a:endParaRPr lang="en-IN"/>
          </a:p>
        </p:txBody>
      </p:sp>
    </p:spTree>
    <p:extLst>
      <p:ext uri="{BB962C8B-B14F-4D97-AF65-F5344CB8AC3E}">
        <p14:creationId xmlns:p14="http://schemas.microsoft.com/office/powerpoint/2010/main" val="487323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Type 2 diabetes is mostly diagnosed when HbA1c levels are 6.5 percent and above. Risk assessment tests are also done using fasting glucose. Primary care early screening is necessary to detect high-risk individuals to timely intervene and minimise the chances of long-term complications and disease progression.</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9</a:t>
            </a:fld>
            <a:endParaRPr lang="en-IN"/>
          </a:p>
        </p:txBody>
      </p:sp>
    </p:spTree>
    <p:extLst>
      <p:ext uri="{BB962C8B-B14F-4D97-AF65-F5344CB8AC3E}">
        <p14:creationId xmlns:p14="http://schemas.microsoft.com/office/powerpoint/2010/main" val="2750558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In the UK, type 2 diabetes is managed using the NICE guidelines, with lifestyle change being the first-line approach to treatment. Diet, exercise, and medication are the means of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glycaemic</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control. The use of a multidisciplinary approach and healthcare professionals is necessary to achieve a better outcome and minimise long-term complications.</a:t>
            </a:r>
            <a:endParaRPr lang="en-IN" sz="1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10</a:t>
            </a:fld>
            <a:endParaRPr lang="en-IN"/>
          </a:p>
        </p:txBody>
      </p:sp>
    </p:spTree>
    <p:extLst>
      <p:ext uri="{BB962C8B-B14F-4D97-AF65-F5344CB8AC3E}">
        <p14:creationId xmlns:p14="http://schemas.microsoft.com/office/powerpoint/2010/main" val="1980466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The NHS Long Term Plan emphasises preventive measures and incorporation whereas the Chronic Care Model advocates proactive care. Patients are empowered by self-management structures, and person-centred care boosts shared decision-making, which is better than long-term outcomes and treatment adherence.</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11</a:t>
            </a:fld>
            <a:endParaRPr lang="en-IN"/>
          </a:p>
        </p:txBody>
      </p:sp>
    </p:spTree>
    <p:extLst>
      <p:ext uri="{BB962C8B-B14F-4D97-AF65-F5344CB8AC3E}">
        <p14:creationId xmlns:p14="http://schemas.microsoft.com/office/powerpoint/2010/main" val="3431542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Management of Type 2 Diabetes also involves the use of a combination of both pharmacological and lifestyle management. Metformin is the first-line drug in the pharmacological treatment along with insulin and others. However, lifestyle change is necessary and required. Bariatric surgery is a consideration in cases of severe obesity, and has been proven to have great benefits in glycaemic regulation and lessens long-term complications and healthcare burden.</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12</a:t>
            </a:fld>
            <a:endParaRPr lang="en-IN"/>
          </a:p>
        </p:txBody>
      </p:sp>
    </p:spTree>
    <p:extLst>
      <p:ext uri="{BB962C8B-B14F-4D97-AF65-F5344CB8AC3E}">
        <p14:creationId xmlns:p14="http://schemas.microsoft.com/office/powerpoint/2010/main" val="1722390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Type 2 Diabetes is a comorbid disease that is linked with several comorbidities that deteriorate the patient's outcome. Cardiovascular disease is the most common cause of death. Also, hypertension, kidney disease and obesity have an impact on the progression of the disease. Multi-morbidity makes treatment more complicated and the integration and multidisciplinary approach to care is required in order to be effective in managing the risks and enhancing the overall quality of life.</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13</a:t>
            </a:fld>
            <a:endParaRPr lang="en-IN"/>
          </a:p>
        </p:txBody>
      </p:sp>
    </p:spTree>
    <p:extLst>
      <p:ext uri="{BB962C8B-B14F-4D97-AF65-F5344CB8AC3E}">
        <p14:creationId xmlns:p14="http://schemas.microsoft.com/office/powerpoint/2010/main" val="675097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Type 2 Diabetes prevention plays a vital role in the prevention of its increasing rates. Lifestyle changes such as a healthy diet and physical activity are extremely effective. The NHS Diabetes Prevention Programme is instrumental in the early detection and intervention. Such strategies are effective not only to enhance the health outcomes of individuals, but also to minimise the long-term healthcare expenses and burden in society.</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14</a:t>
            </a:fld>
            <a:endParaRPr lang="en-IN"/>
          </a:p>
        </p:txBody>
      </p:sp>
    </p:spTree>
    <p:extLst>
      <p:ext uri="{BB962C8B-B14F-4D97-AF65-F5344CB8AC3E}">
        <p14:creationId xmlns:p14="http://schemas.microsoft.com/office/powerpoint/2010/main" val="3644036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Medical practitioners have to be excellent interpersonal and clinical practitioners. To establish trust and promote compliance, communication and empathy are essential. The other aspect is cultural competence which is significant especially in the multicultural population. Supporting behaviour change and educating patients to self-treat their conditions is beneficial for long-term health outcomes. </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15</a:t>
            </a:fld>
            <a:endParaRPr lang="en-IN"/>
          </a:p>
        </p:txBody>
      </p:sp>
    </p:spTree>
    <p:extLst>
      <p:ext uri="{BB962C8B-B14F-4D97-AF65-F5344CB8AC3E}">
        <p14:creationId xmlns:p14="http://schemas.microsoft.com/office/powerpoint/2010/main" val="3293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The Personalised Care Model focuses on patient-centred care in the treatment. Engagement between the patient and the care provider is enhanced by shared decision-making and individualised care planning. There are also self-management education and social prescribing which deal with more extensive health determinants. These plans increase compliance, better outcomes and mirror the present priorities in UK healthcare of providing holistic and integrated care of diabetes.</a:t>
            </a:r>
          </a:p>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16</a:t>
            </a:fld>
            <a:endParaRPr lang="en-IN"/>
          </a:p>
        </p:txBody>
      </p:sp>
    </p:spTree>
    <p:extLst>
      <p:ext uri="{BB962C8B-B14F-4D97-AF65-F5344CB8AC3E}">
        <p14:creationId xmlns:p14="http://schemas.microsoft.com/office/powerpoint/2010/main" val="21565920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C10C98F-6269-4903-B0E2-0AC546FFE2BB}" type="slidenum">
              <a:rPr lang="en-IN" smtClean="0"/>
              <a:t>17</a:t>
            </a:fld>
            <a:endParaRPr lang="en-IN"/>
          </a:p>
        </p:txBody>
      </p:sp>
    </p:spTree>
    <p:extLst>
      <p:ext uri="{BB962C8B-B14F-4D97-AF65-F5344CB8AC3E}">
        <p14:creationId xmlns:p14="http://schemas.microsoft.com/office/powerpoint/2010/main" val="360005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6205-46E5-4CD0-8673-4CC35017C8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FB2DA34-0554-4795-80AC-DDF0F2CB54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1EFFDDE-C310-4E94-9700-E79B59961C3A}"/>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842C166E-212E-498E-8101-0D02E2B1833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C372943-FF9E-4C1F-8625-A8CC3D05F80C}"/>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98307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F662-3236-429B-A478-3B50DB957E6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E5F5EB3-C85B-4586-87CB-1041D000E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BC1C16-34F5-4260-8D84-5A6D4B45336A}"/>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57482AAF-B18B-443F-8CE9-6AE8C5E5E8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D885071-8EF5-4357-891A-D79895327A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1005497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7227-77B9-4B69-8B7E-282AC8C6FD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C0FA67C-A074-40AC-9B34-B547A77FAB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428CCC-BFFE-44E0-8DF4-B9CBFB89C81B}"/>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B9045FC5-B4DC-4BB9-B1D3-9E41B96D541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CC0EE22-189E-45C5-A22E-D03AD655F157}"/>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3540382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59971-08A2-4575-A510-4F94F9D28E3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C0AA0DC-FF9B-45E7-BB76-520F201D25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0F8D64C-A6EA-448E-946B-37E0C239B9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6875DC2-82D2-4431-9197-E7CC6D031862}"/>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6" name="Footer Placeholder 5">
            <a:extLst>
              <a:ext uri="{FF2B5EF4-FFF2-40B4-BE49-F238E27FC236}">
                <a16:creationId xmlns:a16="http://schemas.microsoft.com/office/drawing/2014/main" id="{633A3187-2279-4B30-858E-5B1E46B4C4B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DFCCC26-5A8B-4B5D-9612-903E90531C3A}"/>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166727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ADDC8-CFCD-4CC3-A938-2A219FB490F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75D09F8-1F79-4C12-87EE-689AAC5395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4566BF-4721-42DC-A7CF-F2A37346E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F4273EF-68D3-4795-B949-B56810C8B5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64CB53-8D2E-4EEC-BFC3-94902BFE3C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2A1C28D-1F16-4E9D-8F37-5F3AD0175824}"/>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8" name="Footer Placeholder 7">
            <a:extLst>
              <a:ext uri="{FF2B5EF4-FFF2-40B4-BE49-F238E27FC236}">
                <a16:creationId xmlns:a16="http://schemas.microsoft.com/office/drawing/2014/main" id="{06935B6E-D508-4134-B725-2ABC662FC62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79C9CD0E-9334-4E1D-81D4-42739DC5D5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256683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26F5-6DC0-4A81-8515-41EC53BCE78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11496CA-4BCA-4CD5-A82A-DA38D9BB63FC}"/>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4" name="Footer Placeholder 3">
            <a:extLst>
              <a:ext uri="{FF2B5EF4-FFF2-40B4-BE49-F238E27FC236}">
                <a16:creationId xmlns:a16="http://schemas.microsoft.com/office/drawing/2014/main" id="{1296C5C0-3DF4-4C6B-A389-1A0DCD29C94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C29C58A6-790E-4AFE-95FB-8C23D086B860}"/>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370086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365396-5463-414C-B97C-0B0D2B37ED32}"/>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3" name="Footer Placeholder 2">
            <a:extLst>
              <a:ext uri="{FF2B5EF4-FFF2-40B4-BE49-F238E27FC236}">
                <a16:creationId xmlns:a16="http://schemas.microsoft.com/office/drawing/2014/main" id="{52BDC32C-E313-4E7F-A5EB-A7ABE46B574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3EEA7CF-7F78-40C5-B634-D3C0537031BD}"/>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701870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AF567-8717-4702-B777-343C71D6FE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5AED5C1-FB3B-4FAB-94AE-4E61D14913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8DF9E9F-F98D-4FF7-8079-7ADB60191F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DD3A37-8E50-4C24-AAFA-9E80280CAE7E}"/>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6" name="Footer Placeholder 5">
            <a:extLst>
              <a:ext uri="{FF2B5EF4-FFF2-40B4-BE49-F238E27FC236}">
                <a16:creationId xmlns:a16="http://schemas.microsoft.com/office/drawing/2014/main" id="{BA82250A-E849-4140-9D6A-3AAACBC6E20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4785F77-6448-4E88-826A-E1C06F4B2235}"/>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066025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CC92-454C-4B23-9F1F-68CBB2860E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0524FC5-C9FE-47FC-93EC-4ED6CBA9A3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1588B23-E915-4B76-A85B-E523E054C6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781EA4-4063-4A82-B525-73358B6098AF}"/>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6" name="Footer Placeholder 5">
            <a:extLst>
              <a:ext uri="{FF2B5EF4-FFF2-40B4-BE49-F238E27FC236}">
                <a16:creationId xmlns:a16="http://schemas.microsoft.com/office/drawing/2014/main" id="{ABFB4E10-F943-4EA1-9F9E-BCB9934852E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3DAE6EE-E3B4-4280-A450-8E09853A229B}"/>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3366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9B686-60E9-4195-84DF-88168CA62A5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384C47E-E573-4A09-9490-175FA4E4BE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971A20-3502-4C9C-94EC-C15E7643F6F3}"/>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85A044B1-707C-4BAD-A358-EB63F244AB6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B6E6F8-7A1C-455E-A997-C22E7A79DEA1}"/>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1581646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A4BB74-01CC-4805-90DB-D5C8678545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D71AF1E-212C-42CF-BF27-D5C2939912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F50BFD-1ABE-404A-9079-8CBAEDCEDED9}"/>
              </a:ext>
            </a:extLst>
          </p:cNvPr>
          <p:cNvSpPr>
            <a:spLocks noGrp="1"/>
          </p:cNvSpPr>
          <p:nvPr>
            <p:ph type="dt" sz="half" idx="10"/>
          </p:nvPr>
        </p:nvSpPr>
        <p:spPr/>
        <p:txBody>
          <a:body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F3EC667B-A931-4F3F-9EE1-9DCA7F7F13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4FB5D9-134E-4D32-A3CA-23B0FB231195}"/>
              </a:ext>
            </a:extLst>
          </p:cNvPr>
          <p:cNvSpPr>
            <a:spLocks noGrp="1"/>
          </p:cNvSpPr>
          <p:nvPr>
            <p:ph type="sldNum" sz="quarter" idx="12"/>
          </p:nvPr>
        </p:nvSpPr>
        <p:spPr/>
        <p:txBody>
          <a:bodyPr/>
          <a:lstStyle/>
          <a:p>
            <a:fld id="{848A3586-FE96-4DFA-94D9-C997648C9CA0}" type="slidenum">
              <a:rPr lang="en-IN" smtClean="0"/>
              <a:t>‹#›</a:t>
            </a:fld>
            <a:endParaRPr lang="en-IN"/>
          </a:p>
        </p:txBody>
      </p:sp>
    </p:spTree>
    <p:extLst>
      <p:ext uri="{BB962C8B-B14F-4D97-AF65-F5344CB8AC3E}">
        <p14:creationId xmlns:p14="http://schemas.microsoft.com/office/powerpoint/2010/main" val="2374999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DF6F24-67F0-40D3-80AA-BE6D327E4B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6A852FE-3F45-4239-85C5-BF85ACE96D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0174E5D-CFBD-4E4A-BC66-DC5B60D3F0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BE1F4D-A318-4F18-BC07-5BAAB8E16181}" type="datetimeFigureOut">
              <a:rPr lang="en-IN" smtClean="0"/>
              <a:t>11-04-2026</a:t>
            </a:fld>
            <a:endParaRPr lang="en-IN"/>
          </a:p>
        </p:txBody>
      </p:sp>
      <p:sp>
        <p:nvSpPr>
          <p:cNvPr id="5" name="Footer Placeholder 4">
            <a:extLst>
              <a:ext uri="{FF2B5EF4-FFF2-40B4-BE49-F238E27FC236}">
                <a16:creationId xmlns:a16="http://schemas.microsoft.com/office/drawing/2014/main" id="{91C516C8-6BB7-408E-A9AD-81D3AFB527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FAC6D5A-B87D-4DB8-B1B0-A5F94300E5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8A3586-FE96-4DFA-94D9-C997648C9CA0}" type="slidenum">
              <a:rPr lang="en-IN" smtClean="0"/>
              <a:t>‹#›</a:t>
            </a:fld>
            <a:endParaRPr lang="en-IN"/>
          </a:p>
        </p:txBody>
      </p:sp>
    </p:spTree>
    <p:extLst>
      <p:ext uri="{BB962C8B-B14F-4D97-AF65-F5344CB8AC3E}">
        <p14:creationId xmlns:p14="http://schemas.microsoft.com/office/powerpoint/2010/main" val="149068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8" Type="http://schemas.openxmlformats.org/officeDocument/2006/relationships/hyperlink" Target="https://www.ncbi.nlm.nih.gov/books/NBK513253/" TargetMode="External"/><Relationship Id="rId13" Type="http://schemas.openxmlformats.org/officeDocument/2006/relationships/hyperlink" Target="https://medlineplus.gov/lab-tests/hemoglobin-a1c-hba1c-test/" TargetMode="External"/><Relationship Id="rId18" Type="http://schemas.openxmlformats.org/officeDocument/2006/relationships/hyperlink" Target="https://www.who.int/news-room/fact-sheets/detail/diabetes" TargetMode="External"/><Relationship Id="rId3" Type="http://schemas.openxmlformats.org/officeDocument/2006/relationships/hyperlink" Target="https://practicenurse.co.uk/articles/diabetes/the-nice-type-2-diabetes-guideline-update-taking-a-cardiorenal-metabolic-approach" TargetMode="External"/><Relationship Id="rId7" Type="http://schemas.openxmlformats.org/officeDocument/2006/relationships/hyperlink" Target="https://www.ncbi.nlm.nih.gov/books/NBK507839/" TargetMode="External"/><Relationship Id="rId12" Type="http://schemas.openxmlformats.org/officeDocument/2006/relationships/hyperlink" Target="https://www.ncbi.nlm.nih.gov/books/NBK507713/" TargetMode="External"/><Relationship Id="rId17" Type="http://schemas.openxmlformats.org/officeDocument/2006/relationships/hyperlink" Target="https://www.medicalnewstoday.com/articles/323185#signs-and-symptoms" TargetMode="External"/><Relationship Id="rId2" Type="http://schemas.openxmlformats.org/officeDocument/2006/relationships/notesSlide" Target="../notesSlides/notesSlide16.xml"/><Relationship Id="rId16" Type="http://schemas.openxmlformats.org/officeDocument/2006/relationships/hyperlink" Target="https://www.ncbi.nlm.nih.gov/books/NBK279119/" TargetMode="External"/><Relationship Id="rId1" Type="http://schemas.openxmlformats.org/officeDocument/2006/relationships/slideLayout" Target="../slideLayouts/slideLayout2.xml"/><Relationship Id="rId6" Type="http://schemas.openxmlformats.org/officeDocument/2006/relationships/hyperlink" Target="https://www.diabetes.org.uk/about-us/about-the-charity/our-strategy/statistics" TargetMode="External"/><Relationship Id="rId11" Type="http://schemas.openxmlformats.org/officeDocument/2006/relationships/hyperlink" Target="https://www.niddk.nih.gov/health-information/diabetes/overview/tests-diagnosis" TargetMode="External"/><Relationship Id="rId5" Type="http://schemas.openxmlformats.org/officeDocument/2006/relationships/hyperlink" Target="https://my.clevelandclinic.org/health/diseases/21501-type-2-diabetes" TargetMode="External"/><Relationship Id="rId15" Type="http://schemas.openxmlformats.org/officeDocument/2006/relationships/hyperlink" Target="https://www.england.nhs.uk/diabetes/diabetes-prevention/" TargetMode="External"/><Relationship Id="rId10" Type="http://schemas.openxmlformats.org/officeDocument/2006/relationships/hyperlink" Target="https://idf.org/about-diabetes/diabetes-facts-figures/" TargetMode="External"/><Relationship Id="rId4" Type="http://schemas.openxmlformats.org/officeDocument/2006/relationships/hyperlink" Target="https://www.cdc.gov/diabetes/about/gestational-diabetes.html" TargetMode="External"/><Relationship Id="rId9" Type="http://schemas.openxmlformats.org/officeDocument/2006/relationships/hyperlink" Target="https://diabetesatlas.org/" TargetMode="External"/><Relationship Id="rId14" Type="http://schemas.openxmlformats.org/officeDocument/2006/relationships/hyperlink" Target="https://www.nihr.ac.uk/story/nhs-programme-linked-20-reduction-risk-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F308B3-7672-4E3C-8F94-ABC1ACADF2F2}"/>
              </a:ext>
            </a:extLst>
          </p:cNvPr>
          <p:cNvSpPr>
            <a:spLocks noGrp="1"/>
          </p:cNvSpPr>
          <p:nvPr>
            <p:ph type="ctrTitle"/>
          </p:nvPr>
        </p:nvSpPr>
        <p:spPr>
          <a:xfrm>
            <a:off x="1524003" y="1999615"/>
            <a:ext cx="9144000" cy="2764028"/>
          </a:xfrm>
        </p:spPr>
        <p:txBody>
          <a:bodyPr anchor="ctr">
            <a:normAutofit/>
          </a:bodyPr>
          <a:lstStyle/>
          <a:p>
            <a:pPr marL="0" marR="0">
              <a:spcBef>
                <a:spcPts val="600"/>
              </a:spcBef>
              <a:spcAft>
                <a:spcPts val="600"/>
              </a:spcAft>
            </a:pPr>
            <a:r>
              <a:rPr lang="en-US" sz="2900" b="1" kern="100" dirty="0">
                <a:effectLst/>
                <a:latin typeface="Arial" panose="020B0604020202020204" pitchFamily="34" charset="0"/>
                <a:ea typeface="Calibri" panose="020F0502020204030204" pitchFamily="34" charset="0"/>
                <a:cs typeface="Times New Roman" panose="02020603050405020304" pitchFamily="18" charset="0"/>
              </a:rPr>
              <a:t>Module Title: Community Care and Management of Longer-term Conditions</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900" b="1" kern="100" dirty="0">
                <a:effectLst/>
                <a:latin typeface="Arial" panose="020B0604020202020204" pitchFamily="34" charset="0"/>
                <a:ea typeface="Calibri" panose="020F0502020204030204" pitchFamily="34" charset="0"/>
                <a:cs typeface="Times New Roman" panose="02020603050405020304" pitchFamily="18" charset="0"/>
              </a:rPr>
              <a:t>Module Code: LCHS7003</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900" b="1" kern="100" dirty="0">
                <a:effectLst/>
                <a:latin typeface="Arial" panose="020B0604020202020204" pitchFamily="34" charset="0"/>
                <a:ea typeface="Calibri" panose="020F0502020204030204" pitchFamily="34" charset="0"/>
                <a:cs typeface="Times New Roman" panose="02020603050405020304" pitchFamily="18" charset="0"/>
              </a:rPr>
              <a:t>Lecturer Name: Muhammed Khan </a:t>
            </a:r>
            <a:br>
              <a:rPr lang="en-IN" sz="29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900" b="1" i="1" kern="100" dirty="0">
                <a:effectLst/>
                <a:latin typeface="Arial" panose="020B0604020202020204" pitchFamily="34" charset="0"/>
                <a:ea typeface="Calibri" panose="020F0502020204030204" pitchFamily="34" charset="0"/>
                <a:cs typeface="Times New Roman" panose="02020603050405020304" pitchFamily="18" charset="0"/>
              </a:rPr>
              <a:t>Assessment Title: Individual Presentation of Diagnosis of Type 2 Diabetes</a:t>
            </a:r>
            <a:endParaRPr lang="en-IN" sz="2900" b="1" i="1" dirty="0"/>
          </a:p>
        </p:txBody>
      </p:sp>
      <p:sp>
        <p:nvSpPr>
          <p:cNvPr id="3" name="Subtitle 2">
            <a:extLst>
              <a:ext uri="{FF2B5EF4-FFF2-40B4-BE49-F238E27FC236}">
                <a16:creationId xmlns:a16="http://schemas.microsoft.com/office/drawing/2014/main" id="{B335D45F-05DE-44D0-AFDB-A87014AFBA62}"/>
              </a:ext>
            </a:extLst>
          </p:cNvPr>
          <p:cNvSpPr>
            <a:spLocks noGrp="1"/>
          </p:cNvSpPr>
          <p:nvPr>
            <p:ph type="subTitle" idx="1"/>
          </p:nvPr>
        </p:nvSpPr>
        <p:spPr>
          <a:xfrm>
            <a:off x="1966912" y="5645150"/>
            <a:ext cx="8258176" cy="631825"/>
          </a:xfrm>
        </p:spPr>
        <p:txBody>
          <a:bodyPr anchor="ctr">
            <a:normAutofit/>
          </a:bodyPr>
          <a:lstStyle/>
          <a:p>
            <a:pPr marL="0" marR="0">
              <a:spcBef>
                <a:spcPts val="600"/>
              </a:spcBef>
              <a:spcAft>
                <a:spcPts val="600"/>
              </a:spcAft>
            </a:pPr>
            <a:r>
              <a:rPr lang="en-US" sz="1300" b="1" i="1" kern="100" dirty="0">
                <a:effectLst/>
                <a:latin typeface="Arial" panose="020B0604020202020204" pitchFamily="34" charset="0"/>
                <a:ea typeface="Calibri" panose="020F0502020204030204" pitchFamily="34" charset="0"/>
                <a:cs typeface="Times New Roman" panose="02020603050405020304" pitchFamily="18" charset="0"/>
              </a:rPr>
              <a:t>Student Name</a:t>
            </a:r>
            <a:endParaRPr lang="en-IN" sz="1300" i="1"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spcBef>
                <a:spcPts val="600"/>
              </a:spcBef>
              <a:spcAft>
                <a:spcPts val="600"/>
              </a:spcAft>
            </a:pPr>
            <a:r>
              <a:rPr lang="en-US" sz="1300" b="1" i="1" kern="100" dirty="0">
                <a:effectLst/>
                <a:latin typeface="Arial" panose="020B0604020202020204" pitchFamily="34" charset="0"/>
                <a:ea typeface="Calibri" panose="020F0502020204030204" pitchFamily="34" charset="0"/>
                <a:cs typeface="Times New Roman" panose="02020603050405020304" pitchFamily="18" charset="0"/>
              </a:rPr>
              <a:t>Student ID:</a:t>
            </a:r>
            <a:endParaRPr lang="en-IN" sz="1300" i="1"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253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40D1AD-D77A-4DA3-AF9E-B56506778778}"/>
              </a:ext>
            </a:extLst>
          </p:cNvPr>
          <p:cNvSpPr>
            <a:spLocks noGrp="1"/>
          </p:cNvSpPr>
          <p:nvPr>
            <p:ph type="title"/>
          </p:nvPr>
        </p:nvSpPr>
        <p:spPr>
          <a:xfrm>
            <a:off x="838200" y="253397"/>
            <a:ext cx="10515600" cy="1273233"/>
          </a:xfrm>
        </p:spPr>
        <p:txBody>
          <a:bodyPr>
            <a:normAutofit/>
          </a:bodyPr>
          <a:lstStyle/>
          <a:p>
            <a:r>
              <a:rPr lang="en-US" sz="4000" b="1" dirty="0">
                <a:effectLst/>
                <a:latin typeface="Arial" panose="020B0604020202020204" pitchFamily="34" charset="0"/>
                <a:ea typeface="Calibri" panose="020F0502020204030204" pitchFamily="34" charset="0"/>
                <a:cs typeface="Times New Roman" panose="02020603050405020304" pitchFamily="18" charset="0"/>
              </a:rPr>
              <a:t>Overview of Type 2 Diabetes </a:t>
            </a:r>
            <a:endParaRPr lang="en-IN" sz="4000" b="1"/>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F53775-B115-4D76-8FAA-5BFACDD801A4}"/>
              </a:ext>
            </a:extLst>
          </p:cNvPr>
          <p:cNvSpPr>
            <a:spLocks noGrp="1"/>
          </p:cNvSpPr>
          <p:nvPr>
            <p:ph idx="1"/>
          </p:nvPr>
        </p:nvSpPr>
        <p:spPr>
          <a:xfrm>
            <a:off x="838200" y="2478024"/>
            <a:ext cx="10515600" cy="3694176"/>
          </a:xfrm>
        </p:spPr>
        <p:txBody>
          <a:bodyPr>
            <a:normAutofit fontScale="92500"/>
          </a:bodyPr>
          <a:lstStyle/>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Type 2 diabetes is a long- term metabolic condition that involves regulation of glucose (</a:t>
            </a:r>
            <a:r>
              <a:rPr lang="en-IN" sz="2200" kern="100" dirty="0">
                <a:effectLst/>
                <a:latin typeface="Arial" panose="020B0604020202020204" pitchFamily="34" charset="0"/>
                <a:ea typeface="Calibri" panose="020F0502020204030204" pitchFamily="34" charset="0"/>
                <a:cs typeface="Arial" panose="020B0604020202020204" pitchFamily="34" charset="0"/>
              </a:rPr>
              <a:t>Goyal, et al., 2023</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Due to the insulin resistance and the progressive pancreatic beta cell dysfunction.</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The current number of individuals in the UK who live with diabetes is approximately 5.8 million (</a:t>
            </a:r>
            <a:r>
              <a:rPr lang="en-IN" sz="2200" kern="100" dirty="0">
                <a:effectLst/>
                <a:latin typeface="Arial" panose="020B0604020202020204" pitchFamily="34" charset="0"/>
                <a:ea typeface="Calibri" panose="020F0502020204030204" pitchFamily="34" charset="0"/>
                <a:cs typeface="Arial" panose="020B0604020202020204" pitchFamily="34" charset="0"/>
              </a:rPr>
              <a:t>Diabetes UK, 2023</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600"/>
              </a:spcBef>
              <a:spcAft>
                <a:spcPts val="600"/>
              </a:spcAft>
              <a:buFont typeface="Symbol" panose="05050102010706020507" pitchFamily="18" charset="2"/>
              <a:buChar char=""/>
            </a:pPr>
            <a:r>
              <a:rPr lang="en-US" sz="2200" kern="100" dirty="0">
                <a:effectLst/>
                <a:latin typeface="Arial" panose="020B0604020202020204" pitchFamily="34" charset="0"/>
                <a:ea typeface="Calibri" panose="020F0502020204030204" pitchFamily="34" charset="0"/>
                <a:cs typeface="Times New Roman" panose="02020603050405020304" pitchFamily="18" charset="0"/>
              </a:rPr>
              <a:t>In 2022, the </a:t>
            </a:r>
            <a:r>
              <a:rPr lang="en-IN" sz="2200" kern="100" dirty="0">
                <a:effectLst/>
                <a:latin typeface="Arial" panose="020B0604020202020204" pitchFamily="34" charset="0"/>
                <a:ea typeface="Calibri" panose="020F0502020204030204" pitchFamily="34" charset="0"/>
                <a:cs typeface="Arial" panose="020B0604020202020204" pitchFamily="34" charset="0"/>
              </a:rPr>
              <a:t>World Health Organization (2024) recorded that </a:t>
            </a:r>
            <a:r>
              <a:rPr lang="en-US" sz="2200" kern="100" dirty="0">
                <a:effectLst/>
                <a:latin typeface="Arial" panose="020B0604020202020204" pitchFamily="34" charset="0"/>
                <a:ea typeface="Calibri" panose="020F0502020204030204" pitchFamily="34" charset="0"/>
                <a:cs typeface="Times New Roman" panose="02020603050405020304" pitchFamily="18" charset="0"/>
              </a:rPr>
              <a:t>the prevalence of diabetes in adults around the globe was fourteen percent.</a:t>
            </a:r>
            <a:endParaRPr lang="en-IN" sz="22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61086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5076BE-36C0-4A14-9FF6-EE5533486F65}"/>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Symptoms of Type 2 Diabetes</a:t>
            </a:r>
            <a:endParaRPr lang="en-IN" sz="4000" b="1">
              <a:solidFill>
                <a:srgbClr val="FFFFFF"/>
              </a:solidFill>
            </a:endParaRPr>
          </a:p>
        </p:txBody>
      </p:sp>
      <p:graphicFrame>
        <p:nvGraphicFramePr>
          <p:cNvPr id="5" name="Content Placeholder 2">
            <a:extLst>
              <a:ext uri="{FF2B5EF4-FFF2-40B4-BE49-F238E27FC236}">
                <a16:creationId xmlns:a16="http://schemas.microsoft.com/office/drawing/2014/main" id="{CE5C45DC-D345-9BC1-80E1-5F31062093E1}"/>
              </a:ext>
            </a:extLst>
          </p:cNvPr>
          <p:cNvGraphicFramePr>
            <a:graphicFrameLocks noGrp="1"/>
          </p:cNvGraphicFramePr>
          <p:nvPr>
            <p:ph idx="1"/>
            <p:extLst>
              <p:ext uri="{D42A27DB-BD31-4B8C-83A1-F6EECF244321}">
                <p14:modId xmlns:p14="http://schemas.microsoft.com/office/powerpoint/2010/main" val="27244650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9907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9A498-D092-4845-9F6D-4D186CD2A650}"/>
              </a:ext>
            </a:extLst>
          </p:cNvPr>
          <p:cNvSpPr>
            <a:spLocks noGrp="1"/>
          </p:cNvSpPr>
          <p:nvPr>
            <p:ph type="title"/>
          </p:nvPr>
        </p:nvSpPr>
        <p:spPr>
          <a:xfrm>
            <a:off x="761800" y="762001"/>
            <a:ext cx="5334197" cy="1708242"/>
          </a:xfrm>
        </p:spPr>
        <p:txBody>
          <a:bodyPr anchor="ctr">
            <a:normAutofit/>
          </a:bodyPr>
          <a:lstStyle/>
          <a:p>
            <a:r>
              <a:rPr lang="en-US" sz="3700" b="1" kern="100">
                <a:effectLst/>
                <a:latin typeface="Arial" panose="020B0604020202020204" pitchFamily="34" charset="0"/>
                <a:ea typeface="Times New Roman" panose="02020603050405020304" pitchFamily="18" charset="0"/>
                <a:cs typeface="Times New Roman" panose="02020603050405020304" pitchFamily="18" charset="0"/>
              </a:rPr>
              <a:t>Causes and Aetiology of Type 2 Diabetes </a:t>
            </a:r>
            <a:endParaRPr lang="en-IN" sz="3700"/>
          </a:p>
        </p:txBody>
      </p:sp>
      <p:sp>
        <p:nvSpPr>
          <p:cNvPr id="3" name="Content Placeholder 2">
            <a:extLst>
              <a:ext uri="{FF2B5EF4-FFF2-40B4-BE49-F238E27FC236}">
                <a16:creationId xmlns:a16="http://schemas.microsoft.com/office/drawing/2014/main" id="{895D0650-F211-41FB-895F-076AB37A5408}"/>
              </a:ext>
            </a:extLst>
          </p:cNvPr>
          <p:cNvSpPr>
            <a:spLocks noGrp="1"/>
          </p:cNvSpPr>
          <p:nvPr>
            <p:ph idx="1"/>
          </p:nvPr>
        </p:nvSpPr>
        <p:spPr>
          <a:xfrm>
            <a:off x="761800" y="2470244"/>
            <a:ext cx="5334197" cy="3769835"/>
          </a:xfrm>
        </p:spPr>
        <p:txBody>
          <a:bodyPr anchor="ctr">
            <a:normAutofit/>
          </a:bodyPr>
          <a:lstStyle/>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The main </a:t>
            </a:r>
            <a:r>
              <a:rPr lang="en-US" sz="1900" kern="100" dirty="0" err="1">
                <a:effectLst/>
                <a:latin typeface="Arial" panose="020B0604020202020204" pitchFamily="34" charset="0"/>
                <a:ea typeface="Calibri" panose="020F0502020204030204" pitchFamily="34" charset="0"/>
                <a:cs typeface="Times New Roman" panose="02020603050405020304" pitchFamily="18" charset="0"/>
              </a:rPr>
              <a:t>aetiology</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 is the inhibition of cellular glucose uptake by insulin resistance (</a:t>
            </a:r>
            <a:r>
              <a:rPr lang="en-IN" sz="1900" kern="100" dirty="0">
                <a:effectLst/>
                <a:latin typeface="Arial" panose="020B0604020202020204" pitchFamily="34" charset="0"/>
                <a:ea typeface="Calibri" panose="020F0502020204030204" pitchFamily="34" charset="0"/>
                <a:cs typeface="Arial" panose="020B0604020202020204" pitchFamily="34" charset="0"/>
              </a:rPr>
              <a:t>Freeman and Pennings, 2023</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Genetic predisposition is a major risk factor in the development of diabetes in an individual (</a:t>
            </a:r>
            <a:r>
              <a:rPr lang="en-IN" sz="1900" kern="100" dirty="0">
                <a:effectLst/>
                <a:latin typeface="Arial" panose="020B0604020202020204" pitchFamily="34" charset="0"/>
                <a:ea typeface="Calibri" panose="020F0502020204030204" pitchFamily="34" charset="0"/>
                <a:cs typeface="Arial" panose="020B0604020202020204" pitchFamily="34" charset="0"/>
              </a:rPr>
              <a:t>Goyal, et al., 2025</a:t>
            </a:r>
            <a:r>
              <a:rPr lang="en-US" sz="19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The key modifiable contributing risk factors are obesity and physical inactivity.</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900" kern="100" dirty="0">
                <a:effectLst/>
                <a:latin typeface="Arial" panose="020B0604020202020204" pitchFamily="34" charset="0"/>
                <a:ea typeface="Calibri" panose="020F0502020204030204" pitchFamily="34" charset="0"/>
                <a:cs typeface="Times New Roman" panose="02020603050405020304" pitchFamily="18" charset="0"/>
              </a:rPr>
              <a:t>Socioeconomic disparities determine the prevalence of diabetes because of lifestyle and access inequalities.</a:t>
            </a:r>
            <a:endParaRPr lang="en-IN" sz="19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descr="Chemical formulas are written on paper">
            <a:extLst>
              <a:ext uri="{FF2B5EF4-FFF2-40B4-BE49-F238E27FC236}">
                <a16:creationId xmlns:a16="http://schemas.microsoft.com/office/drawing/2014/main" id="{3CEE0D58-A342-B53C-ADB3-CF3BB1872FF5}"/>
              </a:ext>
            </a:extLst>
          </p:cNvPr>
          <p:cNvPicPr>
            <a:picLocks noChangeAspect="1"/>
          </p:cNvPicPr>
          <p:nvPr/>
        </p:nvPicPr>
        <p:blipFill>
          <a:blip r:embed="rId3"/>
          <a:srcRect l="27931" r="2838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65501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B583F-6813-4787-B59C-584BEDE1F228}"/>
              </a:ext>
            </a:extLst>
          </p:cNvPr>
          <p:cNvSpPr>
            <a:spLocks noGrp="1"/>
          </p:cNvSpPr>
          <p:nvPr>
            <p:ph type="title"/>
          </p:nvPr>
        </p:nvSpPr>
        <p:spPr>
          <a:xfrm>
            <a:off x="6803409" y="762001"/>
            <a:ext cx="4156512" cy="1708244"/>
          </a:xfrm>
        </p:spPr>
        <p:txBody>
          <a:bodyPr anchor="ctr">
            <a:normAutofit/>
          </a:bodyPr>
          <a:lstStyle/>
          <a:p>
            <a:r>
              <a:rPr lang="en-US" sz="4000" b="1" dirty="0">
                <a:effectLst/>
                <a:latin typeface="Arial" panose="020B0604020202020204" pitchFamily="34" charset="0"/>
                <a:ea typeface="Calibri" panose="020F0502020204030204" pitchFamily="34" charset="0"/>
                <a:cs typeface="Times New Roman" panose="02020603050405020304" pitchFamily="18" charset="0"/>
              </a:rPr>
              <a:t>Types of Diabetes </a:t>
            </a:r>
            <a:endParaRPr lang="en-IN" sz="4000" b="1"/>
          </a:p>
        </p:txBody>
      </p:sp>
      <p:pic>
        <p:nvPicPr>
          <p:cNvPr id="5" name="Picture 4">
            <a:extLst>
              <a:ext uri="{FF2B5EF4-FFF2-40B4-BE49-F238E27FC236}">
                <a16:creationId xmlns:a16="http://schemas.microsoft.com/office/drawing/2014/main" id="{FCD777FC-F2F2-4D10-90E6-6890E3567234}"/>
              </a:ext>
            </a:extLst>
          </p:cNvPr>
          <p:cNvPicPr>
            <a:picLocks noChangeAspect="1"/>
          </p:cNvPicPr>
          <p:nvPr/>
        </p:nvPicPr>
        <p:blipFill>
          <a:blip r:embed="rId3"/>
          <a:srcRect l="23392" r="24608" b="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3F2DC7C1-A579-4BCB-971A-FACE8BCFAE81}"/>
              </a:ext>
            </a:extLst>
          </p:cNvPr>
          <p:cNvSpPr>
            <a:spLocks noGrp="1"/>
          </p:cNvSpPr>
          <p:nvPr>
            <p:ph idx="1"/>
          </p:nvPr>
        </p:nvSpPr>
        <p:spPr>
          <a:xfrm>
            <a:off x="6803409" y="2470245"/>
            <a:ext cx="4156512" cy="3769835"/>
          </a:xfrm>
        </p:spPr>
        <p:txBody>
          <a:bodyPr anchor="ctr">
            <a:noAutofit/>
          </a:bodyPr>
          <a:lstStyle/>
          <a:p>
            <a:pPr marL="342900" marR="0" lvl="0" indent="-342900" algn="just">
              <a:lnSpc>
                <a:spcPct val="100000"/>
              </a:lnSpc>
              <a:spcBef>
                <a:spcPts val="600"/>
              </a:spcBef>
              <a:spcAft>
                <a:spcPts val="600"/>
              </a:spcAft>
              <a:buFont typeface="Symbol" panose="05050102010706020507" pitchFamily="18" charset="2"/>
              <a:buChar char=""/>
            </a:pPr>
            <a:r>
              <a:rPr lang="en-US" sz="1500" kern="100" dirty="0">
                <a:effectLst/>
                <a:latin typeface="Arial" panose="020B0604020202020204" pitchFamily="34" charset="0"/>
                <a:ea typeface="Calibri" panose="020F0502020204030204" pitchFamily="34" charset="0"/>
                <a:cs typeface="Times New Roman" panose="02020603050405020304" pitchFamily="18" charset="0"/>
              </a:rPr>
              <a:t>Types of diabetes mellitus are type 1 and type 2 and gestational diabetes (</a:t>
            </a:r>
            <a:r>
              <a:rPr lang="en-IN" sz="1500" kern="100" dirty="0">
                <a:effectLst/>
                <a:latin typeface="Arial" panose="020B0604020202020204" pitchFamily="34" charset="0"/>
                <a:ea typeface="Calibri" panose="020F0502020204030204" pitchFamily="34" charset="0"/>
                <a:cs typeface="Arial" panose="020B0604020202020204" pitchFamily="34" charset="0"/>
              </a:rPr>
              <a:t>Solis-Herrera, et al., 2018</a:t>
            </a:r>
            <a:r>
              <a:rPr lang="en-US" sz="15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500" kern="100" dirty="0">
                <a:effectLst/>
                <a:latin typeface="Arial" panose="020B0604020202020204" pitchFamily="34" charset="0"/>
                <a:ea typeface="Calibri" panose="020F0502020204030204" pitchFamily="34" charset="0"/>
                <a:cs typeface="Times New Roman" panose="02020603050405020304" pitchFamily="18" charset="0"/>
              </a:rPr>
              <a:t>Type 1 is an autoimmune disorder that needs a lifetime of insulin treatment (</a:t>
            </a:r>
            <a:r>
              <a:rPr lang="en-IN" sz="1500" kern="100" dirty="0">
                <a:effectLst/>
                <a:latin typeface="Arial" panose="020B0604020202020204" pitchFamily="34" charset="0"/>
                <a:ea typeface="Calibri" panose="020F0502020204030204" pitchFamily="34" charset="0"/>
                <a:cs typeface="Arial" panose="020B0604020202020204" pitchFamily="34" charset="0"/>
              </a:rPr>
              <a:t>Lucier and Weinstock, 2024</a:t>
            </a:r>
            <a:r>
              <a:rPr lang="en-US" sz="15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500" kern="100" dirty="0">
                <a:effectLst/>
                <a:latin typeface="Arial" panose="020B0604020202020204" pitchFamily="34" charset="0"/>
                <a:ea typeface="Calibri" panose="020F0502020204030204" pitchFamily="34" charset="0"/>
                <a:cs typeface="Times New Roman" panose="02020603050405020304" pitchFamily="18" charset="0"/>
              </a:rPr>
              <a:t>Type 2 diabetes is progressive and is associated with lifestyle and genetic factors.</a:t>
            </a: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500" kern="100" dirty="0">
                <a:effectLst/>
                <a:latin typeface="Arial" panose="020B0604020202020204" pitchFamily="34" charset="0"/>
                <a:ea typeface="Calibri" panose="020F0502020204030204" pitchFamily="34" charset="0"/>
                <a:cs typeface="Times New Roman" panose="02020603050405020304" pitchFamily="18" charset="0"/>
              </a:rPr>
              <a:t>Gestational diabetes is a complication of pregnancy that puts the future risk of diabetes at high risk (</a:t>
            </a:r>
            <a:r>
              <a:rPr lang="en-IN" sz="1500" kern="100" dirty="0">
                <a:effectLst/>
                <a:latin typeface="Arial" panose="020B0604020202020204" pitchFamily="34" charset="0"/>
                <a:ea typeface="Calibri" panose="020F0502020204030204" pitchFamily="34" charset="0"/>
                <a:cs typeface="Arial" panose="020B0604020202020204" pitchFamily="34" charset="0"/>
              </a:rPr>
              <a:t>CDC, 2024</a:t>
            </a:r>
            <a:r>
              <a:rPr lang="en-US" sz="15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500" kern="100" dirty="0">
                <a:effectLst/>
                <a:latin typeface="Arial" panose="020B0604020202020204" pitchFamily="34" charset="0"/>
                <a:ea typeface="Calibri" panose="020F0502020204030204" pitchFamily="34" charset="0"/>
                <a:cs typeface="Times New Roman" panose="02020603050405020304" pitchFamily="18" charset="0"/>
              </a:rPr>
              <a:t>Type 2 diabetes is the most common type but a significant health issue for people.</a:t>
            </a: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60607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6055D-5958-4D70-AF7C-16D8308786C1}"/>
              </a:ext>
            </a:extLst>
          </p:cNvPr>
          <p:cNvSpPr>
            <a:spLocks noGrp="1"/>
          </p:cNvSpPr>
          <p:nvPr>
            <p:ph type="title"/>
          </p:nvPr>
        </p:nvSpPr>
        <p:spPr>
          <a:xfrm>
            <a:off x="761803" y="350196"/>
            <a:ext cx="4646904" cy="1624520"/>
          </a:xfrm>
        </p:spPr>
        <p:txBody>
          <a:bodyPr anchor="ctr">
            <a:normAutofit/>
          </a:bodyPr>
          <a:lstStyle/>
          <a:p>
            <a:r>
              <a:rPr lang="en-US" sz="4000" b="1" kern="100" dirty="0">
                <a:effectLst/>
                <a:latin typeface="Arial" panose="020B0604020202020204" pitchFamily="34" charset="0"/>
                <a:ea typeface="Times New Roman" panose="02020603050405020304" pitchFamily="18" charset="0"/>
                <a:cs typeface="Times New Roman" panose="02020603050405020304" pitchFamily="18" charset="0"/>
              </a:rPr>
              <a:t>Prevalence of Type 2 Diabetes </a:t>
            </a:r>
            <a:endParaRPr lang="en-IN" sz="4000" dirty="0"/>
          </a:p>
        </p:txBody>
      </p:sp>
      <p:sp>
        <p:nvSpPr>
          <p:cNvPr id="3" name="Content Placeholder 2">
            <a:extLst>
              <a:ext uri="{FF2B5EF4-FFF2-40B4-BE49-F238E27FC236}">
                <a16:creationId xmlns:a16="http://schemas.microsoft.com/office/drawing/2014/main" id="{49D4E463-DC1A-4E99-830B-815801620F61}"/>
              </a:ext>
            </a:extLst>
          </p:cNvPr>
          <p:cNvSpPr>
            <a:spLocks noGrp="1"/>
          </p:cNvSpPr>
          <p:nvPr>
            <p:ph idx="1"/>
          </p:nvPr>
        </p:nvSpPr>
        <p:spPr>
          <a:xfrm>
            <a:off x="761802" y="2743200"/>
            <a:ext cx="4646905" cy="3613149"/>
          </a:xfrm>
        </p:spPr>
        <p:txBody>
          <a:bodyPr anchor="ctr">
            <a:normAutofit lnSpcReduction="10000"/>
          </a:bodyPr>
          <a:lstStyle/>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There are 5.8 million diabetics in the UK (</a:t>
            </a:r>
            <a:r>
              <a:rPr lang="en-IN" sz="1700" kern="100" dirty="0">
                <a:effectLst/>
                <a:latin typeface="Arial" panose="020B0604020202020204" pitchFamily="34" charset="0"/>
                <a:ea typeface="Calibri" panose="020F0502020204030204" pitchFamily="34" charset="0"/>
                <a:cs typeface="Arial" panose="020B0604020202020204" pitchFamily="34" charset="0"/>
              </a:rPr>
              <a:t>Diabetes UK, 2023</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According to the report by the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IN" sz="17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approximately 90 percent of diabetes cases worldwide are type 2 diabetes.</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According to the reports by the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IN" sz="17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recorded that presently there are 589 million adults with diabetes in the world.</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600"/>
              </a:spcBef>
              <a:spcAft>
                <a:spcPts val="600"/>
              </a:spcAft>
              <a:buFont typeface="Symbol" panose="05050102010706020507" pitchFamily="18" charset="2"/>
              <a:buChar char=""/>
            </a:pPr>
            <a:r>
              <a:rPr lang="en-US" sz="1700" kern="100" dirty="0">
                <a:effectLst/>
                <a:latin typeface="Arial" panose="020B0604020202020204" pitchFamily="34" charset="0"/>
                <a:ea typeface="Calibri" panose="020F0502020204030204" pitchFamily="34" charset="0"/>
                <a:cs typeface="Times New Roman" panose="02020603050405020304" pitchFamily="18" charset="0"/>
              </a:rPr>
              <a:t>The prevalence is expected to increase to 853 million in 2050 (</a:t>
            </a:r>
            <a:r>
              <a:rPr lang="en-IN" sz="1700" kern="100" dirty="0">
                <a:effectLst/>
                <a:latin typeface="Arial" panose="020B0604020202020204" pitchFamily="34" charset="0"/>
                <a:ea typeface="Calibri" panose="020F0502020204030204" pitchFamily="34" charset="0"/>
                <a:cs typeface="Arial" panose="020B0604020202020204" pitchFamily="34" charset="0"/>
              </a:rPr>
              <a:t>International Diabetes Federation 2025)</a:t>
            </a:r>
            <a:r>
              <a:rPr lang="en-US" sz="1700" kern="100" dirty="0">
                <a:effectLst/>
                <a:latin typeface="Arial" panose="020B0604020202020204" pitchFamily="34" charset="0"/>
                <a:ea typeface="Calibri" panose="020F0502020204030204" pitchFamily="34" charset="0"/>
                <a:cs typeface="Times New Roman" panose="02020603050405020304" pitchFamily="18" charset="0"/>
              </a:rPr>
              <a:t>.</a:t>
            </a:r>
            <a:endParaRPr lang="en-IN" sz="1700" kern="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descr="Capsules and pills inside a glass bowl">
            <a:extLst>
              <a:ext uri="{FF2B5EF4-FFF2-40B4-BE49-F238E27FC236}">
                <a16:creationId xmlns:a16="http://schemas.microsoft.com/office/drawing/2014/main" id="{9E48AFDA-8D0F-37B5-D2CC-C24AA414462C}"/>
              </a:ext>
            </a:extLst>
          </p:cNvPr>
          <p:cNvPicPr>
            <a:picLocks noChangeAspect="1"/>
          </p:cNvPicPr>
          <p:nvPr/>
        </p:nvPicPr>
        <p:blipFill>
          <a:blip r:embed="rId3"/>
          <a:srcRect r="33259"/>
          <a:stretch>
            <a:fillRect/>
          </a:stretch>
        </p:blipFill>
        <p:spPr>
          <a:xfrm>
            <a:off x="6096000" y="1"/>
            <a:ext cx="6102825" cy="6858000"/>
          </a:xfrm>
          <a:prstGeom prst="rect">
            <a:avLst/>
          </a:prstGeom>
        </p:spPr>
      </p:pic>
    </p:spTree>
    <p:extLst>
      <p:ext uri="{BB962C8B-B14F-4D97-AF65-F5344CB8AC3E}">
        <p14:creationId xmlns:p14="http://schemas.microsoft.com/office/powerpoint/2010/main" val="363552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D5AC3-A71D-4E98-8306-C970402CE7F4}"/>
              </a:ext>
            </a:extLst>
          </p:cNvPr>
          <p:cNvSpPr>
            <a:spLocks noGrp="1"/>
          </p:cNvSpPr>
          <p:nvPr>
            <p:ph type="title"/>
          </p:nvPr>
        </p:nvSpPr>
        <p:spPr>
          <a:xfrm>
            <a:off x="586478" y="1683756"/>
            <a:ext cx="3115265" cy="2396359"/>
          </a:xfrm>
        </p:spPr>
        <p:txBody>
          <a:bodyPr anchor="b">
            <a:normAutofit/>
          </a:bodyPr>
          <a:lstStyle/>
          <a:p>
            <a:pPr algn="r"/>
            <a:r>
              <a:rPr lang="en-US" sz="40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Economic Burden of Type 2 Diabetes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85F13D73-A666-272C-2DC3-C80762DCB78A}"/>
              </a:ext>
            </a:extLst>
          </p:cNvPr>
          <p:cNvGraphicFramePr>
            <a:graphicFrameLocks noGrp="1"/>
          </p:cNvGraphicFramePr>
          <p:nvPr>
            <p:ph idx="1"/>
            <p:extLst>
              <p:ext uri="{D42A27DB-BD31-4B8C-83A1-F6EECF244321}">
                <p14:modId xmlns:p14="http://schemas.microsoft.com/office/powerpoint/2010/main" val="8234577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1438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3C71C-DC40-45BB-B30D-C78670D3FC21}"/>
              </a:ext>
            </a:extLst>
          </p:cNvPr>
          <p:cNvSpPr>
            <a:spLocks noGrp="1"/>
          </p:cNvSpPr>
          <p:nvPr>
            <p:ph type="title"/>
          </p:nvPr>
        </p:nvSpPr>
        <p:spPr>
          <a:xfrm>
            <a:off x="586478" y="1683756"/>
            <a:ext cx="3115265" cy="2396359"/>
          </a:xfrm>
        </p:spPr>
        <p:txBody>
          <a:bodyPr anchor="b">
            <a:normAutofit/>
          </a:bodyPr>
          <a:lstStyle/>
          <a:p>
            <a:pPr algn="r"/>
            <a:r>
              <a:rPr lang="en-US" sz="4000" b="1"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Social Burden of Type 2 Diabetes </a:t>
            </a:r>
            <a:endParaRPr lang="en-IN" sz="4000" b="1" dirty="0">
              <a:solidFill>
                <a:srgbClr val="FFFFFF"/>
              </a:solidFill>
            </a:endParaRPr>
          </a:p>
        </p:txBody>
      </p:sp>
      <p:graphicFrame>
        <p:nvGraphicFramePr>
          <p:cNvPr id="5" name="Content Placeholder 2">
            <a:extLst>
              <a:ext uri="{FF2B5EF4-FFF2-40B4-BE49-F238E27FC236}">
                <a16:creationId xmlns:a16="http://schemas.microsoft.com/office/drawing/2014/main" id="{A2BD1B91-87F3-AEA1-DDF7-E95528AA0F6F}"/>
              </a:ext>
            </a:extLst>
          </p:cNvPr>
          <p:cNvGraphicFramePr>
            <a:graphicFrameLocks noGrp="1"/>
          </p:cNvGraphicFramePr>
          <p:nvPr>
            <p:ph idx="1"/>
            <p:extLst>
              <p:ext uri="{D42A27DB-BD31-4B8C-83A1-F6EECF244321}">
                <p14:modId xmlns:p14="http://schemas.microsoft.com/office/powerpoint/2010/main" val="5251309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9126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EE1CA5-3452-49F6-96FB-06CA9E33B35F}"/>
              </a:ext>
            </a:extLst>
          </p:cNvPr>
          <p:cNvSpPr>
            <a:spLocks noGrp="1"/>
          </p:cNvSpPr>
          <p:nvPr>
            <p:ph type="title"/>
          </p:nvPr>
        </p:nvSpPr>
        <p:spPr>
          <a:xfrm>
            <a:off x="838200" y="673770"/>
            <a:ext cx="3220329" cy="2027227"/>
          </a:xfrm>
        </p:spPr>
        <p:txBody>
          <a:bodyPr anchor="t">
            <a:normAutofit/>
          </a:bodyPr>
          <a:lstStyle/>
          <a:p>
            <a:r>
              <a:rPr lang="en-US" sz="38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Diagnosis and Initial Assessment</a:t>
            </a:r>
            <a:endParaRPr lang="en-IN" sz="3800" dirty="0">
              <a:solidFill>
                <a:srgbClr val="FFFFFF"/>
              </a:solidFill>
            </a:endParaRPr>
          </a:p>
        </p:txBody>
      </p:sp>
      <p:graphicFrame>
        <p:nvGraphicFramePr>
          <p:cNvPr id="5" name="Content Placeholder 2">
            <a:extLst>
              <a:ext uri="{FF2B5EF4-FFF2-40B4-BE49-F238E27FC236}">
                <a16:creationId xmlns:a16="http://schemas.microsoft.com/office/drawing/2014/main" id="{B70468B0-FE71-2CF7-F88B-8EFEDE964416}"/>
              </a:ext>
            </a:extLst>
          </p:cNvPr>
          <p:cNvGraphicFramePr>
            <a:graphicFrameLocks noGrp="1"/>
          </p:cNvGraphicFramePr>
          <p:nvPr>
            <p:ph idx="1"/>
            <p:extLst>
              <p:ext uri="{D42A27DB-BD31-4B8C-83A1-F6EECF244321}">
                <p14:modId xmlns:p14="http://schemas.microsoft.com/office/powerpoint/2010/main" val="242147372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556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34215-239D-42E8-B785-A445ED307F5C}"/>
              </a:ext>
            </a:extLst>
          </p:cNvPr>
          <p:cNvSpPr>
            <a:spLocks noGrp="1"/>
          </p:cNvSpPr>
          <p:nvPr>
            <p:ph type="title"/>
          </p:nvPr>
        </p:nvSpPr>
        <p:spPr>
          <a:xfrm>
            <a:off x="635000" y="640823"/>
            <a:ext cx="3418659" cy="5583148"/>
          </a:xfrm>
        </p:spPr>
        <p:txBody>
          <a:bodyPr anchor="ctr">
            <a:normAutofit/>
          </a:bodyPr>
          <a:lstStyle/>
          <a:p>
            <a:r>
              <a:rPr lang="en-US" sz="3800" b="1" kern="100" dirty="0">
                <a:effectLst/>
                <a:latin typeface="Arial" panose="020B0604020202020204" pitchFamily="34" charset="0"/>
                <a:ea typeface="Times New Roman" panose="02020603050405020304" pitchFamily="18" charset="0"/>
                <a:cs typeface="Times New Roman" panose="02020603050405020304" pitchFamily="18" charset="0"/>
              </a:rPr>
              <a:t>Management of Type 2 Diabetes</a:t>
            </a:r>
            <a:endParaRPr lang="en-IN" sz="38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204D34-2332-46B3-6C27-318704D1E610}"/>
              </a:ext>
            </a:extLst>
          </p:cNvPr>
          <p:cNvGraphicFramePr>
            <a:graphicFrameLocks noGrp="1"/>
          </p:cNvGraphicFramePr>
          <p:nvPr>
            <p:ph idx="1"/>
            <p:extLst>
              <p:ext uri="{D42A27DB-BD31-4B8C-83A1-F6EECF244321}">
                <p14:modId xmlns:p14="http://schemas.microsoft.com/office/powerpoint/2010/main" val="2335000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6581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2E489FC4-21EE-4AE5-9650-4E02D9C577F2}"/>
              </a:ext>
            </a:extLst>
          </p:cNvPr>
          <p:cNvSpPr>
            <a:spLocks noGrp="1"/>
          </p:cNvSpPr>
          <p:nvPr>
            <p:ph type="title"/>
          </p:nvPr>
        </p:nvSpPr>
        <p:spPr>
          <a:xfrm>
            <a:off x="838200" y="1495427"/>
            <a:ext cx="3733800" cy="4024310"/>
          </a:xfrm>
        </p:spPr>
        <p:txBody>
          <a:bodyPr>
            <a:normAutofit/>
          </a:bodyPr>
          <a:lstStyle/>
          <a:p>
            <a:r>
              <a:rPr lang="en-US" b="1" kern="100" dirty="0">
                <a:effectLst/>
                <a:latin typeface="Arial" panose="020B0604020202020204" pitchFamily="34" charset="0"/>
                <a:ea typeface="Times New Roman" panose="02020603050405020304" pitchFamily="18" charset="0"/>
                <a:cs typeface="Times New Roman" panose="02020603050405020304" pitchFamily="18" charset="0"/>
              </a:rPr>
              <a:t>Models and Frameworks in Type 2 Diabetes </a:t>
            </a:r>
            <a:endParaRPr lang="en-IN" dirty="0"/>
          </a:p>
        </p:txBody>
      </p:sp>
      <p:graphicFrame>
        <p:nvGraphicFramePr>
          <p:cNvPr id="5" name="Content Placeholder 2">
            <a:extLst>
              <a:ext uri="{FF2B5EF4-FFF2-40B4-BE49-F238E27FC236}">
                <a16:creationId xmlns:a16="http://schemas.microsoft.com/office/drawing/2014/main" id="{DE57CACE-2112-614C-1D1F-F2396567A894}"/>
              </a:ext>
            </a:extLst>
          </p:cNvPr>
          <p:cNvGraphicFramePr>
            <a:graphicFrameLocks noGrp="1"/>
          </p:cNvGraphicFramePr>
          <p:nvPr>
            <p:ph idx="1"/>
            <p:extLst>
              <p:ext uri="{D42A27DB-BD31-4B8C-83A1-F6EECF244321}">
                <p14:modId xmlns:p14="http://schemas.microsoft.com/office/powerpoint/2010/main" val="2253339715"/>
              </p:ext>
            </p:extLst>
          </p:nvPr>
        </p:nvGraphicFramePr>
        <p:xfrm>
          <a:off x="4702547" y="609600"/>
          <a:ext cx="6651253" cy="5567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6306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ECCF07-0D93-4D9D-A229-CB29608D65E9}"/>
              </a:ext>
            </a:extLst>
          </p:cNvPr>
          <p:cNvSpPr>
            <a:spLocks noGrp="1"/>
          </p:cNvSpPr>
          <p:nvPr>
            <p:ph type="title"/>
          </p:nvPr>
        </p:nvSpPr>
        <p:spPr>
          <a:xfrm>
            <a:off x="841248" y="256032"/>
            <a:ext cx="10506456" cy="1014984"/>
          </a:xfrm>
        </p:spPr>
        <p:txBody>
          <a:bodyPr anchor="b">
            <a:normAutofit/>
          </a:bodyPr>
          <a:lstStyle/>
          <a:p>
            <a:r>
              <a:rPr lang="en-IN" b="1" dirty="0">
                <a:effectLst/>
                <a:latin typeface="Arial" panose="020B0604020202020204" pitchFamily="34" charset="0"/>
                <a:ea typeface="Calibri" panose="020F0502020204030204" pitchFamily="34" charset="0"/>
                <a:cs typeface="Times New Roman" panose="02020603050405020304" pitchFamily="18" charset="0"/>
              </a:rPr>
              <a:t>Treatment of Type 2 Diabetes</a:t>
            </a:r>
            <a:endParaRPr lang="en-IN"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870058F-EC3A-4D2D-E836-3871C27A6316}"/>
              </a:ext>
            </a:extLst>
          </p:cNvPr>
          <p:cNvGraphicFramePr>
            <a:graphicFrameLocks noGrp="1"/>
          </p:cNvGraphicFramePr>
          <p:nvPr>
            <p:ph idx="1"/>
            <p:extLst>
              <p:ext uri="{D42A27DB-BD31-4B8C-83A1-F6EECF244321}">
                <p14:modId xmlns:p14="http://schemas.microsoft.com/office/powerpoint/2010/main" val="54890360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945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D8C1C-9203-48F6-9BF1-4AB762A33F46}"/>
              </a:ext>
            </a:extLst>
          </p:cNvPr>
          <p:cNvSpPr>
            <a:spLocks noGrp="1"/>
          </p:cNvSpPr>
          <p:nvPr>
            <p:ph type="title"/>
          </p:nvPr>
        </p:nvSpPr>
        <p:spPr/>
        <p:txBody>
          <a:bodyPr>
            <a:normAutofit/>
          </a:bodyPr>
          <a:lstStyle/>
          <a:p>
            <a:r>
              <a:rPr lang="en-IN" sz="4000" b="1" dirty="0">
                <a:effectLst/>
                <a:latin typeface="Arial" panose="020B0604020202020204" pitchFamily="34" charset="0"/>
                <a:ea typeface="Calibri" panose="020F0502020204030204" pitchFamily="34" charset="0"/>
                <a:cs typeface="Times New Roman" panose="02020603050405020304" pitchFamily="18" charset="0"/>
              </a:rPr>
              <a:t>Comorbidities Associated </a:t>
            </a:r>
            <a:endParaRPr lang="en-IN" sz="8000" dirty="0"/>
          </a:p>
        </p:txBody>
      </p:sp>
      <p:graphicFrame>
        <p:nvGraphicFramePr>
          <p:cNvPr id="5" name="Content Placeholder 2">
            <a:extLst>
              <a:ext uri="{FF2B5EF4-FFF2-40B4-BE49-F238E27FC236}">
                <a16:creationId xmlns:a16="http://schemas.microsoft.com/office/drawing/2014/main" id="{8E6C05B9-FF48-8FF4-E399-85EE034F65AE}"/>
              </a:ext>
            </a:extLst>
          </p:cNvPr>
          <p:cNvGraphicFramePr>
            <a:graphicFrameLocks noGrp="1"/>
          </p:cNvGraphicFramePr>
          <p:nvPr>
            <p:ph idx="1"/>
            <p:extLst>
              <p:ext uri="{D42A27DB-BD31-4B8C-83A1-F6EECF244321}">
                <p14:modId xmlns:p14="http://schemas.microsoft.com/office/powerpoint/2010/main" val="26503527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031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DDAC-56E1-404E-ADA4-BF16B374B224}"/>
              </a:ext>
            </a:extLst>
          </p:cNvPr>
          <p:cNvSpPr>
            <a:spLocks noGrp="1"/>
          </p:cNvSpPr>
          <p:nvPr>
            <p:ph type="title"/>
          </p:nvPr>
        </p:nvSpPr>
        <p:spPr/>
        <p:txBody>
          <a:bodyPr>
            <a:normAutofit/>
          </a:bodyPr>
          <a:lstStyle/>
          <a:p>
            <a:r>
              <a:rPr lang="en-IN" sz="4000" b="1" kern="100" dirty="0">
                <a:effectLst/>
                <a:latin typeface="Arial" panose="020B0604020202020204" pitchFamily="34" charset="0"/>
                <a:ea typeface="Calibri" panose="020F0502020204030204" pitchFamily="34" charset="0"/>
                <a:cs typeface="Times New Roman" panose="02020603050405020304" pitchFamily="18" charset="0"/>
              </a:rPr>
              <a:t>Prevention </a:t>
            </a:r>
            <a:endParaRPr lang="en-IN" sz="8000" dirty="0"/>
          </a:p>
        </p:txBody>
      </p:sp>
      <p:graphicFrame>
        <p:nvGraphicFramePr>
          <p:cNvPr id="5" name="Content Placeholder 2">
            <a:extLst>
              <a:ext uri="{FF2B5EF4-FFF2-40B4-BE49-F238E27FC236}">
                <a16:creationId xmlns:a16="http://schemas.microsoft.com/office/drawing/2014/main" id="{D4B1E2AA-C1E2-DACE-0635-131ACC13BEC3}"/>
              </a:ext>
            </a:extLst>
          </p:cNvPr>
          <p:cNvGraphicFramePr>
            <a:graphicFrameLocks noGrp="1"/>
          </p:cNvGraphicFramePr>
          <p:nvPr>
            <p:ph idx="1"/>
            <p:extLst>
              <p:ext uri="{D42A27DB-BD31-4B8C-83A1-F6EECF244321}">
                <p14:modId xmlns:p14="http://schemas.microsoft.com/office/powerpoint/2010/main" val="39906243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6635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67EFA-967C-438C-869B-1A8267127045}"/>
              </a:ext>
            </a:extLst>
          </p:cNvPr>
          <p:cNvSpPr>
            <a:spLocks noGrp="1"/>
          </p:cNvSpPr>
          <p:nvPr>
            <p:ph type="title"/>
          </p:nvPr>
        </p:nvSpPr>
        <p:spPr>
          <a:xfrm>
            <a:off x="466722" y="586855"/>
            <a:ext cx="3201366" cy="3387497"/>
          </a:xfrm>
        </p:spPr>
        <p:txBody>
          <a:bodyPr anchor="b">
            <a:normAutofit/>
          </a:bodyPr>
          <a:lstStyle/>
          <a:p>
            <a:pPr algn="r"/>
            <a:r>
              <a:rPr lang="en-IN" sz="3400" b="1"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Skills, Values and Behaviours of Healthcare Professionals </a:t>
            </a:r>
            <a:endParaRPr lang="en-IN" sz="3400" dirty="0">
              <a:solidFill>
                <a:srgbClr val="FFFFFF"/>
              </a:solidFill>
            </a:endParaRPr>
          </a:p>
        </p:txBody>
      </p:sp>
      <p:sp>
        <p:nvSpPr>
          <p:cNvPr id="3" name="Content Placeholder 2">
            <a:extLst>
              <a:ext uri="{FF2B5EF4-FFF2-40B4-BE49-F238E27FC236}">
                <a16:creationId xmlns:a16="http://schemas.microsoft.com/office/drawing/2014/main" id="{1FEE18D4-35DB-4ADC-A448-E43E479C04AC}"/>
              </a:ext>
            </a:extLst>
          </p:cNvPr>
          <p:cNvSpPr>
            <a:spLocks noGrp="1"/>
          </p:cNvSpPr>
          <p:nvPr>
            <p:ph idx="1"/>
          </p:nvPr>
        </p:nvSpPr>
        <p:spPr>
          <a:xfrm>
            <a:off x="4810259" y="649480"/>
            <a:ext cx="6555347" cy="5546047"/>
          </a:xfrm>
        </p:spPr>
        <p:txBody>
          <a:bodyPr anchor="ctr">
            <a:normAutofit/>
          </a:bodyPr>
          <a:lstStyle/>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Effective communication promotes understanding of treatment plans and facilitates involvement of patients in the decisions of their care (Paiva et al., 2019).</a:t>
            </a:r>
          </a:p>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Caring and empathy enhance compliance and trust towards management practices and strategies.</a:t>
            </a:r>
          </a:p>
          <a:p>
            <a:pPr marL="342900" marR="0" lvl="0" indent="-342900">
              <a:lnSpc>
                <a:spcPct val="150000"/>
              </a:lnSpc>
              <a:spcBef>
                <a:spcPts val="0"/>
              </a:spcBef>
              <a:spcAft>
                <a:spcPts val="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Cultural competence ensures that the care has been tailored in accordance with the diverse population (</a:t>
            </a:r>
            <a:r>
              <a:rPr lang="en-IN" sz="2000" kern="100" dirty="0" err="1">
                <a:effectLst/>
                <a:latin typeface="Arial" panose="020B0604020202020204" pitchFamily="34" charset="0"/>
                <a:ea typeface="Calibri" panose="020F0502020204030204" pitchFamily="34" charset="0"/>
                <a:cs typeface="Times New Roman" panose="02020603050405020304" pitchFamily="18" charset="0"/>
              </a:rPr>
              <a:t>Nikitara</a:t>
            </a:r>
            <a:r>
              <a:rPr lang="en-IN" sz="2000" kern="100" dirty="0">
                <a:effectLst/>
                <a:latin typeface="Arial" panose="020B0604020202020204" pitchFamily="34" charset="0"/>
                <a:ea typeface="Calibri" panose="020F0502020204030204" pitchFamily="34" charset="0"/>
                <a:cs typeface="Times New Roman" panose="02020603050405020304" pitchFamily="18" charset="0"/>
              </a:rPr>
              <a:t> et al., 2025).</a:t>
            </a:r>
          </a:p>
          <a:p>
            <a:pPr marL="342900" marR="0" lvl="0" indent="-342900">
              <a:lnSpc>
                <a:spcPct val="150000"/>
              </a:lnSpc>
              <a:spcBef>
                <a:spcPts val="0"/>
              </a:spcBef>
              <a:spcAft>
                <a:spcPts val="800"/>
              </a:spcAft>
              <a:buFont typeface="Symbol" panose="05050102010706020507" pitchFamily="18" charset="2"/>
              <a:buChar char=""/>
            </a:pPr>
            <a:r>
              <a:rPr lang="en-IN" sz="2000" kern="100" dirty="0">
                <a:effectLst/>
                <a:latin typeface="Arial" panose="020B0604020202020204" pitchFamily="34" charset="0"/>
                <a:ea typeface="Calibri" panose="020F0502020204030204" pitchFamily="34" charset="0"/>
                <a:cs typeface="Times New Roman" panose="02020603050405020304" pitchFamily="18" charset="0"/>
              </a:rPr>
              <a:t>Long-term glycaemic control outcomes can only be obtained with the support of behaviour change and self-management (Lee et al., 2019).</a:t>
            </a:r>
          </a:p>
        </p:txBody>
      </p:sp>
    </p:spTree>
    <p:extLst>
      <p:ext uri="{BB962C8B-B14F-4D97-AF65-F5344CB8AC3E}">
        <p14:creationId xmlns:p14="http://schemas.microsoft.com/office/powerpoint/2010/main" val="3885197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7CA4-C76D-48DB-8882-73C32D11CC98}"/>
              </a:ext>
            </a:extLst>
          </p:cNvPr>
          <p:cNvSpPr>
            <a:spLocks noGrp="1"/>
          </p:cNvSpPr>
          <p:nvPr>
            <p:ph type="title"/>
          </p:nvPr>
        </p:nvSpPr>
        <p:spPr/>
        <p:txBody>
          <a:bodyPr>
            <a:normAutofit/>
          </a:bodyPr>
          <a:lstStyle/>
          <a:p>
            <a:r>
              <a:rPr lang="en-IN" sz="4000" b="1" dirty="0">
                <a:effectLst/>
                <a:latin typeface="Arial" panose="020B0604020202020204" pitchFamily="34" charset="0"/>
                <a:ea typeface="Calibri" panose="020F0502020204030204" pitchFamily="34" charset="0"/>
                <a:cs typeface="Times New Roman" panose="02020603050405020304" pitchFamily="18" charset="0"/>
              </a:rPr>
              <a:t>Recommendations for Personalised Care Model </a:t>
            </a:r>
            <a:endParaRPr lang="en-IN" sz="8000" dirty="0"/>
          </a:p>
        </p:txBody>
      </p:sp>
      <p:graphicFrame>
        <p:nvGraphicFramePr>
          <p:cNvPr id="5" name="Content Placeholder 2">
            <a:extLst>
              <a:ext uri="{FF2B5EF4-FFF2-40B4-BE49-F238E27FC236}">
                <a16:creationId xmlns:a16="http://schemas.microsoft.com/office/drawing/2014/main" id="{4836ACC9-05AB-B4DC-9501-65EB585FA3D6}"/>
              </a:ext>
            </a:extLst>
          </p:cNvPr>
          <p:cNvGraphicFramePr>
            <a:graphicFrameLocks noGrp="1"/>
          </p:cNvGraphicFramePr>
          <p:nvPr>
            <p:ph idx="1"/>
            <p:extLst>
              <p:ext uri="{D42A27DB-BD31-4B8C-83A1-F6EECF244321}">
                <p14:modId xmlns:p14="http://schemas.microsoft.com/office/powerpoint/2010/main" val="22867054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7640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97C16-D466-4375-81AA-12055AE4393B}"/>
              </a:ext>
            </a:extLst>
          </p:cNvPr>
          <p:cNvSpPr>
            <a:spLocks noGrp="1"/>
          </p:cNvSpPr>
          <p:nvPr>
            <p:ph type="title"/>
          </p:nvPr>
        </p:nvSpPr>
        <p:spPr>
          <a:xfrm>
            <a:off x="466722" y="586855"/>
            <a:ext cx="3201366" cy="3387497"/>
          </a:xfrm>
        </p:spPr>
        <p:txBody>
          <a:bodyPr anchor="b">
            <a:normAutofit/>
          </a:bodyPr>
          <a:lstStyle/>
          <a:p>
            <a:pPr algn="r"/>
            <a:r>
              <a:rPr lang="en-US" sz="40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IN" sz="4000">
              <a:solidFill>
                <a:srgbClr val="FFFFFF"/>
              </a:solidFill>
            </a:endParaRPr>
          </a:p>
        </p:txBody>
      </p:sp>
      <p:sp>
        <p:nvSpPr>
          <p:cNvPr id="3" name="Content Placeholder 2">
            <a:extLst>
              <a:ext uri="{FF2B5EF4-FFF2-40B4-BE49-F238E27FC236}">
                <a16:creationId xmlns:a16="http://schemas.microsoft.com/office/drawing/2014/main" id="{98C94415-B4E3-411A-9FFE-344D2E5A401B}"/>
              </a:ext>
            </a:extLst>
          </p:cNvPr>
          <p:cNvSpPr>
            <a:spLocks noGrp="1"/>
          </p:cNvSpPr>
          <p:nvPr>
            <p:ph idx="1"/>
          </p:nvPr>
        </p:nvSpPr>
        <p:spPr>
          <a:xfrm>
            <a:off x="4810259" y="649480"/>
            <a:ext cx="6555347" cy="5546047"/>
          </a:xfrm>
        </p:spPr>
        <p:txBody>
          <a:bodyPr anchor="ctr">
            <a:noAutofit/>
          </a:bodyPr>
          <a:lstStyle/>
          <a:p>
            <a:pPr marL="0" marR="0" indent="0">
              <a:lnSpc>
                <a:spcPct val="100000"/>
              </a:lnSpc>
              <a:spcBef>
                <a:spcPts val="0"/>
              </a:spcBef>
              <a:spcAft>
                <a:spcPts val="600"/>
              </a:spcAft>
              <a:buNone/>
            </a:pPr>
            <a:r>
              <a:rPr lang="en-IN" sz="500" kern="100" dirty="0" err="1">
                <a:effectLst/>
                <a:latin typeface="Arial" panose="020B0604020202020204" pitchFamily="34" charset="0"/>
                <a:ea typeface="Calibri" panose="020F0502020204030204" pitchFamily="34" charset="0"/>
                <a:cs typeface="Arial" panose="020B0604020202020204" pitchFamily="34" charset="0"/>
              </a:rPr>
              <a:t>Aderinto</a:t>
            </a:r>
            <a:r>
              <a:rPr lang="en-IN" sz="500" kern="100" dirty="0">
                <a:effectLst/>
                <a:latin typeface="Arial" panose="020B0604020202020204" pitchFamily="34" charset="0"/>
                <a:ea typeface="Calibri" panose="020F0502020204030204" pitchFamily="34" charset="0"/>
                <a:cs typeface="Arial" panose="020B0604020202020204" pitchFamily="34" charset="0"/>
              </a:rPr>
              <a:t>, N., Olatunji, G., Kokori, E., Olaniyi, P., </a:t>
            </a:r>
            <a:r>
              <a:rPr lang="en-IN" sz="500" kern="100" dirty="0" err="1">
                <a:effectLst/>
                <a:latin typeface="Arial" panose="020B0604020202020204" pitchFamily="34" charset="0"/>
                <a:ea typeface="Calibri" panose="020F0502020204030204" pitchFamily="34" charset="0"/>
                <a:cs typeface="Arial" panose="020B0604020202020204" pitchFamily="34" charset="0"/>
              </a:rPr>
              <a:t>Isarinade</a:t>
            </a:r>
            <a:r>
              <a:rPr lang="en-IN" sz="500" kern="100" dirty="0">
                <a:effectLst/>
                <a:latin typeface="Arial" panose="020B0604020202020204" pitchFamily="34" charset="0"/>
                <a:ea typeface="Calibri" panose="020F0502020204030204" pitchFamily="34" charset="0"/>
                <a:cs typeface="Arial" panose="020B0604020202020204" pitchFamily="34" charset="0"/>
              </a:rPr>
              <a:t>, T. and Yusuf, I. (2023) Recent advances in bariatric surgery: a narrative review of weight loss procedures. </a:t>
            </a:r>
            <a:r>
              <a:rPr lang="en-IN" sz="500" i="1" kern="100" dirty="0">
                <a:effectLst/>
                <a:latin typeface="Arial" panose="020B0604020202020204" pitchFamily="34" charset="0"/>
                <a:ea typeface="Calibri" panose="020F0502020204030204" pitchFamily="34" charset="0"/>
                <a:cs typeface="Arial" panose="020B0604020202020204" pitchFamily="34" charset="0"/>
              </a:rPr>
              <a:t>Annals of Medicine and Surgery</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85</a:t>
            </a:r>
            <a:r>
              <a:rPr lang="en-IN" sz="500" kern="100" dirty="0">
                <a:effectLst/>
                <a:latin typeface="Arial" panose="020B0604020202020204" pitchFamily="34" charset="0"/>
                <a:ea typeface="Calibri" panose="020F0502020204030204" pitchFamily="34" charset="0"/>
                <a:cs typeface="Arial" panose="020B0604020202020204" pitchFamily="34" charset="0"/>
              </a:rPr>
              <a:t>(12), pp.6091–6104. </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An, X., Zhang, Y., Sun, W., Kang, X., Ji, H., Sun, Y., Jiang, L., Zhao, X., Gao, Q., Lian, F. and Tong, X. (2024) Early effective intervention can significantly reduce all-cause mortality in prediabetic patients: a systematic review and meta-analysis based on high-quality clinical studies. </a:t>
            </a:r>
            <a:r>
              <a:rPr lang="en-IN" sz="500" i="1" kern="100" dirty="0">
                <a:effectLst/>
                <a:latin typeface="Arial" panose="020B0604020202020204" pitchFamily="34" charset="0"/>
                <a:ea typeface="Calibri" panose="020F0502020204030204" pitchFamily="34" charset="0"/>
                <a:cs typeface="Arial" panose="020B0604020202020204" pitchFamily="34" charset="0"/>
              </a:rPr>
              <a:t>Frontiers in endocrinology</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15</a:t>
            </a:r>
            <a:r>
              <a:rPr lang="en-IN" sz="500" kern="100" dirty="0">
                <a:effectLst/>
                <a:latin typeface="Arial" panose="020B0604020202020204" pitchFamily="34" charset="0"/>
                <a:ea typeface="Calibri" panose="020F0502020204030204" pitchFamily="34" charset="0"/>
                <a:cs typeface="Arial" panose="020B0604020202020204" pitchFamily="34" charset="0"/>
              </a:rPr>
              <a:t>. </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Baker, C., Stahr, C.R., Singh, V., </a:t>
            </a:r>
            <a:r>
              <a:rPr lang="en-IN" sz="500" kern="100" dirty="0" err="1">
                <a:effectLst/>
                <a:latin typeface="Arial" panose="020B0604020202020204" pitchFamily="34" charset="0"/>
                <a:ea typeface="Calibri" panose="020F0502020204030204" pitchFamily="34" charset="0"/>
                <a:cs typeface="Arial" panose="020B0604020202020204" pitchFamily="34" charset="0"/>
              </a:rPr>
              <a:t>Plomondon</a:t>
            </a:r>
            <a:r>
              <a:rPr lang="en-IN" sz="500" kern="100" dirty="0">
                <a:effectLst/>
                <a:latin typeface="Arial" panose="020B0604020202020204" pitchFamily="34" charset="0"/>
                <a:ea typeface="Calibri" panose="020F0502020204030204" pitchFamily="34" charset="0"/>
                <a:cs typeface="Arial" panose="020B0604020202020204" pitchFamily="34" charset="0"/>
              </a:rPr>
              <a:t>, R., Anderson, V. and Rasouli, N. (2021) Should metformin remain the first-line therapy for treatment of type 2 diabetes? </a:t>
            </a:r>
            <a:r>
              <a:rPr lang="en-IN" sz="500" i="1" kern="100" dirty="0">
                <a:effectLst/>
                <a:latin typeface="Arial" panose="020B0604020202020204" pitchFamily="34" charset="0"/>
                <a:ea typeface="Calibri" panose="020F0502020204030204" pitchFamily="34" charset="0"/>
                <a:cs typeface="Arial" panose="020B0604020202020204" pitchFamily="34" charset="0"/>
              </a:rPr>
              <a:t>Therapeutic Advances in Endocrinology and Metabolism</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12</a:t>
            </a:r>
            <a:r>
              <a:rPr lang="en-IN" sz="500" kern="100" dirty="0">
                <a:effectLst/>
                <a:latin typeface="Arial" panose="020B0604020202020204" pitchFamily="34" charset="0"/>
                <a:ea typeface="Calibri" panose="020F0502020204030204" pitchFamily="34" charset="0"/>
                <a:cs typeface="Arial" panose="020B0604020202020204" pitchFamily="34" charset="0"/>
              </a:rPr>
              <a:t>(12), p.204201882098022.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Baptista, D.R., Wiens, A., </a:t>
            </a:r>
            <a:r>
              <a:rPr lang="en-IN" sz="500" dirty="0" err="1">
                <a:effectLst/>
                <a:latin typeface="Arial" panose="020B0604020202020204" pitchFamily="34" charset="0"/>
                <a:ea typeface="Times New Roman" panose="02020603050405020304" pitchFamily="18" charset="0"/>
                <a:cs typeface="Arial" panose="020B0604020202020204" pitchFamily="34" charset="0"/>
              </a:rPr>
              <a:t>Pontarolo</a:t>
            </a:r>
            <a:r>
              <a:rPr lang="en-IN" sz="500" dirty="0">
                <a:effectLst/>
                <a:latin typeface="Arial" panose="020B0604020202020204" pitchFamily="34" charset="0"/>
                <a:ea typeface="Times New Roman" panose="02020603050405020304" pitchFamily="18" charset="0"/>
                <a:cs typeface="Arial" panose="020B0604020202020204" pitchFamily="34" charset="0"/>
              </a:rPr>
              <a:t>, R., Regis, L., Reis, W.C.T. and </a:t>
            </a:r>
            <a:r>
              <a:rPr lang="en-IN" sz="500" dirty="0" err="1">
                <a:effectLst/>
                <a:latin typeface="Arial" panose="020B0604020202020204" pitchFamily="34" charset="0"/>
                <a:ea typeface="Times New Roman" panose="02020603050405020304" pitchFamily="18" charset="0"/>
                <a:cs typeface="Arial" panose="020B0604020202020204" pitchFamily="34" charset="0"/>
              </a:rPr>
              <a:t>Correr</a:t>
            </a:r>
            <a:r>
              <a:rPr lang="en-IN" sz="500" dirty="0">
                <a:effectLst/>
                <a:latin typeface="Arial" panose="020B0604020202020204" pitchFamily="34" charset="0"/>
                <a:ea typeface="Times New Roman" panose="02020603050405020304" pitchFamily="18" charset="0"/>
                <a:cs typeface="Arial" panose="020B0604020202020204" pitchFamily="34" charset="0"/>
              </a:rPr>
              <a:t>, C.J. (2016) The chronic care model for type 2 diabetes: a systematic review.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Diabetology &amp; Metabolic Syndrome</a:t>
            </a:r>
            <a:r>
              <a:rPr lang="en-IN" sz="500" dirty="0">
                <a:effectLst/>
                <a:latin typeface="Arial" panose="020B0604020202020204" pitchFamily="34" charset="0"/>
                <a:ea typeface="Times New Roman" panose="02020603050405020304" pitchFamily="18" charset="0"/>
                <a:cs typeface="Arial" panose="020B0604020202020204" pitchFamily="34" charset="0"/>
              </a:rPr>
              <a:t>, </a:t>
            </a:r>
            <a:r>
              <a:rPr lang="en-IN" sz="500" i="1" dirty="0">
                <a:effectLst/>
                <a:latin typeface="Arial" panose="020B0604020202020204" pitchFamily="34" charset="0"/>
                <a:ea typeface="Times New Roman" panose="02020603050405020304" pitchFamily="18" charset="0"/>
                <a:cs typeface="Arial" panose="020B0604020202020204" pitchFamily="34" charset="0"/>
              </a:rPr>
              <a:t>8</a:t>
            </a:r>
            <a:r>
              <a:rPr lang="en-IN" sz="500" dirty="0">
                <a:effectLst/>
                <a:latin typeface="Arial" panose="020B0604020202020204" pitchFamily="34" charset="0"/>
                <a:ea typeface="Times New Roman" panose="02020603050405020304" pitchFamily="18" charset="0"/>
                <a:cs typeface="Arial" panose="020B0604020202020204" pitchFamily="34" charset="0"/>
              </a:rPr>
              <a:t>(1).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Bostock, B. (2026) </a:t>
            </a:r>
            <a:r>
              <a:rPr lang="en-IN" sz="500" i="1" dirty="0">
                <a:effectLst/>
                <a:latin typeface="Arial" panose="020B0604020202020204" pitchFamily="34" charset="0"/>
                <a:ea typeface="Times New Roman" panose="02020603050405020304" pitchFamily="18" charset="0"/>
                <a:cs typeface="Arial" panose="020B0604020202020204" pitchFamily="34" charset="0"/>
              </a:rPr>
              <a:t>The NICE type 2 diabetes guideline update: taking a cardiorenal metabolic approach</a:t>
            </a:r>
            <a:r>
              <a:rPr lang="en-IN" sz="500" dirty="0">
                <a:effectLst/>
                <a:latin typeface="Arial" panose="020B0604020202020204" pitchFamily="34" charset="0"/>
                <a:ea typeface="Times New Roman" panose="02020603050405020304" pitchFamily="18" charset="0"/>
                <a:cs typeface="Arial" panose="020B0604020202020204" pitchFamily="34" charset="0"/>
              </a:rPr>
              <a:t>. [online] Practicenurse.co.uk.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3"/>
              </a:rPr>
              <a:t>https://practicenurse.co.uk/articles/diabetes/the-nice-type-2-diabetes-guideline-update-taking-a-cardiorenal-metabolic-approach</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CDC. (2024) </a:t>
            </a:r>
            <a:r>
              <a:rPr lang="en-IN" sz="500" i="1" dirty="0">
                <a:effectLst/>
                <a:latin typeface="Arial" panose="020B0604020202020204" pitchFamily="34" charset="0"/>
                <a:ea typeface="Times New Roman" panose="02020603050405020304" pitchFamily="18" charset="0"/>
                <a:cs typeface="Arial" panose="020B0604020202020204" pitchFamily="34" charset="0"/>
              </a:rPr>
              <a:t>About Gestational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Diabetes.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4"/>
              </a:rPr>
              <a:t>https://www.cdc.gov/diabetes/about/gestational-diabetes.html</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Cleveland Clinic (2023) </a:t>
            </a:r>
            <a:r>
              <a:rPr lang="en-IN" sz="500" i="1" dirty="0">
                <a:effectLst/>
                <a:latin typeface="Arial" panose="020B0604020202020204" pitchFamily="34" charset="0"/>
                <a:ea typeface="Times New Roman" panose="02020603050405020304" pitchFamily="18" charset="0"/>
                <a:cs typeface="Arial" panose="020B0604020202020204" pitchFamily="34" charset="0"/>
              </a:rPr>
              <a:t>Type 2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Cleveland Clinic.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5"/>
              </a:rPr>
              <a:t>https://my.clevelandclinic.org/health/diseases/21501-type-2-diabetes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0" dirty="0">
                <a:effectLst/>
                <a:latin typeface="Arial" panose="020B0604020202020204" pitchFamily="34" charset="0"/>
                <a:ea typeface="Times New Roman" panose="02020603050405020304" pitchFamily="18" charset="0"/>
                <a:cs typeface="Arial" panose="020B0604020202020204" pitchFamily="34" charset="0"/>
              </a:rPr>
              <a:t>Crawford, R., Stoye, G. and </a:t>
            </a:r>
            <a:r>
              <a:rPr lang="en-IN" sz="500" kern="0" dirty="0" err="1">
                <a:effectLst/>
                <a:latin typeface="Arial" panose="020B0604020202020204" pitchFamily="34" charset="0"/>
                <a:ea typeface="Times New Roman" panose="02020603050405020304" pitchFamily="18" charset="0"/>
                <a:cs typeface="Arial" panose="020B0604020202020204" pitchFamily="34" charset="0"/>
              </a:rPr>
              <a:t>Zaranko</a:t>
            </a:r>
            <a:r>
              <a:rPr lang="en-IN" sz="500" kern="0" dirty="0">
                <a:effectLst/>
                <a:latin typeface="Arial" panose="020B0604020202020204" pitchFamily="34" charset="0"/>
                <a:ea typeface="Times New Roman" panose="02020603050405020304" pitchFamily="18" charset="0"/>
                <a:cs typeface="Arial" panose="020B0604020202020204" pitchFamily="34" charset="0"/>
              </a:rPr>
              <a:t>, B. (2021) Long-term care spending and hospital use among the older population in England. </a:t>
            </a:r>
            <a:r>
              <a:rPr lang="en-IN" sz="500" i="1" kern="0" dirty="0">
                <a:effectLst/>
                <a:latin typeface="Arial" panose="020B0604020202020204" pitchFamily="34" charset="0"/>
                <a:ea typeface="Times New Roman" panose="02020603050405020304" pitchFamily="18" charset="0"/>
                <a:cs typeface="Arial" panose="020B0604020202020204" pitchFamily="34" charset="0"/>
              </a:rPr>
              <a:t>Journal of Health Economics</a:t>
            </a:r>
            <a:r>
              <a:rPr lang="en-IN" sz="500" kern="0" dirty="0">
                <a:effectLst/>
                <a:latin typeface="Arial" panose="020B0604020202020204" pitchFamily="34" charset="0"/>
                <a:ea typeface="Times New Roman" panose="02020603050405020304" pitchFamily="18" charset="0"/>
                <a:cs typeface="Arial" panose="020B0604020202020204" pitchFamily="34" charset="0"/>
              </a:rPr>
              <a:t>, </a:t>
            </a:r>
            <a:r>
              <a:rPr lang="en-IN" sz="500" i="1" kern="0" dirty="0">
                <a:effectLst/>
                <a:latin typeface="Arial" panose="020B0604020202020204" pitchFamily="34" charset="0"/>
                <a:ea typeface="Times New Roman" panose="02020603050405020304" pitchFamily="18" charset="0"/>
                <a:cs typeface="Arial" panose="020B0604020202020204" pitchFamily="34" charset="0"/>
              </a:rPr>
              <a:t>78</a:t>
            </a:r>
            <a:r>
              <a:rPr lang="en-IN" sz="500" kern="0" dirty="0">
                <a:effectLst/>
                <a:latin typeface="Arial" panose="020B0604020202020204" pitchFamily="34" charset="0"/>
                <a:ea typeface="Times New Roman" panose="02020603050405020304" pitchFamily="18" charset="0"/>
                <a:cs typeface="Arial" panose="020B0604020202020204" pitchFamily="34" charset="0"/>
              </a:rPr>
              <a:t>, p.102477. </a:t>
            </a:r>
            <a:endParaRPr lang="en-IN" sz="5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Diabetes UK (2023) </a:t>
            </a:r>
            <a:r>
              <a:rPr lang="en-IN" sz="500" i="1" dirty="0">
                <a:effectLst/>
                <a:latin typeface="Arial" panose="020B0604020202020204" pitchFamily="34" charset="0"/>
                <a:ea typeface="Times New Roman" panose="02020603050405020304" pitchFamily="18" charset="0"/>
                <a:cs typeface="Arial" panose="020B0604020202020204" pitchFamily="34" charset="0"/>
              </a:rPr>
              <a:t>How Many People in the UK Have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Diabetes UK.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6"/>
              </a:rPr>
              <a:t>https://www.diabetes.org.uk/about-us/about-the-charity/our-strategy/statistics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Ernawati, U., </a:t>
            </a:r>
            <a:r>
              <a:rPr lang="en-IN" sz="500" kern="100" dirty="0" err="1">
                <a:effectLst/>
                <a:latin typeface="Arial" panose="020B0604020202020204" pitchFamily="34" charset="0"/>
                <a:ea typeface="Calibri" panose="020F0502020204030204" pitchFamily="34" charset="0"/>
                <a:cs typeface="Arial" panose="020B0604020202020204" pitchFamily="34" charset="0"/>
              </a:rPr>
              <a:t>Wihastuti</a:t>
            </a:r>
            <a:r>
              <a:rPr lang="en-IN" sz="500" kern="100" dirty="0">
                <a:effectLst/>
                <a:latin typeface="Arial" panose="020B0604020202020204" pitchFamily="34" charset="0"/>
                <a:ea typeface="Calibri" panose="020F0502020204030204" pitchFamily="34" charset="0"/>
                <a:cs typeface="Arial" panose="020B0604020202020204" pitchFamily="34" charset="0"/>
              </a:rPr>
              <a:t>, T.A. and Utami, Y.W. (2021) Effectiveness of Diabetes self-management Education (DSME) in Type 2 Diabetes Mellitus (T2DM) patients: Systematic Literature Review. </a:t>
            </a:r>
            <a:r>
              <a:rPr lang="en-IN" sz="500" i="1" kern="100" dirty="0">
                <a:effectLst/>
                <a:latin typeface="Arial" panose="020B0604020202020204" pitchFamily="34" charset="0"/>
                <a:ea typeface="Calibri" panose="020F0502020204030204" pitchFamily="34" charset="0"/>
                <a:cs typeface="Arial" panose="020B0604020202020204" pitchFamily="34" charset="0"/>
              </a:rPr>
              <a:t>Journal of Public Health Research</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10</a:t>
            </a:r>
            <a:r>
              <a:rPr lang="en-IN" sz="500" kern="100" dirty="0">
                <a:effectLst/>
                <a:latin typeface="Arial" panose="020B0604020202020204" pitchFamily="34" charset="0"/>
                <a:ea typeface="Calibri" panose="020F0502020204030204" pitchFamily="34" charset="0"/>
                <a:cs typeface="Arial" panose="020B0604020202020204" pitchFamily="34" charset="0"/>
              </a:rPr>
              <a:t>(2), pp.198–202.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Freeman, A.M. and Pennings, N. (2023) </a:t>
            </a:r>
            <a:r>
              <a:rPr lang="en-IN" sz="500" i="1" dirty="0">
                <a:effectLst/>
                <a:latin typeface="Arial" panose="020B0604020202020204" pitchFamily="34" charset="0"/>
                <a:ea typeface="Times New Roman" panose="02020603050405020304" pitchFamily="18" charset="0"/>
                <a:cs typeface="Arial" panose="020B0604020202020204" pitchFamily="34" charset="0"/>
              </a:rPr>
              <a:t>Insulin Resistance</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nih.gov.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7"/>
              </a:rPr>
              <a:t>https://www.ncbi.nlm.nih.gov/books/NBK507839/</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err="1">
                <a:effectLst/>
                <a:latin typeface="Arial" panose="020B0604020202020204" pitchFamily="34" charset="0"/>
                <a:ea typeface="Times New Roman" panose="02020603050405020304" pitchFamily="18" charset="0"/>
                <a:cs typeface="Arial" panose="020B0604020202020204" pitchFamily="34" charset="0"/>
              </a:rPr>
              <a:t>Gopisetty</a:t>
            </a:r>
            <a:r>
              <a:rPr lang="en-IN" sz="500" dirty="0">
                <a:effectLst/>
                <a:latin typeface="Arial" panose="020B0604020202020204" pitchFamily="34" charset="0"/>
                <a:ea typeface="Times New Roman" panose="02020603050405020304" pitchFamily="18" charset="0"/>
                <a:cs typeface="Arial" panose="020B0604020202020204" pitchFamily="34" charset="0"/>
              </a:rPr>
              <a:t>, D., Levine, B., Liu, N., Younge, P., Brown, A., Close, K.L. and Wood, R. (2018) How Does Diabetes Affect Daily Life? A Beyond-A1C Perspective on Unmet Needs. </a:t>
            </a:r>
            <a:r>
              <a:rPr lang="en-IN" sz="500" i="1" dirty="0">
                <a:effectLst/>
                <a:latin typeface="Arial" panose="020B0604020202020204" pitchFamily="34" charset="0"/>
                <a:ea typeface="Times New Roman" panose="02020603050405020304" pitchFamily="18" charset="0"/>
                <a:cs typeface="Arial" panose="020B0604020202020204" pitchFamily="34" charset="0"/>
              </a:rPr>
              <a:t>Clinical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a:t>
            </a:r>
            <a:r>
              <a:rPr lang="en-IN" sz="500" i="1" dirty="0">
                <a:effectLst/>
                <a:latin typeface="Arial" panose="020B0604020202020204" pitchFamily="34" charset="0"/>
                <a:ea typeface="Times New Roman" panose="02020603050405020304" pitchFamily="18" charset="0"/>
                <a:cs typeface="Arial" panose="020B0604020202020204" pitchFamily="34" charset="0"/>
              </a:rPr>
              <a:t>36</a:t>
            </a:r>
            <a:r>
              <a:rPr lang="en-IN" sz="500" dirty="0">
                <a:effectLst/>
                <a:latin typeface="Arial" panose="020B0604020202020204" pitchFamily="34" charset="0"/>
                <a:ea typeface="Times New Roman" panose="02020603050405020304" pitchFamily="18" charset="0"/>
                <a:cs typeface="Arial" panose="020B0604020202020204" pitchFamily="34" charset="0"/>
              </a:rPr>
              <a:t>(2), pp.133–137.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Goyal, R., </a:t>
            </a:r>
            <a:r>
              <a:rPr lang="en-IN" sz="500" dirty="0" err="1">
                <a:effectLst/>
                <a:latin typeface="Arial" panose="020B0604020202020204" pitchFamily="34" charset="0"/>
                <a:ea typeface="Times New Roman" panose="02020603050405020304" pitchFamily="18" charset="0"/>
                <a:cs typeface="Arial" panose="020B0604020202020204" pitchFamily="34" charset="0"/>
              </a:rPr>
              <a:t>Jialal</a:t>
            </a:r>
            <a:r>
              <a:rPr lang="en-IN" sz="500" dirty="0">
                <a:effectLst/>
                <a:latin typeface="Arial" panose="020B0604020202020204" pitchFamily="34" charset="0"/>
                <a:ea typeface="Times New Roman" panose="02020603050405020304" pitchFamily="18" charset="0"/>
                <a:cs typeface="Arial" panose="020B0604020202020204" pitchFamily="34" charset="0"/>
              </a:rPr>
              <a:t>, I. and Singhal, M. (2023) </a:t>
            </a:r>
            <a:r>
              <a:rPr lang="en-IN" sz="500" i="1" dirty="0">
                <a:effectLst/>
                <a:latin typeface="Arial" panose="020B0604020202020204" pitchFamily="34" charset="0"/>
                <a:ea typeface="Times New Roman" panose="02020603050405020304" pitchFamily="18" charset="0"/>
                <a:cs typeface="Arial" panose="020B0604020202020204" pitchFamily="34" charset="0"/>
              </a:rPr>
              <a:t>Type 2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National </a:t>
            </a:r>
            <a:r>
              <a:rPr lang="en-IN" sz="500" dirty="0" err="1">
                <a:effectLst/>
                <a:latin typeface="Arial" panose="020B0604020202020204" pitchFamily="34" charset="0"/>
                <a:ea typeface="Times New Roman" panose="02020603050405020304" pitchFamily="18" charset="0"/>
                <a:cs typeface="Arial" panose="020B0604020202020204" pitchFamily="34" charset="0"/>
              </a:rPr>
              <a:t>Center</a:t>
            </a:r>
            <a:r>
              <a:rPr lang="en-IN" sz="500" dirty="0">
                <a:effectLst/>
                <a:latin typeface="Arial" panose="020B0604020202020204" pitchFamily="34" charset="0"/>
                <a:ea typeface="Times New Roman" panose="02020603050405020304" pitchFamily="18" charset="0"/>
                <a:cs typeface="Arial" panose="020B0604020202020204" pitchFamily="34" charset="0"/>
              </a:rPr>
              <a:t> for Biotechnology Information.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8"/>
              </a:rPr>
              <a:t>https://www.ncbi.nlm.nih.gov/books/NBK513253/</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Goyal, S., Rani, J., Bhat, M.A. and Vanita, V. (2023) Genetics of diabetes. </a:t>
            </a:r>
            <a:r>
              <a:rPr lang="en-IN" sz="500" i="1" dirty="0">
                <a:effectLst/>
                <a:latin typeface="Arial" panose="020B0604020202020204" pitchFamily="34" charset="0"/>
                <a:ea typeface="Times New Roman" panose="02020603050405020304" pitchFamily="18" charset="0"/>
                <a:cs typeface="Arial" panose="020B0604020202020204" pitchFamily="34" charset="0"/>
              </a:rPr>
              <a:t>World Journal of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a:t>
            </a:r>
            <a:r>
              <a:rPr lang="en-IN" sz="500" i="1" dirty="0">
                <a:effectLst/>
                <a:latin typeface="Arial" panose="020B0604020202020204" pitchFamily="34" charset="0"/>
                <a:ea typeface="Times New Roman" panose="02020603050405020304" pitchFamily="18" charset="0"/>
                <a:cs typeface="Arial" panose="020B0604020202020204" pitchFamily="34" charset="0"/>
              </a:rPr>
              <a:t>14</a:t>
            </a:r>
            <a:r>
              <a:rPr lang="en-IN" sz="500" dirty="0">
                <a:effectLst/>
                <a:latin typeface="Arial" panose="020B0604020202020204" pitchFamily="34" charset="0"/>
                <a:ea typeface="Times New Roman" panose="02020603050405020304" pitchFamily="18" charset="0"/>
                <a:cs typeface="Arial" panose="020B0604020202020204" pitchFamily="34" charset="0"/>
              </a:rPr>
              <a:t>(6), pp.656–679.</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International Diabetes Federation (2025)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Diabetes around the World in 2025</a:t>
            </a:r>
            <a:r>
              <a:rPr lang="en-IN" sz="500" dirty="0">
                <a:effectLst/>
                <a:latin typeface="Arial" panose="020B0604020202020204" pitchFamily="34" charset="0"/>
                <a:ea typeface="Times New Roman" panose="02020603050405020304" pitchFamily="18" charset="0"/>
                <a:cs typeface="Arial" panose="020B0604020202020204" pitchFamily="34" charset="0"/>
              </a:rPr>
              <a:t>. [online] IDF Diabetes Atlas.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9"/>
              </a:rPr>
              <a:t>https://diabetesatlas.org/</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International Diabetes Federation (2025)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Diabetes Facts &amp; Figures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International Diabetes Federation.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0"/>
              </a:rPr>
              <a:t>https://idf.org/about-diabetes/diabetes-facts-figures/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err="1">
                <a:effectLst/>
                <a:latin typeface="Arial" panose="020B0604020202020204" pitchFamily="34" charset="0"/>
                <a:ea typeface="Times New Roman" panose="02020603050405020304" pitchFamily="18" charset="0"/>
                <a:cs typeface="Arial" panose="020B0604020202020204" pitchFamily="34" charset="0"/>
              </a:rPr>
              <a:t>Karpha</a:t>
            </a:r>
            <a:r>
              <a:rPr lang="en-IN" sz="500" dirty="0">
                <a:effectLst/>
                <a:latin typeface="Arial" panose="020B0604020202020204" pitchFamily="34" charset="0"/>
                <a:ea typeface="Times New Roman" panose="02020603050405020304" pitchFamily="18" charset="0"/>
                <a:cs typeface="Arial" panose="020B0604020202020204" pitchFamily="34" charset="0"/>
              </a:rPr>
              <a:t>, K., Biswas, J., Nath, S., Dhali, A., </a:t>
            </a:r>
            <a:r>
              <a:rPr lang="en-IN" sz="500" dirty="0" err="1">
                <a:effectLst/>
                <a:latin typeface="Arial" panose="020B0604020202020204" pitchFamily="34" charset="0"/>
                <a:ea typeface="Times New Roman" panose="02020603050405020304" pitchFamily="18" charset="0"/>
                <a:cs typeface="Arial" panose="020B0604020202020204" pitchFamily="34" charset="0"/>
              </a:rPr>
              <a:t>Sarkhel</a:t>
            </a:r>
            <a:r>
              <a:rPr lang="en-IN" sz="500" dirty="0">
                <a:effectLst/>
                <a:latin typeface="Arial" panose="020B0604020202020204" pitchFamily="34" charset="0"/>
                <a:ea typeface="Times New Roman" panose="02020603050405020304" pitchFamily="18" charset="0"/>
                <a:cs typeface="Arial" panose="020B0604020202020204" pitchFamily="34" charset="0"/>
              </a:rPr>
              <a:t>, S. and Dhali, G.K. (2022) Factors affecting depression and anxiety in diabetic patients: A cross sectional study from a tertiary care hospital in Eastern India. </a:t>
            </a:r>
            <a:r>
              <a:rPr lang="en-IN" sz="500" i="1" dirty="0">
                <a:effectLst/>
                <a:latin typeface="Arial" panose="020B0604020202020204" pitchFamily="34" charset="0"/>
                <a:ea typeface="Times New Roman" panose="02020603050405020304" pitchFamily="18" charset="0"/>
                <a:cs typeface="Arial" panose="020B0604020202020204" pitchFamily="34" charset="0"/>
              </a:rPr>
              <a:t>Annals of Medicine and Surgery</a:t>
            </a:r>
            <a:r>
              <a:rPr lang="en-IN" sz="500" dirty="0">
                <a:effectLst/>
                <a:latin typeface="Arial" panose="020B0604020202020204" pitchFamily="34" charset="0"/>
                <a:ea typeface="Times New Roman" panose="02020603050405020304" pitchFamily="18" charset="0"/>
                <a:cs typeface="Arial" panose="020B0604020202020204" pitchFamily="34" charset="0"/>
              </a:rPr>
              <a:t>, </a:t>
            </a:r>
            <a:r>
              <a:rPr lang="en-IN" sz="500" i="1" dirty="0">
                <a:effectLst/>
                <a:latin typeface="Arial" panose="020B0604020202020204" pitchFamily="34" charset="0"/>
                <a:ea typeface="Times New Roman" panose="02020603050405020304" pitchFamily="18" charset="0"/>
                <a:cs typeface="Arial" panose="020B0604020202020204" pitchFamily="34" charset="0"/>
              </a:rPr>
              <a:t>84.</a:t>
            </a:r>
            <a:endParaRPr lang="en-IN" sz="5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Lee, A.A., Piette, J.D., Heisler, M., Janevic, M.R. and Rosland, A.-M. (2019) Diabetes self-management and </a:t>
            </a:r>
            <a:r>
              <a:rPr lang="en-IN" sz="500" kern="100" dirty="0" err="1">
                <a:effectLst/>
                <a:latin typeface="Arial" panose="020B0604020202020204" pitchFamily="34" charset="0"/>
                <a:ea typeface="Calibri" panose="020F0502020204030204" pitchFamily="34" charset="0"/>
                <a:cs typeface="Arial" panose="020B0604020202020204" pitchFamily="34" charset="0"/>
              </a:rPr>
              <a:t>glycemic</a:t>
            </a:r>
            <a:r>
              <a:rPr lang="en-IN" sz="500" kern="100" dirty="0">
                <a:effectLst/>
                <a:latin typeface="Arial" panose="020B0604020202020204" pitchFamily="34" charset="0"/>
                <a:ea typeface="Calibri" panose="020F0502020204030204" pitchFamily="34" charset="0"/>
                <a:cs typeface="Arial" panose="020B0604020202020204" pitchFamily="34" charset="0"/>
              </a:rPr>
              <a:t> control: The role of autonomy support from informal health supporters. </a:t>
            </a:r>
            <a:r>
              <a:rPr lang="en-IN" sz="500" i="1" kern="100" dirty="0">
                <a:effectLst/>
                <a:latin typeface="Arial" panose="020B0604020202020204" pitchFamily="34" charset="0"/>
                <a:ea typeface="Calibri" panose="020F0502020204030204" pitchFamily="34" charset="0"/>
                <a:cs typeface="Arial" panose="020B0604020202020204" pitchFamily="34" charset="0"/>
              </a:rPr>
              <a:t>Health Psychology</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38</a:t>
            </a:r>
            <a:r>
              <a:rPr lang="en-IN" sz="500" kern="100" dirty="0">
                <a:effectLst/>
                <a:latin typeface="Arial" panose="020B0604020202020204" pitchFamily="34" charset="0"/>
                <a:ea typeface="Calibri" panose="020F0502020204030204" pitchFamily="34" charset="0"/>
                <a:cs typeface="Arial" panose="020B0604020202020204" pitchFamily="34" charset="0"/>
              </a:rPr>
              <a:t>(2), pp.122–132.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Little, R. (2022)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Diabetes Tests &amp; Diagnosis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National Institute of Diabetes and Digestive and Kidney Diseases.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1"/>
              </a:rPr>
              <a:t>https://www.niddk.nih.gov/health-information/diabetes/overview/tests-diagnosis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Lucier, J. and Weinstock, R.S. (2024)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Diabetes Mellitus Type 1</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Nih.gov.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2"/>
              </a:rPr>
              <a:t>https://www.ncbi.nlm.nih.gov/books/NBK507713/</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Ma, C.-X., Ma, X.-N., Guan, C.-H., Li, Y.-D., Mauricio, D. and Fu, S.-B. (2022) Cardiovascular Disease in Type 2 Diabetes mellitus: Progress toward Personalized Management. </a:t>
            </a:r>
            <a:r>
              <a:rPr lang="en-IN" sz="500" i="1" kern="100" dirty="0">
                <a:effectLst/>
                <a:latin typeface="Arial" panose="020B0604020202020204" pitchFamily="34" charset="0"/>
                <a:ea typeface="Calibri" panose="020F0502020204030204" pitchFamily="34" charset="0"/>
                <a:cs typeface="Arial" panose="020B0604020202020204" pitchFamily="34" charset="0"/>
              </a:rPr>
              <a:t>Cardiovascular Diabetology</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21</a:t>
            </a:r>
            <a:r>
              <a:rPr lang="en-IN" sz="500" kern="100" dirty="0">
                <a:effectLst/>
                <a:latin typeface="Arial" panose="020B0604020202020204" pitchFamily="34" charset="0"/>
                <a:ea typeface="Calibri" panose="020F0502020204030204" pitchFamily="34" charset="0"/>
                <a:cs typeface="Arial" panose="020B0604020202020204" pitchFamily="34" charset="0"/>
              </a:rPr>
              <a:t>(1).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MedlinePlus (2022) </a:t>
            </a:r>
            <a:r>
              <a:rPr lang="en-IN" sz="500" i="1" dirty="0" err="1">
                <a:effectLst/>
                <a:latin typeface="Arial" panose="020B0604020202020204" pitchFamily="34" charset="0"/>
                <a:ea typeface="Times New Roman" panose="02020603050405020304" pitchFamily="18" charset="0"/>
                <a:cs typeface="Arial" panose="020B0604020202020204" pitchFamily="34" charset="0"/>
              </a:rPr>
              <a:t>Hemoglobin</a:t>
            </a:r>
            <a:r>
              <a:rPr lang="en-IN" sz="500" i="1" dirty="0">
                <a:effectLst/>
                <a:latin typeface="Arial" panose="020B0604020202020204" pitchFamily="34" charset="0"/>
                <a:ea typeface="Times New Roman" panose="02020603050405020304" pitchFamily="18" charset="0"/>
                <a:cs typeface="Arial" panose="020B0604020202020204" pitchFamily="34" charset="0"/>
              </a:rPr>
              <a:t> A1C (HbA1c) Test: MedlinePlus Lab Test Information</a:t>
            </a:r>
            <a:r>
              <a:rPr lang="en-IN" sz="500" dirty="0">
                <a:effectLst/>
                <a:latin typeface="Arial" panose="020B0604020202020204" pitchFamily="34" charset="0"/>
                <a:ea typeface="Times New Roman" panose="02020603050405020304" pitchFamily="18" charset="0"/>
                <a:cs typeface="Arial" panose="020B0604020202020204" pitchFamily="34" charset="0"/>
              </a:rPr>
              <a:t>. [online] Medlineplus.gov.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3"/>
              </a:rPr>
              <a:t>https://medlineplus.gov/lab-tests/hemoglobin-a1c-hba1c-test/</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National Institute for Health and Care Research (2023) </a:t>
            </a:r>
            <a:r>
              <a:rPr lang="en-IN" sz="500" i="1" dirty="0">
                <a:effectLst/>
                <a:latin typeface="Arial" panose="020B0604020202020204" pitchFamily="34" charset="0"/>
                <a:ea typeface="Times New Roman" panose="02020603050405020304" pitchFamily="18" charset="0"/>
                <a:cs typeface="Arial" panose="020B0604020202020204" pitchFamily="34" charset="0"/>
              </a:rPr>
              <a:t>NHS Programme Linked to 20% Reduction in Risk of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Nihr.ac.uk.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4"/>
              </a:rPr>
              <a:t>https://www.nihr.ac.uk/story/nhs-programme-linked-20-reduction-risk-diabetes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NHS England (2023) </a:t>
            </a:r>
            <a:r>
              <a:rPr lang="en-IN" sz="500" i="1" kern="100" dirty="0">
                <a:effectLst/>
                <a:latin typeface="Arial" panose="020B0604020202020204" pitchFamily="34" charset="0"/>
                <a:ea typeface="Calibri" panose="020F0502020204030204" pitchFamily="34" charset="0"/>
                <a:cs typeface="Arial" panose="020B0604020202020204" pitchFamily="34" charset="0"/>
              </a:rPr>
              <a:t>NHS Diabetes Prevention Programme (NHS DPP)</a:t>
            </a:r>
            <a:r>
              <a:rPr lang="en-IN" sz="500" kern="100" dirty="0">
                <a:effectLst/>
                <a:latin typeface="Arial" panose="020B0604020202020204" pitchFamily="34" charset="0"/>
                <a:ea typeface="Calibri" panose="020F0502020204030204" pitchFamily="34" charset="0"/>
                <a:cs typeface="Arial" panose="020B0604020202020204" pitchFamily="34" charset="0"/>
              </a:rPr>
              <a:t>. [online] NHS England. Available at: </a:t>
            </a:r>
            <a:r>
              <a:rPr lang="en-IN" sz="500" u="sng" kern="100" dirty="0">
                <a:effectLst/>
                <a:latin typeface="Arial" panose="020B0604020202020204" pitchFamily="34" charset="0"/>
                <a:ea typeface="Calibri" panose="020F0502020204030204" pitchFamily="34" charset="0"/>
                <a:cs typeface="Arial" panose="020B0604020202020204" pitchFamily="34" charset="0"/>
                <a:hlinkClick r:id="rId15"/>
              </a:rPr>
              <a:t>https://www.england.nhs.uk/diabetes/diabetes-prevention/</a:t>
            </a:r>
            <a:r>
              <a:rPr lang="en-IN" sz="500" kern="100" dirty="0">
                <a:effectLst/>
                <a:latin typeface="Arial" panose="020B0604020202020204" pitchFamily="34" charset="0"/>
                <a:ea typeface="Calibri" panose="020F0502020204030204" pitchFamily="34" charset="0"/>
                <a:cs typeface="Arial" panose="020B0604020202020204" pitchFamily="34" charset="0"/>
              </a:rPr>
              <a:t>  [Accessed On: 10</a:t>
            </a:r>
            <a:r>
              <a:rPr lang="en-IN" sz="5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IN" sz="500" kern="100" dirty="0">
                <a:effectLst/>
                <a:latin typeface="Arial" panose="020B0604020202020204" pitchFamily="34" charset="0"/>
                <a:ea typeface="Calibri" panose="020F0502020204030204" pitchFamily="34" charset="0"/>
                <a:cs typeface="Arial" panose="020B0604020202020204" pitchFamily="34" charset="0"/>
              </a:rPr>
              <a:t> April 2026].</a:t>
            </a:r>
          </a:p>
          <a:p>
            <a:pPr marL="0" marR="0" indent="0">
              <a:lnSpc>
                <a:spcPct val="100000"/>
              </a:lnSpc>
              <a:spcBef>
                <a:spcPts val="0"/>
              </a:spcBef>
              <a:spcAft>
                <a:spcPts val="600"/>
              </a:spcAft>
              <a:buNone/>
            </a:pPr>
            <a:r>
              <a:rPr lang="en-IN" sz="500" kern="100" dirty="0" err="1">
                <a:effectLst/>
                <a:latin typeface="Arial" panose="020B0604020202020204" pitchFamily="34" charset="0"/>
                <a:ea typeface="Calibri" panose="020F0502020204030204" pitchFamily="34" charset="0"/>
                <a:cs typeface="Arial" panose="020B0604020202020204" pitchFamily="34" charset="0"/>
              </a:rPr>
              <a:t>Nikitara</a:t>
            </a:r>
            <a:r>
              <a:rPr lang="en-IN" sz="500" kern="100" dirty="0">
                <a:effectLst/>
                <a:latin typeface="Arial" panose="020B0604020202020204" pitchFamily="34" charset="0"/>
                <a:ea typeface="Calibri" panose="020F0502020204030204" pitchFamily="34" charset="0"/>
                <a:cs typeface="Arial" panose="020B0604020202020204" pitchFamily="34" charset="0"/>
              </a:rPr>
              <a:t>, M., Mba, A.E., </a:t>
            </a:r>
            <a:r>
              <a:rPr lang="en-IN" sz="500" kern="100" dirty="0" err="1">
                <a:effectLst/>
                <a:latin typeface="Arial" panose="020B0604020202020204" pitchFamily="34" charset="0"/>
                <a:ea typeface="Calibri" panose="020F0502020204030204" pitchFamily="34" charset="0"/>
                <a:cs typeface="Arial" panose="020B0604020202020204" pitchFamily="34" charset="0"/>
              </a:rPr>
              <a:t>Latzourakis</a:t>
            </a:r>
            <a:r>
              <a:rPr lang="en-IN" sz="500" kern="100" dirty="0">
                <a:effectLst/>
                <a:latin typeface="Arial" panose="020B0604020202020204" pitchFamily="34" charset="0"/>
                <a:ea typeface="Calibri" panose="020F0502020204030204" pitchFamily="34" charset="0"/>
                <a:cs typeface="Arial" panose="020B0604020202020204" pitchFamily="34" charset="0"/>
              </a:rPr>
              <a:t>, E. and Constantinou, C.S. (2025) Healthcare Professionals’ Cultural Competence in Diabetes Care: A Systematic Review. </a:t>
            </a:r>
            <a:r>
              <a:rPr lang="en-IN" sz="500" i="1" kern="100" dirty="0">
                <a:effectLst/>
                <a:latin typeface="Arial" panose="020B0604020202020204" pitchFamily="34" charset="0"/>
                <a:ea typeface="Calibri" panose="020F0502020204030204" pitchFamily="34" charset="0"/>
                <a:cs typeface="Arial" panose="020B0604020202020204" pitchFamily="34" charset="0"/>
              </a:rPr>
              <a:t>Healthcare</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13</a:t>
            </a:r>
            <a:r>
              <a:rPr lang="en-IN" sz="500" kern="100" dirty="0">
                <a:effectLst/>
                <a:latin typeface="Arial" panose="020B0604020202020204" pitchFamily="34" charset="0"/>
                <a:ea typeface="Calibri" panose="020F0502020204030204" pitchFamily="34" charset="0"/>
                <a:cs typeface="Arial" panose="020B0604020202020204" pitchFamily="34" charset="0"/>
              </a:rPr>
              <a:t>(22), p.2910. </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Paiva, D., Abreu, L., Azevedo, A. and Silva, S. (2019) Patient‐</a:t>
            </a:r>
            <a:r>
              <a:rPr lang="en-IN" sz="500" kern="100" dirty="0" err="1">
                <a:effectLst/>
                <a:latin typeface="Arial" panose="020B0604020202020204" pitchFamily="34" charset="0"/>
                <a:ea typeface="Calibri" panose="020F0502020204030204" pitchFamily="34" charset="0"/>
                <a:cs typeface="Arial" panose="020B0604020202020204" pitchFamily="34" charset="0"/>
              </a:rPr>
              <a:t>centered</a:t>
            </a:r>
            <a:r>
              <a:rPr lang="en-IN" sz="500" kern="100" dirty="0">
                <a:effectLst/>
                <a:latin typeface="Arial" panose="020B0604020202020204" pitchFamily="34" charset="0"/>
                <a:ea typeface="Calibri" panose="020F0502020204030204" pitchFamily="34" charset="0"/>
                <a:cs typeface="Arial" panose="020B0604020202020204" pitchFamily="34" charset="0"/>
              </a:rPr>
              <a:t> communication in type 2 diabetes: The facilitating and constraining factors in clinical encounters. </a:t>
            </a:r>
            <a:r>
              <a:rPr lang="en-IN" sz="500" i="1" kern="100" dirty="0">
                <a:effectLst/>
                <a:latin typeface="Arial" panose="020B0604020202020204" pitchFamily="34" charset="0"/>
                <a:ea typeface="Calibri" panose="020F0502020204030204" pitchFamily="34" charset="0"/>
                <a:cs typeface="Arial" panose="020B0604020202020204" pitchFamily="34" charset="0"/>
              </a:rPr>
              <a:t>Health Services Research</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54</a:t>
            </a:r>
            <a:r>
              <a:rPr lang="en-IN" sz="500" kern="100" dirty="0">
                <a:effectLst/>
                <a:latin typeface="Arial" panose="020B0604020202020204" pitchFamily="34" charset="0"/>
                <a:ea typeface="Calibri" panose="020F0502020204030204" pitchFamily="34" charset="0"/>
                <a:cs typeface="Arial" panose="020B0604020202020204" pitchFamily="34" charset="0"/>
              </a:rPr>
              <a:t>(3), pp.623–635. </a:t>
            </a:r>
          </a:p>
          <a:p>
            <a:pPr marL="0" marR="0" indent="0">
              <a:lnSpc>
                <a:spcPct val="100000"/>
              </a:lnSpc>
              <a:spcBef>
                <a:spcPts val="0"/>
              </a:spcBef>
              <a:spcAft>
                <a:spcPts val="600"/>
              </a:spcAft>
              <a:buNone/>
            </a:pPr>
            <a:r>
              <a:rPr lang="en-IN" sz="500" kern="100" dirty="0" err="1">
                <a:effectLst/>
                <a:latin typeface="Arial" panose="020B0604020202020204" pitchFamily="34" charset="0"/>
                <a:ea typeface="Calibri" panose="020F0502020204030204" pitchFamily="34" charset="0"/>
                <a:cs typeface="Arial" panose="020B0604020202020204" pitchFamily="34" charset="0"/>
              </a:rPr>
              <a:t>Peimani</a:t>
            </a:r>
            <a:r>
              <a:rPr lang="en-IN" sz="500" kern="100" dirty="0">
                <a:effectLst/>
                <a:latin typeface="Arial" panose="020B0604020202020204" pitchFamily="34" charset="0"/>
                <a:ea typeface="Calibri" panose="020F0502020204030204" pitchFamily="34" charset="0"/>
                <a:cs typeface="Arial" panose="020B0604020202020204" pitchFamily="34" charset="0"/>
              </a:rPr>
              <a:t>, M., Stewart, A.L., </a:t>
            </a:r>
            <a:r>
              <a:rPr lang="en-IN" sz="500" kern="100" dirty="0" err="1">
                <a:effectLst/>
                <a:latin typeface="Arial" panose="020B0604020202020204" pitchFamily="34" charset="0"/>
                <a:ea typeface="Calibri" panose="020F0502020204030204" pitchFamily="34" charset="0"/>
                <a:cs typeface="Arial" panose="020B0604020202020204" pitchFamily="34" charset="0"/>
              </a:rPr>
              <a:t>Garmaroudi</a:t>
            </a:r>
            <a:r>
              <a:rPr lang="en-IN" sz="500" kern="100" dirty="0">
                <a:effectLst/>
                <a:latin typeface="Arial" panose="020B0604020202020204" pitchFamily="34" charset="0"/>
                <a:ea typeface="Calibri" panose="020F0502020204030204" pitchFamily="34" charset="0"/>
                <a:cs typeface="Arial" panose="020B0604020202020204" pitchFamily="34" charset="0"/>
              </a:rPr>
              <a:t>, G. and Esfahani, E.N. (2025) Shared decision-making in type 2 diabetes: a systematic review of patients’ preferences and healthcare providers’ perspectives. </a:t>
            </a:r>
            <a:r>
              <a:rPr lang="en-IN" sz="500" i="1" kern="100" dirty="0">
                <a:effectLst/>
                <a:latin typeface="Arial" panose="020B0604020202020204" pitchFamily="34" charset="0"/>
                <a:ea typeface="Calibri" panose="020F0502020204030204" pitchFamily="34" charset="0"/>
                <a:cs typeface="Arial" panose="020B0604020202020204" pitchFamily="34" charset="0"/>
              </a:rPr>
              <a:t>BMC Health Services Research</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25</a:t>
            </a:r>
            <a:r>
              <a:rPr lang="en-IN" sz="500" kern="100" dirty="0">
                <a:effectLst/>
                <a:latin typeface="Arial" panose="020B0604020202020204" pitchFamily="34" charset="0"/>
                <a:ea typeface="Calibri" panose="020F0502020204030204" pitchFamily="34" charset="0"/>
                <a:cs typeface="Arial" panose="020B0604020202020204" pitchFamily="34" charset="0"/>
              </a:rPr>
              <a:t>(1). </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Petrie, J.R., Guzik, T.J. and </a:t>
            </a:r>
            <a:r>
              <a:rPr lang="en-IN" sz="500" kern="100" dirty="0" err="1">
                <a:effectLst/>
                <a:latin typeface="Arial" panose="020B0604020202020204" pitchFamily="34" charset="0"/>
                <a:ea typeface="Calibri" panose="020F0502020204030204" pitchFamily="34" charset="0"/>
                <a:cs typeface="Arial" panose="020B0604020202020204" pitchFamily="34" charset="0"/>
              </a:rPr>
              <a:t>Touyz</a:t>
            </a:r>
            <a:r>
              <a:rPr lang="en-IN" sz="500" kern="100" dirty="0">
                <a:effectLst/>
                <a:latin typeface="Arial" panose="020B0604020202020204" pitchFamily="34" charset="0"/>
                <a:ea typeface="Calibri" panose="020F0502020204030204" pitchFamily="34" charset="0"/>
                <a:cs typeface="Arial" panose="020B0604020202020204" pitchFamily="34" charset="0"/>
              </a:rPr>
              <a:t>, R.M. (2018) Diabetes, Hypertension, and Cardiovascular Disease: Clinical Insights and Vascular Mechanisms. </a:t>
            </a:r>
            <a:r>
              <a:rPr lang="en-IN" sz="500" i="1" kern="100" dirty="0">
                <a:effectLst/>
                <a:latin typeface="Arial" panose="020B0604020202020204" pitchFamily="34" charset="0"/>
                <a:ea typeface="Calibri" panose="020F0502020204030204" pitchFamily="34" charset="0"/>
                <a:cs typeface="Arial" panose="020B0604020202020204" pitchFamily="34" charset="0"/>
              </a:rPr>
              <a:t>The Canadian journal of cardiology</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34</a:t>
            </a:r>
            <a:r>
              <a:rPr lang="en-IN" sz="500" kern="100" dirty="0">
                <a:effectLst/>
                <a:latin typeface="Arial" panose="020B0604020202020204" pitchFamily="34" charset="0"/>
                <a:ea typeface="Calibri" panose="020F0502020204030204" pitchFamily="34" charset="0"/>
                <a:cs typeface="Arial" panose="020B0604020202020204" pitchFamily="34" charset="0"/>
              </a:rPr>
              <a:t>(5), pp.575–584. </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Pillon, N.J., Loos, R.J.F., Marshall, S.M. and </a:t>
            </a:r>
            <a:r>
              <a:rPr lang="en-IN" sz="500" kern="100" dirty="0" err="1">
                <a:effectLst/>
                <a:latin typeface="Arial" panose="020B0604020202020204" pitchFamily="34" charset="0"/>
                <a:ea typeface="Calibri" panose="020F0502020204030204" pitchFamily="34" charset="0"/>
                <a:cs typeface="Arial" panose="020B0604020202020204" pitchFamily="34" charset="0"/>
              </a:rPr>
              <a:t>Zierath</a:t>
            </a:r>
            <a:r>
              <a:rPr lang="en-IN" sz="500" kern="100" dirty="0">
                <a:effectLst/>
                <a:latin typeface="Arial" panose="020B0604020202020204" pitchFamily="34" charset="0"/>
                <a:ea typeface="Calibri" panose="020F0502020204030204" pitchFamily="34" charset="0"/>
                <a:cs typeface="Arial" panose="020B0604020202020204" pitchFamily="34" charset="0"/>
              </a:rPr>
              <a:t>, J.R. (2021) Metabolic consequences of obesity and type 2 diabetes: Balancing genes and environment for personalized care. </a:t>
            </a:r>
            <a:r>
              <a:rPr lang="en-IN" sz="500" i="1" kern="100" dirty="0">
                <a:effectLst/>
                <a:latin typeface="Arial" panose="020B0604020202020204" pitchFamily="34" charset="0"/>
                <a:ea typeface="Calibri" panose="020F0502020204030204" pitchFamily="34" charset="0"/>
                <a:cs typeface="Arial" panose="020B0604020202020204" pitchFamily="34" charset="0"/>
              </a:rPr>
              <a:t>Cell</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184</a:t>
            </a:r>
            <a:r>
              <a:rPr lang="en-IN" sz="500" kern="100" dirty="0">
                <a:effectLst/>
                <a:latin typeface="Arial" panose="020B0604020202020204" pitchFamily="34" charset="0"/>
                <a:ea typeface="Calibri" panose="020F0502020204030204" pitchFamily="34" charset="0"/>
                <a:cs typeface="Arial" panose="020B0604020202020204" pitchFamily="34" charset="0"/>
              </a:rPr>
              <a:t>(6), pp.1530–1544.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Putri, S.E., </a:t>
            </a:r>
            <a:r>
              <a:rPr lang="en-IN" sz="500" dirty="0" err="1">
                <a:effectLst/>
                <a:latin typeface="Arial" panose="020B0604020202020204" pitchFamily="34" charset="0"/>
                <a:ea typeface="Times New Roman" panose="02020603050405020304" pitchFamily="18" charset="0"/>
                <a:cs typeface="Arial" panose="020B0604020202020204" pitchFamily="34" charset="0"/>
              </a:rPr>
              <a:t>Rekawati</a:t>
            </a:r>
            <a:r>
              <a:rPr lang="en-IN" sz="500" dirty="0">
                <a:effectLst/>
                <a:latin typeface="Arial" panose="020B0604020202020204" pitchFamily="34" charset="0"/>
                <a:ea typeface="Times New Roman" panose="02020603050405020304" pitchFamily="18" charset="0"/>
                <a:cs typeface="Arial" panose="020B0604020202020204" pitchFamily="34" charset="0"/>
              </a:rPr>
              <a:t>, E. and Wati, D.N.K. (2021) Effectiveness of self-management on adherence to self-care and on health status among elderly people with hypertension. </a:t>
            </a:r>
            <a:r>
              <a:rPr lang="en-IN" sz="500" i="1" dirty="0">
                <a:effectLst/>
                <a:latin typeface="Arial" panose="020B0604020202020204" pitchFamily="34" charset="0"/>
                <a:ea typeface="Times New Roman" panose="02020603050405020304" pitchFamily="18" charset="0"/>
                <a:cs typeface="Arial" panose="020B0604020202020204" pitchFamily="34" charset="0"/>
              </a:rPr>
              <a:t>Journal of Public Health Research</a:t>
            </a:r>
            <a:r>
              <a:rPr lang="en-IN" sz="500" dirty="0">
                <a:effectLst/>
                <a:latin typeface="Arial" panose="020B0604020202020204" pitchFamily="34" charset="0"/>
                <a:ea typeface="Times New Roman" panose="02020603050405020304" pitchFamily="18" charset="0"/>
                <a:cs typeface="Arial" panose="020B0604020202020204" pitchFamily="34" charset="0"/>
              </a:rPr>
              <a:t>, </a:t>
            </a:r>
            <a:r>
              <a:rPr lang="en-IN" sz="500" i="1" dirty="0">
                <a:effectLst/>
                <a:latin typeface="Arial" panose="020B0604020202020204" pitchFamily="34" charset="0"/>
                <a:ea typeface="Times New Roman" panose="02020603050405020304" pitchFamily="18" charset="0"/>
                <a:cs typeface="Arial" panose="020B0604020202020204" pitchFamily="34" charset="0"/>
              </a:rPr>
              <a:t>10</a:t>
            </a:r>
            <a:r>
              <a:rPr lang="en-IN" sz="500" dirty="0">
                <a:effectLst/>
                <a:latin typeface="Arial" panose="020B0604020202020204" pitchFamily="34" charset="0"/>
                <a:ea typeface="Times New Roman" panose="02020603050405020304" pitchFamily="18" charset="0"/>
                <a:cs typeface="Arial" panose="020B0604020202020204" pitchFamily="34" charset="0"/>
              </a:rPr>
              <a:t>(1).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Solis-Herrera, C., Triplitt, C., Reasner, C., DeFronzo, R.A. and Cersosimo, E. (2018) </a:t>
            </a:r>
            <a:r>
              <a:rPr lang="en-IN" sz="500" i="1" dirty="0">
                <a:effectLst/>
                <a:latin typeface="Arial" panose="020B0604020202020204" pitchFamily="34" charset="0"/>
                <a:ea typeface="Times New Roman" panose="02020603050405020304" pitchFamily="18" charset="0"/>
                <a:cs typeface="Arial" panose="020B0604020202020204" pitchFamily="34" charset="0"/>
              </a:rPr>
              <a:t>Classification of Diabetes Mellitus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Nih.gov.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6"/>
              </a:rPr>
              <a:t>https://www.ncbi.nlm.nih.gov/books/NBK279119/</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Whelan, M. and Bell, L. (2022) The English National Health Service Diabetes Prevention Programme (NHS DPP): A scoping review of existing evidence. </a:t>
            </a:r>
            <a:r>
              <a:rPr lang="en-IN" sz="500" i="1" kern="100" dirty="0">
                <a:effectLst/>
                <a:latin typeface="Arial" panose="020B0604020202020204" pitchFamily="34" charset="0"/>
                <a:ea typeface="Calibri" panose="020F0502020204030204" pitchFamily="34" charset="0"/>
                <a:cs typeface="Arial" panose="020B0604020202020204" pitchFamily="34" charset="0"/>
              </a:rPr>
              <a:t>Diabetic Medicine</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39</a:t>
            </a:r>
            <a:r>
              <a:rPr lang="en-IN" sz="500" kern="100" dirty="0">
                <a:effectLst/>
                <a:latin typeface="Arial" panose="020B0604020202020204" pitchFamily="34" charset="0"/>
                <a:ea typeface="Calibri" panose="020F0502020204030204" pitchFamily="34" charset="0"/>
                <a:cs typeface="Arial" panose="020B0604020202020204" pitchFamily="34" charset="0"/>
              </a:rPr>
              <a:t>(7). </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Wood, K. (2022) </a:t>
            </a:r>
            <a:r>
              <a:rPr lang="en-IN" sz="500" i="1" dirty="0">
                <a:effectLst/>
                <a:latin typeface="Arial" panose="020B0604020202020204" pitchFamily="34" charset="0"/>
                <a:ea typeface="Times New Roman" panose="02020603050405020304" pitchFamily="18" charset="0"/>
                <a:cs typeface="Arial" panose="020B0604020202020204" pitchFamily="34" charset="0"/>
              </a:rPr>
              <a:t>9 early warning signs and symptoms of type 2 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www.medicalnewstoday.com.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7"/>
              </a:rPr>
              <a:t>https://www.medicalnewstoday.com/articles/323185#signs-and-symptoms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dirty="0">
                <a:effectLst/>
                <a:latin typeface="Arial" panose="020B0604020202020204" pitchFamily="34" charset="0"/>
                <a:ea typeface="Times New Roman" panose="02020603050405020304" pitchFamily="18" charset="0"/>
                <a:cs typeface="Arial" panose="020B0604020202020204" pitchFamily="34" charset="0"/>
              </a:rPr>
              <a:t>World Health Organization (2024) </a:t>
            </a:r>
            <a:r>
              <a:rPr lang="en-IN" sz="500" i="1" dirty="0">
                <a:effectLst/>
                <a:latin typeface="Arial" panose="020B0604020202020204" pitchFamily="34" charset="0"/>
                <a:ea typeface="Times New Roman" panose="02020603050405020304" pitchFamily="18" charset="0"/>
                <a:cs typeface="Arial" panose="020B0604020202020204" pitchFamily="34" charset="0"/>
              </a:rPr>
              <a:t>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[online] World Health Organization. Available at: </a:t>
            </a:r>
            <a:r>
              <a:rPr lang="en-IN" sz="500" u="sng" dirty="0">
                <a:effectLst/>
                <a:latin typeface="Arial" panose="020B0604020202020204" pitchFamily="34" charset="0"/>
                <a:ea typeface="Times New Roman" panose="02020603050405020304" pitchFamily="18" charset="0"/>
                <a:cs typeface="Arial" panose="020B0604020202020204" pitchFamily="34" charset="0"/>
                <a:hlinkClick r:id="rId18"/>
              </a:rPr>
              <a:t>https://www.who.int/news-room/fact-sheets/detail/diabetes</a:t>
            </a:r>
            <a:r>
              <a:rPr lang="en-IN" sz="500" dirty="0">
                <a:effectLst/>
                <a:latin typeface="Arial" panose="020B0604020202020204" pitchFamily="34" charset="0"/>
                <a:ea typeface="Times New Roman" panose="02020603050405020304" pitchFamily="18" charset="0"/>
                <a:cs typeface="Arial" panose="020B0604020202020204" pitchFamily="34" charset="0"/>
              </a:rPr>
              <a:t> [Accessed 10 Apr. 2026].</a:t>
            </a:r>
          </a:p>
          <a:p>
            <a:pPr marL="0" marR="0" indent="0">
              <a:lnSpc>
                <a:spcPct val="100000"/>
              </a:lnSpc>
              <a:spcBef>
                <a:spcPts val="0"/>
              </a:spcBef>
              <a:spcAft>
                <a:spcPts val="600"/>
              </a:spcAft>
              <a:buNone/>
            </a:pPr>
            <a:r>
              <a:rPr lang="en-IN" sz="500" kern="100" dirty="0">
                <a:effectLst/>
                <a:latin typeface="Arial" panose="020B0604020202020204" pitchFamily="34" charset="0"/>
                <a:ea typeface="Calibri" panose="020F0502020204030204" pitchFamily="34" charset="0"/>
                <a:cs typeface="Arial" panose="020B0604020202020204" pitchFamily="34" charset="0"/>
              </a:rPr>
              <a:t>Yeh, Y.K., Yen, F.-S. and Hwu, C.-M. (2023) Diet and Exercise Are a Fundamental Part of Comprehensive Care for Type 2 Diabetes. </a:t>
            </a:r>
            <a:r>
              <a:rPr lang="en-IN" sz="500" i="1" kern="100" dirty="0">
                <a:effectLst/>
                <a:latin typeface="Arial" panose="020B0604020202020204" pitchFamily="34" charset="0"/>
                <a:ea typeface="Calibri" panose="020F0502020204030204" pitchFamily="34" charset="0"/>
                <a:cs typeface="Arial" panose="020B0604020202020204" pitchFamily="34" charset="0"/>
              </a:rPr>
              <a:t>Journal of Diabetes Investigation</a:t>
            </a:r>
            <a:r>
              <a:rPr lang="en-IN" sz="500" kern="100" dirty="0">
                <a:effectLst/>
                <a:latin typeface="Arial" panose="020B0604020202020204" pitchFamily="34" charset="0"/>
                <a:ea typeface="Calibri" panose="020F0502020204030204" pitchFamily="34" charset="0"/>
                <a:cs typeface="Arial" panose="020B0604020202020204" pitchFamily="34" charset="0"/>
              </a:rPr>
              <a:t>, </a:t>
            </a:r>
            <a:r>
              <a:rPr lang="en-IN" sz="500" i="1" kern="100" dirty="0">
                <a:effectLst/>
                <a:latin typeface="Arial" panose="020B0604020202020204" pitchFamily="34" charset="0"/>
                <a:ea typeface="Calibri" panose="020F0502020204030204" pitchFamily="34" charset="0"/>
                <a:cs typeface="Arial" panose="020B0604020202020204" pitchFamily="34" charset="0"/>
              </a:rPr>
              <a:t>14</a:t>
            </a:r>
            <a:r>
              <a:rPr lang="en-IN" sz="500" kern="100" dirty="0">
                <a:effectLst/>
                <a:latin typeface="Arial" panose="020B0604020202020204" pitchFamily="34" charset="0"/>
                <a:ea typeface="Calibri" panose="020F0502020204030204" pitchFamily="34" charset="0"/>
                <a:cs typeface="Arial" panose="020B0604020202020204" pitchFamily="34" charset="0"/>
              </a:rPr>
              <a:t>(8), pp.936–939. </a:t>
            </a:r>
          </a:p>
          <a:p>
            <a:pPr marL="0" indent="0">
              <a:lnSpc>
                <a:spcPct val="100000"/>
              </a:lnSpc>
              <a:spcBef>
                <a:spcPts val="0"/>
              </a:spcBef>
              <a:spcAft>
                <a:spcPts val="600"/>
              </a:spcAft>
              <a:buNone/>
            </a:pPr>
            <a:endParaRPr lang="en-IN"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9412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4005</Words>
  <Application>Microsoft Office PowerPoint</Application>
  <PresentationFormat>Widescreen</PresentationFormat>
  <Paragraphs>148</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Symbol</vt:lpstr>
      <vt:lpstr>Office Theme</vt:lpstr>
      <vt:lpstr>Module Title: Community Care and Management of Longer-term Conditions Module Code: LCHS7003 Lecturer Name: Muhammed Khan  Assessment Title: Individual Presentation of Diagnosis of Type 2 Diabetes</vt:lpstr>
      <vt:lpstr>Overview of Type 2 Diabetes </vt:lpstr>
      <vt:lpstr>Symptoms of Type 2 Diabetes</vt:lpstr>
      <vt:lpstr>Causes and Aetiology of Type 2 Diabetes </vt:lpstr>
      <vt:lpstr>Types of Diabetes </vt:lpstr>
      <vt:lpstr>Prevalence of Type 2 Diabetes </vt:lpstr>
      <vt:lpstr>Economic Burden of Type 2 Diabetes</vt:lpstr>
      <vt:lpstr>Social Burden of Type 2 Diabetes </vt:lpstr>
      <vt:lpstr>Diagnosis and Initial Assessment</vt:lpstr>
      <vt:lpstr>Management of Type 2 Diabetes</vt:lpstr>
      <vt:lpstr>Models and Frameworks in Type 2 Diabetes </vt:lpstr>
      <vt:lpstr>Treatment of Type 2 Diabetes</vt:lpstr>
      <vt:lpstr>Comorbidities Associated </vt:lpstr>
      <vt:lpstr>Prevention </vt:lpstr>
      <vt:lpstr>Skills, Values and Behaviours of Healthcare Professionals </vt:lpstr>
      <vt:lpstr>Recommendations for Personalised Care Model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Community Care and Management of Longer-term Conditions Module Code: LCHS7003 Lecturer Name: Muhammed Khan  Assessment Title: Individual Presentation</dc:title>
  <cp:revision>18</cp:revision>
  <dcterms:created xsi:type="dcterms:W3CDTF">2026-04-11T05:27:06Z</dcterms:created>
  <dcterms:modified xsi:type="dcterms:W3CDTF">2026-04-11T15:01:32Z</dcterms:modified>
</cp:coreProperties>
</file>