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58" r:id="rId9"/>
    <p:sldId id="264" r:id="rId10"/>
    <p:sldId id="265" r:id="rId11"/>
    <p:sldId id="266" r:id="rId12"/>
    <p:sldId id="267" r:id="rId13"/>
    <p:sldId id="268" r:id="rId14"/>
    <p:sldId id="269" r:id="rId15"/>
    <p:sldId id="270" r:id="rId16"/>
    <p:sldId id="271" r:id="rId17"/>
    <p:sldId id="273" r:id="rId18"/>
    <p:sldId id="272" r:id="rId19"/>
    <p:sldId id="275" r:id="rId20"/>
    <p:sldId id="274" r:id="rId21"/>
    <p:sldId id="276" r:id="rId22"/>
    <p:sldId id="277" r:id="rId23"/>
    <p:sldId id="278" r:id="rId24"/>
    <p:sldId id="279" r:id="rId25"/>
    <p:sldId id="280" r:id="rId26"/>
    <p:sldId id="281" r:id="rId27"/>
    <p:sldId id="282" r:id="rId28"/>
    <p:sldId id="283" r:id="rId29"/>
    <p:sldId id="284" r:id="rId30"/>
    <p:sldId id="285" r:id="rId31"/>
    <p:sldId id="286" r:id="rId32"/>
    <p:sldId id="296" r:id="rId33"/>
    <p:sldId id="297" r:id="rId34"/>
    <p:sldId id="295" r:id="rId35"/>
    <p:sldId id="298" r:id="rId36"/>
    <p:sldId id="287" r:id="rId37"/>
    <p:sldId id="288"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F88E7D-8ED7-460C-8660-338F614A34D5}" v="1" dt="2020-11-04T13:03:42.8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3328823F-98FF-4E62-99EF-51B830FCBB42}"/>
    <pc:docChg chg="custSel modSld">
      <pc:chgData name="Tim Bashford" userId="5fd3d9a1-443c-4717-9608-098946ca22e0" providerId="ADAL" clId="{3328823F-98FF-4E62-99EF-51B830FCBB42}" dt="2020-10-29T13:57:56.844" v="65" actId="27636"/>
      <pc:docMkLst>
        <pc:docMk/>
      </pc:docMkLst>
      <pc:sldChg chg="modSp mod">
        <pc:chgData name="Tim Bashford" userId="5fd3d9a1-443c-4717-9608-098946ca22e0" providerId="ADAL" clId="{3328823F-98FF-4E62-99EF-51B830FCBB42}" dt="2020-10-29T13:57:56.844" v="65" actId="27636"/>
        <pc:sldMkLst>
          <pc:docMk/>
          <pc:sldMk cId="2635949487" sldId="288"/>
        </pc:sldMkLst>
        <pc:spChg chg="mod">
          <ac:chgData name="Tim Bashford" userId="5fd3d9a1-443c-4717-9608-098946ca22e0" providerId="ADAL" clId="{3328823F-98FF-4E62-99EF-51B830FCBB42}" dt="2020-10-29T13:57:56.844" v="65" actId="27636"/>
          <ac:spMkLst>
            <pc:docMk/>
            <pc:sldMk cId="2635949487" sldId="288"/>
            <ac:spMk id="3" creationId="{3C929D06-DFFC-4BF1-9628-BB4C669B042E}"/>
          </ac:spMkLst>
        </pc:spChg>
      </pc:sldChg>
    </pc:docChg>
  </pc:docChgLst>
  <pc:docChgLst>
    <pc:chgData name="Tim Bashford" userId="5fd3d9a1-443c-4717-9608-098946ca22e0" providerId="ADAL" clId="{52F88E7D-8ED7-460C-8660-338F614A34D5}"/>
    <pc:docChg chg="addSld modSld">
      <pc:chgData name="Tim Bashford" userId="5fd3d9a1-443c-4717-9608-098946ca22e0" providerId="ADAL" clId="{52F88E7D-8ED7-460C-8660-338F614A34D5}" dt="2020-11-04T13:03:42.825" v="0"/>
      <pc:docMkLst>
        <pc:docMk/>
      </pc:docMkLst>
      <pc:sldChg chg="add">
        <pc:chgData name="Tim Bashford" userId="5fd3d9a1-443c-4717-9608-098946ca22e0" providerId="ADAL" clId="{52F88E7D-8ED7-460C-8660-338F614A34D5}" dt="2020-11-04T13:03:42.825" v="0"/>
        <pc:sldMkLst>
          <pc:docMk/>
          <pc:sldMk cId="3291689317" sldId="295"/>
        </pc:sldMkLst>
      </pc:sldChg>
      <pc:sldChg chg="add">
        <pc:chgData name="Tim Bashford" userId="5fd3d9a1-443c-4717-9608-098946ca22e0" providerId="ADAL" clId="{52F88E7D-8ED7-460C-8660-338F614A34D5}" dt="2020-11-04T13:03:42.825" v="0"/>
        <pc:sldMkLst>
          <pc:docMk/>
          <pc:sldMk cId="3659261135" sldId="296"/>
        </pc:sldMkLst>
      </pc:sldChg>
      <pc:sldChg chg="add">
        <pc:chgData name="Tim Bashford" userId="5fd3d9a1-443c-4717-9608-098946ca22e0" providerId="ADAL" clId="{52F88E7D-8ED7-460C-8660-338F614A34D5}" dt="2020-11-04T13:03:42.825" v="0"/>
        <pc:sldMkLst>
          <pc:docMk/>
          <pc:sldMk cId="2231209207" sldId="297"/>
        </pc:sldMkLst>
      </pc:sldChg>
      <pc:sldChg chg="add">
        <pc:chgData name="Tim Bashford" userId="5fd3d9a1-443c-4717-9608-098946ca22e0" providerId="ADAL" clId="{52F88E7D-8ED7-460C-8660-338F614A34D5}" dt="2020-11-04T13:03:42.825" v="0"/>
        <pc:sldMkLst>
          <pc:docMk/>
          <pc:sldMk cId="1346848175" sldId="298"/>
        </pc:sldMkLst>
      </pc:sldChg>
    </pc:docChg>
  </pc:docChgLst>
  <pc:docChgLst>
    <pc:chgData name="Tim Bashford" userId="5fd3d9a1-443c-4717-9608-098946ca22e0" providerId="ADAL" clId="{386DB0FC-4E07-4570-AED5-7C19350D353B}"/>
    <pc:docChg chg="custSel addSld modSld">
      <pc:chgData name="Tim Bashford" userId="5fd3d9a1-443c-4717-9608-098946ca22e0" providerId="ADAL" clId="{386DB0FC-4E07-4570-AED5-7C19350D353B}" dt="2019-02-03T14:35:55.634" v="10626" actId="20577"/>
      <pc:docMkLst>
        <pc:docMk/>
      </pc:docMkLst>
      <pc:sldChg chg="modSp">
        <pc:chgData name="Tim Bashford" userId="5fd3d9a1-443c-4717-9608-098946ca22e0" providerId="ADAL" clId="{386DB0FC-4E07-4570-AED5-7C19350D353B}" dt="2019-02-03T09:45:25.942" v="62" actId="20577"/>
        <pc:sldMkLst>
          <pc:docMk/>
          <pc:sldMk cId="2272819065" sldId="276"/>
        </pc:sldMkLst>
        <pc:spChg chg="mod">
          <ac:chgData name="Tim Bashford" userId="5fd3d9a1-443c-4717-9608-098946ca22e0" providerId="ADAL" clId="{386DB0FC-4E07-4570-AED5-7C19350D353B}" dt="2019-02-03T09:45:25.942" v="62" actId="20577"/>
          <ac:spMkLst>
            <pc:docMk/>
            <pc:sldMk cId="2272819065" sldId="276"/>
            <ac:spMk id="3" creationId="{7A723BDD-3138-4F55-9873-9E57E1720748}"/>
          </ac:spMkLst>
        </pc:spChg>
      </pc:sldChg>
      <pc:sldChg chg="modSp add">
        <pc:chgData name="Tim Bashford" userId="5fd3d9a1-443c-4717-9608-098946ca22e0" providerId="ADAL" clId="{386DB0FC-4E07-4570-AED5-7C19350D353B}" dt="2019-02-03T10:07:39.717" v="1085" actId="20577"/>
        <pc:sldMkLst>
          <pc:docMk/>
          <pc:sldMk cId="2335305810" sldId="277"/>
        </pc:sldMkLst>
        <pc:spChg chg="mod">
          <ac:chgData name="Tim Bashford" userId="5fd3d9a1-443c-4717-9608-098946ca22e0" providerId="ADAL" clId="{386DB0FC-4E07-4570-AED5-7C19350D353B}" dt="2019-02-03T09:45:37.037" v="67" actId="20577"/>
          <ac:spMkLst>
            <pc:docMk/>
            <pc:sldMk cId="2335305810" sldId="277"/>
            <ac:spMk id="2" creationId="{0B0A7056-F2AC-4D3E-89B0-4FADDC5C833D}"/>
          </ac:spMkLst>
        </pc:spChg>
        <pc:spChg chg="mod">
          <ac:chgData name="Tim Bashford" userId="5fd3d9a1-443c-4717-9608-098946ca22e0" providerId="ADAL" clId="{386DB0FC-4E07-4570-AED5-7C19350D353B}" dt="2019-02-03T10:07:39.717" v="1085" actId="20577"/>
          <ac:spMkLst>
            <pc:docMk/>
            <pc:sldMk cId="2335305810" sldId="277"/>
            <ac:spMk id="3" creationId="{7E091A30-E9DB-46E8-9DCE-99C97133955E}"/>
          </ac:spMkLst>
        </pc:spChg>
      </pc:sldChg>
      <pc:sldChg chg="modSp add">
        <pc:chgData name="Tim Bashford" userId="5fd3d9a1-443c-4717-9608-098946ca22e0" providerId="ADAL" clId="{386DB0FC-4E07-4570-AED5-7C19350D353B}" dt="2019-02-03T10:37:41.732" v="1854" actId="20577"/>
        <pc:sldMkLst>
          <pc:docMk/>
          <pc:sldMk cId="3223466256" sldId="278"/>
        </pc:sldMkLst>
        <pc:spChg chg="mod">
          <ac:chgData name="Tim Bashford" userId="5fd3d9a1-443c-4717-9608-098946ca22e0" providerId="ADAL" clId="{386DB0FC-4E07-4570-AED5-7C19350D353B}" dt="2019-02-03T10:12:37.611" v="1101" actId="20577"/>
          <ac:spMkLst>
            <pc:docMk/>
            <pc:sldMk cId="3223466256" sldId="278"/>
            <ac:spMk id="2" creationId="{26EE9693-E3A6-4E2A-A896-E1D1EAD5C6A7}"/>
          </ac:spMkLst>
        </pc:spChg>
        <pc:spChg chg="mod">
          <ac:chgData name="Tim Bashford" userId="5fd3d9a1-443c-4717-9608-098946ca22e0" providerId="ADAL" clId="{386DB0FC-4E07-4570-AED5-7C19350D353B}" dt="2019-02-03T10:37:41.732" v="1854" actId="20577"/>
          <ac:spMkLst>
            <pc:docMk/>
            <pc:sldMk cId="3223466256" sldId="278"/>
            <ac:spMk id="3" creationId="{B6B1CAD2-6CA9-4F3F-9834-46AC5706F85C}"/>
          </ac:spMkLst>
        </pc:spChg>
      </pc:sldChg>
      <pc:sldChg chg="addSp modSp add">
        <pc:chgData name="Tim Bashford" userId="5fd3d9a1-443c-4717-9608-098946ca22e0" providerId="ADAL" clId="{386DB0FC-4E07-4570-AED5-7C19350D353B}" dt="2019-02-03T11:22:21.579" v="3374" actId="20577"/>
        <pc:sldMkLst>
          <pc:docMk/>
          <pc:sldMk cId="3724451827" sldId="279"/>
        </pc:sldMkLst>
        <pc:spChg chg="mod">
          <ac:chgData name="Tim Bashford" userId="5fd3d9a1-443c-4717-9608-098946ca22e0" providerId="ADAL" clId="{386DB0FC-4E07-4570-AED5-7C19350D353B}" dt="2019-02-03T11:22:21.579" v="3374" actId="20577"/>
          <ac:spMkLst>
            <pc:docMk/>
            <pc:sldMk cId="3724451827" sldId="279"/>
            <ac:spMk id="2" creationId="{DABBD73E-25F8-4625-B889-F3BE31E17EBF}"/>
          </ac:spMkLst>
        </pc:spChg>
        <pc:spChg chg="mod">
          <ac:chgData name="Tim Bashford" userId="5fd3d9a1-443c-4717-9608-098946ca22e0" providerId="ADAL" clId="{386DB0FC-4E07-4570-AED5-7C19350D353B}" dt="2019-02-03T11:20:03.820" v="3308" actId="20577"/>
          <ac:spMkLst>
            <pc:docMk/>
            <pc:sldMk cId="3724451827" sldId="279"/>
            <ac:spMk id="3" creationId="{80E4B782-3DBD-4804-BF28-B3EBF25B742B}"/>
          </ac:spMkLst>
        </pc:spChg>
        <pc:picChg chg="add mod">
          <ac:chgData name="Tim Bashford" userId="5fd3d9a1-443c-4717-9608-098946ca22e0" providerId="ADAL" clId="{386DB0FC-4E07-4570-AED5-7C19350D353B}" dt="2019-02-03T11:21:40.334" v="3313" actId="1076"/>
          <ac:picMkLst>
            <pc:docMk/>
            <pc:sldMk cId="3724451827" sldId="279"/>
            <ac:picMk id="2050" creationId="{919E7B25-5666-4A14-9419-CBEC44AAB0D3}"/>
          </ac:picMkLst>
        </pc:picChg>
      </pc:sldChg>
      <pc:sldChg chg="modSp add">
        <pc:chgData name="Tim Bashford" userId="5fd3d9a1-443c-4717-9608-098946ca22e0" providerId="ADAL" clId="{386DB0FC-4E07-4570-AED5-7C19350D353B}" dt="2019-02-03T11:22:12.976" v="3363" actId="20577"/>
        <pc:sldMkLst>
          <pc:docMk/>
          <pc:sldMk cId="3862338560" sldId="280"/>
        </pc:sldMkLst>
        <pc:spChg chg="mod">
          <ac:chgData name="Tim Bashford" userId="5fd3d9a1-443c-4717-9608-098946ca22e0" providerId="ADAL" clId="{386DB0FC-4E07-4570-AED5-7C19350D353B}" dt="2019-02-03T11:22:12.976" v="3363" actId="20577"/>
          <ac:spMkLst>
            <pc:docMk/>
            <pc:sldMk cId="3862338560" sldId="280"/>
            <ac:spMk id="2" creationId="{4FDD9C8E-8F3F-4776-BB0A-D7D798F56126}"/>
          </ac:spMkLst>
        </pc:spChg>
        <pc:spChg chg="mod">
          <ac:chgData name="Tim Bashford" userId="5fd3d9a1-443c-4717-9608-098946ca22e0" providerId="ADAL" clId="{386DB0FC-4E07-4570-AED5-7C19350D353B}" dt="2019-02-03T11:22:01.299" v="3351" actId="20577"/>
          <ac:spMkLst>
            <pc:docMk/>
            <pc:sldMk cId="3862338560" sldId="280"/>
            <ac:spMk id="3" creationId="{D47845B8-42FC-4755-991F-45E381A7929F}"/>
          </ac:spMkLst>
        </pc:spChg>
      </pc:sldChg>
      <pc:sldChg chg="modSp add">
        <pc:chgData name="Tim Bashford" userId="5fd3d9a1-443c-4717-9608-098946ca22e0" providerId="ADAL" clId="{386DB0FC-4E07-4570-AED5-7C19350D353B}" dt="2019-02-03T11:59:46.212" v="4259" actId="20577"/>
        <pc:sldMkLst>
          <pc:docMk/>
          <pc:sldMk cId="1107293622" sldId="281"/>
        </pc:sldMkLst>
        <pc:spChg chg="mod">
          <ac:chgData name="Tim Bashford" userId="5fd3d9a1-443c-4717-9608-098946ca22e0" providerId="ADAL" clId="{386DB0FC-4E07-4570-AED5-7C19350D353B}" dt="2019-02-03T11:22:57.309" v="3400" actId="20577"/>
          <ac:spMkLst>
            <pc:docMk/>
            <pc:sldMk cId="1107293622" sldId="281"/>
            <ac:spMk id="2" creationId="{665E9859-18D8-4541-B4B0-F424F2492A7C}"/>
          </ac:spMkLst>
        </pc:spChg>
        <pc:spChg chg="mod">
          <ac:chgData name="Tim Bashford" userId="5fd3d9a1-443c-4717-9608-098946ca22e0" providerId="ADAL" clId="{386DB0FC-4E07-4570-AED5-7C19350D353B}" dt="2019-02-03T11:59:46.212" v="4259" actId="20577"/>
          <ac:spMkLst>
            <pc:docMk/>
            <pc:sldMk cId="1107293622" sldId="281"/>
            <ac:spMk id="3" creationId="{44AAD50E-3883-49D5-B43B-052A1EF9D611}"/>
          </ac:spMkLst>
        </pc:spChg>
      </pc:sldChg>
      <pc:sldChg chg="modSp add">
        <pc:chgData name="Tim Bashford" userId="5fd3d9a1-443c-4717-9608-098946ca22e0" providerId="ADAL" clId="{386DB0FC-4E07-4570-AED5-7C19350D353B}" dt="2019-02-03T12:21:37.023" v="6718" actId="20577"/>
        <pc:sldMkLst>
          <pc:docMk/>
          <pc:sldMk cId="2172138359" sldId="282"/>
        </pc:sldMkLst>
        <pc:spChg chg="mod">
          <ac:chgData name="Tim Bashford" userId="5fd3d9a1-443c-4717-9608-098946ca22e0" providerId="ADAL" clId="{386DB0FC-4E07-4570-AED5-7C19350D353B}" dt="2019-02-03T12:00:30.927" v="4302" actId="20577"/>
          <ac:spMkLst>
            <pc:docMk/>
            <pc:sldMk cId="2172138359" sldId="282"/>
            <ac:spMk id="2" creationId="{160E72B6-7AD3-4690-B3DC-4C8173F96F46}"/>
          </ac:spMkLst>
        </pc:spChg>
        <pc:spChg chg="mod">
          <ac:chgData name="Tim Bashford" userId="5fd3d9a1-443c-4717-9608-098946ca22e0" providerId="ADAL" clId="{386DB0FC-4E07-4570-AED5-7C19350D353B}" dt="2019-02-03T12:21:37.023" v="6718" actId="20577"/>
          <ac:spMkLst>
            <pc:docMk/>
            <pc:sldMk cId="2172138359" sldId="282"/>
            <ac:spMk id="3" creationId="{3D5723EF-3693-4BC1-8B0F-F51B79BD64E0}"/>
          </ac:spMkLst>
        </pc:spChg>
      </pc:sldChg>
      <pc:sldChg chg="modSp add">
        <pc:chgData name="Tim Bashford" userId="5fd3d9a1-443c-4717-9608-098946ca22e0" providerId="ADAL" clId="{386DB0FC-4E07-4570-AED5-7C19350D353B}" dt="2019-02-03T12:36:19.292" v="8341" actId="20577"/>
        <pc:sldMkLst>
          <pc:docMk/>
          <pc:sldMk cId="2299856031" sldId="283"/>
        </pc:sldMkLst>
        <pc:spChg chg="mod">
          <ac:chgData name="Tim Bashford" userId="5fd3d9a1-443c-4717-9608-098946ca22e0" providerId="ADAL" clId="{386DB0FC-4E07-4570-AED5-7C19350D353B}" dt="2019-02-03T12:11:24.628" v="5239"/>
          <ac:spMkLst>
            <pc:docMk/>
            <pc:sldMk cId="2299856031" sldId="283"/>
            <ac:spMk id="2" creationId="{4AE04717-55B0-4E1A-A481-00CE56F144F2}"/>
          </ac:spMkLst>
        </pc:spChg>
        <pc:spChg chg="mod">
          <ac:chgData name="Tim Bashford" userId="5fd3d9a1-443c-4717-9608-098946ca22e0" providerId="ADAL" clId="{386DB0FC-4E07-4570-AED5-7C19350D353B}" dt="2019-02-03T12:36:19.292" v="8341" actId="20577"/>
          <ac:spMkLst>
            <pc:docMk/>
            <pc:sldMk cId="2299856031" sldId="283"/>
            <ac:spMk id="3" creationId="{892207F9-0BF4-4C34-9DAE-997092CAB9D7}"/>
          </ac:spMkLst>
        </pc:spChg>
      </pc:sldChg>
      <pc:sldChg chg="modSp add">
        <pc:chgData name="Tim Bashford" userId="5fd3d9a1-443c-4717-9608-098946ca22e0" providerId="ADAL" clId="{386DB0FC-4E07-4570-AED5-7C19350D353B}" dt="2019-02-03T12:28:48.738" v="7555" actId="20577"/>
        <pc:sldMkLst>
          <pc:docMk/>
          <pc:sldMk cId="2582368619" sldId="284"/>
        </pc:sldMkLst>
        <pc:spChg chg="mod">
          <ac:chgData name="Tim Bashford" userId="5fd3d9a1-443c-4717-9608-098946ca22e0" providerId="ADAL" clId="{386DB0FC-4E07-4570-AED5-7C19350D353B}" dt="2019-02-03T12:17:16.060" v="6143" actId="20577"/>
          <ac:spMkLst>
            <pc:docMk/>
            <pc:sldMk cId="2582368619" sldId="284"/>
            <ac:spMk id="2" creationId="{1AA1A940-7041-4AB4-AED4-212413833F2E}"/>
          </ac:spMkLst>
        </pc:spChg>
        <pc:spChg chg="mod">
          <ac:chgData name="Tim Bashford" userId="5fd3d9a1-443c-4717-9608-098946ca22e0" providerId="ADAL" clId="{386DB0FC-4E07-4570-AED5-7C19350D353B}" dt="2019-02-03T12:28:48.738" v="7555" actId="20577"/>
          <ac:spMkLst>
            <pc:docMk/>
            <pc:sldMk cId="2582368619" sldId="284"/>
            <ac:spMk id="3" creationId="{D2F8A55B-1B02-4324-95D8-3521A45CD2FA}"/>
          </ac:spMkLst>
        </pc:spChg>
      </pc:sldChg>
      <pc:sldChg chg="modSp add">
        <pc:chgData name="Tim Bashford" userId="5fd3d9a1-443c-4717-9608-098946ca22e0" providerId="ADAL" clId="{386DB0FC-4E07-4570-AED5-7C19350D353B}" dt="2019-02-03T12:35:55.517" v="8338" actId="20577"/>
        <pc:sldMkLst>
          <pc:docMk/>
          <pc:sldMk cId="144239018" sldId="285"/>
        </pc:sldMkLst>
        <pc:spChg chg="mod">
          <ac:chgData name="Tim Bashford" userId="5fd3d9a1-443c-4717-9608-098946ca22e0" providerId="ADAL" clId="{386DB0FC-4E07-4570-AED5-7C19350D353B}" dt="2019-02-03T12:23:52.774" v="7261"/>
          <ac:spMkLst>
            <pc:docMk/>
            <pc:sldMk cId="144239018" sldId="285"/>
            <ac:spMk id="2" creationId="{968E7FFC-E877-4174-B0B7-B460FE545399}"/>
          </ac:spMkLst>
        </pc:spChg>
        <pc:spChg chg="mod">
          <ac:chgData name="Tim Bashford" userId="5fd3d9a1-443c-4717-9608-098946ca22e0" providerId="ADAL" clId="{386DB0FC-4E07-4570-AED5-7C19350D353B}" dt="2019-02-03T12:35:55.517" v="8338" actId="20577"/>
          <ac:spMkLst>
            <pc:docMk/>
            <pc:sldMk cId="144239018" sldId="285"/>
            <ac:spMk id="3" creationId="{15797B45-6E4E-4C55-98B2-CFEA469437E3}"/>
          </ac:spMkLst>
        </pc:spChg>
      </pc:sldChg>
      <pc:sldChg chg="addSp delSp modSp add">
        <pc:chgData name="Tim Bashford" userId="5fd3d9a1-443c-4717-9608-098946ca22e0" providerId="ADAL" clId="{386DB0FC-4E07-4570-AED5-7C19350D353B}" dt="2019-02-03T13:38:35.353" v="8840" actId="20577"/>
        <pc:sldMkLst>
          <pc:docMk/>
          <pc:sldMk cId="1389045608" sldId="286"/>
        </pc:sldMkLst>
        <pc:spChg chg="mod">
          <ac:chgData name="Tim Bashford" userId="5fd3d9a1-443c-4717-9608-098946ca22e0" providerId="ADAL" clId="{386DB0FC-4E07-4570-AED5-7C19350D353B}" dt="2019-02-03T13:33:21.328" v="8482" actId="20577"/>
          <ac:spMkLst>
            <pc:docMk/>
            <pc:sldMk cId="1389045608" sldId="286"/>
            <ac:spMk id="2" creationId="{107CB3DB-474D-475E-B5FA-2154A54404AB}"/>
          </ac:spMkLst>
        </pc:spChg>
        <pc:spChg chg="del">
          <ac:chgData name="Tim Bashford" userId="5fd3d9a1-443c-4717-9608-098946ca22e0" providerId="ADAL" clId="{386DB0FC-4E07-4570-AED5-7C19350D353B}" dt="2019-02-03T12:47:51.482" v="8420" actId="478"/>
          <ac:spMkLst>
            <pc:docMk/>
            <pc:sldMk cId="1389045608" sldId="286"/>
            <ac:spMk id="3" creationId="{26189688-F787-4F9C-97AC-572EA9575305}"/>
          </ac:spMkLst>
        </pc:spChg>
        <pc:spChg chg="add mod">
          <ac:chgData name="Tim Bashford" userId="5fd3d9a1-443c-4717-9608-098946ca22e0" providerId="ADAL" clId="{386DB0FC-4E07-4570-AED5-7C19350D353B}" dt="2019-02-03T13:33:31.526" v="8483" actId="113"/>
          <ac:spMkLst>
            <pc:docMk/>
            <pc:sldMk cId="1389045608" sldId="286"/>
            <ac:spMk id="4" creationId="{55A4C4D5-A488-4B8C-BA59-3A33D126843C}"/>
          </ac:spMkLst>
        </pc:spChg>
        <pc:spChg chg="add mod">
          <ac:chgData name="Tim Bashford" userId="5fd3d9a1-443c-4717-9608-098946ca22e0" providerId="ADAL" clId="{386DB0FC-4E07-4570-AED5-7C19350D353B}" dt="2019-02-03T13:33:34.927" v="8484" actId="113"/>
          <ac:spMkLst>
            <pc:docMk/>
            <pc:sldMk cId="1389045608" sldId="286"/>
            <ac:spMk id="5" creationId="{D6E034D2-83E3-4695-9443-636D43D6C851}"/>
          </ac:spMkLst>
        </pc:spChg>
        <pc:spChg chg="add mod">
          <ac:chgData name="Tim Bashford" userId="5fd3d9a1-443c-4717-9608-098946ca22e0" providerId="ADAL" clId="{386DB0FC-4E07-4570-AED5-7C19350D353B}" dt="2019-02-03T13:33:01.623" v="8436" actId="20577"/>
          <ac:spMkLst>
            <pc:docMk/>
            <pc:sldMk cId="1389045608" sldId="286"/>
            <ac:spMk id="6" creationId="{C7DC4952-B8C8-433C-A817-DCE0931E507A}"/>
          </ac:spMkLst>
        </pc:spChg>
        <pc:spChg chg="add del mod">
          <ac:chgData name="Tim Bashford" userId="5fd3d9a1-443c-4717-9608-098946ca22e0" providerId="ADAL" clId="{386DB0FC-4E07-4570-AED5-7C19350D353B}" dt="2019-02-03T13:37:24.044" v="8486" actId="478"/>
          <ac:spMkLst>
            <pc:docMk/>
            <pc:sldMk cId="1389045608" sldId="286"/>
            <ac:spMk id="7" creationId="{9386C061-2EAD-42CD-A861-83C8303E801F}"/>
          </ac:spMkLst>
        </pc:spChg>
        <pc:spChg chg="add mod">
          <ac:chgData name="Tim Bashford" userId="5fd3d9a1-443c-4717-9608-098946ca22e0" providerId="ADAL" clId="{386DB0FC-4E07-4570-AED5-7C19350D353B}" dt="2019-02-03T13:38:35.353" v="8840" actId="20577"/>
          <ac:spMkLst>
            <pc:docMk/>
            <pc:sldMk cId="1389045608" sldId="286"/>
            <ac:spMk id="8" creationId="{0B6F3E8E-45C6-4DC9-A2DE-7AF3ADF7E2B5}"/>
          </ac:spMkLst>
        </pc:spChg>
      </pc:sldChg>
      <pc:sldChg chg="modSp add">
        <pc:chgData name="Tim Bashford" userId="5fd3d9a1-443c-4717-9608-098946ca22e0" providerId="ADAL" clId="{386DB0FC-4E07-4570-AED5-7C19350D353B}" dt="2019-02-03T14:03:23.337" v="9607" actId="6549"/>
        <pc:sldMkLst>
          <pc:docMk/>
          <pc:sldMk cId="820404096" sldId="287"/>
        </pc:sldMkLst>
        <pc:spChg chg="mod">
          <ac:chgData name="Tim Bashford" userId="5fd3d9a1-443c-4717-9608-098946ca22e0" providerId="ADAL" clId="{386DB0FC-4E07-4570-AED5-7C19350D353B}" dt="2019-02-03T13:43:55.231" v="8902" actId="20577"/>
          <ac:spMkLst>
            <pc:docMk/>
            <pc:sldMk cId="820404096" sldId="287"/>
            <ac:spMk id="2" creationId="{16E02D5F-B502-44A0-B328-7F8950CEBDE1}"/>
          </ac:spMkLst>
        </pc:spChg>
        <pc:spChg chg="mod">
          <ac:chgData name="Tim Bashford" userId="5fd3d9a1-443c-4717-9608-098946ca22e0" providerId="ADAL" clId="{386DB0FC-4E07-4570-AED5-7C19350D353B}" dt="2019-02-03T14:03:23.337" v="9607" actId="6549"/>
          <ac:spMkLst>
            <pc:docMk/>
            <pc:sldMk cId="820404096" sldId="287"/>
            <ac:spMk id="3" creationId="{4C5070E9-BA75-424E-A91D-3957B78A54A2}"/>
          </ac:spMkLst>
        </pc:spChg>
      </pc:sldChg>
      <pc:sldChg chg="modSp add">
        <pc:chgData name="Tim Bashford" userId="5fd3d9a1-443c-4717-9608-098946ca22e0" providerId="ADAL" clId="{386DB0FC-4E07-4570-AED5-7C19350D353B}" dt="2019-02-03T14:35:55.634" v="10626" actId="20577"/>
        <pc:sldMkLst>
          <pc:docMk/>
          <pc:sldMk cId="2635949487" sldId="288"/>
        </pc:sldMkLst>
        <pc:spChg chg="mod">
          <ac:chgData name="Tim Bashford" userId="5fd3d9a1-443c-4717-9608-098946ca22e0" providerId="ADAL" clId="{386DB0FC-4E07-4570-AED5-7C19350D353B}" dt="2019-02-03T14:35:55.634" v="10626" actId="20577"/>
          <ac:spMkLst>
            <pc:docMk/>
            <pc:sldMk cId="2635949487" sldId="288"/>
            <ac:spMk id="2" creationId="{4A75BD5E-33B2-408B-9D34-DC3504E803BD}"/>
          </ac:spMkLst>
        </pc:spChg>
        <pc:spChg chg="mod">
          <ac:chgData name="Tim Bashford" userId="5fd3d9a1-443c-4717-9608-098946ca22e0" providerId="ADAL" clId="{386DB0FC-4E07-4570-AED5-7C19350D353B}" dt="2019-02-03T14:35:49.551" v="10614" actId="20577"/>
          <ac:spMkLst>
            <pc:docMk/>
            <pc:sldMk cId="2635949487" sldId="288"/>
            <ac:spMk id="3" creationId="{3C929D06-DFFC-4BF1-9628-BB4C669B042E}"/>
          </ac:spMkLst>
        </pc:spChg>
      </pc:sldChg>
    </pc:docChg>
  </pc:docChgLst>
</pc:chgInfo>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B77E04-F02F-42A2-BE12-3394C4D864A9}"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1460838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B77E04-F02F-42A2-BE12-3394C4D864A9}"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046578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4039975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B77E04-F02F-42A2-BE12-3394C4D864A9}" type="datetimeFigureOut">
              <a:rPr lang="en-GB" smtClean="0"/>
              <a:t>04/11/2020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035207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B77E04-F02F-42A2-BE12-3394C4D864A9}" type="datetimeFigureOut">
              <a:rPr lang="en-GB" smtClean="0"/>
              <a:t>04/11/2020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485699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B77E04-F02F-42A2-BE12-3394C4D864A9}" type="datetimeFigureOut">
              <a:rPr lang="en-GB" smtClean="0"/>
              <a:t>04/11/2020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60663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B77E04-F02F-42A2-BE12-3394C4D864A9}" type="datetimeFigureOut">
              <a:rPr lang="en-GB" smtClean="0"/>
              <a:t>04/11/2020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870416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9B77E04-F02F-42A2-BE12-3394C4D864A9}" type="datetimeFigureOut">
              <a:rPr lang="en-GB" smtClean="0"/>
              <a:t>04/11/2020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3291376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9B77E04-F02F-42A2-BE12-3394C4D864A9}" type="datetimeFigureOut">
              <a:rPr lang="en-GB" smtClean="0"/>
              <a:t>04/11/2020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365650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054038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553187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19391543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176521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9586808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B77E04-F02F-42A2-BE12-3394C4D864A9}"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34382632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B77E04-F02F-42A2-BE12-3394C4D864A9}" type="datetimeFigureOut">
              <a:rPr lang="en-GB" smtClean="0"/>
              <a:t>04/11/2020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354191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9B77E04-F02F-42A2-BE12-3394C4D864A9}" type="datetimeFigureOut">
              <a:rPr lang="en-GB" smtClean="0"/>
              <a:t>04/11/2020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8097F89-1D0B-4CBA-8180-D1A5548E2876}" type="slidenum">
              <a:rPr lang="en-GB" smtClean="0"/>
              <a:t>‹#›</a:t>
            </a:fld>
            <a:endParaRPr lang="en-GB"/>
          </a:p>
        </p:txBody>
      </p:sp>
    </p:spTree>
    <p:extLst>
      <p:ext uri="{BB962C8B-B14F-4D97-AF65-F5344CB8AC3E}">
        <p14:creationId xmlns:p14="http://schemas.microsoft.com/office/powerpoint/2010/main" val="24931160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somesite.co.uk/myimage.jpg" TargetMode="External"/><Relationship Id="rId2" Type="http://schemas.openxmlformats.org/officeDocument/2006/relationships/hyperlink" Target="http://google.com/mail" TargetMode="External"/><Relationship Id="rId1" Type="http://schemas.openxmlformats.org/officeDocument/2006/relationships/slideLayout" Target="../slideLayouts/slideLayout2.xml"/><Relationship Id="rId4" Type="http://schemas.openxmlformats.org/officeDocument/2006/relationships/hyperlink" Target="ftp://someothersite.eu/"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en.wikipedia.org/wiki/User_Datagram_Protocol" TargetMode="External"/><Relationship Id="rId2" Type="http://schemas.openxmlformats.org/officeDocument/2006/relationships/hyperlink" Target="https://en.wikipedia.org/wiki/QUI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38AC0-0613-4E3A-A791-11794A99139D}"/>
              </a:ext>
            </a:extLst>
          </p:cNvPr>
          <p:cNvSpPr>
            <a:spLocks noGrp="1"/>
          </p:cNvSpPr>
          <p:nvPr>
            <p:ph type="ctrTitle"/>
          </p:nvPr>
        </p:nvSpPr>
        <p:spPr/>
        <p:txBody>
          <a:bodyPr/>
          <a:lstStyle/>
          <a:p>
            <a:r>
              <a:rPr lang="en-GB" dirty="0"/>
              <a:t>HTTP over TCP/IP</a:t>
            </a:r>
          </a:p>
        </p:txBody>
      </p:sp>
      <p:sp>
        <p:nvSpPr>
          <p:cNvPr id="3" name="Subtitle 2">
            <a:extLst>
              <a:ext uri="{FF2B5EF4-FFF2-40B4-BE49-F238E27FC236}">
                <a16:creationId xmlns:a16="http://schemas.microsoft.com/office/drawing/2014/main" id="{C19C685E-0F89-4A65-8D50-B38296A66A53}"/>
              </a:ext>
            </a:extLst>
          </p:cNvPr>
          <p:cNvSpPr>
            <a:spLocks noGrp="1"/>
          </p:cNvSpPr>
          <p:nvPr>
            <p:ph type="subTitle" idx="1"/>
          </p:nvPr>
        </p:nvSpPr>
        <p:spPr/>
        <p:txBody>
          <a:bodyPr/>
          <a:lstStyle/>
          <a:p>
            <a:r>
              <a:rPr lang="en-GB" dirty="0"/>
              <a:t>Dr Tim Bashford</a:t>
            </a:r>
          </a:p>
        </p:txBody>
      </p:sp>
    </p:spTree>
    <p:extLst>
      <p:ext uri="{BB962C8B-B14F-4D97-AF65-F5344CB8AC3E}">
        <p14:creationId xmlns:p14="http://schemas.microsoft.com/office/powerpoint/2010/main" val="3856565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B85F0-D020-4C80-AAF3-8E01A9EF9702}"/>
              </a:ext>
            </a:extLst>
          </p:cNvPr>
          <p:cNvSpPr>
            <a:spLocks noGrp="1"/>
          </p:cNvSpPr>
          <p:nvPr>
            <p:ph type="title"/>
          </p:nvPr>
        </p:nvSpPr>
        <p:spPr/>
        <p:txBody>
          <a:bodyPr/>
          <a:lstStyle/>
          <a:p>
            <a:r>
              <a:rPr lang="en-GB" dirty="0"/>
              <a:t>Transmission Control Protocol over Internet Protocol (TCP/IP)</a:t>
            </a:r>
          </a:p>
        </p:txBody>
      </p:sp>
      <p:sp>
        <p:nvSpPr>
          <p:cNvPr id="3" name="Content Placeholder 2">
            <a:extLst>
              <a:ext uri="{FF2B5EF4-FFF2-40B4-BE49-F238E27FC236}">
                <a16:creationId xmlns:a16="http://schemas.microsoft.com/office/drawing/2014/main" id="{7EDA5152-ACBC-44BC-9761-6C2F5B35E1C1}"/>
              </a:ext>
            </a:extLst>
          </p:cNvPr>
          <p:cNvSpPr>
            <a:spLocks noGrp="1"/>
          </p:cNvSpPr>
          <p:nvPr>
            <p:ph idx="1"/>
          </p:nvPr>
        </p:nvSpPr>
        <p:spPr/>
        <p:txBody>
          <a:bodyPr/>
          <a:lstStyle/>
          <a:p>
            <a:r>
              <a:rPr lang="en-GB" dirty="0"/>
              <a:t>TCP/IP is the “language” of most network communication.</a:t>
            </a:r>
          </a:p>
          <a:p>
            <a:r>
              <a:rPr lang="en-GB" dirty="0"/>
              <a:t>TCP is the way – at least the most common way - the data is represented, IP is the address the data is directed to.</a:t>
            </a:r>
          </a:p>
          <a:p>
            <a:r>
              <a:rPr lang="en-GB" dirty="0"/>
              <a:t>We all know what IP is (hopefully) </a:t>
            </a:r>
            <a:r>
              <a:rPr lang="en-GB" dirty="0">
                <a:sym typeface="Wingdings" panose="05000000000000000000" pitchFamily="2" charset="2"/>
              </a:rPr>
              <a:t>.</a:t>
            </a:r>
            <a:endParaRPr lang="en-GB" dirty="0"/>
          </a:p>
          <a:p>
            <a:r>
              <a:rPr lang="en-GB" dirty="0"/>
              <a:t>TCP is the practical reality of how data is taken from one computer, turned into packets, sent, received on the other side and turned back into data.</a:t>
            </a:r>
          </a:p>
          <a:p>
            <a:r>
              <a:rPr lang="en-GB" dirty="0"/>
              <a:t>User Datagram Protocol (UDP) is an alternative we’ll discuss later, which is eventually going to become a lot more relevant.</a:t>
            </a:r>
          </a:p>
        </p:txBody>
      </p:sp>
    </p:spTree>
    <p:extLst>
      <p:ext uri="{BB962C8B-B14F-4D97-AF65-F5344CB8AC3E}">
        <p14:creationId xmlns:p14="http://schemas.microsoft.com/office/powerpoint/2010/main" val="568243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69958-A758-487D-BD4E-F39F00612F1E}"/>
              </a:ext>
            </a:extLst>
          </p:cNvPr>
          <p:cNvSpPr>
            <a:spLocks noGrp="1"/>
          </p:cNvSpPr>
          <p:nvPr>
            <p:ph type="title"/>
          </p:nvPr>
        </p:nvSpPr>
        <p:spPr/>
        <p:txBody>
          <a:bodyPr/>
          <a:lstStyle/>
          <a:p>
            <a:r>
              <a:rPr lang="en-GB" dirty="0"/>
              <a:t>Packets</a:t>
            </a:r>
          </a:p>
        </p:txBody>
      </p:sp>
      <p:sp>
        <p:nvSpPr>
          <p:cNvPr id="3" name="Content Placeholder 2">
            <a:extLst>
              <a:ext uri="{FF2B5EF4-FFF2-40B4-BE49-F238E27FC236}">
                <a16:creationId xmlns:a16="http://schemas.microsoft.com/office/drawing/2014/main" id="{C2FB42AF-1D7F-4226-A10E-667487F33C73}"/>
              </a:ext>
            </a:extLst>
          </p:cNvPr>
          <p:cNvSpPr>
            <a:spLocks noGrp="1"/>
          </p:cNvSpPr>
          <p:nvPr>
            <p:ph idx="1"/>
          </p:nvPr>
        </p:nvSpPr>
        <p:spPr>
          <a:xfrm>
            <a:off x="677334" y="2160589"/>
            <a:ext cx="8596668" cy="3880773"/>
          </a:xfrm>
        </p:spPr>
        <p:txBody>
          <a:bodyPr>
            <a:normAutofit lnSpcReduction="10000"/>
          </a:bodyPr>
          <a:lstStyle/>
          <a:p>
            <a:r>
              <a:rPr lang="en-GB" dirty="0"/>
              <a:t>Networks are not fundamentally reliable.</a:t>
            </a:r>
          </a:p>
          <a:p>
            <a:pPr lvl="1"/>
            <a:r>
              <a:rPr lang="en-GB" dirty="0"/>
              <a:t>Reliability is not guaranteed.</a:t>
            </a:r>
          </a:p>
          <a:p>
            <a:pPr lvl="1"/>
            <a:r>
              <a:rPr lang="en-GB" dirty="0"/>
              <a:t>Errors happen even on “stable” networks.</a:t>
            </a:r>
          </a:p>
          <a:p>
            <a:r>
              <a:rPr lang="en-GB" dirty="0"/>
              <a:t>Sending data as one huge stream increases the chance of a fault at some stage.</a:t>
            </a:r>
          </a:p>
          <a:p>
            <a:pPr lvl="1"/>
            <a:r>
              <a:rPr lang="en-GB" dirty="0"/>
              <a:t>When a fault occurs, data has to be re-sent.</a:t>
            </a:r>
          </a:p>
          <a:p>
            <a:pPr lvl="1"/>
            <a:r>
              <a:rPr lang="en-GB" dirty="0"/>
              <a:t>The smaller the data, the less data to re-send.</a:t>
            </a:r>
          </a:p>
          <a:p>
            <a:pPr lvl="1"/>
            <a:r>
              <a:rPr lang="en-GB" dirty="0"/>
              <a:t>Because there’s metadata attached to each packet*, packets also don’t want to be too small.</a:t>
            </a:r>
          </a:p>
          <a:p>
            <a:pPr lvl="1"/>
            <a:r>
              <a:rPr lang="en-GB" dirty="0"/>
              <a:t>Packets tend to be a little over 1kb.</a:t>
            </a:r>
          </a:p>
          <a:p>
            <a:r>
              <a:rPr lang="en-GB" dirty="0"/>
              <a:t>Packets can be “encapsulated” (wrapped) in other packets.</a:t>
            </a:r>
          </a:p>
        </p:txBody>
      </p:sp>
      <p:sp>
        <p:nvSpPr>
          <p:cNvPr id="4" name="TextBox 3">
            <a:extLst>
              <a:ext uri="{FF2B5EF4-FFF2-40B4-BE49-F238E27FC236}">
                <a16:creationId xmlns:a16="http://schemas.microsoft.com/office/drawing/2014/main" id="{111228A6-C754-4EBE-A5A3-F924650F3029}"/>
              </a:ext>
            </a:extLst>
          </p:cNvPr>
          <p:cNvSpPr txBox="1"/>
          <p:nvPr/>
        </p:nvSpPr>
        <p:spPr>
          <a:xfrm>
            <a:off x="9206144" y="1340528"/>
            <a:ext cx="2902998" cy="1477328"/>
          </a:xfrm>
          <a:prstGeom prst="rect">
            <a:avLst/>
          </a:prstGeom>
          <a:noFill/>
        </p:spPr>
        <p:txBody>
          <a:bodyPr wrap="square" rtlCol="0">
            <a:spAutoFit/>
          </a:bodyPr>
          <a:lstStyle/>
          <a:p>
            <a:r>
              <a:rPr lang="en-GB" dirty="0"/>
              <a:t>*</a:t>
            </a:r>
          </a:p>
          <a:p>
            <a:r>
              <a:rPr lang="en-GB" dirty="0"/>
              <a:t>Ethernet frame: 24 bytes</a:t>
            </a:r>
          </a:p>
          <a:p>
            <a:r>
              <a:rPr lang="en-GB" dirty="0"/>
              <a:t>IPv4 header: 20 bytes</a:t>
            </a:r>
          </a:p>
          <a:p>
            <a:r>
              <a:rPr lang="en-GB" dirty="0"/>
              <a:t>TCP header: 20 bytes</a:t>
            </a:r>
          </a:p>
          <a:p>
            <a:r>
              <a:rPr lang="en-GB" dirty="0"/>
              <a:t>64 bytes minimum</a:t>
            </a:r>
          </a:p>
        </p:txBody>
      </p:sp>
    </p:spTree>
    <p:extLst>
      <p:ext uri="{BB962C8B-B14F-4D97-AF65-F5344CB8AC3E}">
        <p14:creationId xmlns:p14="http://schemas.microsoft.com/office/powerpoint/2010/main" val="2955819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F8983-445E-453A-955A-D464520FE22A}"/>
              </a:ext>
            </a:extLst>
          </p:cNvPr>
          <p:cNvSpPr>
            <a:spLocks noGrp="1"/>
          </p:cNvSpPr>
          <p:nvPr>
            <p:ph type="title"/>
          </p:nvPr>
        </p:nvSpPr>
        <p:spPr/>
        <p:txBody>
          <a:bodyPr/>
          <a:lstStyle/>
          <a:p>
            <a:r>
              <a:rPr lang="en-GB" dirty="0"/>
              <a:t>Packet structure (Network packets)</a:t>
            </a:r>
          </a:p>
        </p:txBody>
      </p:sp>
      <p:sp>
        <p:nvSpPr>
          <p:cNvPr id="3" name="Content Placeholder 2">
            <a:extLst>
              <a:ext uri="{FF2B5EF4-FFF2-40B4-BE49-F238E27FC236}">
                <a16:creationId xmlns:a16="http://schemas.microsoft.com/office/drawing/2014/main" id="{2FD52727-E65E-4C8D-9611-765DC00449E4}"/>
              </a:ext>
            </a:extLst>
          </p:cNvPr>
          <p:cNvSpPr>
            <a:spLocks noGrp="1"/>
          </p:cNvSpPr>
          <p:nvPr>
            <p:ph idx="1"/>
          </p:nvPr>
        </p:nvSpPr>
        <p:spPr/>
        <p:txBody>
          <a:bodyPr/>
          <a:lstStyle/>
          <a:p>
            <a:r>
              <a:rPr lang="en-GB" dirty="0"/>
              <a:t>Header – instructions and metadata relating to the packet:</a:t>
            </a:r>
          </a:p>
          <a:p>
            <a:pPr lvl="1"/>
            <a:r>
              <a:rPr lang="en-GB" dirty="0"/>
              <a:t>Destination/origin address</a:t>
            </a:r>
          </a:p>
          <a:p>
            <a:pPr lvl="1"/>
            <a:r>
              <a:rPr lang="en-GB" dirty="0"/>
              <a:t>Packet number (if sequenced) and/or synchronisation</a:t>
            </a:r>
          </a:p>
          <a:p>
            <a:pPr lvl="1"/>
            <a:r>
              <a:rPr lang="en-GB" dirty="0"/>
              <a:t>Length – though some protocols use a fixed length</a:t>
            </a:r>
          </a:p>
          <a:p>
            <a:r>
              <a:rPr lang="en-GB" dirty="0"/>
              <a:t>Payload – the data being carried.</a:t>
            </a:r>
          </a:p>
          <a:p>
            <a:r>
              <a:rPr lang="en-GB" dirty="0"/>
              <a:t>Trailer – the data at the end of the packet, usually to ensure it was received correctly.</a:t>
            </a:r>
          </a:p>
          <a:p>
            <a:pPr lvl="1"/>
            <a:r>
              <a:rPr lang="en-GB" dirty="0"/>
              <a:t>Most commonly a Cyclic Redundancy Check (CRC) – the sum of the bits stored in hexadecimal.</a:t>
            </a:r>
          </a:p>
          <a:p>
            <a:pPr lvl="1"/>
            <a:endParaRPr lang="en-GB" dirty="0"/>
          </a:p>
        </p:txBody>
      </p:sp>
    </p:spTree>
    <p:extLst>
      <p:ext uri="{BB962C8B-B14F-4D97-AF65-F5344CB8AC3E}">
        <p14:creationId xmlns:p14="http://schemas.microsoft.com/office/powerpoint/2010/main" val="1099188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A9B29-88AA-4F4D-83DE-B1C1F07EAD96}"/>
              </a:ext>
            </a:extLst>
          </p:cNvPr>
          <p:cNvSpPr>
            <a:spLocks noGrp="1"/>
          </p:cNvSpPr>
          <p:nvPr>
            <p:ph type="title"/>
          </p:nvPr>
        </p:nvSpPr>
        <p:spPr/>
        <p:txBody>
          <a:bodyPr/>
          <a:lstStyle/>
          <a:p>
            <a:r>
              <a:rPr lang="en-GB" dirty="0"/>
              <a:t>TCP packets</a:t>
            </a:r>
          </a:p>
        </p:txBody>
      </p:sp>
      <p:sp>
        <p:nvSpPr>
          <p:cNvPr id="3" name="Content Placeholder 2">
            <a:extLst>
              <a:ext uri="{FF2B5EF4-FFF2-40B4-BE49-F238E27FC236}">
                <a16:creationId xmlns:a16="http://schemas.microsoft.com/office/drawing/2014/main" id="{34FDC53F-A0AD-4F2B-9E7E-F49EE07588FD}"/>
              </a:ext>
            </a:extLst>
          </p:cNvPr>
          <p:cNvSpPr>
            <a:spLocks noGrp="1"/>
          </p:cNvSpPr>
          <p:nvPr>
            <p:ph idx="1"/>
          </p:nvPr>
        </p:nvSpPr>
        <p:spPr/>
        <p:txBody>
          <a:bodyPr/>
          <a:lstStyle/>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We’ve talked about ports previously.  Lots of information you don’t need to worry too much about (further reading if interested).  Crucially, no address, because we wrap our TCP packets up in…</a:t>
            </a:r>
          </a:p>
        </p:txBody>
      </p:sp>
      <p:graphicFrame>
        <p:nvGraphicFramePr>
          <p:cNvPr id="4" name="Table 3">
            <a:extLst>
              <a:ext uri="{FF2B5EF4-FFF2-40B4-BE49-F238E27FC236}">
                <a16:creationId xmlns:a16="http://schemas.microsoft.com/office/drawing/2014/main" id="{CA39E062-B6A7-4172-B98C-0FF016C51620}"/>
              </a:ext>
            </a:extLst>
          </p:cNvPr>
          <p:cNvGraphicFramePr>
            <a:graphicFrameLocks noGrp="1"/>
          </p:cNvGraphicFramePr>
          <p:nvPr>
            <p:extLst>
              <p:ext uri="{D42A27DB-BD31-4B8C-83A1-F6EECF244321}">
                <p14:modId xmlns:p14="http://schemas.microsoft.com/office/powerpoint/2010/main" val="4203512557"/>
              </p:ext>
            </p:extLst>
          </p:nvPr>
        </p:nvGraphicFramePr>
        <p:xfrm>
          <a:off x="1146002" y="1382608"/>
          <a:ext cx="8128000" cy="2595880"/>
        </p:xfrm>
        <a:graphic>
          <a:graphicData uri="http://schemas.openxmlformats.org/drawingml/2006/table">
            <a:tbl>
              <a:tblPr firstRow="1" bandRow="1">
                <a:tableStyleId>{69CF1AB2-1976-4502-BF36-3FF5EA218861}</a:tableStyleId>
              </a:tblPr>
              <a:tblGrid>
                <a:gridCol w="1354667">
                  <a:extLst>
                    <a:ext uri="{9D8B030D-6E8A-4147-A177-3AD203B41FA5}">
                      <a16:colId xmlns:a16="http://schemas.microsoft.com/office/drawing/2014/main" val="278930089"/>
                    </a:ext>
                  </a:extLst>
                </a:gridCol>
                <a:gridCol w="1354666">
                  <a:extLst>
                    <a:ext uri="{9D8B030D-6E8A-4147-A177-3AD203B41FA5}">
                      <a16:colId xmlns:a16="http://schemas.microsoft.com/office/drawing/2014/main" val="610904127"/>
                    </a:ext>
                  </a:extLst>
                </a:gridCol>
                <a:gridCol w="1354667">
                  <a:extLst>
                    <a:ext uri="{9D8B030D-6E8A-4147-A177-3AD203B41FA5}">
                      <a16:colId xmlns:a16="http://schemas.microsoft.com/office/drawing/2014/main" val="1426303701"/>
                    </a:ext>
                  </a:extLst>
                </a:gridCol>
                <a:gridCol w="4064000">
                  <a:extLst>
                    <a:ext uri="{9D8B030D-6E8A-4147-A177-3AD203B41FA5}">
                      <a16:colId xmlns:a16="http://schemas.microsoft.com/office/drawing/2014/main" val="3506654877"/>
                    </a:ext>
                  </a:extLst>
                </a:gridCol>
              </a:tblGrid>
              <a:tr h="370840">
                <a:tc gridSpan="3">
                  <a:txBody>
                    <a:bodyPr/>
                    <a:lstStyle/>
                    <a:p>
                      <a:pPr algn="ctr"/>
                      <a:r>
                        <a:rPr lang="en-GB" dirty="0"/>
                        <a:t>Source port</a:t>
                      </a:r>
                    </a:p>
                  </a:txBody>
                  <a:tcPr/>
                </a:tc>
                <a:tc hMerge="1">
                  <a:txBody>
                    <a:bodyPr/>
                    <a:lstStyle/>
                    <a:p>
                      <a:endParaRPr lang="en-GB"/>
                    </a:p>
                  </a:txBody>
                  <a:tcPr/>
                </a:tc>
                <a:tc hMerge="1">
                  <a:txBody>
                    <a:bodyPr/>
                    <a:lstStyle/>
                    <a:p>
                      <a:endParaRPr lang="en-GB"/>
                    </a:p>
                  </a:txBody>
                  <a:tcPr/>
                </a:tc>
                <a:tc>
                  <a:txBody>
                    <a:bodyPr/>
                    <a:lstStyle/>
                    <a:p>
                      <a:pPr algn="ctr"/>
                      <a:r>
                        <a:rPr lang="en-GB" dirty="0"/>
                        <a:t>Destination port</a:t>
                      </a:r>
                    </a:p>
                  </a:txBody>
                  <a:tcPr/>
                </a:tc>
                <a:extLst>
                  <a:ext uri="{0D108BD9-81ED-4DB2-BD59-A6C34878D82A}">
                    <a16:rowId xmlns:a16="http://schemas.microsoft.com/office/drawing/2014/main" val="3616039730"/>
                  </a:ext>
                </a:extLst>
              </a:tr>
              <a:tr h="370840">
                <a:tc gridSpan="4">
                  <a:txBody>
                    <a:bodyPr/>
                    <a:lstStyle/>
                    <a:p>
                      <a:pPr algn="ctr"/>
                      <a:r>
                        <a:rPr lang="en-GB" dirty="0"/>
                        <a:t>Sequence number</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4199647578"/>
                  </a:ext>
                </a:extLst>
              </a:tr>
              <a:tr h="370840">
                <a:tc gridSpan="4">
                  <a:txBody>
                    <a:bodyPr/>
                    <a:lstStyle/>
                    <a:p>
                      <a:pPr algn="ctr"/>
                      <a:r>
                        <a:rPr lang="en-GB" dirty="0"/>
                        <a:t>Acknowledgement number</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676496104"/>
                  </a:ext>
                </a:extLst>
              </a:tr>
              <a:tr h="370840">
                <a:tc>
                  <a:txBody>
                    <a:bodyPr/>
                    <a:lstStyle/>
                    <a:p>
                      <a:pPr algn="ctr"/>
                      <a:r>
                        <a:rPr lang="en-GB" dirty="0"/>
                        <a:t>Data offset</a:t>
                      </a:r>
                    </a:p>
                  </a:txBody>
                  <a:tcPr/>
                </a:tc>
                <a:tc>
                  <a:txBody>
                    <a:bodyPr/>
                    <a:lstStyle/>
                    <a:p>
                      <a:pPr algn="ctr"/>
                      <a:r>
                        <a:rPr lang="en-GB" dirty="0"/>
                        <a:t>Reserved</a:t>
                      </a:r>
                    </a:p>
                  </a:txBody>
                  <a:tcPr/>
                </a:tc>
                <a:tc>
                  <a:txBody>
                    <a:bodyPr/>
                    <a:lstStyle/>
                    <a:p>
                      <a:pPr algn="ctr"/>
                      <a:r>
                        <a:rPr lang="en-GB" dirty="0"/>
                        <a:t>Flags</a:t>
                      </a:r>
                    </a:p>
                  </a:txBody>
                  <a:tcPr/>
                </a:tc>
                <a:tc>
                  <a:txBody>
                    <a:bodyPr/>
                    <a:lstStyle/>
                    <a:p>
                      <a:pPr algn="ctr"/>
                      <a:r>
                        <a:rPr lang="en-GB" dirty="0"/>
                        <a:t>Window</a:t>
                      </a:r>
                    </a:p>
                  </a:txBody>
                  <a:tcPr/>
                </a:tc>
                <a:extLst>
                  <a:ext uri="{0D108BD9-81ED-4DB2-BD59-A6C34878D82A}">
                    <a16:rowId xmlns:a16="http://schemas.microsoft.com/office/drawing/2014/main" val="488427599"/>
                  </a:ext>
                </a:extLst>
              </a:tr>
              <a:tr h="370840">
                <a:tc gridSpan="3">
                  <a:txBody>
                    <a:bodyPr/>
                    <a:lstStyle/>
                    <a:p>
                      <a:pPr algn="ctr"/>
                      <a:r>
                        <a:rPr lang="en-GB" dirty="0"/>
                        <a:t>Checksum</a:t>
                      </a:r>
                    </a:p>
                  </a:txBody>
                  <a:tcPr/>
                </a:tc>
                <a:tc hMerge="1">
                  <a:txBody>
                    <a:bodyPr/>
                    <a:lstStyle/>
                    <a:p>
                      <a:endParaRPr lang="en-GB"/>
                    </a:p>
                  </a:txBody>
                  <a:tcPr/>
                </a:tc>
                <a:tc hMerge="1">
                  <a:txBody>
                    <a:bodyPr/>
                    <a:lstStyle/>
                    <a:p>
                      <a:endParaRPr lang="en-GB"/>
                    </a:p>
                  </a:txBody>
                  <a:tcPr/>
                </a:tc>
                <a:tc>
                  <a:txBody>
                    <a:bodyPr/>
                    <a:lstStyle/>
                    <a:p>
                      <a:pPr algn="ctr"/>
                      <a:r>
                        <a:rPr lang="en-GB" dirty="0"/>
                        <a:t>Urgent pointer</a:t>
                      </a:r>
                    </a:p>
                  </a:txBody>
                  <a:tcPr/>
                </a:tc>
                <a:extLst>
                  <a:ext uri="{0D108BD9-81ED-4DB2-BD59-A6C34878D82A}">
                    <a16:rowId xmlns:a16="http://schemas.microsoft.com/office/drawing/2014/main" val="2633401583"/>
                  </a:ext>
                </a:extLst>
              </a:tr>
              <a:tr h="370840">
                <a:tc gridSpan="4">
                  <a:txBody>
                    <a:bodyPr/>
                    <a:lstStyle/>
                    <a:p>
                      <a:pPr algn="ctr"/>
                      <a:r>
                        <a:rPr lang="en-GB" dirty="0"/>
                        <a:t>Options (+padding)</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440882946"/>
                  </a:ext>
                </a:extLst>
              </a:tr>
              <a:tr h="370840">
                <a:tc gridSpan="4">
                  <a:txBody>
                    <a:bodyPr/>
                    <a:lstStyle/>
                    <a:p>
                      <a:pPr algn="ctr"/>
                      <a:r>
                        <a:rPr lang="en-GB" dirty="0"/>
                        <a:t>Data</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2969193374"/>
                  </a:ext>
                </a:extLst>
              </a:tr>
            </a:tbl>
          </a:graphicData>
        </a:graphic>
      </p:graphicFrame>
    </p:spTree>
    <p:extLst>
      <p:ext uri="{BB962C8B-B14F-4D97-AF65-F5344CB8AC3E}">
        <p14:creationId xmlns:p14="http://schemas.microsoft.com/office/powerpoint/2010/main" val="97563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811B9-E862-4ECA-875E-E0EAAAD0F9AF}"/>
              </a:ext>
            </a:extLst>
          </p:cNvPr>
          <p:cNvSpPr>
            <a:spLocks noGrp="1"/>
          </p:cNvSpPr>
          <p:nvPr>
            <p:ph type="title"/>
          </p:nvPr>
        </p:nvSpPr>
        <p:spPr/>
        <p:txBody>
          <a:bodyPr/>
          <a:lstStyle/>
          <a:p>
            <a:r>
              <a:rPr lang="en-GB" dirty="0"/>
              <a:t>IP packets</a:t>
            </a:r>
          </a:p>
        </p:txBody>
      </p:sp>
      <p:graphicFrame>
        <p:nvGraphicFramePr>
          <p:cNvPr id="4" name="Content Placeholder 3">
            <a:extLst>
              <a:ext uri="{FF2B5EF4-FFF2-40B4-BE49-F238E27FC236}">
                <a16:creationId xmlns:a16="http://schemas.microsoft.com/office/drawing/2014/main" id="{E7D6C51C-A621-41F8-B64F-6861610D43F7}"/>
              </a:ext>
            </a:extLst>
          </p:cNvPr>
          <p:cNvGraphicFramePr>
            <a:graphicFrameLocks noGrp="1"/>
          </p:cNvGraphicFramePr>
          <p:nvPr>
            <p:ph idx="1"/>
            <p:extLst>
              <p:ext uri="{D42A27DB-BD31-4B8C-83A1-F6EECF244321}">
                <p14:modId xmlns:p14="http://schemas.microsoft.com/office/powerpoint/2010/main" val="2951347561"/>
              </p:ext>
            </p:extLst>
          </p:nvPr>
        </p:nvGraphicFramePr>
        <p:xfrm>
          <a:off x="1299300" y="1797039"/>
          <a:ext cx="8596312" cy="2225040"/>
        </p:xfrm>
        <a:graphic>
          <a:graphicData uri="http://schemas.openxmlformats.org/drawingml/2006/table">
            <a:tbl>
              <a:tblPr firstRow="1" bandRow="1">
                <a:tableStyleId>{69CF1AB2-1976-4502-BF36-3FF5EA218861}</a:tableStyleId>
              </a:tblPr>
              <a:tblGrid>
                <a:gridCol w="1266347">
                  <a:extLst>
                    <a:ext uri="{9D8B030D-6E8A-4147-A177-3AD203B41FA5}">
                      <a16:colId xmlns:a16="http://schemas.microsoft.com/office/drawing/2014/main" val="13164786"/>
                    </a:ext>
                  </a:extLst>
                </a:gridCol>
                <a:gridCol w="1136341">
                  <a:extLst>
                    <a:ext uri="{9D8B030D-6E8A-4147-A177-3AD203B41FA5}">
                      <a16:colId xmlns:a16="http://schemas.microsoft.com/office/drawing/2014/main" val="2524227365"/>
                    </a:ext>
                  </a:extLst>
                </a:gridCol>
                <a:gridCol w="1895468">
                  <a:extLst>
                    <a:ext uri="{9D8B030D-6E8A-4147-A177-3AD203B41FA5}">
                      <a16:colId xmlns:a16="http://schemas.microsoft.com/office/drawing/2014/main" val="641457045"/>
                    </a:ext>
                  </a:extLst>
                </a:gridCol>
                <a:gridCol w="838855">
                  <a:extLst>
                    <a:ext uri="{9D8B030D-6E8A-4147-A177-3AD203B41FA5}">
                      <a16:colId xmlns:a16="http://schemas.microsoft.com/office/drawing/2014/main" val="2510247712"/>
                    </a:ext>
                  </a:extLst>
                </a:gridCol>
                <a:gridCol w="923277">
                  <a:extLst>
                    <a:ext uri="{9D8B030D-6E8A-4147-A177-3AD203B41FA5}">
                      <a16:colId xmlns:a16="http://schemas.microsoft.com/office/drawing/2014/main" val="2821588914"/>
                    </a:ext>
                  </a:extLst>
                </a:gridCol>
                <a:gridCol w="2536024">
                  <a:extLst>
                    <a:ext uri="{9D8B030D-6E8A-4147-A177-3AD203B41FA5}">
                      <a16:colId xmlns:a16="http://schemas.microsoft.com/office/drawing/2014/main" val="3002357604"/>
                    </a:ext>
                  </a:extLst>
                </a:gridCol>
              </a:tblGrid>
              <a:tr h="370840">
                <a:tc>
                  <a:txBody>
                    <a:bodyPr/>
                    <a:lstStyle/>
                    <a:p>
                      <a:pPr algn="ctr"/>
                      <a:r>
                        <a:rPr lang="en-GB" b="0" dirty="0"/>
                        <a:t>Version</a:t>
                      </a:r>
                    </a:p>
                  </a:txBody>
                  <a:tcPr/>
                </a:tc>
                <a:tc>
                  <a:txBody>
                    <a:bodyPr/>
                    <a:lstStyle/>
                    <a:p>
                      <a:pPr algn="ctr"/>
                      <a:r>
                        <a:rPr lang="en-GB" b="0" dirty="0"/>
                        <a:t>IHL</a:t>
                      </a:r>
                    </a:p>
                  </a:txBody>
                  <a:tcPr/>
                </a:tc>
                <a:tc>
                  <a:txBody>
                    <a:bodyPr/>
                    <a:lstStyle/>
                    <a:p>
                      <a:pPr algn="ctr"/>
                      <a:r>
                        <a:rPr lang="en-GB" b="0" dirty="0"/>
                        <a:t>Type of Service</a:t>
                      </a:r>
                    </a:p>
                  </a:txBody>
                  <a:tcPr/>
                </a:tc>
                <a:tc gridSpan="3">
                  <a:txBody>
                    <a:bodyPr/>
                    <a:lstStyle/>
                    <a:p>
                      <a:pPr algn="ctr"/>
                      <a:r>
                        <a:rPr lang="en-GB" b="0" dirty="0"/>
                        <a:t>Total length</a:t>
                      </a:r>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3567727"/>
                  </a:ext>
                </a:extLst>
              </a:tr>
              <a:tr h="370840">
                <a:tc gridSpan="3">
                  <a:txBody>
                    <a:bodyPr/>
                    <a:lstStyle/>
                    <a:p>
                      <a:pPr algn="ctr"/>
                      <a:r>
                        <a:rPr lang="en-GB" dirty="0"/>
                        <a:t>Identification</a:t>
                      </a:r>
                    </a:p>
                  </a:txBody>
                  <a:tcPr/>
                </a:tc>
                <a:tc hMerge="1">
                  <a:txBody>
                    <a:bodyPr/>
                    <a:lstStyle/>
                    <a:p>
                      <a:endParaRPr lang="en-GB"/>
                    </a:p>
                  </a:txBody>
                  <a:tcPr/>
                </a:tc>
                <a:tc hMerge="1">
                  <a:txBody>
                    <a:bodyPr/>
                    <a:lstStyle/>
                    <a:p>
                      <a:endParaRPr lang="en-GB"/>
                    </a:p>
                  </a:txBody>
                  <a:tcPr/>
                </a:tc>
                <a:tc>
                  <a:txBody>
                    <a:bodyPr/>
                    <a:lstStyle/>
                    <a:p>
                      <a:pPr algn="ctr"/>
                      <a:r>
                        <a:rPr lang="en-GB" dirty="0"/>
                        <a:t>Flags</a:t>
                      </a:r>
                    </a:p>
                  </a:txBody>
                  <a:tcPr/>
                </a:tc>
                <a:tc gridSpan="2">
                  <a:txBody>
                    <a:bodyPr/>
                    <a:lstStyle/>
                    <a:p>
                      <a:pPr algn="ctr"/>
                      <a:r>
                        <a:rPr lang="en-GB" dirty="0"/>
                        <a:t>Fragment Offset</a:t>
                      </a:r>
                    </a:p>
                  </a:txBody>
                  <a:tcPr/>
                </a:tc>
                <a:tc hMerge="1">
                  <a:txBody>
                    <a:bodyPr/>
                    <a:lstStyle/>
                    <a:p>
                      <a:endParaRPr lang="en-GB" dirty="0"/>
                    </a:p>
                  </a:txBody>
                  <a:tcPr/>
                </a:tc>
                <a:extLst>
                  <a:ext uri="{0D108BD9-81ED-4DB2-BD59-A6C34878D82A}">
                    <a16:rowId xmlns:a16="http://schemas.microsoft.com/office/drawing/2014/main" val="3901001008"/>
                  </a:ext>
                </a:extLst>
              </a:tr>
              <a:tr h="370840">
                <a:tc gridSpan="2">
                  <a:txBody>
                    <a:bodyPr/>
                    <a:lstStyle/>
                    <a:p>
                      <a:pPr algn="ctr"/>
                      <a:r>
                        <a:rPr lang="en-GB" dirty="0"/>
                        <a:t>Time to Live</a:t>
                      </a:r>
                    </a:p>
                  </a:txBody>
                  <a:tcPr/>
                </a:tc>
                <a:tc hMerge="1">
                  <a:txBody>
                    <a:bodyPr/>
                    <a:lstStyle/>
                    <a:p>
                      <a:endParaRPr lang="en-GB"/>
                    </a:p>
                  </a:txBody>
                  <a:tcPr/>
                </a:tc>
                <a:tc>
                  <a:txBody>
                    <a:bodyPr/>
                    <a:lstStyle/>
                    <a:p>
                      <a:pPr algn="ctr"/>
                      <a:r>
                        <a:rPr lang="en-GB" dirty="0"/>
                        <a:t>Protocol</a:t>
                      </a:r>
                    </a:p>
                  </a:txBody>
                  <a:tcPr/>
                </a:tc>
                <a:tc gridSpan="3">
                  <a:txBody>
                    <a:bodyPr/>
                    <a:lstStyle/>
                    <a:p>
                      <a:pPr algn="ctr"/>
                      <a:r>
                        <a:rPr lang="en-GB" dirty="0"/>
                        <a:t>Header Checksum</a:t>
                      </a:r>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64199805"/>
                  </a:ext>
                </a:extLst>
              </a:tr>
              <a:tr h="370840">
                <a:tc gridSpan="6">
                  <a:txBody>
                    <a:bodyPr/>
                    <a:lstStyle/>
                    <a:p>
                      <a:pPr algn="ctr"/>
                      <a:r>
                        <a:rPr lang="en-GB" dirty="0"/>
                        <a:t>Source IP Address</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89857821"/>
                  </a:ext>
                </a:extLst>
              </a:tr>
              <a:tr h="370840">
                <a:tc gridSpan="6">
                  <a:txBody>
                    <a:bodyPr/>
                    <a:lstStyle/>
                    <a:p>
                      <a:pPr algn="ctr"/>
                      <a:r>
                        <a:rPr lang="en-GB" dirty="0"/>
                        <a:t>Destination IP Address</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46534202"/>
                  </a:ext>
                </a:extLst>
              </a:tr>
              <a:tr h="370840">
                <a:tc gridSpan="5">
                  <a:txBody>
                    <a:bodyPr/>
                    <a:lstStyle/>
                    <a:p>
                      <a:pPr algn="ctr"/>
                      <a:r>
                        <a:rPr lang="en-GB" dirty="0"/>
                        <a:t>Options</a:t>
                      </a:r>
                    </a:p>
                  </a:txBody>
                  <a:tcPr/>
                </a:tc>
                <a:tc hMerge="1">
                  <a:txBody>
                    <a:bodyPr/>
                    <a:lstStyle/>
                    <a:p>
                      <a:endParaRPr lang="en-GB"/>
                    </a:p>
                  </a:txBody>
                  <a:tcPr/>
                </a:tc>
                <a:tc hMerge="1">
                  <a:txBody>
                    <a:bodyPr/>
                    <a:lstStyle/>
                    <a:p>
                      <a:endParaRPr lang="en-GB"/>
                    </a:p>
                  </a:txBody>
                  <a:tcPr/>
                </a:tc>
                <a:tc hMerge="1">
                  <a:txBody>
                    <a:bodyPr/>
                    <a:lstStyle/>
                    <a:p>
                      <a:r>
                        <a:rPr lang="en-GB" dirty="0"/>
                        <a:t>Padding</a:t>
                      </a:r>
                    </a:p>
                  </a:txBody>
                  <a:tcPr/>
                </a:tc>
                <a:tc hMerge="1">
                  <a:txBody>
                    <a:bodyPr/>
                    <a:lstStyle/>
                    <a:p>
                      <a:endParaRPr lang="en-GB" dirty="0"/>
                    </a:p>
                  </a:txBody>
                  <a:tcPr/>
                </a:tc>
                <a:tc>
                  <a:txBody>
                    <a:bodyPr/>
                    <a:lstStyle/>
                    <a:p>
                      <a:pPr algn="ctr"/>
                      <a:r>
                        <a:rPr lang="en-GB" dirty="0"/>
                        <a:t>Padding</a:t>
                      </a:r>
                    </a:p>
                  </a:txBody>
                  <a:tcPr/>
                </a:tc>
                <a:extLst>
                  <a:ext uri="{0D108BD9-81ED-4DB2-BD59-A6C34878D82A}">
                    <a16:rowId xmlns:a16="http://schemas.microsoft.com/office/drawing/2014/main" val="3300691622"/>
                  </a:ext>
                </a:extLst>
              </a:tr>
            </a:tbl>
          </a:graphicData>
        </a:graphic>
      </p:graphicFrame>
      <p:sp>
        <p:nvSpPr>
          <p:cNvPr id="5" name="TextBox 4">
            <a:extLst>
              <a:ext uri="{FF2B5EF4-FFF2-40B4-BE49-F238E27FC236}">
                <a16:creationId xmlns:a16="http://schemas.microsoft.com/office/drawing/2014/main" id="{F2D546CD-767D-4F0F-A9AE-7789C9C0B3C0}"/>
              </a:ext>
            </a:extLst>
          </p:cNvPr>
          <p:cNvSpPr txBox="1"/>
          <p:nvPr/>
        </p:nvSpPr>
        <p:spPr>
          <a:xfrm>
            <a:off x="1136342" y="1414017"/>
            <a:ext cx="355107" cy="369332"/>
          </a:xfrm>
          <a:prstGeom prst="rect">
            <a:avLst/>
          </a:prstGeom>
          <a:noFill/>
        </p:spPr>
        <p:txBody>
          <a:bodyPr wrap="square" rtlCol="0">
            <a:spAutoFit/>
          </a:bodyPr>
          <a:lstStyle/>
          <a:p>
            <a:r>
              <a:rPr lang="en-GB" dirty="0"/>
              <a:t>0</a:t>
            </a:r>
          </a:p>
        </p:txBody>
      </p:sp>
      <p:sp>
        <p:nvSpPr>
          <p:cNvPr id="6" name="TextBox 5">
            <a:extLst>
              <a:ext uri="{FF2B5EF4-FFF2-40B4-BE49-F238E27FC236}">
                <a16:creationId xmlns:a16="http://schemas.microsoft.com/office/drawing/2014/main" id="{E8C2C38E-18D1-4E47-927B-15DE2BC216BE}"/>
              </a:ext>
            </a:extLst>
          </p:cNvPr>
          <p:cNvSpPr txBox="1"/>
          <p:nvPr/>
        </p:nvSpPr>
        <p:spPr>
          <a:xfrm>
            <a:off x="2416206" y="1414017"/>
            <a:ext cx="355107" cy="369332"/>
          </a:xfrm>
          <a:prstGeom prst="rect">
            <a:avLst/>
          </a:prstGeom>
          <a:noFill/>
        </p:spPr>
        <p:txBody>
          <a:bodyPr wrap="square" rtlCol="0">
            <a:spAutoFit/>
          </a:bodyPr>
          <a:lstStyle/>
          <a:p>
            <a:r>
              <a:rPr lang="en-GB" dirty="0"/>
              <a:t>4</a:t>
            </a:r>
          </a:p>
        </p:txBody>
      </p:sp>
      <p:sp>
        <p:nvSpPr>
          <p:cNvPr id="7" name="TextBox 6">
            <a:extLst>
              <a:ext uri="{FF2B5EF4-FFF2-40B4-BE49-F238E27FC236}">
                <a16:creationId xmlns:a16="http://schemas.microsoft.com/office/drawing/2014/main" id="{76EEC8B6-F800-4011-81D0-67318E1CBE2B}"/>
              </a:ext>
            </a:extLst>
          </p:cNvPr>
          <p:cNvSpPr txBox="1"/>
          <p:nvPr/>
        </p:nvSpPr>
        <p:spPr>
          <a:xfrm>
            <a:off x="3518516" y="1414017"/>
            <a:ext cx="355107" cy="369332"/>
          </a:xfrm>
          <a:prstGeom prst="rect">
            <a:avLst/>
          </a:prstGeom>
          <a:noFill/>
        </p:spPr>
        <p:txBody>
          <a:bodyPr wrap="square" rtlCol="0">
            <a:spAutoFit/>
          </a:bodyPr>
          <a:lstStyle/>
          <a:p>
            <a:r>
              <a:rPr lang="en-GB" dirty="0"/>
              <a:t>8</a:t>
            </a:r>
          </a:p>
        </p:txBody>
      </p:sp>
      <p:sp>
        <p:nvSpPr>
          <p:cNvPr id="8" name="TextBox 7">
            <a:extLst>
              <a:ext uri="{FF2B5EF4-FFF2-40B4-BE49-F238E27FC236}">
                <a16:creationId xmlns:a16="http://schemas.microsoft.com/office/drawing/2014/main" id="{7B347C80-961B-49F9-AC40-881BE011865A}"/>
              </a:ext>
            </a:extLst>
          </p:cNvPr>
          <p:cNvSpPr txBox="1"/>
          <p:nvPr/>
        </p:nvSpPr>
        <p:spPr>
          <a:xfrm>
            <a:off x="5402146" y="1414017"/>
            <a:ext cx="430482" cy="369332"/>
          </a:xfrm>
          <a:prstGeom prst="rect">
            <a:avLst/>
          </a:prstGeom>
          <a:noFill/>
        </p:spPr>
        <p:txBody>
          <a:bodyPr wrap="square" rtlCol="0">
            <a:spAutoFit/>
          </a:bodyPr>
          <a:lstStyle/>
          <a:p>
            <a:r>
              <a:rPr lang="en-GB" dirty="0"/>
              <a:t>16</a:t>
            </a:r>
          </a:p>
        </p:txBody>
      </p:sp>
      <p:sp>
        <p:nvSpPr>
          <p:cNvPr id="9" name="TextBox 8">
            <a:extLst>
              <a:ext uri="{FF2B5EF4-FFF2-40B4-BE49-F238E27FC236}">
                <a16:creationId xmlns:a16="http://schemas.microsoft.com/office/drawing/2014/main" id="{39CF801F-1CC0-4CF5-A2D1-916079CFF88C}"/>
              </a:ext>
            </a:extLst>
          </p:cNvPr>
          <p:cNvSpPr txBox="1"/>
          <p:nvPr/>
        </p:nvSpPr>
        <p:spPr>
          <a:xfrm>
            <a:off x="6215934" y="1404586"/>
            <a:ext cx="430482" cy="369332"/>
          </a:xfrm>
          <a:prstGeom prst="rect">
            <a:avLst/>
          </a:prstGeom>
          <a:noFill/>
        </p:spPr>
        <p:txBody>
          <a:bodyPr wrap="square" rtlCol="0">
            <a:spAutoFit/>
          </a:bodyPr>
          <a:lstStyle/>
          <a:p>
            <a:r>
              <a:rPr lang="en-GB" dirty="0"/>
              <a:t>19</a:t>
            </a:r>
          </a:p>
        </p:txBody>
      </p:sp>
      <p:sp>
        <p:nvSpPr>
          <p:cNvPr id="10" name="TextBox 9">
            <a:extLst>
              <a:ext uri="{FF2B5EF4-FFF2-40B4-BE49-F238E27FC236}">
                <a16:creationId xmlns:a16="http://schemas.microsoft.com/office/drawing/2014/main" id="{3534AD75-F63C-4A00-93F4-0A0CE97B6DE1}"/>
              </a:ext>
            </a:extLst>
          </p:cNvPr>
          <p:cNvSpPr txBox="1"/>
          <p:nvPr/>
        </p:nvSpPr>
        <p:spPr>
          <a:xfrm>
            <a:off x="9656783" y="1427707"/>
            <a:ext cx="430482" cy="369332"/>
          </a:xfrm>
          <a:prstGeom prst="rect">
            <a:avLst/>
          </a:prstGeom>
          <a:noFill/>
        </p:spPr>
        <p:txBody>
          <a:bodyPr wrap="square" rtlCol="0">
            <a:spAutoFit/>
          </a:bodyPr>
          <a:lstStyle/>
          <a:p>
            <a:r>
              <a:rPr lang="en-GB" dirty="0"/>
              <a:t>31</a:t>
            </a:r>
          </a:p>
        </p:txBody>
      </p:sp>
      <p:sp>
        <p:nvSpPr>
          <p:cNvPr id="13" name="TextBox 12">
            <a:extLst>
              <a:ext uri="{FF2B5EF4-FFF2-40B4-BE49-F238E27FC236}">
                <a16:creationId xmlns:a16="http://schemas.microsoft.com/office/drawing/2014/main" id="{F91F08FC-4513-4BB4-ADA4-E1559D83CDB7}"/>
              </a:ext>
            </a:extLst>
          </p:cNvPr>
          <p:cNvSpPr txBox="1"/>
          <p:nvPr/>
        </p:nvSpPr>
        <p:spPr>
          <a:xfrm>
            <a:off x="319593" y="1402673"/>
            <a:ext cx="763351" cy="369332"/>
          </a:xfrm>
          <a:prstGeom prst="rect">
            <a:avLst/>
          </a:prstGeom>
          <a:noFill/>
        </p:spPr>
        <p:txBody>
          <a:bodyPr wrap="none" rtlCol="0">
            <a:spAutoFit/>
          </a:bodyPr>
          <a:lstStyle/>
          <a:p>
            <a:r>
              <a:rPr lang="en-GB" dirty="0"/>
              <a:t>Octet</a:t>
            </a:r>
          </a:p>
        </p:txBody>
      </p:sp>
      <p:sp>
        <p:nvSpPr>
          <p:cNvPr id="14" name="TextBox 13">
            <a:extLst>
              <a:ext uri="{FF2B5EF4-FFF2-40B4-BE49-F238E27FC236}">
                <a16:creationId xmlns:a16="http://schemas.microsoft.com/office/drawing/2014/main" id="{890A3177-BC53-466C-8A17-CD4DBFEED64A}"/>
              </a:ext>
            </a:extLst>
          </p:cNvPr>
          <p:cNvSpPr txBox="1"/>
          <p:nvPr/>
        </p:nvSpPr>
        <p:spPr>
          <a:xfrm>
            <a:off x="677334" y="4199138"/>
            <a:ext cx="9218278" cy="923330"/>
          </a:xfrm>
          <a:prstGeom prst="rect">
            <a:avLst/>
          </a:prstGeom>
          <a:noFill/>
        </p:spPr>
        <p:txBody>
          <a:bodyPr wrap="square" rtlCol="0">
            <a:spAutoFit/>
          </a:bodyPr>
          <a:lstStyle/>
          <a:p>
            <a:r>
              <a:rPr lang="en-GB" dirty="0"/>
              <a:t>Crucially, in the IP frame, we gain source and destination addresses.</a:t>
            </a:r>
          </a:p>
          <a:p>
            <a:r>
              <a:rPr lang="en-GB" dirty="0"/>
              <a:t>This packet “encapsulates” the TCP packet – so this header wraps around the existing TCP frame.</a:t>
            </a:r>
          </a:p>
        </p:txBody>
      </p:sp>
    </p:spTree>
    <p:extLst>
      <p:ext uri="{BB962C8B-B14F-4D97-AF65-F5344CB8AC3E}">
        <p14:creationId xmlns:p14="http://schemas.microsoft.com/office/powerpoint/2010/main" val="3798673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C0E0A-BF08-4D3A-8436-FEAD1CD28A3C}"/>
              </a:ext>
            </a:extLst>
          </p:cNvPr>
          <p:cNvSpPr>
            <a:spLocks noGrp="1"/>
          </p:cNvSpPr>
          <p:nvPr>
            <p:ph type="title"/>
          </p:nvPr>
        </p:nvSpPr>
        <p:spPr/>
        <p:txBody>
          <a:bodyPr/>
          <a:lstStyle/>
          <a:p>
            <a:r>
              <a:rPr lang="en-GB" dirty="0"/>
              <a:t>Ethernet packets</a:t>
            </a:r>
          </a:p>
        </p:txBody>
      </p:sp>
      <p:graphicFrame>
        <p:nvGraphicFramePr>
          <p:cNvPr id="4" name="Content Placeholder 3">
            <a:extLst>
              <a:ext uri="{FF2B5EF4-FFF2-40B4-BE49-F238E27FC236}">
                <a16:creationId xmlns:a16="http://schemas.microsoft.com/office/drawing/2014/main" id="{C1FECD09-39A9-42BF-A9E2-831AFEA4934A}"/>
              </a:ext>
            </a:extLst>
          </p:cNvPr>
          <p:cNvGraphicFramePr>
            <a:graphicFrameLocks noGrp="1"/>
          </p:cNvGraphicFramePr>
          <p:nvPr>
            <p:ph idx="1"/>
            <p:extLst>
              <p:ext uri="{D42A27DB-BD31-4B8C-83A1-F6EECF244321}">
                <p14:modId xmlns:p14="http://schemas.microsoft.com/office/powerpoint/2010/main" val="79579405"/>
              </p:ext>
            </p:extLst>
          </p:nvPr>
        </p:nvGraphicFramePr>
        <p:xfrm>
          <a:off x="337350" y="2160588"/>
          <a:ext cx="11594240" cy="1285240"/>
        </p:xfrm>
        <a:graphic>
          <a:graphicData uri="http://schemas.openxmlformats.org/drawingml/2006/table">
            <a:tbl>
              <a:tblPr firstRow="1" bandRow="1">
                <a:tableStyleId>{69CF1AB2-1976-4502-BF36-3FF5EA218861}</a:tableStyleId>
              </a:tblPr>
              <a:tblGrid>
                <a:gridCol w="1449280">
                  <a:extLst>
                    <a:ext uri="{9D8B030D-6E8A-4147-A177-3AD203B41FA5}">
                      <a16:colId xmlns:a16="http://schemas.microsoft.com/office/drawing/2014/main" val="2555020423"/>
                    </a:ext>
                  </a:extLst>
                </a:gridCol>
                <a:gridCol w="1449280">
                  <a:extLst>
                    <a:ext uri="{9D8B030D-6E8A-4147-A177-3AD203B41FA5}">
                      <a16:colId xmlns:a16="http://schemas.microsoft.com/office/drawing/2014/main" val="1444632382"/>
                    </a:ext>
                  </a:extLst>
                </a:gridCol>
                <a:gridCol w="1449280">
                  <a:extLst>
                    <a:ext uri="{9D8B030D-6E8A-4147-A177-3AD203B41FA5}">
                      <a16:colId xmlns:a16="http://schemas.microsoft.com/office/drawing/2014/main" val="1547768157"/>
                    </a:ext>
                  </a:extLst>
                </a:gridCol>
                <a:gridCol w="1449280">
                  <a:extLst>
                    <a:ext uri="{9D8B030D-6E8A-4147-A177-3AD203B41FA5}">
                      <a16:colId xmlns:a16="http://schemas.microsoft.com/office/drawing/2014/main" val="1095933200"/>
                    </a:ext>
                  </a:extLst>
                </a:gridCol>
                <a:gridCol w="1449280">
                  <a:extLst>
                    <a:ext uri="{9D8B030D-6E8A-4147-A177-3AD203B41FA5}">
                      <a16:colId xmlns:a16="http://schemas.microsoft.com/office/drawing/2014/main" val="2881336229"/>
                    </a:ext>
                  </a:extLst>
                </a:gridCol>
                <a:gridCol w="1449280">
                  <a:extLst>
                    <a:ext uri="{9D8B030D-6E8A-4147-A177-3AD203B41FA5}">
                      <a16:colId xmlns:a16="http://schemas.microsoft.com/office/drawing/2014/main" val="4248448810"/>
                    </a:ext>
                  </a:extLst>
                </a:gridCol>
                <a:gridCol w="1449280">
                  <a:extLst>
                    <a:ext uri="{9D8B030D-6E8A-4147-A177-3AD203B41FA5}">
                      <a16:colId xmlns:a16="http://schemas.microsoft.com/office/drawing/2014/main" val="2249061478"/>
                    </a:ext>
                  </a:extLst>
                </a:gridCol>
                <a:gridCol w="1449280">
                  <a:extLst>
                    <a:ext uri="{9D8B030D-6E8A-4147-A177-3AD203B41FA5}">
                      <a16:colId xmlns:a16="http://schemas.microsoft.com/office/drawing/2014/main" val="491327272"/>
                    </a:ext>
                  </a:extLst>
                </a:gridCol>
              </a:tblGrid>
              <a:tr h="370840">
                <a:tc>
                  <a:txBody>
                    <a:bodyPr/>
                    <a:lstStyle/>
                    <a:p>
                      <a:r>
                        <a:rPr lang="en-GB" dirty="0"/>
                        <a:t>7 bytes</a:t>
                      </a:r>
                    </a:p>
                  </a:txBody>
                  <a:tcPr/>
                </a:tc>
                <a:tc>
                  <a:txBody>
                    <a:bodyPr/>
                    <a:lstStyle/>
                    <a:p>
                      <a:r>
                        <a:rPr lang="en-GB" dirty="0"/>
                        <a:t>1b</a:t>
                      </a:r>
                    </a:p>
                  </a:txBody>
                  <a:tcPr/>
                </a:tc>
                <a:tc>
                  <a:txBody>
                    <a:bodyPr/>
                    <a:lstStyle/>
                    <a:p>
                      <a:r>
                        <a:rPr lang="en-GB" dirty="0"/>
                        <a:t>6b</a:t>
                      </a:r>
                    </a:p>
                  </a:txBody>
                  <a:tcPr/>
                </a:tc>
                <a:tc>
                  <a:txBody>
                    <a:bodyPr/>
                    <a:lstStyle/>
                    <a:p>
                      <a:r>
                        <a:rPr lang="en-GB" dirty="0"/>
                        <a:t>6b</a:t>
                      </a:r>
                    </a:p>
                  </a:txBody>
                  <a:tcPr/>
                </a:tc>
                <a:tc>
                  <a:txBody>
                    <a:bodyPr/>
                    <a:lstStyle/>
                    <a:p>
                      <a:r>
                        <a:rPr lang="en-GB" dirty="0"/>
                        <a:t>2b</a:t>
                      </a:r>
                    </a:p>
                  </a:txBody>
                  <a:tcPr/>
                </a:tc>
                <a:tc>
                  <a:txBody>
                    <a:bodyPr/>
                    <a:lstStyle/>
                    <a:p>
                      <a:r>
                        <a:rPr lang="en-GB" dirty="0"/>
                        <a:t>42-1500b</a:t>
                      </a:r>
                    </a:p>
                  </a:txBody>
                  <a:tcPr/>
                </a:tc>
                <a:tc>
                  <a:txBody>
                    <a:bodyPr/>
                    <a:lstStyle/>
                    <a:p>
                      <a:r>
                        <a:rPr lang="en-GB" dirty="0"/>
                        <a:t>4b</a:t>
                      </a:r>
                    </a:p>
                  </a:txBody>
                  <a:tcPr/>
                </a:tc>
                <a:tc>
                  <a:txBody>
                    <a:bodyPr/>
                    <a:lstStyle/>
                    <a:p>
                      <a:r>
                        <a:rPr lang="en-GB" dirty="0"/>
                        <a:t>12b</a:t>
                      </a:r>
                    </a:p>
                  </a:txBody>
                  <a:tcPr/>
                </a:tc>
                <a:extLst>
                  <a:ext uri="{0D108BD9-81ED-4DB2-BD59-A6C34878D82A}">
                    <a16:rowId xmlns:a16="http://schemas.microsoft.com/office/drawing/2014/main" val="3564357998"/>
                  </a:ext>
                </a:extLst>
              </a:tr>
              <a:tr h="370840">
                <a:tc>
                  <a:txBody>
                    <a:bodyPr/>
                    <a:lstStyle/>
                    <a:p>
                      <a:r>
                        <a:rPr lang="en-GB" dirty="0"/>
                        <a:t>Preamble</a:t>
                      </a:r>
                    </a:p>
                  </a:txBody>
                  <a:tcPr/>
                </a:tc>
                <a:tc>
                  <a:txBody>
                    <a:bodyPr/>
                    <a:lstStyle/>
                    <a:p>
                      <a:r>
                        <a:rPr lang="en-GB" dirty="0"/>
                        <a:t>Start of frame delimiter</a:t>
                      </a:r>
                    </a:p>
                  </a:txBody>
                  <a:tcPr/>
                </a:tc>
                <a:tc>
                  <a:txBody>
                    <a:bodyPr/>
                    <a:lstStyle/>
                    <a:p>
                      <a:r>
                        <a:rPr lang="en-GB" dirty="0"/>
                        <a:t>Destination MAC</a:t>
                      </a:r>
                    </a:p>
                  </a:txBody>
                  <a:tcPr/>
                </a:tc>
                <a:tc>
                  <a:txBody>
                    <a:bodyPr/>
                    <a:lstStyle/>
                    <a:p>
                      <a:r>
                        <a:rPr lang="en-GB" dirty="0"/>
                        <a:t>Source MAC</a:t>
                      </a:r>
                    </a:p>
                  </a:txBody>
                  <a:tcPr/>
                </a:tc>
                <a:tc>
                  <a:txBody>
                    <a:bodyPr/>
                    <a:lstStyle/>
                    <a:p>
                      <a:r>
                        <a:rPr lang="en-GB" dirty="0"/>
                        <a:t>Type</a:t>
                      </a:r>
                    </a:p>
                  </a:txBody>
                  <a:tcPr/>
                </a:tc>
                <a:tc>
                  <a:txBody>
                    <a:bodyPr/>
                    <a:lstStyle/>
                    <a:p>
                      <a:r>
                        <a:rPr lang="en-GB" dirty="0"/>
                        <a:t>Data (payload)</a:t>
                      </a:r>
                    </a:p>
                  </a:txBody>
                  <a:tcPr/>
                </a:tc>
                <a:tc>
                  <a:txBody>
                    <a:bodyPr/>
                    <a:lstStyle/>
                    <a:p>
                      <a:r>
                        <a:rPr lang="en-GB" dirty="0"/>
                        <a:t>CRC</a:t>
                      </a:r>
                    </a:p>
                  </a:txBody>
                  <a:tcPr/>
                </a:tc>
                <a:tc>
                  <a:txBody>
                    <a:bodyPr/>
                    <a:lstStyle/>
                    <a:p>
                      <a:r>
                        <a:rPr lang="en-GB" dirty="0"/>
                        <a:t>Inter-frame gap</a:t>
                      </a:r>
                    </a:p>
                  </a:txBody>
                  <a:tcPr/>
                </a:tc>
                <a:extLst>
                  <a:ext uri="{0D108BD9-81ED-4DB2-BD59-A6C34878D82A}">
                    <a16:rowId xmlns:a16="http://schemas.microsoft.com/office/drawing/2014/main" val="1286385958"/>
                  </a:ext>
                </a:extLst>
              </a:tr>
            </a:tbl>
          </a:graphicData>
        </a:graphic>
      </p:graphicFrame>
      <p:sp>
        <p:nvSpPr>
          <p:cNvPr id="5" name="TextBox 4">
            <a:extLst>
              <a:ext uri="{FF2B5EF4-FFF2-40B4-BE49-F238E27FC236}">
                <a16:creationId xmlns:a16="http://schemas.microsoft.com/office/drawing/2014/main" id="{0D226AD6-A4B6-4ED1-8E7A-4F802B4BAF89}"/>
              </a:ext>
            </a:extLst>
          </p:cNvPr>
          <p:cNvSpPr txBox="1"/>
          <p:nvPr/>
        </p:nvSpPr>
        <p:spPr>
          <a:xfrm>
            <a:off x="408373" y="3719744"/>
            <a:ext cx="10484528" cy="1200329"/>
          </a:xfrm>
          <a:prstGeom prst="rect">
            <a:avLst/>
          </a:prstGeom>
          <a:noFill/>
        </p:spPr>
        <p:txBody>
          <a:bodyPr wrap="square" rtlCol="0">
            <a:spAutoFit/>
          </a:bodyPr>
          <a:lstStyle/>
          <a:p>
            <a:r>
              <a:rPr lang="en-GB" dirty="0"/>
              <a:t>Now at the physical level – the stage where we talk to the hardware.  Again, this header information encapsulates the TCP/IP packet.</a:t>
            </a:r>
          </a:p>
          <a:p>
            <a:endParaRPr lang="en-GB" dirty="0"/>
          </a:p>
          <a:p>
            <a:r>
              <a:rPr lang="en-GB" dirty="0"/>
              <a:t>This could equally be an 802.11 wireless frame – looks different, but achieves the same goal.</a:t>
            </a:r>
          </a:p>
        </p:txBody>
      </p:sp>
    </p:spTree>
    <p:extLst>
      <p:ext uri="{BB962C8B-B14F-4D97-AF65-F5344CB8AC3E}">
        <p14:creationId xmlns:p14="http://schemas.microsoft.com/office/powerpoint/2010/main" val="3343411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E5D2E-3027-40A8-ADE0-6971D25F73D6}"/>
              </a:ext>
            </a:extLst>
          </p:cNvPr>
          <p:cNvSpPr>
            <a:spLocks noGrp="1"/>
          </p:cNvSpPr>
          <p:nvPr>
            <p:ph type="title"/>
          </p:nvPr>
        </p:nvSpPr>
        <p:spPr/>
        <p:txBody>
          <a:bodyPr/>
          <a:lstStyle/>
          <a:p>
            <a:r>
              <a:rPr lang="en-GB" dirty="0"/>
              <a:t>OSI/TCP</a:t>
            </a:r>
          </a:p>
        </p:txBody>
      </p:sp>
      <p:graphicFrame>
        <p:nvGraphicFramePr>
          <p:cNvPr id="4" name="Object 6">
            <a:extLst>
              <a:ext uri="{FF2B5EF4-FFF2-40B4-BE49-F238E27FC236}">
                <a16:creationId xmlns:a16="http://schemas.microsoft.com/office/drawing/2014/main" id="{5FBCFBA9-2A5F-478B-B27D-551BA6F6844E}"/>
              </a:ext>
            </a:extLst>
          </p:cNvPr>
          <p:cNvGraphicFramePr>
            <a:graphicFrameLocks noChangeAspect="1"/>
          </p:cNvGraphicFramePr>
          <p:nvPr>
            <p:extLst>
              <p:ext uri="{D42A27DB-BD31-4B8C-83A1-F6EECF244321}">
                <p14:modId xmlns:p14="http://schemas.microsoft.com/office/powerpoint/2010/main" val="2627184749"/>
              </p:ext>
            </p:extLst>
          </p:nvPr>
        </p:nvGraphicFramePr>
        <p:xfrm>
          <a:off x="2790652" y="1213790"/>
          <a:ext cx="4619625" cy="2571750"/>
        </p:xfrm>
        <a:graphic>
          <a:graphicData uri="http://schemas.openxmlformats.org/presentationml/2006/ole">
            <mc:AlternateContent xmlns:mc="http://schemas.openxmlformats.org/markup-compatibility/2006">
              <mc:Choice xmlns:v="urn:schemas-microsoft-com:vml" Requires="v">
                <p:oleObj spid="_x0000_s1026" name="Picture" r:id="rId3" imgW="3986749" imgH="2612148" progId="Word.Picture.8">
                  <p:embed/>
                </p:oleObj>
              </mc:Choice>
              <mc:Fallback>
                <p:oleObj name="Picture" r:id="rId3" imgW="3986749" imgH="2612148" progId="Word.Picture.8">
                  <p:embed/>
                  <p:pic>
                    <p:nvPicPr>
                      <p:cNvPr id="4" name="Object 6">
                        <a:extLst>
                          <a:ext uri="{FF2B5EF4-FFF2-40B4-BE49-F238E27FC236}">
                            <a16:creationId xmlns:a16="http://schemas.microsoft.com/office/drawing/2014/main" id="{5FBCFBA9-2A5F-478B-B27D-551BA6F684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90652" y="1213790"/>
                        <a:ext cx="4619625"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Text Box 9">
            <a:extLst>
              <a:ext uri="{FF2B5EF4-FFF2-40B4-BE49-F238E27FC236}">
                <a16:creationId xmlns:a16="http://schemas.microsoft.com/office/drawing/2014/main" id="{581122A8-3EEB-4204-BE3A-569F225FF323}"/>
              </a:ext>
            </a:extLst>
          </p:cNvPr>
          <p:cNvSpPr txBox="1">
            <a:spLocks noChangeArrowheads="1"/>
          </p:cNvSpPr>
          <p:nvPr/>
        </p:nvSpPr>
        <p:spPr bwMode="auto">
          <a:xfrm>
            <a:off x="928514" y="3760140"/>
            <a:ext cx="8345488" cy="278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600" b="1" i="1">
                <a:latin typeface="Helvetica" panose="020B0604020202020204" pitchFamily="34" charset="0"/>
              </a:rPr>
              <a:t>Differences</a:t>
            </a:r>
          </a:p>
          <a:p>
            <a:pPr eaLnBrk="1" hangingPunct="1"/>
            <a:r>
              <a:rPr lang="en-US" altLang="en-US" sz="1600" b="1">
                <a:latin typeface="Helvetica" panose="020B0604020202020204" pitchFamily="34" charset="0"/>
              </a:rPr>
              <a:t>• TCP/IP combines presentation and session layer functions into its application layer.</a:t>
            </a:r>
          </a:p>
          <a:p>
            <a:pPr eaLnBrk="1" hangingPunct="1"/>
            <a:r>
              <a:rPr lang="en-US" altLang="en-US" sz="1600" b="1">
                <a:latin typeface="Helvetica" panose="020B0604020202020204" pitchFamily="34" charset="0"/>
              </a:rPr>
              <a:t>• TCP/IP combines the OSI data link and physical layers into one layer.</a:t>
            </a:r>
          </a:p>
          <a:p>
            <a:pPr eaLnBrk="1" hangingPunct="1"/>
            <a:r>
              <a:rPr lang="en-US" altLang="en-US" sz="1600" b="1">
                <a:latin typeface="Helvetica" panose="020B0604020202020204" pitchFamily="34" charset="0"/>
              </a:rPr>
              <a:t>• TCP/IP appears simpler because it has fewer layers; however, this is a misconception. The OSI reference model, with its less complex and multiple layers, is simpler to develop and troubleshoot.</a:t>
            </a:r>
          </a:p>
          <a:p>
            <a:pPr eaLnBrk="1" hangingPunct="1"/>
            <a:r>
              <a:rPr lang="en-US" altLang="en-US" sz="1600" b="1">
                <a:latin typeface="Helvetica" panose="020B0604020202020204" pitchFamily="34" charset="0"/>
              </a:rPr>
              <a:t>• TCP/IP protocols are the standards around which the Internet was devel­oped, so the TCP/IP model gains credibility just because of its protocols. In contrast, networks typically aren't built with the OSI protocols, although the OSI model is used as a guide.</a:t>
            </a:r>
            <a:endParaRPr lang="en-US" altLang="en-US" sz="1400" b="1">
              <a:latin typeface="Helvetica" panose="020B0604020202020204" pitchFamily="34" charset="0"/>
            </a:endParaRPr>
          </a:p>
        </p:txBody>
      </p:sp>
    </p:spTree>
    <p:extLst>
      <p:ext uri="{BB962C8B-B14F-4D97-AF65-F5344CB8AC3E}">
        <p14:creationId xmlns:p14="http://schemas.microsoft.com/office/powerpoint/2010/main" val="3627178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80E69-3455-4E1E-99DF-5C9A4CABBE9A}"/>
              </a:ext>
            </a:extLst>
          </p:cNvPr>
          <p:cNvSpPr>
            <a:spLocks noGrp="1"/>
          </p:cNvSpPr>
          <p:nvPr>
            <p:ph type="title"/>
          </p:nvPr>
        </p:nvSpPr>
        <p:spPr/>
        <p:txBody>
          <a:bodyPr/>
          <a:lstStyle/>
          <a:p>
            <a:r>
              <a:rPr lang="en-GB" dirty="0"/>
              <a:t>Encapsulation</a:t>
            </a:r>
          </a:p>
        </p:txBody>
      </p:sp>
      <p:sp>
        <p:nvSpPr>
          <p:cNvPr id="5" name="Rectangle 4">
            <a:extLst>
              <a:ext uri="{FF2B5EF4-FFF2-40B4-BE49-F238E27FC236}">
                <a16:creationId xmlns:a16="http://schemas.microsoft.com/office/drawing/2014/main" id="{44711326-B024-4668-9EE3-230A59DA5048}"/>
              </a:ext>
            </a:extLst>
          </p:cNvPr>
          <p:cNvSpPr/>
          <p:nvPr/>
        </p:nvSpPr>
        <p:spPr>
          <a:xfrm>
            <a:off x="506026" y="1509204"/>
            <a:ext cx="1526959" cy="514905"/>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dirty="0">
                <a:solidFill>
                  <a:srgbClr val="00B0F0"/>
                </a:solidFill>
              </a:rPr>
              <a:t>Application</a:t>
            </a:r>
          </a:p>
        </p:txBody>
      </p:sp>
      <p:sp>
        <p:nvSpPr>
          <p:cNvPr id="6" name="Rectangle 5">
            <a:extLst>
              <a:ext uri="{FF2B5EF4-FFF2-40B4-BE49-F238E27FC236}">
                <a16:creationId xmlns:a16="http://schemas.microsoft.com/office/drawing/2014/main" id="{45A2987D-7E3E-4B52-9BF8-2E6FC20200C4}"/>
              </a:ext>
            </a:extLst>
          </p:cNvPr>
          <p:cNvSpPr/>
          <p:nvPr/>
        </p:nvSpPr>
        <p:spPr>
          <a:xfrm>
            <a:off x="506025" y="2408808"/>
            <a:ext cx="1526959" cy="514905"/>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a:t>
            </a:r>
          </a:p>
        </p:txBody>
      </p:sp>
      <p:sp>
        <p:nvSpPr>
          <p:cNvPr id="7" name="Rectangle 6">
            <a:extLst>
              <a:ext uri="{FF2B5EF4-FFF2-40B4-BE49-F238E27FC236}">
                <a16:creationId xmlns:a16="http://schemas.microsoft.com/office/drawing/2014/main" id="{2E5A447D-3B6F-4E3D-8233-3366DD159BBF}"/>
              </a:ext>
            </a:extLst>
          </p:cNvPr>
          <p:cNvSpPr/>
          <p:nvPr/>
        </p:nvSpPr>
        <p:spPr>
          <a:xfrm>
            <a:off x="506025" y="3308412"/>
            <a:ext cx="1526959" cy="514905"/>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a:t>
            </a:r>
          </a:p>
        </p:txBody>
      </p:sp>
      <p:sp>
        <p:nvSpPr>
          <p:cNvPr id="8" name="Rectangle 7">
            <a:extLst>
              <a:ext uri="{FF2B5EF4-FFF2-40B4-BE49-F238E27FC236}">
                <a16:creationId xmlns:a16="http://schemas.microsoft.com/office/drawing/2014/main" id="{61E51282-B6B4-4835-8A85-7B61D31EAB37}"/>
              </a:ext>
            </a:extLst>
          </p:cNvPr>
          <p:cNvSpPr/>
          <p:nvPr/>
        </p:nvSpPr>
        <p:spPr>
          <a:xfrm>
            <a:off x="506025" y="4208016"/>
            <a:ext cx="1526959" cy="514905"/>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/Wireless</a:t>
            </a:r>
          </a:p>
        </p:txBody>
      </p:sp>
      <p:sp>
        <p:nvSpPr>
          <p:cNvPr id="9" name="Rectangle 8">
            <a:extLst>
              <a:ext uri="{FF2B5EF4-FFF2-40B4-BE49-F238E27FC236}">
                <a16:creationId xmlns:a16="http://schemas.microsoft.com/office/drawing/2014/main" id="{A692BE4D-A155-40A7-B076-219DFBB97728}"/>
              </a:ext>
            </a:extLst>
          </p:cNvPr>
          <p:cNvSpPr/>
          <p:nvPr/>
        </p:nvSpPr>
        <p:spPr>
          <a:xfrm>
            <a:off x="506025" y="5107620"/>
            <a:ext cx="1526959" cy="514905"/>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Physical</a:t>
            </a:r>
          </a:p>
        </p:txBody>
      </p:sp>
      <p:sp>
        <p:nvSpPr>
          <p:cNvPr id="10" name="Rectangle 9">
            <a:extLst>
              <a:ext uri="{FF2B5EF4-FFF2-40B4-BE49-F238E27FC236}">
                <a16:creationId xmlns:a16="http://schemas.microsoft.com/office/drawing/2014/main" id="{0DC4FA85-3595-4D29-93EC-193B6333C848}"/>
              </a:ext>
            </a:extLst>
          </p:cNvPr>
          <p:cNvSpPr/>
          <p:nvPr/>
        </p:nvSpPr>
        <p:spPr>
          <a:xfrm>
            <a:off x="3870663" y="1778493"/>
            <a:ext cx="4101484" cy="991340"/>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endParaRPr lang="en-GB"/>
          </a:p>
        </p:txBody>
      </p:sp>
      <p:sp>
        <p:nvSpPr>
          <p:cNvPr id="11" name="Rectangle 10">
            <a:extLst>
              <a:ext uri="{FF2B5EF4-FFF2-40B4-BE49-F238E27FC236}">
                <a16:creationId xmlns:a16="http://schemas.microsoft.com/office/drawing/2014/main" id="{3A98269D-48E0-47F3-AF81-04112DD14332}"/>
              </a:ext>
            </a:extLst>
          </p:cNvPr>
          <p:cNvSpPr/>
          <p:nvPr/>
        </p:nvSpPr>
        <p:spPr>
          <a:xfrm>
            <a:off x="4012705" y="1930400"/>
            <a:ext cx="1118587"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 header</a:t>
            </a:r>
          </a:p>
        </p:txBody>
      </p:sp>
      <p:sp>
        <p:nvSpPr>
          <p:cNvPr id="12" name="Rectangle 11">
            <a:extLst>
              <a:ext uri="{FF2B5EF4-FFF2-40B4-BE49-F238E27FC236}">
                <a16:creationId xmlns:a16="http://schemas.microsoft.com/office/drawing/2014/main" id="{714CF0D9-2E90-4D32-9741-AF9E4321C04A}"/>
              </a:ext>
            </a:extLst>
          </p:cNvPr>
          <p:cNvSpPr/>
          <p:nvPr/>
        </p:nvSpPr>
        <p:spPr>
          <a:xfrm>
            <a:off x="5131292" y="1930400"/>
            <a:ext cx="1355325"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Application headers</a:t>
            </a:r>
          </a:p>
        </p:txBody>
      </p:sp>
      <p:sp>
        <p:nvSpPr>
          <p:cNvPr id="13" name="Rectangle 12">
            <a:extLst>
              <a:ext uri="{FF2B5EF4-FFF2-40B4-BE49-F238E27FC236}">
                <a16:creationId xmlns:a16="http://schemas.microsoft.com/office/drawing/2014/main" id="{EBF40C10-1CF7-4CA3-A14C-BC3A172F9A94}"/>
              </a:ext>
            </a:extLst>
          </p:cNvPr>
          <p:cNvSpPr/>
          <p:nvPr/>
        </p:nvSpPr>
        <p:spPr>
          <a:xfrm>
            <a:off x="6486617" y="1930400"/>
            <a:ext cx="1355325"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Application data</a:t>
            </a:r>
          </a:p>
        </p:txBody>
      </p:sp>
      <p:sp>
        <p:nvSpPr>
          <p:cNvPr id="14" name="Rectangle 13">
            <a:extLst>
              <a:ext uri="{FF2B5EF4-FFF2-40B4-BE49-F238E27FC236}">
                <a16:creationId xmlns:a16="http://schemas.microsoft.com/office/drawing/2014/main" id="{29EB56BA-09EB-406D-962C-05F9CC72A960}"/>
              </a:ext>
            </a:extLst>
          </p:cNvPr>
          <p:cNvSpPr/>
          <p:nvPr/>
        </p:nvSpPr>
        <p:spPr>
          <a:xfrm>
            <a:off x="3293615" y="3023340"/>
            <a:ext cx="5243744" cy="991340"/>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endParaRPr lang="en-GB"/>
          </a:p>
        </p:txBody>
      </p:sp>
      <p:sp>
        <p:nvSpPr>
          <p:cNvPr id="15" name="Rectangle 14">
            <a:extLst>
              <a:ext uri="{FF2B5EF4-FFF2-40B4-BE49-F238E27FC236}">
                <a16:creationId xmlns:a16="http://schemas.microsoft.com/office/drawing/2014/main" id="{5C9D6D6F-EEFF-42E0-B5F7-03C17D16FC2A}"/>
              </a:ext>
            </a:extLst>
          </p:cNvPr>
          <p:cNvSpPr/>
          <p:nvPr/>
        </p:nvSpPr>
        <p:spPr>
          <a:xfrm>
            <a:off x="4577917" y="3175247"/>
            <a:ext cx="1118587"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TCP/UDP header</a:t>
            </a:r>
          </a:p>
        </p:txBody>
      </p:sp>
      <p:sp>
        <p:nvSpPr>
          <p:cNvPr id="16" name="Rectangle 15">
            <a:extLst>
              <a:ext uri="{FF2B5EF4-FFF2-40B4-BE49-F238E27FC236}">
                <a16:creationId xmlns:a16="http://schemas.microsoft.com/office/drawing/2014/main" id="{92B44E3E-D34F-46F9-8807-634682905D9E}"/>
              </a:ext>
            </a:extLst>
          </p:cNvPr>
          <p:cNvSpPr/>
          <p:nvPr/>
        </p:nvSpPr>
        <p:spPr>
          <a:xfrm>
            <a:off x="5696504" y="3175247"/>
            <a:ext cx="1355325"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Application headers</a:t>
            </a:r>
          </a:p>
        </p:txBody>
      </p:sp>
      <p:sp>
        <p:nvSpPr>
          <p:cNvPr id="17" name="Rectangle 16">
            <a:extLst>
              <a:ext uri="{FF2B5EF4-FFF2-40B4-BE49-F238E27FC236}">
                <a16:creationId xmlns:a16="http://schemas.microsoft.com/office/drawing/2014/main" id="{877605CB-71B8-4B82-A46E-D659D19CDA80}"/>
              </a:ext>
            </a:extLst>
          </p:cNvPr>
          <p:cNvSpPr/>
          <p:nvPr/>
        </p:nvSpPr>
        <p:spPr>
          <a:xfrm>
            <a:off x="7051829" y="3175247"/>
            <a:ext cx="1355325"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Application data</a:t>
            </a:r>
          </a:p>
        </p:txBody>
      </p:sp>
      <p:sp>
        <p:nvSpPr>
          <p:cNvPr id="18" name="Rectangle 17">
            <a:extLst>
              <a:ext uri="{FF2B5EF4-FFF2-40B4-BE49-F238E27FC236}">
                <a16:creationId xmlns:a16="http://schemas.microsoft.com/office/drawing/2014/main" id="{1371584D-6F25-42B7-9DA7-83F6E750DBF9}"/>
              </a:ext>
            </a:extLst>
          </p:cNvPr>
          <p:cNvSpPr/>
          <p:nvPr/>
        </p:nvSpPr>
        <p:spPr>
          <a:xfrm>
            <a:off x="3459330" y="3175247"/>
            <a:ext cx="1118587"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 header</a:t>
            </a:r>
          </a:p>
        </p:txBody>
      </p:sp>
      <p:sp>
        <p:nvSpPr>
          <p:cNvPr id="19" name="Rectangle 18">
            <a:extLst>
              <a:ext uri="{FF2B5EF4-FFF2-40B4-BE49-F238E27FC236}">
                <a16:creationId xmlns:a16="http://schemas.microsoft.com/office/drawing/2014/main" id="{D38D4891-DE14-46F6-91C0-B29E06CAA831}"/>
              </a:ext>
            </a:extLst>
          </p:cNvPr>
          <p:cNvSpPr/>
          <p:nvPr/>
        </p:nvSpPr>
        <p:spPr>
          <a:xfrm>
            <a:off x="2663301" y="4268187"/>
            <a:ext cx="6353452" cy="991340"/>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GB"/>
          </a:p>
        </p:txBody>
      </p:sp>
      <p:sp>
        <p:nvSpPr>
          <p:cNvPr id="20" name="Rectangle 19">
            <a:extLst>
              <a:ext uri="{FF2B5EF4-FFF2-40B4-BE49-F238E27FC236}">
                <a16:creationId xmlns:a16="http://schemas.microsoft.com/office/drawing/2014/main" id="{CDEEBEFF-099A-417C-BB30-7EF9E347BD35}"/>
              </a:ext>
            </a:extLst>
          </p:cNvPr>
          <p:cNvSpPr/>
          <p:nvPr/>
        </p:nvSpPr>
        <p:spPr>
          <a:xfrm>
            <a:off x="5057310" y="4420094"/>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TCP/UDP header</a:t>
            </a:r>
          </a:p>
        </p:txBody>
      </p:sp>
      <p:sp>
        <p:nvSpPr>
          <p:cNvPr id="21" name="Rectangle 20">
            <a:extLst>
              <a:ext uri="{FF2B5EF4-FFF2-40B4-BE49-F238E27FC236}">
                <a16:creationId xmlns:a16="http://schemas.microsoft.com/office/drawing/2014/main" id="{C0955A77-E5B2-4B13-AEAE-C73B21074A83}"/>
              </a:ext>
            </a:extLst>
          </p:cNvPr>
          <p:cNvSpPr/>
          <p:nvPr/>
        </p:nvSpPr>
        <p:spPr>
          <a:xfrm>
            <a:off x="6175897" y="4420094"/>
            <a:ext cx="1355325"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Application headers</a:t>
            </a:r>
          </a:p>
        </p:txBody>
      </p:sp>
      <p:sp>
        <p:nvSpPr>
          <p:cNvPr id="22" name="Rectangle 21">
            <a:extLst>
              <a:ext uri="{FF2B5EF4-FFF2-40B4-BE49-F238E27FC236}">
                <a16:creationId xmlns:a16="http://schemas.microsoft.com/office/drawing/2014/main" id="{45ADBB67-E09F-4671-AE6C-04357E60E6F0}"/>
              </a:ext>
            </a:extLst>
          </p:cNvPr>
          <p:cNvSpPr/>
          <p:nvPr/>
        </p:nvSpPr>
        <p:spPr>
          <a:xfrm>
            <a:off x="7531222" y="4420094"/>
            <a:ext cx="1355325"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Application data</a:t>
            </a:r>
          </a:p>
        </p:txBody>
      </p:sp>
      <p:sp>
        <p:nvSpPr>
          <p:cNvPr id="23" name="Rectangle 22">
            <a:extLst>
              <a:ext uri="{FF2B5EF4-FFF2-40B4-BE49-F238E27FC236}">
                <a16:creationId xmlns:a16="http://schemas.microsoft.com/office/drawing/2014/main" id="{F81ABFD6-52C5-48E9-9B39-82079BD616D7}"/>
              </a:ext>
            </a:extLst>
          </p:cNvPr>
          <p:cNvSpPr/>
          <p:nvPr/>
        </p:nvSpPr>
        <p:spPr>
          <a:xfrm>
            <a:off x="3938723" y="4420094"/>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IP header</a:t>
            </a:r>
          </a:p>
        </p:txBody>
      </p:sp>
      <p:sp>
        <p:nvSpPr>
          <p:cNvPr id="24" name="Rectangle 23">
            <a:extLst>
              <a:ext uri="{FF2B5EF4-FFF2-40B4-BE49-F238E27FC236}">
                <a16:creationId xmlns:a16="http://schemas.microsoft.com/office/drawing/2014/main" id="{66C03C41-0710-443D-BFF6-699B862E16D4}"/>
              </a:ext>
            </a:extLst>
          </p:cNvPr>
          <p:cNvSpPr/>
          <p:nvPr/>
        </p:nvSpPr>
        <p:spPr>
          <a:xfrm>
            <a:off x="2820136" y="4419602"/>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header</a:t>
            </a:r>
          </a:p>
        </p:txBody>
      </p:sp>
      <p:cxnSp>
        <p:nvCxnSpPr>
          <p:cNvPr id="26" name="Straight Arrow Connector 25">
            <a:extLst>
              <a:ext uri="{FF2B5EF4-FFF2-40B4-BE49-F238E27FC236}">
                <a16:creationId xmlns:a16="http://schemas.microsoft.com/office/drawing/2014/main" id="{CF11938B-FB28-45BC-B3AC-FF227812C7C8}"/>
              </a:ext>
            </a:extLst>
          </p:cNvPr>
          <p:cNvCxnSpPr>
            <a:stCxn id="5" idx="2"/>
            <a:endCxn id="6" idx="0"/>
          </p:cNvCxnSpPr>
          <p:nvPr/>
        </p:nvCxnSpPr>
        <p:spPr>
          <a:xfrm flipH="1">
            <a:off x="1269505" y="2024109"/>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783EFC0F-BF5A-4252-A272-527658F8B9E3}"/>
              </a:ext>
            </a:extLst>
          </p:cNvPr>
          <p:cNvCxnSpPr/>
          <p:nvPr/>
        </p:nvCxnSpPr>
        <p:spPr>
          <a:xfrm flipH="1">
            <a:off x="1269504" y="2930618"/>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447B816C-0CE3-490B-9CEE-FA505AD3B838}"/>
              </a:ext>
            </a:extLst>
          </p:cNvPr>
          <p:cNvCxnSpPr/>
          <p:nvPr/>
        </p:nvCxnSpPr>
        <p:spPr>
          <a:xfrm flipH="1">
            <a:off x="1269504" y="3826769"/>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2DE1E2BC-8F8A-4A27-96B8-22170985DE47}"/>
              </a:ext>
            </a:extLst>
          </p:cNvPr>
          <p:cNvCxnSpPr/>
          <p:nvPr/>
        </p:nvCxnSpPr>
        <p:spPr>
          <a:xfrm flipH="1">
            <a:off x="1260624" y="4722921"/>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1" name="Straight Connector 30">
            <a:extLst>
              <a:ext uri="{FF2B5EF4-FFF2-40B4-BE49-F238E27FC236}">
                <a16:creationId xmlns:a16="http://schemas.microsoft.com/office/drawing/2014/main" id="{FBCED00B-892D-400A-9129-58CA0DFF06F4}"/>
              </a:ext>
            </a:extLst>
          </p:cNvPr>
          <p:cNvCxnSpPr>
            <a:stCxn id="9" idx="2"/>
          </p:cNvCxnSpPr>
          <p:nvPr/>
        </p:nvCxnSpPr>
        <p:spPr>
          <a:xfrm flipH="1">
            <a:off x="1269504" y="5622525"/>
            <a:ext cx="1" cy="183471"/>
          </a:xfrm>
          <a:prstGeom prst="line">
            <a:avLst/>
          </a:prstGeom>
        </p:spPr>
        <p:style>
          <a:lnRef idx="1">
            <a:schemeClr val="dk1"/>
          </a:lnRef>
          <a:fillRef idx="0">
            <a:schemeClr val="dk1"/>
          </a:fillRef>
          <a:effectRef idx="0">
            <a:schemeClr val="dk1"/>
          </a:effectRef>
          <a:fontRef idx="minor">
            <a:schemeClr val="tx1"/>
          </a:fontRef>
        </p:style>
      </p:cxnSp>
      <p:cxnSp>
        <p:nvCxnSpPr>
          <p:cNvPr id="33" name="Straight Arrow Connector 32">
            <a:extLst>
              <a:ext uri="{FF2B5EF4-FFF2-40B4-BE49-F238E27FC236}">
                <a16:creationId xmlns:a16="http://schemas.microsoft.com/office/drawing/2014/main" id="{E1478F7F-B217-4DAB-86BA-4AABBCCFCF7D}"/>
              </a:ext>
            </a:extLst>
          </p:cNvPr>
          <p:cNvCxnSpPr/>
          <p:nvPr/>
        </p:nvCxnSpPr>
        <p:spPr>
          <a:xfrm>
            <a:off x="1269502" y="5805996"/>
            <a:ext cx="238809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4" name="TextBox 33">
            <a:extLst>
              <a:ext uri="{FF2B5EF4-FFF2-40B4-BE49-F238E27FC236}">
                <a16:creationId xmlns:a16="http://schemas.microsoft.com/office/drawing/2014/main" id="{F238950A-0F4C-4517-ABC2-9A70F75CE742}"/>
              </a:ext>
            </a:extLst>
          </p:cNvPr>
          <p:cNvSpPr txBox="1"/>
          <p:nvPr/>
        </p:nvSpPr>
        <p:spPr>
          <a:xfrm>
            <a:off x="3755254" y="5622525"/>
            <a:ext cx="3577696" cy="369332"/>
          </a:xfrm>
          <a:prstGeom prst="rect">
            <a:avLst/>
          </a:prstGeom>
          <a:noFill/>
        </p:spPr>
        <p:txBody>
          <a:bodyPr wrap="square" rtlCol="0">
            <a:spAutoFit/>
          </a:bodyPr>
          <a:lstStyle/>
          <a:p>
            <a:r>
              <a:rPr lang="en-GB" dirty="0"/>
              <a:t>1001010100101011110110011010</a:t>
            </a:r>
          </a:p>
        </p:txBody>
      </p:sp>
      <p:sp>
        <p:nvSpPr>
          <p:cNvPr id="35" name="Rectangle 34">
            <a:extLst>
              <a:ext uri="{FF2B5EF4-FFF2-40B4-BE49-F238E27FC236}">
                <a16:creationId xmlns:a16="http://schemas.microsoft.com/office/drawing/2014/main" id="{B2FB9455-01A7-45E0-A345-175C5B580DAF}"/>
              </a:ext>
            </a:extLst>
          </p:cNvPr>
          <p:cNvSpPr/>
          <p:nvPr/>
        </p:nvSpPr>
        <p:spPr>
          <a:xfrm>
            <a:off x="9469313" y="1482571"/>
            <a:ext cx="1526959" cy="514905"/>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dirty="0">
                <a:solidFill>
                  <a:srgbClr val="00B0F0"/>
                </a:solidFill>
              </a:rPr>
              <a:t>Application</a:t>
            </a:r>
          </a:p>
        </p:txBody>
      </p:sp>
      <p:sp>
        <p:nvSpPr>
          <p:cNvPr id="36" name="Rectangle 35">
            <a:extLst>
              <a:ext uri="{FF2B5EF4-FFF2-40B4-BE49-F238E27FC236}">
                <a16:creationId xmlns:a16="http://schemas.microsoft.com/office/drawing/2014/main" id="{AC21D5C4-FCEF-44D7-B5D5-D6CE347B7261}"/>
              </a:ext>
            </a:extLst>
          </p:cNvPr>
          <p:cNvSpPr/>
          <p:nvPr/>
        </p:nvSpPr>
        <p:spPr>
          <a:xfrm>
            <a:off x="9469312" y="2382175"/>
            <a:ext cx="1526959" cy="514905"/>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a:t>
            </a:r>
          </a:p>
        </p:txBody>
      </p:sp>
      <p:sp>
        <p:nvSpPr>
          <p:cNvPr id="37" name="Rectangle 36">
            <a:extLst>
              <a:ext uri="{FF2B5EF4-FFF2-40B4-BE49-F238E27FC236}">
                <a16:creationId xmlns:a16="http://schemas.microsoft.com/office/drawing/2014/main" id="{7E020FCC-D6AF-4917-B8DE-593A0601581F}"/>
              </a:ext>
            </a:extLst>
          </p:cNvPr>
          <p:cNvSpPr/>
          <p:nvPr/>
        </p:nvSpPr>
        <p:spPr>
          <a:xfrm>
            <a:off x="9469312" y="3281779"/>
            <a:ext cx="1526959" cy="514905"/>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a:t>
            </a:r>
          </a:p>
        </p:txBody>
      </p:sp>
      <p:sp>
        <p:nvSpPr>
          <p:cNvPr id="38" name="Rectangle 37">
            <a:extLst>
              <a:ext uri="{FF2B5EF4-FFF2-40B4-BE49-F238E27FC236}">
                <a16:creationId xmlns:a16="http://schemas.microsoft.com/office/drawing/2014/main" id="{077BBE2C-D8DA-4F56-877F-9BA9F6D94451}"/>
              </a:ext>
            </a:extLst>
          </p:cNvPr>
          <p:cNvSpPr/>
          <p:nvPr/>
        </p:nvSpPr>
        <p:spPr>
          <a:xfrm>
            <a:off x="9469312" y="4181383"/>
            <a:ext cx="1526959" cy="514905"/>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/Wireless</a:t>
            </a:r>
          </a:p>
        </p:txBody>
      </p:sp>
      <p:sp>
        <p:nvSpPr>
          <p:cNvPr id="39" name="Rectangle 38">
            <a:extLst>
              <a:ext uri="{FF2B5EF4-FFF2-40B4-BE49-F238E27FC236}">
                <a16:creationId xmlns:a16="http://schemas.microsoft.com/office/drawing/2014/main" id="{44B9FDB6-037C-471E-BF9E-6FEADEFC09B5}"/>
              </a:ext>
            </a:extLst>
          </p:cNvPr>
          <p:cNvSpPr/>
          <p:nvPr/>
        </p:nvSpPr>
        <p:spPr>
          <a:xfrm>
            <a:off x="9469311" y="5069646"/>
            <a:ext cx="1526959" cy="514905"/>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Physical</a:t>
            </a:r>
          </a:p>
        </p:txBody>
      </p:sp>
      <p:cxnSp>
        <p:nvCxnSpPr>
          <p:cNvPr id="43" name="Straight Arrow Connector 42">
            <a:extLst>
              <a:ext uri="{FF2B5EF4-FFF2-40B4-BE49-F238E27FC236}">
                <a16:creationId xmlns:a16="http://schemas.microsoft.com/office/drawing/2014/main" id="{CA24D83C-5A31-4ADB-9C08-8A0D87385887}"/>
              </a:ext>
            </a:extLst>
          </p:cNvPr>
          <p:cNvCxnSpPr>
            <a:cxnSpLocks/>
          </p:cNvCxnSpPr>
          <p:nvPr/>
        </p:nvCxnSpPr>
        <p:spPr>
          <a:xfrm flipV="1">
            <a:off x="10232791" y="4696288"/>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4" name="Straight Connector 43">
            <a:extLst>
              <a:ext uri="{FF2B5EF4-FFF2-40B4-BE49-F238E27FC236}">
                <a16:creationId xmlns:a16="http://schemas.microsoft.com/office/drawing/2014/main" id="{9A9D4C71-FE97-4C7D-90C8-96B7511BC40D}"/>
              </a:ext>
            </a:extLst>
          </p:cNvPr>
          <p:cNvCxnSpPr>
            <a:stCxn id="39" idx="2"/>
          </p:cNvCxnSpPr>
          <p:nvPr/>
        </p:nvCxnSpPr>
        <p:spPr>
          <a:xfrm flipH="1">
            <a:off x="10232790" y="5584551"/>
            <a:ext cx="1" cy="183471"/>
          </a:xfrm>
          <a:prstGeom prst="line">
            <a:avLst/>
          </a:prstGeom>
        </p:spPr>
        <p:style>
          <a:lnRef idx="1">
            <a:schemeClr val="dk1"/>
          </a:lnRef>
          <a:fillRef idx="0">
            <a:schemeClr val="dk1"/>
          </a:fillRef>
          <a:effectRef idx="0">
            <a:schemeClr val="dk1"/>
          </a:effectRef>
          <a:fontRef idx="minor">
            <a:schemeClr val="tx1"/>
          </a:fontRef>
        </p:style>
      </p:cxnSp>
      <p:cxnSp>
        <p:nvCxnSpPr>
          <p:cNvPr id="45" name="Straight Arrow Connector 44">
            <a:extLst>
              <a:ext uri="{FF2B5EF4-FFF2-40B4-BE49-F238E27FC236}">
                <a16:creationId xmlns:a16="http://schemas.microsoft.com/office/drawing/2014/main" id="{F3D09C72-FF13-4957-9ABA-9F9AA542700E}"/>
              </a:ext>
            </a:extLst>
          </p:cNvPr>
          <p:cNvCxnSpPr>
            <a:cxnSpLocks/>
          </p:cNvCxnSpPr>
          <p:nvPr/>
        </p:nvCxnSpPr>
        <p:spPr>
          <a:xfrm>
            <a:off x="7380303" y="5779363"/>
            <a:ext cx="285248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3" name="Straight Arrow Connector 52">
            <a:extLst>
              <a:ext uri="{FF2B5EF4-FFF2-40B4-BE49-F238E27FC236}">
                <a16:creationId xmlns:a16="http://schemas.microsoft.com/office/drawing/2014/main" id="{650430C7-B2FF-4740-B52E-44F5B5BE402E}"/>
              </a:ext>
            </a:extLst>
          </p:cNvPr>
          <p:cNvCxnSpPr>
            <a:cxnSpLocks/>
          </p:cNvCxnSpPr>
          <p:nvPr/>
        </p:nvCxnSpPr>
        <p:spPr>
          <a:xfrm flipV="1">
            <a:off x="10222230" y="3808025"/>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4" name="Straight Arrow Connector 53">
            <a:extLst>
              <a:ext uri="{FF2B5EF4-FFF2-40B4-BE49-F238E27FC236}">
                <a16:creationId xmlns:a16="http://schemas.microsoft.com/office/drawing/2014/main" id="{CAF407B9-ABEA-4D67-AAEB-AED21643BB34}"/>
              </a:ext>
            </a:extLst>
          </p:cNvPr>
          <p:cNvCxnSpPr>
            <a:cxnSpLocks/>
          </p:cNvCxnSpPr>
          <p:nvPr/>
        </p:nvCxnSpPr>
        <p:spPr>
          <a:xfrm flipV="1">
            <a:off x="10232790" y="2908421"/>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5" name="Straight Arrow Connector 54">
            <a:extLst>
              <a:ext uri="{FF2B5EF4-FFF2-40B4-BE49-F238E27FC236}">
                <a16:creationId xmlns:a16="http://schemas.microsoft.com/office/drawing/2014/main" id="{AD917349-18D1-4BF8-8AA7-6EDB435A8344}"/>
              </a:ext>
            </a:extLst>
          </p:cNvPr>
          <p:cNvCxnSpPr>
            <a:cxnSpLocks/>
          </p:cNvCxnSpPr>
          <p:nvPr/>
        </p:nvCxnSpPr>
        <p:spPr>
          <a:xfrm flipV="1">
            <a:off x="10218864" y="1997476"/>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7" name="Straight Arrow Connector 56">
            <a:extLst>
              <a:ext uri="{FF2B5EF4-FFF2-40B4-BE49-F238E27FC236}">
                <a16:creationId xmlns:a16="http://schemas.microsoft.com/office/drawing/2014/main" id="{15ADA812-8E40-4C0B-BAE5-078B35B15B87}"/>
              </a:ext>
            </a:extLst>
          </p:cNvPr>
          <p:cNvCxnSpPr>
            <a:stCxn id="6" idx="3"/>
            <a:endCxn id="10" idx="1"/>
          </p:cNvCxnSpPr>
          <p:nvPr/>
        </p:nvCxnSpPr>
        <p:spPr>
          <a:xfrm flipV="1">
            <a:off x="2032984" y="2274163"/>
            <a:ext cx="1837679" cy="392098"/>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cxnSp>
        <p:nvCxnSpPr>
          <p:cNvPr id="59" name="Straight Arrow Connector 58">
            <a:extLst>
              <a:ext uri="{FF2B5EF4-FFF2-40B4-BE49-F238E27FC236}">
                <a16:creationId xmlns:a16="http://schemas.microsoft.com/office/drawing/2014/main" id="{587FA223-D8BD-4E22-B1C4-06A42BF57AA5}"/>
              </a:ext>
            </a:extLst>
          </p:cNvPr>
          <p:cNvCxnSpPr>
            <a:stCxn id="10" idx="3"/>
            <a:endCxn id="36" idx="1"/>
          </p:cNvCxnSpPr>
          <p:nvPr/>
        </p:nvCxnSpPr>
        <p:spPr>
          <a:xfrm>
            <a:off x="7972147" y="2274163"/>
            <a:ext cx="1497165" cy="365465"/>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cxnSp>
        <p:nvCxnSpPr>
          <p:cNvPr id="61" name="Straight Arrow Connector 60">
            <a:extLst>
              <a:ext uri="{FF2B5EF4-FFF2-40B4-BE49-F238E27FC236}">
                <a16:creationId xmlns:a16="http://schemas.microsoft.com/office/drawing/2014/main" id="{86B1DDFF-CE6C-4275-8DC7-2E62959AC97B}"/>
              </a:ext>
            </a:extLst>
          </p:cNvPr>
          <p:cNvCxnSpPr>
            <a:stCxn id="7" idx="3"/>
            <a:endCxn id="14" idx="1"/>
          </p:cNvCxnSpPr>
          <p:nvPr/>
        </p:nvCxnSpPr>
        <p:spPr>
          <a:xfrm flipV="1">
            <a:off x="2032984" y="3519010"/>
            <a:ext cx="1260631" cy="46855"/>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63" name="Straight Arrow Connector 62">
            <a:extLst>
              <a:ext uri="{FF2B5EF4-FFF2-40B4-BE49-F238E27FC236}">
                <a16:creationId xmlns:a16="http://schemas.microsoft.com/office/drawing/2014/main" id="{6761D8EF-3EC4-436C-AF58-580A5C201534}"/>
              </a:ext>
            </a:extLst>
          </p:cNvPr>
          <p:cNvCxnSpPr>
            <a:stCxn id="14" idx="3"/>
            <a:endCxn id="37" idx="1"/>
          </p:cNvCxnSpPr>
          <p:nvPr/>
        </p:nvCxnSpPr>
        <p:spPr>
          <a:xfrm>
            <a:off x="8537359" y="3519010"/>
            <a:ext cx="931953" cy="20222"/>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65" name="Straight Arrow Connector 64">
            <a:extLst>
              <a:ext uri="{FF2B5EF4-FFF2-40B4-BE49-F238E27FC236}">
                <a16:creationId xmlns:a16="http://schemas.microsoft.com/office/drawing/2014/main" id="{1547BC0B-B75C-4D28-A03A-2398A4B3EBCA}"/>
              </a:ext>
            </a:extLst>
          </p:cNvPr>
          <p:cNvCxnSpPr>
            <a:stCxn id="8" idx="3"/>
            <a:endCxn id="19" idx="1"/>
          </p:cNvCxnSpPr>
          <p:nvPr/>
        </p:nvCxnSpPr>
        <p:spPr>
          <a:xfrm>
            <a:off x="2032984" y="4465469"/>
            <a:ext cx="630317" cy="298388"/>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67" name="Straight Arrow Connector 66">
            <a:extLst>
              <a:ext uri="{FF2B5EF4-FFF2-40B4-BE49-F238E27FC236}">
                <a16:creationId xmlns:a16="http://schemas.microsoft.com/office/drawing/2014/main" id="{1A091DAB-1C67-4E49-A2B3-DD2418BB67FA}"/>
              </a:ext>
            </a:extLst>
          </p:cNvPr>
          <p:cNvCxnSpPr>
            <a:stCxn id="19" idx="3"/>
            <a:endCxn id="38" idx="1"/>
          </p:cNvCxnSpPr>
          <p:nvPr/>
        </p:nvCxnSpPr>
        <p:spPr>
          <a:xfrm flipV="1">
            <a:off x="9016753" y="4438836"/>
            <a:ext cx="452559" cy="325021"/>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68" name="Rectangle 67">
            <a:extLst>
              <a:ext uri="{FF2B5EF4-FFF2-40B4-BE49-F238E27FC236}">
                <a16:creationId xmlns:a16="http://schemas.microsoft.com/office/drawing/2014/main" id="{04894FA2-4EA6-4FA8-A845-FEB873C14CDC}"/>
              </a:ext>
            </a:extLst>
          </p:cNvPr>
          <p:cNvSpPr/>
          <p:nvPr/>
        </p:nvSpPr>
        <p:spPr>
          <a:xfrm>
            <a:off x="4548325" y="533646"/>
            <a:ext cx="2982897" cy="991340"/>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endParaRPr lang="en-GB">
              <a:solidFill>
                <a:srgbClr val="00B0F0"/>
              </a:solidFill>
            </a:endParaRPr>
          </a:p>
        </p:txBody>
      </p:sp>
      <p:sp>
        <p:nvSpPr>
          <p:cNvPr id="69" name="Rectangle 68">
            <a:extLst>
              <a:ext uri="{FF2B5EF4-FFF2-40B4-BE49-F238E27FC236}">
                <a16:creationId xmlns:a16="http://schemas.microsoft.com/office/drawing/2014/main" id="{7A8092AE-45A1-4642-A7E7-1707D06D6191}"/>
              </a:ext>
            </a:extLst>
          </p:cNvPr>
          <p:cNvSpPr/>
          <p:nvPr/>
        </p:nvSpPr>
        <p:spPr>
          <a:xfrm>
            <a:off x="4690368" y="685553"/>
            <a:ext cx="1355325" cy="653002"/>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solidFill>
                  <a:srgbClr val="00B0F0"/>
                </a:solidFill>
              </a:rPr>
              <a:t>Application headers</a:t>
            </a:r>
          </a:p>
        </p:txBody>
      </p:sp>
      <p:sp>
        <p:nvSpPr>
          <p:cNvPr id="70" name="Rectangle 69">
            <a:extLst>
              <a:ext uri="{FF2B5EF4-FFF2-40B4-BE49-F238E27FC236}">
                <a16:creationId xmlns:a16="http://schemas.microsoft.com/office/drawing/2014/main" id="{A565DEBF-2B2B-48A8-89D8-1BFB47D421D4}"/>
              </a:ext>
            </a:extLst>
          </p:cNvPr>
          <p:cNvSpPr/>
          <p:nvPr/>
        </p:nvSpPr>
        <p:spPr>
          <a:xfrm>
            <a:off x="6045693" y="685553"/>
            <a:ext cx="1355325" cy="653002"/>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solidFill>
                  <a:srgbClr val="00B0F0"/>
                </a:solidFill>
              </a:rPr>
              <a:t>Application data</a:t>
            </a:r>
          </a:p>
        </p:txBody>
      </p:sp>
      <p:cxnSp>
        <p:nvCxnSpPr>
          <p:cNvPr id="72" name="Straight Arrow Connector 71">
            <a:extLst>
              <a:ext uri="{FF2B5EF4-FFF2-40B4-BE49-F238E27FC236}">
                <a16:creationId xmlns:a16="http://schemas.microsoft.com/office/drawing/2014/main" id="{C724E824-C134-4975-9883-8CFB7E68C4A4}"/>
              </a:ext>
            </a:extLst>
          </p:cNvPr>
          <p:cNvCxnSpPr>
            <a:stCxn id="5" idx="3"/>
            <a:endCxn id="68" idx="1"/>
          </p:cNvCxnSpPr>
          <p:nvPr/>
        </p:nvCxnSpPr>
        <p:spPr>
          <a:xfrm flipV="1">
            <a:off x="2032985" y="1029316"/>
            <a:ext cx="2515340" cy="737341"/>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8585EB5F-A8A1-4817-BE50-AF9AAA04F628}"/>
              </a:ext>
            </a:extLst>
          </p:cNvPr>
          <p:cNvCxnSpPr>
            <a:stCxn id="68" idx="3"/>
            <a:endCxn id="35" idx="1"/>
          </p:cNvCxnSpPr>
          <p:nvPr/>
        </p:nvCxnSpPr>
        <p:spPr>
          <a:xfrm>
            <a:off x="7531222" y="1029316"/>
            <a:ext cx="1938091" cy="710708"/>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3005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56F5A-DA53-45D3-8B8D-8B14A6E01811}"/>
              </a:ext>
            </a:extLst>
          </p:cNvPr>
          <p:cNvSpPr>
            <a:spLocks noGrp="1"/>
          </p:cNvSpPr>
          <p:nvPr>
            <p:ph type="title"/>
          </p:nvPr>
        </p:nvSpPr>
        <p:spPr/>
        <p:txBody>
          <a:bodyPr/>
          <a:lstStyle/>
          <a:p>
            <a:r>
              <a:rPr lang="en-GB" dirty="0"/>
              <a:t>Ensuring delivery</a:t>
            </a:r>
          </a:p>
        </p:txBody>
      </p:sp>
      <p:sp>
        <p:nvSpPr>
          <p:cNvPr id="3" name="Content Placeholder 2">
            <a:extLst>
              <a:ext uri="{FF2B5EF4-FFF2-40B4-BE49-F238E27FC236}">
                <a16:creationId xmlns:a16="http://schemas.microsoft.com/office/drawing/2014/main" id="{82BDAD30-E4AD-4850-AD1B-1C805E0C22FB}"/>
              </a:ext>
            </a:extLst>
          </p:cNvPr>
          <p:cNvSpPr>
            <a:spLocks noGrp="1"/>
          </p:cNvSpPr>
          <p:nvPr>
            <p:ph idx="1"/>
          </p:nvPr>
        </p:nvSpPr>
        <p:spPr/>
        <p:txBody>
          <a:bodyPr/>
          <a:lstStyle/>
          <a:p>
            <a:r>
              <a:rPr lang="en-GB" dirty="0"/>
              <a:t>In TCP, we’re generally working with applications in which we require data to ultimately arrive in its entirety in order for it to make sense.</a:t>
            </a:r>
          </a:p>
          <a:p>
            <a:pPr lvl="1"/>
            <a:r>
              <a:rPr lang="en-GB" dirty="0"/>
              <a:t>You might think this would be all applications, but it isn’t.  More on this later.</a:t>
            </a:r>
          </a:p>
          <a:p>
            <a:r>
              <a:rPr lang="en-GB" dirty="0"/>
              <a:t>TCP initiates a “session” – this is a very important concept which we’re going to explore first.</a:t>
            </a:r>
          </a:p>
          <a:p>
            <a:pPr lvl="1"/>
            <a:r>
              <a:rPr lang="en-GB" dirty="0"/>
              <a:t>Applicable to several other fields, including web development.</a:t>
            </a:r>
          </a:p>
          <a:p>
            <a:pPr lvl="1"/>
            <a:r>
              <a:rPr lang="en-GB" dirty="0"/>
              <a:t>Annoyingly, we have to refer to two different kinds of session in this lecture, which are subtly different: TCP sessions and HTTP sessions.</a:t>
            </a:r>
          </a:p>
        </p:txBody>
      </p:sp>
    </p:spTree>
    <p:extLst>
      <p:ext uri="{BB962C8B-B14F-4D97-AF65-F5344CB8AC3E}">
        <p14:creationId xmlns:p14="http://schemas.microsoft.com/office/powerpoint/2010/main" val="112414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3FA2A-F85A-496F-A149-177DB73E4217}"/>
              </a:ext>
            </a:extLst>
          </p:cNvPr>
          <p:cNvSpPr>
            <a:spLocks noGrp="1"/>
          </p:cNvSpPr>
          <p:nvPr>
            <p:ph type="title"/>
          </p:nvPr>
        </p:nvSpPr>
        <p:spPr/>
        <p:txBody>
          <a:bodyPr/>
          <a:lstStyle/>
          <a:p>
            <a:r>
              <a:rPr lang="en-GB" dirty="0"/>
              <a:t>Sessions</a:t>
            </a:r>
          </a:p>
        </p:txBody>
      </p:sp>
      <p:sp>
        <p:nvSpPr>
          <p:cNvPr id="3" name="Content Placeholder 2">
            <a:extLst>
              <a:ext uri="{FF2B5EF4-FFF2-40B4-BE49-F238E27FC236}">
                <a16:creationId xmlns:a16="http://schemas.microsoft.com/office/drawing/2014/main" id="{23FE5368-628F-40A0-88FD-A4712FE32EBD}"/>
              </a:ext>
            </a:extLst>
          </p:cNvPr>
          <p:cNvSpPr>
            <a:spLocks noGrp="1"/>
          </p:cNvSpPr>
          <p:nvPr>
            <p:ph idx="1"/>
          </p:nvPr>
        </p:nvSpPr>
        <p:spPr/>
        <p:txBody>
          <a:bodyPr/>
          <a:lstStyle/>
          <a:p>
            <a:r>
              <a:rPr lang="en-GB" dirty="0"/>
              <a:t>In general usage, a session is a non-permanent establishment of exchange or understanding between two or more computers or devices.</a:t>
            </a:r>
          </a:p>
          <a:p>
            <a:r>
              <a:rPr lang="en-GB" dirty="0"/>
              <a:t>When you log into a university computer, that’s a sort of session.  You provide your login credentials and are given privileged access to university resources by the domain controller for a period of time – with the understanding that, at some point, you will terminate the session by logging out.</a:t>
            </a:r>
          </a:p>
          <a:p>
            <a:r>
              <a:rPr lang="en-GB" dirty="0"/>
              <a:t>TCP initiates a session for all data transfer.  We work with the understanding that all data transport occurs by initiating a session, sending the data then terminating the session again.</a:t>
            </a:r>
          </a:p>
          <a:p>
            <a:pPr lvl="1"/>
            <a:r>
              <a:rPr lang="en-GB" dirty="0"/>
              <a:t>Sessions are not necessarily constantly sending data.  They may be kept alive for a long period of time – but will send small amounts of data occasionally to ensure they don’t “time out”.</a:t>
            </a:r>
          </a:p>
        </p:txBody>
      </p:sp>
    </p:spTree>
    <p:extLst>
      <p:ext uri="{BB962C8B-B14F-4D97-AF65-F5344CB8AC3E}">
        <p14:creationId xmlns:p14="http://schemas.microsoft.com/office/powerpoint/2010/main" val="12763720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EE313-1DE6-4FC0-9DEC-0EBBC137C1A0}"/>
              </a:ext>
            </a:extLst>
          </p:cNvPr>
          <p:cNvSpPr>
            <a:spLocks noGrp="1"/>
          </p:cNvSpPr>
          <p:nvPr>
            <p:ph type="title"/>
          </p:nvPr>
        </p:nvSpPr>
        <p:spPr/>
        <p:txBody>
          <a:bodyPr/>
          <a:lstStyle/>
          <a:p>
            <a:r>
              <a:rPr lang="en-GB" dirty="0"/>
              <a:t>TCP sessions</a:t>
            </a:r>
          </a:p>
        </p:txBody>
      </p:sp>
      <p:sp>
        <p:nvSpPr>
          <p:cNvPr id="3" name="Content Placeholder 2">
            <a:extLst>
              <a:ext uri="{FF2B5EF4-FFF2-40B4-BE49-F238E27FC236}">
                <a16:creationId xmlns:a16="http://schemas.microsoft.com/office/drawing/2014/main" id="{82AC856A-4BC5-4DC9-AB15-F607408A2028}"/>
              </a:ext>
            </a:extLst>
          </p:cNvPr>
          <p:cNvSpPr>
            <a:spLocks noGrp="1"/>
          </p:cNvSpPr>
          <p:nvPr>
            <p:ph idx="1"/>
          </p:nvPr>
        </p:nvSpPr>
        <p:spPr/>
        <p:txBody>
          <a:bodyPr/>
          <a:lstStyle/>
          <a:p>
            <a:r>
              <a:rPr lang="en-GB" dirty="0"/>
              <a:t>It’s worth mentioning at this juncture that these technologies containing the word “protocol” is accurate.  Operations are steeped in precisely prescribed steps.</a:t>
            </a:r>
          </a:p>
          <a:p>
            <a:r>
              <a:rPr lang="en-GB" dirty="0"/>
              <a:t>At the core of TCP is the so-called “three-way handshake”.</a:t>
            </a:r>
          </a:p>
          <a:p>
            <a:pPr lvl="1"/>
            <a:r>
              <a:rPr lang="en-GB" dirty="0"/>
              <a:t>Important: this can easily be misinterpreted.  It means a series of communication which occurs in three steps between two computers or devices.</a:t>
            </a:r>
          </a:p>
          <a:p>
            <a:r>
              <a:rPr lang="en-GB" dirty="0"/>
              <a:t>Three bits of key terminology to introduce initially:</a:t>
            </a:r>
          </a:p>
          <a:p>
            <a:pPr lvl="1"/>
            <a:r>
              <a:rPr lang="en-GB" dirty="0"/>
              <a:t>SYN (synchronise) – used to initialise the connection and set a (random) sequence number.</a:t>
            </a:r>
          </a:p>
          <a:p>
            <a:pPr lvl="1"/>
            <a:r>
              <a:rPr lang="en-GB" dirty="0"/>
              <a:t>ACK (acknowledge) – an acknowledgement of the request received.</a:t>
            </a:r>
          </a:p>
          <a:p>
            <a:pPr lvl="1"/>
            <a:r>
              <a:rPr lang="en-GB" dirty="0"/>
              <a:t>FIN (finish) – terminates the connection.</a:t>
            </a:r>
          </a:p>
        </p:txBody>
      </p:sp>
    </p:spTree>
    <p:extLst>
      <p:ext uri="{BB962C8B-B14F-4D97-AF65-F5344CB8AC3E}">
        <p14:creationId xmlns:p14="http://schemas.microsoft.com/office/powerpoint/2010/main" val="2914561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60E26-68C0-4AE9-A1B6-C1DADB140A2C}"/>
              </a:ext>
            </a:extLst>
          </p:cNvPr>
          <p:cNvSpPr>
            <a:spLocks noGrp="1"/>
          </p:cNvSpPr>
          <p:nvPr>
            <p:ph type="title"/>
          </p:nvPr>
        </p:nvSpPr>
        <p:spPr/>
        <p:txBody>
          <a:bodyPr/>
          <a:lstStyle/>
          <a:p>
            <a:r>
              <a:rPr lang="en-GB" dirty="0"/>
              <a:t>TCP states</a:t>
            </a:r>
          </a:p>
        </p:txBody>
      </p:sp>
      <p:sp>
        <p:nvSpPr>
          <p:cNvPr id="3" name="Content Placeholder 2">
            <a:extLst>
              <a:ext uri="{FF2B5EF4-FFF2-40B4-BE49-F238E27FC236}">
                <a16:creationId xmlns:a16="http://schemas.microsoft.com/office/drawing/2014/main" id="{4E528D72-CAFE-42EF-9C87-B09D06BFC0C1}"/>
              </a:ext>
            </a:extLst>
          </p:cNvPr>
          <p:cNvSpPr>
            <a:spLocks noGrp="1"/>
          </p:cNvSpPr>
          <p:nvPr>
            <p:ph idx="1"/>
          </p:nvPr>
        </p:nvSpPr>
        <p:spPr/>
        <p:txBody>
          <a:bodyPr/>
          <a:lstStyle/>
          <a:p>
            <a:r>
              <a:rPr lang="en-GB" dirty="0"/>
              <a:t>Both sides of the connection are always in a distinct “state”.  These include:</a:t>
            </a:r>
          </a:p>
          <a:p>
            <a:pPr lvl="1"/>
            <a:r>
              <a:rPr lang="en-GB" dirty="0"/>
              <a:t>CLOSED: no connection.</a:t>
            </a:r>
          </a:p>
          <a:p>
            <a:pPr lvl="1"/>
            <a:r>
              <a:rPr lang="en-GB" dirty="0"/>
              <a:t>LISTEN: a computer (usually server) which will allow incoming connections and is waiting for one to initialise.  Research: passive open.</a:t>
            </a:r>
          </a:p>
          <a:p>
            <a:pPr lvl="1"/>
            <a:r>
              <a:rPr lang="en-GB" dirty="0"/>
              <a:t>ESTABLISHED: an open connection.</a:t>
            </a:r>
          </a:p>
          <a:p>
            <a:pPr lvl="1"/>
            <a:r>
              <a:rPr lang="en-GB" dirty="0"/>
              <a:t>CLOSING: awaiting connection termination.</a:t>
            </a:r>
          </a:p>
          <a:p>
            <a:r>
              <a:rPr lang="en-GB" dirty="0"/>
              <a:t>There are quite a few more, including: SYN-SENT, SYN-RECEIVED, CLOSE-WAIT, FIN-WAIT1, FIN-WAIT2, LAST-ACK and TIME-WAIT.</a:t>
            </a:r>
          </a:p>
          <a:p>
            <a:pPr lvl="1"/>
            <a:r>
              <a:rPr lang="en-GB" dirty="0"/>
              <a:t>Do some further reading if interested, but you can largely intuit these and research the more obscure permutations of FIN-WAIT.</a:t>
            </a:r>
          </a:p>
        </p:txBody>
      </p:sp>
    </p:spTree>
    <p:extLst>
      <p:ext uri="{BB962C8B-B14F-4D97-AF65-F5344CB8AC3E}">
        <p14:creationId xmlns:p14="http://schemas.microsoft.com/office/powerpoint/2010/main" val="18018749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BF20D-856F-46F9-9607-6340301D6FCD}"/>
              </a:ext>
            </a:extLst>
          </p:cNvPr>
          <p:cNvSpPr>
            <a:spLocks noGrp="1"/>
          </p:cNvSpPr>
          <p:nvPr>
            <p:ph type="title"/>
          </p:nvPr>
        </p:nvSpPr>
        <p:spPr/>
        <p:txBody>
          <a:bodyPr/>
          <a:lstStyle/>
          <a:p>
            <a:r>
              <a:rPr lang="en-GB" dirty="0"/>
              <a:t>TCP sessions – active open</a:t>
            </a:r>
          </a:p>
        </p:txBody>
      </p:sp>
      <p:pic>
        <p:nvPicPr>
          <p:cNvPr id="5" name="Graphic 4" descr="Computer">
            <a:extLst>
              <a:ext uri="{FF2B5EF4-FFF2-40B4-BE49-F238E27FC236}">
                <a16:creationId xmlns:a16="http://schemas.microsoft.com/office/drawing/2014/main" id="{C3FF7602-0866-4718-AB7A-E1260E8029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071090" y="1586345"/>
            <a:ext cx="914400" cy="914400"/>
          </a:xfrm>
          <a:prstGeom prst="rect">
            <a:avLst/>
          </a:prstGeom>
        </p:spPr>
      </p:pic>
      <p:pic>
        <p:nvPicPr>
          <p:cNvPr id="7" name="Graphic 6" descr="Server">
            <a:extLst>
              <a:ext uri="{FF2B5EF4-FFF2-40B4-BE49-F238E27FC236}">
                <a16:creationId xmlns:a16="http://schemas.microsoft.com/office/drawing/2014/main" id="{C39B9DB1-9D07-4056-949B-963276C07AA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329054" y="1586345"/>
            <a:ext cx="914400" cy="914400"/>
          </a:xfrm>
          <a:prstGeom prst="rect">
            <a:avLst/>
          </a:prstGeom>
        </p:spPr>
      </p:pic>
      <p:sp>
        <p:nvSpPr>
          <p:cNvPr id="8" name="Rectangle 7">
            <a:extLst>
              <a:ext uri="{FF2B5EF4-FFF2-40B4-BE49-F238E27FC236}">
                <a16:creationId xmlns:a16="http://schemas.microsoft.com/office/drawing/2014/main" id="{D1F2A0D4-6745-45FA-B2AD-EC6ED333B582}"/>
              </a:ext>
            </a:extLst>
          </p:cNvPr>
          <p:cNvSpPr/>
          <p:nvPr/>
        </p:nvSpPr>
        <p:spPr>
          <a:xfrm>
            <a:off x="2710871" y="2708563"/>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CLOSED</a:t>
            </a:r>
          </a:p>
        </p:txBody>
      </p:sp>
      <p:sp>
        <p:nvSpPr>
          <p:cNvPr id="9" name="Rectangle 8">
            <a:extLst>
              <a:ext uri="{FF2B5EF4-FFF2-40B4-BE49-F238E27FC236}">
                <a16:creationId xmlns:a16="http://schemas.microsoft.com/office/drawing/2014/main" id="{DC0C60BA-C11B-422C-9727-A239E0E75014}"/>
              </a:ext>
            </a:extLst>
          </p:cNvPr>
          <p:cNvSpPr/>
          <p:nvPr/>
        </p:nvSpPr>
        <p:spPr>
          <a:xfrm>
            <a:off x="2710869" y="3985489"/>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SYN-SENT</a:t>
            </a:r>
          </a:p>
        </p:txBody>
      </p:sp>
      <p:sp>
        <p:nvSpPr>
          <p:cNvPr id="10" name="Rectangle 9">
            <a:extLst>
              <a:ext uri="{FF2B5EF4-FFF2-40B4-BE49-F238E27FC236}">
                <a16:creationId xmlns:a16="http://schemas.microsoft.com/office/drawing/2014/main" id="{B2E94103-F3EB-4C1A-BF38-6DEDFFFAF59E}"/>
              </a:ext>
            </a:extLst>
          </p:cNvPr>
          <p:cNvSpPr/>
          <p:nvPr/>
        </p:nvSpPr>
        <p:spPr>
          <a:xfrm>
            <a:off x="2710869" y="5262415"/>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ESTABLISHED</a:t>
            </a:r>
          </a:p>
        </p:txBody>
      </p:sp>
      <p:sp>
        <p:nvSpPr>
          <p:cNvPr id="11" name="Rectangle 10">
            <a:extLst>
              <a:ext uri="{FF2B5EF4-FFF2-40B4-BE49-F238E27FC236}">
                <a16:creationId xmlns:a16="http://schemas.microsoft.com/office/drawing/2014/main" id="{384274A9-FC0F-466C-A46E-8690BAC4B99A}"/>
              </a:ext>
            </a:extLst>
          </p:cNvPr>
          <p:cNvSpPr/>
          <p:nvPr/>
        </p:nvSpPr>
        <p:spPr>
          <a:xfrm>
            <a:off x="7001162" y="2708563"/>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CLOSED</a:t>
            </a:r>
          </a:p>
        </p:txBody>
      </p:sp>
      <p:sp>
        <p:nvSpPr>
          <p:cNvPr id="12" name="Rectangle 11">
            <a:extLst>
              <a:ext uri="{FF2B5EF4-FFF2-40B4-BE49-F238E27FC236}">
                <a16:creationId xmlns:a16="http://schemas.microsoft.com/office/drawing/2014/main" id="{5D3B8057-4919-4634-962B-9C70D7CC115F}"/>
              </a:ext>
            </a:extLst>
          </p:cNvPr>
          <p:cNvSpPr/>
          <p:nvPr/>
        </p:nvSpPr>
        <p:spPr>
          <a:xfrm>
            <a:off x="7001162" y="4694379"/>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SYN-RECEIVED</a:t>
            </a:r>
          </a:p>
        </p:txBody>
      </p:sp>
      <p:sp>
        <p:nvSpPr>
          <p:cNvPr id="13" name="Rectangle 12">
            <a:extLst>
              <a:ext uri="{FF2B5EF4-FFF2-40B4-BE49-F238E27FC236}">
                <a16:creationId xmlns:a16="http://schemas.microsoft.com/office/drawing/2014/main" id="{BC3EE842-5EBF-42EA-8174-70A5C8CE35B7}"/>
              </a:ext>
            </a:extLst>
          </p:cNvPr>
          <p:cNvSpPr/>
          <p:nvPr/>
        </p:nvSpPr>
        <p:spPr>
          <a:xfrm>
            <a:off x="7001162" y="5687288"/>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ESTABLISHED</a:t>
            </a:r>
          </a:p>
        </p:txBody>
      </p:sp>
      <p:sp>
        <p:nvSpPr>
          <p:cNvPr id="14" name="Rectangle 13">
            <a:extLst>
              <a:ext uri="{FF2B5EF4-FFF2-40B4-BE49-F238E27FC236}">
                <a16:creationId xmlns:a16="http://schemas.microsoft.com/office/drawing/2014/main" id="{993BA5DB-1B75-48B3-A2DA-11C2C348AFA4}"/>
              </a:ext>
            </a:extLst>
          </p:cNvPr>
          <p:cNvSpPr/>
          <p:nvPr/>
        </p:nvSpPr>
        <p:spPr>
          <a:xfrm>
            <a:off x="7001162" y="3701471"/>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LISTEN</a:t>
            </a:r>
          </a:p>
        </p:txBody>
      </p:sp>
      <p:cxnSp>
        <p:nvCxnSpPr>
          <p:cNvPr id="16" name="Straight Arrow Connector 15">
            <a:extLst>
              <a:ext uri="{FF2B5EF4-FFF2-40B4-BE49-F238E27FC236}">
                <a16:creationId xmlns:a16="http://schemas.microsoft.com/office/drawing/2014/main" id="{B3E39693-8672-4A38-95DF-3F7949BAF4C1}"/>
              </a:ext>
            </a:extLst>
          </p:cNvPr>
          <p:cNvCxnSpPr>
            <a:stCxn id="8" idx="2"/>
            <a:endCxn id="9" idx="0"/>
          </p:cNvCxnSpPr>
          <p:nvPr/>
        </p:nvCxnSpPr>
        <p:spPr>
          <a:xfrm flipH="1">
            <a:off x="3528288" y="3133436"/>
            <a:ext cx="2" cy="85205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DF12A946-54A9-4E23-ADCC-759D8F375DB7}"/>
              </a:ext>
            </a:extLst>
          </p:cNvPr>
          <p:cNvCxnSpPr/>
          <p:nvPr/>
        </p:nvCxnSpPr>
        <p:spPr>
          <a:xfrm flipH="1">
            <a:off x="3528285" y="4410362"/>
            <a:ext cx="2" cy="85205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04CFB0B6-0E7D-4EEC-9D69-FAA232CC3C92}"/>
              </a:ext>
            </a:extLst>
          </p:cNvPr>
          <p:cNvCxnSpPr>
            <a:stCxn id="11" idx="2"/>
            <a:endCxn id="14" idx="0"/>
          </p:cNvCxnSpPr>
          <p:nvPr/>
        </p:nvCxnSpPr>
        <p:spPr>
          <a:xfrm>
            <a:off x="7818581" y="3133436"/>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A9C09B32-4D8D-4A00-8DF4-1B0D31CD91F5}"/>
              </a:ext>
            </a:extLst>
          </p:cNvPr>
          <p:cNvCxnSpPr/>
          <p:nvPr/>
        </p:nvCxnSpPr>
        <p:spPr>
          <a:xfrm>
            <a:off x="7818579" y="4126344"/>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1AE63B63-57DE-4BF4-B2EB-E8E4117A023B}"/>
              </a:ext>
            </a:extLst>
          </p:cNvPr>
          <p:cNvCxnSpPr/>
          <p:nvPr/>
        </p:nvCxnSpPr>
        <p:spPr>
          <a:xfrm>
            <a:off x="7818579" y="5119252"/>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51817136-5162-4F96-A024-E0308F2FC551}"/>
              </a:ext>
            </a:extLst>
          </p:cNvPr>
          <p:cNvCxnSpPr/>
          <p:nvPr/>
        </p:nvCxnSpPr>
        <p:spPr>
          <a:xfrm>
            <a:off x="4498109" y="4197925"/>
            <a:ext cx="2401455" cy="63846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8EF009A5-DCFE-41C4-9D2D-E9556425F212}"/>
              </a:ext>
            </a:extLst>
          </p:cNvPr>
          <p:cNvSpPr txBox="1"/>
          <p:nvPr/>
        </p:nvSpPr>
        <p:spPr>
          <a:xfrm rot="910403">
            <a:off x="5370326" y="4157620"/>
            <a:ext cx="574196" cy="369332"/>
          </a:xfrm>
          <a:prstGeom prst="rect">
            <a:avLst/>
          </a:prstGeom>
          <a:noFill/>
        </p:spPr>
        <p:txBody>
          <a:bodyPr wrap="none" rtlCol="0">
            <a:spAutoFit/>
          </a:bodyPr>
          <a:lstStyle/>
          <a:p>
            <a:r>
              <a:rPr lang="en-GB" dirty="0"/>
              <a:t>SYN</a:t>
            </a:r>
          </a:p>
        </p:txBody>
      </p:sp>
      <p:cxnSp>
        <p:nvCxnSpPr>
          <p:cNvPr id="26" name="Straight Arrow Connector 25">
            <a:extLst>
              <a:ext uri="{FF2B5EF4-FFF2-40B4-BE49-F238E27FC236}">
                <a16:creationId xmlns:a16="http://schemas.microsoft.com/office/drawing/2014/main" id="{6F2E2A0F-E32C-406B-B3C2-D15328D9B764}"/>
              </a:ext>
            </a:extLst>
          </p:cNvPr>
          <p:cNvCxnSpPr/>
          <p:nvPr/>
        </p:nvCxnSpPr>
        <p:spPr>
          <a:xfrm flipH="1">
            <a:off x="4498109" y="5033818"/>
            <a:ext cx="2401455" cy="36945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28EBA074-F1E6-4189-BD8C-61388B0AAE5A}"/>
              </a:ext>
            </a:extLst>
          </p:cNvPr>
          <p:cNvCxnSpPr>
            <a:cxnSpLocks/>
          </p:cNvCxnSpPr>
          <p:nvPr/>
        </p:nvCxnSpPr>
        <p:spPr>
          <a:xfrm>
            <a:off x="4430829" y="5582705"/>
            <a:ext cx="2401455" cy="48673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8" name="TextBox 27">
            <a:extLst>
              <a:ext uri="{FF2B5EF4-FFF2-40B4-BE49-F238E27FC236}">
                <a16:creationId xmlns:a16="http://schemas.microsoft.com/office/drawing/2014/main" id="{EBB99B52-0918-4890-83C6-4F5ED252E6EE}"/>
              </a:ext>
            </a:extLst>
          </p:cNvPr>
          <p:cNvSpPr txBox="1"/>
          <p:nvPr/>
        </p:nvSpPr>
        <p:spPr>
          <a:xfrm rot="612452">
            <a:off x="5300652" y="5487499"/>
            <a:ext cx="606076" cy="369332"/>
          </a:xfrm>
          <a:prstGeom prst="rect">
            <a:avLst/>
          </a:prstGeom>
          <a:noFill/>
        </p:spPr>
        <p:txBody>
          <a:bodyPr wrap="square" rtlCol="0">
            <a:spAutoFit/>
          </a:bodyPr>
          <a:lstStyle/>
          <a:p>
            <a:r>
              <a:rPr lang="en-GB" dirty="0"/>
              <a:t>ACK</a:t>
            </a:r>
          </a:p>
        </p:txBody>
      </p:sp>
      <p:sp>
        <p:nvSpPr>
          <p:cNvPr id="30" name="TextBox 29">
            <a:extLst>
              <a:ext uri="{FF2B5EF4-FFF2-40B4-BE49-F238E27FC236}">
                <a16:creationId xmlns:a16="http://schemas.microsoft.com/office/drawing/2014/main" id="{1CEDBA95-9AF0-4A42-8039-3EDD53D1A53B}"/>
              </a:ext>
            </a:extLst>
          </p:cNvPr>
          <p:cNvSpPr txBox="1"/>
          <p:nvPr/>
        </p:nvSpPr>
        <p:spPr>
          <a:xfrm rot="21083545">
            <a:off x="5139378" y="4869259"/>
            <a:ext cx="1346568" cy="369332"/>
          </a:xfrm>
          <a:prstGeom prst="rect">
            <a:avLst/>
          </a:prstGeom>
          <a:noFill/>
        </p:spPr>
        <p:txBody>
          <a:bodyPr wrap="square" rtlCol="0">
            <a:spAutoFit/>
          </a:bodyPr>
          <a:lstStyle/>
          <a:p>
            <a:r>
              <a:rPr lang="en-GB" dirty="0"/>
              <a:t>SYN-ACK</a:t>
            </a:r>
          </a:p>
        </p:txBody>
      </p:sp>
      <p:sp>
        <p:nvSpPr>
          <p:cNvPr id="31" name="TextBox 30">
            <a:extLst>
              <a:ext uri="{FF2B5EF4-FFF2-40B4-BE49-F238E27FC236}">
                <a16:creationId xmlns:a16="http://schemas.microsoft.com/office/drawing/2014/main" id="{91ECCDFE-433B-4119-8CD4-17037041C46E}"/>
              </a:ext>
            </a:extLst>
          </p:cNvPr>
          <p:cNvSpPr txBox="1"/>
          <p:nvPr/>
        </p:nvSpPr>
        <p:spPr>
          <a:xfrm>
            <a:off x="174078" y="3695955"/>
            <a:ext cx="2335891" cy="923330"/>
          </a:xfrm>
          <a:prstGeom prst="rect">
            <a:avLst/>
          </a:prstGeom>
          <a:noFill/>
        </p:spPr>
        <p:txBody>
          <a:bodyPr wrap="square" rtlCol="0">
            <a:spAutoFit/>
          </a:bodyPr>
          <a:lstStyle/>
          <a:p>
            <a:r>
              <a:rPr lang="en-GB" dirty="0"/>
              <a:t>Sends a request with a random sequence number, N.</a:t>
            </a:r>
          </a:p>
        </p:txBody>
      </p:sp>
      <p:sp>
        <p:nvSpPr>
          <p:cNvPr id="32" name="TextBox 31">
            <a:extLst>
              <a:ext uri="{FF2B5EF4-FFF2-40B4-BE49-F238E27FC236}">
                <a16:creationId xmlns:a16="http://schemas.microsoft.com/office/drawing/2014/main" id="{56521667-CA0D-4590-86F1-4D12F76C355F}"/>
              </a:ext>
            </a:extLst>
          </p:cNvPr>
          <p:cNvSpPr txBox="1"/>
          <p:nvPr/>
        </p:nvSpPr>
        <p:spPr>
          <a:xfrm>
            <a:off x="8768944" y="4236390"/>
            <a:ext cx="3206985" cy="1200329"/>
          </a:xfrm>
          <a:prstGeom prst="rect">
            <a:avLst/>
          </a:prstGeom>
          <a:noFill/>
        </p:spPr>
        <p:txBody>
          <a:bodyPr wrap="square" rtlCol="0">
            <a:spAutoFit/>
          </a:bodyPr>
          <a:lstStyle/>
          <a:p>
            <a:r>
              <a:rPr lang="en-GB" dirty="0"/>
              <a:t>Sends an acknowledgement for N+1, then a synchronise for random sequence number M.</a:t>
            </a:r>
          </a:p>
        </p:txBody>
      </p:sp>
      <p:sp>
        <p:nvSpPr>
          <p:cNvPr id="33" name="TextBox 32">
            <a:extLst>
              <a:ext uri="{FF2B5EF4-FFF2-40B4-BE49-F238E27FC236}">
                <a16:creationId xmlns:a16="http://schemas.microsoft.com/office/drawing/2014/main" id="{08233DF5-3052-474F-9044-F23EB2EAE22E}"/>
              </a:ext>
            </a:extLst>
          </p:cNvPr>
          <p:cNvSpPr txBox="1"/>
          <p:nvPr/>
        </p:nvSpPr>
        <p:spPr>
          <a:xfrm>
            <a:off x="174077" y="5047662"/>
            <a:ext cx="2335891" cy="923330"/>
          </a:xfrm>
          <a:prstGeom prst="rect">
            <a:avLst/>
          </a:prstGeom>
          <a:noFill/>
        </p:spPr>
        <p:txBody>
          <a:bodyPr wrap="square" rtlCol="0">
            <a:spAutoFit/>
          </a:bodyPr>
          <a:lstStyle/>
          <a:p>
            <a:r>
              <a:rPr lang="en-GB" dirty="0"/>
              <a:t>Sends an acknowledgement for M+1.</a:t>
            </a:r>
          </a:p>
        </p:txBody>
      </p:sp>
    </p:spTree>
    <p:extLst>
      <p:ext uri="{BB962C8B-B14F-4D97-AF65-F5344CB8AC3E}">
        <p14:creationId xmlns:p14="http://schemas.microsoft.com/office/powerpoint/2010/main" val="25493908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30B48-A52E-4233-BDA4-1FCD58255215}"/>
              </a:ext>
            </a:extLst>
          </p:cNvPr>
          <p:cNvSpPr>
            <a:spLocks noGrp="1"/>
          </p:cNvSpPr>
          <p:nvPr>
            <p:ph type="title"/>
          </p:nvPr>
        </p:nvSpPr>
        <p:spPr/>
        <p:txBody>
          <a:bodyPr/>
          <a:lstStyle/>
          <a:p>
            <a:r>
              <a:rPr lang="en-GB" dirty="0"/>
              <a:t>Sending data</a:t>
            </a:r>
          </a:p>
        </p:txBody>
      </p:sp>
      <p:sp>
        <p:nvSpPr>
          <p:cNvPr id="3" name="Content Placeholder 2">
            <a:extLst>
              <a:ext uri="{FF2B5EF4-FFF2-40B4-BE49-F238E27FC236}">
                <a16:creationId xmlns:a16="http://schemas.microsoft.com/office/drawing/2014/main" id="{989386A2-1A1A-4452-AAF9-0C47D4F1AFBF}"/>
              </a:ext>
            </a:extLst>
          </p:cNvPr>
          <p:cNvSpPr>
            <a:spLocks noGrp="1"/>
          </p:cNvSpPr>
          <p:nvPr>
            <p:ph idx="1"/>
          </p:nvPr>
        </p:nvSpPr>
        <p:spPr/>
        <p:txBody>
          <a:bodyPr>
            <a:normAutofit lnSpcReduction="10000"/>
          </a:bodyPr>
          <a:lstStyle/>
          <a:p>
            <a:r>
              <a:rPr lang="en-GB" dirty="0"/>
              <a:t>Once the session is open, we can send data.  Regardless of the direction, the sender will send the data and the receiver will respond with ACK.</a:t>
            </a:r>
          </a:p>
          <a:p>
            <a:pPr lvl="1"/>
            <a:r>
              <a:rPr lang="en-GB" dirty="0"/>
              <a:t>In this way, the protocol can establish when data was not successfully received so that it can be re-sent.</a:t>
            </a:r>
          </a:p>
          <a:p>
            <a:pPr lvl="1"/>
            <a:r>
              <a:rPr lang="en-GB" dirty="0"/>
              <a:t>The protocol will wait for a pre-determined amount of time.  If that time elapses without receiving an ACK, the sender will re-send their data.  This period of time can be changed, but is usually 3000ms (3 seconds) by default.</a:t>
            </a:r>
          </a:p>
          <a:p>
            <a:r>
              <a:rPr lang="en-GB" dirty="0"/>
              <a:t>Two common approaches to opening a connection and sending data:</a:t>
            </a:r>
          </a:p>
          <a:p>
            <a:pPr lvl="1"/>
            <a:r>
              <a:rPr lang="en-GB" dirty="0"/>
              <a:t>Open a connection with a specific amount of data to be transferred immediately in one go, e.g. downloading a file, then closing.</a:t>
            </a:r>
          </a:p>
          <a:p>
            <a:pPr lvl="1"/>
            <a:r>
              <a:rPr lang="en-GB" dirty="0"/>
              <a:t>Open a connection for an undetermined amount of data transfer in either direction, keeping the connection alive until a specified (normally user-driven) point.  Research: TCP keepalive (KA).</a:t>
            </a:r>
          </a:p>
        </p:txBody>
      </p:sp>
    </p:spTree>
    <p:extLst>
      <p:ext uri="{BB962C8B-B14F-4D97-AF65-F5344CB8AC3E}">
        <p14:creationId xmlns:p14="http://schemas.microsoft.com/office/powerpoint/2010/main" val="40019640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5A9C8-56B2-40B7-B5C9-52F24BEDA68A}"/>
              </a:ext>
            </a:extLst>
          </p:cNvPr>
          <p:cNvSpPr>
            <a:spLocks noGrp="1"/>
          </p:cNvSpPr>
          <p:nvPr>
            <p:ph type="title"/>
          </p:nvPr>
        </p:nvSpPr>
        <p:spPr/>
        <p:txBody>
          <a:bodyPr/>
          <a:lstStyle/>
          <a:p>
            <a:r>
              <a:rPr lang="en-GB" dirty="0"/>
              <a:t>Session end</a:t>
            </a:r>
          </a:p>
        </p:txBody>
      </p:sp>
      <p:sp>
        <p:nvSpPr>
          <p:cNvPr id="3" name="Content Placeholder 2">
            <a:extLst>
              <a:ext uri="{FF2B5EF4-FFF2-40B4-BE49-F238E27FC236}">
                <a16:creationId xmlns:a16="http://schemas.microsoft.com/office/drawing/2014/main" id="{CD15FC80-24C7-4709-90F9-9926A6314498}"/>
              </a:ext>
            </a:extLst>
          </p:cNvPr>
          <p:cNvSpPr>
            <a:spLocks noGrp="1"/>
          </p:cNvSpPr>
          <p:nvPr>
            <p:ph idx="1"/>
          </p:nvPr>
        </p:nvSpPr>
        <p:spPr/>
        <p:txBody>
          <a:bodyPr/>
          <a:lstStyle/>
          <a:p>
            <a:r>
              <a:rPr lang="en-GB" dirty="0"/>
              <a:t>There are two ways a TCP session can end:</a:t>
            </a:r>
          </a:p>
          <a:p>
            <a:pPr lvl="1"/>
            <a:r>
              <a:rPr lang="en-GB" dirty="0"/>
              <a:t>Cleanly, following the process outlined in the next slide.</a:t>
            </a:r>
          </a:p>
          <a:p>
            <a:pPr lvl="1"/>
            <a:r>
              <a:rPr lang="en-GB" dirty="0"/>
              <a:t>Through a timeout.  This usually occurs as the result of network or hardware disruption.</a:t>
            </a:r>
          </a:p>
          <a:p>
            <a:r>
              <a:rPr lang="en-GB" dirty="0"/>
              <a:t>Important to note that the session timeout is not the same as the re-send timeout.</a:t>
            </a:r>
          </a:p>
          <a:p>
            <a:pPr lvl="1"/>
            <a:r>
              <a:rPr lang="en-GB" dirty="0"/>
              <a:t>A session timeout occurs when there is no activity through the connection for a specified period of time.  This explains why a keepalive is necessary.</a:t>
            </a:r>
          </a:p>
          <a:p>
            <a:pPr lvl="1"/>
            <a:r>
              <a:rPr lang="en-GB" dirty="0"/>
              <a:t>By default, the session timeout is 72 seconds.</a:t>
            </a:r>
          </a:p>
          <a:p>
            <a:pPr lvl="1"/>
            <a:r>
              <a:rPr lang="en-GB" dirty="0"/>
              <a:t>Once timed out, a session must be re-initiated from the start with an active open.</a:t>
            </a:r>
          </a:p>
        </p:txBody>
      </p:sp>
    </p:spTree>
    <p:extLst>
      <p:ext uri="{BB962C8B-B14F-4D97-AF65-F5344CB8AC3E}">
        <p14:creationId xmlns:p14="http://schemas.microsoft.com/office/powerpoint/2010/main" val="3412267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BF20D-856F-46F9-9607-6340301D6FCD}"/>
              </a:ext>
            </a:extLst>
          </p:cNvPr>
          <p:cNvSpPr>
            <a:spLocks noGrp="1"/>
          </p:cNvSpPr>
          <p:nvPr>
            <p:ph type="title"/>
          </p:nvPr>
        </p:nvSpPr>
        <p:spPr>
          <a:xfrm>
            <a:off x="677334" y="609600"/>
            <a:ext cx="8596668" cy="1320800"/>
          </a:xfrm>
        </p:spPr>
        <p:txBody>
          <a:bodyPr/>
          <a:lstStyle/>
          <a:p>
            <a:r>
              <a:rPr lang="en-GB" dirty="0"/>
              <a:t>TCP sessions – active close</a:t>
            </a:r>
          </a:p>
        </p:txBody>
      </p:sp>
      <p:pic>
        <p:nvPicPr>
          <p:cNvPr id="5" name="Graphic 4" descr="Computer">
            <a:extLst>
              <a:ext uri="{FF2B5EF4-FFF2-40B4-BE49-F238E27FC236}">
                <a16:creationId xmlns:a16="http://schemas.microsoft.com/office/drawing/2014/main" id="{C3FF7602-0866-4718-AB7A-E1260E8029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941781" y="1246909"/>
            <a:ext cx="914400" cy="914400"/>
          </a:xfrm>
          <a:prstGeom prst="rect">
            <a:avLst/>
          </a:prstGeom>
        </p:spPr>
      </p:pic>
      <p:pic>
        <p:nvPicPr>
          <p:cNvPr id="7" name="Graphic 6" descr="Server">
            <a:extLst>
              <a:ext uri="{FF2B5EF4-FFF2-40B4-BE49-F238E27FC236}">
                <a16:creationId xmlns:a16="http://schemas.microsoft.com/office/drawing/2014/main" id="{C39B9DB1-9D07-4056-949B-963276C07AA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199745" y="1246909"/>
            <a:ext cx="914400" cy="914400"/>
          </a:xfrm>
          <a:prstGeom prst="rect">
            <a:avLst/>
          </a:prstGeom>
        </p:spPr>
      </p:pic>
      <p:sp>
        <p:nvSpPr>
          <p:cNvPr id="8" name="Rectangle 7">
            <a:extLst>
              <a:ext uri="{FF2B5EF4-FFF2-40B4-BE49-F238E27FC236}">
                <a16:creationId xmlns:a16="http://schemas.microsoft.com/office/drawing/2014/main" id="{D1F2A0D4-6745-45FA-B2AD-EC6ED333B582}"/>
              </a:ext>
            </a:extLst>
          </p:cNvPr>
          <p:cNvSpPr/>
          <p:nvPr/>
        </p:nvSpPr>
        <p:spPr>
          <a:xfrm>
            <a:off x="2581560" y="2193635"/>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ESTABLISHED</a:t>
            </a:r>
          </a:p>
        </p:txBody>
      </p:sp>
      <p:sp>
        <p:nvSpPr>
          <p:cNvPr id="9" name="Rectangle 8">
            <a:extLst>
              <a:ext uri="{FF2B5EF4-FFF2-40B4-BE49-F238E27FC236}">
                <a16:creationId xmlns:a16="http://schemas.microsoft.com/office/drawing/2014/main" id="{DC0C60BA-C11B-422C-9727-A239E0E75014}"/>
              </a:ext>
            </a:extLst>
          </p:cNvPr>
          <p:cNvSpPr/>
          <p:nvPr/>
        </p:nvSpPr>
        <p:spPr>
          <a:xfrm>
            <a:off x="2581560" y="3101108"/>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FIN_WAIT1</a:t>
            </a:r>
          </a:p>
        </p:txBody>
      </p:sp>
      <p:sp>
        <p:nvSpPr>
          <p:cNvPr id="10" name="Rectangle 9">
            <a:extLst>
              <a:ext uri="{FF2B5EF4-FFF2-40B4-BE49-F238E27FC236}">
                <a16:creationId xmlns:a16="http://schemas.microsoft.com/office/drawing/2014/main" id="{B2E94103-F3EB-4C1A-BF38-6DEDFFFAF59E}"/>
              </a:ext>
            </a:extLst>
          </p:cNvPr>
          <p:cNvSpPr/>
          <p:nvPr/>
        </p:nvSpPr>
        <p:spPr>
          <a:xfrm>
            <a:off x="2581559" y="4008581"/>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FIN_WAIT2</a:t>
            </a:r>
          </a:p>
        </p:txBody>
      </p:sp>
      <p:sp>
        <p:nvSpPr>
          <p:cNvPr id="11" name="Rectangle 10">
            <a:extLst>
              <a:ext uri="{FF2B5EF4-FFF2-40B4-BE49-F238E27FC236}">
                <a16:creationId xmlns:a16="http://schemas.microsoft.com/office/drawing/2014/main" id="{384274A9-FC0F-466C-A46E-8690BAC4B99A}"/>
              </a:ext>
            </a:extLst>
          </p:cNvPr>
          <p:cNvSpPr/>
          <p:nvPr/>
        </p:nvSpPr>
        <p:spPr>
          <a:xfrm>
            <a:off x="6871853" y="2369127"/>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ESTABLISHED</a:t>
            </a:r>
          </a:p>
        </p:txBody>
      </p:sp>
      <p:sp>
        <p:nvSpPr>
          <p:cNvPr id="12" name="Rectangle 11">
            <a:extLst>
              <a:ext uri="{FF2B5EF4-FFF2-40B4-BE49-F238E27FC236}">
                <a16:creationId xmlns:a16="http://schemas.microsoft.com/office/drawing/2014/main" id="{5D3B8057-4919-4634-962B-9C70D7CC115F}"/>
              </a:ext>
            </a:extLst>
          </p:cNvPr>
          <p:cNvSpPr/>
          <p:nvPr/>
        </p:nvSpPr>
        <p:spPr>
          <a:xfrm>
            <a:off x="6871853" y="4354943"/>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LAST_ACK</a:t>
            </a:r>
          </a:p>
        </p:txBody>
      </p:sp>
      <p:sp>
        <p:nvSpPr>
          <p:cNvPr id="13" name="Rectangle 12">
            <a:extLst>
              <a:ext uri="{FF2B5EF4-FFF2-40B4-BE49-F238E27FC236}">
                <a16:creationId xmlns:a16="http://schemas.microsoft.com/office/drawing/2014/main" id="{BC3EE842-5EBF-42EA-8174-70A5C8CE35B7}"/>
              </a:ext>
            </a:extLst>
          </p:cNvPr>
          <p:cNvSpPr/>
          <p:nvPr/>
        </p:nvSpPr>
        <p:spPr>
          <a:xfrm>
            <a:off x="6871853" y="5347852"/>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CLOSED</a:t>
            </a:r>
          </a:p>
        </p:txBody>
      </p:sp>
      <p:sp>
        <p:nvSpPr>
          <p:cNvPr id="14" name="Rectangle 13">
            <a:extLst>
              <a:ext uri="{FF2B5EF4-FFF2-40B4-BE49-F238E27FC236}">
                <a16:creationId xmlns:a16="http://schemas.microsoft.com/office/drawing/2014/main" id="{993BA5DB-1B75-48B3-A2DA-11C2C348AFA4}"/>
              </a:ext>
            </a:extLst>
          </p:cNvPr>
          <p:cNvSpPr/>
          <p:nvPr/>
        </p:nvSpPr>
        <p:spPr>
          <a:xfrm>
            <a:off x="6871853" y="3362035"/>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CLOSE_WAIT</a:t>
            </a:r>
          </a:p>
        </p:txBody>
      </p:sp>
      <p:cxnSp>
        <p:nvCxnSpPr>
          <p:cNvPr id="19" name="Straight Arrow Connector 18">
            <a:extLst>
              <a:ext uri="{FF2B5EF4-FFF2-40B4-BE49-F238E27FC236}">
                <a16:creationId xmlns:a16="http://schemas.microsoft.com/office/drawing/2014/main" id="{04CFB0B6-0E7D-4EEC-9D69-FAA232CC3C92}"/>
              </a:ext>
            </a:extLst>
          </p:cNvPr>
          <p:cNvCxnSpPr>
            <a:stCxn id="11" idx="2"/>
            <a:endCxn id="14" idx="0"/>
          </p:cNvCxnSpPr>
          <p:nvPr/>
        </p:nvCxnSpPr>
        <p:spPr>
          <a:xfrm>
            <a:off x="7689272" y="2794000"/>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A9C09B32-4D8D-4A00-8DF4-1B0D31CD91F5}"/>
              </a:ext>
            </a:extLst>
          </p:cNvPr>
          <p:cNvCxnSpPr/>
          <p:nvPr/>
        </p:nvCxnSpPr>
        <p:spPr>
          <a:xfrm>
            <a:off x="7689270" y="3786908"/>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1AE63B63-57DE-4BF4-B2EB-E8E4117A023B}"/>
              </a:ext>
            </a:extLst>
          </p:cNvPr>
          <p:cNvCxnSpPr/>
          <p:nvPr/>
        </p:nvCxnSpPr>
        <p:spPr>
          <a:xfrm>
            <a:off x="7689270" y="4779816"/>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9" name="Rectangle 28">
            <a:extLst>
              <a:ext uri="{FF2B5EF4-FFF2-40B4-BE49-F238E27FC236}">
                <a16:creationId xmlns:a16="http://schemas.microsoft.com/office/drawing/2014/main" id="{F6646B71-4E4B-476D-A613-B9816573F284}"/>
              </a:ext>
            </a:extLst>
          </p:cNvPr>
          <p:cNvSpPr/>
          <p:nvPr/>
        </p:nvSpPr>
        <p:spPr>
          <a:xfrm>
            <a:off x="2581558" y="4918365"/>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TIME_WAIT</a:t>
            </a:r>
          </a:p>
        </p:txBody>
      </p:sp>
      <p:sp>
        <p:nvSpPr>
          <p:cNvPr id="34" name="Rectangle 33">
            <a:extLst>
              <a:ext uri="{FF2B5EF4-FFF2-40B4-BE49-F238E27FC236}">
                <a16:creationId xmlns:a16="http://schemas.microsoft.com/office/drawing/2014/main" id="{1C96E2E8-E587-491F-AEEE-87E003F1DDF9}"/>
              </a:ext>
            </a:extLst>
          </p:cNvPr>
          <p:cNvSpPr/>
          <p:nvPr/>
        </p:nvSpPr>
        <p:spPr>
          <a:xfrm>
            <a:off x="2581557" y="5823527"/>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CLOSED</a:t>
            </a:r>
          </a:p>
        </p:txBody>
      </p:sp>
      <p:cxnSp>
        <p:nvCxnSpPr>
          <p:cNvPr id="4" name="Straight Arrow Connector 3">
            <a:extLst>
              <a:ext uri="{FF2B5EF4-FFF2-40B4-BE49-F238E27FC236}">
                <a16:creationId xmlns:a16="http://schemas.microsoft.com/office/drawing/2014/main" id="{024B62B4-2301-49B7-8B94-135B2822ECAE}"/>
              </a:ext>
            </a:extLst>
          </p:cNvPr>
          <p:cNvCxnSpPr>
            <a:cxnSpLocks/>
          </p:cNvCxnSpPr>
          <p:nvPr/>
        </p:nvCxnSpPr>
        <p:spPr>
          <a:xfrm>
            <a:off x="4331855" y="3288145"/>
            <a:ext cx="2438399" cy="1524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372FBC3F-C3FE-4229-820F-0FA45C62F00C}"/>
              </a:ext>
            </a:extLst>
          </p:cNvPr>
          <p:cNvSpPr txBox="1"/>
          <p:nvPr/>
        </p:nvSpPr>
        <p:spPr>
          <a:xfrm rot="239462">
            <a:off x="5285078" y="3049646"/>
            <a:ext cx="518091" cy="369332"/>
          </a:xfrm>
          <a:prstGeom prst="rect">
            <a:avLst/>
          </a:prstGeom>
          <a:noFill/>
        </p:spPr>
        <p:txBody>
          <a:bodyPr wrap="none" rtlCol="0">
            <a:spAutoFit/>
          </a:bodyPr>
          <a:lstStyle/>
          <a:p>
            <a:r>
              <a:rPr lang="en-GB" dirty="0"/>
              <a:t>FIN</a:t>
            </a:r>
          </a:p>
        </p:txBody>
      </p:sp>
      <p:cxnSp>
        <p:nvCxnSpPr>
          <p:cNvPr id="25" name="Straight Arrow Connector 24">
            <a:extLst>
              <a:ext uri="{FF2B5EF4-FFF2-40B4-BE49-F238E27FC236}">
                <a16:creationId xmlns:a16="http://schemas.microsoft.com/office/drawing/2014/main" id="{B79EB57D-7361-48CA-865E-A6DD1C8317A3}"/>
              </a:ext>
            </a:extLst>
          </p:cNvPr>
          <p:cNvCxnSpPr/>
          <p:nvPr/>
        </p:nvCxnSpPr>
        <p:spPr>
          <a:xfrm flipH="1">
            <a:off x="4331855" y="3703782"/>
            <a:ext cx="2438399" cy="36714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5" name="TextBox 34">
            <a:extLst>
              <a:ext uri="{FF2B5EF4-FFF2-40B4-BE49-F238E27FC236}">
                <a16:creationId xmlns:a16="http://schemas.microsoft.com/office/drawing/2014/main" id="{365F0F28-0593-4A02-9D03-BA2FFC688385}"/>
              </a:ext>
            </a:extLst>
          </p:cNvPr>
          <p:cNvSpPr txBox="1"/>
          <p:nvPr/>
        </p:nvSpPr>
        <p:spPr>
          <a:xfrm rot="21070605">
            <a:off x="5248209" y="3561311"/>
            <a:ext cx="591829" cy="369332"/>
          </a:xfrm>
          <a:prstGeom prst="rect">
            <a:avLst/>
          </a:prstGeom>
          <a:noFill/>
        </p:spPr>
        <p:txBody>
          <a:bodyPr wrap="none" rtlCol="0">
            <a:spAutoFit/>
          </a:bodyPr>
          <a:lstStyle/>
          <a:p>
            <a:r>
              <a:rPr lang="en-GB" dirty="0"/>
              <a:t>ACK</a:t>
            </a:r>
          </a:p>
        </p:txBody>
      </p:sp>
      <p:sp>
        <p:nvSpPr>
          <p:cNvPr id="40" name="TextBox 39">
            <a:extLst>
              <a:ext uri="{FF2B5EF4-FFF2-40B4-BE49-F238E27FC236}">
                <a16:creationId xmlns:a16="http://schemas.microsoft.com/office/drawing/2014/main" id="{89A4E4B9-4B91-4557-A053-D6CA15B560EE}"/>
              </a:ext>
            </a:extLst>
          </p:cNvPr>
          <p:cNvSpPr txBox="1"/>
          <p:nvPr/>
        </p:nvSpPr>
        <p:spPr>
          <a:xfrm rot="20971254">
            <a:off x="5285076" y="4437177"/>
            <a:ext cx="518091" cy="369332"/>
          </a:xfrm>
          <a:prstGeom prst="rect">
            <a:avLst/>
          </a:prstGeom>
          <a:noFill/>
        </p:spPr>
        <p:txBody>
          <a:bodyPr wrap="none" rtlCol="0">
            <a:spAutoFit/>
          </a:bodyPr>
          <a:lstStyle/>
          <a:p>
            <a:r>
              <a:rPr lang="en-GB" dirty="0"/>
              <a:t>FIN</a:t>
            </a:r>
          </a:p>
        </p:txBody>
      </p:sp>
      <p:cxnSp>
        <p:nvCxnSpPr>
          <p:cNvPr id="41" name="Straight Arrow Connector 40">
            <a:extLst>
              <a:ext uri="{FF2B5EF4-FFF2-40B4-BE49-F238E27FC236}">
                <a16:creationId xmlns:a16="http://schemas.microsoft.com/office/drawing/2014/main" id="{A71F4DB7-E483-403B-81FA-D4B344D562F3}"/>
              </a:ext>
            </a:extLst>
          </p:cNvPr>
          <p:cNvCxnSpPr>
            <a:cxnSpLocks/>
          </p:cNvCxnSpPr>
          <p:nvPr/>
        </p:nvCxnSpPr>
        <p:spPr>
          <a:xfrm flipH="1">
            <a:off x="4324923" y="4531475"/>
            <a:ext cx="2438399" cy="44692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4" name="Straight Arrow Connector 43">
            <a:extLst>
              <a:ext uri="{FF2B5EF4-FFF2-40B4-BE49-F238E27FC236}">
                <a16:creationId xmlns:a16="http://schemas.microsoft.com/office/drawing/2014/main" id="{B57BEB74-4389-455C-BCDA-5B5186964BAB}"/>
              </a:ext>
            </a:extLst>
          </p:cNvPr>
          <p:cNvCxnSpPr>
            <a:cxnSpLocks/>
          </p:cNvCxnSpPr>
          <p:nvPr/>
        </p:nvCxnSpPr>
        <p:spPr>
          <a:xfrm>
            <a:off x="4324921" y="5311094"/>
            <a:ext cx="2438401" cy="24919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6" name="TextBox 45">
            <a:extLst>
              <a:ext uri="{FF2B5EF4-FFF2-40B4-BE49-F238E27FC236}">
                <a16:creationId xmlns:a16="http://schemas.microsoft.com/office/drawing/2014/main" id="{E7565A28-AC2B-4C15-8943-3B51647B4C4C}"/>
              </a:ext>
            </a:extLst>
          </p:cNvPr>
          <p:cNvSpPr txBox="1"/>
          <p:nvPr/>
        </p:nvSpPr>
        <p:spPr>
          <a:xfrm rot="334009">
            <a:off x="5248207" y="5105970"/>
            <a:ext cx="591829" cy="369332"/>
          </a:xfrm>
          <a:prstGeom prst="rect">
            <a:avLst/>
          </a:prstGeom>
          <a:noFill/>
        </p:spPr>
        <p:txBody>
          <a:bodyPr wrap="none" rtlCol="0">
            <a:spAutoFit/>
          </a:bodyPr>
          <a:lstStyle/>
          <a:p>
            <a:r>
              <a:rPr lang="en-GB" dirty="0"/>
              <a:t>ACK</a:t>
            </a:r>
          </a:p>
        </p:txBody>
      </p:sp>
      <p:cxnSp>
        <p:nvCxnSpPr>
          <p:cNvPr id="48" name="Straight Arrow Connector 47">
            <a:extLst>
              <a:ext uri="{FF2B5EF4-FFF2-40B4-BE49-F238E27FC236}">
                <a16:creationId xmlns:a16="http://schemas.microsoft.com/office/drawing/2014/main" id="{2C7E5577-961F-4E86-A16C-BA22F5D6FCB4}"/>
              </a:ext>
            </a:extLst>
          </p:cNvPr>
          <p:cNvCxnSpPr>
            <a:stCxn id="8" idx="2"/>
            <a:endCxn id="9" idx="0"/>
          </p:cNvCxnSpPr>
          <p:nvPr/>
        </p:nvCxnSpPr>
        <p:spPr>
          <a:xfrm>
            <a:off x="3398979" y="2618508"/>
            <a:ext cx="0" cy="4826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9" name="Straight Arrow Connector 48">
            <a:extLst>
              <a:ext uri="{FF2B5EF4-FFF2-40B4-BE49-F238E27FC236}">
                <a16:creationId xmlns:a16="http://schemas.microsoft.com/office/drawing/2014/main" id="{ABF3666D-28A3-423D-BB30-12D7F298CE66}"/>
              </a:ext>
            </a:extLst>
          </p:cNvPr>
          <p:cNvCxnSpPr/>
          <p:nvPr/>
        </p:nvCxnSpPr>
        <p:spPr>
          <a:xfrm>
            <a:off x="3403591" y="3525981"/>
            <a:ext cx="0" cy="4826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0" name="Straight Arrow Connector 49">
            <a:extLst>
              <a:ext uri="{FF2B5EF4-FFF2-40B4-BE49-F238E27FC236}">
                <a16:creationId xmlns:a16="http://schemas.microsoft.com/office/drawing/2014/main" id="{E0DF162C-AFC0-4002-9DDC-97284F25F799}"/>
              </a:ext>
            </a:extLst>
          </p:cNvPr>
          <p:cNvCxnSpPr/>
          <p:nvPr/>
        </p:nvCxnSpPr>
        <p:spPr>
          <a:xfrm>
            <a:off x="3394354" y="4435765"/>
            <a:ext cx="0" cy="4826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1" name="Straight Arrow Connector 50">
            <a:extLst>
              <a:ext uri="{FF2B5EF4-FFF2-40B4-BE49-F238E27FC236}">
                <a16:creationId xmlns:a16="http://schemas.microsoft.com/office/drawing/2014/main" id="{6D54C8D6-6F92-47DF-97F7-54E1BC87D16A}"/>
              </a:ext>
            </a:extLst>
          </p:cNvPr>
          <p:cNvCxnSpPr/>
          <p:nvPr/>
        </p:nvCxnSpPr>
        <p:spPr>
          <a:xfrm>
            <a:off x="3403591" y="5357087"/>
            <a:ext cx="0" cy="4826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3" name="Straight Arrow Connector 52">
            <a:extLst>
              <a:ext uri="{FF2B5EF4-FFF2-40B4-BE49-F238E27FC236}">
                <a16:creationId xmlns:a16="http://schemas.microsoft.com/office/drawing/2014/main" id="{50D67D79-83EB-49EF-A8CA-DDB90EFD408D}"/>
              </a:ext>
            </a:extLst>
          </p:cNvPr>
          <p:cNvCxnSpPr>
            <a:cxnSpLocks/>
          </p:cNvCxnSpPr>
          <p:nvPr/>
        </p:nvCxnSpPr>
        <p:spPr>
          <a:xfrm flipH="1">
            <a:off x="7878619" y="4070925"/>
            <a:ext cx="1274617"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5" name="TextBox 54">
            <a:extLst>
              <a:ext uri="{FF2B5EF4-FFF2-40B4-BE49-F238E27FC236}">
                <a16:creationId xmlns:a16="http://schemas.microsoft.com/office/drawing/2014/main" id="{2514AF9D-2C99-4E6A-8842-BB30426EC9D2}"/>
              </a:ext>
            </a:extLst>
          </p:cNvPr>
          <p:cNvSpPr txBox="1"/>
          <p:nvPr/>
        </p:nvSpPr>
        <p:spPr>
          <a:xfrm>
            <a:off x="9255529" y="3482111"/>
            <a:ext cx="2705559" cy="1200329"/>
          </a:xfrm>
          <a:prstGeom prst="rect">
            <a:avLst/>
          </a:prstGeom>
          <a:noFill/>
        </p:spPr>
        <p:txBody>
          <a:bodyPr wrap="square" rtlCol="0">
            <a:spAutoFit/>
          </a:bodyPr>
          <a:lstStyle/>
          <a:p>
            <a:r>
              <a:rPr lang="en-GB" dirty="0"/>
              <a:t>At this point, we can continue sending data, but know we won’t receive any.</a:t>
            </a:r>
          </a:p>
        </p:txBody>
      </p:sp>
    </p:spTree>
    <p:extLst>
      <p:ext uri="{BB962C8B-B14F-4D97-AF65-F5344CB8AC3E}">
        <p14:creationId xmlns:p14="http://schemas.microsoft.com/office/powerpoint/2010/main" val="23083586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87A99-6300-4E42-89AB-8077FC916CE9}"/>
              </a:ext>
            </a:extLst>
          </p:cNvPr>
          <p:cNvSpPr>
            <a:spLocks noGrp="1"/>
          </p:cNvSpPr>
          <p:nvPr>
            <p:ph type="title"/>
          </p:nvPr>
        </p:nvSpPr>
        <p:spPr/>
        <p:txBody>
          <a:bodyPr/>
          <a:lstStyle/>
          <a:p>
            <a:r>
              <a:rPr lang="en-GB" dirty="0"/>
              <a:t>TCP sessions – active close</a:t>
            </a:r>
          </a:p>
        </p:txBody>
      </p:sp>
      <p:sp>
        <p:nvSpPr>
          <p:cNvPr id="3" name="Content Placeholder 2">
            <a:extLst>
              <a:ext uri="{FF2B5EF4-FFF2-40B4-BE49-F238E27FC236}">
                <a16:creationId xmlns:a16="http://schemas.microsoft.com/office/drawing/2014/main" id="{D6EEF25D-413A-45EA-95AB-B49D8581E7D8}"/>
              </a:ext>
            </a:extLst>
          </p:cNvPr>
          <p:cNvSpPr>
            <a:spLocks noGrp="1"/>
          </p:cNvSpPr>
          <p:nvPr>
            <p:ph idx="1"/>
          </p:nvPr>
        </p:nvSpPr>
        <p:spPr/>
        <p:txBody>
          <a:bodyPr/>
          <a:lstStyle/>
          <a:p>
            <a:r>
              <a:rPr lang="en-GB" dirty="0"/>
              <a:t>Important to understand that, in an active close, the first sender of FIN may continue receiving data indefinitely, until they receive a FIN response in return.</a:t>
            </a:r>
          </a:p>
          <a:p>
            <a:pPr lvl="1"/>
            <a:r>
              <a:rPr lang="en-GB" dirty="0"/>
              <a:t>No more data can be sent after a FIN.</a:t>
            </a:r>
          </a:p>
          <a:p>
            <a:pPr lvl="1"/>
            <a:r>
              <a:rPr lang="en-GB" dirty="0"/>
              <a:t>In some applications, a FIN request will be interpreted as an immediate request to terminate the connection, which’ll be handled by an immediate ACK-FIN return.</a:t>
            </a:r>
          </a:p>
          <a:p>
            <a:pPr lvl="1"/>
            <a:r>
              <a:rPr lang="en-GB" dirty="0"/>
              <a:t>Once both sides of the connection send FIN, the connection is closed.  If more data needs to be sent, a new one must be created using an active open.</a:t>
            </a:r>
          </a:p>
          <a:p>
            <a:r>
              <a:rPr lang="en-GB" dirty="0"/>
              <a:t>The previous diagram depicts the client initiating the active close, which is generally the case, but either side of the connection may initiate the active close.</a:t>
            </a:r>
          </a:p>
        </p:txBody>
      </p:sp>
    </p:spTree>
    <p:extLst>
      <p:ext uri="{BB962C8B-B14F-4D97-AF65-F5344CB8AC3E}">
        <p14:creationId xmlns:p14="http://schemas.microsoft.com/office/powerpoint/2010/main" val="22697361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80E69-3455-4E1E-99DF-5C9A4CABBE9A}"/>
              </a:ext>
            </a:extLst>
          </p:cNvPr>
          <p:cNvSpPr>
            <a:spLocks noGrp="1"/>
          </p:cNvSpPr>
          <p:nvPr>
            <p:ph type="title"/>
          </p:nvPr>
        </p:nvSpPr>
        <p:spPr/>
        <p:txBody>
          <a:bodyPr/>
          <a:lstStyle/>
          <a:p>
            <a:r>
              <a:rPr lang="en-GB" dirty="0"/>
              <a:t>Reminder</a:t>
            </a:r>
          </a:p>
        </p:txBody>
      </p:sp>
      <p:sp>
        <p:nvSpPr>
          <p:cNvPr id="5" name="Rectangle 4">
            <a:extLst>
              <a:ext uri="{FF2B5EF4-FFF2-40B4-BE49-F238E27FC236}">
                <a16:creationId xmlns:a16="http://schemas.microsoft.com/office/drawing/2014/main" id="{44711326-B024-4668-9EE3-230A59DA5048}"/>
              </a:ext>
            </a:extLst>
          </p:cNvPr>
          <p:cNvSpPr/>
          <p:nvPr/>
        </p:nvSpPr>
        <p:spPr>
          <a:xfrm>
            <a:off x="506026" y="1509204"/>
            <a:ext cx="1526959" cy="514905"/>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dirty="0">
                <a:solidFill>
                  <a:srgbClr val="00B0F0"/>
                </a:solidFill>
              </a:rPr>
              <a:t>Application</a:t>
            </a:r>
          </a:p>
        </p:txBody>
      </p:sp>
      <p:sp>
        <p:nvSpPr>
          <p:cNvPr id="6" name="Rectangle 5">
            <a:extLst>
              <a:ext uri="{FF2B5EF4-FFF2-40B4-BE49-F238E27FC236}">
                <a16:creationId xmlns:a16="http://schemas.microsoft.com/office/drawing/2014/main" id="{45A2987D-7E3E-4B52-9BF8-2E6FC20200C4}"/>
              </a:ext>
            </a:extLst>
          </p:cNvPr>
          <p:cNvSpPr/>
          <p:nvPr/>
        </p:nvSpPr>
        <p:spPr>
          <a:xfrm>
            <a:off x="506025" y="2408808"/>
            <a:ext cx="1526959" cy="514905"/>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a:t>
            </a:r>
          </a:p>
        </p:txBody>
      </p:sp>
      <p:sp>
        <p:nvSpPr>
          <p:cNvPr id="7" name="Rectangle 6">
            <a:extLst>
              <a:ext uri="{FF2B5EF4-FFF2-40B4-BE49-F238E27FC236}">
                <a16:creationId xmlns:a16="http://schemas.microsoft.com/office/drawing/2014/main" id="{2E5A447D-3B6F-4E3D-8233-3366DD159BBF}"/>
              </a:ext>
            </a:extLst>
          </p:cNvPr>
          <p:cNvSpPr/>
          <p:nvPr/>
        </p:nvSpPr>
        <p:spPr>
          <a:xfrm>
            <a:off x="506025" y="3308412"/>
            <a:ext cx="1526959" cy="514905"/>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a:t>
            </a:r>
          </a:p>
        </p:txBody>
      </p:sp>
      <p:sp>
        <p:nvSpPr>
          <p:cNvPr id="8" name="Rectangle 7">
            <a:extLst>
              <a:ext uri="{FF2B5EF4-FFF2-40B4-BE49-F238E27FC236}">
                <a16:creationId xmlns:a16="http://schemas.microsoft.com/office/drawing/2014/main" id="{61E51282-B6B4-4835-8A85-7B61D31EAB37}"/>
              </a:ext>
            </a:extLst>
          </p:cNvPr>
          <p:cNvSpPr/>
          <p:nvPr/>
        </p:nvSpPr>
        <p:spPr>
          <a:xfrm>
            <a:off x="506025" y="4208016"/>
            <a:ext cx="1526959" cy="514905"/>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/Wireless</a:t>
            </a:r>
          </a:p>
        </p:txBody>
      </p:sp>
      <p:sp>
        <p:nvSpPr>
          <p:cNvPr id="9" name="Rectangle 8">
            <a:extLst>
              <a:ext uri="{FF2B5EF4-FFF2-40B4-BE49-F238E27FC236}">
                <a16:creationId xmlns:a16="http://schemas.microsoft.com/office/drawing/2014/main" id="{A692BE4D-A155-40A7-B076-219DFBB97728}"/>
              </a:ext>
            </a:extLst>
          </p:cNvPr>
          <p:cNvSpPr/>
          <p:nvPr/>
        </p:nvSpPr>
        <p:spPr>
          <a:xfrm>
            <a:off x="506025" y="5107620"/>
            <a:ext cx="1526959" cy="514905"/>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Physical</a:t>
            </a:r>
          </a:p>
        </p:txBody>
      </p:sp>
      <p:sp>
        <p:nvSpPr>
          <p:cNvPr id="10" name="Rectangle 9">
            <a:extLst>
              <a:ext uri="{FF2B5EF4-FFF2-40B4-BE49-F238E27FC236}">
                <a16:creationId xmlns:a16="http://schemas.microsoft.com/office/drawing/2014/main" id="{0DC4FA85-3595-4D29-93EC-193B6333C848}"/>
              </a:ext>
            </a:extLst>
          </p:cNvPr>
          <p:cNvSpPr/>
          <p:nvPr/>
        </p:nvSpPr>
        <p:spPr>
          <a:xfrm>
            <a:off x="3870663" y="1778493"/>
            <a:ext cx="4101484" cy="991340"/>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endParaRPr lang="en-GB"/>
          </a:p>
        </p:txBody>
      </p:sp>
      <p:sp>
        <p:nvSpPr>
          <p:cNvPr id="11" name="Rectangle 10">
            <a:extLst>
              <a:ext uri="{FF2B5EF4-FFF2-40B4-BE49-F238E27FC236}">
                <a16:creationId xmlns:a16="http://schemas.microsoft.com/office/drawing/2014/main" id="{3A98269D-48E0-47F3-AF81-04112DD14332}"/>
              </a:ext>
            </a:extLst>
          </p:cNvPr>
          <p:cNvSpPr/>
          <p:nvPr/>
        </p:nvSpPr>
        <p:spPr>
          <a:xfrm>
            <a:off x="4012705" y="1930400"/>
            <a:ext cx="1118587"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 header</a:t>
            </a:r>
          </a:p>
        </p:txBody>
      </p:sp>
      <p:sp>
        <p:nvSpPr>
          <p:cNvPr id="12" name="Rectangle 11">
            <a:extLst>
              <a:ext uri="{FF2B5EF4-FFF2-40B4-BE49-F238E27FC236}">
                <a16:creationId xmlns:a16="http://schemas.microsoft.com/office/drawing/2014/main" id="{714CF0D9-2E90-4D32-9741-AF9E4321C04A}"/>
              </a:ext>
            </a:extLst>
          </p:cNvPr>
          <p:cNvSpPr/>
          <p:nvPr/>
        </p:nvSpPr>
        <p:spPr>
          <a:xfrm>
            <a:off x="5131292" y="1930400"/>
            <a:ext cx="1355325"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Application headers</a:t>
            </a:r>
          </a:p>
        </p:txBody>
      </p:sp>
      <p:sp>
        <p:nvSpPr>
          <p:cNvPr id="13" name="Rectangle 12">
            <a:extLst>
              <a:ext uri="{FF2B5EF4-FFF2-40B4-BE49-F238E27FC236}">
                <a16:creationId xmlns:a16="http://schemas.microsoft.com/office/drawing/2014/main" id="{EBF40C10-1CF7-4CA3-A14C-BC3A172F9A94}"/>
              </a:ext>
            </a:extLst>
          </p:cNvPr>
          <p:cNvSpPr/>
          <p:nvPr/>
        </p:nvSpPr>
        <p:spPr>
          <a:xfrm>
            <a:off x="6486617" y="1930400"/>
            <a:ext cx="1355325"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Application data</a:t>
            </a:r>
          </a:p>
        </p:txBody>
      </p:sp>
      <p:sp>
        <p:nvSpPr>
          <p:cNvPr id="14" name="Rectangle 13">
            <a:extLst>
              <a:ext uri="{FF2B5EF4-FFF2-40B4-BE49-F238E27FC236}">
                <a16:creationId xmlns:a16="http://schemas.microsoft.com/office/drawing/2014/main" id="{29EB56BA-09EB-406D-962C-05F9CC72A960}"/>
              </a:ext>
            </a:extLst>
          </p:cNvPr>
          <p:cNvSpPr/>
          <p:nvPr/>
        </p:nvSpPr>
        <p:spPr>
          <a:xfrm>
            <a:off x="3293615" y="3023340"/>
            <a:ext cx="5243744" cy="991340"/>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endParaRPr lang="en-GB"/>
          </a:p>
        </p:txBody>
      </p:sp>
      <p:sp>
        <p:nvSpPr>
          <p:cNvPr id="15" name="Rectangle 14">
            <a:extLst>
              <a:ext uri="{FF2B5EF4-FFF2-40B4-BE49-F238E27FC236}">
                <a16:creationId xmlns:a16="http://schemas.microsoft.com/office/drawing/2014/main" id="{5C9D6D6F-EEFF-42E0-B5F7-03C17D16FC2A}"/>
              </a:ext>
            </a:extLst>
          </p:cNvPr>
          <p:cNvSpPr/>
          <p:nvPr/>
        </p:nvSpPr>
        <p:spPr>
          <a:xfrm>
            <a:off x="4577917" y="3175247"/>
            <a:ext cx="1118587"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TCP/UDP header</a:t>
            </a:r>
          </a:p>
        </p:txBody>
      </p:sp>
      <p:sp>
        <p:nvSpPr>
          <p:cNvPr id="16" name="Rectangle 15">
            <a:extLst>
              <a:ext uri="{FF2B5EF4-FFF2-40B4-BE49-F238E27FC236}">
                <a16:creationId xmlns:a16="http://schemas.microsoft.com/office/drawing/2014/main" id="{92B44E3E-D34F-46F9-8807-634682905D9E}"/>
              </a:ext>
            </a:extLst>
          </p:cNvPr>
          <p:cNvSpPr/>
          <p:nvPr/>
        </p:nvSpPr>
        <p:spPr>
          <a:xfrm>
            <a:off x="5696504" y="3175247"/>
            <a:ext cx="1355325"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Application headers</a:t>
            </a:r>
          </a:p>
        </p:txBody>
      </p:sp>
      <p:sp>
        <p:nvSpPr>
          <p:cNvPr id="17" name="Rectangle 16">
            <a:extLst>
              <a:ext uri="{FF2B5EF4-FFF2-40B4-BE49-F238E27FC236}">
                <a16:creationId xmlns:a16="http://schemas.microsoft.com/office/drawing/2014/main" id="{877605CB-71B8-4B82-A46E-D659D19CDA80}"/>
              </a:ext>
            </a:extLst>
          </p:cNvPr>
          <p:cNvSpPr/>
          <p:nvPr/>
        </p:nvSpPr>
        <p:spPr>
          <a:xfrm>
            <a:off x="7051829" y="3175247"/>
            <a:ext cx="1355325"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Application data</a:t>
            </a:r>
          </a:p>
        </p:txBody>
      </p:sp>
      <p:sp>
        <p:nvSpPr>
          <p:cNvPr id="18" name="Rectangle 17">
            <a:extLst>
              <a:ext uri="{FF2B5EF4-FFF2-40B4-BE49-F238E27FC236}">
                <a16:creationId xmlns:a16="http://schemas.microsoft.com/office/drawing/2014/main" id="{1371584D-6F25-42B7-9DA7-83F6E750DBF9}"/>
              </a:ext>
            </a:extLst>
          </p:cNvPr>
          <p:cNvSpPr/>
          <p:nvPr/>
        </p:nvSpPr>
        <p:spPr>
          <a:xfrm>
            <a:off x="3459330" y="3175247"/>
            <a:ext cx="1118587"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 header</a:t>
            </a:r>
          </a:p>
        </p:txBody>
      </p:sp>
      <p:sp>
        <p:nvSpPr>
          <p:cNvPr id="19" name="Rectangle 18">
            <a:extLst>
              <a:ext uri="{FF2B5EF4-FFF2-40B4-BE49-F238E27FC236}">
                <a16:creationId xmlns:a16="http://schemas.microsoft.com/office/drawing/2014/main" id="{D38D4891-DE14-46F6-91C0-B29E06CAA831}"/>
              </a:ext>
            </a:extLst>
          </p:cNvPr>
          <p:cNvSpPr/>
          <p:nvPr/>
        </p:nvSpPr>
        <p:spPr>
          <a:xfrm>
            <a:off x="2663301" y="4268187"/>
            <a:ext cx="6353452" cy="991340"/>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GB"/>
          </a:p>
        </p:txBody>
      </p:sp>
      <p:sp>
        <p:nvSpPr>
          <p:cNvPr id="20" name="Rectangle 19">
            <a:extLst>
              <a:ext uri="{FF2B5EF4-FFF2-40B4-BE49-F238E27FC236}">
                <a16:creationId xmlns:a16="http://schemas.microsoft.com/office/drawing/2014/main" id="{CDEEBEFF-099A-417C-BB30-7EF9E347BD35}"/>
              </a:ext>
            </a:extLst>
          </p:cNvPr>
          <p:cNvSpPr/>
          <p:nvPr/>
        </p:nvSpPr>
        <p:spPr>
          <a:xfrm>
            <a:off x="5057310" y="4420094"/>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TCP/UDP header</a:t>
            </a:r>
          </a:p>
        </p:txBody>
      </p:sp>
      <p:sp>
        <p:nvSpPr>
          <p:cNvPr id="21" name="Rectangle 20">
            <a:extLst>
              <a:ext uri="{FF2B5EF4-FFF2-40B4-BE49-F238E27FC236}">
                <a16:creationId xmlns:a16="http://schemas.microsoft.com/office/drawing/2014/main" id="{C0955A77-E5B2-4B13-AEAE-C73B21074A83}"/>
              </a:ext>
            </a:extLst>
          </p:cNvPr>
          <p:cNvSpPr/>
          <p:nvPr/>
        </p:nvSpPr>
        <p:spPr>
          <a:xfrm>
            <a:off x="6175897" y="4420094"/>
            <a:ext cx="1355325"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Application headers</a:t>
            </a:r>
          </a:p>
        </p:txBody>
      </p:sp>
      <p:sp>
        <p:nvSpPr>
          <p:cNvPr id="22" name="Rectangle 21">
            <a:extLst>
              <a:ext uri="{FF2B5EF4-FFF2-40B4-BE49-F238E27FC236}">
                <a16:creationId xmlns:a16="http://schemas.microsoft.com/office/drawing/2014/main" id="{45ADBB67-E09F-4671-AE6C-04357E60E6F0}"/>
              </a:ext>
            </a:extLst>
          </p:cNvPr>
          <p:cNvSpPr/>
          <p:nvPr/>
        </p:nvSpPr>
        <p:spPr>
          <a:xfrm>
            <a:off x="7531222" y="4420094"/>
            <a:ext cx="1355325"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Application data</a:t>
            </a:r>
          </a:p>
        </p:txBody>
      </p:sp>
      <p:sp>
        <p:nvSpPr>
          <p:cNvPr id="23" name="Rectangle 22">
            <a:extLst>
              <a:ext uri="{FF2B5EF4-FFF2-40B4-BE49-F238E27FC236}">
                <a16:creationId xmlns:a16="http://schemas.microsoft.com/office/drawing/2014/main" id="{F81ABFD6-52C5-48E9-9B39-82079BD616D7}"/>
              </a:ext>
            </a:extLst>
          </p:cNvPr>
          <p:cNvSpPr/>
          <p:nvPr/>
        </p:nvSpPr>
        <p:spPr>
          <a:xfrm>
            <a:off x="3938723" y="4420094"/>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IP header</a:t>
            </a:r>
          </a:p>
        </p:txBody>
      </p:sp>
      <p:sp>
        <p:nvSpPr>
          <p:cNvPr id="24" name="Rectangle 23">
            <a:extLst>
              <a:ext uri="{FF2B5EF4-FFF2-40B4-BE49-F238E27FC236}">
                <a16:creationId xmlns:a16="http://schemas.microsoft.com/office/drawing/2014/main" id="{66C03C41-0710-443D-BFF6-699B862E16D4}"/>
              </a:ext>
            </a:extLst>
          </p:cNvPr>
          <p:cNvSpPr/>
          <p:nvPr/>
        </p:nvSpPr>
        <p:spPr>
          <a:xfrm>
            <a:off x="2820136" y="4419602"/>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header</a:t>
            </a:r>
          </a:p>
        </p:txBody>
      </p:sp>
      <p:cxnSp>
        <p:nvCxnSpPr>
          <p:cNvPr id="26" name="Straight Arrow Connector 25">
            <a:extLst>
              <a:ext uri="{FF2B5EF4-FFF2-40B4-BE49-F238E27FC236}">
                <a16:creationId xmlns:a16="http://schemas.microsoft.com/office/drawing/2014/main" id="{CF11938B-FB28-45BC-B3AC-FF227812C7C8}"/>
              </a:ext>
            </a:extLst>
          </p:cNvPr>
          <p:cNvCxnSpPr>
            <a:stCxn id="5" idx="2"/>
            <a:endCxn id="6" idx="0"/>
          </p:cNvCxnSpPr>
          <p:nvPr/>
        </p:nvCxnSpPr>
        <p:spPr>
          <a:xfrm flipH="1">
            <a:off x="1269505" y="2024109"/>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783EFC0F-BF5A-4252-A272-527658F8B9E3}"/>
              </a:ext>
            </a:extLst>
          </p:cNvPr>
          <p:cNvCxnSpPr/>
          <p:nvPr/>
        </p:nvCxnSpPr>
        <p:spPr>
          <a:xfrm flipH="1">
            <a:off x="1269504" y="2930618"/>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447B816C-0CE3-490B-9CEE-FA505AD3B838}"/>
              </a:ext>
            </a:extLst>
          </p:cNvPr>
          <p:cNvCxnSpPr/>
          <p:nvPr/>
        </p:nvCxnSpPr>
        <p:spPr>
          <a:xfrm flipH="1">
            <a:off x="1269504" y="3826769"/>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2DE1E2BC-8F8A-4A27-96B8-22170985DE47}"/>
              </a:ext>
            </a:extLst>
          </p:cNvPr>
          <p:cNvCxnSpPr/>
          <p:nvPr/>
        </p:nvCxnSpPr>
        <p:spPr>
          <a:xfrm flipH="1">
            <a:off x="1260624" y="4722921"/>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1" name="Straight Connector 30">
            <a:extLst>
              <a:ext uri="{FF2B5EF4-FFF2-40B4-BE49-F238E27FC236}">
                <a16:creationId xmlns:a16="http://schemas.microsoft.com/office/drawing/2014/main" id="{FBCED00B-892D-400A-9129-58CA0DFF06F4}"/>
              </a:ext>
            </a:extLst>
          </p:cNvPr>
          <p:cNvCxnSpPr>
            <a:stCxn id="9" idx="2"/>
          </p:cNvCxnSpPr>
          <p:nvPr/>
        </p:nvCxnSpPr>
        <p:spPr>
          <a:xfrm flipH="1">
            <a:off x="1269504" y="5622525"/>
            <a:ext cx="1" cy="183471"/>
          </a:xfrm>
          <a:prstGeom prst="line">
            <a:avLst/>
          </a:prstGeom>
        </p:spPr>
        <p:style>
          <a:lnRef idx="1">
            <a:schemeClr val="dk1"/>
          </a:lnRef>
          <a:fillRef idx="0">
            <a:schemeClr val="dk1"/>
          </a:fillRef>
          <a:effectRef idx="0">
            <a:schemeClr val="dk1"/>
          </a:effectRef>
          <a:fontRef idx="minor">
            <a:schemeClr val="tx1"/>
          </a:fontRef>
        </p:style>
      </p:cxnSp>
      <p:cxnSp>
        <p:nvCxnSpPr>
          <p:cNvPr id="33" name="Straight Arrow Connector 32">
            <a:extLst>
              <a:ext uri="{FF2B5EF4-FFF2-40B4-BE49-F238E27FC236}">
                <a16:creationId xmlns:a16="http://schemas.microsoft.com/office/drawing/2014/main" id="{E1478F7F-B217-4DAB-86BA-4AABBCCFCF7D}"/>
              </a:ext>
            </a:extLst>
          </p:cNvPr>
          <p:cNvCxnSpPr/>
          <p:nvPr/>
        </p:nvCxnSpPr>
        <p:spPr>
          <a:xfrm>
            <a:off x="1269502" y="5805996"/>
            <a:ext cx="238809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4" name="TextBox 33">
            <a:extLst>
              <a:ext uri="{FF2B5EF4-FFF2-40B4-BE49-F238E27FC236}">
                <a16:creationId xmlns:a16="http://schemas.microsoft.com/office/drawing/2014/main" id="{F238950A-0F4C-4517-ABC2-9A70F75CE742}"/>
              </a:ext>
            </a:extLst>
          </p:cNvPr>
          <p:cNvSpPr txBox="1"/>
          <p:nvPr/>
        </p:nvSpPr>
        <p:spPr>
          <a:xfrm>
            <a:off x="3755254" y="5622525"/>
            <a:ext cx="3577696" cy="369332"/>
          </a:xfrm>
          <a:prstGeom prst="rect">
            <a:avLst/>
          </a:prstGeom>
          <a:noFill/>
        </p:spPr>
        <p:txBody>
          <a:bodyPr wrap="square" rtlCol="0">
            <a:spAutoFit/>
          </a:bodyPr>
          <a:lstStyle/>
          <a:p>
            <a:r>
              <a:rPr lang="en-GB" dirty="0"/>
              <a:t>1001010100101011110110011010</a:t>
            </a:r>
          </a:p>
        </p:txBody>
      </p:sp>
      <p:sp>
        <p:nvSpPr>
          <p:cNvPr id="35" name="Rectangle 34">
            <a:extLst>
              <a:ext uri="{FF2B5EF4-FFF2-40B4-BE49-F238E27FC236}">
                <a16:creationId xmlns:a16="http://schemas.microsoft.com/office/drawing/2014/main" id="{B2FB9455-01A7-45E0-A345-175C5B580DAF}"/>
              </a:ext>
            </a:extLst>
          </p:cNvPr>
          <p:cNvSpPr/>
          <p:nvPr/>
        </p:nvSpPr>
        <p:spPr>
          <a:xfrm>
            <a:off x="9469313" y="1482571"/>
            <a:ext cx="1526959" cy="514905"/>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dirty="0">
                <a:solidFill>
                  <a:srgbClr val="00B0F0"/>
                </a:solidFill>
              </a:rPr>
              <a:t>Application</a:t>
            </a:r>
          </a:p>
        </p:txBody>
      </p:sp>
      <p:sp>
        <p:nvSpPr>
          <p:cNvPr id="36" name="Rectangle 35">
            <a:extLst>
              <a:ext uri="{FF2B5EF4-FFF2-40B4-BE49-F238E27FC236}">
                <a16:creationId xmlns:a16="http://schemas.microsoft.com/office/drawing/2014/main" id="{AC21D5C4-FCEF-44D7-B5D5-D6CE347B7261}"/>
              </a:ext>
            </a:extLst>
          </p:cNvPr>
          <p:cNvSpPr/>
          <p:nvPr/>
        </p:nvSpPr>
        <p:spPr>
          <a:xfrm>
            <a:off x="9469312" y="2382175"/>
            <a:ext cx="1526959" cy="514905"/>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a:t>
            </a:r>
          </a:p>
        </p:txBody>
      </p:sp>
      <p:sp>
        <p:nvSpPr>
          <p:cNvPr id="37" name="Rectangle 36">
            <a:extLst>
              <a:ext uri="{FF2B5EF4-FFF2-40B4-BE49-F238E27FC236}">
                <a16:creationId xmlns:a16="http://schemas.microsoft.com/office/drawing/2014/main" id="{7E020FCC-D6AF-4917-B8DE-593A0601581F}"/>
              </a:ext>
            </a:extLst>
          </p:cNvPr>
          <p:cNvSpPr/>
          <p:nvPr/>
        </p:nvSpPr>
        <p:spPr>
          <a:xfrm>
            <a:off x="9469312" y="3281779"/>
            <a:ext cx="1526959" cy="514905"/>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a:t>
            </a:r>
          </a:p>
        </p:txBody>
      </p:sp>
      <p:sp>
        <p:nvSpPr>
          <p:cNvPr id="38" name="Rectangle 37">
            <a:extLst>
              <a:ext uri="{FF2B5EF4-FFF2-40B4-BE49-F238E27FC236}">
                <a16:creationId xmlns:a16="http://schemas.microsoft.com/office/drawing/2014/main" id="{077BBE2C-D8DA-4F56-877F-9BA9F6D94451}"/>
              </a:ext>
            </a:extLst>
          </p:cNvPr>
          <p:cNvSpPr/>
          <p:nvPr/>
        </p:nvSpPr>
        <p:spPr>
          <a:xfrm>
            <a:off x="9469312" y="4181383"/>
            <a:ext cx="1526959" cy="514905"/>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/Wireless</a:t>
            </a:r>
          </a:p>
        </p:txBody>
      </p:sp>
      <p:sp>
        <p:nvSpPr>
          <p:cNvPr id="39" name="Rectangle 38">
            <a:extLst>
              <a:ext uri="{FF2B5EF4-FFF2-40B4-BE49-F238E27FC236}">
                <a16:creationId xmlns:a16="http://schemas.microsoft.com/office/drawing/2014/main" id="{44B9FDB6-037C-471E-BF9E-6FEADEFC09B5}"/>
              </a:ext>
            </a:extLst>
          </p:cNvPr>
          <p:cNvSpPr/>
          <p:nvPr/>
        </p:nvSpPr>
        <p:spPr>
          <a:xfrm>
            <a:off x="9469311" y="5069646"/>
            <a:ext cx="1526959" cy="514905"/>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Physical</a:t>
            </a:r>
          </a:p>
        </p:txBody>
      </p:sp>
      <p:cxnSp>
        <p:nvCxnSpPr>
          <p:cNvPr id="43" name="Straight Arrow Connector 42">
            <a:extLst>
              <a:ext uri="{FF2B5EF4-FFF2-40B4-BE49-F238E27FC236}">
                <a16:creationId xmlns:a16="http://schemas.microsoft.com/office/drawing/2014/main" id="{CA24D83C-5A31-4ADB-9C08-8A0D87385887}"/>
              </a:ext>
            </a:extLst>
          </p:cNvPr>
          <p:cNvCxnSpPr>
            <a:cxnSpLocks/>
          </p:cNvCxnSpPr>
          <p:nvPr/>
        </p:nvCxnSpPr>
        <p:spPr>
          <a:xfrm flipV="1">
            <a:off x="10232791" y="4696288"/>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4" name="Straight Connector 43">
            <a:extLst>
              <a:ext uri="{FF2B5EF4-FFF2-40B4-BE49-F238E27FC236}">
                <a16:creationId xmlns:a16="http://schemas.microsoft.com/office/drawing/2014/main" id="{9A9D4C71-FE97-4C7D-90C8-96B7511BC40D}"/>
              </a:ext>
            </a:extLst>
          </p:cNvPr>
          <p:cNvCxnSpPr>
            <a:stCxn id="39" idx="2"/>
          </p:cNvCxnSpPr>
          <p:nvPr/>
        </p:nvCxnSpPr>
        <p:spPr>
          <a:xfrm flipH="1">
            <a:off x="10232790" y="5584551"/>
            <a:ext cx="1" cy="183471"/>
          </a:xfrm>
          <a:prstGeom prst="line">
            <a:avLst/>
          </a:prstGeom>
        </p:spPr>
        <p:style>
          <a:lnRef idx="1">
            <a:schemeClr val="dk1"/>
          </a:lnRef>
          <a:fillRef idx="0">
            <a:schemeClr val="dk1"/>
          </a:fillRef>
          <a:effectRef idx="0">
            <a:schemeClr val="dk1"/>
          </a:effectRef>
          <a:fontRef idx="minor">
            <a:schemeClr val="tx1"/>
          </a:fontRef>
        </p:style>
      </p:cxnSp>
      <p:cxnSp>
        <p:nvCxnSpPr>
          <p:cNvPr id="45" name="Straight Arrow Connector 44">
            <a:extLst>
              <a:ext uri="{FF2B5EF4-FFF2-40B4-BE49-F238E27FC236}">
                <a16:creationId xmlns:a16="http://schemas.microsoft.com/office/drawing/2014/main" id="{F3D09C72-FF13-4957-9ABA-9F9AA542700E}"/>
              </a:ext>
            </a:extLst>
          </p:cNvPr>
          <p:cNvCxnSpPr>
            <a:cxnSpLocks/>
          </p:cNvCxnSpPr>
          <p:nvPr/>
        </p:nvCxnSpPr>
        <p:spPr>
          <a:xfrm>
            <a:off x="7380303" y="5779363"/>
            <a:ext cx="285248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3" name="Straight Arrow Connector 52">
            <a:extLst>
              <a:ext uri="{FF2B5EF4-FFF2-40B4-BE49-F238E27FC236}">
                <a16:creationId xmlns:a16="http://schemas.microsoft.com/office/drawing/2014/main" id="{650430C7-B2FF-4740-B52E-44F5B5BE402E}"/>
              </a:ext>
            </a:extLst>
          </p:cNvPr>
          <p:cNvCxnSpPr>
            <a:cxnSpLocks/>
          </p:cNvCxnSpPr>
          <p:nvPr/>
        </p:nvCxnSpPr>
        <p:spPr>
          <a:xfrm flipV="1">
            <a:off x="10222230" y="3808025"/>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4" name="Straight Arrow Connector 53">
            <a:extLst>
              <a:ext uri="{FF2B5EF4-FFF2-40B4-BE49-F238E27FC236}">
                <a16:creationId xmlns:a16="http://schemas.microsoft.com/office/drawing/2014/main" id="{CAF407B9-ABEA-4D67-AAEB-AED21643BB34}"/>
              </a:ext>
            </a:extLst>
          </p:cNvPr>
          <p:cNvCxnSpPr>
            <a:cxnSpLocks/>
          </p:cNvCxnSpPr>
          <p:nvPr/>
        </p:nvCxnSpPr>
        <p:spPr>
          <a:xfrm flipV="1">
            <a:off x="10232790" y="2908421"/>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5" name="Straight Arrow Connector 54">
            <a:extLst>
              <a:ext uri="{FF2B5EF4-FFF2-40B4-BE49-F238E27FC236}">
                <a16:creationId xmlns:a16="http://schemas.microsoft.com/office/drawing/2014/main" id="{AD917349-18D1-4BF8-8AA7-6EDB435A8344}"/>
              </a:ext>
            </a:extLst>
          </p:cNvPr>
          <p:cNvCxnSpPr>
            <a:cxnSpLocks/>
          </p:cNvCxnSpPr>
          <p:nvPr/>
        </p:nvCxnSpPr>
        <p:spPr>
          <a:xfrm flipV="1">
            <a:off x="10218864" y="1997476"/>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7" name="Straight Arrow Connector 56">
            <a:extLst>
              <a:ext uri="{FF2B5EF4-FFF2-40B4-BE49-F238E27FC236}">
                <a16:creationId xmlns:a16="http://schemas.microsoft.com/office/drawing/2014/main" id="{15ADA812-8E40-4C0B-BAE5-078B35B15B87}"/>
              </a:ext>
            </a:extLst>
          </p:cNvPr>
          <p:cNvCxnSpPr>
            <a:stCxn id="6" idx="3"/>
            <a:endCxn id="10" idx="1"/>
          </p:cNvCxnSpPr>
          <p:nvPr/>
        </p:nvCxnSpPr>
        <p:spPr>
          <a:xfrm flipV="1">
            <a:off x="2032984" y="2274163"/>
            <a:ext cx="1837679" cy="392098"/>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cxnSp>
        <p:nvCxnSpPr>
          <p:cNvPr id="59" name="Straight Arrow Connector 58">
            <a:extLst>
              <a:ext uri="{FF2B5EF4-FFF2-40B4-BE49-F238E27FC236}">
                <a16:creationId xmlns:a16="http://schemas.microsoft.com/office/drawing/2014/main" id="{587FA223-D8BD-4E22-B1C4-06A42BF57AA5}"/>
              </a:ext>
            </a:extLst>
          </p:cNvPr>
          <p:cNvCxnSpPr>
            <a:stCxn id="10" idx="3"/>
            <a:endCxn id="36" idx="1"/>
          </p:cNvCxnSpPr>
          <p:nvPr/>
        </p:nvCxnSpPr>
        <p:spPr>
          <a:xfrm>
            <a:off x="7972147" y="2274163"/>
            <a:ext cx="1497165" cy="365465"/>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cxnSp>
        <p:nvCxnSpPr>
          <p:cNvPr id="61" name="Straight Arrow Connector 60">
            <a:extLst>
              <a:ext uri="{FF2B5EF4-FFF2-40B4-BE49-F238E27FC236}">
                <a16:creationId xmlns:a16="http://schemas.microsoft.com/office/drawing/2014/main" id="{86B1DDFF-CE6C-4275-8DC7-2E62959AC97B}"/>
              </a:ext>
            </a:extLst>
          </p:cNvPr>
          <p:cNvCxnSpPr>
            <a:stCxn id="7" idx="3"/>
            <a:endCxn id="14" idx="1"/>
          </p:cNvCxnSpPr>
          <p:nvPr/>
        </p:nvCxnSpPr>
        <p:spPr>
          <a:xfrm flipV="1">
            <a:off x="2032984" y="3519010"/>
            <a:ext cx="1260631" cy="46855"/>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63" name="Straight Arrow Connector 62">
            <a:extLst>
              <a:ext uri="{FF2B5EF4-FFF2-40B4-BE49-F238E27FC236}">
                <a16:creationId xmlns:a16="http://schemas.microsoft.com/office/drawing/2014/main" id="{6761D8EF-3EC4-436C-AF58-580A5C201534}"/>
              </a:ext>
            </a:extLst>
          </p:cNvPr>
          <p:cNvCxnSpPr>
            <a:stCxn id="14" idx="3"/>
            <a:endCxn id="37" idx="1"/>
          </p:cNvCxnSpPr>
          <p:nvPr/>
        </p:nvCxnSpPr>
        <p:spPr>
          <a:xfrm>
            <a:off x="8537359" y="3519010"/>
            <a:ext cx="931953" cy="20222"/>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65" name="Straight Arrow Connector 64">
            <a:extLst>
              <a:ext uri="{FF2B5EF4-FFF2-40B4-BE49-F238E27FC236}">
                <a16:creationId xmlns:a16="http://schemas.microsoft.com/office/drawing/2014/main" id="{1547BC0B-B75C-4D28-A03A-2398A4B3EBCA}"/>
              </a:ext>
            </a:extLst>
          </p:cNvPr>
          <p:cNvCxnSpPr>
            <a:stCxn id="8" idx="3"/>
            <a:endCxn id="19" idx="1"/>
          </p:cNvCxnSpPr>
          <p:nvPr/>
        </p:nvCxnSpPr>
        <p:spPr>
          <a:xfrm>
            <a:off x="2032984" y="4465469"/>
            <a:ext cx="630317" cy="298388"/>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67" name="Straight Arrow Connector 66">
            <a:extLst>
              <a:ext uri="{FF2B5EF4-FFF2-40B4-BE49-F238E27FC236}">
                <a16:creationId xmlns:a16="http://schemas.microsoft.com/office/drawing/2014/main" id="{1A091DAB-1C67-4E49-A2B3-DD2418BB67FA}"/>
              </a:ext>
            </a:extLst>
          </p:cNvPr>
          <p:cNvCxnSpPr>
            <a:stCxn id="19" idx="3"/>
            <a:endCxn id="38" idx="1"/>
          </p:cNvCxnSpPr>
          <p:nvPr/>
        </p:nvCxnSpPr>
        <p:spPr>
          <a:xfrm flipV="1">
            <a:off x="9016753" y="4438836"/>
            <a:ext cx="452559" cy="325021"/>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68" name="Rectangle 67">
            <a:extLst>
              <a:ext uri="{FF2B5EF4-FFF2-40B4-BE49-F238E27FC236}">
                <a16:creationId xmlns:a16="http://schemas.microsoft.com/office/drawing/2014/main" id="{04894FA2-4EA6-4FA8-A845-FEB873C14CDC}"/>
              </a:ext>
            </a:extLst>
          </p:cNvPr>
          <p:cNvSpPr/>
          <p:nvPr/>
        </p:nvSpPr>
        <p:spPr>
          <a:xfrm>
            <a:off x="4548325" y="533646"/>
            <a:ext cx="2982897" cy="991340"/>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endParaRPr lang="en-GB">
              <a:solidFill>
                <a:srgbClr val="00B0F0"/>
              </a:solidFill>
            </a:endParaRPr>
          </a:p>
        </p:txBody>
      </p:sp>
      <p:sp>
        <p:nvSpPr>
          <p:cNvPr id="69" name="Rectangle 68">
            <a:extLst>
              <a:ext uri="{FF2B5EF4-FFF2-40B4-BE49-F238E27FC236}">
                <a16:creationId xmlns:a16="http://schemas.microsoft.com/office/drawing/2014/main" id="{7A8092AE-45A1-4642-A7E7-1707D06D6191}"/>
              </a:ext>
            </a:extLst>
          </p:cNvPr>
          <p:cNvSpPr/>
          <p:nvPr/>
        </p:nvSpPr>
        <p:spPr>
          <a:xfrm>
            <a:off x="4690368" y="685553"/>
            <a:ext cx="1355325" cy="653002"/>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solidFill>
                  <a:srgbClr val="00B0F0"/>
                </a:solidFill>
              </a:rPr>
              <a:t>Application headers</a:t>
            </a:r>
          </a:p>
        </p:txBody>
      </p:sp>
      <p:sp>
        <p:nvSpPr>
          <p:cNvPr id="70" name="Rectangle 69">
            <a:extLst>
              <a:ext uri="{FF2B5EF4-FFF2-40B4-BE49-F238E27FC236}">
                <a16:creationId xmlns:a16="http://schemas.microsoft.com/office/drawing/2014/main" id="{A565DEBF-2B2B-48A8-89D8-1BFB47D421D4}"/>
              </a:ext>
            </a:extLst>
          </p:cNvPr>
          <p:cNvSpPr/>
          <p:nvPr/>
        </p:nvSpPr>
        <p:spPr>
          <a:xfrm>
            <a:off x="6045693" y="685553"/>
            <a:ext cx="1355325" cy="653002"/>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solidFill>
                  <a:srgbClr val="00B0F0"/>
                </a:solidFill>
              </a:rPr>
              <a:t>Application data</a:t>
            </a:r>
          </a:p>
        </p:txBody>
      </p:sp>
      <p:cxnSp>
        <p:nvCxnSpPr>
          <p:cNvPr id="72" name="Straight Arrow Connector 71">
            <a:extLst>
              <a:ext uri="{FF2B5EF4-FFF2-40B4-BE49-F238E27FC236}">
                <a16:creationId xmlns:a16="http://schemas.microsoft.com/office/drawing/2014/main" id="{C724E824-C134-4975-9883-8CFB7E68C4A4}"/>
              </a:ext>
            </a:extLst>
          </p:cNvPr>
          <p:cNvCxnSpPr>
            <a:stCxn id="5" idx="3"/>
            <a:endCxn id="68" idx="1"/>
          </p:cNvCxnSpPr>
          <p:nvPr/>
        </p:nvCxnSpPr>
        <p:spPr>
          <a:xfrm flipV="1">
            <a:off x="2032985" y="1029316"/>
            <a:ext cx="2515340" cy="737341"/>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8585EB5F-A8A1-4817-BE50-AF9AAA04F628}"/>
              </a:ext>
            </a:extLst>
          </p:cNvPr>
          <p:cNvCxnSpPr>
            <a:stCxn id="68" idx="3"/>
            <a:endCxn id="35" idx="1"/>
          </p:cNvCxnSpPr>
          <p:nvPr/>
        </p:nvCxnSpPr>
        <p:spPr>
          <a:xfrm>
            <a:off x="7531222" y="1029316"/>
            <a:ext cx="1938091" cy="710708"/>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60691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505D0-82F3-4808-B35E-B251546921C0}"/>
              </a:ext>
            </a:extLst>
          </p:cNvPr>
          <p:cNvSpPr>
            <a:spLocks noGrp="1"/>
          </p:cNvSpPr>
          <p:nvPr>
            <p:ph type="title"/>
          </p:nvPr>
        </p:nvSpPr>
        <p:spPr/>
        <p:txBody>
          <a:bodyPr/>
          <a:lstStyle/>
          <a:p>
            <a:r>
              <a:rPr lang="en-GB" dirty="0"/>
              <a:t>The Application Layer</a:t>
            </a:r>
          </a:p>
        </p:txBody>
      </p:sp>
      <p:sp>
        <p:nvSpPr>
          <p:cNvPr id="3" name="Content Placeholder 2">
            <a:extLst>
              <a:ext uri="{FF2B5EF4-FFF2-40B4-BE49-F238E27FC236}">
                <a16:creationId xmlns:a16="http://schemas.microsoft.com/office/drawing/2014/main" id="{DB0D413C-0F47-4758-A685-E35742F3118E}"/>
              </a:ext>
            </a:extLst>
          </p:cNvPr>
          <p:cNvSpPr>
            <a:spLocks noGrp="1"/>
          </p:cNvSpPr>
          <p:nvPr>
            <p:ph idx="1"/>
          </p:nvPr>
        </p:nvSpPr>
        <p:spPr/>
        <p:txBody>
          <a:bodyPr/>
          <a:lstStyle/>
          <a:p>
            <a:r>
              <a:rPr lang="en-GB" dirty="0"/>
              <a:t>We now understand the two middle layers in the stack – TCP/IP.</a:t>
            </a:r>
          </a:p>
          <a:p>
            <a:pPr lvl="1"/>
            <a:r>
              <a:rPr lang="en-GB" dirty="0"/>
              <a:t>We don’t care about the bottom layer too much here.  This is the physical layer (level 1 in the OSI model).  This really defines how our data gets turned into 1s and 0s then transported across a medium.  Out of the scope of this module – research if you’re interested.</a:t>
            </a:r>
          </a:p>
          <a:p>
            <a:r>
              <a:rPr lang="en-GB" dirty="0"/>
              <a:t>We’re now going to look at the application layer.  This is the software which is running on your computer.</a:t>
            </a:r>
          </a:p>
          <a:p>
            <a:pPr lvl="1"/>
            <a:r>
              <a:rPr lang="en-GB" dirty="0"/>
              <a:t>What we’ve really investigated so far is the process by which the data we send through our code in the software we write is transmitted.  Conceptually, we go from software to the hardware of our computer, across the network to the hardware of the receiving computer, to software which handles the data.</a:t>
            </a:r>
          </a:p>
          <a:p>
            <a:pPr lvl="1"/>
            <a:r>
              <a:rPr lang="en-GB" dirty="0"/>
              <a:t>Specifically, we’re going to look at HTTP.</a:t>
            </a:r>
          </a:p>
        </p:txBody>
      </p:sp>
    </p:spTree>
    <p:extLst>
      <p:ext uri="{BB962C8B-B14F-4D97-AF65-F5344CB8AC3E}">
        <p14:creationId xmlns:p14="http://schemas.microsoft.com/office/powerpoint/2010/main" val="29207358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BBA16-269B-4FE1-A091-CB430417503E}"/>
              </a:ext>
            </a:extLst>
          </p:cNvPr>
          <p:cNvSpPr>
            <a:spLocks noGrp="1"/>
          </p:cNvSpPr>
          <p:nvPr>
            <p:ph type="title"/>
          </p:nvPr>
        </p:nvSpPr>
        <p:spPr/>
        <p:txBody>
          <a:bodyPr/>
          <a:lstStyle/>
          <a:p>
            <a:r>
              <a:rPr lang="en-GB" dirty="0"/>
              <a:t>HTTP</a:t>
            </a:r>
          </a:p>
        </p:txBody>
      </p:sp>
      <p:sp>
        <p:nvSpPr>
          <p:cNvPr id="3" name="Content Placeholder 2">
            <a:extLst>
              <a:ext uri="{FF2B5EF4-FFF2-40B4-BE49-F238E27FC236}">
                <a16:creationId xmlns:a16="http://schemas.microsoft.com/office/drawing/2014/main" id="{7A723BDD-3138-4F55-9873-9E57E1720748}"/>
              </a:ext>
            </a:extLst>
          </p:cNvPr>
          <p:cNvSpPr>
            <a:spLocks noGrp="1"/>
          </p:cNvSpPr>
          <p:nvPr>
            <p:ph idx="1"/>
          </p:nvPr>
        </p:nvSpPr>
        <p:spPr/>
        <p:txBody>
          <a:bodyPr/>
          <a:lstStyle/>
          <a:p>
            <a:r>
              <a:rPr lang="en-GB" dirty="0">
                <a:sym typeface="Wingdings" panose="05000000000000000000" pitchFamily="2" charset="2"/>
              </a:rPr>
              <a:t>Hypertext Transfer Protocol.  We type (or imply) http:// before every web address.</a:t>
            </a:r>
            <a:endParaRPr lang="en-GB" dirty="0"/>
          </a:p>
          <a:p>
            <a:pPr lvl="1"/>
            <a:r>
              <a:rPr lang="en-GB" dirty="0"/>
              <a:t>You’ve almost certainly heard of HTML – Hypertext </a:t>
            </a:r>
            <a:r>
              <a:rPr lang="en-GB" dirty="0" err="1"/>
              <a:t>Markup</a:t>
            </a:r>
            <a:r>
              <a:rPr lang="en-GB" dirty="0"/>
              <a:t> Language.  HTML is how we create consumable media on the web, HTTP is the mechanism by which we deliver it.</a:t>
            </a:r>
          </a:p>
          <a:p>
            <a:pPr lvl="1"/>
            <a:r>
              <a:rPr lang="en-GB" dirty="0"/>
              <a:t>The web has moved on, so HTTP can be used to deliver a wide range of multimedia.</a:t>
            </a:r>
          </a:p>
          <a:p>
            <a:r>
              <a:rPr lang="en-GB" dirty="0"/>
              <a:t>If TCP/IP is the language of network communication and the internet, HTTP is the language of the web.</a:t>
            </a:r>
          </a:p>
          <a:p>
            <a:pPr lvl="1"/>
            <a:r>
              <a:rPr lang="en-GB" dirty="0"/>
              <a:t>Hopefully by now we all know the difference </a:t>
            </a:r>
            <a:r>
              <a:rPr lang="en-GB" dirty="0">
                <a:sym typeface="Wingdings" panose="05000000000000000000" pitchFamily="2" charset="2"/>
              </a:rPr>
              <a:t></a:t>
            </a:r>
          </a:p>
        </p:txBody>
      </p:sp>
    </p:spTree>
    <p:extLst>
      <p:ext uri="{BB962C8B-B14F-4D97-AF65-F5344CB8AC3E}">
        <p14:creationId xmlns:p14="http://schemas.microsoft.com/office/powerpoint/2010/main" val="22728190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A7056-F2AC-4D3E-89B0-4FADDC5C833D}"/>
              </a:ext>
            </a:extLst>
          </p:cNvPr>
          <p:cNvSpPr>
            <a:spLocks noGrp="1"/>
          </p:cNvSpPr>
          <p:nvPr>
            <p:ph type="title"/>
          </p:nvPr>
        </p:nvSpPr>
        <p:spPr/>
        <p:txBody>
          <a:bodyPr/>
          <a:lstStyle/>
          <a:p>
            <a:r>
              <a:rPr lang="en-GB" dirty="0"/>
              <a:t>HTTP</a:t>
            </a:r>
          </a:p>
        </p:txBody>
      </p:sp>
      <p:sp>
        <p:nvSpPr>
          <p:cNvPr id="3" name="Content Placeholder 2">
            <a:extLst>
              <a:ext uri="{FF2B5EF4-FFF2-40B4-BE49-F238E27FC236}">
                <a16:creationId xmlns:a16="http://schemas.microsoft.com/office/drawing/2014/main" id="{7E091A30-E9DB-46E8-9DCE-99C97133955E}"/>
              </a:ext>
            </a:extLst>
          </p:cNvPr>
          <p:cNvSpPr>
            <a:spLocks noGrp="1"/>
          </p:cNvSpPr>
          <p:nvPr>
            <p:ph idx="1"/>
          </p:nvPr>
        </p:nvSpPr>
        <p:spPr/>
        <p:txBody>
          <a:bodyPr>
            <a:normAutofit/>
          </a:bodyPr>
          <a:lstStyle/>
          <a:p>
            <a:r>
              <a:rPr lang="en-GB" dirty="0"/>
              <a:t>HTTP is a protocol, but a standard first.</a:t>
            </a:r>
          </a:p>
          <a:p>
            <a:pPr lvl="1"/>
            <a:r>
              <a:rPr lang="en-GB" dirty="0"/>
              <a:t>Developed by the Internet Engineering Task Force.</a:t>
            </a:r>
          </a:p>
          <a:p>
            <a:pPr lvl="1"/>
            <a:r>
              <a:rPr lang="en-GB" dirty="0"/>
              <a:t>HTTP/1.1 was released in 1997, HTTP/2.0 in 2015.  HTTP/3.0 is expected this year (2019).</a:t>
            </a:r>
          </a:p>
          <a:p>
            <a:pPr lvl="1"/>
            <a:r>
              <a:rPr lang="en-GB" dirty="0"/>
              <a:t>Versions don’t generally focus on new features, but new underlying network technologies to improve speed.</a:t>
            </a:r>
          </a:p>
          <a:p>
            <a:r>
              <a:rPr lang="en-GB" dirty="0"/>
              <a:t>It is a client-server protocol.  </a:t>
            </a:r>
          </a:p>
          <a:p>
            <a:pPr lvl="1"/>
            <a:r>
              <a:rPr lang="en-GB" dirty="0"/>
              <a:t>This is a common paradigm in which a client (in this case, almost certainly a web browser) makes a connection to a web server (Apache, </a:t>
            </a:r>
            <a:r>
              <a:rPr lang="en-GB" dirty="0" err="1"/>
              <a:t>nginx</a:t>
            </a:r>
            <a:r>
              <a:rPr lang="en-GB" dirty="0"/>
              <a:t> IIS etc.) to request something.  The server then replies with a pre-defined code and (hopefully) the requested resource.</a:t>
            </a:r>
          </a:p>
        </p:txBody>
      </p:sp>
    </p:spTree>
    <p:extLst>
      <p:ext uri="{BB962C8B-B14F-4D97-AF65-F5344CB8AC3E}">
        <p14:creationId xmlns:p14="http://schemas.microsoft.com/office/powerpoint/2010/main" val="23353058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E9693-E3A6-4E2A-A896-E1D1EAD5C6A7}"/>
              </a:ext>
            </a:extLst>
          </p:cNvPr>
          <p:cNvSpPr>
            <a:spLocks noGrp="1"/>
          </p:cNvSpPr>
          <p:nvPr>
            <p:ph type="title"/>
          </p:nvPr>
        </p:nvSpPr>
        <p:spPr/>
        <p:txBody>
          <a:bodyPr/>
          <a:lstStyle/>
          <a:p>
            <a:r>
              <a:rPr lang="en-GB" dirty="0"/>
              <a:t>HTTP</a:t>
            </a:r>
          </a:p>
        </p:txBody>
      </p:sp>
      <p:sp>
        <p:nvSpPr>
          <p:cNvPr id="3" name="Content Placeholder 2">
            <a:extLst>
              <a:ext uri="{FF2B5EF4-FFF2-40B4-BE49-F238E27FC236}">
                <a16:creationId xmlns:a16="http://schemas.microsoft.com/office/drawing/2014/main" id="{B6B1CAD2-6CA9-4F3F-9834-46AC5706F85C}"/>
              </a:ext>
            </a:extLst>
          </p:cNvPr>
          <p:cNvSpPr>
            <a:spLocks noGrp="1"/>
          </p:cNvSpPr>
          <p:nvPr>
            <p:ph idx="1"/>
          </p:nvPr>
        </p:nvSpPr>
        <p:spPr/>
        <p:txBody>
          <a:bodyPr/>
          <a:lstStyle/>
          <a:p>
            <a:r>
              <a:rPr lang="en-GB" dirty="0"/>
              <a:t>Unlike the things we’ve looked at until now, it’s designed to be relatively simple and human-readable.</a:t>
            </a:r>
          </a:p>
          <a:p>
            <a:pPr lvl="1"/>
            <a:r>
              <a:rPr lang="en-GB" dirty="0"/>
              <a:t>Inspecting web traffic to figure out what’s going wrong is a reasonably common activity for web developers.</a:t>
            </a:r>
          </a:p>
          <a:p>
            <a:r>
              <a:rPr lang="en-GB" dirty="0"/>
              <a:t>A </a:t>
            </a:r>
            <a:r>
              <a:rPr lang="en-GB" b="1" u="sng" dirty="0"/>
              <a:t>stateless</a:t>
            </a:r>
            <a:r>
              <a:rPr lang="en-GB" dirty="0"/>
              <a:t> protocol.</a:t>
            </a:r>
          </a:p>
          <a:p>
            <a:pPr lvl="1"/>
            <a:r>
              <a:rPr lang="en-GB" dirty="0"/>
              <a:t>Each request is independent and contains all of the information required to fulfil that request.</a:t>
            </a:r>
          </a:p>
          <a:p>
            <a:pPr lvl="1"/>
            <a:r>
              <a:rPr lang="en-GB" dirty="0"/>
              <a:t>… though, while it doesn’t have to retain state, in some situations it will, for the purpose of making subsequent requests faster.</a:t>
            </a:r>
          </a:p>
          <a:p>
            <a:pPr lvl="1"/>
            <a:r>
              <a:rPr lang="en-GB" dirty="0"/>
              <a:t>TCP, of course, is not a stateless protocol – the vast majority of HTTP requests are built on top of it.</a:t>
            </a:r>
          </a:p>
          <a:p>
            <a:pPr lvl="1"/>
            <a:r>
              <a:rPr lang="en-GB" dirty="0"/>
              <a:t>Again, this correlates with the intention of being as simple as possible.</a:t>
            </a:r>
          </a:p>
        </p:txBody>
      </p:sp>
    </p:spTree>
    <p:extLst>
      <p:ext uri="{BB962C8B-B14F-4D97-AF65-F5344CB8AC3E}">
        <p14:creationId xmlns:p14="http://schemas.microsoft.com/office/powerpoint/2010/main" val="32234662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BD73E-25F8-4625-B889-F3BE31E17EBF}"/>
              </a:ext>
            </a:extLst>
          </p:cNvPr>
          <p:cNvSpPr>
            <a:spLocks noGrp="1"/>
          </p:cNvSpPr>
          <p:nvPr>
            <p:ph type="title"/>
          </p:nvPr>
        </p:nvSpPr>
        <p:spPr/>
        <p:txBody>
          <a:bodyPr/>
          <a:lstStyle/>
          <a:p>
            <a:r>
              <a:rPr lang="en-GB" dirty="0"/>
              <a:t>HTTP - sessions</a:t>
            </a:r>
          </a:p>
        </p:txBody>
      </p:sp>
      <p:sp>
        <p:nvSpPr>
          <p:cNvPr id="3" name="Content Placeholder 2">
            <a:extLst>
              <a:ext uri="{FF2B5EF4-FFF2-40B4-BE49-F238E27FC236}">
                <a16:creationId xmlns:a16="http://schemas.microsoft.com/office/drawing/2014/main" id="{80E4B782-3DBD-4804-BF28-B3EBF25B742B}"/>
              </a:ext>
            </a:extLst>
          </p:cNvPr>
          <p:cNvSpPr>
            <a:spLocks noGrp="1"/>
          </p:cNvSpPr>
          <p:nvPr>
            <p:ph idx="1"/>
          </p:nvPr>
        </p:nvSpPr>
        <p:spPr/>
        <p:txBody>
          <a:bodyPr>
            <a:normAutofit/>
          </a:bodyPr>
          <a:lstStyle/>
          <a:p>
            <a:r>
              <a:rPr lang="en-GB" dirty="0"/>
              <a:t>While stateless, HTTP can maintain </a:t>
            </a:r>
            <a:r>
              <a:rPr lang="en-GB" b="1" u="sng" dirty="0"/>
              <a:t>sessions</a:t>
            </a:r>
            <a:r>
              <a:rPr lang="en-GB" dirty="0"/>
              <a:t> on the server side.</a:t>
            </a:r>
          </a:p>
          <a:p>
            <a:pPr lvl="1"/>
            <a:r>
              <a:rPr lang="en-GB" dirty="0"/>
              <a:t>In this context, a session is usually a “token” (long, pseudorandom string) which the client and server store and the client uses to identify itself.</a:t>
            </a:r>
          </a:p>
          <a:p>
            <a:pPr lvl="1"/>
            <a:r>
              <a:rPr lang="en-GB" dirty="0"/>
              <a:t>Consider logging in to a site – once done, you can generally browse that site for a while before being required to do so again.  The server is storing a “session” to allow you access.</a:t>
            </a:r>
          </a:p>
          <a:p>
            <a:pPr lvl="1"/>
            <a:r>
              <a:rPr lang="en-GB" dirty="0"/>
              <a:t>Session information is usually stored in cookies (research if unsure), so can persist nearly indefinitely.</a:t>
            </a:r>
          </a:p>
          <a:p>
            <a:r>
              <a:rPr lang="en-GB" dirty="0"/>
              <a:t>Only a server should be able to initiate a session – it informs the client of its session token.  Only the server can then verify that session.</a:t>
            </a:r>
          </a:p>
          <a:p>
            <a:r>
              <a:rPr lang="en-GB" dirty="0"/>
              <a:t>Investigate session hijacking and cookie theft.</a:t>
            </a:r>
          </a:p>
        </p:txBody>
      </p:sp>
      <p:pic>
        <p:nvPicPr>
          <p:cNvPr id="2050" name="Picture 2" descr="Cookie Monster">
            <a:extLst>
              <a:ext uri="{FF2B5EF4-FFF2-40B4-BE49-F238E27FC236}">
                <a16:creationId xmlns:a16="http://schemas.microsoft.com/office/drawing/2014/main" id="{919E7B25-5666-4A14-9419-CBEC44AAB0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9197" y="5380961"/>
            <a:ext cx="1320801" cy="1320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44518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D9C8E-8F3F-4776-BB0A-D7D798F56126}"/>
              </a:ext>
            </a:extLst>
          </p:cNvPr>
          <p:cNvSpPr>
            <a:spLocks noGrp="1"/>
          </p:cNvSpPr>
          <p:nvPr>
            <p:ph type="title"/>
          </p:nvPr>
        </p:nvSpPr>
        <p:spPr/>
        <p:txBody>
          <a:bodyPr/>
          <a:lstStyle/>
          <a:p>
            <a:r>
              <a:rPr lang="en-GB" dirty="0"/>
              <a:t>HTTP process</a:t>
            </a:r>
          </a:p>
        </p:txBody>
      </p:sp>
      <p:sp>
        <p:nvSpPr>
          <p:cNvPr id="3" name="Content Placeholder 2">
            <a:extLst>
              <a:ext uri="{FF2B5EF4-FFF2-40B4-BE49-F238E27FC236}">
                <a16:creationId xmlns:a16="http://schemas.microsoft.com/office/drawing/2014/main" id="{D47845B8-42FC-4755-991F-45E381A7929F}"/>
              </a:ext>
            </a:extLst>
          </p:cNvPr>
          <p:cNvSpPr>
            <a:spLocks noGrp="1"/>
          </p:cNvSpPr>
          <p:nvPr>
            <p:ph idx="1"/>
          </p:nvPr>
        </p:nvSpPr>
        <p:spPr/>
        <p:txBody>
          <a:bodyPr/>
          <a:lstStyle/>
          <a:p>
            <a:r>
              <a:rPr lang="en-GB" dirty="0"/>
              <a:t>Important to understand that there are generally three steps:</a:t>
            </a:r>
          </a:p>
          <a:p>
            <a:pPr>
              <a:buFont typeface="+mj-lt"/>
              <a:buAutoNum type="arabicPeriod"/>
            </a:pPr>
            <a:r>
              <a:rPr lang="en-GB" dirty="0"/>
              <a:t>Client establishes a TCP connection with the server.</a:t>
            </a:r>
          </a:p>
          <a:p>
            <a:pPr>
              <a:buFont typeface="+mj-lt"/>
              <a:buAutoNum type="arabicPeriod"/>
            </a:pPr>
            <a:r>
              <a:rPr lang="en-GB" dirty="0"/>
              <a:t>The client sends a request.</a:t>
            </a:r>
          </a:p>
          <a:p>
            <a:pPr>
              <a:buFont typeface="+mj-lt"/>
              <a:buAutoNum type="arabicPeriod"/>
            </a:pPr>
            <a:r>
              <a:rPr lang="en-GB" dirty="0"/>
              <a:t>The server responds with a status code and associated data.</a:t>
            </a:r>
          </a:p>
          <a:p>
            <a:r>
              <a:rPr lang="en-GB" dirty="0"/>
              <a:t>Steps 2 and 3 can repeat any number of times.  If the connection drops, a new TCP connection can be established reasonably seamlessly.</a:t>
            </a:r>
          </a:p>
          <a:p>
            <a:r>
              <a:rPr lang="en-GB" dirty="0"/>
              <a:t>There are transport-layer protocols other than TCP… but they aren’t used much (at the moment).</a:t>
            </a:r>
          </a:p>
        </p:txBody>
      </p:sp>
    </p:spTree>
    <p:extLst>
      <p:ext uri="{BB962C8B-B14F-4D97-AF65-F5344CB8AC3E}">
        <p14:creationId xmlns:p14="http://schemas.microsoft.com/office/powerpoint/2010/main" val="38623385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E9859-18D8-4541-B4B0-F424F2492A7C}"/>
              </a:ext>
            </a:extLst>
          </p:cNvPr>
          <p:cNvSpPr>
            <a:spLocks noGrp="1"/>
          </p:cNvSpPr>
          <p:nvPr>
            <p:ph type="title"/>
          </p:nvPr>
        </p:nvSpPr>
        <p:spPr/>
        <p:txBody>
          <a:bodyPr/>
          <a:lstStyle/>
          <a:p>
            <a:r>
              <a:rPr lang="en-GB" dirty="0"/>
              <a:t>HTTP Methods</a:t>
            </a:r>
          </a:p>
        </p:txBody>
      </p:sp>
      <p:sp>
        <p:nvSpPr>
          <p:cNvPr id="3" name="Content Placeholder 2">
            <a:extLst>
              <a:ext uri="{FF2B5EF4-FFF2-40B4-BE49-F238E27FC236}">
                <a16:creationId xmlns:a16="http://schemas.microsoft.com/office/drawing/2014/main" id="{44AAD50E-3883-49D5-B43B-052A1EF9D611}"/>
              </a:ext>
            </a:extLst>
          </p:cNvPr>
          <p:cNvSpPr>
            <a:spLocks noGrp="1"/>
          </p:cNvSpPr>
          <p:nvPr>
            <p:ph idx="1"/>
          </p:nvPr>
        </p:nvSpPr>
        <p:spPr/>
        <p:txBody>
          <a:bodyPr>
            <a:normAutofit lnSpcReduction="10000"/>
          </a:bodyPr>
          <a:lstStyle/>
          <a:p>
            <a:r>
              <a:rPr lang="en-GB" dirty="0"/>
              <a:t>We can make one of a number of specified HTTP requests:</a:t>
            </a:r>
          </a:p>
          <a:p>
            <a:pPr lvl="1"/>
            <a:r>
              <a:rPr lang="en-GB" dirty="0"/>
              <a:t>GET – retrieve the specified data from the server.</a:t>
            </a:r>
          </a:p>
          <a:p>
            <a:pPr lvl="1"/>
            <a:r>
              <a:rPr lang="en-GB" dirty="0"/>
              <a:t>HEAD – retrieve the header for the specified data.  Like GET, but header only.</a:t>
            </a:r>
          </a:p>
          <a:p>
            <a:pPr lvl="1"/>
            <a:r>
              <a:rPr lang="en-GB" dirty="0"/>
              <a:t>POST – send the specified data to the server, usually to update/change.</a:t>
            </a:r>
          </a:p>
          <a:p>
            <a:pPr lvl="1"/>
            <a:r>
              <a:rPr lang="en-GB" dirty="0"/>
              <a:t>PUT – send the specified data to the server, usually to create or replace.  This is idempotent while POST is not.  When we get into REST, we’ll look at this and the implications of idempotency.</a:t>
            </a:r>
          </a:p>
          <a:p>
            <a:pPr lvl="1"/>
            <a:r>
              <a:rPr lang="en-GB" dirty="0"/>
              <a:t>DELETE – delete the specified data.</a:t>
            </a:r>
          </a:p>
          <a:p>
            <a:pPr lvl="1"/>
            <a:r>
              <a:rPr lang="en-GB" dirty="0"/>
              <a:t>CONNECT – creates a HTTP tunnel.  Needed under certain circumstances, notably SSL and proxy connections.</a:t>
            </a:r>
          </a:p>
          <a:p>
            <a:pPr lvl="1"/>
            <a:r>
              <a:rPr lang="en-GB" dirty="0"/>
              <a:t>OPTIONS – list the supported HTTP methods for this web server.</a:t>
            </a:r>
          </a:p>
          <a:p>
            <a:pPr lvl="1"/>
            <a:r>
              <a:rPr lang="en-GB" dirty="0"/>
              <a:t>TRACE – echo the request, used for debugging.</a:t>
            </a:r>
          </a:p>
          <a:p>
            <a:pPr lvl="1"/>
            <a:endParaRPr lang="en-GB" dirty="0"/>
          </a:p>
          <a:p>
            <a:pPr lvl="1"/>
            <a:endParaRPr lang="en-GB" dirty="0"/>
          </a:p>
        </p:txBody>
      </p:sp>
    </p:spTree>
    <p:extLst>
      <p:ext uri="{BB962C8B-B14F-4D97-AF65-F5344CB8AC3E}">
        <p14:creationId xmlns:p14="http://schemas.microsoft.com/office/powerpoint/2010/main" val="11072936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E72B6-7AD3-4690-B3DC-4C8173F96F46}"/>
              </a:ext>
            </a:extLst>
          </p:cNvPr>
          <p:cNvSpPr>
            <a:spLocks noGrp="1"/>
          </p:cNvSpPr>
          <p:nvPr>
            <p:ph type="title"/>
          </p:nvPr>
        </p:nvSpPr>
        <p:spPr/>
        <p:txBody>
          <a:bodyPr/>
          <a:lstStyle/>
          <a:p>
            <a:r>
              <a:rPr lang="en-GB" dirty="0"/>
              <a:t>HTTP response status codes</a:t>
            </a:r>
          </a:p>
        </p:txBody>
      </p:sp>
      <p:sp>
        <p:nvSpPr>
          <p:cNvPr id="3" name="Content Placeholder 2">
            <a:extLst>
              <a:ext uri="{FF2B5EF4-FFF2-40B4-BE49-F238E27FC236}">
                <a16:creationId xmlns:a16="http://schemas.microsoft.com/office/drawing/2014/main" id="{3D5723EF-3693-4BC1-8B0F-F51B79BD64E0}"/>
              </a:ext>
            </a:extLst>
          </p:cNvPr>
          <p:cNvSpPr>
            <a:spLocks noGrp="1"/>
          </p:cNvSpPr>
          <p:nvPr>
            <p:ph idx="1"/>
          </p:nvPr>
        </p:nvSpPr>
        <p:spPr/>
        <p:txBody>
          <a:bodyPr/>
          <a:lstStyle/>
          <a:p>
            <a:r>
              <a:rPr lang="en-GB" dirty="0"/>
              <a:t>Each HTTP request receives a response with a status code comprising 3 numbers.  The first digit is a category, the second and third are arbitrary and define the specific code.</a:t>
            </a:r>
          </a:p>
          <a:p>
            <a:pPr lvl="1"/>
            <a:r>
              <a:rPr lang="en-GB" dirty="0"/>
              <a:t>1xx – Information (HTTP 1.1+ only).  Suggests an ongoing process, this code provided on an interim basis.  Instructs the client to await a final code in response.</a:t>
            </a:r>
          </a:p>
          <a:p>
            <a:pPr lvl="1"/>
            <a:r>
              <a:rPr lang="en-GB" dirty="0"/>
              <a:t>2xx – Success. Suggests that everything went as intended in the request.</a:t>
            </a:r>
          </a:p>
          <a:p>
            <a:pPr lvl="1"/>
            <a:r>
              <a:rPr lang="en-GB" dirty="0"/>
              <a:t>3xx – Redirection.  Tells the client that further action is needed (usually URL redirection) to complete this request.  The follow-on is generally handled entirely by the browser.</a:t>
            </a:r>
          </a:p>
          <a:p>
            <a:pPr lvl="1"/>
            <a:r>
              <a:rPr lang="en-GB" dirty="0"/>
              <a:t>4xx – Client error.  Failure, generally suggests that the client did something to cause the error.</a:t>
            </a:r>
          </a:p>
          <a:p>
            <a:pPr lvl="1"/>
            <a:r>
              <a:rPr lang="en-GB" dirty="0"/>
              <a:t>5xx – Server error.  Failure, originating from an issue with the server.</a:t>
            </a:r>
          </a:p>
        </p:txBody>
      </p:sp>
    </p:spTree>
    <p:extLst>
      <p:ext uri="{BB962C8B-B14F-4D97-AF65-F5344CB8AC3E}">
        <p14:creationId xmlns:p14="http://schemas.microsoft.com/office/powerpoint/2010/main" val="21721383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04717-55B0-4E1A-A481-00CE56F144F2}"/>
              </a:ext>
            </a:extLst>
          </p:cNvPr>
          <p:cNvSpPr>
            <a:spLocks noGrp="1"/>
          </p:cNvSpPr>
          <p:nvPr>
            <p:ph type="title"/>
          </p:nvPr>
        </p:nvSpPr>
        <p:spPr/>
        <p:txBody>
          <a:bodyPr/>
          <a:lstStyle/>
          <a:p>
            <a:r>
              <a:rPr lang="en-GB" dirty="0"/>
              <a:t>HTTP response status codes</a:t>
            </a:r>
          </a:p>
        </p:txBody>
      </p:sp>
      <p:sp>
        <p:nvSpPr>
          <p:cNvPr id="3" name="Content Placeholder 2">
            <a:extLst>
              <a:ext uri="{FF2B5EF4-FFF2-40B4-BE49-F238E27FC236}">
                <a16:creationId xmlns:a16="http://schemas.microsoft.com/office/drawing/2014/main" id="{892207F9-0BF4-4C34-9DAE-997092CAB9D7}"/>
              </a:ext>
            </a:extLst>
          </p:cNvPr>
          <p:cNvSpPr>
            <a:spLocks noGrp="1"/>
          </p:cNvSpPr>
          <p:nvPr>
            <p:ph idx="1"/>
          </p:nvPr>
        </p:nvSpPr>
        <p:spPr/>
        <p:txBody>
          <a:bodyPr/>
          <a:lstStyle/>
          <a:p>
            <a:r>
              <a:rPr lang="en-GB" dirty="0"/>
              <a:t>There are more than 60 official codes and quite a few more which are unofficial but supported.</a:t>
            </a:r>
          </a:p>
          <a:p>
            <a:pPr lvl="1"/>
            <a:r>
              <a:rPr lang="en-GB" dirty="0"/>
              <a:t>Lots of them are so obscure that you’ll never encounter them.</a:t>
            </a:r>
          </a:p>
          <a:p>
            <a:pPr lvl="1"/>
            <a:r>
              <a:rPr lang="en-GB" dirty="0"/>
              <a:t>One is a joke (418 – I’m a teapot) and one violates monotonic order as a pop culture reference (451 – Unavailable For Legal Reasons).  451 is fairly new (standardised 2016) in response to the GDPR.</a:t>
            </a:r>
          </a:p>
          <a:p>
            <a:pPr lvl="1"/>
            <a:r>
              <a:rPr lang="en-GB" dirty="0"/>
              <a:t>There are a few you’re going to encounter daily.  I’ll list the 10 common ones – </a:t>
            </a:r>
            <a:r>
              <a:rPr lang="en-GB" b="1" dirty="0"/>
              <a:t>you should learn them</a:t>
            </a:r>
            <a:r>
              <a:rPr lang="en-GB" dirty="0"/>
              <a:t>.</a:t>
            </a:r>
          </a:p>
          <a:p>
            <a:pPr lvl="1"/>
            <a:r>
              <a:rPr lang="en-GB" dirty="0"/>
              <a:t>Knowing the few most common codes will make your life as a developer considerably easier.  You can always research the uncommon ones as/when you encounter them.</a:t>
            </a:r>
          </a:p>
        </p:txBody>
      </p:sp>
    </p:spTree>
    <p:extLst>
      <p:ext uri="{BB962C8B-B14F-4D97-AF65-F5344CB8AC3E}">
        <p14:creationId xmlns:p14="http://schemas.microsoft.com/office/powerpoint/2010/main" val="22998560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1A940-7041-4AB4-AED4-212413833F2E}"/>
              </a:ext>
            </a:extLst>
          </p:cNvPr>
          <p:cNvSpPr>
            <a:spLocks noGrp="1"/>
          </p:cNvSpPr>
          <p:nvPr>
            <p:ph type="title"/>
          </p:nvPr>
        </p:nvSpPr>
        <p:spPr/>
        <p:txBody>
          <a:bodyPr/>
          <a:lstStyle/>
          <a:p>
            <a:r>
              <a:rPr lang="en-GB" dirty="0"/>
              <a:t>Common HTTP response status codes</a:t>
            </a:r>
          </a:p>
        </p:txBody>
      </p:sp>
      <p:sp>
        <p:nvSpPr>
          <p:cNvPr id="3" name="Content Placeholder 2">
            <a:extLst>
              <a:ext uri="{FF2B5EF4-FFF2-40B4-BE49-F238E27FC236}">
                <a16:creationId xmlns:a16="http://schemas.microsoft.com/office/drawing/2014/main" id="{D2F8A55B-1B02-4324-95D8-3521A45CD2FA}"/>
              </a:ext>
            </a:extLst>
          </p:cNvPr>
          <p:cNvSpPr>
            <a:spLocks noGrp="1"/>
          </p:cNvSpPr>
          <p:nvPr>
            <p:ph idx="1"/>
          </p:nvPr>
        </p:nvSpPr>
        <p:spPr/>
        <p:txBody>
          <a:bodyPr>
            <a:normAutofit fontScale="92500" lnSpcReduction="10000"/>
          </a:bodyPr>
          <a:lstStyle/>
          <a:p>
            <a:r>
              <a:rPr lang="en-GB" dirty="0"/>
              <a:t>100 Continue – request header received and understood, server now expects something else to complete the request, e.g. a body in a POST request.</a:t>
            </a:r>
          </a:p>
          <a:p>
            <a:r>
              <a:rPr lang="en-GB" dirty="0"/>
              <a:t>200 OK – everything successful.  As a developer, this should make you happy.</a:t>
            </a:r>
          </a:p>
          <a:p>
            <a:r>
              <a:rPr lang="en-GB" dirty="0"/>
              <a:t>204 No Content – successful, but no data to return.  This is good news… unless you were expecting data.  If so, check your request again.</a:t>
            </a:r>
          </a:p>
          <a:p>
            <a:r>
              <a:rPr lang="en-GB" dirty="0"/>
              <a:t>400 Bad Request – the client sent a request the server couldn’t interpret.  Usually a malformed request or violating size limits.  Normally means you, the developer, made a mistake.  You’ll see this one a lot early on.</a:t>
            </a:r>
          </a:p>
          <a:p>
            <a:r>
              <a:rPr lang="en-GB" dirty="0"/>
              <a:t>403 Forbidden – may or may not exist, but you don’t have access to it.  Often Unix file permissions.  Generally for persistent errors.</a:t>
            </a:r>
          </a:p>
          <a:p>
            <a:r>
              <a:rPr lang="en-GB" dirty="0"/>
              <a:t>401 Unauthorized – a more specific form of 403.  Often transient errors like login failures, especially for .</a:t>
            </a:r>
            <a:r>
              <a:rPr lang="en-GB" dirty="0" err="1"/>
              <a:t>htaccess</a:t>
            </a:r>
            <a:r>
              <a:rPr lang="en-GB" dirty="0"/>
              <a:t> (research).  Used somewhat interchangeably with 403.</a:t>
            </a:r>
          </a:p>
        </p:txBody>
      </p:sp>
    </p:spTree>
    <p:extLst>
      <p:ext uri="{BB962C8B-B14F-4D97-AF65-F5344CB8AC3E}">
        <p14:creationId xmlns:p14="http://schemas.microsoft.com/office/powerpoint/2010/main" val="25823686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7FFC-E877-4174-B0B7-B460FE545399}"/>
              </a:ext>
            </a:extLst>
          </p:cNvPr>
          <p:cNvSpPr>
            <a:spLocks noGrp="1"/>
          </p:cNvSpPr>
          <p:nvPr>
            <p:ph type="title"/>
          </p:nvPr>
        </p:nvSpPr>
        <p:spPr/>
        <p:txBody>
          <a:bodyPr/>
          <a:lstStyle/>
          <a:p>
            <a:r>
              <a:rPr lang="en-GB" dirty="0"/>
              <a:t>Common HTTP response status codes</a:t>
            </a:r>
          </a:p>
        </p:txBody>
      </p:sp>
      <p:sp>
        <p:nvSpPr>
          <p:cNvPr id="3" name="Content Placeholder 2">
            <a:extLst>
              <a:ext uri="{FF2B5EF4-FFF2-40B4-BE49-F238E27FC236}">
                <a16:creationId xmlns:a16="http://schemas.microsoft.com/office/drawing/2014/main" id="{15797B45-6E4E-4C55-98B2-CFEA469437E3}"/>
              </a:ext>
            </a:extLst>
          </p:cNvPr>
          <p:cNvSpPr>
            <a:spLocks noGrp="1"/>
          </p:cNvSpPr>
          <p:nvPr>
            <p:ph idx="1"/>
          </p:nvPr>
        </p:nvSpPr>
        <p:spPr/>
        <p:txBody>
          <a:bodyPr/>
          <a:lstStyle/>
          <a:p>
            <a:r>
              <a:rPr lang="en-GB" dirty="0"/>
              <a:t>404 Not Found – the resource you’re asking for doesn’t exist on the server.  This code has entered popular culture to some extent, lots of people know it even outside web development.</a:t>
            </a:r>
          </a:p>
          <a:p>
            <a:r>
              <a:rPr lang="en-GB" dirty="0"/>
              <a:t>500 Internal Server Error – your nightmare.  Unspecified server error not covered by any other 5xx code.  Often related to server configuration, but can be almost anything.</a:t>
            </a:r>
          </a:p>
          <a:p>
            <a:r>
              <a:rPr lang="en-GB" dirty="0"/>
              <a:t>503 Service Unavailable – server is undergoing maintenance or is overloaded.  Unless you maintain the server, this generally implies that it’ll be resolved without your intervention.</a:t>
            </a:r>
          </a:p>
          <a:p>
            <a:r>
              <a:rPr lang="en-GB" dirty="0"/>
              <a:t>504 Gateway Timeout – suggests that the server is a proxy to a number of backend servers, from which it did not receive a response in a timely fashion.</a:t>
            </a:r>
          </a:p>
        </p:txBody>
      </p:sp>
    </p:spTree>
    <p:extLst>
      <p:ext uri="{BB962C8B-B14F-4D97-AF65-F5344CB8AC3E}">
        <p14:creationId xmlns:p14="http://schemas.microsoft.com/office/powerpoint/2010/main" val="1442390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CB3DB-474D-475E-B5FA-2154A54404AB}"/>
              </a:ext>
            </a:extLst>
          </p:cNvPr>
          <p:cNvSpPr>
            <a:spLocks noGrp="1"/>
          </p:cNvSpPr>
          <p:nvPr>
            <p:ph type="title"/>
          </p:nvPr>
        </p:nvSpPr>
        <p:spPr/>
        <p:txBody>
          <a:bodyPr/>
          <a:lstStyle/>
          <a:p>
            <a:r>
              <a:rPr lang="en-GB" dirty="0"/>
              <a:t>Example HTTP request and response</a:t>
            </a:r>
          </a:p>
        </p:txBody>
      </p:sp>
      <p:sp>
        <p:nvSpPr>
          <p:cNvPr id="4" name="TextBox 3">
            <a:extLst>
              <a:ext uri="{FF2B5EF4-FFF2-40B4-BE49-F238E27FC236}">
                <a16:creationId xmlns:a16="http://schemas.microsoft.com/office/drawing/2014/main" id="{55A4C4D5-A488-4B8C-BA59-3A33D126843C}"/>
              </a:ext>
            </a:extLst>
          </p:cNvPr>
          <p:cNvSpPr txBox="1"/>
          <p:nvPr/>
        </p:nvSpPr>
        <p:spPr>
          <a:xfrm>
            <a:off x="1016001" y="1385454"/>
            <a:ext cx="4978400" cy="1754326"/>
          </a:xfrm>
          <a:prstGeom prst="rect">
            <a:avLst/>
          </a:prstGeom>
          <a:noFill/>
        </p:spPr>
        <p:txBody>
          <a:bodyPr wrap="square" rtlCol="0">
            <a:spAutoFit/>
          </a:bodyPr>
          <a:lstStyle/>
          <a:p>
            <a:r>
              <a:rPr lang="en-GB" b="1" dirty="0"/>
              <a:t>GET</a:t>
            </a:r>
            <a:r>
              <a:rPr lang="en-GB" dirty="0"/>
              <a:t> /index.html HTTP/1.1</a:t>
            </a:r>
          </a:p>
          <a:p>
            <a:r>
              <a:rPr lang="en-GB" dirty="0"/>
              <a:t>User-Agent: Chrome/71.0.3578.98</a:t>
            </a:r>
          </a:p>
          <a:p>
            <a:r>
              <a:rPr lang="en-GB" dirty="0"/>
              <a:t>Host: someserver.com</a:t>
            </a:r>
          </a:p>
          <a:p>
            <a:r>
              <a:rPr lang="en-GB" dirty="0"/>
              <a:t>Accept-Language: </a:t>
            </a:r>
            <a:r>
              <a:rPr lang="en-GB" dirty="0" err="1"/>
              <a:t>en-gb,en;q</a:t>
            </a:r>
            <a:r>
              <a:rPr lang="en-GB" dirty="0"/>
              <a:t>=0.9</a:t>
            </a:r>
          </a:p>
          <a:p>
            <a:r>
              <a:rPr lang="en-GB" dirty="0"/>
              <a:t>Accept-Encoding: </a:t>
            </a:r>
            <a:r>
              <a:rPr lang="en-GB" dirty="0" err="1"/>
              <a:t>gzip</a:t>
            </a:r>
            <a:r>
              <a:rPr lang="en-GB" dirty="0"/>
              <a:t>, deflate, </a:t>
            </a:r>
            <a:r>
              <a:rPr lang="en-GB" dirty="0" err="1"/>
              <a:t>br</a:t>
            </a:r>
            <a:endParaRPr lang="en-GB" dirty="0"/>
          </a:p>
          <a:p>
            <a:r>
              <a:rPr lang="en-GB" dirty="0"/>
              <a:t>Connection: Keep-Alive</a:t>
            </a:r>
          </a:p>
        </p:txBody>
      </p:sp>
      <p:sp>
        <p:nvSpPr>
          <p:cNvPr id="5" name="TextBox 4">
            <a:extLst>
              <a:ext uri="{FF2B5EF4-FFF2-40B4-BE49-F238E27FC236}">
                <a16:creationId xmlns:a16="http://schemas.microsoft.com/office/drawing/2014/main" id="{D6E034D2-83E3-4695-9443-636D43D6C851}"/>
              </a:ext>
            </a:extLst>
          </p:cNvPr>
          <p:cNvSpPr txBox="1"/>
          <p:nvPr/>
        </p:nvSpPr>
        <p:spPr>
          <a:xfrm>
            <a:off x="5523346" y="1385454"/>
            <a:ext cx="5698837" cy="1754326"/>
          </a:xfrm>
          <a:prstGeom prst="rect">
            <a:avLst/>
          </a:prstGeom>
          <a:noFill/>
        </p:spPr>
        <p:txBody>
          <a:bodyPr wrap="square" rtlCol="0">
            <a:spAutoFit/>
          </a:bodyPr>
          <a:lstStyle/>
          <a:p>
            <a:r>
              <a:rPr lang="en-GB" dirty="0"/>
              <a:t>HTTP/1.1 </a:t>
            </a:r>
            <a:r>
              <a:rPr lang="en-GB" b="1" dirty="0"/>
              <a:t>200 OK</a:t>
            </a:r>
          </a:p>
          <a:p>
            <a:r>
              <a:rPr lang="en-GB" dirty="0"/>
              <a:t>Date: Wed, 13 Feb 2019 16:05:35 GMT</a:t>
            </a:r>
          </a:p>
          <a:p>
            <a:r>
              <a:rPr lang="en-GB" dirty="0"/>
              <a:t>Server: Apache/2.4.6</a:t>
            </a:r>
          </a:p>
          <a:p>
            <a:r>
              <a:rPr lang="en-GB" dirty="0"/>
              <a:t>Content-Length: 102</a:t>
            </a:r>
          </a:p>
          <a:p>
            <a:r>
              <a:rPr lang="en-GB" dirty="0"/>
              <a:t>Content-Type: text/html</a:t>
            </a:r>
          </a:p>
          <a:p>
            <a:r>
              <a:rPr lang="en-GB" dirty="0"/>
              <a:t>Connection: Closed</a:t>
            </a:r>
          </a:p>
        </p:txBody>
      </p:sp>
      <p:sp>
        <p:nvSpPr>
          <p:cNvPr id="6" name="TextBox 5">
            <a:extLst>
              <a:ext uri="{FF2B5EF4-FFF2-40B4-BE49-F238E27FC236}">
                <a16:creationId xmlns:a16="http://schemas.microsoft.com/office/drawing/2014/main" id="{C7DC4952-B8C8-433C-A817-DCE0931E507A}"/>
              </a:ext>
            </a:extLst>
          </p:cNvPr>
          <p:cNvSpPr txBox="1"/>
          <p:nvPr/>
        </p:nvSpPr>
        <p:spPr>
          <a:xfrm>
            <a:off x="5523346" y="3429000"/>
            <a:ext cx="5698837" cy="1754326"/>
          </a:xfrm>
          <a:prstGeom prst="rect">
            <a:avLst/>
          </a:prstGeom>
          <a:noFill/>
        </p:spPr>
        <p:txBody>
          <a:bodyPr wrap="square" rtlCol="0">
            <a:spAutoFit/>
          </a:bodyPr>
          <a:lstStyle/>
          <a:p>
            <a:r>
              <a:rPr lang="en-GB" dirty="0"/>
              <a:t>&lt;html&gt;</a:t>
            </a:r>
          </a:p>
          <a:p>
            <a:r>
              <a:rPr lang="en-GB" dirty="0"/>
              <a:t>&lt;head&gt;Hello, World&lt;/head&gt;</a:t>
            </a:r>
          </a:p>
          <a:p>
            <a:r>
              <a:rPr lang="en-GB" dirty="0"/>
              <a:t>&lt;body&gt;</a:t>
            </a:r>
          </a:p>
          <a:p>
            <a:r>
              <a:rPr lang="en-GB" dirty="0"/>
              <a:t>Hello</a:t>
            </a:r>
          </a:p>
          <a:p>
            <a:r>
              <a:rPr lang="en-GB" dirty="0"/>
              <a:t>&lt;/body&gt;</a:t>
            </a:r>
          </a:p>
          <a:p>
            <a:r>
              <a:rPr lang="en-GB" dirty="0"/>
              <a:t>&lt;/html&gt;</a:t>
            </a:r>
          </a:p>
        </p:txBody>
      </p:sp>
      <p:sp>
        <p:nvSpPr>
          <p:cNvPr id="8" name="TextBox 7">
            <a:extLst>
              <a:ext uri="{FF2B5EF4-FFF2-40B4-BE49-F238E27FC236}">
                <a16:creationId xmlns:a16="http://schemas.microsoft.com/office/drawing/2014/main" id="{0B6F3E8E-45C6-4DC9-A2DE-7AF3ADF7E2B5}"/>
              </a:ext>
            </a:extLst>
          </p:cNvPr>
          <p:cNvSpPr txBox="1"/>
          <p:nvPr/>
        </p:nvSpPr>
        <p:spPr>
          <a:xfrm>
            <a:off x="1117600" y="5310909"/>
            <a:ext cx="9882909" cy="1200329"/>
          </a:xfrm>
          <a:prstGeom prst="rect">
            <a:avLst/>
          </a:prstGeom>
          <a:noFill/>
        </p:spPr>
        <p:txBody>
          <a:bodyPr wrap="square" rtlCol="0">
            <a:spAutoFit/>
          </a:bodyPr>
          <a:lstStyle/>
          <a:p>
            <a:r>
              <a:rPr lang="en-GB" dirty="0"/>
              <a:t>You might not know exactly what all of this means immediately – but it’s generally fairly decipherable with a good grasp of the fundamentals.</a:t>
            </a:r>
          </a:p>
          <a:p>
            <a:r>
              <a:rPr lang="en-GB" dirty="0"/>
              <a:t>This is slightly truncated – a real request might contain a few more fields, but it’s not significantly more complicated than this.</a:t>
            </a:r>
          </a:p>
        </p:txBody>
      </p:sp>
    </p:spTree>
    <p:extLst>
      <p:ext uri="{BB962C8B-B14F-4D97-AF65-F5344CB8AC3E}">
        <p14:creationId xmlns:p14="http://schemas.microsoft.com/office/powerpoint/2010/main" val="13890456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767E6-A2C9-4933-B740-DE62FD0DAC97}"/>
              </a:ext>
            </a:extLst>
          </p:cNvPr>
          <p:cNvSpPr>
            <a:spLocks noGrp="1"/>
          </p:cNvSpPr>
          <p:nvPr>
            <p:ph type="title"/>
          </p:nvPr>
        </p:nvSpPr>
        <p:spPr/>
        <p:txBody>
          <a:bodyPr/>
          <a:lstStyle/>
          <a:p>
            <a:r>
              <a:rPr lang="en-GB" dirty="0"/>
              <a:t>Uniform Resource Locator (URL)</a:t>
            </a:r>
            <a:br>
              <a:rPr lang="en-GB" dirty="0"/>
            </a:br>
            <a:endParaRPr lang="en-GB" dirty="0"/>
          </a:p>
        </p:txBody>
      </p:sp>
      <p:sp>
        <p:nvSpPr>
          <p:cNvPr id="3" name="Content Placeholder 2">
            <a:extLst>
              <a:ext uri="{FF2B5EF4-FFF2-40B4-BE49-F238E27FC236}">
                <a16:creationId xmlns:a16="http://schemas.microsoft.com/office/drawing/2014/main" id="{5BC419A1-48D1-4200-AE79-CA06BBAA2A99}"/>
              </a:ext>
            </a:extLst>
          </p:cNvPr>
          <p:cNvSpPr>
            <a:spLocks noGrp="1"/>
          </p:cNvSpPr>
          <p:nvPr>
            <p:ph idx="1"/>
          </p:nvPr>
        </p:nvSpPr>
        <p:spPr>
          <a:xfrm>
            <a:off x="677334" y="2160589"/>
            <a:ext cx="8596668" cy="1192211"/>
          </a:xfrm>
        </p:spPr>
        <p:txBody>
          <a:bodyPr/>
          <a:lstStyle/>
          <a:p>
            <a:r>
              <a:rPr lang="en-GB" dirty="0"/>
              <a:t>You’ve probably heard of this already and have certainly used a lot of them.</a:t>
            </a:r>
          </a:p>
          <a:p>
            <a:r>
              <a:rPr lang="en-GB" dirty="0"/>
              <a:t>A URL defines a network location, including how the resource can be obtained (i.e. the protocol to be used).</a:t>
            </a:r>
          </a:p>
          <a:p>
            <a:endParaRPr lang="en-GB" dirty="0"/>
          </a:p>
        </p:txBody>
      </p:sp>
      <p:sp>
        <p:nvSpPr>
          <p:cNvPr id="4" name="TextBox 3">
            <a:extLst>
              <a:ext uri="{FF2B5EF4-FFF2-40B4-BE49-F238E27FC236}">
                <a16:creationId xmlns:a16="http://schemas.microsoft.com/office/drawing/2014/main" id="{2A3A71A3-826E-49FE-984F-04268430EBB3}"/>
              </a:ext>
            </a:extLst>
          </p:cNvPr>
          <p:cNvSpPr txBox="1"/>
          <p:nvPr/>
        </p:nvSpPr>
        <p:spPr>
          <a:xfrm>
            <a:off x="115421" y="3259823"/>
            <a:ext cx="11170046" cy="646331"/>
          </a:xfrm>
          <a:prstGeom prst="rect">
            <a:avLst/>
          </a:prstGeom>
          <a:noFill/>
        </p:spPr>
        <p:txBody>
          <a:bodyPr wrap="none" rtlCol="0">
            <a:spAutoFit/>
          </a:bodyPr>
          <a:lstStyle/>
          <a:p>
            <a:r>
              <a:rPr lang="en-GB" sz="3600" dirty="0">
                <a:solidFill>
                  <a:schemeClr val="accent2"/>
                </a:solidFill>
              </a:rPr>
              <a:t>http://</a:t>
            </a:r>
            <a:r>
              <a:rPr lang="en-GB" sz="3600" dirty="0">
                <a:solidFill>
                  <a:srgbClr val="00B0F0"/>
                </a:solidFill>
              </a:rPr>
              <a:t>somesite.co.uk</a:t>
            </a:r>
            <a:r>
              <a:rPr lang="en-GB" sz="3600" dirty="0">
                <a:solidFill>
                  <a:srgbClr val="FF0000"/>
                </a:solidFill>
              </a:rPr>
              <a:t>:80</a:t>
            </a:r>
            <a:r>
              <a:rPr lang="en-GB" sz="3600" dirty="0">
                <a:solidFill>
                  <a:srgbClr val="7030A0"/>
                </a:solidFill>
              </a:rPr>
              <a:t>/mypages/index.php</a:t>
            </a:r>
            <a:r>
              <a:rPr lang="en-GB" sz="3600" dirty="0">
                <a:solidFill>
                  <a:srgbClr val="002060"/>
                </a:solidFill>
              </a:rPr>
              <a:t>&amp;res=f</a:t>
            </a:r>
          </a:p>
        </p:txBody>
      </p:sp>
      <p:cxnSp>
        <p:nvCxnSpPr>
          <p:cNvPr id="6" name="Straight Arrow Connector 5">
            <a:extLst>
              <a:ext uri="{FF2B5EF4-FFF2-40B4-BE49-F238E27FC236}">
                <a16:creationId xmlns:a16="http://schemas.microsoft.com/office/drawing/2014/main" id="{5430FB90-3E91-4EA0-97CF-269DDE44A629}"/>
              </a:ext>
            </a:extLst>
          </p:cNvPr>
          <p:cNvCxnSpPr/>
          <p:nvPr/>
        </p:nvCxnSpPr>
        <p:spPr>
          <a:xfrm>
            <a:off x="1237672" y="3906154"/>
            <a:ext cx="0" cy="527407"/>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7" name="TextBox 6">
            <a:extLst>
              <a:ext uri="{FF2B5EF4-FFF2-40B4-BE49-F238E27FC236}">
                <a16:creationId xmlns:a16="http://schemas.microsoft.com/office/drawing/2014/main" id="{A185A51E-98AF-40F5-AE6D-013F8A79EE3F}"/>
              </a:ext>
            </a:extLst>
          </p:cNvPr>
          <p:cNvSpPr txBox="1"/>
          <p:nvPr/>
        </p:nvSpPr>
        <p:spPr>
          <a:xfrm>
            <a:off x="0" y="4210747"/>
            <a:ext cx="2698175" cy="923330"/>
          </a:xfrm>
          <a:prstGeom prst="rect">
            <a:avLst/>
          </a:prstGeom>
          <a:noFill/>
        </p:spPr>
        <p:txBody>
          <a:bodyPr wrap="none" rtlCol="0">
            <a:spAutoFit/>
          </a:bodyPr>
          <a:lstStyle/>
          <a:p>
            <a:r>
              <a:rPr lang="en-GB" dirty="0">
                <a:solidFill>
                  <a:schemeClr val="accent2"/>
                </a:solidFill>
              </a:rPr>
              <a:t>Protocol.</a:t>
            </a:r>
          </a:p>
          <a:p>
            <a:r>
              <a:rPr lang="en-GB" dirty="0">
                <a:solidFill>
                  <a:schemeClr val="accent2"/>
                </a:solidFill>
              </a:rPr>
              <a:t>Often http/https.</a:t>
            </a:r>
          </a:p>
          <a:p>
            <a:r>
              <a:rPr lang="en-GB" dirty="0">
                <a:solidFill>
                  <a:schemeClr val="accent2"/>
                </a:solidFill>
              </a:rPr>
              <a:t>Many other possibilities.</a:t>
            </a:r>
          </a:p>
        </p:txBody>
      </p:sp>
      <p:cxnSp>
        <p:nvCxnSpPr>
          <p:cNvPr id="10" name="Straight Arrow Connector 9">
            <a:extLst>
              <a:ext uri="{FF2B5EF4-FFF2-40B4-BE49-F238E27FC236}">
                <a16:creationId xmlns:a16="http://schemas.microsoft.com/office/drawing/2014/main" id="{16D6B68B-14C4-42D1-B44E-6A6FDE17DC8F}"/>
              </a:ext>
            </a:extLst>
          </p:cNvPr>
          <p:cNvCxnSpPr/>
          <p:nvPr/>
        </p:nvCxnSpPr>
        <p:spPr>
          <a:xfrm>
            <a:off x="4013199" y="3915965"/>
            <a:ext cx="0" cy="527407"/>
          </a:xfrm>
          <a:prstGeom prst="straightConnector1">
            <a:avLst/>
          </a:prstGeom>
          <a:ln>
            <a:solidFill>
              <a:srgbClr val="00B0F0"/>
            </a:solidFill>
            <a:tailEnd type="triangle"/>
          </a:ln>
        </p:spPr>
        <p:style>
          <a:lnRef idx="1">
            <a:schemeClr val="accent2"/>
          </a:lnRef>
          <a:fillRef idx="0">
            <a:schemeClr val="accent2"/>
          </a:fillRef>
          <a:effectRef idx="0">
            <a:schemeClr val="accent2"/>
          </a:effectRef>
          <a:fontRef idx="minor">
            <a:schemeClr val="tx1"/>
          </a:fontRef>
        </p:style>
      </p:cxnSp>
      <p:sp>
        <p:nvSpPr>
          <p:cNvPr id="11" name="TextBox 10">
            <a:extLst>
              <a:ext uri="{FF2B5EF4-FFF2-40B4-BE49-F238E27FC236}">
                <a16:creationId xmlns:a16="http://schemas.microsoft.com/office/drawing/2014/main" id="{72CBBE8D-5026-4A20-A482-895E04DFBE24}"/>
              </a:ext>
            </a:extLst>
          </p:cNvPr>
          <p:cNvSpPr txBox="1"/>
          <p:nvPr/>
        </p:nvSpPr>
        <p:spPr>
          <a:xfrm>
            <a:off x="2605815" y="4199435"/>
            <a:ext cx="2695860" cy="1477328"/>
          </a:xfrm>
          <a:prstGeom prst="rect">
            <a:avLst/>
          </a:prstGeom>
          <a:noFill/>
        </p:spPr>
        <p:txBody>
          <a:bodyPr wrap="square" rtlCol="0">
            <a:spAutoFit/>
          </a:bodyPr>
          <a:lstStyle/>
          <a:p>
            <a:r>
              <a:rPr lang="en-GB" dirty="0">
                <a:solidFill>
                  <a:srgbClr val="00B0F0"/>
                </a:solidFill>
              </a:rPr>
              <a:t>Domain.</a:t>
            </a:r>
          </a:p>
          <a:p>
            <a:r>
              <a:rPr lang="en-GB" dirty="0">
                <a:solidFill>
                  <a:srgbClr val="00B0F0"/>
                </a:solidFill>
              </a:rPr>
              <a:t>Almost certainly a DNS entry.</a:t>
            </a:r>
          </a:p>
          <a:p>
            <a:r>
              <a:rPr lang="en-GB" dirty="0">
                <a:solidFill>
                  <a:srgbClr val="00B0F0"/>
                </a:solidFill>
              </a:rPr>
              <a:t>We should know what this is now!</a:t>
            </a:r>
          </a:p>
        </p:txBody>
      </p:sp>
      <p:cxnSp>
        <p:nvCxnSpPr>
          <p:cNvPr id="12" name="Straight Arrow Connector 11">
            <a:extLst>
              <a:ext uri="{FF2B5EF4-FFF2-40B4-BE49-F238E27FC236}">
                <a16:creationId xmlns:a16="http://schemas.microsoft.com/office/drawing/2014/main" id="{42A9DDAC-3018-453E-A97D-6EDA67FB7138}"/>
              </a:ext>
            </a:extLst>
          </p:cNvPr>
          <p:cNvCxnSpPr/>
          <p:nvPr/>
        </p:nvCxnSpPr>
        <p:spPr>
          <a:xfrm>
            <a:off x="5326517" y="3894842"/>
            <a:ext cx="0" cy="527407"/>
          </a:xfrm>
          <a:prstGeom prst="straightConnector1">
            <a:avLst/>
          </a:prstGeom>
          <a:ln>
            <a:solidFill>
              <a:srgbClr val="FF0000"/>
            </a:solidFill>
            <a:tailEnd type="triangle"/>
          </a:ln>
        </p:spPr>
        <p:style>
          <a:lnRef idx="1">
            <a:schemeClr val="accent2"/>
          </a:lnRef>
          <a:fillRef idx="0">
            <a:schemeClr val="accent2"/>
          </a:fillRef>
          <a:effectRef idx="0">
            <a:schemeClr val="accent2"/>
          </a:effectRef>
          <a:fontRef idx="minor">
            <a:schemeClr val="tx1"/>
          </a:fontRef>
        </p:style>
      </p:cxnSp>
      <p:sp>
        <p:nvSpPr>
          <p:cNvPr id="13" name="TextBox 12">
            <a:extLst>
              <a:ext uri="{FF2B5EF4-FFF2-40B4-BE49-F238E27FC236}">
                <a16:creationId xmlns:a16="http://schemas.microsoft.com/office/drawing/2014/main" id="{61F18306-74AB-4C82-8774-4F3E55A58E3C}"/>
              </a:ext>
            </a:extLst>
          </p:cNvPr>
          <p:cNvSpPr txBox="1"/>
          <p:nvPr/>
        </p:nvSpPr>
        <p:spPr>
          <a:xfrm>
            <a:off x="5077140" y="4383856"/>
            <a:ext cx="2302722" cy="1754326"/>
          </a:xfrm>
          <a:prstGeom prst="rect">
            <a:avLst/>
          </a:prstGeom>
          <a:noFill/>
        </p:spPr>
        <p:txBody>
          <a:bodyPr wrap="square" rtlCol="0">
            <a:spAutoFit/>
          </a:bodyPr>
          <a:lstStyle/>
          <a:p>
            <a:r>
              <a:rPr lang="en-GB" dirty="0">
                <a:solidFill>
                  <a:srgbClr val="FF0000"/>
                </a:solidFill>
              </a:rPr>
              <a:t>Port.</a:t>
            </a:r>
          </a:p>
          <a:p>
            <a:r>
              <a:rPr lang="en-GB" dirty="0">
                <a:solidFill>
                  <a:srgbClr val="FF0000"/>
                </a:solidFill>
              </a:rPr>
              <a:t>Optional – very rarely specified.</a:t>
            </a:r>
          </a:p>
          <a:p>
            <a:r>
              <a:rPr lang="en-GB" dirty="0">
                <a:solidFill>
                  <a:srgbClr val="FF0000"/>
                </a:solidFill>
              </a:rPr>
              <a:t>Always inferred by browser if not specified.</a:t>
            </a:r>
          </a:p>
        </p:txBody>
      </p:sp>
      <p:cxnSp>
        <p:nvCxnSpPr>
          <p:cNvPr id="14" name="Straight Arrow Connector 13">
            <a:extLst>
              <a:ext uri="{FF2B5EF4-FFF2-40B4-BE49-F238E27FC236}">
                <a16:creationId xmlns:a16="http://schemas.microsoft.com/office/drawing/2014/main" id="{B8BFD2CF-05C7-4489-B144-B0F758B9150D}"/>
              </a:ext>
            </a:extLst>
          </p:cNvPr>
          <p:cNvCxnSpPr/>
          <p:nvPr/>
        </p:nvCxnSpPr>
        <p:spPr>
          <a:xfrm>
            <a:off x="7547859" y="3894841"/>
            <a:ext cx="0" cy="527407"/>
          </a:xfrm>
          <a:prstGeom prst="straightConnector1">
            <a:avLst/>
          </a:prstGeom>
          <a:ln>
            <a:solidFill>
              <a:srgbClr val="7030A0"/>
            </a:solidFill>
            <a:tailEnd type="triangle"/>
          </a:ln>
        </p:spPr>
        <p:style>
          <a:lnRef idx="1">
            <a:schemeClr val="accent2"/>
          </a:lnRef>
          <a:fillRef idx="0">
            <a:schemeClr val="accent2"/>
          </a:fillRef>
          <a:effectRef idx="0">
            <a:schemeClr val="accent2"/>
          </a:effectRef>
          <a:fontRef idx="minor">
            <a:schemeClr val="tx1"/>
          </a:fontRef>
        </p:style>
      </p:cxnSp>
      <p:sp>
        <p:nvSpPr>
          <p:cNvPr id="15" name="TextBox 14">
            <a:extLst>
              <a:ext uri="{FF2B5EF4-FFF2-40B4-BE49-F238E27FC236}">
                <a16:creationId xmlns:a16="http://schemas.microsoft.com/office/drawing/2014/main" id="{7E9ABC54-8ACA-4F9D-AFFD-ACB22CE9EB73}"/>
              </a:ext>
            </a:extLst>
          </p:cNvPr>
          <p:cNvSpPr txBox="1"/>
          <p:nvPr/>
        </p:nvSpPr>
        <p:spPr>
          <a:xfrm>
            <a:off x="7046241" y="4394646"/>
            <a:ext cx="2905954" cy="1754326"/>
          </a:xfrm>
          <a:prstGeom prst="rect">
            <a:avLst/>
          </a:prstGeom>
          <a:noFill/>
        </p:spPr>
        <p:txBody>
          <a:bodyPr wrap="square" rtlCol="0">
            <a:spAutoFit/>
          </a:bodyPr>
          <a:lstStyle/>
          <a:p>
            <a:r>
              <a:rPr lang="en-GB" dirty="0">
                <a:solidFill>
                  <a:srgbClr val="7030A0"/>
                </a:solidFill>
              </a:rPr>
              <a:t>Path.</a:t>
            </a:r>
          </a:p>
          <a:p>
            <a:r>
              <a:rPr lang="en-GB" dirty="0">
                <a:solidFill>
                  <a:srgbClr val="7030A0"/>
                </a:solidFill>
              </a:rPr>
              <a:t>The location of the resource on the server.</a:t>
            </a:r>
          </a:p>
          <a:p>
            <a:r>
              <a:rPr lang="en-GB" dirty="0">
                <a:solidFill>
                  <a:srgbClr val="7030A0"/>
                </a:solidFill>
              </a:rPr>
              <a:t>Sometimes specified, directed to a default by the server if not.</a:t>
            </a:r>
          </a:p>
        </p:txBody>
      </p:sp>
      <p:cxnSp>
        <p:nvCxnSpPr>
          <p:cNvPr id="16" name="Straight Arrow Connector 15">
            <a:extLst>
              <a:ext uri="{FF2B5EF4-FFF2-40B4-BE49-F238E27FC236}">
                <a16:creationId xmlns:a16="http://schemas.microsoft.com/office/drawing/2014/main" id="{479205C0-7A0F-4FF5-B65F-A9F1A4E425AE}"/>
              </a:ext>
            </a:extLst>
          </p:cNvPr>
          <p:cNvCxnSpPr/>
          <p:nvPr/>
        </p:nvCxnSpPr>
        <p:spPr>
          <a:xfrm>
            <a:off x="10545059" y="3946429"/>
            <a:ext cx="0" cy="527407"/>
          </a:xfrm>
          <a:prstGeom prst="straightConnector1">
            <a:avLst/>
          </a:prstGeom>
          <a:ln>
            <a:solidFill>
              <a:srgbClr val="002060"/>
            </a:solidFill>
            <a:tailEnd type="triangle"/>
          </a:ln>
        </p:spPr>
        <p:style>
          <a:lnRef idx="1">
            <a:schemeClr val="accent2"/>
          </a:lnRef>
          <a:fillRef idx="0">
            <a:schemeClr val="accent2"/>
          </a:fillRef>
          <a:effectRef idx="0">
            <a:schemeClr val="accent2"/>
          </a:effectRef>
          <a:fontRef idx="minor">
            <a:schemeClr val="tx1"/>
          </a:fontRef>
        </p:style>
      </p:cxnSp>
      <p:sp>
        <p:nvSpPr>
          <p:cNvPr id="17" name="TextBox 16">
            <a:extLst>
              <a:ext uri="{FF2B5EF4-FFF2-40B4-BE49-F238E27FC236}">
                <a16:creationId xmlns:a16="http://schemas.microsoft.com/office/drawing/2014/main" id="{4FB5C176-5DAA-4C74-80E2-67855FD4E378}"/>
              </a:ext>
            </a:extLst>
          </p:cNvPr>
          <p:cNvSpPr txBox="1"/>
          <p:nvPr/>
        </p:nvSpPr>
        <p:spPr>
          <a:xfrm>
            <a:off x="9586186" y="4403573"/>
            <a:ext cx="2587350" cy="1477328"/>
          </a:xfrm>
          <a:prstGeom prst="rect">
            <a:avLst/>
          </a:prstGeom>
          <a:noFill/>
        </p:spPr>
        <p:txBody>
          <a:bodyPr wrap="square" rtlCol="0">
            <a:spAutoFit/>
          </a:bodyPr>
          <a:lstStyle/>
          <a:p>
            <a:r>
              <a:rPr lang="en-GB" dirty="0">
                <a:solidFill>
                  <a:srgbClr val="002060"/>
                </a:solidFill>
              </a:rPr>
              <a:t>Query string/fragment.</a:t>
            </a:r>
          </a:p>
          <a:p>
            <a:r>
              <a:rPr lang="en-GB" dirty="0">
                <a:solidFill>
                  <a:srgbClr val="002060"/>
                </a:solidFill>
              </a:rPr>
              <a:t>&amp; - send a parameter.</a:t>
            </a:r>
          </a:p>
          <a:p>
            <a:r>
              <a:rPr lang="en-GB" dirty="0">
                <a:solidFill>
                  <a:srgbClr val="002060"/>
                </a:solidFill>
              </a:rPr>
              <a:t># - navigate to a point on a page.</a:t>
            </a:r>
          </a:p>
          <a:p>
            <a:endParaRPr lang="en-GB" dirty="0">
              <a:solidFill>
                <a:srgbClr val="7030A0"/>
              </a:solidFill>
            </a:endParaRPr>
          </a:p>
        </p:txBody>
      </p:sp>
    </p:spTree>
    <p:extLst>
      <p:ext uri="{BB962C8B-B14F-4D97-AF65-F5344CB8AC3E}">
        <p14:creationId xmlns:p14="http://schemas.microsoft.com/office/powerpoint/2010/main" val="36592611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09262-E890-4CF8-B26E-D4B648FF312F}"/>
              </a:ext>
            </a:extLst>
          </p:cNvPr>
          <p:cNvSpPr>
            <a:spLocks noGrp="1"/>
          </p:cNvSpPr>
          <p:nvPr>
            <p:ph type="title"/>
          </p:nvPr>
        </p:nvSpPr>
        <p:spPr/>
        <p:txBody>
          <a:bodyPr/>
          <a:lstStyle/>
          <a:p>
            <a:r>
              <a:rPr lang="en-GB" dirty="0"/>
              <a:t>Uniform Resource Locator (URL)</a:t>
            </a:r>
            <a:br>
              <a:rPr lang="en-GB" dirty="0"/>
            </a:br>
            <a:endParaRPr lang="en-GB" dirty="0"/>
          </a:p>
        </p:txBody>
      </p:sp>
      <p:sp>
        <p:nvSpPr>
          <p:cNvPr id="3" name="Content Placeholder 2">
            <a:extLst>
              <a:ext uri="{FF2B5EF4-FFF2-40B4-BE49-F238E27FC236}">
                <a16:creationId xmlns:a16="http://schemas.microsoft.com/office/drawing/2014/main" id="{4F151003-0429-45B4-9E09-CB08EA3A28B8}"/>
              </a:ext>
            </a:extLst>
          </p:cNvPr>
          <p:cNvSpPr>
            <a:spLocks noGrp="1"/>
          </p:cNvSpPr>
          <p:nvPr>
            <p:ph idx="1"/>
          </p:nvPr>
        </p:nvSpPr>
        <p:spPr/>
        <p:txBody>
          <a:bodyPr/>
          <a:lstStyle/>
          <a:p>
            <a:r>
              <a:rPr lang="en-GB" dirty="0">
                <a:hlinkClick r:id="rId2"/>
              </a:rPr>
              <a:t>http://google.com/mail</a:t>
            </a:r>
            <a:r>
              <a:rPr lang="en-GB" dirty="0"/>
              <a:t> - “look up the google.com DNS entry, make a connection using http and navigate to the “mail” folder.</a:t>
            </a:r>
          </a:p>
          <a:p>
            <a:r>
              <a:rPr lang="en-GB" dirty="0">
                <a:hlinkClick r:id="rId3"/>
              </a:rPr>
              <a:t>https://somesite.co.uk/myimage.jpg</a:t>
            </a:r>
            <a:r>
              <a:rPr lang="en-GB" dirty="0"/>
              <a:t> - use https to connect and load the image from somesite.co.uk.</a:t>
            </a:r>
          </a:p>
          <a:p>
            <a:r>
              <a:rPr lang="en-GB" dirty="0">
                <a:hlinkClick r:id="rId4"/>
              </a:rPr>
              <a:t>ftp://someothersite.eu</a:t>
            </a:r>
            <a:r>
              <a:rPr lang="en-GB" dirty="0"/>
              <a:t> – use ftp to connect to someothersite.eu.</a:t>
            </a:r>
          </a:p>
          <a:p>
            <a:r>
              <a:rPr lang="en-GB" dirty="0"/>
              <a:t>URLs are extremely precise, describing the exact location of a resource and how it should be accessed.  By their nature, URLs are unique identifiers.</a:t>
            </a:r>
          </a:p>
          <a:p>
            <a:endParaRPr lang="en-GB" dirty="0"/>
          </a:p>
        </p:txBody>
      </p:sp>
    </p:spTree>
    <p:extLst>
      <p:ext uri="{BB962C8B-B14F-4D97-AF65-F5344CB8AC3E}">
        <p14:creationId xmlns:p14="http://schemas.microsoft.com/office/powerpoint/2010/main" val="22312092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09659-F153-42F6-847D-051F527334F5}"/>
              </a:ext>
            </a:extLst>
          </p:cNvPr>
          <p:cNvSpPr>
            <a:spLocks noGrp="1"/>
          </p:cNvSpPr>
          <p:nvPr>
            <p:ph type="title"/>
          </p:nvPr>
        </p:nvSpPr>
        <p:spPr/>
        <p:txBody>
          <a:bodyPr/>
          <a:lstStyle/>
          <a:p>
            <a:r>
              <a:rPr lang="en-GB" dirty="0"/>
              <a:t>Universal Resource Name (URN)</a:t>
            </a:r>
          </a:p>
        </p:txBody>
      </p:sp>
      <p:sp>
        <p:nvSpPr>
          <p:cNvPr id="3" name="Content Placeholder 2">
            <a:extLst>
              <a:ext uri="{FF2B5EF4-FFF2-40B4-BE49-F238E27FC236}">
                <a16:creationId xmlns:a16="http://schemas.microsoft.com/office/drawing/2014/main" id="{B26B621C-81E7-4C35-ACE4-83497FC2F2A2}"/>
              </a:ext>
            </a:extLst>
          </p:cNvPr>
          <p:cNvSpPr>
            <a:spLocks noGrp="1"/>
          </p:cNvSpPr>
          <p:nvPr>
            <p:ph idx="1"/>
          </p:nvPr>
        </p:nvSpPr>
        <p:spPr/>
        <p:txBody>
          <a:bodyPr/>
          <a:lstStyle/>
          <a:p>
            <a:r>
              <a:rPr lang="en-GB" dirty="0"/>
              <a:t>Most people have never heard of this one – for good reason, they’re not used in vast quantities.</a:t>
            </a:r>
          </a:p>
          <a:p>
            <a:r>
              <a:rPr lang="en-GB" dirty="0"/>
              <a:t>A URN gives a name to a unique resource within a namespace, but does not define how that resource is to be located.</a:t>
            </a:r>
          </a:p>
          <a:p>
            <a:r>
              <a:rPr lang="en-GB" dirty="0"/>
              <a:t>Many namespaces have been registered and defined for us.  </a:t>
            </a:r>
          </a:p>
          <a:p>
            <a:pPr lvl="1"/>
            <a:r>
              <a:rPr lang="en-GB" dirty="0"/>
              <a:t>urn:isbn:1788294041 – one of the course texts for this module.</a:t>
            </a:r>
          </a:p>
          <a:p>
            <a:pPr lvl="1"/>
            <a:r>
              <a:rPr lang="en-GB" dirty="0"/>
              <a:t>urn:ietf:rfc:7540 – the Internet Engineering Task Force’s HTTP/2.0 specification.</a:t>
            </a:r>
          </a:p>
          <a:p>
            <a:r>
              <a:rPr lang="en-GB" dirty="0"/>
              <a:t>We sometimes need to define our own – you’ll likely do this in XML schemas in the Web Development module.</a:t>
            </a:r>
          </a:p>
        </p:txBody>
      </p:sp>
    </p:spTree>
    <p:extLst>
      <p:ext uri="{BB962C8B-B14F-4D97-AF65-F5344CB8AC3E}">
        <p14:creationId xmlns:p14="http://schemas.microsoft.com/office/powerpoint/2010/main" val="32916893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34566-8740-4143-8F91-2F49940C5BBF}"/>
              </a:ext>
            </a:extLst>
          </p:cNvPr>
          <p:cNvSpPr>
            <a:spLocks noGrp="1"/>
          </p:cNvSpPr>
          <p:nvPr>
            <p:ph type="title"/>
          </p:nvPr>
        </p:nvSpPr>
        <p:spPr/>
        <p:txBody>
          <a:bodyPr/>
          <a:lstStyle/>
          <a:p>
            <a:r>
              <a:rPr lang="en-GB" dirty="0"/>
              <a:t>Uniform Resource Identifier (URI)</a:t>
            </a:r>
          </a:p>
        </p:txBody>
      </p:sp>
      <p:sp>
        <p:nvSpPr>
          <p:cNvPr id="3" name="Content Placeholder 2">
            <a:extLst>
              <a:ext uri="{FF2B5EF4-FFF2-40B4-BE49-F238E27FC236}">
                <a16:creationId xmlns:a16="http://schemas.microsoft.com/office/drawing/2014/main" id="{0AEDD345-CF4E-40FC-9517-8C7244624F30}"/>
              </a:ext>
            </a:extLst>
          </p:cNvPr>
          <p:cNvSpPr>
            <a:spLocks noGrp="1"/>
          </p:cNvSpPr>
          <p:nvPr>
            <p:ph idx="1"/>
          </p:nvPr>
        </p:nvSpPr>
        <p:spPr/>
        <p:txBody>
          <a:bodyPr/>
          <a:lstStyle/>
          <a:p>
            <a:r>
              <a:rPr lang="en-GB" dirty="0"/>
              <a:t>A URI is simply a generic name for either a URI or a URL.</a:t>
            </a:r>
          </a:p>
          <a:p>
            <a:pPr lvl="1"/>
            <a:r>
              <a:rPr lang="en-GB" dirty="0"/>
              <a:t>Used modestly, commonly misapplied.</a:t>
            </a:r>
          </a:p>
          <a:p>
            <a:r>
              <a:rPr lang="en-GB" dirty="0"/>
              <a:t>All URLs/URNs are URIs, but URIs are only either a URL or a URI.</a:t>
            </a:r>
          </a:p>
          <a:p>
            <a:r>
              <a:rPr lang="en-GB" dirty="0"/>
              <a:t>URIs don’t refer to anything else.  In my opinion it’s not a particularly helpful classification.</a:t>
            </a:r>
          </a:p>
          <a:p>
            <a:r>
              <a:rPr lang="en-GB" dirty="0"/>
              <a:t>Some people use URI interchangeably with URL, usually when they specifically mean a URL.  Be precise with this in your professional life.</a:t>
            </a:r>
          </a:p>
        </p:txBody>
      </p:sp>
    </p:spTree>
    <p:extLst>
      <p:ext uri="{BB962C8B-B14F-4D97-AF65-F5344CB8AC3E}">
        <p14:creationId xmlns:p14="http://schemas.microsoft.com/office/powerpoint/2010/main" val="13468481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02D5F-B502-44A0-B328-7F8950CEBDE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4C5070E9-BA75-424E-A91D-3957B78A54A2}"/>
              </a:ext>
            </a:extLst>
          </p:cNvPr>
          <p:cNvSpPr>
            <a:spLocks noGrp="1"/>
          </p:cNvSpPr>
          <p:nvPr>
            <p:ph idx="1"/>
          </p:nvPr>
        </p:nvSpPr>
        <p:spPr/>
        <p:txBody>
          <a:bodyPr/>
          <a:lstStyle/>
          <a:p>
            <a:r>
              <a:rPr lang="en-GB" dirty="0"/>
              <a:t>HTTP is an application-layer technology which (mostly) uses TCP/IP at the transport layer.</a:t>
            </a:r>
          </a:p>
          <a:p>
            <a:pPr lvl="1"/>
            <a:r>
              <a:rPr lang="en-GB" dirty="0"/>
              <a:t>TCP/IP is transmitted over the physical layer using almost certainly using Ethernet or Wireless initially.</a:t>
            </a:r>
          </a:p>
          <a:p>
            <a:pPr lvl="1"/>
            <a:r>
              <a:rPr lang="en-GB" dirty="0"/>
              <a:t>Protocols encapsulate one another as the situation dictates.</a:t>
            </a:r>
          </a:p>
          <a:p>
            <a:r>
              <a:rPr lang="en-GB" dirty="0"/>
              <a:t>HTTP is a human-readable format for working with hypertext.</a:t>
            </a:r>
          </a:p>
          <a:p>
            <a:pPr lvl="1"/>
            <a:r>
              <a:rPr lang="en-GB" dirty="0"/>
              <a:t>We’re going to be looking into other, specific ways of using HTTP – notably REST.</a:t>
            </a:r>
          </a:p>
          <a:p>
            <a:r>
              <a:rPr lang="en-GB" dirty="0"/>
              <a:t>Some of this seems obtuse, but knowing it, especially some of the parts I’ve highlighted, will make your lives as web developers vastly easier.</a:t>
            </a:r>
          </a:p>
          <a:p>
            <a:endParaRPr lang="en-GB" dirty="0"/>
          </a:p>
        </p:txBody>
      </p:sp>
    </p:spTree>
    <p:extLst>
      <p:ext uri="{BB962C8B-B14F-4D97-AF65-F5344CB8AC3E}">
        <p14:creationId xmlns:p14="http://schemas.microsoft.com/office/powerpoint/2010/main" val="8204040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5BD5E-33B2-408B-9D34-DC3504E803BD}"/>
              </a:ext>
            </a:extLst>
          </p:cNvPr>
          <p:cNvSpPr>
            <a:spLocks noGrp="1"/>
          </p:cNvSpPr>
          <p:nvPr>
            <p:ph type="title"/>
          </p:nvPr>
        </p:nvSpPr>
        <p:spPr/>
        <p:txBody>
          <a:bodyPr/>
          <a:lstStyle/>
          <a:p>
            <a:r>
              <a:rPr lang="en-GB"/>
              <a:t>Final word – HTTP/3.0</a:t>
            </a:r>
            <a:endParaRPr lang="en-GB" dirty="0"/>
          </a:p>
        </p:txBody>
      </p:sp>
      <p:sp>
        <p:nvSpPr>
          <p:cNvPr id="3" name="Content Placeholder 2">
            <a:extLst>
              <a:ext uri="{FF2B5EF4-FFF2-40B4-BE49-F238E27FC236}">
                <a16:creationId xmlns:a16="http://schemas.microsoft.com/office/drawing/2014/main" id="{3C929D06-DFFC-4BF1-9628-BB4C669B042E}"/>
              </a:ext>
            </a:extLst>
          </p:cNvPr>
          <p:cNvSpPr>
            <a:spLocks noGrp="1"/>
          </p:cNvSpPr>
          <p:nvPr>
            <p:ph idx="1"/>
          </p:nvPr>
        </p:nvSpPr>
        <p:spPr/>
        <p:txBody>
          <a:bodyPr>
            <a:normAutofit fontScale="92500" lnSpcReduction="10000"/>
          </a:bodyPr>
          <a:lstStyle/>
          <a:p>
            <a:r>
              <a:rPr lang="en-GB" dirty="0"/>
              <a:t>I mentioned earlier that HTTP/3.0 came out, last year (2019).</a:t>
            </a:r>
          </a:p>
          <a:p>
            <a:pPr lvl="1"/>
            <a:r>
              <a:rPr lang="en-GB" dirty="0"/>
              <a:t>This uses an interesting transport mechanism called </a:t>
            </a:r>
            <a:r>
              <a:rPr lang="en-GB" dirty="0">
                <a:hlinkClick r:id="rId2"/>
              </a:rPr>
              <a:t>QUIC</a:t>
            </a:r>
            <a:r>
              <a:rPr lang="en-GB" dirty="0"/>
              <a:t> using multiplexed </a:t>
            </a:r>
            <a:r>
              <a:rPr lang="en-GB" dirty="0">
                <a:hlinkClick r:id="rId3"/>
              </a:rPr>
              <a:t>User Datagram Protocol</a:t>
            </a:r>
            <a:r>
              <a:rPr lang="en-GB" dirty="0"/>
              <a:t> (UDP), an alternative to TCP which doesn’t acknowledge receipt, in the transport layer.</a:t>
            </a:r>
          </a:p>
          <a:p>
            <a:r>
              <a:rPr lang="en-GB" dirty="0"/>
              <a:t>Wait, if HTTP is getting rid of TCP, why did we just spend an hour learning about it?!</a:t>
            </a:r>
          </a:p>
          <a:p>
            <a:pPr lvl="1"/>
            <a:r>
              <a:rPr lang="en-GB" dirty="0"/>
              <a:t>It isn’t.  The release of HTTP/3.0 is going to be very similar to that of 2.0.</a:t>
            </a:r>
          </a:p>
          <a:p>
            <a:pPr lvl="1"/>
            <a:r>
              <a:rPr lang="en-GB" dirty="0"/>
              <a:t>HTTP/2.0 changed the data transport approach slightly from 1.1.</a:t>
            </a:r>
          </a:p>
          <a:p>
            <a:pPr lvl="1"/>
            <a:r>
              <a:rPr lang="en-GB" dirty="0"/>
              <a:t>Despite HTTP/2.0 coming out in 2015, the majority (more than 2/3rds) of the Web still runs on other versions, mostly HTTP/1.1.</a:t>
            </a:r>
          </a:p>
          <a:p>
            <a:pPr lvl="1"/>
            <a:r>
              <a:rPr lang="en-GB" dirty="0"/>
              <a:t>HTTP/1.1 and 2.0 are going nowhere fast.  Support and uptake will be slow.</a:t>
            </a:r>
          </a:p>
          <a:p>
            <a:r>
              <a:rPr lang="en-GB" dirty="0"/>
              <a:t>Despite this, it’s a very interesting thing to research.  So do that if you’re interested – spend an hour or two investigating HTTP/3.0 and what it means.</a:t>
            </a:r>
          </a:p>
        </p:txBody>
      </p:sp>
    </p:spTree>
    <p:extLst>
      <p:ext uri="{BB962C8B-B14F-4D97-AF65-F5344CB8AC3E}">
        <p14:creationId xmlns:p14="http://schemas.microsoft.com/office/powerpoint/2010/main" val="263594948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25026</TotalTime>
  <Words>4097</Words>
  <Application>Microsoft Office PowerPoint</Application>
  <PresentationFormat>Widescreen</PresentationFormat>
  <Paragraphs>379</Paragraphs>
  <Slides>37</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37</vt:i4>
      </vt:variant>
    </vt:vector>
  </HeadingPairs>
  <TitlesOfParts>
    <vt:vector size="43" baseType="lpstr">
      <vt:lpstr>Arial</vt:lpstr>
      <vt:lpstr>Helvetica</vt:lpstr>
      <vt:lpstr>Trebuchet MS</vt:lpstr>
      <vt:lpstr>Wingdings 3</vt:lpstr>
      <vt:lpstr>Facet</vt:lpstr>
      <vt:lpstr>Picture</vt:lpstr>
      <vt:lpstr>HTTP over TCP/IP</vt:lpstr>
      <vt:lpstr>Transmission Control Protocol over Internet Protocol (TCP/IP)</vt:lpstr>
      <vt:lpstr>Packets</vt:lpstr>
      <vt:lpstr>Packet structure (Network packets)</vt:lpstr>
      <vt:lpstr>TCP packets</vt:lpstr>
      <vt:lpstr>IP packets</vt:lpstr>
      <vt:lpstr>Ethernet packets</vt:lpstr>
      <vt:lpstr>OSI/TCP</vt:lpstr>
      <vt:lpstr>Encapsulation</vt:lpstr>
      <vt:lpstr>Ensuring delivery</vt:lpstr>
      <vt:lpstr>Sessions</vt:lpstr>
      <vt:lpstr>TCP sessions</vt:lpstr>
      <vt:lpstr>TCP states</vt:lpstr>
      <vt:lpstr>TCP sessions – active open</vt:lpstr>
      <vt:lpstr>Sending data</vt:lpstr>
      <vt:lpstr>Session end</vt:lpstr>
      <vt:lpstr>TCP sessions – active close</vt:lpstr>
      <vt:lpstr>TCP sessions – active close</vt:lpstr>
      <vt:lpstr>Reminder</vt:lpstr>
      <vt:lpstr>The Application Layer</vt:lpstr>
      <vt:lpstr>HTTP</vt:lpstr>
      <vt:lpstr>HTTP</vt:lpstr>
      <vt:lpstr>HTTP</vt:lpstr>
      <vt:lpstr>HTTP - sessions</vt:lpstr>
      <vt:lpstr>HTTP process</vt:lpstr>
      <vt:lpstr>HTTP Methods</vt:lpstr>
      <vt:lpstr>HTTP response status codes</vt:lpstr>
      <vt:lpstr>HTTP response status codes</vt:lpstr>
      <vt:lpstr>Common HTTP response status codes</vt:lpstr>
      <vt:lpstr>Common HTTP response status codes</vt:lpstr>
      <vt:lpstr>Example HTTP request and response</vt:lpstr>
      <vt:lpstr>Uniform Resource Locator (URL) </vt:lpstr>
      <vt:lpstr>Uniform Resource Locator (URL) </vt:lpstr>
      <vt:lpstr>Universal Resource Name (URN)</vt:lpstr>
      <vt:lpstr>Uniform Resource Identifier (URI)</vt:lpstr>
      <vt:lpstr>Conclusion</vt:lpstr>
      <vt:lpstr>Final word – HTTP/3.0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HTTP over TCP/IP</dc:title>
  <dc:creator>Tim Bashford</dc:creator>
  <cp:lastModifiedBy>Tim Bashford</cp:lastModifiedBy>
  <cp:revision>37</cp:revision>
  <dcterms:created xsi:type="dcterms:W3CDTF">2019-01-15T15:57:18Z</dcterms:created>
  <dcterms:modified xsi:type="dcterms:W3CDTF">2020-11-04T13:03:56Z</dcterms:modified>
</cp:coreProperties>
</file>