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26"/>
  </p:normalViewPr>
  <p:slideViewPr>
    <p:cSldViewPr snapToGrid="0">
      <p:cViewPr varScale="1">
        <p:scale>
          <a:sx n="74" d="100"/>
          <a:sy n="74" d="100"/>
        </p:scale>
        <p:origin x="3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11/12/2023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479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228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11/12/2023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073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11/12/2023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146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11/12/2023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1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538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11/12/2023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2097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11/12/2023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1526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11/12/2023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5668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212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11/12/2023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010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11/12/2023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9852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28592/free-photo-image-towel-hotel-housekeeping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iz.libretexts.org/Courses/Lumen_Learning/Organizational_Behavior_Human_Relations_(Lumen)/06:_Motivation_in_the_Workplace/6.02:_Herzbergs_Two-Factor_Theory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woman-on-gray-concrete-bath-tub-716437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nextmove.org/profile/summary/37-2012.00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385497/holding-cleaning-spray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housekeeper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cleaning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55123-rewards-hd-image-free-pn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E0238D-E295-49BE-9BFE-E9189D69E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85E9A4A-0183-4A3C-B68E-A22927891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095999" cy="6858000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ln>
            <a:noFill/>
          </a:ln>
          <a:effectLst>
            <a:outerShdw blurRad="596900" dist="330200" dir="882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06562-BC69-E12E-6FE6-8ED57F20B5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0233" y="2579129"/>
            <a:ext cx="4709550" cy="3433149"/>
          </a:xfrm>
        </p:spPr>
        <p:txBody>
          <a:bodyPr anchor="ctr">
            <a:normAutofit/>
          </a:bodyPr>
          <a:lstStyle/>
          <a:p>
            <a:r>
              <a:rPr lang="en-GB" sz="2700" dirty="0"/>
              <a:t>Operating Hotel Facilities </a:t>
            </a:r>
            <a:br>
              <a:rPr lang="en-GB" sz="2700" dirty="0"/>
            </a:br>
            <a:r>
              <a:rPr lang="en-GB" sz="2700" dirty="0"/>
              <a:t> </a:t>
            </a:r>
            <a:br>
              <a:rPr lang="en-GB" sz="2700" dirty="0"/>
            </a:br>
            <a:r>
              <a:rPr lang="en-GB" sz="2700" dirty="0"/>
              <a:t>Training for the Housekeeping Department at Premier Inn Southampton (EASTLEIGH)</a:t>
            </a:r>
            <a:br>
              <a:rPr lang="en-GB" dirty="0"/>
            </a:br>
            <a:endParaRPr lang="en-RO" dirty="0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0" cy="1874237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8D462C-18DE-550B-9637-FFBBB0184F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4796" y="293427"/>
            <a:ext cx="4452371" cy="1392072"/>
          </a:xfrm>
        </p:spPr>
        <p:txBody>
          <a:bodyPr anchor="b">
            <a:normAutofit fontScale="62500" lnSpcReduction="20000"/>
          </a:bodyPr>
          <a:lstStyle/>
          <a:p>
            <a:r>
              <a:rPr lang="en-GB" dirty="0"/>
              <a:t>Student’s Name: Catalin Viorel Ciobanu</a:t>
            </a:r>
          </a:p>
          <a:p>
            <a:r>
              <a:rPr lang="en-GB" dirty="0"/>
              <a:t>Student’s ID: </a:t>
            </a:r>
            <a:r>
              <a:rPr lang="en-GB" b="0" i="0" dirty="0">
                <a:solidFill>
                  <a:srgbClr val="242130"/>
                </a:solidFill>
                <a:effectLst/>
                <a:latin typeface="Source Sans Pro" panose="020B0503030403020204" pitchFamily="34" charset="0"/>
              </a:rPr>
              <a:t>2216877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/>
              <a:t>Lecturer’s Name: Muhammad </a:t>
            </a:r>
            <a:r>
              <a:rPr lang="en-GB" dirty="0" err="1"/>
              <a:t>Cassamo</a:t>
            </a:r>
            <a:endParaRPr lang="en-GB" dirty="0"/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312556A9-38D1-93F5-2E39-01032E74D1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52" r="23714" b="-2"/>
          <a:stretch/>
        </p:blipFill>
        <p:spPr>
          <a:xfrm>
            <a:off x="20" y="-1"/>
            <a:ext cx="6095978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72DAFA4-5D2E-4391-AD38-B26F579F4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96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4108A-7F87-8134-A717-A041A144E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Table of Contents</a:t>
            </a:r>
            <a:br>
              <a:rPr lang="en-GB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F27B8-9AD2-E8A8-F265-B043ECF88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Herzberg’s  Two Factor Theory</a:t>
            </a:r>
          </a:p>
          <a:p>
            <a:r>
              <a:rPr lang="en-GB" dirty="0"/>
              <a:t>Cleaning Techniques – Bathroom</a:t>
            </a:r>
          </a:p>
          <a:p>
            <a:r>
              <a:rPr lang="en-GB" dirty="0"/>
              <a:t>Tips and Tricks</a:t>
            </a:r>
          </a:p>
          <a:p>
            <a:r>
              <a:rPr lang="en-GB" dirty="0"/>
              <a:t>Special Considerations</a:t>
            </a:r>
          </a:p>
          <a:p>
            <a:r>
              <a:rPr lang="en-GB" dirty="0"/>
              <a:t>Fabric Upholstery</a:t>
            </a:r>
          </a:p>
          <a:p>
            <a:r>
              <a:rPr lang="en-GB" dirty="0"/>
              <a:t>Plastic and High-Touch Surfaces</a:t>
            </a:r>
          </a:p>
          <a:p>
            <a:r>
              <a:rPr lang="en-GB" dirty="0"/>
              <a:t>Rewards &amp; Conclusions</a:t>
            </a:r>
          </a:p>
          <a:p>
            <a:r>
              <a:rPr lang="en-GB" dirty="0"/>
              <a:t>References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538813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1E4FB4-674A-6986-0840-E353387E7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956281"/>
            <a:ext cx="4911905" cy="2010284"/>
          </a:xfrm>
        </p:spPr>
        <p:txBody>
          <a:bodyPr anchor="b">
            <a:normAutofit/>
          </a:bodyPr>
          <a:lstStyle/>
          <a:p>
            <a:r>
              <a:rPr lang="en-GB" dirty="0"/>
              <a:t>Introduction - Housekeeping</a:t>
            </a: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8F13F-60ED-8483-B9BD-0176B3744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3566161"/>
            <a:ext cx="4911905" cy="2551176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200"/>
              <a:t>Housekeeping is crucial in hospitality for guest experience, ensuring cleanliness, order, and satisfaction in hotels and resorts.</a:t>
            </a:r>
          </a:p>
          <a:p>
            <a:pPr>
              <a:lnSpc>
                <a:spcPct val="100000"/>
              </a:lnSpc>
            </a:pPr>
            <a:r>
              <a:rPr lang="en-GB" sz="1200"/>
              <a:t>It also plays a key role in health and safety, preventing disease spread and compliance with health regulations.</a:t>
            </a:r>
          </a:p>
          <a:p>
            <a:pPr>
              <a:lnSpc>
                <a:spcPct val="100000"/>
              </a:lnSpc>
            </a:pPr>
            <a:r>
              <a:rPr lang="en-GB" sz="1200"/>
              <a:t>Efficient housekeeping reduces operational costs, extends asset lifespan, and promotes sustainability.</a:t>
            </a:r>
          </a:p>
          <a:p>
            <a:pPr>
              <a:lnSpc>
                <a:spcPct val="100000"/>
              </a:lnSpc>
            </a:pPr>
            <a:r>
              <a:rPr lang="en-GB" sz="1200"/>
              <a:t>Well-trained housekeeping teams support waste reduction and energy conservation, aligning with environmental awareness.</a:t>
            </a:r>
          </a:p>
          <a:p>
            <a:pPr>
              <a:lnSpc>
                <a:spcPct val="100000"/>
              </a:lnSpc>
            </a:pPr>
            <a:r>
              <a:rPr lang="en-GB" sz="1200"/>
              <a:t>(Liu, 2019)</a:t>
            </a:r>
          </a:p>
          <a:p>
            <a:pPr>
              <a:lnSpc>
                <a:spcPct val="100000"/>
              </a:lnSpc>
            </a:pPr>
            <a:endParaRPr lang="en-RO" sz="1200"/>
          </a:p>
        </p:txBody>
      </p:sp>
      <p:pic>
        <p:nvPicPr>
          <p:cNvPr id="5" name="Picture 4" descr="A person holding a towel with flowers&#10;&#10;Description automatically generated">
            <a:extLst>
              <a:ext uri="{FF2B5EF4-FFF2-40B4-BE49-F238E27FC236}">
                <a16:creationId xmlns:a16="http://schemas.microsoft.com/office/drawing/2014/main" id="{BAE2A332-AF19-B261-A31E-ACA6E80A36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0403" r="8578" b="-2"/>
          <a:stretch/>
        </p:blipFill>
        <p:spPr>
          <a:xfrm>
            <a:off x="6103028" y="373566"/>
            <a:ext cx="4763015" cy="6231638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7479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89F3EF-8B18-B90B-4BD7-2B0BCD9C1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Employee Engagement Model</a:t>
            </a:r>
            <a:br>
              <a:rPr lang="en-GB" sz="3700"/>
            </a:br>
            <a:r>
              <a:rPr lang="en-GB" sz="3700"/>
              <a:t>-Herzberg’s  Two Factor Theory-</a:t>
            </a:r>
            <a:endParaRPr lang="en-RO" sz="3700"/>
          </a:p>
        </p:txBody>
      </p:sp>
      <p:pic>
        <p:nvPicPr>
          <p:cNvPr id="5" name="Picture 4" descr="A diagram of a job division&#10;&#10;Description automatically generated with medium confidence">
            <a:extLst>
              <a:ext uri="{FF2B5EF4-FFF2-40B4-BE49-F238E27FC236}">
                <a16:creationId xmlns:a16="http://schemas.microsoft.com/office/drawing/2014/main" id="{BFDB5A2D-D887-6F07-1030-59D199C601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1367" y="2928788"/>
            <a:ext cx="4955147" cy="271294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30611-05FB-3FC0-78BA-AF9E426AB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/>
              <a:t>Herzberg's Two-Factor Theory categorizes workplace factors into two sets: Hygiene factors (e.g., salary, job security) and Motivators (e.g., recognition, responsibility).</a:t>
            </a:r>
          </a:p>
          <a:p>
            <a:pPr>
              <a:lnSpc>
                <a:spcPct val="100000"/>
              </a:lnSpc>
            </a:pPr>
            <a:r>
              <a:rPr lang="en-GB" sz="1400"/>
              <a:t>Hygiene factors, when lacking, can lead to employee dissatisfaction but don't necessarily result in increased satisfaction when improved.</a:t>
            </a:r>
          </a:p>
          <a:p>
            <a:pPr>
              <a:lnSpc>
                <a:spcPct val="100000"/>
              </a:lnSpc>
            </a:pPr>
            <a:r>
              <a:rPr lang="en-GB" sz="1400"/>
              <a:t>Motivators, on the other hand, contribute to higher job satisfaction and motivation when they are present and satisfying.</a:t>
            </a:r>
          </a:p>
          <a:p>
            <a:pPr>
              <a:lnSpc>
                <a:spcPct val="100000"/>
              </a:lnSpc>
            </a:pPr>
            <a:r>
              <a:rPr lang="en-GB" sz="1400"/>
              <a:t>This model will be used in order to increase the engagement of the Premier Inn’s Southampton Eastleigh staff </a:t>
            </a:r>
          </a:p>
          <a:p>
            <a:pPr>
              <a:lnSpc>
                <a:spcPct val="100000"/>
              </a:lnSpc>
            </a:pPr>
            <a:r>
              <a:rPr lang="en-GB" sz="1400"/>
              <a:t>(</a:t>
            </a:r>
            <a:r>
              <a:rPr lang="en-GB" sz="1400" err="1"/>
              <a:t>Klimberg</a:t>
            </a:r>
            <a:r>
              <a:rPr lang="en-GB" sz="1400"/>
              <a:t>, 2016)</a:t>
            </a:r>
          </a:p>
          <a:p>
            <a:pPr>
              <a:lnSpc>
                <a:spcPct val="100000"/>
              </a:lnSpc>
            </a:pPr>
            <a:endParaRPr lang="en-RO" sz="140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8B8B4154-25A8-14A6-2513-ABA11437D53E}"/>
              </a:ext>
            </a:extLst>
          </p:cNvPr>
          <p:cNvSpPr txBox="1"/>
          <p:nvPr/>
        </p:nvSpPr>
        <p:spPr>
          <a:xfrm>
            <a:off x="3268408" y="5441675"/>
            <a:ext cx="244810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RO" sz="700">
                <a:solidFill>
                  <a:srgbClr val="FFFFFF"/>
                </a:solidFill>
                <a:hlinkClick r:id="rId3" tooltip="https://biz.libretexts.org/Courses/Lumen_Learning/Organizational_Behavior_Human_Relations_(Lumen)/06:_Motivation_in_the_Workplace/6.02:_Herzbergs_Two-Factor_Theor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RO" sz="700">
                <a:solidFill>
                  <a:srgbClr val="FFFFFF"/>
                </a:solidFill>
              </a:rPr>
              <a:t> by Unknown Author is licensed under </a:t>
            </a:r>
            <a:r>
              <a:rPr lang="en-RO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588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a soap dispenser&#10;&#10;Description automatically generated">
            <a:extLst>
              <a:ext uri="{FF2B5EF4-FFF2-40B4-BE49-F238E27FC236}">
                <a16:creationId xmlns:a16="http://schemas.microsoft.com/office/drawing/2014/main" id="{434C6D22-B306-7E06-7ED4-D4562261FB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8157" r="7327" b="-1"/>
          <a:stretch/>
        </p:blipFill>
        <p:spPr>
          <a:xfrm>
            <a:off x="20" y="-2"/>
            <a:ext cx="4845848" cy="6858002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4750" y="-2"/>
            <a:ext cx="7347249" cy="3239337"/>
          </a:xfrm>
          <a:prstGeom prst="rect">
            <a:avLst/>
          </a:prstGeom>
          <a:ln>
            <a:noFill/>
          </a:ln>
          <a:effectLst>
            <a:outerShdw blurRad="139700" dist="88900" dir="546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D2AA2-28E2-7C7F-2BB2-D3A65E94C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6552" y="858982"/>
            <a:ext cx="4369757" cy="2129878"/>
          </a:xfrm>
        </p:spPr>
        <p:txBody>
          <a:bodyPr>
            <a:normAutofit/>
          </a:bodyPr>
          <a:lstStyle/>
          <a:p>
            <a:r>
              <a:rPr lang="en-GB" dirty="0"/>
              <a:t>Cleaning Techniques- Bathroom</a:t>
            </a: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55492-EB67-03A7-D3D9-4183FD80D9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6552" y="3467498"/>
            <a:ext cx="5012796" cy="323933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Gather supplies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Ventilation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Clear surfaces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Clean mirrors and glass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Sanitize Surfaces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Scrub and disinfect the toilet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Shower and bathtub 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Replace toiletries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Sweep and Mop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Final Touches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(Mills, 2018)</a:t>
            </a:r>
          </a:p>
          <a:p>
            <a:pPr>
              <a:lnSpc>
                <a:spcPct val="100000"/>
              </a:lnSpc>
            </a:pPr>
            <a:endParaRPr lang="en-RO" sz="7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0617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9E6671AF-110C-4E4D-BEB4-1323A3136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touching a bed&#10;&#10;Description automatically generated">
            <a:extLst>
              <a:ext uri="{FF2B5EF4-FFF2-40B4-BE49-F238E27FC236}">
                <a16:creationId xmlns:a16="http://schemas.microsoft.com/office/drawing/2014/main" id="{9FA06178-6D97-2747-D65D-44952D9684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91" b="39325"/>
          <a:stretch/>
        </p:blipFill>
        <p:spPr>
          <a:xfrm>
            <a:off x="20" y="2806021"/>
            <a:ext cx="12191979" cy="4051977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18AC0D4-F32D-4067-9F63-E553F4AFF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2"/>
            <a:ext cx="12192000" cy="2806021"/>
          </a:xfrm>
          <a:prstGeom prst="rect">
            <a:avLst/>
          </a:prstGeom>
          <a:ln>
            <a:noFill/>
          </a:ln>
          <a:effectLst>
            <a:outerShdw blurRad="317500" dist="190500" dir="774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512AD-8C7C-FF0C-13AA-8E193B086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384048"/>
            <a:ext cx="4889190" cy="2121408"/>
          </a:xfrm>
        </p:spPr>
        <p:txBody>
          <a:bodyPr anchor="ctr">
            <a:normAutofit/>
          </a:bodyPr>
          <a:lstStyle/>
          <a:p>
            <a:r>
              <a:rPr lang="en-GB" sz="3600"/>
              <a:t>Tips and Tricks </a:t>
            </a:r>
            <a:endParaRPr lang="en-RO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47112-E6D3-2ECE-6E7B-AA82900B8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6209" y="384048"/>
            <a:ext cx="4492286" cy="2121407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900"/>
              <a:t>Bed Linens</a:t>
            </a:r>
          </a:p>
          <a:p>
            <a:pPr>
              <a:lnSpc>
                <a:spcPct val="100000"/>
              </a:lnSpc>
            </a:pPr>
            <a:r>
              <a:rPr lang="en-GB" sz="1900"/>
              <a:t>Bathroom Cleaning</a:t>
            </a:r>
          </a:p>
          <a:p>
            <a:pPr>
              <a:lnSpc>
                <a:spcPct val="100000"/>
              </a:lnSpc>
            </a:pPr>
            <a:r>
              <a:rPr lang="en-GB" sz="1900"/>
              <a:t>Dusting and Vacuuming </a:t>
            </a:r>
          </a:p>
          <a:p>
            <a:pPr>
              <a:lnSpc>
                <a:spcPct val="100000"/>
              </a:lnSpc>
            </a:pPr>
            <a:r>
              <a:rPr lang="en-GB" sz="1900"/>
              <a:t>Final Inspection</a:t>
            </a:r>
          </a:p>
          <a:p>
            <a:pPr>
              <a:lnSpc>
                <a:spcPct val="100000"/>
              </a:lnSpc>
            </a:pPr>
            <a:r>
              <a:rPr lang="en-GB" sz="1900"/>
              <a:t>(Gagliano, 2017)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E499B2F-6D89-41AB-B19D-C0493939F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5437923-36E2-19C8-6E04-D6E3950F975F}"/>
              </a:ext>
            </a:extLst>
          </p:cNvPr>
          <p:cNvSpPr txBox="1"/>
          <p:nvPr/>
        </p:nvSpPr>
        <p:spPr>
          <a:xfrm>
            <a:off x="9880149" y="6657943"/>
            <a:ext cx="231185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RO" sz="700">
                <a:solidFill>
                  <a:srgbClr val="FFFFFF"/>
                </a:solidFill>
                <a:hlinkClick r:id="rId3" tooltip="https://www.mynextmove.org/profile/summary/37-2012.0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RO" sz="700">
                <a:solidFill>
                  <a:srgbClr val="FFFFFF"/>
                </a:solidFill>
              </a:rPr>
              <a:t> by Unknown Author is licensed under </a:t>
            </a:r>
            <a:r>
              <a:rPr lang="en-RO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105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B65C0385-5E30-4D2E-AF9F-4639659D3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1FB66B5-0DCE-404D-B0A0-E1E48E7BB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278235"/>
            <a:ext cx="5346796" cy="4579763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Hands holding cleaning supplies in their hands&#10;&#10;Description automatically generated">
            <a:extLst>
              <a:ext uri="{FF2B5EF4-FFF2-40B4-BE49-F238E27FC236}">
                <a16:creationId xmlns:a16="http://schemas.microsoft.com/office/drawing/2014/main" id="{9C49509D-9A69-598A-54AB-02B3D3ABF2F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216" r="15326" b="-2"/>
          <a:stretch/>
        </p:blipFill>
        <p:spPr>
          <a:xfrm>
            <a:off x="20" y="2284809"/>
            <a:ext cx="5346777" cy="4573191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4809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3B4FFE-71BA-D6BE-4017-A1395F3A6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r>
              <a:rPr lang="en-GB" dirty="0"/>
              <a:t>Special Considerations</a:t>
            </a: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124AC-8C7A-CBD4-2FE8-29CA600FC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512" y="2638498"/>
            <a:ext cx="5111222" cy="3601581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/>
              <a:t>Safety First</a:t>
            </a:r>
          </a:p>
          <a:p>
            <a:pPr>
              <a:lnSpc>
                <a:spcPct val="100000"/>
              </a:lnSpc>
            </a:pPr>
            <a:r>
              <a:rPr lang="en-GB" sz="2000"/>
              <a:t>Preparation</a:t>
            </a:r>
          </a:p>
          <a:p>
            <a:pPr>
              <a:lnSpc>
                <a:spcPct val="100000"/>
              </a:lnSpc>
            </a:pPr>
            <a:r>
              <a:rPr lang="en-GB" sz="2000"/>
              <a:t>Grout Cleaning</a:t>
            </a:r>
          </a:p>
          <a:p>
            <a:pPr>
              <a:lnSpc>
                <a:spcPct val="100000"/>
              </a:lnSpc>
            </a:pPr>
            <a:r>
              <a:rPr lang="en-GB" sz="2000" err="1"/>
              <a:t>Mold</a:t>
            </a:r>
            <a:r>
              <a:rPr lang="en-GB" sz="2000"/>
              <a:t> Removal</a:t>
            </a:r>
          </a:p>
          <a:p>
            <a:pPr>
              <a:lnSpc>
                <a:spcPct val="100000"/>
              </a:lnSpc>
            </a:pPr>
            <a:r>
              <a:rPr lang="en-GB" sz="2000"/>
              <a:t>Stain Treatment</a:t>
            </a:r>
          </a:p>
          <a:p>
            <a:pPr>
              <a:lnSpc>
                <a:spcPct val="100000"/>
              </a:lnSpc>
            </a:pPr>
            <a:r>
              <a:rPr lang="en-GB" sz="2000"/>
              <a:t>Final Rinse</a:t>
            </a:r>
          </a:p>
          <a:p>
            <a:pPr>
              <a:lnSpc>
                <a:spcPct val="100000"/>
              </a:lnSpc>
            </a:pPr>
            <a:r>
              <a:rPr lang="en-GB" sz="2000"/>
              <a:t>Inspect</a:t>
            </a:r>
          </a:p>
          <a:p>
            <a:pPr>
              <a:lnSpc>
                <a:spcPct val="100000"/>
              </a:lnSpc>
            </a:pPr>
            <a:r>
              <a:rPr lang="en-GB" sz="2000"/>
              <a:t>(Nguyen, 2017)</a:t>
            </a:r>
          </a:p>
          <a:p>
            <a:pPr>
              <a:lnSpc>
                <a:spcPct val="100000"/>
              </a:lnSpc>
            </a:pPr>
            <a:endParaRPr lang="en-RO" sz="20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9498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maid making a bed&#10;&#10;Description automatically generated">
            <a:extLst>
              <a:ext uri="{FF2B5EF4-FFF2-40B4-BE49-F238E27FC236}">
                <a16:creationId xmlns:a16="http://schemas.microsoft.com/office/drawing/2014/main" id="{5C91E7A9-BE9D-4CBF-739B-DF54E1E184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3133" r="19171"/>
          <a:stretch/>
        </p:blipFill>
        <p:spPr>
          <a:xfrm>
            <a:off x="20" y="-2"/>
            <a:ext cx="4845848" cy="6858002"/>
          </a:xfrm>
          <a:prstGeom prst="rect">
            <a:avLst/>
          </a:prstGeom>
        </p:spPr>
      </p:pic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4750" y="-2"/>
            <a:ext cx="7347249" cy="3239337"/>
          </a:xfrm>
          <a:prstGeom prst="rect">
            <a:avLst/>
          </a:prstGeom>
          <a:ln>
            <a:noFill/>
          </a:ln>
          <a:effectLst>
            <a:outerShdw blurRad="139700" dist="88900" dir="546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76C2A-DEFB-9E9F-6437-82B825E18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6552" y="858982"/>
            <a:ext cx="4369757" cy="1327006"/>
          </a:xfrm>
        </p:spPr>
        <p:txBody>
          <a:bodyPr>
            <a:normAutofit fontScale="90000"/>
          </a:bodyPr>
          <a:lstStyle/>
          <a:p>
            <a:r>
              <a:rPr lang="en-GB" dirty="0"/>
              <a:t>Fabric Upholstery</a:t>
            </a: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78722-989C-450E-CCF0-6AFD471AC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6552" y="3467498"/>
            <a:ext cx="5012796" cy="3239337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</a:pPr>
            <a:r>
              <a:rPr lang="en-GB" sz="1600" dirty="0"/>
              <a:t>Hotels use various fabric types like linen, velvet, and microfiber for upholstery.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Tight weaving and double stitching techniques enhance durability.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Spot cleaning involves a mix of mild detergent and water, with careful blotting to prevent spreading.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Testing in an inconspicuous area before cleaning helps avoid colour damage.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Upholstery protectors, applied regularly, create a barrier against spills and stains.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Regular vacuuming with a soft brush attachment prevents dust from settling into the fabric.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Educating hotel staff on proper maintenance routines ensures long-lasting, aesthetically pleasing upholstery.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(Banks, 2017)</a:t>
            </a:r>
          </a:p>
          <a:p>
            <a:pPr>
              <a:lnSpc>
                <a:spcPct val="100000"/>
              </a:lnSpc>
            </a:pPr>
            <a:endParaRPr lang="en-RO" sz="900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0537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D9A59-53BE-EA86-D182-DABEC3446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956281"/>
            <a:ext cx="4911905" cy="1486882"/>
          </a:xfrm>
        </p:spPr>
        <p:txBody>
          <a:bodyPr anchor="b">
            <a:normAutofit/>
          </a:bodyPr>
          <a:lstStyle/>
          <a:p>
            <a:r>
              <a:rPr lang="en-GB" dirty="0"/>
              <a:t>Plastic and High-Touch Surfaces</a:t>
            </a: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2ED06-4751-E7C2-83D0-F832FB3E7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857500"/>
            <a:ext cx="4911905" cy="3747703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1800" dirty="0"/>
              <a:t> 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Prioritize high-touch areas like switches and doorknobs, emphasizing frequent cleaning to curb germ spread.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 </a:t>
            </a:r>
          </a:p>
          <a:p>
            <a:pPr>
              <a:lnSpc>
                <a:spcPct val="100000"/>
              </a:lnSpc>
            </a:pPr>
            <a:r>
              <a:rPr lang="en-GB" sz="1800" dirty="0" err="1"/>
              <a:t>Instill</a:t>
            </a:r>
            <a:r>
              <a:rPr lang="en-GB" sz="1800" dirty="0"/>
              <a:t> a routine cleaning schedule to prevent pathogen </a:t>
            </a:r>
            <a:r>
              <a:rPr lang="en-GB" sz="1800" dirty="0" err="1"/>
              <a:t>buildup</a:t>
            </a:r>
            <a:r>
              <a:rPr lang="en-GB" sz="1800" dirty="0"/>
              <a:t> on surfaces.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 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Implement color-coded cleaning tools to avoid cross-contamination, fostering a culture of staff responsibility for guest safety.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(</a:t>
            </a:r>
            <a:r>
              <a:rPr lang="en-GB" sz="1800" dirty="0" err="1"/>
              <a:t>Fotiadou</a:t>
            </a:r>
            <a:r>
              <a:rPr lang="en-GB" sz="1800" dirty="0"/>
              <a:t>, 2019)</a:t>
            </a:r>
          </a:p>
          <a:p>
            <a:pPr>
              <a:lnSpc>
                <a:spcPct val="100000"/>
              </a:lnSpc>
            </a:pPr>
            <a:endParaRPr lang="en-RO" sz="900" dirty="0"/>
          </a:p>
        </p:txBody>
      </p:sp>
      <p:pic>
        <p:nvPicPr>
          <p:cNvPr id="5" name="Picture 4" descr="A hand wearing yellow glove cleaning a surface&#10;&#10;Description automatically generated">
            <a:extLst>
              <a:ext uri="{FF2B5EF4-FFF2-40B4-BE49-F238E27FC236}">
                <a16:creationId xmlns:a16="http://schemas.microsoft.com/office/drawing/2014/main" id="{BD735A92-AA90-FE10-5B3A-838D02CCC1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701" r="23279" b="-2"/>
          <a:stretch/>
        </p:blipFill>
        <p:spPr>
          <a:xfrm>
            <a:off x="6103028" y="373566"/>
            <a:ext cx="4763015" cy="6231638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9893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CC260F1-CD9A-42C9-8ED4-1C61328D8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72772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49C8E-8824-CA1F-20E7-65142BACE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111983" cy="1515728"/>
          </a:xfrm>
        </p:spPr>
        <p:txBody>
          <a:bodyPr>
            <a:normAutofit/>
          </a:bodyPr>
          <a:lstStyle/>
          <a:p>
            <a:r>
              <a:rPr lang="en-GB" dirty="0"/>
              <a:t>Rewards &amp; Conclusion</a:t>
            </a: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C8239-885F-D9EC-9DE2-5F591D962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980525"/>
            <a:ext cx="4880343" cy="303139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000"/>
              <a:t>Housekeeping staff at Premier Inn Southampton Eastleigh receive performance-based bonuses for dedication and thoroughness.</a:t>
            </a:r>
          </a:p>
          <a:p>
            <a:pPr>
              <a:lnSpc>
                <a:spcPct val="100000"/>
              </a:lnSpc>
            </a:pPr>
            <a:r>
              <a:rPr lang="en-GB" sz="1000"/>
              <a:t> </a:t>
            </a:r>
          </a:p>
          <a:p>
            <a:pPr>
              <a:lnSpc>
                <a:spcPct val="100000"/>
              </a:lnSpc>
            </a:pPr>
            <a:r>
              <a:rPr lang="en-GB" sz="1000"/>
              <a:t>The hotel provides professional development opportunities, enabling staff to acquire new skills and advance in their careers.</a:t>
            </a:r>
          </a:p>
          <a:p>
            <a:pPr>
              <a:lnSpc>
                <a:spcPct val="100000"/>
              </a:lnSpc>
            </a:pPr>
            <a:r>
              <a:rPr lang="en-GB" sz="1000"/>
              <a:t> </a:t>
            </a:r>
          </a:p>
          <a:p>
            <a:pPr>
              <a:lnSpc>
                <a:spcPct val="100000"/>
              </a:lnSpc>
            </a:pPr>
            <a:r>
              <a:rPr lang="en-GB" sz="1000"/>
              <a:t>A commendation program recognizes outstanding efforts, fostering a positive work culture.</a:t>
            </a:r>
          </a:p>
          <a:p>
            <a:pPr>
              <a:lnSpc>
                <a:spcPct val="100000"/>
              </a:lnSpc>
            </a:pPr>
            <a:r>
              <a:rPr lang="en-GB" sz="1000"/>
              <a:t> </a:t>
            </a:r>
          </a:p>
          <a:p>
            <a:pPr>
              <a:lnSpc>
                <a:spcPct val="100000"/>
              </a:lnSpc>
            </a:pPr>
            <a:r>
              <a:rPr lang="en-GB" sz="1000"/>
              <a:t>Post-training, the hotel anticipates heightened cleanliness standards, enhancing guest satisfaction and cultivating a motivated and skilled workforce.</a:t>
            </a:r>
          </a:p>
          <a:p>
            <a:pPr>
              <a:lnSpc>
                <a:spcPct val="100000"/>
              </a:lnSpc>
            </a:pPr>
            <a:r>
              <a:rPr lang="en-GB" sz="1000"/>
              <a:t>(Banks, 2017)</a:t>
            </a:r>
          </a:p>
          <a:p>
            <a:pPr>
              <a:lnSpc>
                <a:spcPct val="100000"/>
              </a:lnSpc>
            </a:pPr>
            <a:endParaRPr lang="en-RO" sz="1000"/>
          </a:p>
        </p:txBody>
      </p:sp>
      <p:pic>
        <p:nvPicPr>
          <p:cNvPr id="5" name="Picture 4" descr="A trophy with a yellow and blue ribbon&#10;&#10;Description automatically generated">
            <a:extLst>
              <a:ext uri="{FF2B5EF4-FFF2-40B4-BE49-F238E27FC236}">
                <a16:creationId xmlns:a16="http://schemas.microsoft.com/office/drawing/2014/main" id="{0D92C316-FC23-F2AD-4A6C-6DDE10C6CD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195" r="3945" b="2"/>
          <a:stretch/>
        </p:blipFill>
        <p:spPr>
          <a:xfrm>
            <a:off x="6234580" y="3233692"/>
            <a:ext cx="4909730" cy="3006387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E5E65AB-D749-F6D3-876A-54FDF5B21DAA}"/>
              </a:ext>
            </a:extLst>
          </p:cNvPr>
          <p:cNvSpPr txBox="1"/>
          <p:nvPr/>
        </p:nvSpPr>
        <p:spPr>
          <a:xfrm>
            <a:off x="8673762" y="6040024"/>
            <a:ext cx="247054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RO" sz="700">
                <a:solidFill>
                  <a:srgbClr val="FFFFFF"/>
                </a:solidFill>
                <a:hlinkClick r:id="rId3" tooltip="https://freepngimg.com/png/55123-rewards-hd-image-fre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RO" sz="700">
                <a:solidFill>
                  <a:srgbClr val="FFFFFF"/>
                </a:solidFill>
              </a:rPr>
              <a:t> by Unknown Author is licensed under </a:t>
            </a:r>
            <a:r>
              <a:rPr lang="en-RO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210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416DF-0530-4C60-3BE3-0BE9891D7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1F2C8-D0DC-43D2-ADB5-8AC02CCA9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1. Banks, S. (2017). The Importance of Housekeeping in the Hospitality Industry. Journal of Hospitality and Tourism Management, 18(1), 37-45.</a:t>
            </a:r>
          </a:p>
          <a:p>
            <a:r>
              <a:rPr lang="en-GB" dirty="0"/>
              <a:t>2. Cheng, I. (2018). Housekeeping Management in Hotels: A Case Study. International Journal of Contemporary Hospitality Management, 30(8), 3159-3171.</a:t>
            </a:r>
          </a:p>
          <a:p>
            <a:r>
              <a:rPr lang="en-GB" dirty="0"/>
              <a:t>3. </a:t>
            </a:r>
            <a:r>
              <a:rPr lang="en-GB" dirty="0" err="1"/>
              <a:t>Fotiadou</a:t>
            </a:r>
            <a:r>
              <a:rPr lang="en-GB" dirty="0"/>
              <a:t>, A. (2019). The Role of Housekeeping in Hotel Quality. Journal of Quality Assurance in Hospitality and Tourism, 19(1), 39-51.</a:t>
            </a:r>
          </a:p>
          <a:p>
            <a:r>
              <a:rPr lang="en-GB" dirty="0"/>
              <a:t>4. Gagliano, C. (2017). The Impact of Housekeeping on Hotel Guest Satisfaction. Journal of Hospitality Marketing and Management, 26(1), 33-44.</a:t>
            </a:r>
          </a:p>
          <a:p>
            <a:r>
              <a:rPr lang="en-GB" dirty="0"/>
              <a:t>5. Gao, J. (2018). An Exploratory Study of Housekeeping Practices in Chinese Hotels. International Journal of Contemporary Hospitality Management, 30(10), 3625-3637.</a:t>
            </a:r>
          </a:p>
          <a:p>
            <a:r>
              <a:rPr lang="en-GB" dirty="0"/>
              <a:t>6. </a:t>
            </a:r>
            <a:r>
              <a:rPr lang="en-GB" dirty="0" err="1"/>
              <a:t>Klimberg</a:t>
            </a:r>
            <a:r>
              <a:rPr lang="en-GB" dirty="0"/>
              <a:t>, J. (2016). Housekeeping in the Hospitality Industry: A Review of the Literature. Journal of Hospitality and Tourism Research, 12(1), 15-25.</a:t>
            </a:r>
          </a:p>
          <a:p>
            <a:r>
              <a:rPr lang="en-GB" dirty="0"/>
              <a:t>7. Liu, Y. (2019). The Effect of Housekeeping on Hotel Performance. Journal of Hospitality Financial Management, 27(2), 30-38.</a:t>
            </a:r>
          </a:p>
          <a:p>
            <a:r>
              <a:rPr lang="en-GB" dirty="0"/>
              <a:t>8. Mills, P. (2018). Housekeeping and Guest Satisfaction in the Hotel Industry. Journal of Travel Research, 67(3), 309-321.</a:t>
            </a:r>
          </a:p>
          <a:p>
            <a:r>
              <a:rPr lang="en-GB" dirty="0"/>
              <a:t>9. Nguyen, T. (2017). The Influence of Housekeeping on Hotel Brand Image. Journal of Hospitality Marketing and Management, 26(3), 253-264.</a:t>
            </a:r>
          </a:p>
          <a:p>
            <a:r>
              <a:rPr lang="en-GB" dirty="0"/>
              <a:t>10. Zhang, Y. (2019). The Role of Housekeeping in Sustainable Hotel Operations. Journal of Sustainable Tourism, 27(4), 601-615.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806817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evelVTI">
  <a:themeElements>
    <a:clrScheme name="AnalogousFromRegularSeed_2SEEDS">
      <a:dk1>
        <a:srgbClr val="000000"/>
      </a:dk1>
      <a:lt1>
        <a:srgbClr val="FFFFFF"/>
      </a:lt1>
      <a:dk2>
        <a:srgbClr val="3D2229"/>
      </a:dk2>
      <a:lt2>
        <a:srgbClr val="E2E5E8"/>
      </a:lt2>
      <a:accent1>
        <a:srgbClr val="D56A17"/>
      </a:accent1>
      <a:accent2>
        <a:srgbClr val="E72D29"/>
      </a:accent2>
      <a:accent3>
        <a:srgbClr val="B8A221"/>
      </a:accent3>
      <a:accent4>
        <a:srgbClr val="14B4A3"/>
      </a:accent4>
      <a:accent5>
        <a:srgbClr val="29ADE7"/>
      </a:accent5>
      <a:accent6>
        <a:srgbClr val="174CD5"/>
      </a:accent6>
      <a:hlink>
        <a:srgbClr val="3F87BF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878</Words>
  <Application>Microsoft Office PowerPoint</Application>
  <PresentationFormat>Widescreen</PresentationFormat>
  <Paragraphs>94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Bierstadt</vt:lpstr>
      <vt:lpstr>Source Sans Pro</vt:lpstr>
      <vt:lpstr>BevelVTI</vt:lpstr>
      <vt:lpstr>Operating Hotel Facilities    Training for the Housekeeping Department at Premier Inn Southampton (EASTLEIGH) </vt:lpstr>
      <vt:lpstr>Table of Contents </vt:lpstr>
      <vt:lpstr>Introduction - Housekeeping</vt:lpstr>
      <vt:lpstr>Employee Engagement Model -Herzberg’s  Two Factor Theory-</vt:lpstr>
      <vt:lpstr>Cleaning Techniques- Bathroom</vt:lpstr>
      <vt:lpstr>Tips and Tricks </vt:lpstr>
      <vt:lpstr>Special Considerations</vt:lpstr>
      <vt:lpstr>Fabric Upholstery</vt:lpstr>
      <vt:lpstr>Plastic and High-Touch Surfaces</vt:lpstr>
      <vt:lpstr>Rewards &amp;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Operating Hotel Facilities    Training for the Housekeeping Department at Premier Inn Southampton (EASTLEIGH) </dc:title>
  <dc:creator>Andrea Betina Rideg</dc:creator>
  <cp:lastModifiedBy>Catalin Viorel Ciobanu</cp:lastModifiedBy>
  <cp:revision>2</cp:revision>
  <dcterms:created xsi:type="dcterms:W3CDTF">2023-11-09T21:17:14Z</dcterms:created>
  <dcterms:modified xsi:type="dcterms:W3CDTF">2023-11-12T10:18:07Z</dcterms:modified>
</cp:coreProperties>
</file>