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64" r:id="rId5"/>
    <p:sldId id="312" r:id="rId6"/>
    <p:sldId id="327" r:id="rId7"/>
    <p:sldId id="313" r:id="rId8"/>
    <p:sldId id="314" r:id="rId9"/>
    <p:sldId id="315" r:id="rId10"/>
    <p:sldId id="318" r:id="rId11"/>
    <p:sldId id="322" r:id="rId12"/>
    <p:sldId id="317" r:id="rId13"/>
    <p:sldId id="325" r:id="rId14"/>
    <p:sldId id="321" r:id="rId15"/>
    <p:sldId id="326" r:id="rId16"/>
    <p:sldId id="319" r:id="rId17"/>
    <p:sldId id="324" r:id="rId18"/>
    <p:sldId id="32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91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0" autoAdjust="0"/>
    <p:restoredTop sz="94619" autoAdjust="0"/>
  </p:normalViewPr>
  <p:slideViewPr>
    <p:cSldViewPr snapToGrid="0">
      <p:cViewPr varScale="1">
        <p:scale>
          <a:sx n="113" d="100"/>
          <a:sy n="113" d="100"/>
        </p:scale>
        <p:origin x="3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05/8/layout/list1" loCatId="list" qsTypeId="urn:microsoft.com/office/officeart/2005/8/quickstyle/simple4" qsCatId="simple" csTypeId="urn:microsoft.com/office/officeart/2005/8/colors/accent2_2" csCatId="accent2" phldr="1"/>
      <dgm:spPr/>
      <dgm:t>
        <a:bodyPr/>
        <a:lstStyle/>
        <a:p>
          <a:endParaRPr lang="en-US"/>
        </a:p>
      </dgm:t>
    </dgm:pt>
    <dgm:pt modelId="{40FC4FFE-8987-4A26-B7F4-8A516F18ADAE}">
      <dgm:prSet/>
      <dgm:spPr>
        <a:solidFill>
          <a:srgbClr val="7F91A7"/>
        </a:solidFill>
      </dgm:spPr>
      <dgm:t>
        <a:bodyPr/>
        <a:lstStyle/>
        <a:p>
          <a:pPr>
            <a:defRPr cap="all"/>
          </a:pPr>
          <a:r>
            <a:rPr lang="en-US" dirty="0"/>
            <a:t>Daughter</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a:solidFill>
          <a:srgbClr val="7F91A7"/>
        </a:solidFill>
      </dgm:spPr>
      <dgm:t>
        <a:bodyPr/>
        <a:lstStyle/>
        <a:p>
          <a:pPr>
            <a:defRPr cap="all"/>
          </a:pPr>
          <a:r>
            <a:rPr lang="en-US"/>
            <a:t>Wife</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a:solidFill>
          <a:srgbClr val="7F91A7"/>
        </a:solidFill>
      </dgm:spPr>
      <dgm:t>
        <a:bodyPr/>
        <a:lstStyle/>
        <a:p>
          <a:pPr>
            <a:defRPr cap="all"/>
          </a:pPr>
          <a:r>
            <a:rPr lang="en-US"/>
            <a:t>Mother</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6EC9A824-F81A-420F-A993-3BB1664FF4EA}" type="pres">
      <dgm:prSet presAssocID="{01A66772-F185-4D58-B8BB-E9370D7A7A2B}" presName="linear" presStyleCnt="0">
        <dgm:presLayoutVars>
          <dgm:dir/>
          <dgm:animLvl val="lvl"/>
          <dgm:resizeHandles val="exact"/>
        </dgm:presLayoutVars>
      </dgm:prSet>
      <dgm:spPr/>
    </dgm:pt>
    <dgm:pt modelId="{54DD0067-659B-40DA-955D-932798BC9974}" type="pres">
      <dgm:prSet presAssocID="{40FC4FFE-8987-4A26-B7F4-8A516F18ADAE}" presName="parentLin" presStyleCnt="0"/>
      <dgm:spPr/>
    </dgm:pt>
    <dgm:pt modelId="{2AFB611F-B913-4474-85BB-33F851FA3B6C}" type="pres">
      <dgm:prSet presAssocID="{40FC4FFE-8987-4A26-B7F4-8A516F18ADAE}" presName="parentLeftMargin" presStyleLbl="node1" presStyleIdx="0" presStyleCnt="3"/>
      <dgm:spPr/>
    </dgm:pt>
    <dgm:pt modelId="{B04791D7-EAC7-46A6-94EB-99FAB0E0379E}" type="pres">
      <dgm:prSet presAssocID="{40FC4FFE-8987-4A26-B7F4-8A516F18ADAE}" presName="parentText" presStyleLbl="node1" presStyleIdx="0" presStyleCnt="3" custLinFactNeighborX="3786" custLinFactNeighborY="2868">
        <dgm:presLayoutVars>
          <dgm:chMax val="0"/>
          <dgm:bulletEnabled val="1"/>
        </dgm:presLayoutVars>
      </dgm:prSet>
      <dgm:spPr/>
    </dgm:pt>
    <dgm:pt modelId="{01A82E30-E8EA-4AF8-80AA-878F27E60B39}" type="pres">
      <dgm:prSet presAssocID="{40FC4FFE-8987-4A26-B7F4-8A516F18ADAE}" presName="negativeSpace" presStyleCnt="0"/>
      <dgm:spPr/>
    </dgm:pt>
    <dgm:pt modelId="{BC5B8447-30A0-406C-814C-10E658419158}" type="pres">
      <dgm:prSet presAssocID="{40FC4FFE-8987-4A26-B7F4-8A516F18ADAE}" presName="childText" presStyleLbl="conFgAcc1" presStyleIdx="0" presStyleCnt="3" custLinFactNeighborX="1325" custLinFactNeighborY="-30099">
        <dgm:presLayoutVars>
          <dgm:bulletEnabled val="1"/>
        </dgm:presLayoutVars>
      </dgm:prSet>
      <dgm:spPr>
        <a:ln>
          <a:solidFill>
            <a:srgbClr val="7F91A7"/>
          </a:solidFill>
        </a:ln>
      </dgm:spPr>
    </dgm:pt>
    <dgm:pt modelId="{A08050A0-68FF-4F51-80D2-21AEE527BACA}" type="pres">
      <dgm:prSet presAssocID="{5B62599A-5C9B-48E7-896E-EA782AC60C8B}" presName="spaceBetweenRectangles" presStyleCnt="0"/>
      <dgm:spPr/>
    </dgm:pt>
    <dgm:pt modelId="{D51E99C9-C56C-4D11-800B-6619C1C76BBB}" type="pres">
      <dgm:prSet presAssocID="{49225C73-1633-42F1-AB3B-7CB183E5F8B8}" presName="parentLin" presStyleCnt="0"/>
      <dgm:spPr/>
    </dgm:pt>
    <dgm:pt modelId="{524581C8-DEE1-4656-A6E4-2C321BE8C718}" type="pres">
      <dgm:prSet presAssocID="{49225C73-1633-42F1-AB3B-7CB183E5F8B8}" presName="parentLeftMargin" presStyleLbl="node1" presStyleIdx="0" presStyleCnt="3"/>
      <dgm:spPr/>
    </dgm:pt>
    <dgm:pt modelId="{431AB0B7-FCC0-4072-B8CD-2488BB1FBE10}" type="pres">
      <dgm:prSet presAssocID="{49225C73-1633-42F1-AB3B-7CB183E5F8B8}" presName="parentText" presStyleLbl="node1" presStyleIdx="1" presStyleCnt="3" custLinFactNeighborY="2868">
        <dgm:presLayoutVars>
          <dgm:chMax val="0"/>
          <dgm:bulletEnabled val="1"/>
        </dgm:presLayoutVars>
      </dgm:prSet>
      <dgm:spPr/>
    </dgm:pt>
    <dgm:pt modelId="{A183181D-6D8C-47DA-85F3-563611FB16BA}" type="pres">
      <dgm:prSet presAssocID="{49225C73-1633-42F1-AB3B-7CB183E5F8B8}" presName="negativeSpace" presStyleCnt="0"/>
      <dgm:spPr/>
    </dgm:pt>
    <dgm:pt modelId="{901CE858-0030-448D-890A-96A7B622C05B}" type="pres">
      <dgm:prSet presAssocID="{49225C73-1633-42F1-AB3B-7CB183E5F8B8}" presName="childText" presStyleLbl="conFgAcc1" presStyleIdx="1" presStyleCnt="3">
        <dgm:presLayoutVars>
          <dgm:bulletEnabled val="1"/>
        </dgm:presLayoutVars>
      </dgm:prSet>
      <dgm:spPr>
        <a:ln>
          <a:solidFill>
            <a:srgbClr val="7F91A7"/>
          </a:solidFill>
        </a:ln>
      </dgm:spPr>
    </dgm:pt>
    <dgm:pt modelId="{FA898695-EFA1-46AE-8024-117582099168}" type="pres">
      <dgm:prSet presAssocID="{9646853A-8964-4519-A5B1-0B7D18B2983D}" presName="spaceBetweenRectangles" presStyleCnt="0"/>
      <dgm:spPr/>
    </dgm:pt>
    <dgm:pt modelId="{8E6E3D30-C989-418D-9867-3BE2E0D23843}" type="pres">
      <dgm:prSet presAssocID="{1C383F32-22E8-4F62-A3E0-BDC3D5F48992}" presName="parentLin" presStyleCnt="0"/>
      <dgm:spPr/>
    </dgm:pt>
    <dgm:pt modelId="{7AEC00C7-38CC-4E1C-96CE-B1F55A5F5A11}" type="pres">
      <dgm:prSet presAssocID="{1C383F32-22E8-4F62-A3E0-BDC3D5F48992}" presName="parentLeftMargin" presStyleLbl="node1" presStyleIdx="1" presStyleCnt="3"/>
      <dgm:spPr/>
    </dgm:pt>
    <dgm:pt modelId="{E67E2A28-C0C9-4AAC-9BF2-17E147E7E1B5}" type="pres">
      <dgm:prSet presAssocID="{1C383F32-22E8-4F62-A3E0-BDC3D5F48992}" presName="parentText" presStyleLbl="node1" presStyleIdx="2" presStyleCnt="3">
        <dgm:presLayoutVars>
          <dgm:chMax val="0"/>
          <dgm:bulletEnabled val="1"/>
        </dgm:presLayoutVars>
      </dgm:prSet>
      <dgm:spPr/>
    </dgm:pt>
    <dgm:pt modelId="{636509AC-614A-49A9-A09E-016270A81351}" type="pres">
      <dgm:prSet presAssocID="{1C383F32-22E8-4F62-A3E0-BDC3D5F48992}" presName="negativeSpace" presStyleCnt="0"/>
      <dgm:spPr/>
    </dgm:pt>
    <dgm:pt modelId="{5C68822B-B06E-4572-970A-48832222C2AC}" type="pres">
      <dgm:prSet presAssocID="{1C383F32-22E8-4F62-A3E0-BDC3D5F48992}" presName="childText" presStyleLbl="conFgAcc1" presStyleIdx="2" presStyleCnt="3">
        <dgm:presLayoutVars>
          <dgm:bulletEnabled val="1"/>
        </dgm:presLayoutVars>
      </dgm:prSet>
      <dgm:spPr>
        <a:ln>
          <a:solidFill>
            <a:srgbClr val="7F91A7"/>
          </a:solidFill>
        </a:ln>
      </dgm:spPr>
    </dgm:pt>
  </dgm:ptLst>
  <dgm:cxnLst>
    <dgm:cxn modelId="{A9154303-8225-4248-91DC-1B0156A35F07}" srcId="{01A66772-F185-4D58-B8BB-E9370D7A7A2B}" destId="{49225C73-1633-42F1-AB3B-7CB183E5F8B8}" srcOrd="1" destOrd="0" parTransId="{1A0E2090-1D4F-438A-8766-B6030CE01ADD}" sibTransId="{9646853A-8964-4519-A5B1-0B7D18B2983D}"/>
    <dgm:cxn modelId="{0B5E1B0D-7E3D-4156-9CCF-8264B07BAF04}" type="presOf" srcId="{40FC4FFE-8987-4A26-B7F4-8A516F18ADAE}" destId="{B04791D7-EAC7-46A6-94EB-99FAB0E0379E}" srcOrd="1" destOrd="0" presId="urn:microsoft.com/office/officeart/2005/8/layout/list1"/>
    <dgm:cxn modelId="{B8C82461-1C95-43CA-A0C7-8EA2843B62E2}" type="presOf" srcId="{49225C73-1633-42F1-AB3B-7CB183E5F8B8}" destId="{431AB0B7-FCC0-4072-B8CD-2488BB1FBE10}" srcOrd="1" destOrd="0" presId="urn:microsoft.com/office/officeart/2005/8/layout/list1"/>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48F4687-F6AE-4DE0-AC8C-7046CAA1E8A6}" type="presOf" srcId="{1C383F32-22E8-4F62-A3E0-BDC3D5F48992}" destId="{E67E2A28-C0C9-4AAC-9BF2-17E147E7E1B5}" srcOrd="1" destOrd="0" presId="urn:microsoft.com/office/officeart/2005/8/layout/list1"/>
    <dgm:cxn modelId="{C9A8B5A5-2D21-4F08-87C0-69714B060711}" type="presOf" srcId="{40FC4FFE-8987-4A26-B7F4-8A516F18ADAE}" destId="{2AFB611F-B913-4474-85BB-33F851FA3B6C}" srcOrd="0" destOrd="0" presId="urn:microsoft.com/office/officeart/2005/8/layout/list1"/>
    <dgm:cxn modelId="{951013BB-49C9-4AF3-99BC-748E48823EEC}" type="presOf" srcId="{1C383F32-22E8-4F62-A3E0-BDC3D5F48992}" destId="{7AEC00C7-38CC-4E1C-96CE-B1F55A5F5A11}" srcOrd="0" destOrd="0" presId="urn:microsoft.com/office/officeart/2005/8/layout/list1"/>
    <dgm:cxn modelId="{B8EB00C1-077A-4225-AE21-E0E177181C1A}" type="presOf" srcId="{01A66772-F185-4D58-B8BB-E9370D7A7A2B}" destId="{6EC9A824-F81A-420F-A993-3BB1664FF4EA}" srcOrd="0" destOrd="0" presId="urn:microsoft.com/office/officeart/2005/8/layout/list1"/>
    <dgm:cxn modelId="{58514AFD-F1FF-4060-AB36-8449539A781E}" type="presOf" srcId="{49225C73-1633-42F1-AB3B-7CB183E5F8B8}" destId="{524581C8-DEE1-4656-A6E4-2C321BE8C718}" srcOrd="0" destOrd="0" presId="urn:microsoft.com/office/officeart/2005/8/layout/list1"/>
    <dgm:cxn modelId="{5365A39C-723F-43A0-A890-531FD7BC0686}" type="presParOf" srcId="{6EC9A824-F81A-420F-A993-3BB1664FF4EA}" destId="{54DD0067-659B-40DA-955D-932798BC9974}" srcOrd="0" destOrd="0" presId="urn:microsoft.com/office/officeart/2005/8/layout/list1"/>
    <dgm:cxn modelId="{836699B7-6D02-4F5D-9E1C-91280801FEE5}" type="presParOf" srcId="{54DD0067-659B-40DA-955D-932798BC9974}" destId="{2AFB611F-B913-4474-85BB-33F851FA3B6C}" srcOrd="0" destOrd="0" presId="urn:microsoft.com/office/officeart/2005/8/layout/list1"/>
    <dgm:cxn modelId="{12335083-DDCE-4631-BC72-145D8BBB1B7E}" type="presParOf" srcId="{54DD0067-659B-40DA-955D-932798BC9974}" destId="{B04791D7-EAC7-46A6-94EB-99FAB0E0379E}" srcOrd="1" destOrd="0" presId="urn:microsoft.com/office/officeart/2005/8/layout/list1"/>
    <dgm:cxn modelId="{F311ACEE-C0F4-45E2-AEBC-09C7058C0816}" type="presParOf" srcId="{6EC9A824-F81A-420F-A993-3BB1664FF4EA}" destId="{01A82E30-E8EA-4AF8-80AA-878F27E60B39}" srcOrd="1" destOrd="0" presId="urn:microsoft.com/office/officeart/2005/8/layout/list1"/>
    <dgm:cxn modelId="{B3DDB880-2310-47DC-B503-FB8B1AF3C309}" type="presParOf" srcId="{6EC9A824-F81A-420F-A993-3BB1664FF4EA}" destId="{BC5B8447-30A0-406C-814C-10E658419158}" srcOrd="2" destOrd="0" presId="urn:microsoft.com/office/officeart/2005/8/layout/list1"/>
    <dgm:cxn modelId="{819F3753-B79A-4BE0-96C5-56A8EDDE5868}" type="presParOf" srcId="{6EC9A824-F81A-420F-A993-3BB1664FF4EA}" destId="{A08050A0-68FF-4F51-80D2-21AEE527BACA}" srcOrd="3" destOrd="0" presId="urn:microsoft.com/office/officeart/2005/8/layout/list1"/>
    <dgm:cxn modelId="{09E60C8C-7D82-47B7-83CA-4CB94715234A}" type="presParOf" srcId="{6EC9A824-F81A-420F-A993-3BB1664FF4EA}" destId="{D51E99C9-C56C-4D11-800B-6619C1C76BBB}" srcOrd="4" destOrd="0" presId="urn:microsoft.com/office/officeart/2005/8/layout/list1"/>
    <dgm:cxn modelId="{7623F9CA-B184-43A8-BFDC-0D61F2E06415}" type="presParOf" srcId="{D51E99C9-C56C-4D11-800B-6619C1C76BBB}" destId="{524581C8-DEE1-4656-A6E4-2C321BE8C718}" srcOrd="0" destOrd="0" presId="urn:microsoft.com/office/officeart/2005/8/layout/list1"/>
    <dgm:cxn modelId="{951A32C5-6B1C-4057-9053-B9BDEDD98BF2}" type="presParOf" srcId="{D51E99C9-C56C-4D11-800B-6619C1C76BBB}" destId="{431AB0B7-FCC0-4072-B8CD-2488BB1FBE10}" srcOrd="1" destOrd="0" presId="urn:microsoft.com/office/officeart/2005/8/layout/list1"/>
    <dgm:cxn modelId="{93EACF16-8355-4D8C-8B5A-4930A7FEA3DA}" type="presParOf" srcId="{6EC9A824-F81A-420F-A993-3BB1664FF4EA}" destId="{A183181D-6D8C-47DA-85F3-563611FB16BA}" srcOrd="5" destOrd="0" presId="urn:microsoft.com/office/officeart/2005/8/layout/list1"/>
    <dgm:cxn modelId="{84844365-9EB3-46DF-8865-04A191AF3A73}" type="presParOf" srcId="{6EC9A824-F81A-420F-A993-3BB1664FF4EA}" destId="{901CE858-0030-448D-890A-96A7B622C05B}" srcOrd="6" destOrd="0" presId="urn:microsoft.com/office/officeart/2005/8/layout/list1"/>
    <dgm:cxn modelId="{C417188B-7CD4-45E6-9DD4-CB0E28DE297A}" type="presParOf" srcId="{6EC9A824-F81A-420F-A993-3BB1664FF4EA}" destId="{FA898695-EFA1-46AE-8024-117582099168}" srcOrd="7" destOrd="0" presId="urn:microsoft.com/office/officeart/2005/8/layout/list1"/>
    <dgm:cxn modelId="{0B309068-92CF-4C36-9980-152138581032}" type="presParOf" srcId="{6EC9A824-F81A-420F-A993-3BB1664FF4EA}" destId="{8E6E3D30-C989-418D-9867-3BE2E0D23843}" srcOrd="8" destOrd="0" presId="urn:microsoft.com/office/officeart/2005/8/layout/list1"/>
    <dgm:cxn modelId="{6850274A-E670-4746-A2CC-99CC7B3572FC}" type="presParOf" srcId="{8E6E3D30-C989-418D-9867-3BE2E0D23843}" destId="{7AEC00C7-38CC-4E1C-96CE-B1F55A5F5A11}" srcOrd="0" destOrd="0" presId="urn:microsoft.com/office/officeart/2005/8/layout/list1"/>
    <dgm:cxn modelId="{CC385B8E-E773-41FA-BC6E-6DD29EF76992}" type="presParOf" srcId="{8E6E3D30-C989-418D-9867-3BE2E0D23843}" destId="{E67E2A28-C0C9-4AAC-9BF2-17E147E7E1B5}" srcOrd="1" destOrd="0" presId="urn:microsoft.com/office/officeart/2005/8/layout/list1"/>
    <dgm:cxn modelId="{057BF87B-EE70-44BD-8D10-0F9CB0E51DFE}" type="presParOf" srcId="{6EC9A824-F81A-420F-A993-3BB1664FF4EA}" destId="{636509AC-614A-49A9-A09E-016270A81351}" srcOrd="9" destOrd="0" presId="urn:microsoft.com/office/officeart/2005/8/layout/list1"/>
    <dgm:cxn modelId="{CDCE478C-7519-4DA1-95CD-18387D175885}" type="presParOf" srcId="{6EC9A824-F81A-420F-A993-3BB1664FF4EA}" destId="{5C68822B-B06E-4572-970A-48832222C2AC}" srcOrd="10" destOrd="0" presId="urn:microsoft.com/office/officeart/2005/8/layout/list1"/>
  </dgm:cxnLst>
  <dgm:bg/>
  <dgm:whole>
    <a:ln>
      <a:solidFill>
        <a:srgbClr val="7F91A7"/>
      </a:solidFill>
    </a:ln>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03A935-9D5D-4BB6-A8C9-0CA294B693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B6381BD0-E2EF-4264-9564-041AB055A77F}">
      <dgm:prSet phldrT="[Text]" custT="1"/>
      <dgm:spPr/>
      <dgm:t>
        <a:bodyPr/>
        <a:lstStyle/>
        <a:p>
          <a:r>
            <a:rPr lang="en-GB" sz="1600" dirty="0"/>
            <a:t>She did not openly mourn the deaths of her children</a:t>
          </a:r>
        </a:p>
      </dgm:t>
    </dgm:pt>
    <dgm:pt modelId="{0692251A-88F3-429C-A4A6-985BB6753365}" type="parTrans" cxnId="{F2B52FA8-64D1-4001-BE35-A7CAEEDDEAE6}">
      <dgm:prSet/>
      <dgm:spPr/>
      <dgm:t>
        <a:bodyPr/>
        <a:lstStyle/>
        <a:p>
          <a:endParaRPr lang="en-GB"/>
        </a:p>
      </dgm:t>
    </dgm:pt>
    <dgm:pt modelId="{A0A0317D-191B-4E85-8D1C-C8C95BAFD9EC}" type="sibTrans" cxnId="{F2B52FA8-64D1-4001-BE35-A7CAEEDDEAE6}">
      <dgm:prSet/>
      <dgm:spPr/>
      <dgm:t>
        <a:bodyPr/>
        <a:lstStyle/>
        <a:p>
          <a:endParaRPr lang="en-GB"/>
        </a:p>
      </dgm:t>
    </dgm:pt>
    <dgm:pt modelId="{38F0F78D-27EC-4D15-BE5B-BB40F8678548}">
      <dgm:prSet phldrT="[Text]"/>
      <dgm:spPr/>
      <dgm:t>
        <a:bodyPr/>
        <a:lstStyle/>
        <a:p>
          <a:r>
            <a:rPr lang="en-GB" dirty="0"/>
            <a:t>In a letter to Gaius, she told him to think of the country before getting revenge for his brother</a:t>
          </a:r>
        </a:p>
      </dgm:t>
    </dgm:pt>
    <dgm:pt modelId="{F76D0847-98BD-4564-8465-985A0A921859}" type="parTrans" cxnId="{CDB1C6A1-80E4-4836-BE80-BAADE2344450}">
      <dgm:prSet/>
      <dgm:spPr/>
      <dgm:t>
        <a:bodyPr/>
        <a:lstStyle/>
        <a:p>
          <a:endParaRPr lang="en-GB"/>
        </a:p>
      </dgm:t>
    </dgm:pt>
    <dgm:pt modelId="{B68ECE0A-2502-4BA6-A318-3586D893AF61}" type="sibTrans" cxnId="{CDB1C6A1-80E4-4836-BE80-BAADE2344450}">
      <dgm:prSet/>
      <dgm:spPr/>
      <dgm:t>
        <a:bodyPr/>
        <a:lstStyle/>
        <a:p>
          <a:endParaRPr lang="en-GB"/>
        </a:p>
      </dgm:t>
    </dgm:pt>
    <dgm:pt modelId="{C5859F03-27A0-432A-A55A-456C64EA0B3E}">
      <dgm:prSet phldrT="[Text]" custT="1"/>
      <dgm:spPr/>
      <dgm:t>
        <a:bodyPr/>
        <a:lstStyle/>
        <a:p>
          <a:r>
            <a:rPr lang="en-GB" sz="1600" dirty="0"/>
            <a:t>Loyal to her husband even after his death</a:t>
          </a:r>
        </a:p>
      </dgm:t>
    </dgm:pt>
    <dgm:pt modelId="{AE66BF3E-1292-4BE3-AB80-DDBE8BA168EC}" type="parTrans" cxnId="{F1813CF9-FEA9-4987-A929-03861BCFD67E}">
      <dgm:prSet/>
      <dgm:spPr/>
      <dgm:t>
        <a:bodyPr/>
        <a:lstStyle/>
        <a:p>
          <a:endParaRPr lang="en-GB"/>
        </a:p>
      </dgm:t>
    </dgm:pt>
    <dgm:pt modelId="{92DBC6A6-7955-4847-85CE-2EF241F47595}" type="sibTrans" cxnId="{F1813CF9-FEA9-4987-A929-03861BCFD67E}">
      <dgm:prSet/>
      <dgm:spPr/>
      <dgm:t>
        <a:bodyPr/>
        <a:lstStyle/>
        <a:p>
          <a:endParaRPr lang="en-GB"/>
        </a:p>
      </dgm:t>
    </dgm:pt>
    <dgm:pt modelId="{2A70E6C7-E9B5-43C7-8E84-0EB6F520DCBB}">
      <dgm:prSet phldrT="[Text]" custT="1"/>
      <dgm:spPr/>
      <dgm:t>
        <a:bodyPr/>
        <a:lstStyle/>
        <a:p>
          <a:r>
            <a:rPr lang="en-GB" sz="1600" dirty="0"/>
            <a:t>She did not try to publicly influence politics</a:t>
          </a:r>
        </a:p>
      </dgm:t>
    </dgm:pt>
    <dgm:pt modelId="{492FE82C-4574-4FD6-A038-2E22686C05B7}" type="parTrans" cxnId="{67F05630-CCDF-4438-8DEA-D7EB70EDF2B6}">
      <dgm:prSet/>
      <dgm:spPr/>
      <dgm:t>
        <a:bodyPr/>
        <a:lstStyle/>
        <a:p>
          <a:endParaRPr lang="en-GB"/>
        </a:p>
      </dgm:t>
    </dgm:pt>
    <dgm:pt modelId="{9ADB2DAB-5CF5-4E21-B100-FA4D4C56A0E3}" type="sibTrans" cxnId="{67F05630-CCDF-4438-8DEA-D7EB70EDF2B6}">
      <dgm:prSet/>
      <dgm:spPr/>
      <dgm:t>
        <a:bodyPr/>
        <a:lstStyle/>
        <a:p>
          <a:endParaRPr lang="en-GB"/>
        </a:p>
      </dgm:t>
    </dgm:pt>
    <dgm:pt modelId="{7C78E380-252D-4854-BC50-3EA86E7F67BF}">
      <dgm:prSet phldrT="[Text]" custT="1"/>
      <dgm:spPr/>
      <dgm:t>
        <a:bodyPr/>
        <a:lstStyle/>
        <a:p>
          <a:r>
            <a:rPr lang="en-GB" sz="1800" dirty="0"/>
            <a:t>She was a wife and a mother</a:t>
          </a:r>
        </a:p>
      </dgm:t>
    </dgm:pt>
    <dgm:pt modelId="{4E61A56B-317F-449B-8CE2-5754F47EEF43}" type="parTrans" cxnId="{E2BBD765-CED2-45CB-AB37-0FCF4EDF6E25}">
      <dgm:prSet/>
      <dgm:spPr/>
      <dgm:t>
        <a:bodyPr/>
        <a:lstStyle/>
        <a:p>
          <a:endParaRPr lang="en-GB"/>
        </a:p>
      </dgm:t>
    </dgm:pt>
    <dgm:pt modelId="{D8F298D3-A251-4D27-97ED-8AD359C6923E}" type="sibTrans" cxnId="{E2BBD765-CED2-45CB-AB37-0FCF4EDF6E25}">
      <dgm:prSet/>
      <dgm:spPr/>
      <dgm:t>
        <a:bodyPr/>
        <a:lstStyle/>
        <a:p>
          <a:endParaRPr lang="en-GB"/>
        </a:p>
      </dgm:t>
    </dgm:pt>
    <dgm:pt modelId="{E5AA6A5D-D37A-40CF-9081-7F1551D56D5C}" type="pres">
      <dgm:prSet presAssocID="{0103A935-9D5D-4BB6-A8C9-0CA294B693F8}" presName="diagram" presStyleCnt="0">
        <dgm:presLayoutVars>
          <dgm:dir/>
          <dgm:resizeHandles val="exact"/>
        </dgm:presLayoutVars>
      </dgm:prSet>
      <dgm:spPr/>
    </dgm:pt>
    <dgm:pt modelId="{420BD11B-36BC-4EDC-B089-BE6655B73027}" type="pres">
      <dgm:prSet presAssocID="{B6381BD0-E2EF-4264-9564-041AB055A77F}" presName="node" presStyleLbl="node1" presStyleIdx="0" presStyleCnt="5">
        <dgm:presLayoutVars>
          <dgm:bulletEnabled val="1"/>
        </dgm:presLayoutVars>
      </dgm:prSet>
      <dgm:spPr/>
    </dgm:pt>
    <dgm:pt modelId="{C3BA3F3B-1AC6-49B1-BB08-E289E28359F4}" type="pres">
      <dgm:prSet presAssocID="{A0A0317D-191B-4E85-8D1C-C8C95BAFD9EC}" presName="sibTrans" presStyleCnt="0"/>
      <dgm:spPr/>
    </dgm:pt>
    <dgm:pt modelId="{1B1B73E0-1350-4DA1-8962-EFB8F562A416}" type="pres">
      <dgm:prSet presAssocID="{38F0F78D-27EC-4D15-BE5B-BB40F8678548}" presName="node" presStyleLbl="node1" presStyleIdx="1" presStyleCnt="5">
        <dgm:presLayoutVars>
          <dgm:bulletEnabled val="1"/>
        </dgm:presLayoutVars>
      </dgm:prSet>
      <dgm:spPr/>
    </dgm:pt>
    <dgm:pt modelId="{17C615FD-5445-4B25-A618-C2876025D078}" type="pres">
      <dgm:prSet presAssocID="{B68ECE0A-2502-4BA6-A318-3586D893AF61}" presName="sibTrans" presStyleCnt="0"/>
      <dgm:spPr/>
    </dgm:pt>
    <dgm:pt modelId="{E771D737-364E-4131-8EDF-FBBAF02DC573}" type="pres">
      <dgm:prSet presAssocID="{C5859F03-27A0-432A-A55A-456C64EA0B3E}" presName="node" presStyleLbl="node1" presStyleIdx="2" presStyleCnt="5">
        <dgm:presLayoutVars>
          <dgm:bulletEnabled val="1"/>
        </dgm:presLayoutVars>
      </dgm:prSet>
      <dgm:spPr/>
    </dgm:pt>
    <dgm:pt modelId="{E45847B5-0298-45C7-B0D9-3FFCC574BA9B}" type="pres">
      <dgm:prSet presAssocID="{92DBC6A6-7955-4847-85CE-2EF241F47595}" presName="sibTrans" presStyleCnt="0"/>
      <dgm:spPr/>
    </dgm:pt>
    <dgm:pt modelId="{E2DF0D0C-A99C-4734-A09A-3DB760FDE571}" type="pres">
      <dgm:prSet presAssocID="{2A70E6C7-E9B5-43C7-8E84-0EB6F520DCBB}" presName="node" presStyleLbl="node1" presStyleIdx="3" presStyleCnt="5">
        <dgm:presLayoutVars>
          <dgm:bulletEnabled val="1"/>
        </dgm:presLayoutVars>
      </dgm:prSet>
      <dgm:spPr/>
    </dgm:pt>
    <dgm:pt modelId="{72D71082-44AD-44EA-A70F-52D1E31176FB}" type="pres">
      <dgm:prSet presAssocID="{9ADB2DAB-5CF5-4E21-B100-FA4D4C56A0E3}" presName="sibTrans" presStyleCnt="0"/>
      <dgm:spPr/>
    </dgm:pt>
    <dgm:pt modelId="{594820F9-7C24-4FBE-8F3D-A929AF62805A}" type="pres">
      <dgm:prSet presAssocID="{7C78E380-252D-4854-BC50-3EA86E7F67BF}" presName="node" presStyleLbl="node1" presStyleIdx="4" presStyleCnt="5">
        <dgm:presLayoutVars>
          <dgm:bulletEnabled val="1"/>
        </dgm:presLayoutVars>
      </dgm:prSet>
      <dgm:spPr/>
    </dgm:pt>
  </dgm:ptLst>
  <dgm:cxnLst>
    <dgm:cxn modelId="{0D4E9F1A-43DF-4C73-8E8F-11DB226E04E3}" type="presOf" srcId="{2A70E6C7-E9B5-43C7-8E84-0EB6F520DCBB}" destId="{E2DF0D0C-A99C-4734-A09A-3DB760FDE571}" srcOrd="0" destOrd="0" presId="urn:microsoft.com/office/officeart/2005/8/layout/default"/>
    <dgm:cxn modelId="{9C0CCC20-1909-43EB-AE0F-2C04CB595111}" type="presOf" srcId="{C5859F03-27A0-432A-A55A-456C64EA0B3E}" destId="{E771D737-364E-4131-8EDF-FBBAF02DC573}" srcOrd="0" destOrd="0" presId="urn:microsoft.com/office/officeart/2005/8/layout/default"/>
    <dgm:cxn modelId="{67F05630-CCDF-4438-8DEA-D7EB70EDF2B6}" srcId="{0103A935-9D5D-4BB6-A8C9-0CA294B693F8}" destId="{2A70E6C7-E9B5-43C7-8E84-0EB6F520DCBB}" srcOrd="3" destOrd="0" parTransId="{492FE82C-4574-4FD6-A038-2E22686C05B7}" sibTransId="{9ADB2DAB-5CF5-4E21-B100-FA4D4C56A0E3}"/>
    <dgm:cxn modelId="{C5C2845B-5DF9-4267-BCC9-2869EE828DB8}" type="presOf" srcId="{38F0F78D-27EC-4D15-BE5B-BB40F8678548}" destId="{1B1B73E0-1350-4DA1-8962-EFB8F562A416}" srcOrd="0" destOrd="0" presId="urn:microsoft.com/office/officeart/2005/8/layout/default"/>
    <dgm:cxn modelId="{E2BBD765-CED2-45CB-AB37-0FCF4EDF6E25}" srcId="{0103A935-9D5D-4BB6-A8C9-0CA294B693F8}" destId="{7C78E380-252D-4854-BC50-3EA86E7F67BF}" srcOrd="4" destOrd="0" parTransId="{4E61A56B-317F-449B-8CE2-5754F47EEF43}" sibTransId="{D8F298D3-A251-4D27-97ED-8AD359C6923E}"/>
    <dgm:cxn modelId="{CDB1C6A1-80E4-4836-BE80-BAADE2344450}" srcId="{0103A935-9D5D-4BB6-A8C9-0CA294B693F8}" destId="{38F0F78D-27EC-4D15-BE5B-BB40F8678548}" srcOrd="1" destOrd="0" parTransId="{F76D0847-98BD-4564-8465-985A0A921859}" sibTransId="{B68ECE0A-2502-4BA6-A318-3586D893AF61}"/>
    <dgm:cxn modelId="{F2B52FA8-64D1-4001-BE35-A7CAEEDDEAE6}" srcId="{0103A935-9D5D-4BB6-A8C9-0CA294B693F8}" destId="{B6381BD0-E2EF-4264-9564-041AB055A77F}" srcOrd="0" destOrd="0" parTransId="{0692251A-88F3-429C-A4A6-985BB6753365}" sibTransId="{A0A0317D-191B-4E85-8D1C-C8C95BAFD9EC}"/>
    <dgm:cxn modelId="{B57DEADB-ED1B-47F8-B82C-D3BB29B66817}" type="presOf" srcId="{7C78E380-252D-4854-BC50-3EA86E7F67BF}" destId="{594820F9-7C24-4FBE-8F3D-A929AF62805A}" srcOrd="0" destOrd="0" presId="urn:microsoft.com/office/officeart/2005/8/layout/default"/>
    <dgm:cxn modelId="{890A4BE7-51F3-4B54-A2A0-09304C48DB4C}" type="presOf" srcId="{0103A935-9D5D-4BB6-A8C9-0CA294B693F8}" destId="{E5AA6A5D-D37A-40CF-9081-7F1551D56D5C}" srcOrd="0" destOrd="0" presId="urn:microsoft.com/office/officeart/2005/8/layout/default"/>
    <dgm:cxn modelId="{044784F1-5658-4AE1-AB11-07876E4FDF43}" type="presOf" srcId="{B6381BD0-E2EF-4264-9564-041AB055A77F}" destId="{420BD11B-36BC-4EDC-B089-BE6655B73027}" srcOrd="0" destOrd="0" presId="urn:microsoft.com/office/officeart/2005/8/layout/default"/>
    <dgm:cxn modelId="{F1813CF9-FEA9-4987-A929-03861BCFD67E}" srcId="{0103A935-9D5D-4BB6-A8C9-0CA294B693F8}" destId="{C5859F03-27A0-432A-A55A-456C64EA0B3E}" srcOrd="2" destOrd="0" parTransId="{AE66BF3E-1292-4BE3-AB80-DDBE8BA168EC}" sibTransId="{92DBC6A6-7955-4847-85CE-2EF241F47595}"/>
    <dgm:cxn modelId="{926148AA-DC85-47DB-B76A-DE2D8948D84A}" type="presParOf" srcId="{E5AA6A5D-D37A-40CF-9081-7F1551D56D5C}" destId="{420BD11B-36BC-4EDC-B089-BE6655B73027}" srcOrd="0" destOrd="0" presId="urn:microsoft.com/office/officeart/2005/8/layout/default"/>
    <dgm:cxn modelId="{FC5B1E82-CFBC-4F7E-A8D9-A21CF783F020}" type="presParOf" srcId="{E5AA6A5D-D37A-40CF-9081-7F1551D56D5C}" destId="{C3BA3F3B-1AC6-49B1-BB08-E289E28359F4}" srcOrd="1" destOrd="0" presId="urn:microsoft.com/office/officeart/2005/8/layout/default"/>
    <dgm:cxn modelId="{5FE0938E-A028-43FB-A303-EF48F17E7100}" type="presParOf" srcId="{E5AA6A5D-D37A-40CF-9081-7F1551D56D5C}" destId="{1B1B73E0-1350-4DA1-8962-EFB8F562A416}" srcOrd="2" destOrd="0" presId="urn:microsoft.com/office/officeart/2005/8/layout/default"/>
    <dgm:cxn modelId="{A0E3D6D0-AF99-42B7-AA71-705F69E0AD22}" type="presParOf" srcId="{E5AA6A5D-D37A-40CF-9081-7F1551D56D5C}" destId="{17C615FD-5445-4B25-A618-C2876025D078}" srcOrd="3" destOrd="0" presId="urn:microsoft.com/office/officeart/2005/8/layout/default"/>
    <dgm:cxn modelId="{8ABE1815-379D-4A4E-8E66-2705FDF30CDA}" type="presParOf" srcId="{E5AA6A5D-D37A-40CF-9081-7F1551D56D5C}" destId="{E771D737-364E-4131-8EDF-FBBAF02DC573}" srcOrd="4" destOrd="0" presId="urn:microsoft.com/office/officeart/2005/8/layout/default"/>
    <dgm:cxn modelId="{544A1F93-94AC-46B4-BF68-84AB6655617A}" type="presParOf" srcId="{E5AA6A5D-D37A-40CF-9081-7F1551D56D5C}" destId="{E45847B5-0298-45C7-B0D9-3FFCC574BA9B}" srcOrd="5" destOrd="0" presId="urn:microsoft.com/office/officeart/2005/8/layout/default"/>
    <dgm:cxn modelId="{2DC91A64-CD9E-411D-987B-5DBF6599D3EC}" type="presParOf" srcId="{E5AA6A5D-D37A-40CF-9081-7F1551D56D5C}" destId="{E2DF0D0C-A99C-4734-A09A-3DB760FDE571}" srcOrd="6" destOrd="0" presId="urn:microsoft.com/office/officeart/2005/8/layout/default"/>
    <dgm:cxn modelId="{6471BCC5-2AF9-430A-842D-34677A7E0FE8}" type="presParOf" srcId="{E5AA6A5D-D37A-40CF-9081-7F1551D56D5C}" destId="{72D71082-44AD-44EA-A70F-52D1E31176FB}" srcOrd="7" destOrd="0" presId="urn:microsoft.com/office/officeart/2005/8/layout/default"/>
    <dgm:cxn modelId="{E92AD1CD-32B2-44EC-AFD3-618E89001699}" type="presParOf" srcId="{E5AA6A5D-D37A-40CF-9081-7F1551D56D5C}" destId="{594820F9-7C24-4FBE-8F3D-A929AF62805A}"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B8447-30A0-406C-814C-10E658419158}">
      <dsp:nvSpPr>
        <dsp:cNvPr id="0" name=""/>
        <dsp:cNvSpPr/>
      </dsp:nvSpPr>
      <dsp:spPr>
        <a:xfrm>
          <a:off x="0" y="399799"/>
          <a:ext cx="4472922" cy="756000"/>
        </a:xfrm>
        <a:prstGeom prst="rect">
          <a:avLst/>
        </a:prstGeom>
        <a:solidFill>
          <a:schemeClr val="lt1">
            <a:alpha val="90000"/>
            <a:hueOff val="0"/>
            <a:satOff val="0"/>
            <a:lumOff val="0"/>
            <a:alphaOff val="0"/>
          </a:schemeClr>
        </a:solidFill>
        <a:ln w="6350" cap="flat" cmpd="sng" algn="ctr">
          <a:solidFill>
            <a:srgbClr val="7F91A7"/>
          </a:solidFill>
          <a:prstDash val="solid"/>
        </a:ln>
        <a:effectLst/>
      </dsp:spPr>
      <dsp:style>
        <a:lnRef idx="1">
          <a:scrgbClr r="0" g="0" b="0"/>
        </a:lnRef>
        <a:fillRef idx="1">
          <a:scrgbClr r="0" g="0" b="0"/>
        </a:fillRef>
        <a:effectRef idx="0">
          <a:scrgbClr r="0" g="0" b="0"/>
        </a:effectRef>
        <a:fontRef idx="minor"/>
      </dsp:style>
    </dsp:sp>
    <dsp:sp modelId="{B04791D7-EAC7-46A6-94EB-99FAB0E0379E}">
      <dsp:nvSpPr>
        <dsp:cNvPr id="0" name=""/>
        <dsp:cNvSpPr/>
      </dsp:nvSpPr>
      <dsp:spPr>
        <a:xfrm>
          <a:off x="232113" y="31159"/>
          <a:ext cx="3131045" cy="885600"/>
        </a:xfrm>
        <a:prstGeom prst="roundRect">
          <a:avLst/>
        </a:prstGeom>
        <a:solidFill>
          <a:srgbClr val="7F91A7"/>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346" tIns="0" rIns="118346" bIns="0" numCol="1" spcCol="1270" anchor="ctr" anchorCtr="0">
          <a:noAutofit/>
        </a:bodyPr>
        <a:lstStyle/>
        <a:p>
          <a:pPr marL="0" lvl="0" indent="0" algn="l" defTabSz="1333500">
            <a:lnSpc>
              <a:spcPct val="90000"/>
            </a:lnSpc>
            <a:spcBef>
              <a:spcPct val="0"/>
            </a:spcBef>
            <a:spcAft>
              <a:spcPct val="35000"/>
            </a:spcAft>
            <a:buNone/>
            <a:defRPr cap="all"/>
          </a:pPr>
          <a:r>
            <a:rPr lang="en-US" sz="3000" kern="1200" dirty="0"/>
            <a:t>Daughter</a:t>
          </a:r>
        </a:p>
      </dsp:txBody>
      <dsp:txXfrm>
        <a:off x="275344" y="74390"/>
        <a:ext cx="3044583" cy="799138"/>
      </dsp:txXfrm>
    </dsp:sp>
    <dsp:sp modelId="{901CE858-0030-448D-890A-96A7B622C05B}">
      <dsp:nvSpPr>
        <dsp:cNvPr id="0" name=""/>
        <dsp:cNvSpPr/>
      </dsp:nvSpPr>
      <dsp:spPr>
        <a:xfrm>
          <a:off x="0" y="1809360"/>
          <a:ext cx="4472922" cy="756000"/>
        </a:xfrm>
        <a:prstGeom prst="rect">
          <a:avLst/>
        </a:prstGeom>
        <a:solidFill>
          <a:schemeClr val="lt1">
            <a:alpha val="90000"/>
            <a:hueOff val="0"/>
            <a:satOff val="0"/>
            <a:lumOff val="0"/>
            <a:alphaOff val="0"/>
          </a:schemeClr>
        </a:solidFill>
        <a:ln w="6350" cap="flat" cmpd="sng" algn="ctr">
          <a:solidFill>
            <a:srgbClr val="7F91A7"/>
          </a:solidFill>
          <a:prstDash val="solid"/>
        </a:ln>
        <a:effectLst/>
      </dsp:spPr>
      <dsp:style>
        <a:lnRef idx="1">
          <a:scrgbClr r="0" g="0" b="0"/>
        </a:lnRef>
        <a:fillRef idx="1">
          <a:scrgbClr r="0" g="0" b="0"/>
        </a:fillRef>
        <a:effectRef idx="0">
          <a:scrgbClr r="0" g="0" b="0"/>
        </a:effectRef>
        <a:fontRef idx="minor"/>
      </dsp:style>
    </dsp:sp>
    <dsp:sp modelId="{431AB0B7-FCC0-4072-B8CD-2488BB1FBE10}">
      <dsp:nvSpPr>
        <dsp:cNvPr id="0" name=""/>
        <dsp:cNvSpPr/>
      </dsp:nvSpPr>
      <dsp:spPr>
        <a:xfrm>
          <a:off x="223646" y="1391959"/>
          <a:ext cx="3131045" cy="885600"/>
        </a:xfrm>
        <a:prstGeom prst="roundRect">
          <a:avLst/>
        </a:prstGeom>
        <a:solidFill>
          <a:srgbClr val="7F91A7"/>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346" tIns="0" rIns="118346" bIns="0" numCol="1" spcCol="1270" anchor="ctr" anchorCtr="0">
          <a:noAutofit/>
        </a:bodyPr>
        <a:lstStyle/>
        <a:p>
          <a:pPr marL="0" lvl="0" indent="0" algn="l" defTabSz="1333500">
            <a:lnSpc>
              <a:spcPct val="90000"/>
            </a:lnSpc>
            <a:spcBef>
              <a:spcPct val="0"/>
            </a:spcBef>
            <a:spcAft>
              <a:spcPct val="35000"/>
            </a:spcAft>
            <a:buNone/>
            <a:defRPr cap="all"/>
          </a:pPr>
          <a:r>
            <a:rPr lang="en-US" sz="3000" kern="1200"/>
            <a:t>Wife</a:t>
          </a:r>
        </a:p>
      </dsp:txBody>
      <dsp:txXfrm>
        <a:off x="266877" y="1435190"/>
        <a:ext cx="3044583" cy="799138"/>
      </dsp:txXfrm>
    </dsp:sp>
    <dsp:sp modelId="{5C68822B-B06E-4572-970A-48832222C2AC}">
      <dsp:nvSpPr>
        <dsp:cNvPr id="0" name=""/>
        <dsp:cNvSpPr/>
      </dsp:nvSpPr>
      <dsp:spPr>
        <a:xfrm>
          <a:off x="0" y="3170160"/>
          <a:ext cx="4472922" cy="756000"/>
        </a:xfrm>
        <a:prstGeom prst="rect">
          <a:avLst/>
        </a:prstGeom>
        <a:solidFill>
          <a:schemeClr val="lt1">
            <a:alpha val="90000"/>
            <a:hueOff val="0"/>
            <a:satOff val="0"/>
            <a:lumOff val="0"/>
            <a:alphaOff val="0"/>
          </a:schemeClr>
        </a:solidFill>
        <a:ln w="6350" cap="flat" cmpd="sng" algn="ctr">
          <a:solidFill>
            <a:srgbClr val="7F91A7"/>
          </a:solidFill>
          <a:prstDash val="solid"/>
        </a:ln>
        <a:effectLst/>
      </dsp:spPr>
      <dsp:style>
        <a:lnRef idx="1">
          <a:scrgbClr r="0" g="0" b="0"/>
        </a:lnRef>
        <a:fillRef idx="1">
          <a:scrgbClr r="0" g="0" b="0"/>
        </a:fillRef>
        <a:effectRef idx="0">
          <a:scrgbClr r="0" g="0" b="0"/>
        </a:effectRef>
        <a:fontRef idx="minor"/>
      </dsp:style>
    </dsp:sp>
    <dsp:sp modelId="{E67E2A28-C0C9-4AAC-9BF2-17E147E7E1B5}">
      <dsp:nvSpPr>
        <dsp:cNvPr id="0" name=""/>
        <dsp:cNvSpPr/>
      </dsp:nvSpPr>
      <dsp:spPr>
        <a:xfrm>
          <a:off x="223646" y="2727359"/>
          <a:ext cx="3131045" cy="885600"/>
        </a:xfrm>
        <a:prstGeom prst="roundRect">
          <a:avLst/>
        </a:prstGeom>
        <a:solidFill>
          <a:srgbClr val="7F91A7"/>
        </a:solidFill>
        <a:ln>
          <a:noFill/>
        </a:ln>
        <a:effectLst>
          <a:outerShdw blurRad="38100" dist="12700" dir="5400000" algn="ctr" rotWithShape="0">
            <a:srgbClr val="000000">
              <a:alpha val="63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8346" tIns="0" rIns="118346" bIns="0" numCol="1" spcCol="1270" anchor="ctr" anchorCtr="0">
          <a:noAutofit/>
        </a:bodyPr>
        <a:lstStyle/>
        <a:p>
          <a:pPr marL="0" lvl="0" indent="0" algn="l" defTabSz="1333500">
            <a:lnSpc>
              <a:spcPct val="90000"/>
            </a:lnSpc>
            <a:spcBef>
              <a:spcPct val="0"/>
            </a:spcBef>
            <a:spcAft>
              <a:spcPct val="35000"/>
            </a:spcAft>
            <a:buNone/>
            <a:defRPr cap="all"/>
          </a:pPr>
          <a:r>
            <a:rPr lang="en-US" sz="3000" kern="1200"/>
            <a:t>Mother</a:t>
          </a:r>
        </a:p>
      </dsp:txBody>
      <dsp:txXfrm>
        <a:off x="266877" y="2770590"/>
        <a:ext cx="3044583" cy="799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BD11B-36BC-4EDC-B089-BE6655B73027}">
      <dsp:nvSpPr>
        <dsp:cNvPr id="0" name=""/>
        <dsp:cNvSpPr/>
      </dsp:nvSpPr>
      <dsp:spPr>
        <a:xfrm>
          <a:off x="0" y="548853"/>
          <a:ext cx="1963042" cy="1177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She did not openly mourn the deaths of her children</a:t>
          </a:r>
        </a:p>
      </dsp:txBody>
      <dsp:txXfrm>
        <a:off x="0" y="548853"/>
        <a:ext cx="1963042" cy="1177825"/>
      </dsp:txXfrm>
    </dsp:sp>
    <dsp:sp modelId="{1B1B73E0-1350-4DA1-8962-EFB8F562A416}">
      <dsp:nvSpPr>
        <dsp:cNvPr id="0" name=""/>
        <dsp:cNvSpPr/>
      </dsp:nvSpPr>
      <dsp:spPr>
        <a:xfrm>
          <a:off x="2159347" y="548853"/>
          <a:ext cx="1963042" cy="1177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In a letter to Gaius, she told him to think of the country before getting revenge for his brother</a:t>
          </a:r>
        </a:p>
      </dsp:txBody>
      <dsp:txXfrm>
        <a:off x="2159347" y="548853"/>
        <a:ext cx="1963042" cy="1177825"/>
      </dsp:txXfrm>
    </dsp:sp>
    <dsp:sp modelId="{E771D737-364E-4131-8EDF-FBBAF02DC573}">
      <dsp:nvSpPr>
        <dsp:cNvPr id="0" name=""/>
        <dsp:cNvSpPr/>
      </dsp:nvSpPr>
      <dsp:spPr>
        <a:xfrm>
          <a:off x="4318694" y="548853"/>
          <a:ext cx="1963042" cy="1177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Loyal to her husband even after his death</a:t>
          </a:r>
        </a:p>
      </dsp:txBody>
      <dsp:txXfrm>
        <a:off x="4318694" y="548853"/>
        <a:ext cx="1963042" cy="1177825"/>
      </dsp:txXfrm>
    </dsp:sp>
    <dsp:sp modelId="{E2DF0D0C-A99C-4734-A09A-3DB760FDE571}">
      <dsp:nvSpPr>
        <dsp:cNvPr id="0" name=""/>
        <dsp:cNvSpPr/>
      </dsp:nvSpPr>
      <dsp:spPr>
        <a:xfrm>
          <a:off x="1079673" y="1922983"/>
          <a:ext cx="1963042" cy="1177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She did not try to publicly influence politics</a:t>
          </a:r>
        </a:p>
      </dsp:txBody>
      <dsp:txXfrm>
        <a:off x="1079673" y="1922983"/>
        <a:ext cx="1963042" cy="1177825"/>
      </dsp:txXfrm>
    </dsp:sp>
    <dsp:sp modelId="{594820F9-7C24-4FBE-8F3D-A929AF62805A}">
      <dsp:nvSpPr>
        <dsp:cNvPr id="0" name=""/>
        <dsp:cNvSpPr/>
      </dsp:nvSpPr>
      <dsp:spPr>
        <a:xfrm>
          <a:off x="3239020" y="1922983"/>
          <a:ext cx="1963042" cy="11778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She was a wife and a mother</a:t>
          </a:r>
        </a:p>
      </dsp:txBody>
      <dsp:txXfrm>
        <a:off x="3239020" y="1922983"/>
        <a:ext cx="1963042" cy="117782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920" units="cm"/>
          <inkml:channel name="Y" type="integer" max="1080" units="cm"/>
          <inkml:channel name="T" type="integer" max="2.14748E9" units="dev"/>
        </inkml:traceFormat>
        <inkml:channelProperties>
          <inkml:channelProperty channel="X" name="resolution" value="55.81395" units="1/cm"/>
          <inkml:channelProperty channel="Y" name="resolution" value="55.95855" units="1/cm"/>
          <inkml:channelProperty channel="T" name="resolution" value="1" units="1/dev"/>
        </inkml:channelProperties>
      </inkml:inkSource>
      <inkml:timestamp xml:id="ts0" timeString="2020-11-04T18:01:18.418"/>
    </inkml:context>
    <inkml:brush xml:id="br0">
      <inkml:brushProperty name="width" value="0.05292" units="cm"/>
      <inkml:brushProperty name="height" value="0.05292" units="cm"/>
      <inkml:brushProperty name="color" value="#FF0000"/>
    </inkml:brush>
  </inkml:definitions>
  <inkml:trace contextRef="#ctx0" brushRef="#br0">27640 723 0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11/2/2020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She was the daughter of the famous Roman general and consul Publius Cornelius Scipio Africanus, who was the only Roman commander who managed to defeat Hannibal during the Second Punic War and regarded as a hero for doing so. She was the wife of Tiberius </a:t>
            </a:r>
            <a:r>
              <a:rPr lang="en-US" dirty="0" err="1"/>
              <a:t>Sempronius</a:t>
            </a:r>
            <a:r>
              <a:rPr lang="en-US" dirty="0"/>
              <a:t> Gracchus, a respected Roman who was consul twice in his life, and she was the mother of the Gaius and Tiberius Gracchus and, according to Plutarch, ten other children, most of whom did not make it into adulthood.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both of Cornelia’s parents were from respected and famous patrician families, Cornelia herself would have been known and likely would have had quite a few marriage proposals due to being from such a highly respected family. As Tiberius </a:t>
            </a:r>
            <a:r>
              <a:rPr lang="en-GB" dirty="0" err="1"/>
              <a:t>Sempronius</a:t>
            </a:r>
            <a:r>
              <a:rPr lang="en-GB" dirty="0"/>
              <a:t> was also from a highly respected patrician family, the union makes sense despite Tiberius being fairly old when they got married. This exemplifies the marriage for power and respect rather than marrying for love. In addition, it could have also been to ensure that the daughters would continue to have a good life as they would stay within the elite circles they’ve been used to their entire life.</a:t>
            </a:r>
          </a:p>
        </p:txBody>
      </p:sp>
      <p:sp>
        <p:nvSpPr>
          <p:cNvPr id="4" name="Slide Number Placeholder 3"/>
          <p:cNvSpPr>
            <a:spLocks noGrp="1"/>
          </p:cNvSpPr>
          <p:nvPr>
            <p:ph type="sldNum" sz="quarter" idx="5"/>
          </p:nvPr>
        </p:nvSpPr>
        <p:spPr/>
        <p:txBody>
          <a:bodyPr/>
          <a:lstStyle/>
          <a:p>
            <a:fld id="{86456DE3-4E01-4AFD-AD42-42312842ED89}" type="slidenum">
              <a:rPr lang="en-US" smtClean="0"/>
              <a:t>4</a:t>
            </a:fld>
            <a:endParaRPr lang="en-US" dirty="0"/>
          </a:p>
        </p:txBody>
      </p:sp>
    </p:spTree>
    <p:extLst>
      <p:ext uri="{BB962C8B-B14F-4D97-AF65-F5344CB8AC3E}">
        <p14:creationId xmlns:p14="http://schemas.microsoft.com/office/powerpoint/2010/main" val="35665342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456DE3-4E01-4AFD-AD42-42312842ED89}" type="slidenum">
              <a:rPr lang="en-US" smtClean="0"/>
              <a:t>5</a:t>
            </a:fld>
            <a:endParaRPr lang="en-US" dirty="0"/>
          </a:p>
        </p:txBody>
      </p:sp>
    </p:spTree>
    <p:extLst>
      <p:ext uri="{BB962C8B-B14F-4D97-AF65-F5344CB8AC3E}">
        <p14:creationId xmlns:p14="http://schemas.microsoft.com/office/powerpoint/2010/main" val="2787061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Plutarch carried on to sat that Cornelia remained a widow after her husband Tiberius’ death, which shows her loyalty to Tiberius, and possibly her father since he arranged her marriage. It also shows that Cornelia is well-known and for a King to ask for her hand in marriage it shows just what an ideal woman and wife she was, for if she were a bad wife it is unlikely for King Ptolemy to ask for her hand in marriage and a share of his kingdom, even if he was only besotted with Cornelia’s status and looks. It shows the trust he had in her to be a good queen and wife to him if she had accepted. In addition, for Cornelia to refuse the marriage offer from a king, it shows she has little interest in raising her own status.</a:t>
            </a:r>
          </a:p>
        </p:txBody>
      </p:sp>
      <p:sp>
        <p:nvSpPr>
          <p:cNvPr id="4" name="Slide Number Placeholder 3"/>
          <p:cNvSpPr>
            <a:spLocks noGrp="1"/>
          </p:cNvSpPr>
          <p:nvPr>
            <p:ph type="sldNum" sz="quarter" idx="5"/>
          </p:nvPr>
        </p:nvSpPr>
        <p:spPr/>
        <p:txBody>
          <a:bodyPr/>
          <a:lstStyle/>
          <a:p>
            <a:fld id="{86456DE3-4E01-4AFD-AD42-42312842ED89}" type="slidenum">
              <a:rPr lang="en-US" smtClean="0"/>
              <a:t>6</a:t>
            </a:fld>
            <a:endParaRPr lang="en-US" dirty="0"/>
          </a:p>
        </p:txBody>
      </p:sp>
    </p:spTree>
    <p:extLst>
      <p:ext uri="{BB962C8B-B14F-4D97-AF65-F5344CB8AC3E}">
        <p14:creationId xmlns:p14="http://schemas.microsoft.com/office/powerpoint/2010/main" val="2196016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legacy of Cornelia is something that has survived through 23 centuries, which is roughly 2,300 years. For this legacy to be attributed to a woman and survive for so long, it shows how influential Cornelia was even after her death.  A big part of why her legacy continued would be attributed to the fact that there was a statue of Cornelia erected. Obviously, the most important reason would be the qualities Cornelia had shown throughout being married to Tiberius and through raising their children. Additionally, her family background would also be a prominent reason as the Roman oligarchy system relied on mostly the patrician families to rule and alliances between them would often be made and broken.  According to </a:t>
            </a:r>
            <a:r>
              <a:rPr lang="en-GB" dirty="0" err="1"/>
              <a:t>Fantham</a:t>
            </a:r>
            <a:r>
              <a:rPr lang="en-GB" dirty="0"/>
              <a:t> et al, in their book ‘Women in the Classical World: Image and Text’, the phrase ‘Mother of the Gracchi’ was later filed away and changed to read ‘Daughter of Africanus’, thought to put her status of being the daughter of the Roman commander and hero Scipio Africanus in front of her role of a mother, seemingly putting the role of men ahead of a woman’s achievements, in this case the raising of her children.</a:t>
            </a:r>
          </a:p>
        </p:txBody>
      </p:sp>
      <p:sp>
        <p:nvSpPr>
          <p:cNvPr id="4" name="Slide Number Placeholder 3"/>
          <p:cNvSpPr>
            <a:spLocks noGrp="1"/>
          </p:cNvSpPr>
          <p:nvPr>
            <p:ph type="sldNum" sz="quarter" idx="5"/>
          </p:nvPr>
        </p:nvSpPr>
        <p:spPr/>
        <p:txBody>
          <a:bodyPr/>
          <a:lstStyle/>
          <a:p>
            <a:fld id="{86456DE3-4E01-4AFD-AD42-42312842ED89}" type="slidenum">
              <a:rPr lang="en-US" smtClean="0"/>
              <a:t>11</a:t>
            </a:fld>
            <a:endParaRPr lang="en-US" dirty="0"/>
          </a:p>
        </p:txBody>
      </p:sp>
    </p:spTree>
    <p:extLst>
      <p:ext uri="{BB962C8B-B14F-4D97-AF65-F5344CB8AC3E}">
        <p14:creationId xmlns:p14="http://schemas.microsoft.com/office/powerpoint/2010/main" val="1734560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Judging from the sheer volume of classical sources that refer to Cornelia in some form, it would seem that there were a lot of writings and orators who covered Cornelia and her life in some way. Just this shows how influential Cornelia became, and surely contributed towards her legacy as the ideal Roman woman.</a:t>
            </a:r>
          </a:p>
        </p:txBody>
      </p:sp>
      <p:sp>
        <p:nvSpPr>
          <p:cNvPr id="4" name="Slide Number Placeholder 3"/>
          <p:cNvSpPr>
            <a:spLocks noGrp="1"/>
          </p:cNvSpPr>
          <p:nvPr>
            <p:ph type="sldNum" sz="quarter" idx="5"/>
          </p:nvPr>
        </p:nvSpPr>
        <p:spPr/>
        <p:txBody>
          <a:bodyPr/>
          <a:lstStyle/>
          <a:p>
            <a:fld id="{86456DE3-4E01-4AFD-AD42-42312842ED89}" type="slidenum">
              <a:rPr lang="en-US" smtClean="0"/>
              <a:t>13</a:t>
            </a:fld>
            <a:endParaRPr lang="en-US" dirty="0"/>
          </a:p>
        </p:txBody>
      </p:sp>
    </p:spTree>
    <p:extLst>
      <p:ext uri="{BB962C8B-B14F-4D97-AF65-F5344CB8AC3E}">
        <p14:creationId xmlns:p14="http://schemas.microsoft.com/office/powerpoint/2010/main" val="133616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emf"/><Relationship Id="rId5" Type="http://schemas.openxmlformats.org/officeDocument/2006/relationships/customXml" Target="../ink/ink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12"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hyperlink" Target="https://en.wikipedia.org/wiki/Louvre" TargetMode="External"/><Relationship Id="rId5" Type="http://schemas.openxmlformats.org/officeDocument/2006/relationships/image" Target="../media/image4.jpe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3.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5.jp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5.m4a"/><Relationship Id="rId7" Type="http://schemas.openxmlformats.org/officeDocument/2006/relationships/image" Target="../media/image7.png"/><Relationship Id="rId2" Type="http://schemas.microsoft.com/office/2007/relationships/media" Target="../media/media5.m4a"/><Relationship Id="rId1" Type="http://schemas.openxmlformats.org/officeDocument/2006/relationships/tags" Target="../tags/tag2.xml"/><Relationship Id="rId6" Type="http://schemas.openxmlformats.org/officeDocument/2006/relationships/image" Target="../media/image6.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image" Target="../media/image12.jp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commons.wikimedia.org/wiki/File:Joseph-Beno%C3%AEt_Suv%C3%A9e_-_Cornelia,_madre_dei_Gracchi.JPG" TargetMode="External"/><Relationship Id="rId3" Type="http://schemas.openxmlformats.org/officeDocument/2006/relationships/hyperlink" Target="https://commons.wikimedia.org/wiki/File:Laurent_de_la_La_Hyre_001.jpg" TargetMode="External"/><Relationship Id="rId7" Type="http://schemas.openxmlformats.org/officeDocument/2006/relationships/hyperlink" Target="https://www.cambridge.org/core/books/models-from-the-past-in-roman-culture/cornelia/FF94AA048179C68708227BC1AB653EB1" TargetMode="External"/><Relationship Id="rId2" Type="http://schemas.openxmlformats.org/officeDocument/2006/relationships/hyperlink" Target="https://spark.adobe.com/page/DUortbWv4tWPw/" TargetMode="External"/><Relationship Id="rId1" Type="http://schemas.openxmlformats.org/officeDocument/2006/relationships/slideLayout" Target="../slideLayouts/slideLayout2.xml"/><Relationship Id="rId6" Type="http://schemas.openxmlformats.org/officeDocument/2006/relationships/hyperlink" Target="http://www.novaroma.org/nr/Ludi_Novi_Romani/MMDCCLXVII/Certamen_Latinum_Augusteum" TargetMode="External"/><Relationship Id="rId5" Type="http://schemas.openxmlformats.org/officeDocument/2006/relationships/hyperlink" Target="https://www.livius.org/pictures/a/roman-portraits/scipio-africanus" TargetMode="External"/><Relationship Id="rId10" Type="http://schemas.openxmlformats.org/officeDocument/2006/relationships/hyperlink" Target="https://www.unrv.com/empire/gracchi-brothers.php" TargetMode="External"/><Relationship Id="rId4" Type="http://schemas.openxmlformats.org/officeDocument/2006/relationships/hyperlink" Target="https://www.livius.org/articles/person/ptolemy-vi-philometor/" TargetMode="External"/><Relationship Id="rId9" Type="http://schemas.openxmlformats.org/officeDocument/2006/relationships/hyperlink" Target="https://tribunatesofthegracchibrothers.weebly.com/early-yea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5" name="Rectangle 1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p:spPr>
        <p:txBody>
          <a:bodyPr>
            <a:normAutofit fontScale="90000"/>
          </a:bodyPr>
          <a:lstStyle/>
          <a:p>
            <a:r>
              <a:rPr lang="en-US" dirty="0">
                <a:latin typeface="Gabriola" panose="04040605051002020D02" pitchFamily="82" charset="0"/>
              </a:rPr>
              <a:t>Commemoration of Cornelia as Wife and Mother</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682062"/>
            <a:ext cx="8652788" cy="457201"/>
          </a:xfrm>
        </p:spPr>
        <p:txBody>
          <a:bodyPr>
            <a:normAutofit/>
          </a:bodyPr>
          <a:lstStyle/>
          <a:p>
            <a:pPr>
              <a:spcAft>
                <a:spcPts val="600"/>
              </a:spcAft>
            </a:pPr>
            <a:r>
              <a:rPr lang="en-US">
                <a:latin typeface="Gabriola" panose="04040605051002020D02" pitchFamily="82" charset="0"/>
              </a:rPr>
              <a:t>Anna Matthews (1802690)</a:t>
            </a:r>
          </a:p>
        </p:txBody>
      </p:sp>
      <p:sp>
        <p:nvSpPr>
          <p:cNvPr id="26" name="Rectangle 1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1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5">
            <p14:nvContentPartPr>
              <p14:cNvPr id="4" name="Ink 3">
                <a:extLst>
                  <a:ext uri="{FF2B5EF4-FFF2-40B4-BE49-F238E27FC236}">
                    <a16:creationId xmlns:a16="http://schemas.microsoft.com/office/drawing/2014/main" id="{305A5DAE-6882-4344-AC47-F0DFEB514B76}"/>
                  </a:ext>
                </a:extLst>
              </p14:cNvPr>
              <p14:cNvContentPartPr/>
              <p14:nvPr/>
            </p14:nvContentPartPr>
            <p14:xfrm>
              <a:off x="9950400" y="260280"/>
              <a:ext cx="360" cy="360"/>
            </p14:xfrm>
          </p:contentPart>
        </mc:Choice>
        <mc:Fallback>
          <p:pic>
            <p:nvPicPr>
              <p:cNvPr id="4" name="Ink 3">
                <a:extLst>
                  <a:ext uri="{FF2B5EF4-FFF2-40B4-BE49-F238E27FC236}">
                    <a16:creationId xmlns:a16="http://schemas.microsoft.com/office/drawing/2014/main" id="{305A5DAE-6882-4344-AC47-F0DFEB514B76}"/>
                  </a:ext>
                </a:extLst>
              </p:cNvPr>
              <p:cNvPicPr/>
              <p:nvPr/>
            </p:nvPicPr>
            <p:blipFill>
              <a:blip r:embed="rId6"/>
              <a:stretch>
                <a:fillRect/>
              </a:stretch>
            </p:blipFill>
            <p:spPr>
              <a:xfrm>
                <a:off x="9941040" y="250920"/>
                <a:ext cx="19080" cy="19080"/>
              </a:xfrm>
              <a:prstGeom prst="rect">
                <a:avLst/>
              </a:prstGeom>
            </p:spPr>
          </p:pic>
        </mc:Fallback>
      </mc:AlternateContent>
      <p:pic>
        <p:nvPicPr>
          <p:cNvPr id="10" name="Audio 9">
            <a:hlinkClick r:id="" action="ppaction://media"/>
            <a:extLst>
              <a:ext uri="{FF2B5EF4-FFF2-40B4-BE49-F238E27FC236}">
                <a16:creationId xmlns:a16="http://schemas.microsoft.com/office/drawing/2014/main" id="{6663EB9F-669C-4E90-AA03-64FF33F2953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028081"/>
      </p:ext>
    </p:extLst>
  </p:cSld>
  <p:clrMapOvr>
    <a:masterClrMapping/>
  </p:clrMapOvr>
  <mc:AlternateContent xmlns:mc="http://schemas.openxmlformats.org/markup-compatibility/2006">
    <mc:Choice xmlns:p14="http://schemas.microsoft.com/office/powerpoint/2010/main" Requires="p14">
      <p:transition spd="slow" p14:dur="2000" advTm="56060"/>
    </mc:Choice>
    <mc:Fallback>
      <p:transition spd="slow" advTm="56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0F28A3EB-B2DE-4403-96ED-F14B0FCD8E1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127" r="11264" b="2"/>
          <a:stretch/>
        </p:blipFill>
        <p:spPr bwMode="auto">
          <a:xfrm>
            <a:off x="20" y="10"/>
            <a:ext cx="6392647"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ectangle 74">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7064082" y="642594"/>
            <a:ext cx="4472921" cy="1371600"/>
          </a:xfrm>
        </p:spPr>
        <p:txBody>
          <a:bodyPr>
            <a:noAutofit/>
          </a:bodyPr>
          <a:lstStyle/>
          <a:p>
            <a:r>
              <a:rPr lang="en-US" sz="3200" dirty="0"/>
              <a:t>Who was Cornelia Scipio Africana Minor?</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776245347"/>
              </p:ext>
            </p:extLst>
          </p:nvPr>
        </p:nvGraphicFramePr>
        <p:xfrm>
          <a:off x="7064082" y="2103120"/>
          <a:ext cx="4472922" cy="3931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Rectangle 2">
            <a:extLst>
              <a:ext uri="{FF2B5EF4-FFF2-40B4-BE49-F238E27FC236}">
                <a16:creationId xmlns:a16="http://schemas.microsoft.com/office/drawing/2014/main" id="{81654C58-8BA5-44EC-9643-F8E0494DDFEC}"/>
              </a:ext>
            </a:extLst>
          </p:cNvPr>
          <p:cNvSpPr/>
          <p:nvPr/>
        </p:nvSpPr>
        <p:spPr>
          <a:xfrm>
            <a:off x="6541892" y="6517838"/>
            <a:ext cx="6096000" cy="276999"/>
          </a:xfrm>
          <a:prstGeom prst="rect">
            <a:avLst/>
          </a:prstGeom>
        </p:spPr>
        <p:txBody>
          <a:bodyPr>
            <a:spAutoFit/>
          </a:bodyPr>
          <a:lstStyle/>
          <a:p>
            <a:r>
              <a:rPr lang="en-GB" sz="1200" i="1" dirty="0">
                <a:solidFill>
                  <a:srgbClr val="202122"/>
                </a:solidFill>
                <a:latin typeface="Arial" panose="020B0604020202020204" pitchFamily="34" charset="0"/>
              </a:rPr>
              <a:t>Cornelia, mother of the </a:t>
            </a:r>
            <a:r>
              <a:rPr lang="en-GB" sz="1200" i="1" dirty="0">
                <a:latin typeface="Arial" panose="020B0604020202020204" pitchFamily="34" charset="0"/>
              </a:rPr>
              <a:t>Gracchi</a:t>
            </a:r>
            <a:r>
              <a:rPr lang="en-GB" sz="1200" dirty="0">
                <a:latin typeface="Arial" panose="020B0604020202020204" pitchFamily="34" charset="0"/>
              </a:rPr>
              <a:t>, by Joseph-Benoît </a:t>
            </a:r>
            <a:r>
              <a:rPr lang="en-GB" sz="1200" dirty="0" err="1">
                <a:latin typeface="Arial" panose="020B0604020202020204" pitchFamily="34" charset="0"/>
              </a:rPr>
              <a:t>Suvée</a:t>
            </a:r>
            <a:r>
              <a:rPr lang="en-GB" sz="1200" dirty="0">
                <a:latin typeface="Arial" panose="020B0604020202020204" pitchFamily="34" charset="0"/>
              </a:rPr>
              <a:t> </a:t>
            </a:r>
            <a:r>
              <a:rPr lang="en-GB" sz="1200" dirty="0">
                <a:solidFill>
                  <a:srgbClr val="202122"/>
                </a:solidFill>
                <a:latin typeface="Arial" panose="020B0604020202020204" pitchFamily="34" charset="0"/>
              </a:rPr>
              <a:t>(1795, </a:t>
            </a:r>
            <a:r>
              <a:rPr lang="en-GB" sz="1200" dirty="0">
                <a:solidFill>
                  <a:srgbClr val="7F91A7"/>
                </a:solidFill>
                <a:latin typeface="Arial" panose="020B0604020202020204" pitchFamily="34" charset="0"/>
                <a:hlinkClick r:id="rId11" tooltip="Louvre">
                  <a:extLst>
                    <a:ext uri="{A12FA001-AC4F-418D-AE19-62706E023703}">
                      <ahyp:hlinkClr xmlns:ahyp="http://schemas.microsoft.com/office/drawing/2018/hyperlinkcolor" val="tx"/>
                    </a:ext>
                  </a:extLst>
                </a:hlinkClick>
              </a:rPr>
              <a:t>Louvre</a:t>
            </a:r>
            <a:r>
              <a:rPr lang="en-GB" sz="1200" dirty="0">
                <a:solidFill>
                  <a:srgbClr val="202122"/>
                </a:solidFill>
                <a:latin typeface="Arial" panose="020B0604020202020204" pitchFamily="34" charset="0"/>
              </a:rPr>
              <a:t>)</a:t>
            </a:r>
            <a:endParaRPr lang="en-GB" sz="1200" dirty="0"/>
          </a:p>
        </p:txBody>
      </p:sp>
      <p:pic>
        <p:nvPicPr>
          <p:cNvPr id="9" name="Audio 8">
            <a:hlinkClick r:id="" action="ppaction://media"/>
            <a:extLst>
              <a:ext uri="{FF2B5EF4-FFF2-40B4-BE49-F238E27FC236}">
                <a16:creationId xmlns:a16="http://schemas.microsoft.com/office/drawing/2014/main" id="{E68D6921-A21E-41CC-8C63-B77A20DF5EAC}"/>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92257811"/>
      </p:ext>
    </p:extLst>
  </p:cSld>
  <p:clrMapOvr>
    <a:masterClrMapping/>
  </p:clrMapOvr>
  <mc:AlternateContent xmlns:mc="http://schemas.openxmlformats.org/markup-compatibility/2006">
    <mc:Choice xmlns:p14="http://schemas.microsoft.com/office/powerpoint/2010/main" Requires="p14">
      <p:transition spd="slow" p14:dur="2000" advTm="38379"/>
    </mc:Choice>
    <mc:Fallback>
      <p:transition spd="slow" advTm="38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par>
                                <p:cTn id="7" presetID="42"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1000"/>
                                        <p:tgtEl>
                                          <p:spTgt spid="4"/>
                                        </p:tgtEl>
                                      </p:cBhvr>
                                    </p:animEffect>
                                    <p:anim calcmode="lin" valueType="num">
                                      <p:cBhvr>
                                        <p:cTn id="10" dur="1000" fill="hold"/>
                                        <p:tgtEl>
                                          <p:spTgt spid="4"/>
                                        </p:tgtEl>
                                        <p:attrNameLst>
                                          <p:attrName>ppt_x</p:attrName>
                                        </p:attrNameLst>
                                      </p:cBhvr>
                                      <p:tavLst>
                                        <p:tav tm="0">
                                          <p:val>
                                            <p:strVal val="#ppt_x"/>
                                          </p:val>
                                        </p:tav>
                                        <p:tav tm="100000">
                                          <p:val>
                                            <p:strVal val="#ppt_x"/>
                                          </p:val>
                                        </p:tav>
                                      </p:tavLst>
                                    </p:anim>
                                    <p:anim calcmode="lin" valueType="num">
                                      <p:cBhvr>
                                        <p:cTn id="1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2" fill="hold" display="0">
                  <p:stCondLst>
                    <p:cond delay="indefinite"/>
                  </p:stCondLst>
                  <p:endCondLst>
                    <p:cond evt="onStopAudio" delay="0">
                      <p:tgtEl>
                        <p:sldTgt/>
                      </p:tgtEl>
                    </p:cond>
                  </p:endCondLst>
                </p:cTn>
                <p:tgtEl>
                  <p:spTgt spid="9"/>
                </p:tgtEl>
              </p:cMediaNode>
            </p:audio>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348E9D0-2098-4695-ABA3-609E7DA6A815}"/>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Who was Cornelia as a Wife and Mother?</a:t>
            </a:r>
          </a:p>
        </p:txBody>
      </p:sp>
      <p:sp>
        <p:nvSpPr>
          <p:cNvPr id="3" name="Content Placeholder 2">
            <a:extLst>
              <a:ext uri="{FF2B5EF4-FFF2-40B4-BE49-F238E27FC236}">
                <a16:creationId xmlns:a16="http://schemas.microsoft.com/office/drawing/2014/main" id="{0A17CEE7-32ED-4602-A10A-93CDD4C877CD}"/>
              </a:ext>
            </a:extLst>
          </p:cNvPr>
          <p:cNvSpPr>
            <a:spLocks noGrp="1"/>
          </p:cNvSpPr>
          <p:nvPr>
            <p:ph idx="1"/>
          </p:nvPr>
        </p:nvSpPr>
        <p:spPr>
          <a:xfrm>
            <a:off x="4963691" y="1000370"/>
            <a:ext cx="6212310" cy="4857262"/>
          </a:xfrm>
        </p:spPr>
        <p:txBody>
          <a:bodyPr numCol="1" anchor="ctr">
            <a:normAutofit/>
          </a:bodyPr>
          <a:lstStyle/>
          <a:p>
            <a:r>
              <a:rPr lang="en-GB" sz="2000" dirty="0">
                <a:solidFill>
                  <a:srgbClr val="FFFFFF"/>
                </a:solidFill>
              </a:rPr>
              <a:t>As a wife, Cornelia was loyal and responsible. Her husband Tiberius trusted her to raise the children and look after the household after her died, which would suggest that it was not always the case</a:t>
            </a:r>
          </a:p>
          <a:p>
            <a:endParaRPr lang="en-GB" sz="2000" dirty="0">
              <a:solidFill>
                <a:srgbClr val="FFFFFF"/>
              </a:solidFill>
            </a:endParaRPr>
          </a:p>
          <a:p>
            <a:r>
              <a:rPr lang="en-GB" sz="2000" dirty="0">
                <a:solidFill>
                  <a:srgbClr val="FFFFFF"/>
                </a:solidFill>
              </a:rPr>
              <a:t>As a mother, Cornelia was highly respected not only for her high levels of education which she passed to her children, but for also caring about Rome and the public, not just herself and her family</a:t>
            </a:r>
          </a:p>
        </p:txBody>
      </p:sp>
      <p:pic>
        <p:nvPicPr>
          <p:cNvPr id="13" name="Audio 12">
            <a:hlinkClick r:id="" action="ppaction://media"/>
            <a:extLst>
              <a:ext uri="{FF2B5EF4-FFF2-40B4-BE49-F238E27FC236}">
                <a16:creationId xmlns:a16="http://schemas.microsoft.com/office/drawing/2014/main" id="{E505E5FA-CA50-4F45-83CC-BD942F91B4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77930947"/>
      </p:ext>
    </p:extLst>
  </p:cSld>
  <p:clrMapOvr>
    <a:masterClrMapping/>
  </p:clrMapOvr>
  <mc:AlternateContent xmlns:mc="http://schemas.openxmlformats.org/markup-compatibility/2006">
    <mc:Choice xmlns:p14="http://schemas.microsoft.com/office/powerpoint/2010/main" Requires="p14">
      <p:transition spd="slow" p14:dur="2000" advTm="57437"/>
    </mc:Choice>
    <mc:Fallback>
      <p:transition spd="slow" advTm="57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1">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3">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09FEB-5C94-4A82-B0FB-21220444E8D0}"/>
              </a:ext>
            </a:extLst>
          </p:cNvPr>
          <p:cNvSpPr>
            <a:spLocks noGrp="1"/>
          </p:cNvSpPr>
          <p:nvPr>
            <p:ph type="title"/>
          </p:nvPr>
        </p:nvSpPr>
        <p:spPr>
          <a:xfrm>
            <a:off x="591793" y="304847"/>
            <a:ext cx="6281928" cy="1744183"/>
          </a:xfrm>
        </p:spPr>
        <p:txBody>
          <a:bodyPr>
            <a:normAutofit/>
          </a:bodyPr>
          <a:lstStyle/>
          <a:p>
            <a:r>
              <a:rPr lang="en-GB" dirty="0"/>
              <a:t>A Famous Daughter</a:t>
            </a:r>
          </a:p>
        </p:txBody>
      </p:sp>
      <p:sp>
        <p:nvSpPr>
          <p:cNvPr id="16" name="Rectangle 15">
            <a:extLst>
              <a:ext uri="{FF2B5EF4-FFF2-40B4-BE49-F238E27FC236}">
                <a16:creationId xmlns:a16="http://schemas.microsoft.com/office/drawing/2014/main" id="{619EC706-8928-4DFD-8084-35D599EB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looking at the camera&#10;&#10;Description automatically generated">
            <a:extLst>
              <a:ext uri="{FF2B5EF4-FFF2-40B4-BE49-F238E27FC236}">
                <a16:creationId xmlns:a16="http://schemas.microsoft.com/office/drawing/2014/main" id="{190732E3-23A2-4981-A2CB-33DF30A90A4E}"/>
              </a:ext>
            </a:extLst>
          </p:cNvPr>
          <p:cNvPicPr>
            <a:picLocks noChangeAspect="1"/>
          </p:cNvPicPr>
          <p:nvPr/>
        </p:nvPicPr>
        <p:blipFill>
          <a:blip r:embed="rId6"/>
          <a:stretch>
            <a:fillRect/>
          </a:stretch>
        </p:blipFill>
        <p:spPr>
          <a:xfrm>
            <a:off x="8353624" y="304847"/>
            <a:ext cx="3322121" cy="438563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6" name="TextBox 5">
            <a:extLst>
              <a:ext uri="{FF2B5EF4-FFF2-40B4-BE49-F238E27FC236}">
                <a16:creationId xmlns:a16="http://schemas.microsoft.com/office/drawing/2014/main" id="{29C71827-A2D9-4BFA-B4A6-EBCD23EDB55D}"/>
              </a:ext>
            </a:extLst>
          </p:cNvPr>
          <p:cNvSpPr txBox="1"/>
          <p:nvPr/>
        </p:nvSpPr>
        <p:spPr>
          <a:xfrm>
            <a:off x="7914490" y="4701958"/>
            <a:ext cx="4359806" cy="415498"/>
          </a:xfrm>
          <a:prstGeom prst="rect">
            <a:avLst/>
          </a:prstGeom>
          <a:noFill/>
        </p:spPr>
        <p:txBody>
          <a:bodyPr wrap="square" rtlCol="0">
            <a:spAutoFit/>
          </a:bodyPr>
          <a:lstStyle/>
          <a:p>
            <a:r>
              <a:rPr lang="en-GB" sz="1050" dirty="0">
                <a:solidFill>
                  <a:srgbClr val="7F91A7"/>
                </a:solidFill>
              </a:rPr>
              <a:t>Publius Cornelius Scipio Africanus, Cornelia’s father, https://www.livius.org/pictures/a/roman-portraits/scipio-africanus/</a:t>
            </a:r>
          </a:p>
        </p:txBody>
      </p:sp>
      <p:sp>
        <p:nvSpPr>
          <p:cNvPr id="22" name="Oval 21">
            <a:extLst>
              <a:ext uri="{FF2B5EF4-FFF2-40B4-BE49-F238E27FC236}">
                <a16:creationId xmlns:a16="http://schemas.microsoft.com/office/drawing/2014/main" id="{2FF52288-6896-42CC-BFF7-EC6607D76BD6}"/>
              </a:ext>
            </a:extLst>
          </p:cNvPr>
          <p:cNvSpPr/>
          <p:nvPr/>
        </p:nvSpPr>
        <p:spPr>
          <a:xfrm>
            <a:off x="3098181" y="3863472"/>
            <a:ext cx="3407848" cy="2092469"/>
          </a:xfrm>
          <a:prstGeom prst="ellipse">
            <a:avLst/>
          </a:prstGeom>
          <a:solidFill>
            <a:srgbClr val="7F91A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Marriages in the patrician families were often more like business contracts than marriages for love.</a:t>
            </a:r>
          </a:p>
        </p:txBody>
      </p:sp>
      <p:sp>
        <p:nvSpPr>
          <p:cNvPr id="8" name="Oval 7">
            <a:extLst>
              <a:ext uri="{FF2B5EF4-FFF2-40B4-BE49-F238E27FC236}">
                <a16:creationId xmlns:a16="http://schemas.microsoft.com/office/drawing/2014/main" id="{BE21C8FE-8C70-4C39-92F5-637351C28CEE}"/>
              </a:ext>
            </a:extLst>
          </p:cNvPr>
          <p:cNvSpPr/>
          <p:nvPr/>
        </p:nvSpPr>
        <p:spPr>
          <a:xfrm>
            <a:off x="389514" y="2713744"/>
            <a:ext cx="3529171" cy="2403712"/>
          </a:xfrm>
          <a:prstGeom prst="ellipse">
            <a:avLst/>
          </a:prstGeom>
          <a:solidFill>
            <a:srgbClr val="7F91A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Both the </a:t>
            </a:r>
            <a:r>
              <a:rPr lang="en-GB" sz="1600" dirty="0" err="1"/>
              <a:t>Cornelii</a:t>
            </a:r>
            <a:r>
              <a:rPr lang="en-GB" sz="1600" dirty="0"/>
              <a:t> (the family of Publius </a:t>
            </a:r>
            <a:r>
              <a:rPr lang="en-GB" sz="1600" b="1" dirty="0"/>
              <a:t>Cornelius</a:t>
            </a:r>
            <a:r>
              <a:rPr lang="en-GB" sz="1600" dirty="0"/>
              <a:t> Scipio Africanus) and </a:t>
            </a:r>
            <a:r>
              <a:rPr lang="en-GB" sz="1600" dirty="0" err="1"/>
              <a:t>Aemilii</a:t>
            </a:r>
            <a:r>
              <a:rPr lang="en-GB" sz="1600" dirty="0"/>
              <a:t> (family of </a:t>
            </a:r>
            <a:r>
              <a:rPr lang="en-GB" sz="1600" dirty="0" err="1"/>
              <a:t>Tertia</a:t>
            </a:r>
            <a:r>
              <a:rPr lang="en-GB" sz="1600" dirty="0"/>
              <a:t> </a:t>
            </a:r>
            <a:r>
              <a:rPr lang="en-GB" sz="1600" b="1" dirty="0" err="1"/>
              <a:t>Aemilia</a:t>
            </a:r>
            <a:r>
              <a:rPr lang="en-GB" sz="1600" dirty="0"/>
              <a:t>) families were respected Patrician families (elite families)</a:t>
            </a:r>
          </a:p>
        </p:txBody>
      </p:sp>
      <p:sp>
        <p:nvSpPr>
          <p:cNvPr id="21" name="Oval 20">
            <a:extLst>
              <a:ext uri="{FF2B5EF4-FFF2-40B4-BE49-F238E27FC236}">
                <a16:creationId xmlns:a16="http://schemas.microsoft.com/office/drawing/2014/main" id="{2368D0EB-DAA7-477C-B5BF-7E3305D89CCE}"/>
              </a:ext>
            </a:extLst>
          </p:cNvPr>
          <p:cNvSpPr/>
          <p:nvPr/>
        </p:nvSpPr>
        <p:spPr>
          <a:xfrm>
            <a:off x="3262773" y="1487047"/>
            <a:ext cx="4092449" cy="2605333"/>
          </a:xfrm>
          <a:prstGeom prst="ellipse">
            <a:avLst/>
          </a:prstGeom>
          <a:solidFill>
            <a:srgbClr val="7F91A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Daughter of Publius Cornelius Scipio Africanus and </a:t>
            </a:r>
            <a:r>
              <a:rPr lang="en-GB" sz="1600" dirty="0" err="1"/>
              <a:t>Tertia</a:t>
            </a:r>
            <a:r>
              <a:rPr lang="en-GB" sz="1600" dirty="0"/>
              <a:t> </a:t>
            </a:r>
            <a:r>
              <a:rPr lang="en-GB" sz="1600" dirty="0" err="1"/>
              <a:t>Aemilia</a:t>
            </a:r>
            <a:r>
              <a:rPr lang="en-GB" sz="1600" dirty="0"/>
              <a:t> (Plutarch, </a:t>
            </a:r>
            <a:r>
              <a:rPr lang="en-GB" sz="1600" i="1" dirty="0" err="1"/>
              <a:t>Aemilius</a:t>
            </a:r>
            <a:r>
              <a:rPr lang="en-GB" sz="1600" i="1" dirty="0"/>
              <a:t> Paulus</a:t>
            </a:r>
            <a:r>
              <a:rPr lang="en-GB" sz="1600" dirty="0"/>
              <a:t>; </a:t>
            </a:r>
            <a:r>
              <a:rPr lang="en-GB" sz="1600" dirty="0" err="1"/>
              <a:t>Valerius</a:t>
            </a:r>
            <a:r>
              <a:rPr lang="en-GB" sz="1600" dirty="0"/>
              <a:t> Maximus, </a:t>
            </a:r>
            <a:r>
              <a:rPr lang="en-GB" sz="1600" i="1" dirty="0"/>
              <a:t>Memorable deeds and sayings</a:t>
            </a:r>
            <a:r>
              <a:rPr lang="en-GB" sz="1600" dirty="0"/>
              <a:t>)</a:t>
            </a:r>
          </a:p>
        </p:txBody>
      </p:sp>
      <p:pic>
        <p:nvPicPr>
          <p:cNvPr id="24" name="Audio 23">
            <a:hlinkClick r:id="" action="ppaction://media"/>
            <a:extLst>
              <a:ext uri="{FF2B5EF4-FFF2-40B4-BE49-F238E27FC236}">
                <a16:creationId xmlns:a16="http://schemas.microsoft.com/office/drawing/2014/main" id="{04B23CC0-2FAE-44B1-ABD8-48853C39467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1716786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7691"/>
    </mc:Choice>
    <mc:Fallback>
      <p:transition spd="slow" advTm="67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par>
                                <p:cTn id="7" presetID="42"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animEffect transition="in" filter="fade">
                                      <p:cBhvr>
                                        <p:cTn id="9" dur="1000"/>
                                        <p:tgtEl>
                                          <p:spTgt spid="21"/>
                                        </p:tgtEl>
                                      </p:cBhvr>
                                    </p:animEffect>
                                    <p:anim calcmode="lin" valueType="num">
                                      <p:cBhvr>
                                        <p:cTn id="10" dur="1000" fill="hold"/>
                                        <p:tgtEl>
                                          <p:spTgt spid="21"/>
                                        </p:tgtEl>
                                        <p:attrNameLst>
                                          <p:attrName>ppt_x</p:attrName>
                                        </p:attrNameLst>
                                      </p:cBhvr>
                                      <p:tavLst>
                                        <p:tav tm="0">
                                          <p:val>
                                            <p:strVal val="#ppt_x"/>
                                          </p:val>
                                        </p:tav>
                                        <p:tav tm="100000">
                                          <p:val>
                                            <p:strVal val="#ppt_x"/>
                                          </p:val>
                                        </p:tav>
                                      </p:tavLst>
                                    </p:anim>
                                    <p:anim calcmode="lin" valueType="num">
                                      <p:cBhvr>
                                        <p:cTn id="11" dur="1000" fill="hold"/>
                                        <p:tgtEl>
                                          <p:spTgt spid="21"/>
                                        </p:tgtEl>
                                        <p:attrNameLst>
                                          <p:attrName>ppt_y</p:attrName>
                                        </p:attrNameLst>
                                      </p:cBhvr>
                                      <p:tavLst>
                                        <p:tav tm="0">
                                          <p:val>
                                            <p:strVal val="#ppt_y+.1"/>
                                          </p:val>
                                        </p:tav>
                                        <p:tav tm="100000">
                                          <p:val>
                                            <p:strVal val="#ppt_y"/>
                                          </p:val>
                                        </p:tav>
                                      </p:tavLst>
                                    </p:anim>
                                  </p:childTnLst>
                                </p:cTn>
                              </p:par>
                            </p:childTnLst>
                          </p:cTn>
                        </p:par>
                        <p:par>
                          <p:cTn id="12" fill="hold">
                            <p:stCondLst>
                              <p:cond delay="1000"/>
                            </p:stCondLst>
                            <p:childTnLst>
                              <p:par>
                                <p:cTn id="13" presetID="42" presetClass="entr" presetSubtype="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par>
                          <p:cTn id="18" fill="hold">
                            <p:stCondLst>
                              <p:cond delay="2000"/>
                            </p:stCondLst>
                            <p:childTnLst>
                              <p:par>
                                <p:cTn id="19" presetID="42" presetClass="entr" presetSubtype="0" fill="hold" grpId="0" nodeType="after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1000"/>
                                        <p:tgtEl>
                                          <p:spTgt spid="22"/>
                                        </p:tgtEl>
                                      </p:cBhvr>
                                    </p:animEffect>
                                    <p:anim calcmode="lin" valueType="num">
                                      <p:cBhvr>
                                        <p:cTn id="22" dur="1000" fill="hold"/>
                                        <p:tgtEl>
                                          <p:spTgt spid="22"/>
                                        </p:tgtEl>
                                        <p:attrNameLst>
                                          <p:attrName>ppt_x</p:attrName>
                                        </p:attrNameLst>
                                      </p:cBhvr>
                                      <p:tavLst>
                                        <p:tav tm="0">
                                          <p:val>
                                            <p:strVal val="#ppt_x"/>
                                          </p:val>
                                        </p:tav>
                                        <p:tav tm="100000">
                                          <p:val>
                                            <p:strVal val="#ppt_x"/>
                                          </p:val>
                                        </p:tav>
                                      </p:tavLst>
                                    </p:anim>
                                    <p:anim calcmode="lin" valueType="num">
                                      <p:cBhvr>
                                        <p:cTn id="23"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24"/>
                </p:tgtEl>
              </p:cMediaNode>
            </p:audio>
          </p:childTnLst>
        </p:cTn>
      </p:par>
    </p:tnLst>
    <p:bldLst>
      <p:bldP spid="22" grpId="0" animBg="1"/>
      <p:bldP spid="8"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FC88856-5C40-4F5B-BCD7-CD624FFEB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01553EA-3188-4167-9414-7981C3B7C2BF}"/>
              </a:ext>
            </a:extLst>
          </p:cNvPr>
          <p:cNvPicPr/>
          <p:nvPr/>
        </p:nvPicPr>
        <p:blipFill>
          <a:blip r:embed="rId6" cstate="print">
            <a:extLst>
              <a:ext uri="{28A0092B-C50C-407E-A947-70E740481C1C}">
                <a14:useLocalDpi xmlns:a14="http://schemas.microsoft.com/office/drawing/2010/main" val="0"/>
              </a:ext>
            </a:extLst>
          </a:blip>
          <a:stretch>
            <a:fillRect/>
          </a:stretch>
        </p:blipFill>
        <p:spPr>
          <a:xfrm>
            <a:off x="2496062" y="4537546"/>
            <a:ext cx="982113" cy="438706"/>
          </a:xfrm>
          <a:prstGeom prst="rect">
            <a:avLst/>
          </a:prstGeom>
        </p:spPr>
      </p:pic>
      <p:sp>
        <p:nvSpPr>
          <p:cNvPr id="19" name="Rectangle 18">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tx1">
              <a:lumMod val="85000"/>
              <a:lumOff val="15000"/>
            </a:schemeClr>
          </a:solidFill>
          <a:ln w="6350" cap="sq" cmpd="sng" algn="ctr">
            <a:noFill/>
            <a:prstDash val="solid"/>
            <a:miter lim="800000"/>
          </a:ln>
          <a:effectLst/>
        </p:spPr>
      </p:sp>
      <p:sp>
        <p:nvSpPr>
          <p:cNvPr id="21" name="Rectangle 20">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CF867205-F8A2-42EE-B249-6F3F6549166A}"/>
              </a:ext>
            </a:extLst>
          </p:cNvPr>
          <p:cNvSpPr>
            <a:spLocks noGrp="1"/>
          </p:cNvSpPr>
          <p:nvPr>
            <p:ph type="title"/>
          </p:nvPr>
        </p:nvSpPr>
        <p:spPr>
          <a:xfrm>
            <a:off x="6210846" y="1352277"/>
            <a:ext cx="4633416" cy="1371600"/>
          </a:xfrm>
        </p:spPr>
        <p:txBody>
          <a:bodyPr>
            <a:normAutofit/>
          </a:bodyPr>
          <a:lstStyle/>
          <a:p>
            <a:r>
              <a:rPr lang="en-GB" dirty="0">
                <a:solidFill>
                  <a:schemeClr val="bg1"/>
                </a:solidFill>
              </a:rPr>
              <a:t>A Reliable Wife</a:t>
            </a:r>
          </a:p>
        </p:txBody>
      </p:sp>
      <p:pic>
        <p:nvPicPr>
          <p:cNvPr id="11" name="Picture 10">
            <a:extLst>
              <a:ext uri="{FF2B5EF4-FFF2-40B4-BE49-F238E27FC236}">
                <a16:creationId xmlns:a16="http://schemas.microsoft.com/office/drawing/2014/main" id="{E464A411-32E2-46C8-A92A-7D632E3F143D}"/>
              </a:ext>
            </a:extLst>
          </p:cNvPr>
          <p:cNvPicPr/>
          <p:nvPr/>
        </p:nvPicPr>
        <p:blipFill>
          <a:blip r:embed="rId7" cstate="print">
            <a:extLst>
              <a:ext uri="{28A0092B-C50C-407E-A947-70E740481C1C}">
                <a14:useLocalDpi xmlns:a14="http://schemas.microsoft.com/office/drawing/2010/main" val="0"/>
              </a:ext>
            </a:extLst>
          </a:blip>
          <a:stretch>
            <a:fillRect/>
          </a:stretch>
        </p:blipFill>
        <p:spPr>
          <a:xfrm>
            <a:off x="1984928" y="1738393"/>
            <a:ext cx="2004379" cy="796713"/>
          </a:xfrm>
          <a:prstGeom prst="rect">
            <a:avLst/>
          </a:prstGeom>
          <a:noFill/>
        </p:spPr>
      </p:pic>
      <p:sp>
        <p:nvSpPr>
          <p:cNvPr id="3" name="Content Placeholder 2">
            <a:extLst>
              <a:ext uri="{FF2B5EF4-FFF2-40B4-BE49-F238E27FC236}">
                <a16:creationId xmlns:a16="http://schemas.microsoft.com/office/drawing/2014/main" id="{BB275E37-92DF-4413-95B6-B9DEBF9CEC3E}"/>
              </a:ext>
            </a:extLst>
          </p:cNvPr>
          <p:cNvSpPr>
            <a:spLocks noGrp="1"/>
          </p:cNvSpPr>
          <p:nvPr>
            <p:ph idx="1"/>
          </p:nvPr>
        </p:nvSpPr>
        <p:spPr>
          <a:xfrm>
            <a:off x="6210845" y="2852792"/>
            <a:ext cx="4633415" cy="2572193"/>
          </a:xfrm>
        </p:spPr>
        <p:txBody>
          <a:bodyPr>
            <a:normAutofit/>
          </a:bodyPr>
          <a:lstStyle/>
          <a:p>
            <a:r>
              <a:rPr lang="en-GB" sz="1600" dirty="0">
                <a:solidFill>
                  <a:schemeClr val="bg1"/>
                </a:solidFill>
              </a:rPr>
              <a:t>Tiberius chose to die instead of Cornelia after soothsayers gave an omen</a:t>
            </a:r>
          </a:p>
          <a:p>
            <a:r>
              <a:rPr lang="en-GB" sz="1600" dirty="0">
                <a:solidFill>
                  <a:schemeClr val="bg1"/>
                </a:solidFill>
              </a:rPr>
              <a:t>Plutarch remarks that ‘Tiberius had made a good decision when he chose to die on behalf of such a woman' and speaks of Cornelia after Tiberius’ death to have taken over the children and the household (Plutarch, Life of Tiberius, 1.2-2)</a:t>
            </a:r>
          </a:p>
        </p:txBody>
      </p:sp>
      <p:sp>
        <p:nvSpPr>
          <p:cNvPr id="7" name="Rectangle 6">
            <a:extLst>
              <a:ext uri="{FF2B5EF4-FFF2-40B4-BE49-F238E27FC236}">
                <a16:creationId xmlns:a16="http://schemas.microsoft.com/office/drawing/2014/main" id="{1959040D-375F-462B-9874-89C5981AC5DB}"/>
              </a:ext>
            </a:extLst>
          </p:cNvPr>
          <p:cNvSpPr/>
          <p:nvPr/>
        </p:nvSpPr>
        <p:spPr>
          <a:xfrm>
            <a:off x="498170" y="2748701"/>
            <a:ext cx="5059507" cy="13616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0" rIns="137160" bIns="0" numCol="1" spcCol="0" rtlCol="0" fromWordArt="0" anchor="t" anchorCtr="0" forceAA="0" compatLnSpc="1">
            <a:prstTxWarp prst="textNoShape">
              <a:avLst/>
            </a:prstTxWarp>
            <a:spAutoFit/>
          </a:bodyPr>
          <a:lstStyle/>
          <a:p>
            <a:pPr algn="ctr">
              <a:lnSpc>
                <a:spcPct val="107000"/>
              </a:lnSpc>
              <a:spcBef>
                <a:spcPts val="1200"/>
              </a:spcBef>
              <a:spcAft>
                <a:spcPts val="1200"/>
              </a:spcAft>
            </a:pPr>
            <a:r>
              <a:rPr lang="en-GB" sz="1600" dirty="0">
                <a:solidFill>
                  <a:srgbClr val="7F91A7"/>
                </a:solidFill>
              </a:rPr>
              <a:t>'So Tiberius, both because he loved his wife and because he thought it was more fitting for him to die since he was older, killed the male snake and let the female go.'</a:t>
            </a:r>
          </a:p>
          <a:p>
            <a:pPr algn="ctr"/>
            <a:r>
              <a:rPr lang="en-GB" sz="1050" dirty="0">
                <a:solidFill>
                  <a:srgbClr val="7F91A7"/>
                </a:solidFill>
              </a:rPr>
              <a:t>(Plutarch, Life of Tiberius Gracchus 1.2-2)</a:t>
            </a:r>
          </a:p>
        </p:txBody>
      </p:sp>
      <p:pic>
        <p:nvPicPr>
          <p:cNvPr id="10" name="Audio 9">
            <a:hlinkClick r:id="" action="ppaction://media"/>
            <a:extLst>
              <a:ext uri="{FF2B5EF4-FFF2-40B4-BE49-F238E27FC236}">
                <a16:creationId xmlns:a16="http://schemas.microsoft.com/office/drawing/2014/main" id="{0AF3172E-5F81-48B4-ABB9-EBD5809CC159}"/>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01408139"/>
      </p:ext>
    </p:extLst>
  </p:cSld>
  <p:clrMapOvr>
    <a:masterClrMapping/>
  </p:clrMapOvr>
  <mc:AlternateContent xmlns:mc="http://schemas.openxmlformats.org/markup-compatibility/2006">
    <mc:Choice xmlns:p14="http://schemas.microsoft.com/office/powerpoint/2010/main" Requires="p14">
      <p:transition spd="slow" p14:dur="2000" advTm="37466"/>
    </mc:Choice>
    <mc:Fallback>
      <p:transition spd="slow" advTm="37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par>
                                <p:cTn id="14" presetID="10" presetClass="entr" presetSubtype="0" fill="hold"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10"/>
                </p:tgtEl>
              </p:cMediaNode>
            </p:audio>
          </p:childTnLst>
        </p:cTn>
      </p:par>
    </p:tnLst>
    <p:bldLst>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77B2BA5B-1894-4AF7-A31A-68B310384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0" name="Rectangle 138">
            <a:extLst>
              <a:ext uri="{FF2B5EF4-FFF2-40B4-BE49-F238E27FC236}">
                <a16:creationId xmlns:a16="http://schemas.microsoft.com/office/drawing/2014/main" id="{3F8292AA-2164-4B18-AEBD-CC13F4CA6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6165" y="282258"/>
            <a:ext cx="5617029" cy="6323816"/>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140">
            <a:extLst>
              <a:ext uri="{FF2B5EF4-FFF2-40B4-BE49-F238E27FC236}">
                <a16:creationId xmlns:a16="http://schemas.microsoft.com/office/drawing/2014/main" id="{492E3DD6-EE3F-4714-B087-11DF4E1FBC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5" y="424872"/>
            <a:ext cx="5336217" cy="6058223"/>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522A062-F240-4709-BF00-3D9E5A817EA7}"/>
              </a:ext>
            </a:extLst>
          </p:cNvPr>
          <p:cNvSpPr>
            <a:spLocks noGrp="1"/>
          </p:cNvSpPr>
          <p:nvPr>
            <p:ph type="title"/>
          </p:nvPr>
        </p:nvSpPr>
        <p:spPr>
          <a:xfrm>
            <a:off x="737486" y="251926"/>
            <a:ext cx="4602152" cy="1718225"/>
          </a:xfrm>
        </p:spPr>
        <p:txBody>
          <a:bodyPr>
            <a:normAutofit/>
          </a:bodyPr>
          <a:lstStyle/>
          <a:p>
            <a:r>
              <a:rPr lang="en-GB" dirty="0"/>
              <a:t>A Loyal Wife</a:t>
            </a:r>
          </a:p>
        </p:txBody>
      </p:sp>
      <p:sp>
        <p:nvSpPr>
          <p:cNvPr id="3" name="Content Placeholder 2">
            <a:extLst>
              <a:ext uri="{FF2B5EF4-FFF2-40B4-BE49-F238E27FC236}">
                <a16:creationId xmlns:a16="http://schemas.microsoft.com/office/drawing/2014/main" id="{7F0D8318-2578-45E9-A2AB-9FFDE78A4130}"/>
              </a:ext>
            </a:extLst>
          </p:cNvPr>
          <p:cNvSpPr>
            <a:spLocks noGrp="1"/>
          </p:cNvSpPr>
          <p:nvPr>
            <p:ph idx="1"/>
          </p:nvPr>
        </p:nvSpPr>
        <p:spPr>
          <a:xfrm>
            <a:off x="769014" y="1461774"/>
            <a:ext cx="4602152" cy="3596880"/>
          </a:xfrm>
        </p:spPr>
        <p:txBody>
          <a:bodyPr>
            <a:normAutofit/>
          </a:bodyPr>
          <a:lstStyle/>
          <a:p>
            <a:r>
              <a:rPr lang="en-GB" sz="1600" dirty="0"/>
              <a:t>She refused to marry King Ptolemy VI </a:t>
            </a:r>
            <a:r>
              <a:rPr lang="en-GB" sz="1600" dirty="0" err="1"/>
              <a:t>Philometor</a:t>
            </a:r>
            <a:r>
              <a:rPr lang="en-GB" sz="1600" dirty="0"/>
              <a:t> of Egypt after her husband Tiberius’ death.</a:t>
            </a:r>
          </a:p>
          <a:p>
            <a:r>
              <a:rPr lang="en-GB" sz="1600" dirty="0"/>
              <a:t>'When Ptolemy offered to share his kingdom with her and proposed marriage, Cornelia refused.' (Plutarch, Life of Tiberius Gracchus, 1.2-2)</a:t>
            </a:r>
          </a:p>
        </p:txBody>
      </p:sp>
      <p:sp>
        <p:nvSpPr>
          <p:cNvPr id="143" name="Rectangle 142">
            <a:extLst>
              <a:ext uri="{FF2B5EF4-FFF2-40B4-BE49-F238E27FC236}">
                <a16:creationId xmlns:a16="http://schemas.microsoft.com/office/drawing/2014/main" id="{25B8B2C1-56D3-48CF-B950-1C2F68E19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5771" y="282258"/>
            <a:ext cx="1846073" cy="2780881"/>
          </a:xfrm>
          <a:prstGeom prst="rect">
            <a:avLst/>
          </a:prstGeom>
          <a:solidFill>
            <a:srgbClr val="4D3128">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4D37A8D7-D2CC-4162-895A-C3ECA645F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3957" y="4194827"/>
            <a:ext cx="2071742" cy="2411247"/>
          </a:xfrm>
          <a:prstGeom prst="rect">
            <a:avLst/>
          </a:prstGeom>
          <a:solidFill>
            <a:srgbClr val="4D3128">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33D445B6-98E0-4569-8815-1886DF81808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607" r="1" b="23857"/>
          <a:stretch/>
        </p:blipFill>
        <p:spPr bwMode="auto">
          <a:xfrm>
            <a:off x="8245165" y="3209731"/>
            <a:ext cx="3716680" cy="339634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Ptolemy VI Philometor - Livius">
            <a:extLst>
              <a:ext uri="{FF2B5EF4-FFF2-40B4-BE49-F238E27FC236}">
                <a16:creationId xmlns:a16="http://schemas.microsoft.com/office/drawing/2014/main" id="{584F3354-494F-42EE-92C4-C512D92D2BC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8924" r="-4" b="9671"/>
          <a:stretch/>
        </p:blipFill>
        <p:spPr bwMode="auto">
          <a:xfrm>
            <a:off x="6013956" y="282258"/>
            <a:ext cx="3950144" cy="3749831"/>
          </a:xfrm>
          <a:custGeom>
            <a:avLst/>
            <a:gdLst/>
            <a:ahLst/>
            <a:cxnLst/>
            <a:rect l="l" t="t" r="r" b="b"/>
            <a:pathLst>
              <a:path w="3950144" h="3749831">
                <a:moveTo>
                  <a:pt x="0" y="0"/>
                </a:moveTo>
                <a:lnTo>
                  <a:pt x="3950144" y="0"/>
                </a:lnTo>
                <a:lnTo>
                  <a:pt x="3950144" y="2780881"/>
                </a:lnTo>
                <a:lnTo>
                  <a:pt x="2071742" y="2780881"/>
                </a:lnTo>
                <a:lnTo>
                  <a:pt x="2071742" y="3749831"/>
                </a:lnTo>
                <a:lnTo>
                  <a:pt x="0" y="3749831"/>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21FAD65-0BEC-4AAA-9954-1B2A0C953B24}"/>
              </a:ext>
            </a:extLst>
          </p:cNvPr>
          <p:cNvSpPr/>
          <p:nvPr/>
        </p:nvSpPr>
        <p:spPr>
          <a:xfrm>
            <a:off x="6055126" y="3659281"/>
            <a:ext cx="2053114" cy="374983"/>
          </a:xfrm>
          <a:prstGeom prst="rect">
            <a:avLst/>
          </a:prstGeom>
          <a:solidFill>
            <a:srgbClr val="000000">
              <a:alpha val="50000"/>
            </a:srgbClr>
          </a:solidFill>
          <a:ln>
            <a:noFill/>
          </a:ln>
        </p:spPr>
        <p:txBody>
          <a:bodyPr wrap="square">
            <a:noAutofit/>
          </a:bodyPr>
          <a:lstStyle/>
          <a:p>
            <a:pPr algn="ctr">
              <a:spcAft>
                <a:spcPts val="600"/>
              </a:spcAft>
            </a:pPr>
            <a:r>
              <a:rPr lang="en-GB" sz="900" dirty="0">
                <a:solidFill>
                  <a:srgbClr val="FFFFFF"/>
                </a:solidFill>
              </a:rPr>
              <a:t>https://www.livius.org/articles/person/ptolemy-vi-philometor/</a:t>
            </a:r>
          </a:p>
        </p:txBody>
      </p:sp>
      <p:sp>
        <p:nvSpPr>
          <p:cNvPr id="5" name="Rectangle 4">
            <a:extLst>
              <a:ext uri="{FF2B5EF4-FFF2-40B4-BE49-F238E27FC236}">
                <a16:creationId xmlns:a16="http://schemas.microsoft.com/office/drawing/2014/main" id="{86A68927-EBA4-4B08-90CF-07B081E27B4D}"/>
              </a:ext>
            </a:extLst>
          </p:cNvPr>
          <p:cNvSpPr/>
          <p:nvPr/>
        </p:nvSpPr>
        <p:spPr>
          <a:xfrm>
            <a:off x="8408073" y="6400940"/>
            <a:ext cx="3276151" cy="205134"/>
          </a:xfrm>
          <a:prstGeom prst="rect">
            <a:avLst/>
          </a:prstGeom>
          <a:solidFill>
            <a:srgbClr val="000000">
              <a:alpha val="50000"/>
            </a:srgbClr>
          </a:solidFill>
          <a:ln>
            <a:noFill/>
          </a:ln>
        </p:spPr>
        <p:txBody>
          <a:bodyPr wrap="square">
            <a:noAutofit/>
          </a:bodyPr>
          <a:lstStyle/>
          <a:p>
            <a:pPr algn="ctr">
              <a:spcAft>
                <a:spcPts val="600"/>
              </a:spcAft>
            </a:pPr>
            <a:r>
              <a:rPr lang="en-GB" sz="900" dirty="0">
                <a:solidFill>
                  <a:srgbClr val="FFFFFF"/>
                </a:solidFill>
              </a:rPr>
              <a:t>https://spark.adobe.com/page/DUortbWv4tWPw/</a:t>
            </a:r>
          </a:p>
        </p:txBody>
      </p:sp>
      <p:sp>
        <p:nvSpPr>
          <p:cNvPr id="6" name="TextBox 5">
            <a:extLst>
              <a:ext uri="{FF2B5EF4-FFF2-40B4-BE49-F238E27FC236}">
                <a16:creationId xmlns:a16="http://schemas.microsoft.com/office/drawing/2014/main" id="{89A643C8-7760-4BC7-BF0A-486C65BDD3D1}"/>
              </a:ext>
            </a:extLst>
          </p:cNvPr>
          <p:cNvSpPr txBox="1"/>
          <p:nvPr/>
        </p:nvSpPr>
        <p:spPr>
          <a:xfrm>
            <a:off x="6110707" y="4250193"/>
            <a:ext cx="1989336" cy="1754326"/>
          </a:xfrm>
          <a:prstGeom prst="rect">
            <a:avLst/>
          </a:prstGeom>
          <a:noFill/>
        </p:spPr>
        <p:txBody>
          <a:bodyPr wrap="square" rtlCol="0">
            <a:spAutoFit/>
          </a:bodyPr>
          <a:lstStyle/>
          <a:p>
            <a:r>
              <a:rPr lang="en-GB" sz="1200" dirty="0"/>
              <a:t>Tiberius </a:t>
            </a:r>
            <a:r>
              <a:rPr lang="en-GB" sz="1200" dirty="0" err="1"/>
              <a:t>Sempronius</a:t>
            </a:r>
            <a:r>
              <a:rPr lang="en-GB" sz="1200" dirty="0"/>
              <a:t> Gracchus the elder, father of Tiberius </a:t>
            </a:r>
            <a:r>
              <a:rPr lang="en-GB" sz="1200" dirty="0" err="1"/>
              <a:t>Sempronius</a:t>
            </a:r>
            <a:r>
              <a:rPr lang="en-GB" sz="1200" dirty="0"/>
              <a:t> Gracchus and Gaius </a:t>
            </a:r>
            <a:r>
              <a:rPr lang="en-GB" sz="1200" dirty="0" err="1"/>
              <a:t>Sempronius</a:t>
            </a:r>
            <a:r>
              <a:rPr lang="en-GB" sz="1200" dirty="0"/>
              <a:t> Gracchus</a:t>
            </a:r>
          </a:p>
          <a:p>
            <a:endParaRPr lang="en-GB" sz="1200" dirty="0"/>
          </a:p>
          <a:p>
            <a:r>
              <a:rPr lang="en-GB" sz="1200" dirty="0"/>
              <a:t>He was alive approximately between 217BC and 154 BC</a:t>
            </a:r>
          </a:p>
        </p:txBody>
      </p:sp>
      <p:sp>
        <p:nvSpPr>
          <p:cNvPr id="7" name="TextBox 6">
            <a:extLst>
              <a:ext uri="{FF2B5EF4-FFF2-40B4-BE49-F238E27FC236}">
                <a16:creationId xmlns:a16="http://schemas.microsoft.com/office/drawing/2014/main" id="{4B7B5AA6-6B93-4462-99B1-327D2E57FD5A}"/>
              </a:ext>
            </a:extLst>
          </p:cNvPr>
          <p:cNvSpPr txBox="1"/>
          <p:nvPr/>
        </p:nvSpPr>
        <p:spPr>
          <a:xfrm>
            <a:off x="10124862" y="280668"/>
            <a:ext cx="1840064" cy="2123658"/>
          </a:xfrm>
          <a:prstGeom prst="rect">
            <a:avLst/>
          </a:prstGeom>
          <a:noFill/>
        </p:spPr>
        <p:txBody>
          <a:bodyPr wrap="square" rtlCol="0">
            <a:spAutoFit/>
          </a:bodyPr>
          <a:lstStyle/>
          <a:p>
            <a:r>
              <a:rPr lang="en-GB" sz="1200" dirty="0"/>
              <a:t>King Ptolemy VI </a:t>
            </a:r>
            <a:r>
              <a:rPr lang="en-GB" sz="1200" dirty="0" err="1"/>
              <a:t>Philometer</a:t>
            </a:r>
            <a:r>
              <a:rPr lang="en-GB" sz="1200" dirty="0"/>
              <a:t> of Egypt, he had several children with his consort Cleopatra II (not the famous last queen of Egypt Cleopatra VII </a:t>
            </a:r>
          </a:p>
          <a:p>
            <a:endParaRPr lang="en-GB" sz="1200" dirty="0"/>
          </a:p>
          <a:p>
            <a:r>
              <a:rPr lang="en-GB" sz="1200" dirty="0"/>
              <a:t>He was alive approximately between 186 BC and 145 BC</a:t>
            </a:r>
          </a:p>
        </p:txBody>
      </p:sp>
      <p:cxnSp>
        <p:nvCxnSpPr>
          <p:cNvPr id="9" name="Straight Connector 8">
            <a:extLst>
              <a:ext uri="{FF2B5EF4-FFF2-40B4-BE49-F238E27FC236}">
                <a16:creationId xmlns:a16="http://schemas.microsoft.com/office/drawing/2014/main" id="{6654E923-C178-414B-9192-757F1A6860EC}"/>
              </a:ext>
            </a:extLst>
          </p:cNvPr>
          <p:cNvCxnSpPr>
            <a:cxnSpLocks/>
          </p:cNvCxnSpPr>
          <p:nvPr/>
        </p:nvCxnSpPr>
        <p:spPr>
          <a:xfrm>
            <a:off x="5918200" y="4123267"/>
            <a:ext cx="0" cy="2482807"/>
          </a:xfrm>
          <a:prstGeom prst="line">
            <a:avLst/>
          </a:prstGeom>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F5119F9D-5AFD-44FF-81DA-204B5AE92F81}"/>
              </a:ext>
            </a:extLst>
          </p:cNvPr>
          <p:cNvCxnSpPr>
            <a:cxnSpLocks/>
          </p:cNvCxnSpPr>
          <p:nvPr/>
        </p:nvCxnSpPr>
        <p:spPr>
          <a:xfrm flipV="1">
            <a:off x="5918200" y="4114801"/>
            <a:ext cx="2260600" cy="8466"/>
          </a:xfrm>
          <a:prstGeom prst="line">
            <a:avLst/>
          </a:prstGeom>
        </p:spPr>
        <p:style>
          <a:lnRef idx="3">
            <a:schemeClr val="dk1"/>
          </a:lnRef>
          <a:fillRef idx="0">
            <a:schemeClr val="dk1"/>
          </a:fillRef>
          <a:effectRef idx="2">
            <a:schemeClr val="dk1"/>
          </a:effectRef>
          <a:fontRef idx="minor">
            <a:schemeClr val="tx1"/>
          </a:fontRef>
        </p:style>
      </p:cxnSp>
      <p:cxnSp>
        <p:nvCxnSpPr>
          <p:cNvPr id="14" name="Straight Connector 13">
            <a:extLst>
              <a:ext uri="{FF2B5EF4-FFF2-40B4-BE49-F238E27FC236}">
                <a16:creationId xmlns:a16="http://schemas.microsoft.com/office/drawing/2014/main" id="{8A6E008B-C47B-435A-B36E-38BE538A8FFD}"/>
              </a:ext>
            </a:extLst>
          </p:cNvPr>
          <p:cNvCxnSpPr>
            <a:cxnSpLocks/>
          </p:cNvCxnSpPr>
          <p:nvPr/>
        </p:nvCxnSpPr>
        <p:spPr>
          <a:xfrm flipV="1">
            <a:off x="8178800" y="3124200"/>
            <a:ext cx="0" cy="990601"/>
          </a:xfrm>
          <a:prstGeom prst="line">
            <a:avLst/>
          </a:prstGeom>
        </p:spPr>
        <p:style>
          <a:lnRef idx="3">
            <a:schemeClr val="dk1"/>
          </a:lnRef>
          <a:fillRef idx="0">
            <a:schemeClr val="dk1"/>
          </a:fillRef>
          <a:effectRef idx="2">
            <a:schemeClr val="dk1"/>
          </a:effectRef>
          <a:fontRef idx="minor">
            <a:schemeClr val="tx1"/>
          </a:fontRef>
        </p:style>
      </p:cxnSp>
      <p:cxnSp>
        <p:nvCxnSpPr>
          <p:cNvPr id="16" name="Straight Connector 15">
            <a:extLst>
              <a:ext uri="{FF2B5EF4-FFF2-40B4-BE49-F238E27FC236}">
                <a16:creationId xmlns:a16="http://schemas.microsoft.com/office/drawing/2014/main" id="{D623E351-BB68-4DDB-B712-AFA17CB6EEF8}"/>
              </a:ext>
            </a:extLst>
          </p:cNvPr>
          <p:cNvCxnSpPr>
            <a:cxnSpLocks/>
          </p:cNvCxnSpPr>
          <p:nvPr/>
        </p:nvCxnSpPr>
        <p:spPr>
          <a:xfrm>
            <a:off x="8178800" y="3124200"/>
            <a:ext cx="3950144" cy="0"/>
          </a:xfrm>
          <a:prstGeom prst="line">
            <a:avLst/>
          </a:prstGeom>
        </p:spPr>
        <p:style>
          <a:lnRef idx="3">
            <a:schemeClr val="dk1"/>
          </a:lnRef>
          <a:fillRef idx="0">
            <a:schemeClr val="dk1"/>
          </a:fillRef>
          <a:effectRef idx="2">
            <a:schemeClr val="dk1"/>
          </a:effectRef>
          <a:fontRef idx="minor">
            <a:schemeClr val="tx1"/>
          </a:fontRef>
        </p:style>
      </p:cxnSp>
      <p:pic>
        <p:nvPicPr>
          <p:cNvPr id="22" name="Picture 6">
            <a:extLst>
              <a:ext uri="{FF2B5EF4-FFF2-40B4-BE49-F238E27FC236}">
                <a16:creationId xmlns:a16="http://schemas.microsoft.com/office/drawing/2014/main" id="{EC02D22E-5DFB-4104-AEFC-555F1D2DE1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56433" y="3468468"/>
            <a:ext cx="2521841" cy="2751516"/>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0711E7D9-572A-4397-B435-31211D3AB3EA}"/>
              </a:ext>
            </a:extLst>
          </p:cNvPr>
          <p:cNvSpPr/>
          <p:nvPr/>
        </p:nvSpPr>
        <p:spPr>
          <a:xfrm>
            <a:off x="507776" y="6247449"/>
            <a:ext cx="6096000" cy="261610"/>
          </a:xfrm>
          <a:prstGeom prst="rect">
            <a:avLst/>
          </a:prstGeom>
        </p:spPr>
        <p:txBody>
          <a:bodyPr>
            <a:spAutoFit/>
          </a:bodyPr>
          <a:lstStyle/>
          <a:p>
            <a:r>
              <a:rPr lang="en-GB" sz="1100" dirty="0"/>
              <a:t>https://commons.wikimedia.org/wiki/File:Laurent_de_la_La_Hyre_001.jpg</a:t>
            </a:r>
          </a:p>
        </p:txBody>
      </p:sp>
      <p:sp>
        <p:nvSpPr>
          <p:cNvPr id="24" name="TextBox 23">
            <a:extLst>
              <a:ext uri="{FF2B5EF4-FFF2-40B4-BE49-F238E27FC236}">
                <a16:creationId xmlns:a16="http://schemas.microsoft.com/office/drawing/2014/main" id="{CD28F5DC-49A7-42C9-95BA-A6E3A7DF5338}"/>
              </a:ext>
            </a:extLst>
          </p:cNvPr>
          <p:cNvSpPr txBox="1"/>
          <p:nvPr/>
        </p:nvSpPr>
        <p:spPr>
          <a:xfrm>
            <a:off x="3979240" y="4833033"/>
            <a:ext cx="1308104" cy="1384995"/>
          </a:xfrm>
          <a:prstGeom prst="rect">
            <a:avLst/>
          </a:prstGeom>
          <a:noFill/>
        </p:spPr>
        <p:txBody>
          <a:bodyPr wrap="square" rtlCol="0">
            <a:spAutoFit/>
          </a:bodyPr>
          <a:lstStyle/>
          <a:p>
            <a:r>
              <a:rPr lang="en-GB" sz="1400" dirty="0"/>
              <a:t>Cornelia rejecting Ptolemy’s crown, Laurent de La </a:t>
            </a:r>
            <a:r>
              <a:rPr lang="en-GB" sz="1400" dirty="0" err="1"/>
              <a:t>Hyre</a:t>
            </a:r>
            <a:r>
              <a:rPr lang="en-GB" sz="1400" dirty="0"/>
              <a:t> (1646)</a:t>
            </a:r>
          </a:p>
        </p:txBody>
      </p:sp>
      <p:pic>
        <p:nvPicPr>
          <p:cNvPr id="10" name="Audio 9">
            <a:hlinkClick r:id="" action="ppaction://media"/>
            <a:extLst>
              <a:ext uri="{FF2B5EF4-FFF2-40B4-BE49-F238E27FC236}">
                <a16:creationId xmlns:a16="http://schemas.microsoft.com/office/drawing/2014/main" id="{682946B8-C102-4888-8EFC-650BB1455CD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52708064"/>
      </p:ext>
    </p:extLst>
  </p:cSld>
  <p:clrMapOvr>
    <a:masterClrMapping/>
  </p:clrMapOvr>
  <mc:AlternateContent xmlns:mc="http://schemas.openxmlformats.org/markup-compatibility/2006">
    <mc:Choice xmlns:p14="http://schemas.microsoft.com/office/powerpoint/2010/main" Requires="p14">
      <p:transition spd="slow" p14:dur="2000" advTm="40815"/>
    </mc:Choice>
    <mc:Fallback>
      <p:transition spd="slow" advTm="40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12" name="Rectangle 11">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0DFDF2F-74EC-4356-983A-A92CE743FA97}"/>
              </a:ext>
            </a:extLst>
          </p:cNvPr>
          <p:cNvSpPr>
            <a:spLocks noGrp="1"/>
          </p:cNvSpPr>
          <p:nvPr>
            <p:ph type="title"/>
          </p:nvPr>
        </p:nvSpPr>
        <p:spPr>
          <a:xfrm>
            <a:off x="1192625" y="1420706"/>
            <a:ext cx="3466540" cy="4016587"/>
          </a:xfrm>
        </p:spPr>
        <p:txBody>
          <a:bodyPr>
            <a:normAutofit/>
          </a:bodyPr>
          <a:lstStyle/>
          <a:p>
            <a:r>
              <a:rPr lang="en-GB" sz="3600" dirty="0"/>
              <a:t>A Proud Mother</a:t>
            </a:r>
          </a:p>
        </p:txBody>
      </p:sp>
      <p:cxnSp>
        <p:nvCxnSpPr>
          <p:cNvPr id="14" name="Straight Connector 13">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EC4BE9-1BD2-49B2-9C3E-EB2F38D1A3E4}"/>
              </a:ext>
            </a:extLst>
          </p:cNvPr>
          <p:cNvSpPr>
            <a:spLocks noGrp="1"/>
          </p:cNvSpPr>
          <p:nvPr>
            <p:ph idx="1"/>
          </p:nvPr>
        </p:nvSpPr>
        <p:spPr>
          <a:xfrm>
            <a:off x="5163128" y="1100992"/>
            <a:ext cx="5514758" cy="2328008"/>
          </a:xfrm>
        </p:spPr>
        <p:txBody>
          <a:bodyPr anchor="ctr">
            <a:normAutofit/>
          </a:bodyPr>
          <a:lstStyle/>
          <a:p>
            <a:pPr>
              <a:lnSpc>
                <a:spcPct val="100000"/>
              </a:lnSpc>
            </a:pPr>
            <a:r>
              <a:rPr lang="en-GB" sz="1600" dirty="0">
                <a:solidFill>
                  <a:schemeClr val="tx1">
                    <a:lumMod val="75000"/>
                    <a:lumOff val="25000"/>
                  </a:schemeClr>
                </a:solidFill>
              </a:rPr>
              <a:t>'We know that Cornelia, the mother of the Gracchi, contributed greatly to their eloquence, for the erudition of her speech has been handed down even to the present day through her letters.' (Quintilian, Institutes of Oratory, 1.1.6)</a:t>
            </a:r>
          </a:p>
          <a:p>
            <a:pPr>
              <a:lnSpc>
                <a:spcPct val="100000"/>
              </a:lnSpc>
            </a:pPr>
            <a:r>
              <a:rPr lang="en-GB" sz="1600" dirty="0">
                <a:solidFill>
                  <a:schemeClr val="tx1">
                    <a:lumMod val="75000"/>
                    <a:lumOff val="25000"/>
                  </a:schemeClr>
                </a:solidFill>
              </a:rPr>
              <a:t>Mother of the Gracchi was a name given to her after both her sons became prominent politicians</a:t>
            </a:r>
          </a:p>
        </p:txBody>
      </p:sp>
      <p:pic>
        <p:nvPicPr>
          <p:cNvPr id="11" name="Picture 10">
            <a:extLst>
              <a:ext uri="{FF2B5EF4-FFF2-40B4-BE49-F238E27FC236}">
                <a16:creationId xmlns:a16="http://schemas.microsoft.com/office/drawing/2014/main" id="{8F6651B1-C620-42FB-97EA-01DE4B36B422}"/>
              </a:ext>
            </a:extLst>
          </p:cNvPr>
          <p:cNvPicPr/>
          <p:nvPr/>
        </p:nvPicPr>
        <p:blipFill>
          <a:blip r:embed="rId4" cstate="print">
            <a:extLst>
              <a:ext uri="{28A0092B-C50C-407E-A947-70E740481C1C}">
                <a14:useLocalDpi xmlns:a14="http://schemas.microsoft.com/office/drawing/2010/main" val="0"/>
              </a:ext>
            </a:extLst>
          </a:blip>
          <a:stretch>
            <a:fillRect/>
          </a:stretch>
        </p:blipFill>
        <p:spPr>
          <a:xfrm>
            <a:off x="7716272" y="5851379"/>
            <a:ext cx="401890" cy="180943"/>
          </a:xfrm>
          <a:prstGeom prst="rect">
            <a:avLst/>
          </a:prstGeom>
        </p:spPr>
      </p:pic>
      <p:pic>
        <p:nvPicPr>
          <p:cNvPr id="13" name="Picture 12">
            <a:extLst>
              <a:ext uri="{FF2B5EF4-FFF2-40B4-BE49-F238E27FC236}">
                <a16:creationId xmlns:a16="http://schemas.microsoft.com/office/drawing/2014/main" id="{33DF25FE-0357-403E-929E-334124C6E4F0}"/>
              </a:ext>
            </a:extLst>
          </p:cNvPr>
          <p:cNvPicPr/>
          <p:nvPr/>
        </p:nvPicPr>
        <p:blipFill>
          <a:blip r:embed="rId5" cstate="print">
            <a:extLst>
              <a:ext uri="{28A0092B-C50C-407E-A947-70E740481C1C}">
                <a14:useLocalDpi xmlns:a14="http://schemas.microsoft.com/office/drawing/2010/main" val="0"/>
              </a:ext>
            </a:extLst>
          </a:blip>
          <a:stretch>
            <a:fillRect/>
          </a:stretch>
        </p:blipFill>
        <p:spPr>
          <a:xfrm>
            <a:off x="7128933" y="3205429"/>
            <a:ext cx="1490133" cy="279903"/>
          </a:xfrm>
          <a:prstGeom prst="rect">
            <a:avLst/>
          </a:prstGeom>
          <a:noFill/>
        </p:spPr>
      </p:pic>
      <p:sp>
        <p:nvSpPr>
          <p:cNvPr id="15" name="Rectangle 14">
            <a:extLst>
              <a:ext uri="{FF2B5EF4-FFF2-40B4-BE49-F238E27FC236}">
                <a16:creationId xmlns:a16="http://schemas.microsoft.com/office/drawing/2014/main" id="{0F097D9B-212F-40F2-A185-516577845109}"/>
              </a:ext>
            </a:extLst>
          </p:cNvPr>
          <p:cNvSpPr/>
          <p:nvPr/>
        </p:nvSpPr>
        <p:spPr>
          <a:xfrm>
            <a:off x="5587628" y="3428523"/>
            <a:ext cx="4659180" cy="239725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137160" tIns="0" rIns="137160" bIns="0" numCol="1" spcCol="0" rtlCol="0" fromWordArt="0" anchor="t" anchorCtr="0" forceAA="0" compatLnSpc="1">
            <a:prstTxWarp prst="textNoShape">
              <a:avLst/>
            </a:prstTxWarp>
            <a:spAutoFit/>
          </a:bodyPr>
          <a:lstStyle/>
          <a:p>
            <a:pPr algn="ctr">
              <a:lnSpc>
                <a:spcPct val="107000"/>
              </a:lnSpc>
              <a:spcBef>
                <a:spcPts val="1200"/>
              </a:spcBef>
              <a:spcAft>
                <a:spcPts val="1200"/>
              </a:spcAft>
            </a:pPr>
            <a:r>
              <a:rPr lang="en-GB" sz="1600" dirty="0">
                <a:solidFill>
                  <a:srgbClr val="7F91A7"/>
                </a:solidFill>
              </a:rPr>
              <a:t>'A Campanian matron who was staying with Cornelia, mother of the Gracchi, was showing off her jewels, the most beautiful of that period. Cornelia managed to prolong the conversation until her children got home from school. Then she said ‘These are </a:t>
            </a:r>
            <a:r>
              <a:rPr lang="en-GB" sz="1600" i="1" dirty="0">
                <a:solidFill>
                  <a:srgbClr val="7F91A7"/>
                </a:solidFill>
              </a:rPr>
              <a:t>my</a:t>
            </a:r>
            <a:r>
              <a:rPr lang="en-GB" sz="1600" dirty="0">
                <a:solidFill>
                  <a:srgbClr val="7F91A7"/>
                </a:solidFill>
              </a:rPr>
              <a:t> jewels’' </a:t>
            </a:r>
          </a:p>
          <a:p>
            <a:pPr algn="ctr">
              <a:lnSpc>
                <a:spcPct val="107000"/>
              </a:lnSpc>
              <a:spcBef>
                <a:spcPts val="1200"/>
              </a:spcBef>
              <a:spcAft>
                <a:spcPts val="1200"/>
              </a:spcAft>
            </a:pPr>
            <a:r>
              <a:rPr lang="en-GB" sz="1050" dirty="0">
                <a:solidFill>
                  <a:srgbClr val="7F91A7"/>
                </a:solidFill>
              </a:rPr>
              <a:t>(</a:t>
            </a:r>
            <a:r>
              <a:rPr lang="en-GB" sz="1050" dirty="0" err="1">
                <a:solidFill>
                  <a:srgbClr val="7F91A7"/>
                </a:solidFill>
              </a:rPr>
              <a:t>Valerius</a:t>
            </a:r>
            <a:r>
              <a:rPr lang="en-GB" sz="1050" dirty="0">
                <a:solidFill>
                  <a:srgbClr val="7F91A7"/>
                </a:solidFill>
              </a:rPr>
              <a:t> Maximus, Memorable Deeds and Sayings, 4.4, in Women’s Life in Greece and Rome: A sourcebook in translation by </a:t>
            </a:r>
            <a:r>
              <a:rPr lang="en-GB" sz="1050" dirty="0" err="1">
                <a:solidFill>
                  <a:srgbClr val="7F91A7"/>
                </a:solidFill>
              </a:rPr>
              <a:t>Fant</a:t>
            </a:r>
            <a:r>
              <a:rPr lang="en-GB" sz="1050" dirty="0">
                <a:solidFill>
                  <a:srgbClr val="7F91A7"/>
                </a:solidFill>
              </a:rPr>
              <a:t> and Lefkowitz; Hallett, J., 2006)</a:t>
            </a:r>
          </a:p>
        </p:txBody>
      </p:sp>
      <p:pic>
        <p:nvPicPr>
          <p:cNvPr id="7" name="Audio 6">
            <a:hlinkClick r:id="" action="ppaction://media"/>
            <a:extLst>
              <a:ext uri="{FF2B5EF4-FFF2-40B4-BE49-F238E27FC236}">
                <a16:creationId xmlns:a16="http://schemas.microsoft.com/office/drawing/2014/main" id="{A296914E-2F74-4F06-A6C0-5C6F7E71DA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0590182"/>
      </p:ext>
    </p:extLst>
  </p:cSld>
  <p:clrMapOvr>
    <a:masterClrMapping/>
  </p:clrMapOvr>
  <mc:AlternateContent xmlns:mc="http://schemas.openxmlformats.org/markup-compatibility/2006">
    <mc:Choice xmlns:p14="http://schemas.microsoft.com/office/powerpoint/2010/main" Requires="p14">
      <p:transition spd="slow" p14:dur="2000" advTm="47865"/>
    </mc:Choice>
    <mc:Fallback>
      <p:transition spd="slow" advTm="47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par>
                                <p:cTn id="7" presetID="42"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animEffect transition="in" filter="fade">
                                      <p:cBhvr>
                                        <p:cTn id="9" dur="1000"/>
                                        <p:tgtEl>
                                          <p:spTgt spid="13"/>
                                        </p:tgtEl>
                                      </p:cBhvr>
                                    </p:animEffect>
                                    <p:anim calcmode="lin" valueType="num">
                                      <p:cBhvr>
                                        <p:cTn id="10" dur="1000" fill="hold"/>
                                        <p:tgtEl>
                                          <p:spTgt spid="13"/>
                                        </p:tgtEl>
                                        <p:attrNameLst>
                                          <p:attrName>ppt_x</p:attrName>
                                        </p:attrNameLst>
                                      </p:cBhvr>
                                      <p:tavLst>
                                        <p:tav tm="0">
                                          <p:val>
                                            <p:strVal val="#ppt_x"/>
                                          </p:val>
                                        </p:tav>
                                        <p:tav tm="100000">
                                          <p:val>
                                            <p:strVal val="#ppt_x"/>
                                          </p:val>
                                        </p:tav>
                                      </p:tavLst>
                                    </p:anim>
                                    <p:anim calcmode="lin" valueType="num">
                                      <p:cBhvr>
                                        <p:cTn id="11" dur="1000" fill="hold"/>
                                        <p:tgtEl>
                                          <p:spTgt spid="13"/>
                                        </p:tgtEl>
                                        <p:attrNameLst>
                                          <p:attrName>ppt_y</p:attrName>
                                        </p:attrNameLst>
                                      </p:cBhvr>
                                      <p:tavLst>
                                        <p:tav tm="0">
                                          <p:val>
                                            <p:strVal val="#ppt_y+.1"/>
                                          </p:val>
                                        </p:tav>
                                        <p:tav tm="100000">
                                          <p:val>
                                            <p:strVal val="#ppt_y"/>
                                          </p:val>
                                        </p:tav>
                                      </p:tavLst>
                                    </p:anim>
                                  </p:childTnLst>
                                </p:cTn>
                              </p:par>
                              <p:par>
                                <p:cTn id="12" presetID="42" presetClass="entr" presetSubtype="0" fill="hold" grpId="0" nodeType="with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bldLst>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C1F453D1-0468-48F2-B95E-18911C33C04D}"/>
              </a:ext>
            </a:extLst>
          </p:cNvPr>
          <p:cNvSpPr>
            <a:spLocks noGrp="1"/>
          </p:cNvSpPr>
          <p:nvPr>
            <p:ph type="title"/>
          </p:nvPr>
        </p:nvSpPr>
        <p:spPr>
          <a:xfrm>
            <a:off x="983887" y="1185059"/>
            <a:ext cx="3491832" cy="4487882"/>
          </a:xfrm>
        </p:spPr>
        <p:txBody>
          <a:bodyPr>
            <a:normAutofit/>
          </a:bodyPr>
          <a:lstStyle/>
          <a:p>
            <a:pPr algn="ctr"/>
            <a:r>
              <a:rPr lang="en-GB" sz="4400" dirty="0">
                <a:solidFill>
                  <a:srgbClr val="FFFFFF"/>
                </a:solidFill>
              </a:rPr>
              <a:t>An Influential Woman in Politics </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8913C9D9-3A0C-448F-8C67-D9A8471C923F}"/>
              </a:ext>
            </a:extLst>
          </p:cNvPr>
          <p:cNvSpPr>
            <a:spLocks noGrp="1"/>
          </p:cNvSpPr>
          <p:nvPr>
            <p:ph idx="1"/>
          </p:nvPr>
        </p:nvSpPr>
        <p:spPr>
          <a:xfrm>
            <a:off x="6096000" y="936416"/>
            <a:ext cx="5178168" cy="4985169"/>
          </a:xfrm>
        </p:spPr>
        <p:txBody>
          <a:bodyPr anchor="ctr">
            <a:normAutofit lnSpcReduction="10000"/>
          </a:bodyPr>
          <a:lstStyle/>
          <a:p>
            <a:r>
              <a:rPr lang="en-GB" sz="1600" dirty="0"/>
              <a:t>Cornelia had an influence in Tiberius and Gaius’ political careers</a:t>
            </a:r>
          </a:p>
          <a:p>
            <a:r>
              <a:rPr lang="en-GB" sz="1600" dirty="0"/>
              <a:t>'but the other law was withdrawn by Gaius himself, who said that he spared Octavius at the request of his mother Cornelia' (Plutarch, Life of Gaius, 4.2)</a:t>
            </a:r>
          </a:p>
          <a:p>
            <a:endParaRPr lang="en-GB" sz="1600" dirty="0"/>
          </a:p>
          <a:p>
            <a:r>
              <a:rPr lang="en-GB" sz="1600" dirty="0"/>
              <a:t> By comparison, women were called shameless when they demonstrated publicly for the repeal of the </a:t>
            </a:r>
            <a:r>
              <a:rPr lang="en-GB" sz="1600" dirty="0" err="1"/>
              <a:t>Oppian</a:t>
            </a:r>
            <a:r>
              <a:rPr lang="en-GB" sz="1600" dirty="0"/>
              <a:t> law in 195 BC (Livy, History of Rome 34.1)</a:t>
            </a:r>
          </a:p>
          <a:p>
            <a:endParaRPr lang="en-GB" sz="1600" dirty="0"/>
          </a:p>
          <a:p>
            <a:r>
              <a:rPr lang="en-GB" sz="1600" dirty="0"/>
              <a:t>In addition, when a woman, thought to be named </a:t>
            </a:r>
            <a:r>
              <a:rPr lang="en-GB" sz="1600" dirty="0" err="1"/>
              <a:t>Turia</a:t>
            </a:r>
            <a:r>
              <a:rPr lang="en-GB" sz="1600" dirty="0"/>
              <a:t>, requested the recall of her husband, she was apparently insulted by Marcus Lepidus and carried away like a slave (Funeral Eulogy by the woman’s husband, in </a:t>
            </a:r>
            <a:r>
              <a:rPr lang="en-GB" sz="1600" dirty="0" err="1"/>
              <a:t>Fant</a:t>
            </a:r>
            <a:r>
              <a:rPr lang="en-GB" sz="1600" dirty="0"/>
              <a:t> and Lefkowitz, Women in Greece and Rome: A Sourcebook in Translation, 2016)</a:t>
            </a:r>
            <a:endParaRPr lang="en-GB" sz="2400" dirty="0"/>
          </a:p>
        </p:txBody>
      </p:sp>
      <p:pic>
        <p:nvPicPr>
          <p:cNvPr id="22" name="Audio 21">
            <a:hlinkClick r:id="" action="ppaction://media"/>
            <a:extLst>
              <a:ext uri="{FF2B5EF4-FFF2-40B4-BE49-F238E27FC236}">
                <a16:creationId xmlns:a16="http://schemas.microsoft.com/office/drawing/2014/main" id="{9D862BB7-4781-4050-913E-9B589A5C51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03859077"/>
      </p:ext>
    </p:extLst>
  </p:cSld>
  <p:clrMapOvr>
    <a:masterClrMapping/>
  </p:clrMapOvr>
  <mc:AlternateContent xmlns:mc="http://schemas.openxmlformats.org/markup-compatibility/2006">
    <mc:Choice xmlns:p14="http://schemas.microsoft.com/office/powerpoint/2010/main" Requires="p14">
      <p:transition spd="slow" p14:dur="2000" advTm="122705"/>
    </mc:Choice>
    <mc:Fallback>
      <p:transition spd="slow" advTm="122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8A66977-9B4F-4B2C-AE86-901641B90D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pic>
        <p:nvPicPr>
          <p:cNvPr id="5" name="Picture 4" descr="A person sitting on a bench&#10;&#10;Description automatically generated">
            <a:extLst>
              <a:ext uri="{FF2B5EF4-FFF2-40B4-BE49-F238E27FC236}">
                <a16:creationId xmlns:a16="http://schemas.microsoft.com/office/drawing/2014/main" id="{D9A4192F-0347-4E2D-BD8F-84483D31665C}"/>
              </a:ext>
              <a:ext uri="{C183D7F6-B498-43B3-948B-1728B52AA6E4}">
                <adec:decorative xmlns:adec="http://schemas.microsoft.com/office/drawing/2017/decorative" val="0"/>
              </a:ext>
            </a:extLst>
          </p:cNvPr>
          <p:cNvPicPr>
            <a:picLocks noChangeAspect="1"/>
          </p:cNvPicPr>
          <p:nvPr/>
        </p:nvPicPr>
        <p:blipFill rotWithShape="1">
          <a:blip r:embed="rId4">
            <a:duotone>
              <a:schemeClr val="bg2">
                <a:shade val="45000"/>
                <a:satMod val="135000"/>
              </a:schemeClr>
              <a:prstClr val="white"/>
            </a:duotone>
            <a:alphaModFix amt="35000"/>
          </a:blip>
          <a:srcRect b="13462"/>
          <a:stretch/>
        </p:blipFill>
        <p:spPr>
          <a:xfrm>
            <a:off x="20" y="10"/>
            <a:ext cx="12191980" cy="6857990"/>
          </a:xfrm>
          <a:prstGeom prst="rect">
            <a:avLst/>
          </a:prstGeom>
        </p:spPr>
      </p:pic>
      <p:sp>
        <p:nvSpPr>
          <p:cNvPr id="2" name="Title 1">
            <a:extLst>
              <a:ext uri="{FF2B5EF4-FFF2-40B4-BE49-F238E27FC236}">
                <a16:creationId xmlns:a16="http://schemas.microsoft.com/office/drawing/2014/main" id="{1879AF4B-ED7A-4A05-B46C-B47C42EE793D}"/>
              </a:ext>
            </a:extLst>
          </p:cNvPr>
          <p:cNvSpPr>
            <a:spLocks noGrp="1"/>
          </p:cNvSpPr>
          <p:nvPr>
            <p:ph type="title"/>
          </p:nvPr>
        </p:nvSpPr>
        <p:spPr>
          <a:xfrm>
            <a:off x="1532313" y="11933"/>
            <a:ext cx="10058400" cy="1371600"/>
          </a:xfrm>
        </p:spPr>
        <p:txBody>
          <a:bodyPr>
            <a:normAutofit/>
          </a:bodyPr>
          <a:lstStyle/>
          <a:p>
            <a:r>
              <a:rPr lang="en-GB" dirty="0"/>
              <a:t>A Hardworking, Educated Mother</a:t>
            </a:r>
          </a:p>
        </p:txBody>
      </p:sp>
      <p:sp>
        <p:nvSpPr>
          <p:cNvPr id="3" name="Content Placeholder 2">
            <a:extLst>
              <a:ext uri="{FF2B5EF4-FFF2-40B4-BE49-F238E27FC236}">
                <a16:creationId xmlns:a16="http://schemas.microsoft.com/office/drawing/2014/main" id="{8C6F7CC2-F18B-46FF-82B6-509FC787611B}"/>
              </a:ext>
            </a:extLst>
          </p:cNvPr>
          <p:cNvSpPr>
            <a:spLocks noGrp="1"/>
          </p:cNvSpPr>
          <p:nvPr>
            <p:ph idx="1"/>
          </p:nvPr>
        </p:nvSpPr>
        <p:spPr>
          <a:xfrm>
            <a:off x="933796" y="2785025"/>
            <a:ext cx="10058400" cy="3849624"/>
          </a:xfrm>
        </p:spPr>
        <p:txBody>
          <a:bodyPr>
            <a:normAutofit/>
          </a:bodyPr>
          <a:lstStyle/>
          <a:p>
            <a:r>
              <a:rPr lang="en-GB" sz="1600" dirty="0"/>
              <a:t>Cornelia raised the children herself after husband’s death</a:t>
            </a:r>
          </a:p>
          <a:p>
            <a:r>
              <a:rPr lang="en-GB" sz="1600" dirty="0"/>
              <a:t>'We have read the letters of Cornelia, mother of the Gracchi; it appears that her sons were brought up not so much at their mother’s breast as by her speech' (Cicero, Brutus, 58.211)</a:t>
            </a:r>
          </a:p>
          <a:p>
            <a:r>
              <a:rPr lang="en-GB" sz="1600" dirty="0"/>
              <a:t>'Cornelia took over the children and the household, and proved herself so sensible and motherly and generous' (Plutarch, Life of Tiberius, 1.2-2)</a:t>
            </a:r>
          </a:p>
          <a:p>
            <a:r>
              <a:rPr lang="en-GB" sz="1600" dirty="0"/>
              <a:t>'These sons Cornelia reared with such scrupulous care that although confessedly no other Romans were so well endowed by nature, they were thought to owe their virtues more to education than to nature.' (Plutarch, Life of Tiberius, 1.5)</a:t>
            </a:r>
          </a:p>
        </p:txBody>
      </p:sp>
      <p:sp>
        <p:nvSpPr>
          <p:cNvPr id="6" name="TextBox 5">
            <a:extLst>
              <a:ext uri="{FF2B5EF4-FFF2-40B4-BE49-F238E27FC236}">
                <a16:creationId xmlns:a16="http://schemas.microsoft.com/office/drawing/2014/main" id="{07A96B02-4C53-42CE-B535-0ABE7920095A}"/>
              </a:ext>
            </a:extLst>
          </p:cNvPr>
          <p:cNvSpPr txBox="1"/>
          <p:nvPr/>
        </p:nvSpPr>
        <p:spPr>
          <a:xfrm>
            <a:off x="5752087" y="6584457"/>
            <a:ext cx="6322565" cy="261610"/>
          </a:xfrm>
          <a:prstGeom prst="rect">
            <a:avLst/>
          </a:prstGeom>
          <a:noFill/>
        </p:spPr>
        <p:txBody>
          <a:bodyPr wrap="none" rtlCol="0">
            <a:spAutoFit/>
          </a:bodyPr>
          <a:lstStyle/>
          <a:p>
            <a:r>
              <a:rPr lang="en-GB" sz="1100" dirty="0"/>
              <a:t>Background: Tiberius and Gaius Gracchus, https://www.unrv.com/empire/gracchi-brothers.php</a:t>
            </a:r>
          </a:p>
        </p:txBody>
      </p:sp>
      <p:pic>
        <p:nvPicPr>
          <p:cNvPr id="7" name="Audio 6">
            <a:hlinkClick r:id="" action="ppaction://media"/>
            <a:extLst>
              <a:ext uri="{FF2B5EF4-FFF2-40B4-BE49-F238E27FC236}">
                <a16:creationId xmlns:a16="http://schemas.microsoft.com/office/drawing/2014/main" id="{4611C40B-6071-4D1F-A53C-8EB0558F51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381951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4760"/>
    </mc:Choice>
    <mc:Fallback>
      <p:transition spd="slow" advTm="84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8470DE-7FAB-41F6-98BB-C6DED767F167}"/>
              </a:ext>
            </a:extLst>
          </p:cNvPr>
          <p:cNvSpPr>
            <a:spLocks noGrp="1"/>
          </p:cNvSpPr>
          <p:nvPr>
            <p:ph type="title"/>
          </p:nvPr>
        </p:nvSpPr>
        <p:spPr>
          <a:xfrm>
            <a:off x="868680" y="642593"/>
            <a:ext cx="6281928" cy="1744183"/>
          </a:xfrm>
        </p:spPr>
        <p:txBody>
          <a:bodyPr>
            <a:normAutofit/>
          </a:bodyPr>
          <a:lstStyle/>
          <a:p>
            <a:r>
              <a:rPr lang="en-GB" dirty="0"/>
              <a:t>The Embodiment of the Ideal Roman Woman</a:t>
            </a:r>
          </a:p>
        </p:txBody>
      </p:sp>
      <p:sp>
        <p:nvSpPr>
          <p:cNvPr id="16" name="Rectangle 15">
            <a:extLst>
              <a:ext uri="{FF2B5EF4-FFF2-40B4-BE49-F238E27FC236}">
                <a16:creationId xmlns:a16="http://schemas.microsoft.com/office/drawing/2014/main" id="{619EC706-8928-4DFD-8084-35D599EB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tatue of a person&#10;&#10;Description automatically generated">
            <a:extLst>
              <a:ext uri="{FF2B5EF4-FFF2-40B4-BE49-F238E27FC236}">
                <a16:creationId xmlns:a16="http://schemas.microsoft.com/office/drawing/2014/main" id="{D785EA23-F2BB-4B7A-84BF-E75C9613DF2E}"/>
              </a:ext>
            </a:extLst>
          </p:cNvPr>
          <p:cNvPicPr>
            <a:picLocks noChangeAspect="1"/>
          </p:cNvPicPr>
          <p:nvPr/>
        </p:nvPicPr>
        <p:blipFill>
          <a:blip r:embed="rId4"/>
          <a:stretch>
            <a:fillRect/>
          </a:stretch>
        </p:blipFill>
        <p:spPr>
          <a:xfrm>
            <a:off x="8454527" y="470323"/>
            <a:ext cx="3120316" cy="5094394"/>
          </a:xfrm>
          <a:prstGeom prst="rect">
            <a:avLst/>
          </a:prstGeom>
        </p:spPr>
      </p:pic>
      <p:sp>
        <p:nvSpPr>
          <p:cNvPr id="6" name="Rectangle 5">
            <a:extLst>
              <a:ext uri="{FF2B5EF4-FFF2-40B4-BE49-F238E27FC236}">
                <a16:creationId xmlns:a16="http://schemas.microsoft.com/office/drawing/2014/main" id="{ED882449-8644-4D6B-B704-5092EA8226CB}"/>
              </a:ext>
            </a:extLst>
          </p:cNvPr>
          <p:cNvSpPr/>
          <p:nvPr/>
        </p:nvSpPr>
        <p:spPr>
          <a:xfrm>
            <a:off x="7996786" y="5672749"/>
            <a:ext cx="4170237" cy="1077218"/>
          </a:xfrm>
          <a:prstGeom prst="rect">
            <a:avLst/>
          </a:prstGeom>
        </p:spPr>
        <p:txBody>
          <a:bodyPr wrap="square">
            <a:spAutoFit/>
          </a:bodyPr>
          <a:lstStyle/>
          <a:p>
            <a:r>
              <a:rPr lang="en-GB" dirty="0">
                <a:solidFill>
                  <a:srgbClr val="7F91A7"/>
                </a:solidFill>
              </a:rPr>
              <a:t>Cornelia with her sons Tiberius and Gaius, </a:t>
            </a:r>
            <a:r>
              <a:rPr lang="en-GB" sz="1400" dirty="0">
                <a:solidFill>
                  <a:srgbClr val="7F91A7"/>
                </a:solidFill>
              </a:rPr>
              <a:t>https://tribunatesofthegracchibrothers.weebly.com/early-years.html</a:t>
            </a:r>
          </a:p>
        </p:txBody>
      </p:sp>
      <p:graphicFrame>
        <p:nvGraphicFramePr>
          <p:cNvPr id="13" name="Content Placeholder 12">
            <a:extLst>
              <a:ext uri="{FF2B5EF4-FFF2-40B4-BE49-F238E27FC236}">
                <a16:creationId xmlns:a16="http://schemas.microsoft.com/office/drawing/2014/main" id="{C8066C3C-E095-4EF3-9F3C-0E4813B26CAA}"/>
              </a:ext>
            </a:extLst>
          </p:cNvPr>
          <p:cNvGraphicFramePr>
            <a:graphicFrameLocks noGrp="1"/>
          </p:cNvGraphicFramePr>
          <p:nvPr>
            <p:ph idx="1"/>
            <p:extLst>
              <p:ext uri="{D42A27DB-BD31-4B8C-83A1-F6EECF244321}">
                <p14:modId xmlns:p14="http://schemas.microsoft.com/office/powerpoint/2010/main" val="1232600798"/>
              </p:ext>
            </p:extLst>
          </p:nvPr>
        </p:nvGraphicFramePr>
        <p:xfrm>
          <a:off x="868363" y="2386013"/>
          <a:ext cx="6281737" cy="364966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2" name="Audio 21">
            <a:hlinkClick r:id="" action="ppaction://media"/>
            <a:extLst>
              <a:ext uri="{FF2B5EF4-FFF2-40B4-BE49-F238E27FC236}">
                <a16:creationId xmlns:a16="http://schemas.microsoft.com/office/drawing/2014/main" id="{013200A7-F29C-481D-9080-A6D31BF2D46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410471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4296"/>
    </mc:Choice>
    <mc:Fallback>
      <p:transition spd="slow" advTm="94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par>
                                <p:cTn id="7" presetID="55" presetClass="entr" presetSubtype="0" fill="hold" grpId="0" nodeType="withEffect">
                                  <p:stCondLst>
                                    <p:cond delay="0"/>
                                  </p:stCondLst>
                                  <p:childTnLst>
                                    <p:set>
                                      <p:cBhvr>
                                        <p:cTn id="8" dur="1" fill="hold">
                                          <p:stCondLst>
                                            <p:cond delay="0"/>
                                          </p:stCondLst>
                                        </p:cTn>
                                        <p:tgtEl>
                                          <p:spTgt spid="13">
                                            <p:graphicEl>
                                              <a:dgm id="{420BD11B-36BC-4EDC-B089-BE6655B73027}"/>
                                            </p:graphicEl>
                                          </p:spTgt>
                                        </p:tgtEl>
                                        <p:attrNameLst>
                                          <p:attrName>style.visibility</p:attrName>
                                        </p:attrNameLst>
                                      </p:cBhvr>
                                      <p:to>
                                        <p:strVal val="visible"/>
                                      </p:to>
                                    </p:set>
                                    <p:anim calcmode="lin" valueType="num">
                                      <p:cBhvr>
                                        <p:cTn id="9" dur="1000" fill="hold"/>
                                        <p:tgtEl>
                                          <p:spTgt spid="13">
                                            <p:graphicEl>
                                              <a:dgm id="{420BD11B-36BC-4EDC-B089-BE6655B73027}"/>
                                            </p:graphicEl>
                                          </p:spTgt>
                                        </p:tgtEl>
                                        <p:attrNameLst>
                                          <p:attrName>ppt_w</p:attrName>
                                        </p:attrNameLst>
                                      </p:cBhvr>
                                      <p:tavLst>
                                        <p:tav tm="0">
                                          <p:val>
                                            <p:strVal val="#ppt_w*0.70"/>
                                          </p:val>
                                        </p:tav>
                                        <p:tav tm="100000">
                                          <p:val>
                                            <p:strVal val="#ppt_w"/>
                                          </p:val>
                                        </p:tav>
                                      </p:tavLst>
                                    </p:anim>
                                    <p:anim calcmode="lin" valueType="num">
                                      <p:cBhvr>
                                        <p:cTn id="10" dur="1000" fill="hold"/>
                                        <p:tgtEl>
                                          <p:spTgt spid="13">
                                            <p:graphicEl>
                                              <a:dgm id="{420BD11B-36BC-4EDC-B089-BE6655B73027}"/>
                                            </p:graphicEl>
                                          </p:spTgt>
                                        </p:tgtEl>
                                        <p:attrNameLst>
                                          <p:attrName>ppt_h</p:attrName>
                                        </p:attrNameLst>
                                      </p:cBhvr>
                                      <p:tavLst>
                                        <p:tav tm="0">
                                          <p:val>
                                            <p:strVal val="#ppt_h"/>
                                          </p:val>
                                        </p:tav>
                                        <p:tav tm="100000">
                                          <p:val>
                                            <p:strVal val="#ppt_h"/>
                                          </p:val>
                                        </p:tav>
                                      </p:tavLst>
                                    </p:anim>
                                    <p:animEffect transition="in" filter="fade">
                                      <p:cBhvr>
                                        <p:cTn id="11" dur="1000"/>
                                        <p:tgtEl>
                                          <p:spTgt spid="13">
                                            <p:graphicEl>
                                              <a:dgm id="{420BD11B-36BC-4EDC-B089-BE6655B73027}"/>
                                            </p:graphicEl>
                                          </p:spTgt>
                                        </p:tgtEl>
                                      </p:cBhvr>
                                    </p:animEffect>
                                  </p:childTnLst>
                                </p:cTn>
                              </p:par>
                            </p:childTnLst>
                          </p:cTn>
                        </p:par>
                        <p:par>
                          <p:cTn id="12" fill="hold">
                            <p:stCondLst>
                              <p:cond delay="1000"/>
                            </p:stCondLst>
                            <p:childTnLst>
                              <p:par>
                                <p:cTn id="13" presetID="55" presetClass="entr" presetSubtype="0" fill="hold" grpId="0" nodeType="afterEffect">
                                  <p:stCondLst>
                                    <p:cond delay="0"/>
                                  </p:stCondLst>
                                  <p:childTnLst>
                                    <p:set>
                                      <p:cBhvr>
                                        <p:cTn id="14" dur="1" fill="hold">
                                          <p:stCondLst>
                                            <p:cond delay="0"/>
                                          </p:stCondLst>
                                        </p:cTn>
                                        <p:tgtEl>
                                          <p:spTgt spid="13">
                                            <p:graphicEl>
                                              <a:dgm id="{1B1B73E0-1350-4DA1-8962-EFB8F562A416}"/>
                                            </p:graphicEl>
                                          </p:spTgt>
                                        </p:tgtEl>
                                        <p:attrNameLst>
                                          <p:attrName>style.visibility</p:attrName>
                                        </p:attrNameLst>
                                      </p:cBhvr>
                                      <p:to>
                                        <p:strVal val="visible"/>
                                      </p:to>
                                    </p:set>
                                    <p:anim calcmode="lin" valueType="num">
                                      <p:cBhvr>
                                        <p:cTn id="15" dur="1000" fill="hold"/>
                                        <p:tgtEl>
                                          <p:spTgt spid="13">
                                            <p:graphicEl>
                                              <a:dgm id="{1B1B73E0-1350-4DA1-8962-EFB8F562A416}"/>
                                            </p:graphicEl>
                                          </p:spTgt>
                                        </p:tgtEl>
                                        <p:attrNameLst>
                                          <p:attrName>ppt_w</p:attrName>
                                        </p:attrNameLst>
                                      </p:cBhvr>
                                      <p:tavLst>
                                        <p:tav tm="0">
                                          <p:val>
                                            <p:strVal val="#ppt_w*0.70"/>
                                          </p:val>
                                        </p:tav>
                                        <p:tav tm="100000">
                                          <p:val>
                                            <p:strVal val="#ppt_w"/>
                                          </p:val>
                                        </p:tav>
                                      </p:tavLst>
                                    </p:anim>
                                    <p:anim calcmode="lin" valueType="num">
                                      <p:cBhvr>
                                        <p:cTn id="16" dur="1000" fill="hold"/>
                                        <p:tgtEl>
                                          <p:spTgt spid="13">
                                            <p:graphicEl>
                                              <a:dgm id="{1B1B73E0-1350-4DA1-8962-EFB8F562A416}"/>
                                            </p:graphicEl>
                                          </p:spTgt>
                                        </p:tgtEl>
                                        <p:attrNameLst>
                                          <p:attrName>ppt_h</p:attrName>
                                        </p:attrNameLst>
                                      </p:cBhvr>
                                      <p:tavLst>
                                        <p:tav tm="0">
                                          <p:val>
                                            <p:strVal val="#ppt_h"/>
                                          </p:val>
                                        </p:tav>
                                        <p:tav tm="100000">
                                          <p:val>
                                            <p:strVal val="#ppt_h"/>
                                          </p:val>
                                        </p:tav>
                                      </p:tavLst>
                                    </p:anim>
                                    <p:animEffect transition="in" filter="fade">
                                      <p:cBhvr>
                                        <p:cTn id="17" dur="1000"/>
                                        <p:tgtEl>
                                          <p:spTgt spid="13">
                                            <p:graphicEl>
                                              <a:dgm id="{1B1B73E0-1350-4DA1-8962-EFB8F562A416}"/>
                                            </p:graphicEl>
                                          </p:spTgt>
                                        </p:tgtEl>
                                      </p:cBhvr>
                                    </p:animEffect>
                                  </p:childTnLst>
                                </p:cTn>
                              </p:par>
                            </p:childTnLst>
                          </p:cTn>
                        </p:par>
                        <p:par>
                          <p:cTn id="18" fill="hold">
                            <p:stCondLst>
                              <p:cond delay="2000"/>
                            </p:stCondLst>
                            <p:childTnLst>
                              <p:par>
                                <p:cTn id="19" presetID="55" presetClass="entr" presetSubtype="0" fill="hold" grpId="0" nodeType="afterEffect">
                                  <p:stCondLst>
                                    <p:cond delay="0"/>
                                  </p:stCondLst>
                                  <p:childTnLst>
                                    <p:set>
                                      <p:cBhvr>
                                        <p:cTn id="20" dur="1" fill="hold">
                                          <p:stCondLst>
                                            <p:cond delay="0"/>
                                          </p:stCondLst>
                                        </p:cTn>
                                        <p:tgtEl>
                                          <p:spTgt spid="13">
                                            <p:graphicEl>
                                              <a:dgm id="{E771D737-364E-4131-8EDF-FBBAF02DC573}"/>
                                            </p:graphicEl>
                                          </p:spTgt>
                                        </p:tgtEl>
                                        <p:attrNameLst>
                                          <p:attrName>style.visibility</p:attrName>
                                        </p:attrNameLst>
                                      </p:cBhvr>
                                      <p:to>
                                        <p:strVal val="visible"/>
                                      </p:to>
                                    </p:set>
                                    <p:anim calcmode="lin" valueType="num">
                                      <p:cBhvr>
                                        <p:cTn id="21" dur="1000" fill="hold"/>
                                        <p:tgtEl>
                                          <p:spTgt spid="13">
                                            <p:graphicEl>
                                              <a:dgm id="{E771D737-364E-4131-8EDF-FBBAF02DC573}"/>
                                            </p:graphicEl>
                                          </p:spTgt>
                                        </p:tgtEl>
                                        <p:attrNameLst>
                                          <p:attrName>ppt_w</p:attrName>
                                        </p:attrNameLst>
                                      </p:cBhvr>
                                      <p:tavLst>
                                        <p:tav tm="0">
                                          <p:val>
                                            <p:strVal val="#ppt_w*0.70"/>
                                          </p:val>
                                        </p:tav>
                                        <p:tav tm="100000">
                                          <p:val>
                                            <p:strVal val="#ppt_w"/>
                                          </p:val>
                                        </p:tav>
                                      </p:tavLst>
                                    </p:anim>
                                    <p:anim calcmode="lin" valueType="num">
                                      <p:cBhvr>
                                        <p:cTn id="22" dur="1000" fill="hold"/>
                                        <p:tgtEl>
                                          <p:spTgt spid="13">
                                            <p:graphicEl>
                                              <a:dgm id="{E771D737-364E-4131-8EDF-FBBAF02DC573}"/>
                                            </p:graphicEl>
                                          </p:spTgt>
                                        </p:tgtEl>
                                        <p:attrNameLst>
                                          <p:attrName>ppt_h</p:attrName>
                                        </p:attrNameLst>
                                      </p:cBhvr>
                                      <p:tavLst>
                                        <p:tav tm="0">
                                          <p:val>
                                            <p:strVal val="#ppt_h"/>
                                          </p:val>
                                        </p:tav>
                                        <p:tav tm="100000">
                                          <p:val>
                                            <p:strVal val="#ppt_h"/>
                                          </p:val>
                                        </p:tav>
                                      </p:tavLst>
                                    </p:anim>
                                    <p:animEffect transition="in" filter="fade">
                                      <p:cBhvr>
                                        <p:cTn id="23" dur="1000"/>
                                        <p:tgtEl>
                                          <p:spTgt spid="13">
                                            <p:graphicEl>
                                              <a:dgm id="{E771D737-364E-4131-8EDF-FBBAF02DC573}"/>
                                            </p:graphicEl>
                                          </p:spTgt>
                                        </p:tgtEl>
                                      </p:cBhvr>
                                    </p:animEffect>
                                  </p:childTnLst>
                                </p:cTn>
                              </p:par>
                            </p:childTnLst>
                          </p:cTn>
                        </p:par>
                        <p:par>
                          <p:cTn id="24" fill="hold">
                            <p:stCondLst>
                              <p:cond delay="3000"/>
                            </p:stCondLst>
                            <p:childTnLst>
                              <p:par>
                                <p:cTn id="25" presetID="55" presetClass="entr" presetSubtype="0" fill="hold" grpId="0" nodeType="afterEffect">
                                  <p:stCondLst>
                                    <p:cond delay="0"/>
                                  </p:stCondLst>
                                  <p:childTnLst>
                                    <p:set>
                                      <p:cBhvr>
                                        <p:cTn id="26" dur="1" fill="hold">
                                          <p:stCondLst>
                                            <p:cond delay="0"/>
                                          </p:stCondLst>
                                        </p:cTn>
                                        <p:tgtEl>
                                          <p:spTgt spid="13">
                                            <p:graphicEl>
                                              <a:dgm id="{E2DF0D0C-A99C-4734-A09A-3DB760FDE571}"/>
                                            </p:graphicEl>
                                          </p:spTgt>
                                        </p:tgtEl>
                                        <p:attrNameLst>
                                          <p:attrName>style.visibility</p:attrName>
                                        </p:attrNameLst>
                                      </p:cBhvr>
                                      <p:to>
                                        <p:strVal val="visible"/>
                                      </p:to>
                                    </p:set>
                                    <p:anim calcmode="lin" valueType="num">
                                      <p:cBhvr>
                                        <p:cTn id="27" dur="1000" fill="hold"/>
                                        <p:tgtEl>
                                          <p:spTgt spid="13">
                                            <p:graphicEl>
                                              <a:dgm id="{E2DF0D0C-A99C-4734-A09A-3DB760FDE571}"/>
                                            </p:graphicEl>
                                          </p:spTgt>
                                        </p:tgtEl>
                                        <p:attrNameLst>
                                          <p:attrName>ppt_w</p:attrName>
                                        </p:attrNameLst>
                                      </p:cBhvr>
                                      <p:tavLst>
                                        <p:tav tm="0">
                                          <p:val>
                                            <p:strVal val="#ppt_w*0.70"/>
                                          </p:val>
                                        </p:tav>
                                        <p:tav tm="100000">
                                          <p:val>
                                            <p:strVal val="#ppt_w"/>
                                          </p:val>
                                        </p:tav>
                                      </p:tavLst>
                                    </p:anim>
                                    <p:anim calcmode="lin" valueType="num">
                                      <p:cBhvr>
                                        <p:cTn id="28" dur="1000" fill="hold"/>
                                        <p:tgtEl>
                                          <p:spTgt spid="13">
                                            <p:graphicEl>
                                              <a:dgm id="{E2DF0D0C-A99C-4734-A09A-3DB760FDE571}"/>
                                            </p:graphicEl>
                                          </p:spTgt>
                                        </p:tgtEl>
                                        <p:attrNameLst>
                                          <p:attrName>ppt_h</p:attrName>
                                        </p:attrNameLst>
                                      </p:cBhvr>
                                      <p:tavLst>
                                        <p:tav tm="0">
                                          <p:val>
                                            <p:strVal val="#ppt_h"/>
                                          </p:val>
                                        </p:tav>
                                        <p:tav tm="100000">
                                          <p:val>
                                            <p:strVal val="#ppt_h"/>
                                          </p:val>
                                        </p:tav>
                                      </p:tavLst>
                                    </p:anim>
                                    <p:animEffect transition="in" filter="fade">
                                      <p:cBhvr>
                                        <p:cTn id="29" dur="1000"/>
                                        <p:tgtEl>
                                          <p:spTgt spid="13">
                                            <p:graphicEl>
                                              <a:dgm id="{E2DF0D0C-A99C-4734-A09A-3DB760FDE571}"/>
                                            </p:graphicEl>
                                          </p:spTgt>
                                        </p:tgtEl>
                                      </p:cBhvr>
                                    </p:animEffect>
                                  </p:childTnLst>
                                </p:cTn>
                              </p:par>
                            </p:childTnLst>
                          </p:cTn>
                        </p:par>
                        <p:par>
                          <p:cTn id="30" fill="hold">
                            <p:stCondLst>
                              <p:cond delay="4000"/>
                            </p:stCondLst>
                            <p:childTnLst>
                              <p:par>
                                <p:cTn id="31" presetID="55" presetClass="entr" presetSubtype="0" fill="hold" grpId="0" nodeType="afterEffect">
                                  <p:stCondLst>
                                    <p:cond delay="0"/>
                                  </p:stCondLst>
                                  <p:childTnLst>
                                    <p:set>
                                      <p:cBhvr>
                                        <p:cTn id="32" dur="1" fill="hold">
                                          <p:stCondLst>
                                            <p:cond delay="0"/>
                                          </p:stCondLst>
                                        </p:cTn>
                                        <p:tgtEl>
                                          <p:spTgt spid="13">
                                            <p:graphicEl>
                                              <a:dgm id="{594820F9-7C24-4FBE-8F3D-A929AF62805A}"/>
                                            </p:graphicEl>
                                          </p:spTgt>
                                        </p:tgtEl>
                                        <p:attrNameLst>
                                          <p:attrName>style.visibility</p:attrName>
                                        </p:attrNameLst>
                                      </p:cBhvr>
                                      <p:to>
                                        <p:strVal val="visible"/>
                                      </p:to>
                                    </p:set>
                                    <p:anim calcmode="lin" valueType="num">
                                      <p:cBhvr>
                                        <p:cTn id="33" dur="1000" fill="hold"/>
                                        <p:tgtEl>
                                          <p:spTgt spid="13">
                                            <p:graphicEl>
                                              <a:dgm id="{594820F9-7C24-4FBE-8F3D-A929AF62805A}"/>
                                            </p:graphicEl>
                                          </p:spTgt>
                                        </p:tgtEl>
                                        <p:attrNameLst>
                                          <p:attrName>ppt_w</p:attrName>
                                        </p:attrNameLst>
                                      </p:cBhvr>
                                      <p:tavLst>
                                        <p:tav tm="0">
                                          <p:val>
                                            <p:strVal val="#ppt_w*0.70"/>
                                          </p:val>
                                        </p:tav>
                                        <p:tav tm="100000">
                                          <p:val>
                                            <p:strVal val="#ppt_w"/>
                                          </p:val>
                                        </p:tav>
                                      </p:tavLst>
                                    </p:anim>
                                    <p:anim calcmode="lin" valueType="num">
                                      <p:cBhvr>
                                        <p:cTn id="34" dur="1000" fill="hold"/>
                                        <p:tgtEl>
                                          <p:spTgt spid="13">
                                            <p:graphicEl>
                                              <a:dgm id="{594820F9-7C24-4FBE-8F3D-A929AF62805A}"/>
                                            </p:graphicEl>
                                          </p:spTgt>
                                        </p:tgtEl>
                                        <p:attrNameLst>
                                          <p:attrName>ppt_h</p:attrName>
                                        </p:attrNameLst>
                                      </p:cBhvr>
                                      <p:tavLst>
                                        <p:tav tm="0">
                                          <p:val>
                                            <p:strVal val="#ppt_h"/>
                                          </p:val>
                                        </p:tav>
                                        <p:tav tm="100000">
                                          <p:val>
                                            <p:strVal val="#ppt_h"/>
                                          </p:val>
                                        </p:tav>
                                      </p:tavLst>
                                    </p:anim>
                                    <p:animEffect transition="in" filter="fade">
                                      <p:cBhvr>
                                        <p:cTn id="35" dur="1000"/>
                                        <p:tgtEl>
                                          <p:spTgt spid="13">
                                            <p:graphicEl>
                                              <a:dgm id="{594820F9-7C24-4FBE-8F3D-A929AF62805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22"/>
                </p:tgtEl>
              </p:cMediaNode>
            </p:audio>
          </p:childTnLst>
        </p:cTn>
      </p:par>
    </p:tnLst>
    <p:bldLst>
      <p:bldGraphic spid="13" grpId="0" uiExpand="1">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CD5E0-5119-4D8D-96DA-E123802A8331}"/>
              </a:ext>
            </a:extLst>
          </p:cNvPr>
          <p:cNvSpPr>
            <a:spLocks noGrp="1"/>
          </p:cNvSpPr>
          <p:nvPr>
            <p:ph type="title"/>
          </p:nvPr>
        </p:nvSpPr>
        <p:spPr>
          <a:xfrm>
            <a:off x="868680" y="642593"/>
            <a:ext cx="6281928" cy="1744183"/>
          </a:xfrm>
        </p:spPr>
        <p:txBody>
          <a:bodyPr>
            <a:normAutofit/>
          </a:bodyPr>
          <a:lstStyle/>
          <a:p>
            <a:r>
              <a:rPr lang="en-GB" dirty="0"/>
              <a:t>A Long-lasting Legacy</a:t>
            </a:r>
          </a:p>
        </p:txBody>
      </p:sp>
      <p:sp>
        <p:nvSpPr>
          <p:cNvPr id="3" name="Content Placeholder 2">
            <a:extLst>
              <a:ext uri="{FF2B5EF4-FFF2-40B4-BE49-F238E27FC236}">
                <a16:creationId xmlns:a16="http://schemas.microsoft.com/office/drawing/2014/main" id="{7AE70113-5A91-4626-8462-8DC014D9D4A7}"/>
              </a:ext>
            </a:extLst>
          </p:cNvPr>
          <p:cNvSpPr>
            <a:spLocks noGrp="1"/>
          </p:cNvSpPr>
          <p:nvPr>
            <p:ph idx="1"/>
          </p:nvPr>
        </p:nvSpPr>
        <p:spPr>
          <a:xfrm>
            <a:off x="868680" y="2386584"/>
            <a:ext cx="6281928" cy="3648456"/>
          </a:xfrm>
        </p:spPr>
        <p:txBody>
          <a:bodyPr>
            <a:normAutofit/>
          </a:bodyPr>
          <a:lstStyle/>
          <a:p>
            <a:r>
              <a:rPr lang="en-GB" sz="1600" dirty="0"/>
              <a:t>'Leaving a legacy not only for the later Roman mothers who are represented as sharing her memorable traits, but also for women and men in the centuries to follow' – Hallett, J., (2006)</a:t>
            </a:r>
          </a:p>
          <a:p>
            <a:r>
              <a:rPr lang="en-GB" sz="1600" dirty="0"/>
              <a:t>There was a bronze statue erected in her honour, although it has not survived through the millennia and only the base remains. It was inscribed with the words ‘Cornelia, Mother of the Gracchi’ (Plutarch, Life of Gaius, 4.3)</a:t>
            </a:r>
          </a:p>
          <a:p>
            <a:r>
              <a:rPr lang="en-GB" sz="1600" dirty="0"/>
              <a:t>Upon the lustre of such grand trophies Cornelia brought no tarnish: rather was she an example to be followed in that noble house. (Propertius, </a:t>
            </a:r>
            <a:r>
              <a:rPr lang="en-GB" sz="1600" i="1" dirty="0"/>
              <a:t>Elegies, 4.11)</a:t>
            </a:r>
            <a:endParaRPr lang="en-GB" sz="1600" dirty="0"/>
          </a:p>
          <a:p>
            <a:pPr marL="0" indent="0">
              <a:buNone/>
            </a:pPr>
            <a:endParaRPr lang="en-GB" dirty="0"/>
          </a:p>
        </p:txBody>
      </p:sp>
      <p:pic>
        <p:nvPicPr>
          <p:cNvPr id="4" name="Picture 4">
            <a:extLst>
              <a:ext uri="{FF2B5EF4-FFF2-40B4-BE49-F238E27FC236}">
                <a16:creationId xmlns:a16="http://schemas.microsoft.com/office/drawing/2014/main" id="{E9E5A5A3-0690-487A-9727-60B6E8E567D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034095" y="244355"/>
            <a:ext cx="3961180" cy="364845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28A681C-0215-4CF6-9237-0CAC15AC0EEB}"/>
              </a:ext>
            </a:extLst>
          </p:cNvPr>
          <p:cNvSpPr/>
          <p:nvPr/>
        </p:nvSpPr>
        <p:spPr>
          <a:xfrm>
            <a:off x="7996786" y="4151993"/>
            <a:ext cx="3994351" cy="2446824"/>
          </a:xfrm>
          <a:prstGeom prst="rect">
            <a:avLst/>
          </a:prstGeom>
        </p:spPr>
        <p:txBody>
          <a:bodyPr wrap="square">
            <a:spAutoFit/>
          </a:bodyPr>
          <a:lstStyle/>
          <a:p>
            <a:pPr>
              <a:spcAft>
                <a:spcPts val="600"/>
              </a:spcAft>
            </a:pPr>
            <a:r>
              <a:rPr lang="en-GB" dirty="0">
                <a:solidFill>
                  <a:srgbClr val="181817"/>
                </a:solidFill>
              </a:rPr>
              <a:t>Black and white picture of the base of Cornelia’s statue</a:t>
            </a:r>
          </a:p>
          <a:p>
            <a:pPr>
              <a:spcAft>
                <a:spcPts val="600"/>
              </a:spcAft>
            </a:pPr>
            <a:r>
              <a:rPr lang="en-GB" sz="1400" dirty="0">
                <a:solidFill>
                  <a:srgbClr val="181817"/>
                </a:solidFill>
              </a:rPr>
              <a:t>Roller, M. B. (2018) 'Cornelia,' in </a:t>
            </a:r>
            <a:r>
              <a:rPr lang="en-GB" sz="1400" i="1" dirty="0">
                <a:solidFill>
                  <a:srgbClr val="181817"/>
                </a:solidFill>
              </a:rPr>
              <a:t>Models from the Past in Roman Culture: A World of Exempla</a:t>
            </a:r>
            <a:r>
              <a:rPr lang="en-GB" sz="1400" dirty="0">
                <a:solidFill>
                  <a:srgbClr val="181817"/>
                </a:solidFill>
              </a:rPr>
              <a:t>. Cambridge: Cambridge University Press, pp. 197–232; https://www.cambridge.org/core/books/models-from-the-past-in-roman-culture/cornelia/FF94AA048179C68708227BC1AB653EB1</a:t>
            </a:r>
            <a:endParaRPr lang="en-GB" sz="1400" dirty="0"/>
          </a:p>
        </p:txBody>
      </p:sp>
      <p:pic>
        <p:nvPicPr>
          <p:cNvPr id="24" name="Audio 23">
            <a:hlinkClick r:id="" action="ppaction://media"/>
            <a:extLst>
              <a:ext uri="{FF2B5EF4-FFF2-40B4-BE49-F238E27FC236}">
                <a16:creationId xmlns:a16="http://schemas.microsoft.com/office/drawing/2014/main" id="{E3BD71B4-CB4F-4A55-BAF6-6789943EA24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4508866"/>
      </p:ext>
    </p:extLst>
  </p:cSld>
  <p:clrMapOvr>
    <a:masterClrMapping/>
  </p:clrMapOvr>
  <mc:AlternateContent xmlns:mc="http://schemas.openxmlformats.org/markup-compatibility/2006">
    <mc:Choice xmlns:p14="http://schemas.microsoft.com/office/powerpoint/2010/main" Requires="p14">
      <p:transition spd="slow" p14:dur="2000" advTm="123917"/>
    </mc:Choice>
    <mc:Fallback>
      <p:transition spd="slow" advTm="123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7DD5F9FD-4DB1-4F2E-837A-9739148F2AD6}"/>
              </a:ext>
            </a:extLst>
          </p:cNvPr>
          <p:cNvSpPr>
            <a:spLocks noGrp="1"/>
          </p:cNvSpPr>
          <p:nvPr>
            <p:ph type="title"/>
          </p:nvPr>
        </p:nvSpPr>
        <p:spPr>
          <a:xfrm>
            <a:off x="707830" y="727824"/>
            <a:ext cx="3329150" cy="3411040"/>
          </a:xfrm>
        </p:spPr>
        <p:txBody>
          <a:bodyPr>
            <a:normAutofit/>
          </a:bodyPr>
          <a:lstStyle/>
          <a:p>
            <a:r>
              <a:rPr lang="en-GB" dirty="0"/>
              <a:t>Political Propaganda</a:t>
            </a:r>
          </a:p>
        </p:txBody>
      </p:sp>
      <p:sp>
        <p:nvSpPr>
          <p:cNvPr id="3" name="Content Placeholder 2">
            <a:extLst>
              <a:ext uri="{FF2B5EF4-FFF2-40B4-BE49-F238E27FC236}">
                <a16:creationId xmlns:a16="http://schemas.microsoft.com/office/drawing/2014/main" id="{E20EE17D-2D03-47A1-ADAB-EBAB1E11A5F7}"/>
              </a:ext>
            </a:extLst>
          </p:cNvPr>
          <p:cNvSpPr>
            <a:spLocks noGrp="1"/>
          </p:cNvSpPr>
          <p:nvPr>
            <p:ph idx="1"/>
          </p:nvPr>
        </p:nvSpPr>
        <p:spPr>
          <a:xfrm>
            <a:off x="4521614" y="727823"/>
            <a:ext cx="6927842" cy="3072900"/>
          </a:xfrm>
        </p:spPr>
        <p:txBody>
          <a:bodyPr>
            <a:normAutofit/>
          </a:bodyPr>
          <a:lstStyle/>
          <a:p>
            <a:r>
              <a:rPr lang="en-GB" sz="1600" dirty="0"/>
              <a:t>According to </a:t>
            </a:r>
            <a:r>
              <a:rPr lang="en-GB" sz="1600" dirty="0" err="1"/>
              <a:t>Hemelrijk</a:t>
            </a:r>
            <a:r>
              <a:rPr lang="en-GB" sz="1600" dirty="0"/>
              <a:t> (2004), Cornelia’s statue was likely built in the Augustan era</a:t>
            </a:r>
          </a:p>
          <a:p>
            <a:r>
              <a:rPr lang="en-GB" sz="1600" dirty="0"/>
              <a:t>Augustus is known for using Roman ideals as propaganda for his moral reform, and the </a:t>
            </a:r>
            <a:r>
              <a:rPr lang="en-GB" sz="1600" i="1" dirty="0"/>
              <a:t>Res Gestae Divi Augusti </a:t>
            </a:r>
            <a:r>
              <a:rPr lang="en-GB" sz="1600" dirty="0"/>
              <a:t>(The Achievements of the Divine Augustus) is the biggest and most overt example of using propaganda on himself</a:t>
            </a:r>
          </a:p>
          <a:p>
            <a:r>
              <a:rPr lang="en-GB" sz="1600" dirty="0"/>
              <a:t>The use of propaganda within erecting the statue of Cornelia would be more for his female relatives rather than himself</a:t>
            </a:r>
          </a:p>
        </p:txBody>
      </p:sp>
      <p:pic>
        <p:nvPicPr>
          <p:cNvPr id="7" name="Picture 6" descr="Text&#10;&#10;Description automatically generated">
            <a:extLst>
              <a:ext uri="{FF2B5EF4-FFF2-40B4-BE49-F238E27FC236}">
                <a16:creationId xmlns:a16="http://schemas.microsoft.com/office/drawing/2014/main" id="{E937B737-0DB9-436D-A957-D5A8C72F4E75}"/>
              </a:ext>
            </a:extLst>
          </p:cNvPr>
          <p:cNvPicPr>
            <a:picLocks noChangeAspect="1"/>
          </p:cNvPicPr>
          <p:nvPr/>
        </p:nvPicPr>
        <p:blipFill>
          <a:blip r:embed="rId4"/>
          <a:stretch>
            <a:fillRect/>
          </a:stretch>
        </p:blipFill>
        <p:spPr>
          <a:xfrm>
            <a:off x="577517" y="3428999"/>
            <a:ext cx="11077476" cy="2327481"/>
          </a:xfrm>
          <a:prstGeom prst="rect">
            <a:avLst/>
          </a:prstGeom>
        </p:spPr>
      </p:pic>
      <p:sp>
        <p:nvSpPr>
          <p:cNvPr id="8" name="Rectangle 7">
            <a:extLst>
              <a:ext uri="{FF2B5EF4-FFF2-40B4-BE49-F238E27FC236}">
                <a16:creationId xmlns:a16="http://schemas.microsoft.com/office/drawing/2014/main" id="{A4CD940C-D770-461F-B93E-EDBD71B8E623}"/>
              </a:ext>
            </a:extLst>
          </p:cNvPr>
          <p:cNvSpPr/>
          <p:nvPr/>
        </p:nvSpPr>
        <p:spPr>
          <a:xfrm>
            <a:off x="409957" y="5764054"/>
            <a:ext cx="11722608" cy="954107"/>
          </a:xfrm>
          <a:prstGeom prst="rect">
            <a:avLst/>
          </a:prstGeom>
        </p:spPr>
        <p:txBody>
          <a:bodyPr wrap="square">
            <a:spAutoFit/>
          </a:bodyPr>
          <a:lstStyle/>
          <a:p>
            <a:pPr algn="ctr"/>
            <a:r>
              <a:rPr lang="en-GB" sz="2400" dirty="0"/>
              <a:t>Replica of the </a:t>
            </a:r>
            <a:r>
              <a:rPr lang="en-GB" sz="2400" i="1" dirty="0"/>
              <a:t>Res Gestae Divi Augusti </a:t>
            </a:r>
            <a:r>
              <a:rPr lang="en-GB" sz="1400" dirty="0"/>
              <a:t>http://www.novaroma.org/nr/Ludi_Novi_Romani/MMDCCLXVII/Certamen_Latinum_Augusteum</a:t>
            </a:r>
          </a:p>
          <a:p>
            <a:endParaRPr lang="en-GB" dirty="0"/>
          </a:p>
        </p:txBody>
      </p:sp>
      <p:pic>
        <p:nvPicPr>
          <p:cNvPr id="25" name="Audio 24">
            <a:hlinkClick r:id="" action="ppaction://media"/>
            <a:extLst>
              <a:ext uri="{FF2B5EF4-FFF2-40B4-BE49-F238E27FC236}">
                <a16:creationId xmlns:a16="http://schemas.microsoft.com/office/drawing/2014/main" id="{4A7932C9-E4ED-46CA-BE34-399EE6AFD2C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53149091"/>
      </p:ext>
    </p:extLst>
  </p:cSld>
  <p:clrMapOvr>
    <a:masterClrMapping/>
  </p:clrMapOvr>
  <mc:AlternateContent xmlns:mc="http://schemas.openxmlformats.org/markup-compatibility/2006">
    <mc:Choice xmlns:p14="http://schemas.microsoft.com/office/powerpoint/2010/main" Requires="p14">
      <p:transition spd="slow" p14:dur="2000" advTm="81630"/>
    </mc:Choice>
    <mc:Fallback>
      <p:transition spd="slow" advTm="81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86AB8-3689-4EF3-817D-9F75108A4D95}"/>
              </a:ext>
            </a:extLst>
          </p:cNvPr>
          <p:cNvSpPr>
            <a:spLocks noGrp="1"/>
          </p:cNvSpPr>
          <p:nvPr>
            <p:ph type="title"/>
          </p:nvPr>
        </p:nvSpPr>
        <p:spPr>
          <a:xfrm>
            <a:off x="922421" y="385920"/>
            <a:ext cx="8622632" cy="961617"/>
          </a:xfrm>
        </p:spPr>
        <p:txBody>
          <a:bodyPr/>
          <a:lstStyle/>
          <a:p>
            <a:r>
              <a:rPr lang="en-GB" dirty="0"/>
              <a:t>Bibliography (Classical)</a:t>
            </a:r>
          </a:p>
        </p:txBody>
      </p:sp>
      <p:sp>
        <p:nvSpPr>
          <p:cNvPr id="3" name="Content Placeholder 2">
            <a:extLst>
              <a:ext uri="{FF2B5EF4-FFF2-40B4-BE49-F238E27FC236}">
                <a16:creationId xmlns:a16="http://schemas.microsoft.com/office/drawing/2014/main" id="{D6D08069-E47F-4C4B-A85E-2CD6410B5D8F}"/>
              </a:ext>
            </a:extLst>
          </p:cNvPr>
          <p:cNvSpPr>
            <a:spLocks noGrp="1"/>
          </p:cNvSpPr>
          <p:nvPr>
            <p:ph idx="1"/>
          </p:nvPr>
        </p:nvSpPr>
        <p:spPr>
          <a:xfrm>
            <a:off x="360948" y="1347537"/>
            <a:ext cx="11470104" cy="5245767"/>
          </a:xfrm>
        </p:spPr>
        <p:txBody>
          <a:bodyPr numCol="2">
            <a:normAutofit fontScale="92500" lnSpcReduction="20000"/>
          </a:bodyPr>
          <a:lstStyle/>
          <a:p>
            <a:pPr lvl="0"/>
            <a:r>
              <a:rPr lang="en-GB" sz="1700" dirty="0"/>
              <a:t>Augustus, </a:t>
            </a:r>
            <a:r>
              <a:rPr lang="en-GB" sz="1700" i="1" dirty="0"/>
              <a:t>Res Gestae Divi </a:t>
            </a:r>
            <a:r>
              <a:rPr lang="en-GB" sz="1700" i="1" dirty="0" err="1"/>
              <a:t>Augutsi</a:t>
            </a:r>
            <a:r>
              <a:rPr lang="en-GB" sz="1700" dirty="0"/>
              <a:t>, Shipley, F.W., (trans), 1924, Cambridge, MA: Harvard University Press</a:t>
            </a:r>
          </a:p>
          <a:p>
            <a:pPr lvl="0"/>
            <a:r>
              <a:rPr lang="en-GB" sz="1700" dirty="0"/>
              <a:t>Cicero, </a:t>
            </a:r>
            <a:r>
              <a:rPr lang="en-GB" sz="1700" i="1" dirty="0"/>
              <a:t>Brutus</a:t>
            </a:r>
            <a:r>
              <a:rPr lang="en-GB" sz="1700" dirty="0"/>
              <a:t>, Hendrickson, G.L., Hubbell, H.M., (trans), 1939, Cambridge, MA: Harvard University Press</a:t>
            </a:r>
          </a:p>
          <a:p>
            <a:pPr lvl="0"/>
            <a:r>
              <a:rPr lang="en-GB" sz="1700" dirty="0"/>
              <a:t>Cornelius Nepos, </a:t>
            </a:r>
            <a:r>
              <a:rPr lang="en-GB" sz="1700" i="1" dirty="0"/>
              <a:t>Fragments</a:t>
            </a:r>
            <a:r>
              <a:rPr lang="en-GB" sz="1700" dirty="0"/>
              <a:t>, Rolfe, J.C., (trans), 1929, Cambridge, MA: Harvard University Press</a:t>
            </a:r>
          </a:p>
          <a:p>
            <a:pPr lvl="0"/>
            <a:r>
              <a:rPr lang="en-GB" sz="1700" dirty="0"/>
              <a:t>Juvenal, </a:t>
            </a:r>
            <a:r>
              <a:rPr lang="en-GB" sz="1700" i="1" dirty="0"/>
              <a:t>Satire 6</a:t>
            </a:r>
            <a:r>
              <a:rPr lang="en-GB" sz="1700" dirty="0"/>
              <a:t>, </a:t>
            </a:r>
            <a:r>
              <a:rPr lang="en-GB" sz="1700" dirty="0" err="1"/>
              <a:t>Braund</a:t>
            </a:r>
            <a:r>
              <a:rPr lang="en-GB" sz="1700" dirty="0"/>
              <a:t>, S.M., (trans), 2004, Cambridge, MA: Harvard University Press</a:t>
            </a:r>
          </a:p>
          <a:p>
            <a:pPr lvl="0"/>
            <a:r>
              <a:rPr lang="en-GB" sz="1700" dirty="0"/>
              <a:t>Livy, </a:t>
            </a:r>
            <a:r>
              <a:rPr lang="en-GB" sz="1700" i="1" dirty="0"/>
              <a:t>Ab Urbe Condita</a:t>
            </a:r>
            <a:r>
              <a:rPr lang="en-GB" sz="1700" dirty="0"/>
              <a:t> (The History of Rome), Volume 9, Yardley, J.C., (trans), 2017, Cambridge, MA: Harvard University Press</a:t>
            </a:r>
          </a:p>
          <a:p>
            <a:pPr lvl="0"/>
            <a:r>
              <a:rPr lang="en-GB" sz="1700" dirty="0"/>
              <a:t>Pliny the Elder, </a:t>
            </a:r>
            <a:r>
              <a:rPr lang="en-GB" sz="1700" i="1" dirty="0"/>
              <a:t>The Natural History</a:t>
            </a:r>
            <a:r>
              <a:rPr lang="en-GB" sz="1700" dirty="0"/>
              <a:t>, Volume 9, Rackham, H., (trans), 1952, Cambridge, MA: Harvard University Press</a:t>
            </a:r>
          </a:p>
          <a:p>
            <a:pPr lvl="0"/>
            <a:r>
              <a:rPr lang="en-GB" sz="1700" dirty="0"/>
              <a:t>Pliny the Younger, </a:t>
            </a:r>
            <a:r>
              <a:rPr lang="en-GB" sz="1700" i="1" dirty="0"/>
              <a:t>Letters</a:t>
            </a:r>
            <a:r>
              <a:rPr lang="en-GB" sz="1700" dirty="0"/>
              <a:t>, Volume 1, B., (trans), 1969, Cambridge, MA: Harvard University Press</a:t>
            </a:r>
          </a:p>
          <a:p>
            <a:pPr lvl="0"/>
            <a:r>
              <a:rPr lang="en-GB" sz="1700" dirty="0"/>
              <a:t>Plutarch, </a:t>
            </a:r>
            <a:r>
              <a:rPr lang="en-GB" sz="1700" i="1" dirty="0"/>
              <a:t>Life of </a:t>
            </a:r>
            <a:r>
              <a:rPr lang="en-GB" sz="1700" i="1" dirty="0" err="1"/>
              <a:t>Aemilius</a:t>
            </a:r>
            <a:r>
              <a:rPr lang="en-GB" sz="1700" i="1" dirty="0"/>
              <a:t> Paulus</a:t>
            </a:r>
            <a:r>
              <a:rPr lang="en-GB" sz="1700" dirty="0"/>
              <a:t>, Perrin, B., (trans), 1918, Cambridge, MA: Harvard University Press</a:t>
            </a:r>
          </a:p>
          <a:p>
            <a:pPr lvl="0"/>
            <a:endParaRPr lang="en-GB" sz="1700" dirty="0"/>
          </a:p>
          <a:p>
            <a:pPr lvl="0"/>
            <a:r>
              <a:rPr lang="en-GB" sz="1700" dirty="0"/>
              <a:t>Plutarch, </a:t>
            </a:r>
            <a:r>
              <a:rPr lang="en-GB" sz="1700" i="1" dirty="0"/>
              <a:t>Life of Fabius Maximus</a:t>
            </a:r>
            <a:r>
              <a:rPr lang="en-GB" sz="1700" dirty="0"/>
              <a:t>, Perrin, B., (trans), 1916, Cambridge, MA: Harvard University Press</a:t>
            </a:r>
          </a:p>
          <a:p>
            <a:pPr lvl="0"/>
            <a:r>
              <a:rPr lang="en-GB" sz="1700" dirty="0"/>
              <a:t>Plutarch, </a:t>
            </a:r>
            <a:r>
              <a:rPr lang="en-GB" sz="1700" i="1" dirty="0"/>
              <a:t>Life of Gaius</a:t>
            </a:r>
            <a:r>
              <a:rPr lang="en-GB" sz="1700" dirty="0"/>
              <a:t> (also known as </a:t>
            </a:r>
            <a:r>
              <a:rPr lang="en-GB" sz="1700" i="1" dirty="0"/>
              <a:t>Life of Caius</a:t>
            </a:r>
            <a:r>
              <a:rPr lang="en-GB" sz="1700" dirty="0"/>
              <a:t>), Perrin, B., (trans), 1921, Cambridge, MA: Harvard University Press</a:t>
            </a:r>
          </a:p>
          <a:p>
            <a:pPr lvl="0"/>
            <a:r>
              <a:rPr lang="en-GB" sz="1700" dirty="0"/>
              <a:t>Plutarch, </a:t>
            </a:r>
            <a:r>
              <a:rPr lang="en-GB" sz="1700" i="1" dirty="0"/>
              <a:t>Life of Tiberius</a:t>
            </a:r>
            <a:r>
              <a:rPr lang="en-GB" sz="1700" dirty="0"/>
              <a:t>, Perrin, B., (trans), 1921, Cambridge, MA: Harvard University Press</a:t>
            </a:r>
          </a:p>
          <a:p>
            <a:pPr lvl="0"/>
            <a:r>
              <a:rPr lang="en-GB" sz="1700" dirty="0"/>
              <a:t>Propertius, </a:t>
            </a:r>
            <a:r>
              <a:rPr lang="en-GB" sz="1700" i="1" dirty="0"/>
              <a:t>Elegies</a:t>
            </a:r>
            <a:r>
              <a:rPr lang="en-GB" sz="1700" dirty="0"/>
              <a:t>, </a:t>
            </a:r>
            <a:r>
              <a:rPr lang="en-GB" sz="1700" dirty="0" err="1"/>
              <a:t>Goold</a:t>
            </a:r>
            <a:r>
              <a:rPr lang="en-GB" sz="1700" dirty="0"/>
              <a:t>, G.P., (trans), 1990, Cambridge, MA: Harvard University Press</a:t>
            </a:r>
          </a:p>
          <a:p>
            <a:pPr lvl="0"/>
            <a:r>
              <a:rPr lang="en-GB" sz="1700" dirty="0"/>
              <a:t>Quintilian, </a:t>
            </a:r>
            <a:r>
              <a:rPr lang="en-GB" sz="1700" i="1" dirty="0"/>
              <a:t>Institutes of Oratory</a:t>
            </a:r>
            <a:r>
              <a:rPr lang="en-GB" sz="1700" dirty="0"/>
              <a:t> (also known as </a:t>
            </a:r>
            <a:r>
              <a:rPr lang="en-GB" sz="1700" i="1" dirty="0"/>
              <a:t>The Orator’s Education</a:t>
            </a:r>
            <a:r>
              <a:rPr lang="en-GB" sz="1700" dirty="0"/>
              <a:t>), Volume 1, Russell, D.A., (trans), 2002, Cambridge, MA: Harvard University Press </a:t>
            </a:r>
          </a:p>
          <a:p>
            <a:pPr lvl="0"/>
            <a:r>
              <a:rPr lang="en-GB" sz="1700" dirty="0"/>
              <a:t>Seneca the Younger, </a:t>
            </a:r>
            <a:r>
              <a:rPr lang="en-GB" sz="1700" i="1" dirty="0"/>
              <a:t>De </a:t>
            </a:r>
            <a:r>
              <a:rPr lang="en-GB" sz="1700" i="1" dirty="0" err="1"/>
              <a:t>Consolatione</a:t>
            </a:r>
            <a:r>
              <a:rPr lang="en-GB" sz="1700" i="1" dirty="0"/>
              <a:t> ad </a:t>
            </a:r>
            <a:r>
              <a:rPr lang="en-GB" sz="1700" i="1" dirty="0" err="1"/>
              <a:t>Helviam</a:t>
            </a:r>
            <a:r>
              <a:rPr lang="en-GB" sz="1700" dirty="0"/>
              <a:t> (To </a:t>
            </a:r>
            <a:r>
              <a:rPr lang="en-GB" sz="1700" dirty="0" err="1"/>
              <a:t>Helvia</a:t>
            </a:r>
            <a:r>
              <a:rPr lang="en-GB" sz="1700" dirty="0"/>
              <a:t> On Consolation), </a:t>
            </a:r>
            <a:r>
              <a:rPr lang="en-GB" sz="1700" dirty="0" err="1"/>
              <a:t>Basore</a:t>
            </a:r>
            <a:r>
              <a:rPr lang="en-GB" sz="1700" dirty="0"/>
              <a:t>, J.W., (trans), 1932, Cambridge, MA: Harvard University Press </a:t>
            </a:r>
          </a:p>
          <a:p>
            <a:pPr lvl="0"/>
            <a:r>
              <a:rPr lang="en-GB" sz="1700" dirty="0" err="1"/>
              <a:t>Valerius</a:t>
            </a:r>
            <a:r>
              <a:rPr lang="en-GB" sz="1700" dirty="0"/>
              <a:t> Maximus, </a:t>
            </a:r>
            <a:r>
              <a:rPr lang="en-GB" sz="1700" i="1" dirty="0"/>
              <a:t>Memorable Deeds and Sayings</a:t>
            </a:r>
            <a:r>
              <a:rPr lang="en-GB" sz="1700" dirty="0"/>
              <a:t>, Volume 1, Shackleton, D.R., (trans), 2000, Cambridge, MA: Harvard University Press</a:t>
            </a:r>
          </a:p>
          <a:p>
            <a:endParaRPr lang="en-GB" sz="1700" dirty="0"/>
          </a:p>
          <a:p>
            <a:endParaRPr lang="en-GB" dirty="0"/>
          </a:p>
        </p:txBody>
      </p:sp>
      <p:pic>
        <p:nvPicPr>
          <p:cNvPr id="11" name="Audio 10">
            <a:hlinkClick r:id="" action="ppaction://media"/>
            <a:extLst>
              <a:ext uri="{FF2B5EF4-FFF2-40B4-BE49-F238E27FC236}">
                <a16:creationId xmlns:a16="http://schemas.microsoft.com/office/drawing/2014/main" id="{7D861FC0-624D-4CCC-872B-B070750000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3010821"/>
      </p:ext>
    </p:extLst>
  </p:cSld>
  <p:clrMapOvr>
    <a:masterClrMapping/>
  </p:clrMapOvr>
  <mc:AlternateContent xmlns:mc="http://schemas.openxmlformats.org/markup-compatibility/2006">
    <mc:Choice xmlns:p14="http://schemas.microsoft.com/office/powerpoint/2010/main" Requires="p14">
      <p:transition spd="slow" p14:dur="2000" advTm="40868"/>
    </mc:Choice>
    <mc:Fallback>
      <p:transition spd="slow" advTm="40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66B06-0262-4162-9814-4D4FD6076974}"/>
              </a:ext>
            </a:extLst>
          </p:cNvPr>
          <p:cNvSpPr>
            <a:spLocks noGrp="1"/>
          </p:cNvSpPr>
          <p:nvPr>
            <p:ph type="title"/>
          </p:nvPr>
        </p:nvSpPr>
        <p:spPr/>
        <p:txBody>
          <a:bodyPr/>
          <a:lstStyle/>
          <a:p>
            <a:r>
              <a:rPr lang="en-GB" dirty="0"/>
              <a:t>Bibliography (Modern)</a:t>
            </a:r>
          </a:p>
        </p:txBody>
      </p:sp>
      <p:sp>
        <p:nvSpPr>
          <p:cNvPr id="3" name="Content Placeholder 2">
            <a:extLst>
              <a:ext uri="{FF2B5EF4-FFF2-40B4-BE49-F238E27FC236}">
                <a16:creationId xmlns:a16="http://schemas.microsoft.com/office/drawing/2014/main" id="{3F7D04E0-BCA8-4281-B89F-2B9E0140688B}"/>
              </a:ext>
            </a:extLst>
          </p:cNvPr>
          <p:cNvSpPr>
            <a:spLocks noGrp="1"/>
          </p:cNvSpPr>
          <p:nvPr>
            <p:ph idx="1"/>
          </p:nvPr>
        </p:nvSpPr>
        <p:spPr/>
        <p:txBody>
          <a:bodyPr numCol="1"/>
          <a:lstStyle/>
          <a:p>
            <a:pPr lvl="0"/>
            <a:r>
              <a:rPr lang="en-GB" dirty="0"/>
              <a:t>Dillon, S., and James, S.L. (eds), (2015), </a:t>
            </a:r>
            <a:r>
              <a:rPr lang="en-GB" i="1" dirty="0"/>
              <a:t>A Companion to Women in the Ancient World</a:t>
            </a:r>
            <a:r>
              <a:rPr lang="en-GB" dirty="0"/>
              <a:t>, West Sussex: Wiley-Blackwell</a:t>
            </a:r>
          </a:p>
          <a:p>
            <a:pPr lvl="0"/>
            <a:r>
              <a:rPr lang="en-GB" dirty="0" err="1"/>
              <a:t>Fant</a:t>
            </a:r>
            <a:r>
              <a:rPr lang="en-GB" dirty="0"/>
              <a:t>, M., and Lefkowitz, M., (2016), </a:t>
            </a:r>
            <a:r>
              <a:rPr lang="en-GB" i="1" dirty="0"/>
              <a:t>Women’s Life in Greece and Rome: A Sourcebook in Translation</a:t>
            </a:r>
            <a:r>
              <a:rPr lang="en-GB" dirty="0"/>
              <a:t>, fourth edition, Baltimore: John Hopkins University Press</a:t>
            </a:r>
          </a:p>
          <a:p>
            <a:pPr lvl="0"/>
            <a:r>
              <a:rPr lang="en-GB" dirty="0" err="1"/>
              <a:t>Fantham</a:t>
            </a:r>
            <a:r>
              <a:rPr lang="en-GB" dirty="0"/>
              <a:t>, E., </a:t>
            </a:r>
            <a:r>
              <a:rPr lang="en-GB" i="1" dirty="0"/>
              <a:t>et al</a:t>
            </a:r>
            <a:r>
              <a:rPr lang="en-GB" dirty="0"/>
              <a:t>, (1995), </a:t>
            </a:r>
            <a:r>
              <a:rPr lang="en-GB" i="1" dirty="0"/>
              <a:t>Women in the Classical World: Image and Text</a:t>
            </a:r>
            <a:r>
              <a:rPr lang="en-GB" dirty="0"/>
              <a:t>, New York: Oxford University Press</a:t>
            </a:r>
          </a:p>
          <a:p>
            <a:pPr lvl="0"/>
            <a:r>
              <a:rPr lang="en-GB" dirty="0"/>
              <a:t>Hallett, J., (2006), Cornelia and Her Maternal Legacy</a:t>
            </a:r>
          </a:p>
          <a:p>
            <a:pPr lvl="0"/>
            <a:r>
              <a:rPr lang="en-GB" dirty="0" err="1"/>
              <a:t>Hemelrijk</a:t>
            </a:r>
            <a:r>
              <a:rPr lang="en-GB" dirty="0"/>
              <a:t>, E.A., (2004), </a:t>
            </a:r>
            <a:r>
              <a:rPr lang="en-GB" i="1" dirty="0" err="1"/>
              <a:t>Matrona</a:t>
            </a:r>
            <a:r>
              <a:rPr lang="en-GB" i="1" dirty="0"/>
              <a:t> </a:t>
            </a:r>
            <a:r>
              <a:rPr lang="en-GB" i="1" dirty="0" err="1"/>
              <a:t>Docta</a:t>
            </a:r>
            <a:r>
              <a:rPr lang="en-GB" i="1" dirty="0"/>
              <a:t>: Educated Women in the Roman Elite from Cornelia to Julia </a:t>
            </a:r>
            <a:r>
              <a:rPr lang="en-GB" i="1" dirty="0" err="1"/>
              <a:t>Domna</a:t>
            </a:r>
            <a:r>
              <a:rPr lang="en-GB" dirty="0"/>
              <a:t>, London: Routledge</a:t>
            </a:r>
          </a:p>
        </p:txBody>
      </p:sp>
    </p:spTree>
    <p:extLst>
      <p:ext uri="{BB962C8B-B14F-4D97-AF65-F5344CB8AC3E}">
        <p14:creationId xmlns:p14="http://schemas.microsoft.com/office/powerpoint/2010/main" val="1346813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EAAFA-2B44-4932-AAD8-27DF4A748ECE}"/>
              </a:ext>
            </a:extLst>
          </p:cNvPr>
          <p:cNvSpPr>
            <a:spLocks noGrp="1"/>
          </p:cNvSpPr>
          <p:nvPr>
            <p:ph type="title"/>
          </p:nvPr>
        </p:nvSpPr>
        <p:spPr>
          <a:xfrm>
            <a:off x="1066800" y="126127"/>
            <a:ext cx="10058400" cy="1371600"/>
          </a:xfrm>
        </p:spPr>
        <p:txBody>
          <a:bodyPr/>
          <a:lstStyle/>
          <a:p>
            <a:r>
              <a:rPr lang="en-GB" dirty="0"/>
              <a:t>Bibliography (Images)</a:t>
            </a:r>
          </a:p>
        </p:txBody>
      </p:sp>
      <p:sp>
        <p:nvSpPr>
          <p:cNvPr id="3" name="Content Placeholder 2">
            <a:extLst>
              <a:ext uri="{FF2B5EF4-FFF2-40B4-BE49-F238E27FC236}">
                <a16:creationId xmlns:a16="http://schemas.microsoft.com/office/drawing/2014/main" id="{418163B6-9B95-4883-BFBE-7E184E63F7A5}"/>
              </a:ext>
            </a:extLst>
          </p:cNvPr>
          <p:cNvSpPr>
            <a:spLocks noGrp="1"/>
          </p:cNvSpPr>
          <p:nvPr>
            <p:ph idx="1"/>
          </p:nvPr>
        </p:nvSpPr>
        <p:spPr>
          <a:xfrm>
            <a:off x="1066800" y="1425787"/>
            <a:ext cx="10058400" cy="5068146"/>
          </a:xfrm>
        </p:spPr>
        <p:txBody>
          <a:bodyPr numCol="2">
            <a:noAutofit/>
          </a:bodyPr>
          <a:lstStyle/>
          <a:p>
            <a:pPr lvl="0"/>
            <a:r>
              <a:rPr lang="en-GB" sz="1400" dirty="0"/>
              <a:t>Adobe Spark, (2020), Tiberius </a:t>
            </a:r>
            <a:r>
              <a:rPr lang="en-GB" sz="1400" dirty="0" err="1"/>
              <a:t>Sempronius</a:t>
            </a:r>
            <a:r>
              <a:rPr lang="en-GB" sz="1400" dirty="0"/>
              <a:t> Gracchus the Elder </a:t>
            </a:r>
            <a:r>
              <a:rPr lang="en-GB" sz="1400" u="sng" dirty="0">
                <a:solidFill>
                  <a:srgbClr val="7F91A7"/>
                </a:solidFill>
                <a:hlinkClick r:id="rId2">
                  <a:extLst>
                    <a:ext uri="{A12FA001-AC4F-418D-AE19-62706E023703}">
                      <ahyp:hlinkClr xmlns:ahyp="http://schemas.microsoft.com/office/drawing/2018/hyperlinkcolor" val="tx"/>
                    </a:ext>
                  </a:extLst>
                </a:hlinkClick>
              </a:rPr>
              <a:t>https://spark.adobe.com/page/DUortbWv4tWPw/</a:t>
            </a:r>
            <a:r>
              <a:rPr lang="en-GB" sz="1400" dirty="0">
                <a:solidFill>
                  <a:srgbClr val="7F91A7"/>
                </a:solidFill>
              </a:rPr>
              <a:t> </a:t>
            </a:r>
            <a:r>
              <a:rPr lang="en-GB" sz="1400" dirty="0"/>
              <a:t>(last accessed 04/11/2020)</a:t>
            </a:r>
          </a:p>
          <a:p>
            <a:pPr lvl="0"/>
            <a:r>
              <a:rPr lang="en-GB" sz="1400" dirty="0"/>
              <a:t>De La </a:t>
            </a:r>
            <a:r>
              <a:rPr lang="en-GB" sz="1400" dirty="0" err="1"/>
              <a:t>Hyre</a:t>
            </a:r>
            <a:r>
              <a:rPr lang="en-GB" sz="1400" dirty="0"/>
              <a:t>, L., (1646), Cornelia rejecting Ptolemy’s crown,  </a:t>
            </a:r>
            <a:r>
              <a:rPr lang="en-GB" sz="1400" u="sng" dirty="0">
                <a:solidFill>
                  <a:srgbClr val="7F91A7"/>
                </a:solidFill>
                <a:hlinkClick r:id="rId3">
                  <a:extLst>
                    <a:ext uri="{A12FA001-AC4F-418D-AE19-62706E023703}">
                      <ahyp:hlinkClr xmlns:ahyp="http://schemas.microsoft.com/office/drawing/2018/hyperlinkcolor" val="tx"/>
                    </a:ext>
                  </a:extLst>
                </a:hlinkClick>
              </a:rPr>
              <a:t>https://commons.wikimedia.org/wiki/File:Laurent_de_la_La_Hyre_001.jpg</a:t>
            </a:r>
            <a:r>
              <a:rPr lang="en-GB" sz="1400" dirty="0">
                <a:solidFill>
                  <a:srgbClr val="7F91A7"/>
                </a:solidFill>
              </a:rPr>
              <a:t> </a:t>
            </a:r>
            <a:r>
              <a:rPr lang="en-GB" sz="1400" dirty="0"/>
              <a:t>(last accessed 04/11/2020)</a:t>
            </a:r>
          </a:p>
          <a:p>
            <a:pPr lvl="0"/>
            <a:r>
              <a:rPr lang="en-GB" sz="1400" dirty="0"/>
              <a:t>Livius.org, (2020), King Ptolemy </a:t>
            </a:r>
            <a:r>
              <a:rPr lang="en-GB" sz="1400" u="sng" dirty="0">
                <a:solidFill>
                  <a:srgbClr val="7F91A7"/>
                </a:solidFill>
                <a:hlinkClick r:id="rId4">
                  <a:extLst>
                    <a:ext uri="{A12FA001-AC4F-418D-AE19-62706E023703}">
                      <ahyp:hlinkClr xmlns:ahyp="http://schemas.microsoft.com/office/drawing/2018/hyperlinkcolor" val="tx"/>
                    </a:ext>
                  </a:extLst>
                </a:hlinkClick>
              </a:rPr>
              <a:t>https://www.livius.org/articles/person/ptolemy-vi-philometor/</a:t>
            </a:r>
            <a:r>
              <a:rPr lang="en-GB" sz="1400" dirty="0">
                <a:solidFill>
                  <a:srgbClr val="7F91A7"/>
                </a:solidFill>
              </a:rPr>
              <a:t> </a:t>
            </a:r>
            <a:r>
              <a:rPr lang="en-GB" sz="1400" dirty="0"/>
              <a:t>(last accessed 04/11/2020)</a:t>
            </a:r>
          </a:p>
          <a:p>
            <a:pPr lvl="0"/>
            <a:r>
              <a:rPr lang="en-GB" sz="1400" dirty="0"/>
              <a:t>Livius.org, (2020), Publius Cornelius Scipio Africanus, Cornelia’s father, </a:t>
            </a:r>
            <a:r>
              <a:rPr lang="en-GB" sz="1400" u="sng" dirty="0">
                <a:solidFill>
                  <a:srgbClr val="7F91A7"/>
                </a:solidFill>
                <a:hlinkClick r:id="rId5">
                  <a:extLst>
                    <a:ext uri="{A12FA001-AC4F-418D-AE19-62706E023703}">
                      <ahyp:hlinkClr xmlns:ahyp="http://schemas.microsoft.com/office/drawing/2018/hyperlinkcolor" val="tx"/>
                    </a:ext>
                  </a:extLst>
                </a:hlinkClick>
              </a:rPr>
              <a:t>https://www.livius.org/pictures/a/roman-portraits/scipio-africanus</a:t>
            </a:r>
            <a:r>
              <a:rPr lang="en-GB" sz="1400" dirty="0">
                <a:solidFill>
                  <a:srgbClr val="7F91A7"/>
                </a:solidFill>
              </a:rPr>
              <a:t> </a:t>
            </a:r>
            <a:r>
              <a:rPr lang="en-GB" sz="1400" dirty="0"/>
              <a:t>(last accessed 04/11/2020)</a:t>
            </a:r>
          </a:p>
          <a:p>
            <a:pPr lvl="0"/>
            <a:r>
              <a:rPr lang="en-GB" sz="1400" dirty="0"/>
              <a:t>Novaroma.org, (2014), Replica of the </a:t>
            </a:r>
            <a:r>
              <a:rPr lang="en-GB" sz="1400" i="1" dirty="0"/>
              <a:t>Res Gestae Divi Augusti </a:t>
            </a:r>
            <a:r>
              <a:rPr lang="en-GB" sz="1400" u="sng" dirty="0">
                <a:solidFill>
                  <a:srgbClr val="7F91A7"/>
                </a:solidFill>
                <a:hlinkClick r:id="rId6">
                  <a:extLst>
                    <a:ext uri="{A12FA001-AC4F-418D-AE19-62706E023703}">
                      <ahyp:hlinkClr xmlns:ahyp="http://schemas.microsoft.com/office/drawing/2018/hyperlinkcolor" val="tx"/>
                    </a:ext>
                  </a:extLst>
                </a:hlinkClick>
              </a:rPr>
              <a:t>http://www.novaroma.org/nr/Ludi_Novi_Romani/MMDCCLXVII/Certamen_Latinum_Augusteum</a:t>
            </a:r>
            <a:r>
              <a:rPr lang="en-GB" sz="1400" dirty="0">
                <a:solidFill>
                  <a:srgbClr val="7F91A7"/>
                </a:solidFill>
              </a:rPr>
              <a:t> </a:t>
            </a:r>
            <a:r>
              <a:rPr lang="en-GB" sz="1400" dirty="0"/>
              <a:t>(last accessed 04/11/2020)</a:t>
            </a:r>
          </a:p>
          <a:p>
            <a:pPr lvl="0"/>
            <a:r>
              <a:rPr lang="en-GB" sz="1400" dirty="0"/>
              <a:t>Roller, M. B. (2018) 'Cornelia,' in </a:t>
            </a:r>
            <a:r>
              <a:rPr lang="en-GB" sz="1400" i="1" dirty="0"/>
              <a:t>Models from the Past in Roman Culture: A World of Exempla</a:t>
            </a:r>
            <a:r>
              <a:rPr lang="en-GB" sz="1400" dirty="0"/>
              <a:t>. Cambridge: Cambridge University Press, pp. 197–232; </a:t>
            </a:r>
            <a:r>
              <a:rPr lang="en-GB" sz="1400" u="sng" dirty="0">
                <a:solidFill>
                  <a:srgbClr val="7F91A7"/>
                </a:solidFill>
                <a:hlinkClick r:id="rId7">
                  <a:extLst>
                    <a:ext uri="{A12FA001-AC4F-418D-AE19-62706E023703}">
                      <ahyp:hlinkClr xmlns:ahyp="http://schemas.microsoft.com/office/drawing/2018/hyperlinkcolor" val="tx"/>
                    </a:ext>
                  </a:extLst>
                </a:hlinkClick>
              </a:rPr>
              <a:t>https://www.cambridge.org/core/books/models-from-the-past-in-roman-culture/cornelia/FF94AA048179C68708227BC1AB653EB1</a:t>
            </a:r>
            <a:r>
              <a:rPr lang="en-GB" sz="1400" dirty="0">
                <a:solidFill>
                  <a:srgbClr val="7F91A7"/>
                </a:solidFill>
              </a:rPr>
              <a:t> </a:t>
            </a:r>
            <a:r>
              <a:rPr lang="en-GB" sz="1400" dirty="0"/>
              <a:t>(last accessed 04/11/2020)</a:t>
            </a:r>
          </a:p>
          <a:p>
            <a:pPr lvl="0"/>
            <a:r>
              <a:rPr lang="en-GB" sz="1400" dirty="0" err="1"/>
              <a:t>Surv</a:t>
            </a:r>
            <a:r>
              <a:rPr lang="nl-NL" sz="1400" dirty="0"/>
              <a:t>ee, </a:t>
            </a:r>
            <a:r>
              <a:rPr lang="en-GB" sz="1400" dirty="0"/>
              <a:t>J-B., (1795), </a:t>
            </a:r>
            <a:r>
              <a:rPr lang="en-GB" sz="1400" i="1" dirty="0"/>
              <a:t>Cornelia, mother of the Gracchi</a:t>
            </a:r>
            <a:r>
              <a:rPr lang="en-GB" sz="1400" dirty="0"/>
              <a:t>,  [oil on canvas], available at: </a:t>
            </a:r>
            <a:r>
              <a:rPr lang="en-GB" sz="1400" u="sng" dirty="0">
                <a:solidFill>
                  <a:srgbClr val="7F91A7"/>
                </a:solidFill>
                <a:hlinkClick r:id="rId8">
                  <a:extLst>
                    <a:ext uri="{A12FA001-AC4F-418D-AE19-62706E023703}">
                      <ahyp:hlinkClr xmlns:ahyp="http://schemas.microsoft.com/office/drawing/2018/hyperlinkcolor" val="tx"/>
                    </a:ext>
                  </a:extLst>
                </a:hlinkClick>
              </a:rPr>
              <a:t>https://commons.wikimedia.org/wiki/File:Joseph-Beno%C3%AEt_Suv%C3%A9e_-_Cornelia,_madre_dei_Gracchi.JPG</a:t>
            </a:r>
            <a:r>
              <a:rPr lang="en-GB" sz="1400" dirty="0"/>
              <a:t>, (last accessed 04/11/2020)</a:t>
            </a:r>
          </a:p>
          <a:p>
            <a:pPr lvl="0"/>
            <a:r>
              <a:rPr lang="en-GB" sz="1400" dirty="0"/>
              <a:t>Tribunates of the Gracchi Brothers, (2020), Cornelia with her sons Tiberius and Gaius, </a:t>
            </a:r>
            <a:r>
              <a:rPr lang="en-GB" sz="1400" u="sng" dirty="0">
                <a:solidFill>
                  <a:srgbClr val="7F91A7"/>
                </a:solidFill>
                <a:hlinkClick r:id="rId9">
                  <a:extLst>
                    <a:ext uri="{A12FA001-AC4F-418D-AE19-62706E023703}">
                      <ahyp:hlinkClr xmlns:ahyp="http://schemas.microsoft.com/office/drawing/2018/hyperlinkcolor" val="tx"/>
                    </a:ext>
                  </a:extLst>
                </a:hlinkClick>
              </a:rPr>
              <a:t>https://tribunatesofthegracchibrothers.weebly.com/early-years.html</a:t>
            </a:r>
            <a:r>
              <a:rPr lang="en-GB" sz="1400" dirty="0">
                <a:solidFill>
                  <a:srgbClr val="7F91A7"/>
                </a:solidFill>
              </a:rPr>
              <a:t> </a:t>
            </a:r>
            <a:r>
              <a:rPr lang="en-GB" sz="1400" dirty="0"/>
              <a:t>(last accessed 04/11/2020)</a:t>
            </a:r>
          </a:p>
          <a:p>
            <a:pPr lvl="0"/>
            <a:r>
              <a:rPr lang="en-GB" sz="1400" dirty="0"/>
              <a:t>UNRV.com, (2020), Tiberius and Gaius Gracchus, </a:t>
            </a:r>
            <a:r>
              <a:rPr lang="en-GB" sz="1400" u="sng" dirty="0">
                <a:solidFill>
                  <a:srgbClr val="7F91A7"/>
                </a:solidFill>
                <a:hlinkClick r:id="rId10">
                  <a:extLst>
                    <a:ext uri="{A12FA001-AC4F-418D-AE19-62706E023703}">
                      <ahyp:hlinkClr xmlns:ahyp="http://schemas.microsoft.com/office/drawing/2018/hyperlinkcolor" val="tx"/>
                    </a:ext>
                  </a:extLst>
                </a:hlinkClick>
              </a:rPr>
              <a:t>https://www.unrv.com/empire/gracchi-brothers.php</a:t>
            </a:r>
            <a:r>
              <a:rPr lang="en-GB" sz="1400" dirty="0">
                <a:solidFill>
                  <a:srgbClr val="7F91A7"/>
                </a:solidFill>
              </a:rPr>
              <a:t> </a:t>
            </a:r>
            <a:r>
              <a:rPr lang="en-GB" sz="1400" dirty="0"/>
              <a:t>(last accessed 04/11/2020)</a:t>
            </a:r>
          </a:p>
        </p:txBody>
      </p:sp>
    </p:spTree>
    <p:extLst>
      <p:ext uri="{BB962C8B-B14F-4D97-AF65-F5344CB8AC3E}">
        <p14:creationId xmlns:p14="http://schemas.microsoft.com/office/powerpoint/2010/main" val="326725619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3.8|26.1"/>
</p:tagLst>
</file>

<file path=ppt/tags/tag2.xml><?xml version="1.0" encoding="utf-8"?>
<p:tagLst xmlns:a="http://schemas.openxmlformats.org/drawingml/2006/main" xmlns:r="http://schemas.openxmlformats.org/officeDocument/2006/relationships" xmlns:p="http://schemas.openxmlformats.org/presentationml/2006/main">
  <p:tag name="TIMING" val="|19.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2.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2511</TotalTime>
  <Words>2828</Words>
  <Application>Microsoft Office PowerPoint</Application>
  <PresentationFormat>Widescreen</PresentationFormat>
  <Paragraphs>115</Paragraphs>
  <Slides>15</Slides>
  <Notes>7</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Avenir Next LT Pro</vt:lpstr>
      <vt:lpstr>Avenir Next LT Pro Light</vt:lpstr>
      <vt:lpstr>Calibri</vt:lpstr>
      <vt:lpstr>Gabriola</vt:lpstr>
      <vt:lpstr>Garamond</vt:lpstr>
      <vt:lpstr>SavonVTI</vt:lpstr>
      <vt:lpstr>Commemoration of Cornelia as Wife and Mother</vt:lpstr>
      <vt:lpstr>Who was Cornelia Scipio Africana Minor?</vt:lpstr>
      <vt:lpstr>Who was Cornelia as a Wife and Mother?</vt:lpstr>
      <vt:lpstr>A Famous Daughter</vt:lpstr>
      <vt:lpstr>A Reliable Wife</vt:lpstr>
      <vt:lpstr>A Loyal Wife</vt:lpstr>
      <vt:lpstr>A Proud Mother</vt:lpstr>
      <vt:lpstr>An Influential Woman in Politics </vt:lpstr>
      <vt:lpstr>A Hardworking, Educated Mother</vt:lpstr>
      <vt:lpstr>The Embodiment of the Ideal Roman Woman</vt:lpstr>
      <vt:lpstr>A Long-lasting Legacy</vt:lpstr>
      <vt:lpstr>Political Propaganda</vt:lpstr>
      <vt:lpstr>Bibliography (Classical)</vt:lpstr>
      <vt:lpstr>Bibliography (Modern)</vt:lpstr>
      <vt:lpstr>Bibliography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Commemoration of Cornelia as Wife and Mother</dc:title>
  <dc:creator>Anna Matthews (1802690)</dc:creator>
  <cp:lastModifiedBy>Anna Matthews (1802690)</cp:lastModifiedBy>
  <cp:revision>38</cp:revision>
  <dcterms:created xsi:type="dcterms:W3CDTF">2020-11-03T23:58:46Z</dcterms:created>
  <dcterms:modified xsi:type="dcterms:W3CDTF">2020-11-05T17:50:44Z</dcterms:modified>
</cp:coreProperties>
</file>