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574D5-367E-C508-2885-285C8932772F}" v="4" dt="2026-03-19T10:29:52.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741" autoAdjust="0"/>
  </p:normalViewPr>
  <p:slideViewPr>
    <p:cSldViewPr snapToGrid="0">
      <p:cViewPr varScale="1">
        <p:scale>
          <a:sx n="81" d="100"/>
          <a:sy n="81" d="100"/>
        </p:scale>
        <p:origin x="84" y="6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vetlana Spinu (2419396)" userId="S::2419396@student.uwtsd.ac.uk::fac1be92-983e-4bf9-86af-2213641e2db3" providerId="AD" clId="Web-{468574D5-367E-C508-2885-285C8932772F}"/>
    <pc:docChg chg="modSld">
      <pc:chgData name="Svetlana Spinu (2419396)" userId="S::2419396@student.uwtsd.ac.uk::fac1be92-983e-4bf9-86af-2213641e2db3" providerId="AD" clId="Web-{468574D5-367E-C508-2885-285C8932772F}" dt="2026-03-19T10:29:52.307" v="3"/>
      <pc:docMkLst>
        <pc:docMk/>
      </pc:docMkLst>
      <pc:sldChg chg="modSp modMedia">
        <pc:chgData name="Svetlana Spinu (2419396)" userId="S::2419396@student.uwtsd.ac.uk::fac1be92-983e-4bf9-86af-2213641e2db3" providerId="AD" clId="Web-{468574D5-367E-C508-2885-285C8932772F}" dt="2026-03-19T10:29:52.307" v="3"/>
        <pc:sldMkLst>
          <pc:docMk/>
          <pc:sldMk cId="2662008762" sldId="256"/>
        </pc:sldMkLst>
        <pc:picChg chg="mod">
          <ac:chgData name="Svetlana Spinu (2419396)" userId="S::2419396@student.uwtsd.ac.uk::fac1be92-983e-4bf9-86af-2213641e2db3" providerId="AD" clId="Web-{468574D5-367E-C508-2885-285C8932772F}" dt="2026-03-19T10:29:52.307" v="3"/>
          <ac:picMkLst>
            <pc:docMk/>
            <pc:sldMk cId="2662008762" sldId="256"/>
            <ac:picMk id="4" creationId="{8ABC2AEC-AD00-3B85-0531-459CCAC9C54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AC7E1-AC27-4825-8F2A-754D98235344}" type="datetimeFigureOut">
              <a:rPr lang="en-US" smtClean="0"/>
              <a:t>3/19/2026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5DD95-23C4-40EB-9B87-27A782243243}" type="slidenum">
              <a:rPr lang="en-US" smtClean="0"/>
              <a:t>‹#›</a:t>
            </a:fld>
            <a:endParaRPr lang="en-US"/>
          </a:p>
        </p:txBody>
      </p:sp>
    </p:spTree>
    <p:extLst>
      <p:ext uri="{BB962C8B-B14F-4D97-AF65-F5344CB8AC3E}">
        <p14:creationId xmlns:p14="http://schemas.microsoft.com/office/powerpoint/2010/main" val="139411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D5DD95-23C4-40EB-9B87-27A782243243}" type="slidenum">
              <a:rPr lang="en-US" smtClean="0"/>
              <a:t>1</a:t>
            </a:fld>
            <a:endParaRPr lang="en-US"/>
          </a:p>
        </p:txBody>
      </p:sp>
    </p:spTree>
    <p:extLst>
      <p:ext uri="{BB962C8B-B14F-4D97-AF65-F5344CB8AC3E}">
        <p14:creationId xmlns:p14="http://schemas.microsoft.com/office/powerpoint/2010/main" val="2939900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Pulmonary hypertension is determined to be a critical health adversity where individuals suffer with a high rate of blood pressure, affecting the functioning of the lungs and forces the heart to work extensively. According to the discussion of Oldroyd and Bhardwaj (2024), pulmonary hypertension is characterized by elevated pressure of the pulmonary artery that might be associated with heart failure or strain. This presentation will highlight the aspects of anatomy and associated physiology for pulmonary hypertension in the patient, followed by outlining an appropriate care plan, thereby facilitating a better understanding of bodily functions. In addition, risk factors for lifestyle activities and the disease shall be indicated. </a:t>
            </a:r>
          </a:p>
        </p:txBody>
      </p:sp>
      <p:sp>
        <p:nvSpPr>
          <p:cNvPr id="4" name="Slide Number Placeholder 3"/>
          <p:cNvSpPr>
            <a:spLocks noGrp="1"/>
          </p:cNvSpPr>
          <p:nvPr>
            <p:ph type="sldNum" sz="quarter" idx="5"/>
          </p:nvPr>
        </p:nvSpPr>
        <p:spPr/>
        <p:txBody>
          <a:bodyPr/>
          <a:lstStyle/>
          <a:p>
            <a:fld id="{17D5DD95-23C4-40EB-9B87-27A782243243}" type="slidenum">
              <a:rPr lang="en-US" smtClean="0"/>
              <a:t>2</a:t>
            </a:fld>
            <a:endParaRPr lang="en-US"/>
          </a:p>
        </p:txBody>
      </p:sp>
    </p:spTree>
    <p:extLst>
      <p:ext uri="{BB962C8B-B14F-4D97-AF65-F5344CB8AC3E}">
        <p14:creationId xmlns:p14="http://schemas.microsoft.com/office/powerpoint/2010/main" val="3691502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cardiovascular system is mostly affected by the condition of pulmonary hypertension. In support of that, one of the articles by Nakamura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highlighted that left heart disorders are the leading complication associated with pulmonary hypertension. As it can be inferred that the condition of pulmonary hypertension can be accounted for by the adversity of “respiratory ventricular dysfunction”. Some of the attributes that are highlighted due to pulmonary hypertension affecting the cardiovascular system include hypertrophy, decline of cardiac output, enlargement of the heart, development of arrhythmia, and formation of blood clots. Eventually, the blood vessels narrow down due to thickening, thereby making it difficult to pump blood effectively. </a:t>
            </a:r>
          </a:p>
        </p:txBody>
      </p:sp>
      <p:sp>
        <p:nvSpPr>
          <p:cNvPr id="4" name="Slide Number Placeholder 3"/>
          <p:cNvSpPr>
            <a:spLocks noGrp="1"/>
          </p:cNvSpPr>
          <p:nvPr>
            <p:ph type="sldNum" sz="quarter" idx="5"/>
          </p:nvPr>
        </p:nvSpPr>
        <p:spPr/>
        <p:txBody>
          <a:bodyPr/>
          <a:lstStyle/>
          <a:p>
            <a:fld id="{17D5DD95-23C4-40EB-9B87-27A782243243}" type="slidenum">
              <a:rPr lang="en-US" smtClean="0"/>
              <a:t>3</a:t>
            </a:fld>
            <a:endParaRPr lang="en-US"/>
          </a:p>
        </p:txBody>
      </p:sp>
    </p:spTree>
    <p:extLst>
      <p:ext uri="{BB962C8B-B14F-4D97-AF65-F5344CB8AC3E}">
        <p14:creationId xmlns:p14="http://schemas.microsoft.com/office/powerpoint/2010/main" val="17698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Specifically, the right region of the heart is affected along with associated lung vessels, that in turn results in stiffening of the lung arteries. According to the study of Correale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the pathophysiological mechanism for pulmonary hypertension can depend on genetic predisposition, environmental attributes, mitochondrial dysfunction, and metabolic imbalance. Oxidative stress is the main contributor to the development of pulmonary hypertension that is responsible for generating excessive “reactive oxygen species” (ROS). In addition to that, the article of Andre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indicated that dysregulation of the “TGF-β family” is associated with the development of pulmonary hypertension. </a:t>
            </a:r>
          </a:p>
        </p:txBody>
      </p:sp>
      <p:sp>
        <p:nvSpPr>
          <p:cNvPr id="4" name="Slide Number Placeholder 3"/>
          <p:cNvSpPr>
            <a:spLocks noGrp="1"/>
          </p:cNvSpPr>
          <p:nvPr>
            <p:ph type="sldNum" sz="quarter" idx="5"/>
          </p:nvPr>
        </p:nvSpPr>
        <p:spPr/>
        <p:txBody>
          <a:bodyPr/>
          <a:lstStyle/>
          <a:p>
            <a:fld id="{17D5DD95-23C4-40EB-9B87-27A782243243}" type="slidenum">
              <a:rPr lang="en-US" smtClean="0"/>
              <a:t>4</a:t>
            </a:fld>
            <a:endParaRPr lang="en-US"/>
          </a:p>
        </p:txBody>
      </p:sp>
    </p:spTree>
    <p:extLst>
      <p:ext uri="{BB962C8B-B14F-4D97-AF65-F5344CB8AC3E}">
        <p14:creationId xmlns:p14="http://schemas.microsoft.com/office/powerpoint/2010/main" val="76911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right atrium of the suffering individual is gradually enlarged due to extensive pressure and can also be linked with the formation of the plexiform lesions. In support of that, the report of Kurakula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presented that dysfunction of the endothelial cells along with their related remodeling is a key anatomical aspect for determining pulmonary hypertension. This also affects the process of vasoconstriction and vasodilation. Due to extensive force, there is a development of dilation along with hypertrophy. As a result of narrowed arteries and resistance in blood flow, the process of gas exchange can be impaired, presenting with hypoxia as a health adversity. </a:t>
            </a:r>
          </a:p>
        </p:txBody>
      </p:sp>
      <p:sp>
        <p:nvSpPr>
          <p:cNvPr id="4" name="Slide Number Placeholder 3"/>
          <p:cNvSpPr>
            <a:spLocks noGrp="1"/>
          </p:cNvSpPr>
          <p:nvPr>
            <p:ph type="sldNum" sz="quarter" idx="5"/>
          </p:nvPr>
        </p:nvSpPr>
        <p:spPr/>
        <p:txBody>
          <a:bodyPr/>
          <a:lstStyle/>
          <a:p>
            <a:fld id="{17D5DD95-23C4-40EB-9B87-27A782243243}" type="slidenum">
              <a:rPr lang="en-US" smtClean="0"/>
              <a:t>5</a:t>
            </a:fld>
            <a:endParaRPr lang="en-US"/>
          </a:p>
        </p:txBody>
      </p:sp>
    </p:spTree>
    <p:extLst>
      <p:ext uri="{BB962C8B-B14F-4D97-AF65-F5344CB8AC3E}">
        <p14:creationId xmlns:p14="http://schemas.microsoft.com/office/powerpoint/2010/main" val="860136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it can be determined that the structural stiffening of associated pulmonary arteries is responsible for elevating the particular afterload, that in turn decreases overall cardiac output. According to the discussion of Amien and Putra (2025), the high rate of “pulmonary vascular pressure” eventually elevates the level of pressure within the pulmonary arteries and thereby contributes to the pathogenesis of pulmonary hypertension. The concomitant adversity of pulmonary hypertension can be subsequently linked to the marital comorbid conditions, including renal failure, stroke, and congestive heart failure. However, Jayaraman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indicated that arteriopathy among patients with pulmonary hypertension can result in thrombosis and hypertrophy of smooth muscles. </a:t>
            </a:r>
          </a:p>
        </p:txBody>
      </p:sp>
      <p:sp>
        <p:nvSpPr>
          <p:cNvPr id="4" name="Slide Number Placeholder 3"/>
          <p:cNvSpPr>
            <a:spLocks noGrp="1"/>
          </p:cNvSpPr>
          <p:nvPr>
            <p:ph type="sldNum" sz="quarter" idx="5"/>
          </p:nvPr>
        </p:nvSpPr>
        <p:spPr/>
        <p:txBody>
          <a:bodyPr/>
          <a:lstStyle/>
          <a:p>
            <a:fld id="{17D5DD95-23C4-40EB-9B87-27A782243243}" type="slidenum">
              <a:rPr lang="en-US" smtClean="0"/>
              <a:t>6</a:t>
            </a:fld>
            <a:endParaRPr lang="en-US"/>
          </a:p>
        </p:txBody>
      </p:sp>
    </p:spTree>
    <p:extLst>
      <p:ext uri="{BB962C8B-B14F-4D97-AF65-F5344CB8AC3E}">
        <p14:creationId xmlns:p14="http://schemas.microsoft.com/office/powerpoint/2010/main" val="4104450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Suffering individual against the condition pulmonary hypertension is addressed with increased risk for thrombosis. In addition to that, an article by Xiao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outlined “pulmonary artery remodeling” (PAR) as the main characteristic for the pathogenesis of pulmonary hypertension. As a result of vascular remodeling and avascular reactivity, pulmonary hypertension is characterized as a chronic and incurable health adversity. Also, another study conducted by Qaiser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highlighted the elevation of “mean pulmonary artery pressure” (</a:t>
            </a:r>
            <a:r>
              <a:rPr lang="en-US" sz="1200" kern="1200" dirty="0" err="1">
                <a:solidFill>
                  <a:schemeClr val="tx1"/>
                </a:solidFill>
                <a:effectLst/>
                <a:latin typeface="+mn-lt"/>
                <a:ea typeface="+mn-ea"/>
                <a:cs typeface="+mn-cs"/>
              </a:rPr>
              <a:t>mPAP</a:t>
            </a:r>
            <a:r>
              <a:rPr lang="en-US" sz="1200" kern="1200" dirty="0">
                <a:solidFill>
                  <a:schemeClr val="tx1"/>
                </a:solidFill>
                <a:effectLst/>
                <a:latin typeface="+mn-lt"/>
                <a:ea typeface="+mn-ea"/>
                <a:cs typeface="+mn-cs"/>
              </a:rPr>
              <a:t>) due to an increase in flow by the pulmonary circuit that is responsible for developing shear stress.</a:t>
            </a:r>
          </a:p>
        </p:txBody>
      </p:sp>
      <p:sp>
        <p:nvSpPr>
          <p:cNvPr id="4" name="Slide Number Placeholder 3"/>
          <p:cNvSpPr>
            <a:spLocks noGrp="1"/>
          </p:cNvSpPr>
          <p:nvPr>
            <p:ph type="sldNum" sz="quarter" idx="5"/>
          </p:nvPr>
        </p:nvSpPr>
        <p:spPr/>
        <p:txBody>
          <a:bodyPr/>
          <a:lstStyle/>
          <a:p>
            <a:fld id="{17D5DD95-23C4-40EB-9B87-27A782243243}" type="slidenum">
              <a:rPr lang="en-US" smtClean="0"/>
              <a:t>7</a:t>
            </a:fld>
            <a:endParaRPr lang="en-US"/>
          </a:p>
        </p:txBody>
      </p:sp>
    </p:spTree>
    <p:extLst>
      <p:ext uri="{BB962C8B-B14F-4D97-AF65-F5344CB8AC3E}">
        <p14:creationId xmlns:p14="http://schemas.microsoft.com/office/powerpoint/2010/main" val="759361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of the major risk factors for the patient against the complication of pulmonary hypertension might </a:t>
            </a:r>
            <a:r>
              <a:rPr lang="en-US" sz="1200" b="0" kern="1200" dirty="0">
                <a:solidFill>
                  <a:schemeClr val="tx1"/>
                </a:solidFill>
                <a:effectLst/>
                <a:latin typeface="+mn-lt"/>
                <a:ea typeface="+mn-ea"/>
                <a:cs typeface="+mn-cs"/>
              </a:rPr>
              <a:t>include dietary attributes, physical inactivity, sleep apnea, substance abuse, use of tobacco, and smoking. In support of that, one of the discussions conducted </a:t>
            </a:r>
            <a:r>
              <a:rPr lang="en-US" sz="1200" kern="1200" dirty="0">
                <a:solidFill>
                  <a:schemeClr val="tx1"/>
                </a:solidFill>
                <a:effectLst/>
                <a:latin typeface="+mn-lt"/>
                <a:ea typeface="+mn-ea"/>
                <a:cs typeface="+mn-cs"/>
              </a:rPr>
              <a:t>by Vakil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indicated that occupation exposure and smoking are the main risk factors among the male population associated with pulmonary hypertension. This can also cause “chronic obstructive pulmonary disease” (COPD). On the other hand, another report by Brandao-Rangel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indicated that physical inactivity or a sedentary lifestyle to be a risk factor for pulmonary hypertension that gradually targets the functioning of the lungs.</a:t>
            </a:r>
          </a:p>
        </p:txBody>
      </p:sp>
      <p:sp>
        <p:nvSpPr>
          <p:cNvPr id="4" name="Slide Number Placeholder 3"/>
          <p:cNvSpPr>
            <a:spLocks noGrp="1"/>
          </p:cNvSpPr>
          <p:nvPr>
            <p:ph type="sldNum" sz="quarter" idx="5"/>
          </p:nvPr>
        </p:nvSpPr>
        <p:spPr/>
        <p:txBody>
          <a:bodyPr/>
          <a:lstStyle/>
          <a:p>
            <a:fld id="{17D5DD95-23C4-40EB-9B87-27A782243243}" type="slidenum">
              <a:rPr lang="en-US" smtClean="0"/>
              <a:t>8</a:t>
            </a:fld>
            <a:endParaRPr lang="en-US"/>
          </a:p>
        </p:txBody>
      </p:sp>
    </p:spTree>
    <p:extLst>
      <p:ext uri="{BB962C8B-B14F-4D97-AF65-F5344CB8AC3E}">
        <p14:creationId xmlns:p14="http://schemas.microsoft.com/office/powerpoint/2010/main" val="2849677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Socioeconomic disparities, pollution, and geographic factors like living in high altitudes can be risk factors for pulmonary hypertension (</a:t>
            </a:r>
            <a:r>
              <a:rPr lang="en-US" sz="1200" kern="1200" dirty="0" err="1">
                <a:solidFill>
                  <a:schemeClr val="tx1"/>
                </a:solidFill>
                <a:effectLst/>
                <a:latin typeface="+mn-lt"/>
                <a:ea typeface="+mn-ea"/>
                <a:cs typeface="+mn-cs"/>
              </a:rPr>
              <a:t>Butrous</a:t>
            </a:r>
            <a:r>
              <a:rPr lang="en-US" sz="1200" kern="1200" dirty="0">
                <a:solidFill>
                  <a:schemeClr val="tx1"/>
                </a:solidFill>
                <a:effectLst/>
                <a:latin typeface="+mn-lt"/>
                <a:ea typeface="+mn-ea"/>
                <a:cs typeface="+mn-cs"/>
              </a:rPr>
              <a:t> 2025). However, the study of Oldroyd and Bhardwaj (2024) outlines several risk factors, including pulmonary embolism, malignancy, bowel disease, HIV, portal hypertension, and “connective tissue disease” (CTD). On the contrary, risk factors for pulmonary hypertension might also account for obesity, history of coronary intervention, systemic hypertension, and intolerance to glucose in the body. </a:t>
            </a:r>
          </a:p>
        </p:txBody>
      </p:sp>
      <p:sp>
        <p:nvSpPr>
          <p:cNvPr id="4" name="Slide Number Placeholder 3"/>
          <p:cNvSpPr>
            <a:spLocks noGrp="1"/>
          </p:cNvSpPr>
          <p:nvPr>
            <p:ph type="sldNum" sz="quarter" idx="5"/>
          </p:nvPr>
        </p:nvSpPr>
        <p:spPr/>
        <p:txBody>
          <a:bodyPr/>
          <a:lstStyle/>
          <a:p>
            <a:fld id="{17D5DD95-23C4-40EB-9B87-27A782243243}" type="slidenum">
              <a:rPr lang="en-US" smtClean="0"/>
              <a:t>9</a:t>
            </a:fld>
            <a:endParaRPr lang="en-US"/>
          </a:p>
        </p:txBody>
      </p:sp>
    </p:spTree>
    <p:extLst>
      <p:ext uri="{BB962C8B-B14F-4D97-AF65-F5344CB8AC3E}">
        <p14:creationId xmlns:p14="http://schemas.microsoft.com/office/powerpoint/2010/main" val="3888972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patient is a 58-year-old male individual, belonging to a relatively lower ethnic background with very low literacy and understanding. He has been admitted to the emergency department due to a critically low level of oxygen in the body, indicating hypoxia. The patient should be addressed with tailored and holistic care to enhance the health adversity of pulmonary hypertension, along with other conditions of comorbidity. The discussion of Lynn and Wilson (2023) mentioned integrating diverse healthcare professionals for the treatment of the patient with pulmonary hypertension, thereby enhancing adherence to the plan of care. </a:t>
            </a:r>
          </a:p>
        </p:txBody>
      </p:sp>
      <p:sp>
        <p:nvSpPr>
          <p:cNvPr id="4" name="Slide Number Placeholder 3"/>
          <p:cNvSpPr>
            <a:spLocks noGrp="1"/>
          </p:cNvSpPr>
          <p:nvPr>
            <p:ph type="sldNum" sz="quarter" idx="5"/>
          </p:nvPr>
        </p:nvSpPr>
        <p:spPr/>
        <p:txBody>
          <a:bodyPr/>
          <a:lstStyle/>
          <a:p>
            <a:fld id="{17D5DD95-23C4-40EB-9B87-27A782243243}" type="slidenum">
              <a:rPr lang="en-US" smtClean="0"/>
              <a:t>10</a:t>
            </a:fld>
            <a:endParaRPr lang="en-US"/>
          </a:p>
        </p:txBody>
      </p:sp>
    </p:spTree>
    <p:extLst>
      <p:ext uri="{BB962C8B-B14F-4D97-AF65-F5344CB8AC3E}">
        <p14:creationId xmlns:p14="http://schemas.microsoft.com/office/powerpoint/2010/main" val="37252919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Evidence-based strategies for management of pulmonary hypertension for the patient shall be addressed with attributes of risk stratification and specialized care, integrating a combination of drug therapy. One of the articles by Lichtblau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outlined the use of “four-strata risk-assessment” to maintain follow-up associated with patient-centered care for fostering better treatment decisions. However, another report of </a:t>
            </a:r>
            <a:r>
              <a:rPr lang="en-US" sz="1200" kern="1200" dirty="0" err="1">
                <a:solidFill>
                  <a:schemeClr val="tx1"/>
                </a:solidFill>
                <a:effectLst/>
                <a:latin typeface="+mn-lt"/>
                <a:ea typeface="+mn-ea"/>
                <a:cs typeface="+mn-cs"/>
              </a:rPr>
              <a:t>Ntiloudi</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highlighted the use of “acute vasoreactivity testing” for evaluating liability of the patient for “calcium channel blockers” (CCBs). Although other aspects of specialized care focus on assessment of hemodynamics and imaging to monitor the ventricular function, along with pulmonary pressures. </a:t>
            </a:r>
          </a:p>
        </p:txBody>
      </p:sp>
      <p:sp>
        <p:nvSpPr>
          <p:cNvPr id="4" name="Slide Number Placeholder 3"/>
          <p:cNvSpPr>
            <a:spLocks noGrp="1"/>
          </p:cNvSpPr>
          <p:nvPr>
            <p:ph type="sldNum" sz="quarter" idx="5"/>
          </p:nvPr>
        </p:nvSpPr>
        <p:spPr/>
        <p:txBody>
          <a:bodyPr/>
          <a:lstStyle/>
          <a:p>
            <a:fld id="{17D5DD95-23C4-40EB-9B87-27A782243243}" type="slidenum">
              <a:rPr lang="en-US" smtClean="0"/>
              <a:t>11</a:t>
            </a:fld>
            <a:endParaRPr lang="en-US"/>
          </a:p>
        </p:txBody>
      </p:sp>
    </p:spTree>
    <p:extLst>
      <p:ext uri="{BB962C8B-B14F-4D97-AF65-F5344CB8AC3E}">
        <p14:creationId xmlns:p14="http://schemas.microsoft.com/office/powerpoint/2010/main" val="624864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Communication is one of the major attributes in a clinical health setting for enhancing decision-making among the associated individuals for managing pulmonary hypertension. In support, Brewer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indicated that effective communication can ensure a better relationship between the care provider and the service user, thereby results for improving rate of therapeutic alliance. This approach is evidence-based as it significantly mitigates potential aspects of misinterpretation and differences in beliefs. In addition to that, Ford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highlighted communication to help foster advancement in care planning along with the enhancement of care coordination against complications of pulmonary hypertension. </a:t>
            </a:r>
          </a:p>
        </p:txBody>
      </p:sp>
      <p:sp>
        <p:nvSpPr>
          <p:cNvPr id="4" name="Slide Number Placeholder 3"/>
          <p:cNvSpPr>
            <a:spLocks noGrp="1"/>
          </p:cNvSpPr>
          <p:nvPr>
            <p:ph type="sldNum" sz="quarter" idx="5"/>
          </p:nvPr>
        </p:nvSpPr>
        <p:spPr/>
        <p:txBody>
          <a:bodyPr/>
          <a:lstStyle/>
          <a:p>
            <a:fld id="{17D5DD95-23C4-40EB-9B87-27A782243243}" type="slidenum">
              <a:rPr lang="en-US" smtClean="0"/>
              <a:t>12</a:t>
            </a:fld>
            <a:endParaRPr lang="en-US"/>
          </a:p>
        </p:txBody>
      </p:sp>
    </p:spTree>
    <p:extLst>
      <p:ext uri="{BB962C8B-B14F-4D97-AF65-F5344CB8AC3E}">
        <p14:creationId xmlns:p14="http://schemas.microsoft.com/office/powerpoint/2010/main" val="1826406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Lung transplant is determined to be the only potential treatment approach for pulmonary hypertension associated with chronic and critical lung disease. On the contrary, the report of Tsai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indicated that manual acupuncture, along with “vagal nerve stimulation” (VNS), to be effective evidence-based strategy for pulmonary hypertension based on non-pharmacological therapies. As it can be inferred that the current approach for treating pulmonary hypertension majorly focuses on nitric oxide, prostacyclin, and endothelin signaling. In addition to that, the article by Sharma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has indicated that “PAH-specific therapy” can significantly help to manage and modify the course of the disease. </a:t>
            </a:r>
          </a:p>
        </p:txBody>
      </p:sp>
      <p:sp>
        <p:nvSpPr>
          <p:cNvPr id="4" name="Slide Number Placeholder 3"/>
          <p:cNvSpPr>
            <a:spLocks noGrp="1"/>
          </p:cNvSpPr>
          <p:nvPr>
            <p:ph type="sldNum" sz="quarter" idx="5"/>
          </p:nvPr>
        </p:nvSpPr>
        <p:spPr/>
        <p:txBody>
          <a:bodyPr/>
          <a:lstStyle/>
          <a:p>
            <a:fld id="{17D5DD95-23C4-40EB-9B87-27A782243243}" type="slidenum">
              <a:rPr lang="en-US" smtClean="0"/>
              <a:t>13</a:t>
            </a:fld>
            <a:endParaRPr lang="en-US"/>
          </a:p>
        </p:txBody>
      </p:sp>
    </p:spTree>
    <p:extLst>
      <p:ext uri="{BB962C8B-B14F-4D97-AF65-F5344CB8AC3E}">
        <p14:creationId xmlns:p14="http://schemas.microsoft.com/office/powerpoint/2010/main" val="2685531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pulmonary hypertension requires extensive assessment and approach for risk stratification in association with genetic testing, therefore, the care professionals should outline the ethical considerations for patient well-being. This can be supported by the study of Swietlik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mentioning some ethical considerations for managing the condition of pulmonary hypertension in the patient, including informed consent, duty of care, autonomy, and maintaining dignity. The patient should be facilitated with equitable access along with empathetic support, thereby highlighting personalized care services. Ethical considerations shall also incorporate the attributes of advanced care for discharge planning of the patient, indicating better satisfaction while mitigating any potential escalation. </a:t>
            </a:r>
          </a:p>
        </p:txBody>
      </p:sp>
      <p:sp>
        <p:nvSpPr>
          <p:cNvPr id="4" name="Slide Number Placeholder 3"/>
          <p:cNvSpPr>
            <a:spLocks noGrp="1"/>
          </p:cNvSpPr>
          <p:nvPr>
            <p:ph type="sldNum" sz="quarter" idx="5"/>
          </p:nvPr>
        </p:nvSpPr>
        <p:spPr/>
        <p:txBody>
          <a:bodyPr/>
          <a:lstStyle/>
          <a:p>
            <a:fld id="{17D5DD95-23C4-40EB-9B87-27A782243243}" type="slidenum">
              <a:rPr lang="en-US" smtClean="0"/>
              <a:t>14</a:t>
            </a:fld>
            <a:endParaRPr lang="en-US"/>
          </a:p>
        </p:txBody>
      </p:sp>
    </p:spTree>
    <p:extLst>
      <p:ext uri="{BB962C8B-B14F-4D97-AF65-F5344CB8AC3E}">
        <p14:creationId xmlns:p14="http://schemas.microsoft.com/office/powerpoint/2010/main" val="2441156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report of NICE (2018) suggested several interventions for managing complications of pulmonary hypertension, including integration of bosentan, beta blockers, “Phosphodiesterase-5 (PD-5) inhibitors”, smoking cessation, and the approach of non-invasive ventilation. In addition, pentoxifylline along with losartan can be accounted to treat pulmonary hypertension. On the other hand, the NHS England (2015) indicated that “</a:t>
            </a:r>
            <a:r>
              <a:rPr lang="en-US" sz="1200" kern="1200" dirty="0" err="1">
                <a:solidFill>
                  <a:schemeClr val="tx1"/>
                </a:solidFill>
                <a:effectLst/>
                <a:latin typeface="+mn-lt"/>
                <a:ea typeface="+mn-ea"/>
                <a:cs typeface="+mn-cs"/>
              </a:rPr>
              <a:t>Epoprostenol</a:t>
            </a:r>
            <a:r>
              <a:rPr lang="en-US" sz="1200" kern="1200" dirty="0">
                <a:solidFill>
                  <a:schemeClr val="tx1"/>
                </a:solidFill>
                <a:effectLst/>
                <a:latin typeface="+mn-lt"/>
                <a:ea typeface="+mn-ea"/>
                <a:cs typeface="+mn-cs"/>
              </a:rPr>
              <a:t> injection” is licensed for the primary treatment of pulmonary hypertension, when presenting negative health outcomes against conventional therapy. However, the report of NICE (2016) suggests integration of “balloon pulmonary angioplasty” for the patient to enhance blood flow in the body and mitigate complications of pulmonary hypertension. </a:t>
            </a:r>
          </a:p>
        </p:txBody>
      </p:sp>
      <p:sp>
        <p:nvSpPr>
          <p:cNvPr id="4" name="Slide Number Placeholder 3"/>
          <p:cNvSpPr>
            <a:spLocks noGrp="1"/>
          </p:cNvSpPr>
          <p:nvPr>
            <p:ph type="sldNum" sz="quarter" idx="5"/>
          </p:nvPr>
        </p:nvSpPr>
        <p:spPr/>
        <p:txBody>
          <a:bodyPr/>
          <a:lstStyle/>
          <a:p>
            <a:fld id="{17D5DD95-23C4-40EB-9B87-27A782243243}" type="slidenum">
              <a:rPr lang="en-US" smtClean="0"/>
              <a:t>15</a:t>
            </a:fld>
            <a:endParaRPr lang="en-US"/>
          </a:p>
        </p:txBody>
      </p:sp>
    </p:spTree>
    <p:extLst>
      <p:ext uri="{BB962C8B-B14F-4D97-AF65-F5344CB8AC3E}">
        <p14:creationId xmlns:p14="http://schemas.microsoft.com/office/powerpoint/2010/main" val="3880138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it can be determined that the approach of lifestyle modification can enhance health outcomes by reducing overload on the right region of the heart and also mitigating potential side effects. The patient should maintain an appropriate sleeping pattern with a significant dietary pattern. In support of that, the discussion of Liu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indicated evidence-based breathing strategies and exercise training to enhance cardiopulmonary endurance against pulmonary hypertension. Also, the patient should be vaccinated for gradually preventing potential respiratory infections and triggers for severe exacerbations. Such strategies can ensure better participation of the patient, thereby enhancing their overall life quality. </a:t>
            </a:r>
          </a:p>
        </p:txBody>
      </p:sp>
      <p:sp>
        <p:nvSpPr>
          <p:cNvPr id="4" name="Slide Number Placeholder 3"/>
          <p:cNvSpPr>
            <a:spLocks noGrp="1"/>
          </p:cNvSpPr>
          <p:nvPr>
            <p:ph type="sldNum" sz="quarter" idx="5"/>
          </p:nvPr>
        </p:nvSpPr>
        <p:spPr/>
        <p:txBody>
          <a:bodyPr/>
          <a:lstStyle/>
          <a:p>
            <a:fld id="{17D5DD95-23C4-40EB-9B87-27A782243243}" type="slidenum">
              <a:rPr lang="en-US" smtClean="0"/>
              <a:t>16</a:t>
            </a:fld>
            <a:endParaRPr lang="en-US"/>
          </a:p>
        </p:txBody>
      </p:sp>
    </p:spTree>
    <p:extLst>
      <p:ext uri="{BB962C8B-B14F-4D97-AF65-F5344CB8AC3E}">
        <p14:creationId xmlns:p14="http://schemas.microsoft.com/office/powerpoint/2010/main" val="738926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464B6C5-3EF3-4086-B915-37CED6FBF491}" type="datetimeFigureOut">
              <a:rPr lang="en-US" smtClean="0"/>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1555887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64B6C5-3EF3-4086-B915-37CED6FBF491}" type="datetimeFigureOut">
              <a:rPr lang="en-US" smtClean="0"/>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030854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464B6C5-3EF3-4086-B915-37CED6FBF491}" type="datetimeFigureOut">
              <a:rPr lang="en-US" smtClean="0"/>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0252909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464B6C5-3EF3-4086-B915-37CED6FBF491}" type="datetimeFigureOut">
              <a:rPr lang="en-US" smtClean="0"/>
              <a:t>3/19/2026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660177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464B6C5-3EF3-4086-B915-37CED6FBF491}" type="datetimeFigureOut">
              <a:rPr lang="en-US" smtClean="0"/>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36EB7B-779A-48A8-AD26-535BE606985A}"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29395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64B6C5-3EF3-4086-B915-37CED6FBF491}" type="datetimeFigureOut">
              <a:rPr lang="en-US" smtClean="0"/>
              <a:t>3/19/2026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176628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64B6C5-3EF3-4086-B915-37CED6FBF491}" type="datetimeFigureOut">
              <a:rPr lang="en-US" smtClean="0"/>
              <a:t>3/19/2026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64858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464B6C5-3EF3-4086-B915-37CED6FBF491}" type="datetimeFigureOut">
              <a:rPr lang="en-US" smtClean="0"/>
              <a:t>3/19/2026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4156104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464B6C5-3EF3-4086-B915-37CED6FBF491}" type="datetimeFigureOut">
              <a:rPr lang="en-US" smtClean="0"/>
              <a:t>3/19/2026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90084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4B6C5-3EF3-4086-B915-37CED6FBF491}"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806499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4B6C5-3EF3-4086-B915-37CED6FBF491}"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36EB7B-779A-48A8-AD26-535BE606985A}" type="slidenum">
              <a:rPr lang="en-US" smtClean="0"/>
              <a:t>‹#›</a:t>
            </a:fld>
            <a:endParaRPr lang="en-US"/>
          </a:p>
        </p:txBody>
      </p:sp>
    </p:spTree>
    <p:extLst>
      <p:ext uri="{BB962C8B-B14F-4D97-AF65-F5344CB8AC3E}">
        <p14:creationId xmlns:p14="http://schemas.microsoft.com/office/powerpoint/2010/main" val="2402031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464B6C5-3EF3-4086-B915-37CED6FBF491}" type="datetimeFigureOut">
              <a:rPr lang="en-US" smtClean="0"/>
              <a:t>3/19/2026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136EB7B-779A-48A8-AD26-535BE606985A}" type="slidenum">
              <a:rPr lang="en-US" smtClean="0"/>
              <a:t>‹#›</a:t>
            </a:fld>
            <a:endParaRPr lang="en-US"/>
          </a:p>
        </p:txBody>
      </p:sp>
    </p:spTree>
    <p:extLst>
      <p:ext uri="{BB962C8B-B14F-4D97-AF65-F5344CB8AC3E}">
        <p14:creationId xmlns:p14="http://schemas.microsoft.com/office/powerpoint/2010/main" val="25080443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11" Type="http://schemas.openxmlformats.org/officeDocument/2006/relationships/image" Target="../media/image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notesSlide" Target="../notesSlides/notesSlide8.xml"/><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6.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23.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27.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28.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htg410" TargetMode="External"/><Relationship Id="rId2" Type="http://schemas.openxmlformats.org/officeDocument/2006/relationships/hyperlink" Target="https://www.england.nhs.uk/wp-content/uploads/2018/07/Targeted-therapies-for-use-in-pulmonary-hypertension-in-adults.pdf" TargetMode="External"/><Relationship Id="rId1" Type="http://schemas.openxmlformats.org/officeDocument/2006/relationships/slideLayout" Target="../slideLayouts/slideLayout2.xml"/><Relationship Id="rId5" Type="http://schemas.openxmlformats.org/officeDocument/2006/relationships/hyperlink" Target="https://www.ncbi.nlm.nih.gov/books/NBK482463/" TargetMode="External"/><Relationship Id="rId4" Type="http://schemas.openxmlformats.org/officeDocument/2006/relationships/hyperlink" Target="https://www.nice.org.uk/guidance/ng115/evidence/a-managing-pulmonary-hypertension-and-cor-pulmonale-pdf-66027687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56EDF-B2C4-FDEA-51E2-886B295FB2C5}"/>
              </a:ext>
            </a:extLst>
          </p:cNvPr>
          <p:cNvSpPr>
            <a:spLocks noGrp="1"/>
          </p:cNvSpPr>
          <p:nvPr>
            <p:ph type="ctrTitle"/>
          </p:nvPr>
        </p:nvSpPr>
        <p:spPr>
          <a:xfrm>
            <a:off x="1141343" y="2327109"/>
            <a:ext cx="9909313" cy="1645920"/>
          </a:xfrm>
        </p:spPr>
        <p:txBody>
          <a:bodyPr>
            <a:normAutofit/>
          </a:bodyPr>
          <a:lstStyle/>
          <a:p>
            <a:r>
              <a:rPr lang="en-US" sz="4000" dirty="0">
                <a:solidFill>
                  <a:schemeClr val="bg1"/>
                </a:solidFill>
                <a:latin typeface="Times New Roman" panose="02020603050405020304" pitchFamily="18" charset="0"/>
                <a:cs typeface="Times New Roman" panose="02020603050405020304" pitchFamily="18" charset="0"/>
              </a:rPr>
              <a:t> Introduction to Physiology</a:t>
            </a:r>
          </a:p>
        </p:txBody>
      </p:sp>
      <p:sp>
        <p:nvSpPr>
          <p:cNvPr id="3" name="Subtitle 2">
            <a:extLst>
              <a:ext uri="{FF2B5EF4-FFF2-40B4-BE49-F238E27FC236}">
                <a16:creationId xmlns:a16="http://schemas.microsoft.com/office/drawing/2014/main" id="{31C565FC-B655-E068-844A-C77C35B463BA}"/>
              </a:ext>
            </a:extLst>
          </p:cNvPr>
          <p:cNvSpPr>
            <a:spLocks noGrp="1"/>
          </p:cNvSpPr>
          <p:nvPr>
            <p:ph type="subTitle" idx="1"/>
          </p:nvPr>
        </p:nvSpPr>
        <p:spPr>
          <a:xfrm>
            <a:off x="2695194" y="4352543"/>
            <a:ext cx="6801612" cy="1849473"/>
          </a:xfrm>
        </p:spPr>
        <p:txBody>
          <a:bodyPr>
            <a:normAutofit fontScale="70000" lnSpcReduction="20000"/>
          </a:bodyPr>
          <a:lstStyle/>
          <a:p>
            <a:r>
              <a:rPr lang="en-US" sz="2800" b="1" dirty="0">
                <a:solidFill>
                  <a:schemeClr val="bg1"/>
                </a:solidFill>
                <a:latin typeface="Times New Roman" panose="02020603050405020304" pitchFamily="18" charset="0"/>
                <a:cs typeface="Times New Roman" panose="02020603050405020304" pitchFamily="18" charset="0"/>
              </a:rPr>
              <a:t>Student’s name: Svetlana Spinu</a:t>
            </a:r>
          </a:p>
          <a:p>
            <a:r>
              <a:rPr lang="en-US" sz="2800" b="1" dirty="0">
                <a:solidFill>
                  <a:schemeClr val="bg1"/>
                </a:solidFill>
                <a:latin typeface="Times New Roman" panose="02020603050405020304" pitchFamily="18" charset="0"/>
                <a:cs typeface="Times New Roman" panose="02020603050405020304" pitchFamily="18" charset="0"/>
              </a:rPr>
              <a:t>Student number: 2419396</a:t>
            </a:r>
          </a:p>
          <a:p>
            <a:r>
              <a:rPr lang="en-US" sz="2800" b="1" dirty="0">
                <a:solidFill>
                  <a:schemeClr val="bg1"/>
                </a:solidFill>
                <a:latin typeface="Times New Roman" panose="02020603050405020304" pitchFamily="18" charset="0"/>
                <a:cs typeface="Times New Roman" panose="02020603050405020304" pitchFamily="18" charset="0"/>
              </a:rPr>
              <a:t>Lecturer's name: DR. Robert </a:t>
            </a:r>
            <a:r>
              <a:rPr lang="en-US" sz="2800" b="1" dirty="0" err="1">
                <a:solidFill>
                  <a:schemeClr val="bg1"/>
                </a:solidFill>
                <a:latin typeface="Times New Roman" panose="02020603050405020304" pitchFamily="18" charset="0"/>
                <a:cs typeface="Times New Roman" panose="02020603050405020304" pitchFamily="18" charset="0"/>
              </a:rPr>
              <a:t>Nartowski</a:t>
            </a:r>
            <a:endParaRPr lang="en-US" sz="2800" b="1" dirty="0">
              <a:solidFill>
                <a:schemeClr val="bg1"/>
              </a:solidFill>
              <a:latin typeface="Times New Roman" panose="02020603050405020304" pitchFamily="18" charset="0"/>
              <a:cs typeface="Times New Roman" panose="02020603050405020304" pitchFamily="18" charset="0"/>
            </a:endParaRPr>
          </a:p>
          <a:p>
            <a:r>
              <a:rPr lang="en-US" sz="2800" b="1" dirty="0">
                <a:solidFill>
                  <a:schemeClr val="bg1"/>
                </a:solidFill>
                <a:latin typeface="Times New Roman" panose="02020603050405020304" pitchFamily="18" charset="0"/>
                <a:cs typeface="Times New Roman" panose="02020603050405020304" pitchFamily="18" charset="0"/>
              </a:rPr>
              <a:t>Module code: 5023</a:t>
            </a:r>
          </a:p>
          <a:p>
            <a:r>
              <a:rPr lang="en-US" sz="2800" b="1" dirty="0">
                <a:solidFill>
                  <a:schemeClr val="bg1"/>
                </a:solidFill>
                <a:latin typeface="Times New Roman" panose="02020603050405020304" pitchFamily="18" charset="0"/>
                <a:cs typeface="Times New Roman" panose="02020603050405020304" pitchFamily="18" charset="0"/>
              </a:rPr>
              <a:t>Title of the assessment: Pulmonary </a:t>
            </a:r>
            <a:r>
              <a:rPr lang="en-US" sz="2800" b="1" dirty="0" err="1">
                <a:solidFill>
                  <a:schemeClr val="bg1"/>
                </a:solidFill>
                <a:latin typeface="Times New Roman" panose="02020603050405020304" pitchFamily="18" charset="0"/>
                <a:cs typeface="Times New Roman" panose="02020603050405020304" pitchFamily="18" charset="0"/>
              </a:rPr>
              <a:t>Hypertention</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4" name="Recorded Sound">
            <a:hlinkClick r:id="" action="ppaction://media"/>
            <a:extLst>
              <a:ext uri="{FF2B5EF4-FFF2-40B4-BE49-F238E27FC236}">
                <a16:creationId xmlns:a16="http://schemas.microsoft.com/office/drawing/2014/main" id="{8ABC2AEC-AD00-3B85-0531-459CCAC9C5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02393" y="6394669"/>
            <a:ext cx="406400" cy="406400"/>
          </a:xfrm>
          <a:prstGeom prst="rect">
            <a:avLst/>
          </a:prstGeom>
        </p:spPr>
      </p:pic>
    </p:spTree>
    <p:extLst>
      <p:ext uri="{BB962C8B-B14F-4D97-AF65-F5344CB8AC3E}">
        <p14:creationId xmlns:p14="http://schemas.microsoft.com/office/powerpoint/2010/main" val="2662008762"/>
      </p:ext>
    </p:extLst>
  </p:cSld>
  <p:clrMapOvr>
    <a:masterClrMapping/>
  </p:clrMapOvr>
  <mc:AlternateContent xmlns:mc="http://schemas.openxmlformats.org/markup-compatibility/2006" xmlns:p14="http://schemas.microsoft.com/office/powerpoint/2010/main">
    <mc:Choice Requires="p14">
      <p:transition spd="slow" p14:dur="2000" advTm="253"/>
    </mc:Choice>
    <mc:Fallback xmlns="">
      <p:transition spd="slow" advTm="253"/>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vol="80000" numSld="999">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4D04F-4FFC-D9FF-D21C-8166FCB059FA}"/>
              </a:ext>
            </a:extLst>
          </p:cNvPr>
          <p:cNvSpPr>
            <a:spLocks noGrp="1"/>
          </p:cNvSpPr>
          <p:nvPr>
            <p:ph type="title"/>
          </p:nvPr>
        </p:nvSpPr>
        <p:spPr>
          <a:xfrm>
            <a:off x="2231136" y="406426"/>
            <a:ext cx="7729728" cy="1188720"/>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9CEC72-D7FE-43A4-7A26-8D2DE5DC979F}"/>
              </a:ext>
            </a:extLst>
          </p:cNvPr>
          <p:cNvSpPr>
            <a:spLocks noGrp="1"/>
          </p:cNvSpPr>
          <p:nvPr>
            <p:ph idx="1"/>
          </p:nvPr>
        </p:nvSpPr>
        <p:spPr>
          <a:xfrm>
            <a:off x="816223" y="1973901"/>
            <a:ext cx="5623078" cy="3101983"/>
          </a:xfrm>
        </p:spPr>
        <p:txBody>
          <a:bodyPr>
            <a:noAutofit/>
          </a:bodyPr>
          <a:lstStyle/>
          <a:p>
            <a:pPr algn="just"/>
            <a:r>
              <a:rPr lang="en-US" dirty="0">
                <a:solidFill>
                  <a:schemeClr val="tx1"/>
                </a:solidFill>
                <a:latin typeface="Times New Roman" panose="02020603050405020304" pitchFamily="18" charset="0"/>
                <a:cs typeface="Times New Roman" panose="02020603050405020304" pitchFamily="18" charset="0"/>
              </a:rPr>
              <a:t>Pulmonary hypertension- critical health adversity </a:t>
            </a:r>
          </a:p>
          <a:p>
            <a:pPr algn="just"/>
            <a:r>
              <a:rPr lang="en-US" dirty="0">
                <a:solidFill>
                  <a:schemeClr val="tx1"/>
                </a:solidFill>
                <a:latin typeface="Times New Roman" panose="02020603050405020304" pitchFamily="18" charset="0"/>
                <a:cs typeface="Times New Roman" panose="02020603050405020304" pitchFamily="18" charset="0"/>
              </a:rPr>
              <a:t>Characterized with high rate of blood pressure by elevated workload on the pulmonary artery (Oldroyd and Bhardwaj 2024). </a:t>
            </a:r>
          </a:p>
          <a:p>
            <a:pPr algn="just"/>
            <a:r>
              <a:rPr lang="en-US" dirty="0">
                <a:solidFill>
                  <a:schemeClr val="tx1"/>
                </a:solidFill>
                <a:latin typeface="Times New Roman" panose="02020603050405020304" pitchFamily="18" charset="0"/>
                <a:cs typeface="Times New Roman" panose="02020603050405020304" pitchFamily="18" charset="0"/>
              </a:rPr>
              <a:t>Affects cardiovascular system and lung functioning. </a:t>
            </a:r>
          </a:p>
          <a:p>
            <a:pPr algn="just"/>
            <a:r>
              <a:rPr lang="en-US" dirty="0">
                <a:solidFill>
                  <a:schemeClr val="tx1"/>
                </a:solidFill>
                <a:latin typeface="Times New Roman" panose="02020603050405020304" pitchFamily="18" charset="0"/>
                <a:cs typeface="Times New Roman" panose="02020603050405020304" pitchFamily="18" charset="0"/>
              </a:rPr>
              <a:t>Can cause heart failure or strain.</a:t>
            </a:r>
          </a:p>
          <a:p>
            <a:pPr algn="just"/>
            <a:r>
              <a:rPr lang="en-US" dirty="0">
                <a:solidFill>
                  <a:schemeClr val="tx1"/>
                </a:solidFill>
                <a:latin typeface="Times New Roman" panose="02020603050405020304" pitchFamily="18" charset="0"/>
                <a:cs typeface="Times New Roman" panose="02020603050405020304" pitchFamily="18" charset="0"/>
              </a:rPr>
              <a:t>Major elements of this presentation:</a:t>
            </a:r>
          </a:p>
          <a:p>
            <a:pPr algn="just"/>
            <a:r>
              <a:rPr lang="en-US" dirty="0">
                <a:solidFill>
                  <a:schemeClr val="tx1"/>
                </a:solidFill>
                <a:latin typeface="Times New Roman" panose="02020603050405020304" pitchFamily="18" charset="0"/>
                <a:cs typeface="Times New Roman" panose="02020603050405020304" pitchFamily="18" charset="0"/>
              </a:rPr>
              <a:t>Anatomy</a:t>
            </a:r>
          </a:p>
          <a:p>
            <a:pPr lvl="1" algn="just"/>
            <a:r>
              <a:rPr lang="en-US" sz="1800" dirty="0">
                <a:solidFill>
                  <a:schemeClr val="tx1"/>
                </a:solidFill>
                <a:latin typeface="Times New Roman" panose="02020603050405020304" pitchFamily="18" charset="0"/>
                <a:cs typeface="Times New Roman" panose="02020603050405020304" pitchFamily="18" charset="0"/>
              </a:rPr>
              <a:t>Physiology</a:t>
            </a:r>
          </a:p>
          <a:p>
            <a:pPr lvl="1" algn="just"/>
            <a:r>
              <a:rPr lang="en-US" sz="1800" dirty="0">
                <a:solidFill>
                  <a:schemeClr val="tx1"/>
                </a:solidFill>
                <a:latin typeface="Times New Roman" panose="02020603050405020304" pitchFamily="18" charset="0"/>
                <a:cs typeface="Times New Roman" panose="02020603050405020304" pitchFamily="18" charset="0"/>
              </a:rPr>
              <a:t>Care planning</a:t>
            </a:r>
          </a:p>
          <a:p>
            <a:pPr lvl="1" algn="just"/>
            <a:r>
              <a:rPr lang="en-US" sz="1800" dirty="0">
                <a:solidFill>
                  <a:schemeClr val="tx1"/>
                </a:solidFill>
                <a:latin typeface="Times New Roman" panose="02020603050405020304" pitchFamily="18" charset="0"/>
                <a:cs typeface="Times New Roman" panose="02020603050405020304" pitchFamily="18" charset="0"/>
              </a:rPr>
              <a:t>Risk factors</a:t>
            </a:r>
          </a:p>
          <a:p>
            <a:pPr lvl="1" algn="just"/>
            <a:r>
              <a:rPr lang="en-US" sz="1800" dirty="0">
                <a:solidFill>
                  <a:schemeClr val="tx1"/>
                </a:solidFill>
                <a:latin typeface="Times New Roman" panose="02020603050405020304" pitchFamily="18" charset="0"/>
                <a:cs typeface="Times New Roman" panose="02020603050405020304" pitchFamily="18" charset="0"/>
              </a:rPr>
              <a:t>Ethical consideration</a:t>
            </a:r>
            <a:endParaRPr lang="en-US" sz="18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F088102A-2C52-124F-C09F-7CE7E154D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6710" y="1884496"/>
            <a:ext cx="5238750" cy="37242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1AEA297-3191-7AE9-D16E-8F0C32E1E900}"/>
              </a:ext>
            </a:extLst>
          </p:cNvPr>
          <p:cNvSpPr txBox="1"/>
          <p:nvPr/>
        </p:nvSpPr>
        <p:spPr>
          <a:xfrm>
            <a:off x="6986337" y="5608771"/>
            <a:ext cx="4379495"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1: Schematic representation of pulmonary hypertension </a:t>
            </a:r>
          </a:p>
          <a:p>
            <a:pPr algn="ctr"/>
            <a:r>
              <a:rPr lang="en-US" sz="1200" b="1" dirty="0">
                <a:latin typeface="Times New Roman" panose="02020603050405020304" pitchFamily="18" charset="0"/>
                <a:cs typeface="Times New Roman" panose="02020603050405020304" pitchFamily="18" charset="0"/>
              </a:rPr>
              <a:t>(Source: Beckmann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2022)</a:t>
            </a:r>
          </a:p>
        </p:txBody>
      </p:sp>
      <p:pic>
        <p:nvPicPr>
          <p:cNvPr id="12" name="Recorded Sound">
            <a:hlinkClick r:id="" action="ppaction://media"/>
            <a:extLst>
              <a:ext uri="{FF2B5EF4-FFF2-40B4-BE49-F238E27FC236}">
                <a16:creationId xmlns:a16="http://schemas.microsoft.com/office/drawing/2014/main" id="{5CDC4A18-CD6B-9BF1-F5C1-712B89578E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65911" y="6166069"/>
            <a:ext cx="406400" cy="406400"/>
          </a:xfrm>
          <a:prstGeom prst="rect">
            <a:avLst/>
          </a:prstGeom>
        </p:spPr>
      </p:pic>
    </p:spTree>
    <p:extLst>
      <p:ext uri="{BB962C8B-B14F-4D97-AF65-F5344CB8AC3E}">
        <p14:creationId xmlns:p14="http://schemas.microsoft.com/office/powerpoint/2010/main" val="3268813239"/>
      </p:ext>
    </p:extLst>
  </p:cSld>
  <p:clrMapOvr>
    <a:masterClrMapping/>
  </p:clrMapOvr>
  <mc:AlternateContent xmlns:mc="http://schemas.openxmlformats.org/markup-compatibility/2006" xmlns:p14="http://schemas.microsoft.com/office/powerpoint/2010/main">
    <mc:Choice Requires="p14">
      <p:transition spd="slow" p14:dur="2000" advTm="29414"/>
    </mc:Choice>
    <mc:Fallback xmlns="">
      <p:transition spd="slow" advTm="29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1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3F6F0-D1BB-A7EF-3698-4FBBEF7BE6B1}"/>
              </a:ext>
            </a:extLst>
          </p:cNvPr>
          <p:cNvSpPr>
            <a:spLocks noGrp="1"/>
          </p:cNvSpPr>
          <p:nvPr>
            <p:ph type="title"/>
          </p:nvPr>
        </p:nvSpPr>
        <p:spPr>
          <a:xfrm>
            <a:off x="2231136" y="444926"/>
            <a:ext cx="7729728" cy="1188720"/>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Impact on the cardiovascular system</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CB77E21-DF4C-F424-2827-E751E0D79E1D}"/>
              </a:ext>
            </a:extLst>
          </p:cNvPr>
          <p:cNvSpPr>
            <a:spLocks noGrp="1"/>
          </p:cNvSpPr>
          <p:nvPr>
            <p:ph idx="1"/>
          </p:nvPr>
        </p:nvSpPr>
        <p:spPr>
          <a:xfrm>
            <a:off x="941351" y="1768401"/>
            <a:ext cx="5863710" cy="3101983"/>
          </a:xfrm>
        </p:spPr>
        <p:txBody>
          <a:bodyPr>
            <a:noAutofit/>
          </a:bodyPr>
          <a:lstStyle/>
          <a:p>
            <a:pPr algn="just"/>
            <a:r>
              <a:rPr lang="en-US" dirty="0">
                <a:latin typeface="Times New Roman" panose="02020603050405020304" pitchFamily="18" charset="0"/>
                <a:cs typeface="Times New Roman" panose="02020603050405020304" pitchFamily="18" charset="0"/>
              </a:rPr>
              <a:t>Most affected system in the body- cardiovascular system</a:t>
            </a:r>
          </a:p>
          <a:p>
            <a:pPr algn="just"/>
            <a:r>
              <a:rPr lang="en-US" dirty="0">
                <a:solidFill>
                  <a:schemeClr val="tx1"/>
                </a:solidFill>
                <a:latin typeface="Times New Roman" panose="02020603050405020304" pitchFamily="18" charset="0"/>
                <a:cs typeface="Times New Roman" panose="02020603050405020304" pitchFamily="18" charset="0"/>
              </a:rPr>
              <a:t>Presents with: </a:t>
            </a:r>
          </a:p>
          <a:p>
            <a:pPr lvl="1" algn="just"/>
            <a:r>
              <a:rPr lang="en-US" sz="1800" dirty="0">
                <a:solidFill>
                  <a:schemeClr val="tx1"/>
                </a:solidFill>
                <a:latin typeface="Times New Roman" panose="02020603050405020304" pitchFamily="18" charset="0"/>
                <a:cs typeface="Times New Roman" panose="02020603050405020304" pitchFamily="18" charset="0"/>
              </a:rPr>
              <a:t>Left heart disorders (Nakamura </a:t>
            </a:r>
            <a:r>
              <a:rPr lang="en-US" sz="1800" i="1" dirty="0">
                <a:solidFill>
                  <a:schemeClr val="tx1"/>
                </a:solidFill>
                <a:latin typeface="Times New Roman" panose="02020603050405020304" pitchFamily="18" charset="0"/>
                <a:cs typeface="Times New Roman" panose="02020603050405020304" pitchFamily="18" charset="0"/>
              </a:rPr>
              <a:t>et al</a:t>
            </a:r>
            <a:r>
              <a:rPr lang="en-US" sz="1800" dirty="0">
                <a:solidFill>
                  <a:schemeClr val="tx1"/>
                </a:solidFill>
                <a:latin typeface="Times New Roman" panose="02020603050405020304" pitchFamily="18" charset="0"/>
                <a:cs typeface="Times New Roman" panose="02020603050405020304" pitchFamily="18" charset="0"/>
              </a:rPr>
              <a:t>. 2025)</a:t>
            </a:r>
          </a:p>
          <a:p>
            <a:pPr lvl="1" algn="just"/>
            <a:r>
              <a:rPr lang="en-US" sz="1800" dirty="0">
                <a:solidFill>
                  <a:schemeClr val="tx1"/>
                </a:solidFill>
                <a:latin typeface="Times New Roman" panose="02020603050405020304" pitchFamily="18" charset="0"/>
                <a:cs typeface="Times New Roman" panose="02020603050405020304" pitchFamily="18" charset="0"/>
              </a:rPr>
              <a:t>Adversity of “respiratory ventricular dysfunction”</a:t>
            </a:r>
          </a:p>
          <a:p>
            <a:pPr algn="just"/>
            <a:r>
              <a:rPr lang="en-US" dirty="0">
                <a:solidFill>
                  <a:schemeClr val="tx1"/>
                </a:solidFill>
                <a:latin typeface="Times New Roman" panose="02020603050405020304" pitchFamily="18" charset="0"/>
                <a:cs typeface="Times New Roman" panose="02020603050405020304" pitchFamily="18" charset="0"/>
              </a:rPr>
              <a:t>Cardiovascular complications due to pulmonary hypertension includes:</a:t>
            </a:r>
          </a:p>
          <a:p>
            <a:pPr lvl="1" algn="just"/>
            <a:r>
              <a:rPr lang="en-US" sz="1800" dirty="0">
                <a:solidFill>
                  <a:schemeClr val="tx1"/>
                </a:solidFill>
                <a:latin typeface="Times New Roman" panose="02020603050405020304" pitchFamily="18" charset="0"/>
                <a:cs typeface="Times New Roman" panose="02020603050405020304" pitchFamily="18" charset="0"/>
              </a:rPr>
              <a:t>Hypertrophy</a:t>
            </a:r>
          </a:p>
          <a:p>
            <a:pPr lvl="1" algn="just"/>
            <a:r>
              <a:rPr lang="en-US" sz="1800" dirty="0">
                <a:solidFill>
                  <a:schemeClr val="tx1"/>
                </a:solidFill>
                <a:latin typeface="Times New Roman" panose="02020603050405020304" pitchFamily="18" charset="0"/>
                <a:cs typeface="Times New Roman" panose="02020603050405020304" pitchFamily="18" charset="0"/>
              </a:rPr>
              <a:t>Decline of cardiac output</a:t>
            </a:r>
          </a:p>
          <a:p>
            <a:pPr lvl="1" algn="just"/>
            <a:r>
              <a:rPr lang="en-US" sz="1800" dirty="0">
                <a:solidFill>
                  <a:schemeClr val="tx1"/>
                </a:solidFill>
                <a:latin typeface="Times New Roman" panose="02020603050405020304" pitchFamily="18" charset="0"/>
                <a:cs typeface="Times New Roman" panose="02020603050405020304" pitchFamily="18" charset="0"/>
              </a:rPr>
              <a:t>Enlargement of the heart </a:t>
            </a:r>
          </a:p>
          <a:p>
            <a:pPr lvl="1" algn="just"/>
            <a:r>
              <a:rPr lang="en-US" sz="1800" dirty="0">
                <a:solidFill>
                  <a:schemeClr val="tx1"/>
                </a:solidFill>
                <a:latin typeface="Times New Roman" panose="02020603050405020304" pitchFamily="18" charset="0"/>
                <a:cs typeface="Times New Roman" panose="02020603050405020304" pitchFamily="18" charset="0"/>
              </a:rPr>
              <a:t>Development of arrhythmia and </a:t>
            </a:r>
          </a:p>
          <a:p>
            <a:pPr lvl="1" algn="just"/>
            <a:r>
              <a:rPr lang="en-US" sz="1800" dirty="0">
                <a:solidFill>
                  <a:schemeClr val="tx1"/>
                </a:solidFill>
                <a:latin typeface="Times New Roman" panose="02020603050405020304" pitchFamily="18" charset="0"/>
                <a:cs typeface="Times New Roman" panose="02020603050405020304" pitchFamily="18" charset="0"/>
              </a:rPr>
              <a:t>Formation of blood clots</a:t>
            </a:r>
          </a:p>
          <a:p>
            <a:pPr algn="just"/>
            <a:r>
              <a:rPr lang="en-US" dirty="0">
                <a:latin typeface="Times New Roman" panose="02020603050405020304" pitchFamily="18" charset="0"/>
                <a:cs typeface="Times New Roman" panose="02020603050405020304" pitchFamily="18" charset="0"/>
              </a:rPr>
              <a:t>Restricted blood flow due to narrowed blood vessels. </a:t>
            </a:r>
          </a:p>
        </p:txBody>
      </p:sp>
      <p:pic>
        <p:nvPicPr>
          <p:cNvPr id="5" name="Picture 4">
            <a:extLst>
              <a:ext uri="{FF2B5EF4-FFF2-40B4-BE49-F238E27FC236}">
                <a16:creationId xmlns:a16="http://schemas.microsoft.com/office/drawing/2014/main" id="{BA1CEE70-4201-11EA-42AA-D57BA32D6639}"/>
              </a:ext>
            </a:extLst>
          </p:cNvPr>
          <p:cNvPicPr>
            <a:picLocks noChangeAspect="1"/>
          </p:cNvPicPr>
          <p:nvPr/>
        </p:nvPicPr>
        <p:blipFill>
          <a:blip r:embed="rId5"/>
          <a:stretch>
            <a:fillRect/>
          </a:stretch>
        </p:blipFill>
        <p:spPr>
          <a:xfrm>
            <a:off x="6850881" y="2553754"/>
            <a:ext cx="5180698" cy="3004805"/>
          </a:xfrm>
          <a:prstGeom prst="rect">
            <a:avLst/>
          </a:prstGeom>
        </p:spPr>
      </p:pic>
      <p:sp>
        <p:nvSpPr>
          <p:cNvPr id="6" name="TextBox 5">
            <a:extLst>
              <a:ext uri="{FF2B5EF4-FFF2-40B4-BE49-F238E27FC236}">
                <a16:creationId xmlns:a16="http://schemas.microsoft.com/office/drawing/2014/main" id="{8A9EC35F-C661-3D8B-4E48-A0CFEC0B67E5}"/>
              </a:ext>
            </a:extLst>
          </p:cNvPr>
          <p:cNvSpPr txBox="1"/>
          <p:nvPr/>
        </p:nvSpPr>
        <p:spPr>
          <a:xfrm>
            <a:off x="7251482" y="5558559"/>
            <a:ext cx="4379495"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2: Pathogenesis of pulmonary hypertension </a:t>
            </a:r>
          </a:p>
          <a:p>
            <a:pPr algn="ctr"/>
            <a:r>
              <a:rPr lang="en-US" sz="1200" b="1" dirty="0">
                <a:latin typeface="Times New Roman" panose="02020603050405020304" pitchFamily="18" charset="0"/>
                <a:cs typeface="Times New Roman" panose="02020603050405020304" pitchFamily="18" charset="0"/>
              </a:rPr>
              <a:t>(Source: </a:t>
            </a:r>
            <a:r>
              <a:rPr lang="en-US" sz="1200" b="1" dirty="0" err="1">
                <a:latin typeface="Times New Roman" panose="02020603050405020304" pitchFamily="18" charset="0"/>
                <a:cs typeface="Times New Roman" panose="02020603050405020304" pitchFamily="18" charset="0"/>
              </a:rPr>
              <a:t>Bisserier</a:t>
            </a:r>
            <a:r>
              <a:rPr lang="en-US" sz="1200" b="1" dirty="0">
                <a:latin typeface="Times New Roman" panose="02020603050405020304" pitchFamily="18" charset="0"/>
                <a:cs typeface="Times New Roman" panose="02020603050405020304" pitchFamily="18" charset="0"/>
              </a:rPr>
              <a:t>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2020)</a:t>
            </a:r>
          </a:p>
        </p:txBody>
      </p:sp>
      <p:pic>
        <p:nvPicPr>
          <p:cNvPr id="7" name="Recorded Sound">
            <a:hlinkClick r:id="" action="ppaction://media"/>
            <a:extLst>
              <a:ext uri="{FF2B5EF4-FFF2-40B4-BE49-F238E27FC236}">
                <a16:creationId xmlns:a16="http://schemas.microsoft.com/office/drawing/2014/main" id="{1EF9E1C2-8BFC-5682-A49C-5D6CC82F8E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28972" y="6394669"/>
            <a:ext cx="406400" cy="406400"/>
          </a:xfrm>
          <a:prstGeom prst="rect">
            <a:avLst/>
          </a:prstGeom>
        </p:spPr>
      </p:pic>
    </p:spTree>
    <p:extLst>
      <p:ext uri="{BB962C8B-B14F-4D97-AF65-F5344CB8AC3E}">
        <p14:creationId xmlns:p14="http://schemas.microsoft.com/office/powerpoint/2010/main" val="4174801938"/>
      </p:ext>
    </p:extLst>
  </p:cSld>
  <p:clrMapOvr>
    <a:masterClrMapping/>
  </p:clrMapOvr>
  <mc:AlternateContent xmlns:mc="http://schemas.openxmlformats.org/markup-compatibility/2006" xmlns:p14="http://schemas.microsoft.com/office/powerpoint/2010/main">
    <mc:Choice Requires="p14">
      <p:transition spd="slow" p14:dur="2000" advTm="56548"/>
    </mc:Choice>
    <mc:Fallback xmlns="">
      <p:transition spd="slow" advTm="56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54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3D9AC-2CFB-26F1-E67E-FFAEADF88F9D}"/>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Pathophysiological evaluation</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2DB3C6-B579-3F84-E791-D1FEC6A9E8B2}"/>
              </a:ext>
            </a:extLst>
          </p:cNvPr>
          <p:cNvSpPr>
            <a:spLocks noGrp="1"/>
          </p:cNvSpPr>
          <p:nvPr>
            <p:ph idx="1"/>
          </p:nvPr>
        </p:nvSpPr>
        <p:spPr>
          <a:xfrm>
            <a:off x="604466" y="2349286"/>
            <a:ext cx="7729728" cy="3101983"/>
          </a:xfrm>
        </p:spPr>
        <p:txBody>
          <a:bodyPr>
            <a:noAutofit/>
          </a:bodyPr>
          <a:lstStyle/>
          <a:p>
            <a:r>
              <a:rPr lang="en-US" dirty="0">
                <a:solidFill>
                  <a:schemeClr val="tx1"/>
                </a:solidFill>
                <a:latin typeface="Times New Roman" panose="02020603050405020304" pitchFamily="18" charset="0"/>
                <a:cs typeface="Times New Roman" panose="02020603050405020304" pitchFamily="18" charset="0"/>
              </a:rPr>
              <a:t>Right region of the heart and the lung vessels are affected. </a:t>
            </a:r>
          </a:p>
          <a:p>
            <a:r>
              <a:rPr lang="en-US" dirty="0">
                <a:solidFill>
                  <a:schemeClr val="tx1"/>
                </a:solidFill>
                <a:latin typeface="Times New Roman" panose="02020603050405020304" pitchFamily="18" charset="0"/>
                <a:cs typeface="Times New Roman" panose="02020603050405020304" pitchFamily="18" charset="0"/>
              </a:rPr>
              <a:t>Pathophysiological mechanisms of pulmonary hypertension depends on (Correale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2025): </a:t>
            </a:r>
          </a:p>
          <a:p>
            <a:pPr lvl="1"/>
            <a:r>
              <a:rPr lang="en-US" sz="1800" dirty="0">
                <a:solidFill>
                  <a:schemeClr val="tx1"/>
                </a:solidFill>
                <a:latin typeface="Times New Roman" panose="02020603050405020304" pitchFamily="18" charset="0"/>
                <a:cs typeface="Times New Roman" panose="02020603050405020304" pitchFamily="18" charset="0"/>
              </a:rPr>
              <a:t>Genetic predisposition</a:t>
            </a:r>
          </a:p>
          <a:p>
            <a:pPr lvl="1"/>
            <a:r>
              <a:rPr lang="en-US" sz="1800" dirty="0">
                <a:solidFill>
                  <a:schemeClr val="tx1"/>
                </a:solidFill>
                <a:latin typeface="Times New Roman" panose="02020603050405020304" pitchFamily="18" charset="0"/>
                <a:cs typeface="Times New Roman" panose="02020603050405020304" pitchFamily="18" charset="0"/>
              </a:rPr>
              <a:t>Environmental attributes</a:t>
            </a:r>
          </a:p>
          <a:p>
            <a:pPr lvl="1"/>
            <a:r>
              <a:rPr lang="en-US" sz="1800" dirty="0">
                <a:solidFill>
                  <a:schemeClr val="tx1"/>
                </a:solidFill>
                <a:latin typeface="Times New Roman" panose="02020603050405020304" pitchFamily="18" charset="0"/>
                <a:cs typeface="Times New Roman" panose="02020603050405020304" pitchFamily="18" charset="0"/>
              </a:rPr>
              <a:t>Mitochondrial dysfunction and </a:t>
            </a:r>
          </a:p>
          <a:p>
            <a:pPr lvl="1"/>
            <a:r>
              <a:rPr lang="en-US" sz="1800" dirty="0">
                <a:solidFill>
                  <a:schemeClr val="tx1"/>
                </a:solidFill>
                <a:latin typeface="Times New Roman" panose="02020603050405020304" pitchFamily="18" charset="0"/>
                <a:cs typeface="Times New Roman" panose="02020603050405020304" pitchFamily="18" charset="0"/>
              </a:rPr>
              <a:t>Metabolic imbalance</a:t>
            </a:r>
          </a:p>
          <a:p>
            <a:r>
              <a:rPr lang="en-US" dirty="0">
                <a:solidFill>
                  <a:schemeClr val="tx1"/>
                </a:solidFill>
                <a:latin typeface="Times New Roman" panose="02020603050405020304" pitchFamily="18" charset="0"/>
                <a:cs typeface="Times New Roman" panose="02020603050405020304" pitchFamily="18" charset="0"/>
              </a:rPr>
              <a:t>Main indicator are:</a:t>
            </a:r>
          </a:p>
          <a:p>
            <a:pPr lvl="1"/>
            <a:r>
              <a:rPr lang="en-US" sz="1800" dirty="0">
                <a:solidFill>
                  <a:schemeClr val="tx1"/>
                </a:solidFill>
                <a:latin typeface="Times New Roman" panose="02020603050405020304" pitchFamily="18" charset="0"/>
                <a:cs typeface="Times New Roman" panose="02020603050405020304" pitchFamily="18" charset="0"/>
              </a:rPr>
              <a:t>Oxidative stress associated with production of excessive ROS</a:t>
            </a:r>
          </a:p>
          <a:p>
            <a:pPr lvl="1"/>
            <a:r>
              <a:rPr lang="en-US" sz="1800" dirty="0">
                <a:latin typeface="Times New Roman" panose="02020603050405020304" pitchFamily="18" charset="0"/>
                <a:cs typeface="Times New Roman" panose="02020603050405020304" pitchFamily="18" charset="0"/>
              </a:rPr>
              <a:t>“</a:t>
            </a:r>
            <a:r>
              <a:rPr lang="en-US" sz="1800" dirty="0">
                <a:solidFill>
                  <a:schemeClr val="tx1"/>
                </a:solidFill>
                <a:latin typeface="Times New Roman" panose="02020603050405020304" pitchFamily="18" charset="0"/>
                <a:cs typeface="Times New Roman" panose="02020603050405020304" pitchFamily="18" charset="0"/>
              </a:rPr>
              <a:t>TGF-β family” dysregulation (Andre </a:t>
            </a:r>
            <a:r>
              <a:rPr lang="en-US" sz="1800" i="1" dirty="0">
                <a:solidFill>
                  <a:schemeClr val="tx1"/>
                </a:solidFill>
                <a:latin typeface="Times New Roman" panose="02020603050405020304" pitchFamily="18" charset="0"/>
                <a:cs typeface="Times New Roman" panose="02020603050405020304" pitchFamily="18" charset="0"/>
              </a:rPr>
              <a:t>et al</a:t>
            </a:r>
            <a:r>
              <a:rPr lang="en-US" sz="1800" dirty="0">
                <a:solidFill>
                  <a:schemeClr val="tx1"/>
                </a:solidFill>
                <a:latin typeface="Times New Roman" panose="02020603050405020304" pitchFamily="18" charset="0"/>
                <a:cs typeface="Times New Roman" panose="02020603050405020304" pitchFamily="18" charset="0"/>
              </a:rPr>
              <a:t>. 2022). </a:t>
            </a:r>
            <a:endParaRPr lang="en-US" sz="1800"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5FD94DE7-02EB-C71B-CC57-CD380290BA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5981" y="3272849"/>
            <a:ext cx="4396841" cy="23742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C1FFE7-A455-41F4-0CCC-BEE33DA4A5D8}"/>
              </a:ext>
            </a:extLst>
          </p:cNvPr>
          <p:cNvSpPr txBox="1"/>
          <p:nvPr/>
        </p:nvSpPr>
        <p:spPr>
          <a:xfrm>
            <a:off x="7482489" y="5741437"/>
            <a:ext cx="4379495"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3: Pathophysiology of pulmonary hypertension </a:t>
            </a:r>
          </a:p>
          <a:p>
            <a:pPr algn="ctr"/>
            <a:r>
              <a:rPr lang="en-US" sz="1200" b="1" dirty="0">
                <a:latin typeface="Times New Roman" panose="02020603050405020304" pitchFamily="18" charset="0"/>
                <a:cs typeface="Times New Roman" panose="02020603050405020304" pitchFamily="18" charset="0"/>
              </a:rPr>
              <a:t>(Source: Nakamura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2025)</a:t>
            </a:r>
          </a:p>
        </p:txBody>
      </p:sp>
      <p:pic>
        <p:nvPicPr>
          <p:cNvPr id="6" name="Recorded Sound">
            <a:hlinkClick r:id="" action="ppaction://media"/>
            <a:extLst>
              <a:ext uri="{FF2B5EF4-FFF2-40B4-BE49-F238E27FC236}">
                <a16:creationId xmlns:a16="http://schemas.microsoft.com/office/drawing/2014/main" id="{840B49F2-AA78-BB3C-9080-65F333EA5B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91753" y="6251604"/>
            <a:ext cx="406400" cy="406400"/>
          </a:xfrm>
          <a:prstGeom prst="rect">
            <a:avLst/>
          </a:prstGeom>
        </p:spPr>
      </p:pic>
    </p:spTree>
    <p:extLst>
      <p:ext uri="{BB962C8B-B14F-4D97-AF65-F5344CB8AC3E}">
        <p14:creationId xmlns:p14="http://schemas.microsoft.com/office/powerpoint/2010/main" val="342493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8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DA1A-CE03-CF3F-E4C9-46C6F80906F3}"/>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Anatomical analysis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6A924F-A3CF-0947-E210-F358B17156E1}"/>
              </a:ext>
            </a:extLst>
          </p:cNvPr>
          <p:cNvSpPr>
            <a:spLocks noGrp="1"/>
          </p:cNvSpPr>
          <p:nvPr>
            <p:ph idx="1"/>
          </p:nvPr>
        </p:nvSpPr>
        <p:spPr>
          <a:xfrm>
            <a:off x="662217" y="2645270"/>
            <a:ext cx="6008090" cy="3101983"/>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Plexiform lesions are formed </a:t>
            </a:r>
          </a:p>
          <a:p>
            <a:r>
              <a:rPr lang="en-US" dirty="0">
                <a:solidFill>
                  <a:schemeClr val="tx1"/>
                </a:solidFill>
                <a:latin typeface="Times New Roman" panose="02020603050405020304" pitchFamily="18" charset="0"/>
                <a:cs typeface="Times New Roman" panose="02020603050405020304" pitchFamily="18" charset="0"/>
              </a:rPr>
              <a:t>Endothelial cells dysfunction and remodeling characterize anatomical attribute for pulmonary hypertension (Kurakula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2021). </a:t>
            </a:r>
          </a:p>
          <a:p>
            <a:r>
              <a:rPr lang="en-US" dirty="0">
                <a:latin typeface="Times New Roman" panose="02020603050405020304" pitchFamily="18" charset="0"/>
                <a:cs typeface="Times New Roman" panose="02020603050405020304" pitchFamily="18" charset="0"/>
              </a:rPr>
              <a:t>Affects </a:t>
            </a:r>
            <a:r>
              <a:rPr lang="en-US" dirty="0">
                <a:solidFill>
                  <a:schemeClr val="tx1"/>
                </a:solidFill>
                <a:latin typeface="Times New Roman" panose="02020603050405020304" pitchFamily="18" charset="0"/>
                <a:cs typeface="Times New Roman" panose="02020603050405020304" pitchFamily="18" charset="0"/>
              </a:rPr>
              <a:t>vasoconstriction and vasodilation</a:t>
            </a:r>
          </a:p>
          <a:p>
            <a:r>
              <a:rPr lang="en-US" dirty="0">
                <a:latin typeface="Times New Roman" panose="02020603050405020304" pitchFamily="18" charset="0"/>
                <a:cs typeface="Times New Roman" panose="02020603050405020304" pitchFamily="18" charset="0"/>
              </a:rPr>
              <a:t>Extensive pressure causes </a:t>
            </a:r>
            <a:r>
              <a:rPr lang="en-US" dirty="0">
                <a:solidFill>
                  <a:schemeClr val="tx1"/>
                </a:solidFill>
                <a:latin typeface="Times New Roman" panose="02020603050405020304" pitchFamily="18" charset="0"/>
                <a:cs typeface="Times New Roman" panose="02020603050405020304" pitchFamily="18" charset="0"/>
              </a:rPr>
              <a:t>hypertrophy and dilation. </a:t>
            </a:r>
          </a:p>
          <a:p>
            <a:r>
              <a:rPr lang="en-US" dirty="0">
                <a:solidFill>
                  <a:schemeClr val="tx1"/>
                </a:solidFill>
                <a:latin typeface="Times New Roman" panose="02020603050405020304" pitchFamily="18" charset="0"/>
                <a:cs typeface="Times New Roman" panose="02020603050405020304" pitchFamily="18" charset="0"/>
              </a:rPr>
              <a:t>Also, gas exchange is impaired resulting for hypoxia. </a:t>
            </a:r>
            <a:endParaRPr lang="en-US" dirty="0">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7D49248F-7A0F-96B6-C9C9-4C15CBB5F7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0307" y="2645270"/>
            <a:ext cx="5238750" cy="28098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F5D332F-63D8-FA74-AE47-3D8032505142}"/>
              </a:ext>
            </a:extLst>
          </p:cNvPr>
          <p:cNvSpPr txBox="1"/>
          <p:nvPr/>
        </p:nvSpPr>
        <p:spPr>
          <a:xfrm>
            <a:off x="6843110" y="5516420"/>
            <a:ext cx="4893144"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4: Endothelial cells dysfunction in pulmonary hypertension </a:t>
            </a:r>
          </a:p>
          <a:p>
            <a:pPr algn="ctr"/>
            <a:r>
              <a:rPr lang="en-US" sz="1200" b="1" dirty="0">
                <a:latin typeface="Times New Roman" panose="02020603050405020304" pitchFamily="18" charset="0"/>
                <a:cs typeface="Times New Roman" panose="02020603050405020304" pitchFamily="18" charset="0"/>
              </a:rPr>
              <a:t>(Source: Kurakula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2021)</a:t>
            </a:r>
          </a:p>
        </p:txBody>
      </p:sp>
      <p:pic>
        <p:nvPicPr>
          <p:cNvPr id="6" name="Recorded Sound">
            <a:hlinkClick r:id="" action="ppaction://media"/>
            <a:extLst>
              <a:ext uri="{FF2B5EF4-FFF2-40B4-BE49-F238E27FC236}">
                <a16:creationId xmlns:a16="http://schemas.microsoft.com/office/drawing/2014/main" id="{4CC7F107-AE14-B0B8-1ABD-B5163162C1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6254" y="6331607"/>
            <a:ext cx="406400" cy="406400"/>
          </a:xfrm>
          <a:prstGeom prst="rect">
            <a:avLst/>
          </a:prstGeom>
        </p:spPr>
      </p:pic>
    </p:spTree>
    <p:extLst>
      <p:ext uri="{BB962C8B-B14F-4D97-AF65-F5344CB8AC3E}">
        <p14:creationId xmlns:p14="http://schemas.microsoft.com/office/powerpoint/2010/main" val="294921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4B18F-3608-B06F-8456-EEBDD75C8D4A}"/>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Complication of pulmonary hypertension</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ABC1578-E687-DB70-7CD8-41B9650CAB27}"/>
              </a:ext>
            </a:extLst>
          </p:cNvPr>
          <p:cNvSpPr>
            <a:spLocks noGrp="1"/>
          </p:cNvSpPr>
          <p:nvPr>
            <p:ph idx="1"/>
          </p:nvPr>
        </p:nvSpPr>
        <p:spPr>
          <a:xfrm>
            <a:off x="1027978" y="2791325"/>
            <a:ext cx="7519171" cy="3101983"/>
          </a:xfrm>
        </p:spPr>
        <p:txBody>
          <a:bodyPr>
            <a:noAutofit/>
          </a:bodyPr>
          <a:lstStyle/>
          <a:p>
            <a:r>
              <a:rPr lang="en-US" dirty="0">
                <a:latin typeface="Times New Roman" panose="02020603050405020304" pitchFamily="18" charset="0"/>
                <a:cs typeface="Times New Roman" panose="02020603050405020304" pitchFamily="18" charset="0"/>
              </a:rPr>
              <a:t>Cardiac output is decreased due to stiffening of the pulmonary arteries.  </a:t>
            </a:r>
          </a:p>
          <a:p>
            <a:r>
              <a:rPr lang="en-US" dirty="0">
                <a:solidFill>
                  <a:schemeClr val="tx1"/>
                </a:solidFill>
                <a:latin typeface="Times New Roman" panose="02020603050405020304" pitchFamily="18" charset="0"/>
                <a:cs typeface="Times New Roman" panose="02020603050405020304" pitchFamily="18" charset="0"/>
              </a:rPr>
              <a:t>“Pulmonary vascular pressure” is responsible for pathogenesis of pulmonary hypertension Amien and Putra (2025). </a:t>
            </a:r>
          </a:p>
          <a:p>
            <a:r>
              <a:rPr lang="en-US" dirty="0">
                <a:solidFill>
                  <a:schemeClr val="tx1"/>
                </a:solidFill>
                <a:latin typeface="Times New Roman" panose="02020603050405020304" pitchFamily="18" charset="0"/>
                <a:cs typeface="Times New Roman" panose="02020603050405020304" pitchFamily="18" charset="0"/>
              </a:rPr>
              <a:t>Condition of comorbidity due to pulmonary hypertension includes: </a:t>
            </a:r>
          </a:p>
          <a:p>
            <a:pPr lvl="1"/>
            <a:r>
              <a:rPr lang="en-US" sz="1800" dirty="0">
                <a:solidFill>
                  <a:schemeClr val="tx1"/>
                </a:solidFill>
                <a:latin typeface="Times New Roman" panose="02020603050405020304" pitchFamily="18" charset="0"/>
                <a:cs typeface="Times New Roman" panose="02020603050405020304" pitchFamily="18" charset="0"/>
              </a:rPr>
              <a:t>Renal failure</a:t>
            </a:r>
          </a:p>
          <a:p>
            <a:pPr lvl="1"/>
            <a:r>
              <a:rPr lang="en-US" sz="1800" dirty="0">
                <a:solidFill>
                  <a:schemeClr val="tx1"/>
                </a:solidFill>
                <a:latin typeface="Times New Roman" panose="02020603050405020304" pitchFamily="18" charset="0"/>
                <a:cs typeface="Times New Roman" panose="02020603050405020304" pitchFamily="18" charset="0"/>
              </a:rPr>
              <a:t>Stroke and </a:t>
            </a:r>
          </a:p>
          <a:p>
            <a:pPr lvl="1"/>
            <a:r>
              <a:rPr lang="en-US" sz="1800" dirty="0">
                <a:solidFill>
                  <a:schemeClr val="tx1"/>
                </a:solidFill>
                <a:latin typeface="Times New Roman" panose="02020603050405020304" pitchFamily="18" charset="0"/>
                <a:cs typeface="Times New Roman" panose="02020603050405020304" pitchFamily="18" charset="0"/>
              </a:rPr>
              <a:t>Congestive heart failure</a:t>
            </a:r>
          </a:p>
          <a:p>
            <a:r>
              <a:rPr lang="en-US" dirty="0">
                <a:solidFill>
                  <a:schemeClr val="tx1"/>
                </a:solidFill>
                <a:latin typeface="Times New Roman" panose="02020603050405020304" pitchFamily="18" charset="0"/>
                <a:cs typeface="Times New Roman" panose="02020603050405020304" pitchFamily="18" charset="0"/>
              </a:rPr>
              <a:t>Additionally, arteriopathy is responsible for thrombosis and hypertrophy (Jayaraman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2024). </a:t>
            </a:r>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D271793-B12A-4F67-C5AB-905EA763A7E1}"/>
              </a:ext>
            </a:extLst>
          </p:cNvPr>
          <p:cNvPicPr>
            <a:picLocks noChangeAspect="1"/>
          </p:cNvPicPr>
          <p:nvPr/>
        </p:nvPicPr>
        <p:blipFill>
          <a:blip r:embed="rId5"/>
          <a:stretch>
            <a:fillRect/>
          </a:stretch>
        </p:blipFill>
        <p:spPr>
          <a:xfrm>
            <a:off x="8547149" y="2720384"/>
            <a:ext cx="1219370" cy="1552792"/>
          </a:xfrm>
          <a:prstGeom prst="rect">
            <a:avLst/>
          </a:prstGeom>
        </p:spPr>
      </p:pic>
      <p:pic>
        <p:nvPicPr>
          <p:cNvPr id="7" name="Picture 6">
            <a:extLst>
              <a:ext uri="{FF2B5EF4-FFF2-40B4-BE49-F238E27FC236}">
                <a16:creationId xmlns:a16="http://schemas.microsoft.com/office/drawing/2014/main" id="{623BECC9-3569-9544-7B42-3D61E6DE1A1A}"/>
              </a:ext>
            </a:extLst>
          </p:cNvPr>
          <p:cNvPicPr>
            <a:picLocks noChangeAspect="1"/>
          </p:cNvPicPr>
          <p:nvPr/>
        </p:nvPicPr>
        <p:blipFill>
          <a:blip r:embed="rId6"/>
          <a:stretch>
            <a:fillRect/>
          </a:stretch>
        </p:blipFill>
        <p:spPr>
          <a:xfrm>
            <a:off x="9835436" y="3737009"/>
            <a:ext cx="1857634" cy="1571844"/>
          </a:xfrm>
          <a:prstGeom prst="rect">
            <a:avLst/>
          </a:prstGeom>
        </p:spPr>
      </p:pic>
      <p:pic>
        <p:nvPicPr>
          <p:cNvPr id="9" name="Picture 8">
            <a:extLst>
              <a:ext uri="{FF2B5EF4-FFF2-40B4-BE49-F238E27FC236}">
                <a16:creationId xmlns:a16="http://schemas.microsoft.com/office/drawing/2014/main" id="{6CC68AEC-E6EC-1935-3B54-06CE646F6EC9}"/>
              </a:ext>
            </a:extLst>
          </p:cNvPr>
          <p:cNvPicPr>
            <a:picLocks noChangeAspect="1"/>
          </p:cNvPicPr>
          <p:nvPr/>
        </p:nvPicPr>
        <p:blipFill>
          <a:blip r:embed="rId7"/>
          <a:stretch>
            <a:fillRect/>
          </a:stretch>
        </p:blipFill>
        <p:spPr>
          <a:xfrm>
            <a:off x="8223254" y="4911089"/>
            <a:ext cx="1543265" cy="1428949"/>
          </a:xfrm>
          <a:prstGeom prst="rect">
            <a:avLst/>
          </a:prstGeom>
        </p:spPr>
      </p:pic>
      <p:pic>
        <p:nvPicPr>
          <p:cNvPr id="6" name="Recorded Sound">
            <a:hlinkClick r:id="" action="ppaction://media"/>
            <a:extLst>
              <a:ext uri="{FF2B5EF4-FFF2-40B4-BE49-F238E27FC236}">
                <a16:creationId xmlns:a16="http://schemas.microsoft.com/office/drawing/2014/main" id="{5568E24C-148B-D859-36D7-C98B553A07C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31449" y="6451600"/>
            <a:ext cx="406400" cy="406400"/>
          </a:xfrm>
          <a:prstGeom prst="rect">
            <a:avLst/>
          </a:prstGeom>
        </p:spPr>
      </p:pic>
    </p:spTree>
    <p:extLst>
      <p:ext uri="{BB962C8B-B14F-4D97-AF65-F5344CB8AC3E}">
        <p14:creationId xmlns:p14="http://schemas.microsoft.com/office/powerpoint/2010/main" val="3824199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8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E08D-82F8-8BC4-A242-546C0CB3DDD3}"/>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Complication of pulmonary (Contd.)</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31D93C8-F00A-9E1C-F987-43BDE16A1B4A}"/>
              </a:ext>
            </a:extLst>
          </p:cNvPr>
          <p:cNvSpPr>
            <a:spLocks noGrp="1"/>
          </p:cNvSpPr>
          <p:nvPr>
            <p:ph idx="1"/>
          </p:nvPr>
        </p:nvSpPr>
        <p:spPr>
          <a:xfrm>
            <a:off x="719970" y="2705421"/>
            <a:ext cx="6008089" cy="3101983"/>
          </a:xfrm>
        </p:spPr>
        <p:txBody>
          <a:bodyPr>
            <a:normAutofit lnSpcReduction="10000"/>
          </a:bodyPr>
          <a:lstStyle/>
          <a:p>
            <a:pPr algn="just"/>
            <a:r>
              <a:rPr lang="en-US" dirty="0">
                <a:solidFill>
                  <a:schemeClr val="tx1"/>
                </a:solidFill>
                <a:latin typeface="Times New Roman" panose="02020603050405020304" pitchFamily="18" charset="0"/>
                <a:cs typeface="Times New Roman" panose="02020603050405020304" pitchFamily="18" charset="0"/>
              </a:rPr>
              <a:t>Increased risk for thrombosis.</a:t>
            </a:r>
          </a:p>
          <a:p>
            <a:pPr algn="just"/>
            <a:r>
              <a:rPr lang="en-US" dirty="0">
                <a:solidFill>
                  <a:schemeClr val="tx1"/>
                </a:solidFill>
                <a:latin typeface="Times New Roman" panose="02020603050405020304" pitchFamily="18" charset="0"/>
                <a:cs typeface="Times New Roman" panose="02020603050405020304" pitchFamily="18" charset="0"/>
              </a:rPr>
              <a:t>“Pulmonary artery remodeling” (PAR) characterizes pulmonary hypertension pathogenesis. </a:t>
            </a:r>
          </a:p>
          <a:p>
            <a:pPr algn="just"/>
            <a:r>
              <a:rPr lang="en-US" dirty="0">
                <a:solidFill>
                  <a:schemeClr val="tx1"/>
                </a:solidFill>
                <a:latin typeface="Times New Roman" panose="02020603050405020304" pitchFamily="18" charset="0"/>
                <a:cs typeface="Times New Roman" panose="02020603050405020304" pitchFamily="18" charset="0"/>
              </a:rPr>
              <a:t>Other complications includes:</a:t>
            </a:r>
          </a:p>
          <a:p>
            <a:pPr lvl="1" algn="just"/>
            <a:r>
              <a:rPr lang="en-US" sz="1800" dirty="0">
                <a:solidFill>
                  <a:schemeClr val="tx1"/>
                </a:solidFill>
                <a:latin typeface="Times New Roman" panose="02020603050405020304" pitchFamily="18" charset="0"/>
                <a:cs typeface="Times New Roman" panose="02020603050405020304" pitchFamily="18" charset="0"/>
              </a:rPr>
              <a:t>Vascular remodeling and </a:t>
            </a:r>
          </a:p>
          <a:p>
            <a:pPr lvl="1" algn="just"/>
            <a:r>
              <a:rPr lang="en-US" sz="1800" dirty="0">
                <a:solidFill>
                  <a:schemeClr val="tx1"/>
                </a:solidFill>
                <a:latin typeface="Times New Roman" panose="02020603050405020304" pitchFamily="18" charset="0"/>
                <a:cs typeface="Times New Roman" panose="02020603050405020304" pitchFamily="18" charset="0"/>
              </a:rPr>
              <a:t>Avascular reactivity</a:t>
            </a:r>
          </a:p>
          <a:p>
            <a:pPr algn="just"/>
            <a:r>
              <a:rPr lang="en-US" dirty="0">
                <a:solidFill>
                  <a:schemeClr val="tx1"/>
                </a:solidFill>
                <a:latin typeface="Times New Roman" panose="02020603050405020304" pitchFamily="18" charset="0"/>
                <a:cs typeface="Times New Roman" panose="02020603050405020304" pitchFamily="18" charset="0"/>
              </a:rPr>
              <a:t>Increased functioning of the pulmonary circuit results for elevation of “mean pulmonary artery pressure” (</a:t>
            </a:r>
            <a:r>
              <a:rPr lang="en-US" dirty="0" err="1">
                <a:solidFill>
                  <a:schemeClr val="tx1"/>
                </a:solidFill>
                <a:latin typeface="Times New Roman" panose="02020603050405020304" pitchFamily="18" charset="0"/>
                <a:cs typeface="Times New Roman" panose="02020603050405020304" pitchFamily="18" charset="0"/>
              </a:rPr>
              <a:t>mPAP</a:t>
            </a:r>
            <a:r>
              <a:rPr lang="en-US" dirty="0">
                <a:solidFill>
                  <a:schemeClr val="tx1"/>
                </a:solidFill>
                <a:latin typeface="Times New Roman" panose="02020603050405020304" pitchFamily="18" charset="0"/>
                <a:cs typeface="Times New Roman" panose="02020603050405020304" pitchFamily="18" charset="0"/>
              </a:rPr>
              <a:t>) (Qaiser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2023). </a:t>
            </a:r>
          </a:p>
        </p:txBody>
      </p:sp>
      <p:pic>
        <p:nvPicPr>
          <p:cNvPr id="5122" name="Picture 2">
            <a:extLst>
              <a:ext uri="{FF2B5EF4-FFF2-40B4-BE49-F238E27FC236}">
                <a16:creationId xmlns:a16="http://schemas.microsoft.com/office/drawing/2014/main" id="{0186D617-82AA-AF84-0A5C-F04DDF7CDA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49440" y="2230544"/>
            <a:ext cx="4822257" cy="34106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4FC631-7274-322A-2153-65A38B45C927}"/>
              </a:ext>
            </a:extLst>
          </p:cNvPr>
          <p:cNvSpPr txBox="1"/>
          <p:nvPr/>
        </p:nvSpPr>
        <p:spPr>
          <a:xfrm>
            <a:off x="6913996" y="5718327"/>
            <a:ext cx="4893144"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5: Pulmonary artery remodeling</a:t>
            </a:r>
          </a:p>
          <a:p>
            <a:pPr algn="ctr"/>
            <a:r>
              <a:rPr lang="en-US" sz="1200" b="1" dirty="0">
                <a:latin typeface="Times New Roman" panose="02020603050405020304" pitchFamily="18" charset="0"/>
                <a:cs typeface="Times New Roman" panose="02020603050405020304" pitchFamily="18" charset="0"/>
              </a:rPr>
              <a:t>(Source: Dai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2025)</a:t>
            </a:r>
          </a:p>
        </p:txBody>
      </p:sp>
      <p:pic>
        <p:nvPicPr>
          <p:cNvPr id="6" name="Recorded Sound">
            <a:hlinkClick r:id="" action="ppaction://media"/>
            <a:extLst>
              <a:ext uri="{FF2B5EF4-FFF2-40B4-BE49-F238E27FC236}">
                <a16:creationId xmlns:a16="http://schemas.microsoft.com/office/drawing/2014/main" id="{ABC32118-06B4-7FE7-28BD-805FC0D983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13207" y="6451600"/>
            <a:ext cx="406400" cy="406400"/>
          </a:xfrm>
          <a:prstGeom prst="rect">
            <a:avLst/>
          </a:prstGeom>
        </p:spPr>
      </p:pic>
    </p:spTree>
    <p:extLst>
      <p:ext uri="{BB962C8B-B14F-4D97-AF65-F5344CB8AC3E}">
        <p14:creationId xmlns:p14="http://schemas.microsoft.com/office/powerpoint/2010/main" val="2310274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E35D5-73A7-51EF-82DE-3C2D45FBE789}"/>
              </a:ext>
            </a:extLst>
          </p:cNvPr>
          <p:cNvSpPr>
            <a:spLocks noGrp="1"/>
          </p:cNvSpPr>
          <p:nvPr>
            <p:ph type="title"/>
          </p:nvPr>
        </p:nvSpPr>
        <p:spPr>
          <a:xfrm>
            <a:off x="2231136" y="281299"/>
            <a:ext cx="7729728" cy="1188720"/>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Main risk factors for health based on lifestyle</a:t>
            </a:r>
          </a:p>
        </p:txBody>
      </p:sp>
      <p:sp>
        <p:nvSpPr>
          <p:cNvPr id="3" name="Content Placeholder 2">
            <a:extLst>
              <a:ext uri="{FF2B5EF4-FFF2-40B4-BE49-F238E27FC236}">
                <a16:creationId xmlns:a16="http://schemas.microsoft.com/office/drawing/2014/main" id="{29432FE0-8B28-CB47-B448-B80034FB60B7}"/>
              </a:ext>
            </a:extLst>
          </p:cNvPr>
          <p:cNvSpPr>
            <a:spLocks noGrp="1"/>
          </p:cNvSpPr>
          <p:nvPr>
            <p:ph idx="1"/>
          </p:nvPr>
        </p:nvSpPr>
        <p:spPr>
          <a:xfrm>
            <a:off x="1181982" y="1878008"/>
            <a:ext cx="6790440" cy="3101983"/>
          </a:xfrm>
        </p:spPr>
        <p:txBody>
          <a:bodyPr>
            <a:noAutofit/>
          </a:bodyPr>
          <a:lstStyle/>
          <a:p>
            <a:pPr algn="just"/>
            <a:r>
              <a:rPr lang="en-US" dirty="0">
                <a:latin typeface="Times New Roman" panose="02020603050405020304" pitchFamily="18" charset="0"/>
                <a:cs typeface="Times New Roman" panose="02020603050405020304" pitchFamily="18" charset="0"/>
              </a:rPr>
              <a:t>Major risk factors include: </a:t>
            </a:r>
          </a:p>
          <a:p>
            <a:pPr lvl="1" algn="just"/>
            <a:r>
              <a:rPr lang="en-US" sz="1800" dirty="0">
                <a:solidFill>
                  <a:schemeClr val="tx1"/>
                </a:solidFill>
                <a:latin typeface="Times New Roman" panose="02020603050405020304" pitchFamily="18" charset="0"/>
                <a:cs typeface="Times New Roman" panose="02020603050405020304" pitchFamily="18" charset="0"/>
              </a:rPr>
              <a:t>Dietary attributes</a:t>
            </a:r>
          </a:p>
          <a:p>
            <a:pPr lvl="1" algn="just"/>
            <a:r>
              <a:rPr lang="en-US" sz="1800" dirty="0">
                <a:solidFill>
                  <a:schemeClr val="tx1"/>
                </a:solidFill>
                <a:latin typeface="Times New Roman" panose="02020603050405020304" pitchFamily="18" charset="0"/>
                <a:cs typeface="Times New Roman" panose="02020603050405020304" pitchFamily="18" charset="0"/>
              </a:rPr>
              <a:t>Physical inactivity</a:t>
            </a:r>
          </a:p>
          <a:p>
            <a:pPr lvl="1" algn="just"/>
            <a:r>
              <a:rPr lang="en-US" sz="1800" dirty="0">
                <a:solidFill>
                  <a:schemeClr val="tx1"/>
                </a:solidFill>
                <a:latin typeface="Times New Roman" panose="02020603050405020304" pitchFamily="18" charset="0"/>
                <a:cs typeface="Times New Roman" panose="02020603050405020304" pitchFamily="18" charset="0"/>
              </a:rPr>
              <a:t>Sleep apnea</a:t>
            </a:r>
          </a:p>
          <a:p>
            <a:pPr lvl="1" algn="just"/>
            <a:r>
              <a:rPr lang="en-US" sz="1800" dirty="0">
                <a:solidFill>
                  <a:schemeClr val="tx1"/>
                </a:solidFill>
                <a:latin typeface="Times New Roman" panose="02020603050405020304" pitchFamily="18" charset="0"/>
                <a:cs typeface="Times New Roman" panose="02020603050405020304" pitchFamily="18" charset="0"/>
              </a:rPr>
              <a:t>Substance abuse</a:t>
            </a:r>
          </a:p>
          <a:p>
            <a:pPr lvl="1" algn="just"/>
            <a:r>
              <a:rPr lang="en-US" sz="1800" dirty="0">
                <a:solidFill>
                  <a:schemeClr val="tx1"/>
                </a:solidFill>
                <a:latin typeface="Times New Roman" panose="02020603050405020304" pitchFamily="18" charset="0"/>
                <a:cs typeface="Times New Roman" panose="02020603050405020304" pitchFamily="18" charset="0"/>
              </a:rPr>
              <a:t>Use of tobacco and </a:t>
            </a:r>
          </a:p>
          <a:p>
            <a:pPr lvl="1" algn="just"/>
            <a:r>
              <a:rPr lang="en-US" sz="1800" dirty="0">
                <a:solidFill>
                  <a:schemeClr val="tx1"/>
                </a:solidFill>
                <a:latin typeface="Times New Roman" panose="02020603050405020304" pitchFamily="18" charset="0"/>
                <a:cs typeface="Times New Roman" panose="02020603050405020304" pitchFamily="18" charset="0"/>
              </a:rPr>
              <a:t>Smoking</a:t>
            </a:r>
          </a:p>
          <a:p>
            <a:pPr algn="just"/>
            <a:r>
              <a:rPr lang="en-US" dirty="0">
                <a:latin typeface="Times New Roman" panose="02020603050405020304" pitchFamily="18" charset="0"/>
                <a:cs typeface="Times New Roman" panose="02020603050405020304" pitchFamily="18" charset="0"/>
              </a:rPr>
              <a:t>Male population are affected by </a:t>
            </a:r>
            <a:r>
              <a:rPr lang="en-US" dirty="0">
                <a:solidFill>
                  <a:schemeClr val="tx1"/>
                </a:solidFill>
                <a:latin typeface="Times New Roman" panose="02020603050405020304" pitchFamily="18" charset="0"/>
                <a:cs typeface="Times New Roman" panose="02020603050405020304" pitchFamily="18" charset="0"/>
              </a:rPr>
              <a:t>occupation exposure and smoking (Vakil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2024).</a:t>
            </a:r>
          </a:p>
          <a:p>
            <a:pPr algn="just"/>
            <a:r>
              <a:rPr lang="en-US" dirty="0">
                <a:solidFill>
                  <a:schemeClr val="tx1"/>
                </a:solidFill>
                <a:latin typeface="Times New Roman" panose="02020603050405020304" pitchFamily="18" charset="0"/>
                <a:cs typeface="Times New Roman" panose="02020603050405020304" pitchFamily="18" charset="0"/>
              </a:rPr>
              <a:t>Might result for COPD </a:t>
            </a:r>
          </a:p>
          <a:p>
            <a:pPr algn="just"/>
            <a:r>
              <a:rPr lang="en-US" dirty="0">
                <a:solidFill>
                  <a:schemeClr val="tx1"/>
                </a:solidFill>
                <a:latin typeface="Times New Roman" panose="02020603050405020304" pitchFamily="18" charset="0"/>
                <a:cs typeface="Times New Roman" panose="02020603050405020304" pitchFamily="18" charset="0"/>
              </a:rPr>
              <a:t>Lung functioning is affected due to sedentary lifestyle</a:t>
            </a:r>
          </a:p>
        </p:txBody>
      </p:sp>
      <p:pic>
        <p:nvPicPr>
          <p:cNvPr id="5" name="Picture 4">
            <a:extLst>
              <a:ext uri="{FF2B5EF4-FFF2-40B4-BE49-F238E27FC236}">
                <a16:creationId xmlns:a16="http://schemas.microsoft.com/office/drawing/2014/main" id="{A001ECD7-6868-F7A8-9AA8-DA03C1D67161}"/>
              </a:ext>
            </a:extLst>
          </p:cNvPr>
          <p:cNvPicPr>
            <a:picLocks noChangeAspect="1"/>
          </p:cNvPicPr>
          <p:nvPr/>
        </p:nvPicPr>
        <p:blipFill>
          <a:blip r:embed="rId5"/>
          <a:stretch>
            <a:fillRect/>
          </a:stretch>
        </p:blipFill>
        <p:spPr>
          <a:xfrm>
            <a:off x="10261235" y="3169733"/>
            <a:ext cx="1371791" cy="1428949"/>
          </a:xfrm>
          <a:prstGeom prst="rect">
            <a:avLst/>
          </a:prstGeom>
        </p:spPr>
      </p:pic>
      <p:pic>
        <p:nvPicPr>
          <p:cNvPr id="7" name="Picture 6">
            <a:extLst>
              <a:ext uri="{FF2B5EF4-FFF2-40B4-BE49-F238E27FC236}">
                <a16:creationId xmlns:a16="http://schemas.microsoft.com/office/drawing/2014/main" id="{AAF5760A-CB32-BDFC-8AD0-9989E08A0B08}"/>
              </a:ext>
            </a:extLst>
          </p:cNvPr>
          <p:cNvPicPr>
            <a:picLocks noChangeAspect="1"/>
          </p:cNvPicPr>
          <p:nvPr/>
        </p:nvPicPr>
        <p:blipFill>
          <a:blip r:embed="rId6"/>
          <a:stretch>
            <a:fillRect/>
          </a:stretch>
        </p:blipFill>
        <p:spPr>
          <a:xfrm>
            <a:off x="10459350" y="4824565"/>
            <a:ext cx="922321" cy="1428949"/>
          </a:xfrm>
          <a:prstGeom prst="rect">
            <a:avLst/>
          </a:prstGeom>
        </p:spPr>
      </p:pic>
      <p:pic>
        <p:nvPicPr>
          <p:cNvPr id="9" name="Picture 8">
            <a:extLst>
              <a:ext uri="{FF2B5EF4-FFF2-40B4-BE49-F238E27FC236}">
                <a16:creationId xmlns:a16="http://schemas.microsoft.com/office/drawing/2014/main" id="{5C5BBDCD-C54E-7A1A-4744-742FD42CE401}"/>
              </a:ext>
            </a:extLst>
          </p:cNvPr>
          <p:cNvPicPr>
            <a:picLocks noChangeAspect="1"/>
          </p:cNvPicPr>
          <p:nvPr/>
        </p:nvPicPr>
        <p:blipFill>
          <a:blip r:embed="rId7"/>
          <a:stretch>
            <a:fillRect/>
          </a:stretch>
        </p:blipFill>
        <p:spPr>
          <a:xfrm>
            <a:off x="8357145" y="1667322"/>
            <a:ext cx="1448002" cy="1305107"/>
          </a:xfrm>
          <a:prstGeom prst="rect">
            <a:avLst/>
          </a:prstGeom>
        </p:spPr>
      </p:pic>
      <p:pic>
        <p:nvPicPr>
          <p:cNvPr id="11" name="Picture 10">
            <a:extLst>
              <a:ext uri="{FF2B5EF4-FFF2-40B4-BE49-F238E27FC236}">
                <a16:creationId xmlns:a16="http://schemas.microsoft.com/office/drawing/2014/main" id="{AC75609F-1BC2-1678-C392-3E5245EA2A81}"/>
              </a:ext>
            </a:extLst>
          </p:cNvPr>
          <p:cNvPicPr>
            <a:picLocks noChangeAspect="1"/>
          </p:cNvPicPr>
          <p:nvPr/>
        </p:nvPicPr>
        <p:blipFill>
          <a:blip r:embed="rId8"/>
          <a:stretch>
            <a:fillRect/>
          </a:stretch>
        </p:blipFill>
        <p:spPr>
          <a:xfrm>
            <a:off x="10095617" y="1667322"/>
            <a:ext cx="1286054" cy="1257475"/>
          </a:xfrm>
          <a:prstGeom prst="rect">
            <a:avLst/>
          </a:prstGeom>
        </p:spPr>
      </p:pic>
      <p:pic>
        <p:nvPicPr>
          <p:cNvPr id="13" name="Picture 12">
            <a:extLst>
              <a:ext uri="{FF2B5EF4-FFF2-40B4-BE49-F238E27FC236}">
                <a16:creationId xmlns:a16="http://schemas.microsoft.com/office/drawing/2014/main" id="{10824187-48A5-014F-3214-3999A15BAF71}"/>
              </a:ext>
            </a:extLst>
          </p:cNvPr>
          <p:cNvPicPr>
            <a:picLocks noChangeAspect="1"/>
          </p:cNvPicPr>
          <p:nvPr/>
        </p:nvPicPr>
        <p:blipFill>
          <a:blip r:embed="rId9"/>
          <a:stretch>
            <a:fillRect/>
          </a:stretch>
        </p:blipFill>
        <p:spPr>
          <a:xfrm>
            <a:off x="8547590" y="3198312"/>
            <a:ext cx="1371791" cy="1400370"/>
          </a:xfrm>
          <a:prstGeom prst="rect">
            <a:avLst/>
          </a:prstGeom>
        </p:spPr>
      </p:pic>
      <p:pic>
        <p:nvPicPr>
          <p:cNvPr id="15" name="Picture 14">
            <a:extLst>
              <a:ext uri="{FF2B5EF4-FFF2-40B4-BE49-F238E27FC236}">
                <a16:creationId xmlns:a16="http://schemas.microsoft.com/office/drawing/2014/main" id="{0461EDCB-B2B3-7A1B-D617-9707E853FA7A}"/>
              </a:ext>
            </a:extLst>
          </p:cNvPr>
          <p:cNvPicPr>
            <a:picLocks noChangeAspect="1"/>
          </p:cNvPicPr>
          <p:nvPr/>
        </p:nvPicPr>
        <p:blipFill>
          <a:blip r:embed="rId10"/>
          <a:stretch>
            <a:fillRect/>
          </a:stretch>
        </p:blipFill>
        <p:spPr>
          <a:xfrm>
            <a:off x="8314276" y="4824565"/>
            <a:ext cx="1533739" cy="1371791"/>
          </a:xfrm>
          <a:prstGeom prst="rect">
            <a:avLst/>
          </a:prstGeom>
        </p:spPr>
      </p:pic>
      <p:pic>
        <p:nvPicPr>
          <p:cNvPr id="6" name="Recorded Sound">
            <a:hlinkClick r:id="" action="ppaction://media"/>
            <a:extLst>
              <a:ext uri="{FF2B5EF4-FFF2-40B4-BE49-F238E27FC236}">
                <a16:creationId xmlns:a16="http://schemas.microsoft.com/office/drawing/2014/main" id="{1A86AC8C-11E6-BB73-FF1B-CCAF9846E20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42486" y="6429829"/>
            <a:ext cx="406400" cy="406400"/>
          </a:xfrm>
          <a:prstGeom prst="rect">
            <a:avLst/>
          </a:prstGeom>
        </p:spPr>
      </p:pic>
    </p:spTree>
    <p:extLst>
      <p:ext uri="{BB962C8B-B14F-4D97-AF65-F5344CB8AC3E}">
        <p14:creationId xmlns:p14="http://schemas.microsoft.com/office/powerpoint/2010/main" val="72044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1DE97-3E3C-59A2-2947-8B0B0B1BE25F}"/>
              </a:ext>
            </a:extLst>
          </p:cNvPr>
          <p:cNvSpPr>
            <a:spLocks noGrp="1"/>
          </p:cNvSpPr>
          <p:nvPr>
            <p:ph type="title"/>
          </p:nvPr>
        </p:nvSpPr>
        <p:spPr>
          <a:xfrm>
            <a:off x="1115568" y="194670"/>
            <a:ext cx="9960864" cy="1037363"/>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Risk factors for pulmonary hypertension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FB3B45-C988-D439-6B6F-170D86EA9F9C}"/>
              </a:ext>
            </a:extLst>
          </p:cNvPr>
          <p:cNvSpPr>
            <a:spLocks noGrp="1"/>
          </p:cNvSpPr>
          <p:nvPr>
            <p:ph idx="1"/>
          </p:nvPr>
        </p:nvSpPr>
        <p:spPr>
          <a:xfrm>
            <a:off x="616222" y="1356399"/>
            <a:ext cx="5950338" cy="3630234"/>
          </a:xfrm>
        </p:spPr>
        <p:txBody>
          <a:bodyPr>
            <a:noAutofit/>
          </a:bodyPr>
          <a:lstStyle/>
          <a:p>
            <a:pPr algn="just"/>
            <a:r>
              <a:rPr lang="en-US" dirty="0">
                <a:latin typeface="Times New Roman" panose="02020603050405020304" pitchFamily="18" charset="0"/>
                <a:cs typeface="Times New Roman" panose="02020603050405020304" pitchFamily="18" charset="0"/>
              </a:rPr>
              <a:t>Risk factors for disease </a:t>
            </a:r>
            <a:r>
              <a:rPr lang="en-US" dirty="0">
                <a:solidFill>
                  <a:schemeClr val="tx1"/>
                </a:solidFill>
                <a:latin typeface="Times New Roman" panose="02020603050405020304" pitchFamily="18" charset="0"/>
                <a:cs typeface="Times New Roman" panose="02020603050405020304" pitchFamily="18" charset="0"/>
              </a:rPr>
              <a:t>(</a:t>
            </a:r>
            <a:r>
              <a:rPr lang="en-US" dirty="0" err="1">
                <a:solidFill>
                  <a:schemeClr val="tx1"/>
                </a:solidFill>
                <a:latin typeface="Times New Roman" panose="02020603050405020304" pitchFamily="18" charset="0"/>
                <a:cs typeface="Times New Roman" panose="02020603050405020304" pitchFamily="18" charset="0"/>
              </a:rPr>
              <a:t>Butrous</a:t>
            </a:r>
            <a:r>
              <a:rPr lang="en-US" dirty="0">
                <a:solidFill>
                  <a:schemeClr val="tx1"/>
                </a:solidFill>
                <a:latin typeface="Times New Roman" panose="02020603050405020304" pitchFamily="18" charset="0"/>
                <a:cs typeface="Times New Roman" panose="02020603050405020304" pitchFamily="18" charset="0"/>
              </a:rPr>
              <a:t> 2025</a:t>
            </a:r>
            <a:r>
              <a:rPr lang="en-US" dirty="0">
                <a:latin typeface="Times New Roman" panose="02020603050405020304" pitchFamily="18" charset="0"/>
                <a:cs typeface="Times New Roman" panose="02020603050405020304" pitchFamily="18" charset="0"/>
              </a:rPr>
              <a:t>):</a:t>
            </a:r>
          </a:p>
          <a:p>
            <a:pPr lvl="1" algn="just"/>
            <a:r>
              <a:rPr lang="en-US" sz="1800" dirty="0">
                <a:solidFill>
                  <a:schemeClr val="tx1"/>
                </a:solidFill>
                <a:latin typeface="Times New Roman" panose="02020603050405020304" pitchFamily="18" charset="0"/>
                <a:cs typeface="Times New Roman" panose="02020603050405020304" pitchFamily="18" charset="0"/>
              </a:rPr>
              <a:t>Socioeconomic disparities</a:t>
            </a:r>
          </a:p>
          <a:p>
            <a:pPr lvl="1" algn="just"/>
            <a:r>
              <a:rPr lang="en-US" sz="1800" dirty="0">
                <a:solidFill>
                  <a:schemeClr val="tx1"/>
                </a:solidFill>
                <a:latin typeface="Times New Roman" panose="02020603050405020304" pitchFamily="18" charset="0"/>
                <a:cs typeface="Times New Roman" panose="02020603050405020304" pitchFamily="18" charset="0"/>
              </a:rPr>
              <a:t>Pollution and </a:t>
            </a:r>
          </a:p>
          <a:p>
            <a:pPr lvl="1" algn="just"/>
            <a:r>
              <a:rPr lang="en-US" sz="1800" dirty="0">
                <a:solidFill>
                  <a:schemeClr val="tx1"/>
                </a:solidFill>
                <a:latin typeface="Times New Roman" panose="02020603050405020304" pitchFamily="18" charset="0"/>
                <a:cs typeface="Times New Roman" panose="02020603050405020304" pitchFamily="18" charset="0"/>
              </a:rPr>
              <a:t>Geographic factors like living in high altitudes</a:t>
            </a:r>
          </a:p>
          <a:p>
            <a:pPr algn="just"/>
            <a:r>
              <a:rPr lang="en-US" dirty="0">
                <a:solidFill>
                  <a:schemeClr val="tx1"/>
                </a:solidFill>
                <a:latin typeface="Times New Roman" panose="02020603050405020304" pitchFamily="18" charset="0"/>
                <a:cs typeface="Times New Roman" panose="02020603050405020304" pitchFamily="18" charset="0"/>
              </a:rPr>
              <a:t>Although other risk factors might include (Oldroyd and Bhardwaj 2024): </a:t>
            </a:r>
          </a:p>
          <a:p>
            <a:pPr lvl="1" algn="just"/>
            <a:r>
              <a:rPr lang="en-US" sz="1800" dirty="0">
                <a:solidFill>
                  <a:schemeClr val="tx1"/>
                </a:solidFill>
                <a:latin typeface="Times New Roman" panose="02020603050405020304" pitchFamily="18" charset="0"/>
                <a:cs typeface="Times New Roman" panose="02020603050405020304" pitchFamily="18" charset="0"/>
              </a:rPr>
              <a:t>Pulmonary embolism</a:t>
            </a:r>
          </a:p>
          <a:p>
            <a:pPr lvl="1" algn="just"/>
            <a:r>
              <a:rPr lang="en-US" sz="1800" dirty="0">
                <a:solidFill>
                  <a:schemeClr val="tx1"/>
                </a:solidFill>
                <a:latin typeface="Times New Roman" panose="02020603050405020304" pitchFamily="18" charset="0"/>
                <a:cs typeface="Times New Roman" panose="02020603050405020304" pitchFamily="18" charset="0"/>
              </a:rPr>
              <a:t>Malignancy</a:t>
            </a:r>
          </a:p>
          <a:p>
            <a:pPr lvl="1" algn="just"/>
            <a:r>
              <a:rPr lang="en-US" sz="1800" dirty="0">
                <a:solidFill>
                  <a:schemeClr val="tx1"/>
                </a:solidFill>
                <a:latin typeface="Times New Roman" panose="02020603050405020304" pitchFamily="18" charset="0"/>
                <a:cs typeface="Times New Roman" panose="02020603050405020304" pitchFamily="18" charset="0"/>
              </a:rPr>
              <a:t>Bowel disease</a:t>
            </a:r>
          </a:p>
          <a:p>
            <a:pPr lvl="1" algn="just"/>
            <a:r>
              <a:rPr lang="en-US" sz="1800" dirty="0">
                <a:solidFill>
                  <a:schemeClr val="tx1"/>
                </a:solidFill>
                <a:latin typeface="Times New Roman" panose="02020603050405020304" pitchFamily="18" charset="0"/>
                <a:cs typeface="Times New Roman" panose="02020603050405020304" pitchFamily="18" charset="0"/>
              </a:rPr>
              <a:t>HIV</a:t>
            </a:r>
          </a:p>
          <a:p>
            <a:pPr lvl="1" algn="just"/>
            <a:r>
              <a:rPr lang="en-US" sz="1800" dirty="0">
                <a:solidFill>
                  <a:schemeClr val="tx1"/>
                </a:solidFill>
                <a:latin typeface="Times New Roman" panose="02020603050405020304" pitchFamily="18" charset="0"/>
                <a:cs typeface="Times New Roman" panose="02020603050405020304" pitchFamily="18" charset="0"/>
              </a:rPr>
              <a:t>Portal hypertension and </a:t>
            </a:r>
          </a:p>
          <a:p>
            <a:pPr lvl="1" algn="just"/>
            <a:r>
              <a:rPr lang="en-US" sz="1800" dirty="0">
                <a:solidFill>
                  <a:schemeClr val="tx1"/>
                </a:solidFill>
                <a:latin typeface="Times New Roman" panose="02020603050405020304" pitchFamily="18" charset="0"/>
                <a:cs typeface="Times New Roman" panose="02020603050405020304" pitchFamily="18" charset="0"/>
              </a:rPr>
              <a:t>“Connective tissue disease” (CTD)</a:t>
            </a:r>
          </a:p>
          <a:p>
            <a:pPr algn="just"/>
            <a:r>
              <a:rPr lang="en-US" dirty="0">
                <a:solidFill>
                  <a:schemeClr val="tx1"/>
                </a:solidFill>
                <a:latin typeface="Times New Roman" panose="02020603050405020304" pitchFamily="18" charset="0"/>
                <a:cs typeface="Times New Roman" panose="02020603050405020304" pitchFamily="18" charset="0"/>
              </a:rPr>
              <a:t>Obesity and intolerance to glucose along with systemic hypertension also accounts for risk factor. </a:t>
            </a:r>
          </a:p>
          <a:p>
            <a:pPr algn="just"/>
            <a:endParaRPr lang="en-US" dirty="0">
              <a:solidFill>
                <a:schemeClr val="tx1"/>
              </a:solidFill>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46623071-D8DE-BAEB-66E7-6B8081B17A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52961" y="2698401"/>
            <a:ext cx="5238750" cy="20574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9A2B978-FCF2-6F7B-77CB-5D3D71AD88DA}"/>
              </a:ext>
            </a:extLst>
          </p:cNvPr>
          <p:cNvSpPr txBox="1"/>
          <p:nvPr/>
        </p:nvSpPr>
        <p:spPr>
          <a:xfrm>
            <a:off x="6825764" y="4755801"/>
            <a:ext cx="4893144"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6: Schematic representation of pulmonary embolism </a:t>
            </a:r>
          </a:p>
          <a:p>
            <a:pPr algn="ctr"/>
            <a:r>
              <a:rPr lang="en-US" sz="1200" b="1" dirty="0">
                <a:latin typeface="Times New Roman" panose="02020603050405020304" pitchFamily="18" charset="0"/>
                <a:cs typeface="Times New Roman" panose="02020603050405020304" pitchFamily="18" charset="0"/>
              </a:rPr>
              <a:t>(Source: </a:t>
            </a:r>
            <a:r>
              <a:rPr lang="en-US" sz="1200" b="1" dirty="0" err="1">
                <a:latin typeface="Times New Roman" panose="02020603050405020304" pitchFamily="18" charset="0"/>
                <a:cs typeface="Times New Roman" panose="02020603050405020304" pitchFamily="18" charset="0"/>
              </a:rPr>
              <a:t>Peracaula</a:t>
            </a:r>
            <a:r>
              <a:rPr lang="en-US" sz="1200" b="1" dirty="0">
                <a:latin typeface="Times New Roman" panose="02020603050405020304" pitchFamily="18" charset="0"/>
                <a:cs typeface="Times New Roman" panose="02020603050405020304" pitchFamily="18" charset="0"/>
              </a:rPr>
              <a:t>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2024)</a:t>
            </a:r>
          </a:p>
        </p:txBody>
      </p:sp>
      <p:pic>
        <p:nvPicPr>
          <p:cNvPr id="5" name="Recorded Sound">
            <a:hlinkClick r:id="" action="ppaction://media"/>
            <a:extLst>
              <a:ext uri="{FF2B5EF4-FFF2-40B4-BE49-F238E27FC236}">
                <a16:creationId xmlns:a16="http://schemas.microsoft.com/office/drawing/2014/main" id="{CB8A27F1-E0BD-40B3-44FE-6858B45523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5311" y="6339490"/>
            <a:ext cx="406400" cy="406400"/>
          </a:xfrm>
          <a:prstGeom prst="rect">
            <a:avLst/>
          </a:prstGeom>
        </p:spPr>
      </p:pic>
    </p:spTree>
    <p:extLst>
      <p:ext uri="{BB962C8B-B14F-4D97-AF65-F5344CB8AC3E}">
        <p14:creationId xmlns:p14="http://schemas.microsoft.com/office/powerpoint/2010/main" val="2225804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361BF-B7D1-74EA-3006-14B21B549789}"/>
              </a:ext>
            </a:extLst>
          </p:cNvPr>
          <p:cNvSpPr>
            <a:spLocks noGrp="1"/>
          </p:cNvSpPr>
          <p:nvPr>
            <p:ph type="title"/>
          </p:nvPr>
        </p:nvSpPr>
        <p:spPr>
          <a:xfrm>
            <a:off x="2231136" y="370332"/>
            <a:ext cx="7729728" cy="1188720"/>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Care Plan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164BC6-CC77-D27A-C0E6-3426E4FF9BA1}"/>
              </a:ext>
            </a:extLst>
          </p:cNvPr>
          <p:cNvSpPr>
            <a:spLocks noGrp="1"/>
          </p:cNvSpPr>
          <p:nvPr>
            <p:ph idx="1"/>
          </p:nvPr>
        </p:nvSpPr>
        <p:spPr>
          <a:xfrm>
            <a:off x="1307109" y="2021304"/>
            <a:ext cx="6113968" cy="3101983"/>
          </a:xfrm>
        </p:spPr>
        <p:txBody>
          <a:bodyPr>
            <a:normAutofit/>
          </a:bodyPr>
          <a:lstStyle/>
          <a:p>
            <a:r>
              <a:rPr lang="en-US" dirty="0">
                <a:latin typeface="Times New Roman" panose="02020603050405020304" pitchFamily="18" charset="0"/>
                <a:cs typeface="Times New Roman" panose="02020603050405020304" pitchFamily="18" charset="0"/>
              </a:rPr>
              <a:t>Male patient</a:t>
            </a:r>
          </a:p>
          <a:p>
            <a:r>
              <a:rPr lang="en-US" dirty="0">
                <a:latin typeface="Times New Roman" panose="02020603050405020304" pitchFamily="18" charset="0"/>
                <a:cs typeface="Times New Roman" panose="02020603050405020304" pitchFamily="18" charset="0"/>
              </a:rPr>
              <a:t>Age- </a:t>
            </a:r>
            <a:r>
              <a:rPr lang="en-US" dirty="0">
                <a:solidFill>
                  <a:schemeClr val="tx1"/>
                </a:solidFill>
                <a:latin typeface="Times New Roman" panose="02020603050405020304" pitchFamily="18" charset="0"/>
                <a:cs typeface="Times New Roman" panose="02020603050405020304" pitchFamily="18" charset="0"/>
              </a:rPr>
              <a:t>58-year-old</a:t>
            </a:r>
          </a:p>
          <a:p>
            <a:r>
              <a:rPr lang="en-US" dirty="0">
                <a:solidFill>
                  <a:schemeClr val="tx1"/>
                </a:solidFill>
                <a:latin typeface="Times New Roman" panose="02020603050405020304" pitchFamily="18" charset="0"/>
                <a:cs typeface="Times New Roman" panose="02020603050405020304" pitchFamily="18" charset="0"/>
              </a:rPr>
              <a:t>Lower ethnic background and low literacy.</a:t>
            </a:r>
          </a:p>
          <a:p>
            <a:r>
              <a:rPr lang="en-US" dirty="0">
                <a:solidFill>
                  <a:schemeClr val="tx1"/>
                </a:solidFill>
                <a:latin typeface="Times New Roman" panose="02020603050405020304" pitchFamily="18" charset="0"/>
                <a:cs typeface="Times New Roman" panose="02020603050405020304" pitchFamily="18" charset="0"/>
              </a:rPr>
              <a:t>Admitted in emergency department due to hypoxia. </a:t>
            </a:r>
          </a:p>
          <a:p>
            <a:r>
              <a:rPr lang="en-US" dirty="0">
                <a:solidFill>
                  <a:schemeClr val="tx1"/>
                </a:solidFill>
                <a:latin typeface="Times New Roman" panose="02020603050405020304" pitchFamily="18" charset="0"/>
                <a:cs typeface="Times New Roman" panose="02020603050405020304" pitchFamily="18" charset="0"/>
              </a:rPr>
              <a:t>Should be addressed with holistic and tailored care.</a:t>
            </a:r>
          </a:p>
          <a:p>
            <a:r>
              <a:rPr lang="en-US" dirty="0">
                <a:solidFill>
                  <a:schemeClr val="tx1"/>
                </a:solidFill>
                <a:latin typeface="Times New Roman" panose="02020603050405020304" pitchFamily="18" charset="0"/>
                <a:cs typeface="Times New Roman" panose="02020603050405020304" pitchFamily="18" charset="0"/>
              </a:rPr>
              <a:t>Integrating diverse care professionals can enhance care plan adherence (Lynn and Wilson 2023).</a:t>
            </a:r>
          </a:p>
        </p:txBody>
      </p:sp>
      <p:pic>
        <p:nvPicPr>
          <p:cNvPr id="7170" name="Picture 2" descr="Fig. 7">
            <a:extLst>
              <a:ext uri="{FF2B5EF4-FFF2-40B4-BE49-F238E27FC236}">
                <a16:creationId xmlns:a16="http://schemas.microsoft.com/office/drawing/2014/main" id="{0A78A47B-8A52-B439-C936-04AB9EEE67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26951" y="1855029"/>
            <a:ext cx="2743797" cy="4109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0CA7C8-304D-B7B4-C719-9D6589B58FA7}"/>
              </a:ext>
            </a:extLst>
          </p:cNvPr>
          <p:cNvSpPr txBox="1"/>
          <p:nvPr/>
        </p:nvSpPr>
        <p:spPr>
          <a:xfrm>
            <a:off x="7514292" y="5965016"/>
            <a:ext cx="4893144"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7: Hypoxia associated with pulmonary hypertension </a:t>
            </a:r>
          </a:p>
          <a:p>
            <a:pPr algn="ctr"/>
            <a:r>
              <a:rPr lang="en-US" sz="1200" b="1" dirty="0">
                <a:latin typeface="Times New Roman" panose="02020603050405020304" pitchFamily="18" charset="0"/>
                <a:cs typeface="Times New Roman" panose="02020603050405020304" pitchFamily="18" charset="0"/>
              </a:rPr>
              <a:t>(Source: Mu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2025)</a:t>
            </a:r>
          </a:p>
        </p:txBody>
      </p:sp>
      <p:pic>
        <p:nvPicPr>
          <p:cNvPr id="7" name="Recorded Sound">
            <a:hlinkClick r:id="" action="ppaction://media"/>
            <a:extLst>
              <a:ext uri="{FF2B5EF4-FFF2-40B4-BE49-F238E27FC236}">
                <a16:creationId xmlns:a16="http://schemas.microsoft.com/office/drawing/2014/main" id="{E0B69DB1-2D3C-8EB3-673A-CD285747EC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05324" y="6418798"/>
            <a:ext cx="406400" cy="406400"/>
          </a:xfrm>
          <a:prstGeom prst="rect">
            <a:avLst/>
          </a:prstGeom>
        </p:spPr>
      </p:pic>
    </p:spTree>
    <p:extLst>
      <p:ext uri="{BB962C8B-B14F-4D97-AF65-F5344CB8AC3E}">
        <p14:creationId xmlns:p14="http://schemas.microsoft.com/office/powerpoint/2010/main" val="277720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65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2F772-3660-1225-14D1-6FD514BE0A08}"/>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Evidence-based strategies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9FA7D2-3357-9514-9B11-47118124095E}"/>
              </a:ext>
            </a:extLst>
          </p:cNvPr>
          <p:cNvSpPr>
            <a:spLocks noGrp="1"/>
          </p:cNvSpPr>
          <p:nvPr>
            <p:ph idx="1"/>
          </p:nvPr>
        </p:nvSpPr>
        <p:spPr>
          <a:xfrm>
            <a:off x="1201233" y="2435913"/>
            <a:ext cx="7729728" cy="3101983"/>
          </a:xfrm>
        </p:spPr>
        <p:txBody>
          <a:bodyPr>
            <a:noAutofit/>
          </a:bodyPr>
          <a:lstStyle/>
          <a:p>
            <a:r>
              <a:rPr lang="en-US" dirty="0">
                <a:latin typeface="Times New Roman" panose="02020603050405020304" pitchFamily="18" charset="0"/>
                <a:cs typeface="Times New Roman" panose="02020603050405020304" pitchFamily="18" charset="0"/>
              </a:rPr>
              <a:t>Major strategies of management includes: </a:t>
            </a:r>
          </a:p>
          <a:p>
            <a:pPr lvl="1"/>
            <a:r>
              <a:rPr lang="en-US" sz="1800" dirty="0">
                <a:latin typeface="Times New Roman" panose="02020603050405020304" pitchFamily="18" charset="0"/>
                <a:cs typeface="Times New Roman" panose="02020603050405020304" pitchFamily="18" charset="0"/>
              </a:rPr>
              <a:t>Risk stratification</a:t>
            </a:r>
          </a:p>
          <a:p>
            <a:pPr lvl="1"/>
            <a:r>
              <a:rPr lang="en-US" sz="1800" dirty="0">
                <a:latin typeface="Times New Roman" panose="02020603050405020304" pitchFamily="18" charset="0"/>
                <a:cs typeface="Times New Roman" panose="02020603050405020304" pitchFamily="18" charset="0"/>
              </a:rPr>
              <a:t>specialized care</a:t>
            </a:r>
          </a:p>
          <a:p>
            <a:pPr lvl="1"/>
            <a:r>
              <a:rPr lang="en-US" sz="1800" dirty="0">
                <a:latin typeface="Times New Roman" panose="02020603050405020304" pitchFamily="18" charset="0"/>
                <a:cs typeface="Times New Roman" panose="02020603050405020304" pitchFamily="18" charset="0"/>
              </a:rPr>
              <a:t>Drug therapy combination</a:t>
            </a:r>
          </a:p>
          <a:p>
            <a:r>
              <a:rPr lang="en-US" dirty="0">
                <a:solidFill>
                  <a:schemeClr val="tx1"/>
                </a:solidFill>
                <a:latin typeface="Times New Roman" panose="02020603050405020304" pitchFamily="18" charset="0"/>
                <a:cs typeface="Times New Roman" panose="02020603050405020304" pitchFamily="18" charset="0"/>
              </a:rPr>
              <a:t>“Four-strata risk-assessment” for regular follow-ups (Lichtblau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2023). </a:t>
            </a:r>
          </a:p>
          <a:p>
            <a:r>
              <a:rPr lang="en-US" dirty="0">
                <a:solidFill>
                  <a:schemeClr val="tx1"/>
                </a:solidFill>
                <a:latin typeface="Times New Roman" panose="02020603050405020304" pitchFamily="18" charset="0"/>
                <a:cs typeface="Times New Roman" panose="02020603050405020304" pitchFamily="18" charset="0"/>
              </a:rPr>
              <a:t>“Acute vasoreactivity testing” is beneficial for evaluating liability of CCBs (</a:t>
            </a:r>
            <a:r>
              <a:rPr lang="en-US" dirty="0" err="1">
                <a:solidFill>
                  <a:schemeClr val="tx1"/>
                </a:solidFill>
                <a:latin typeface="Times New Roman" panose="02020603050405020304" pitchFamily="18" charset="0"/>
                <a:cs typeface="Times New Roman" panose="02020603050405020304" pitchFamily="18" charset="0"/>
              </a:rPr>
              <a:t>Ntiloudi</a:t>
            </a:r>
            <a:r>
              <a:rPr lang="en-US" dirty="0">
                <a:solidFill>
                  <a:schemeClr val="tx1"/>
                </a:solidFill>
                <a:latin typeface="Times New Roman" panose="02020603050405020304" pitchFamily="18" charset="0"/>
                <a:cs typeface="Times New Roman" panose="02020603050405020304" pitchFamily="18" charset="0"/>
              </a:rPr>
              <a:t>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2024).</a:t>
            </a:r>
          </a:p>
          <a:p>
            <a:r>
              <a:rPr lang="en-US" dirty="0">
                <a:solidFill>
                  <a:schemeClr val="tx1"/>
                </a:solidFill>
                <a:latin typeface="Times New Roman" panose="02020603050405020304" pitchFamily="18" charset="0"/>
                <a:cs typeface="Times New Roman" panose="02020603050405020304" pitchFamily="18" charset="0"/>
              </a:rPr>
              <a:t>Additional focus on: </a:t>
            </a:r>
          </a:p>
          <a:p>
            <a:pPr lvl="1"/>
            <a:r>
              <a:rPr lang="en-US" sz="1800" dirty="0">
                <a:solidFill>
                  <a:schemeClr val="tx1"/>
                </a:solidFill>
                <a:latin typeface="Times New Roman" panose="02020603050405020304" pitchFamily="18" charset="0"/>
                <a:cs typeface="Times New Roman" panose="02020603050405020304" pitchFamily="18" charset="0"/>
              </a:rPr>
              <a:t>Hemodynamics and </a:t>
            </a:r>
          </a:p>
          <a:p>
            <a:pPr lvl="1"/>
            <a:r>
              <a:rPr lang="en-US" sz="1800" dirty="0">
                <a:solidFill>
                  <a:schemeClr val="tx1"/>
                </a:solidFill>
                <a:latin typeface="Times New Roman" panose="02020603050405020304" pitchFamily="18" charset="0"/>
                <a:cs typeface="Times New Roman" panose="02020603050405020304" pitchFamily="18" charset="0"/>
              </a:rPr>
              <a:t>Imaging techniques</a:t>
            </a:r>
            <a:endParaRPr lang="en-US"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41C9B95-E219-90FC-77F2-8D9460F93B6D}"/>
              </a:ext>
            </a:extLst>
          </p:cNvPr>
          <p:cNvPicPr>
            <a:picLocks noChangeAspect="1"/>
          </p:cNvPicPr>
          <p:nvPr/>
        </p:nvPicPr>
        <p:blipFill>
          <a:blip r:embed="rId5"/>
          <a:stretch>
            <a:fillRect/>
          </a:stretch>
        </p:blipFill>
        <p:spPr>
          <a:xfrm>
            <a:off x="9538141" y="4289789"/>
            <a:ext cx="2339434" cy="1951326"/>
          </a:xfrm>
          <a:prstGeom prst="rect">
            <a:avLst/>
          </a:prstGeom>
        </p:spPr>
      </p:pic>
      <p:pic>
        <p:nvPicPr>
          <p:cNvPr id="7" name="Picture 6">
            <a:extLst>
              <a:ext uri="{FF2B5EF4-FFF2-40B4-BE49-F238E27FC236}">
                <a16:creationId xmlns:a16="http://schemas.microsoft.com/office/drawing/2014/main" id="{985A8BDC-62A9-7DD5-916E-E19DCEEAB6E7}"/>
              </a:ext>
            </a:extLst>
          </p:cNvPr>
          <p:cNvPicPr>
            <a:picLocks noChangeAspect="1"/>
          </p:cNvPicPr>
          <p:nvPr/>
        </p:nvPicPr>
        <p:blipFill>
          <a:blip r:embed="rId6"/>
          <a:stretch>
            <a:fillRect/>
          </a:stretch>
        </p:blipFill>
        <p:spPr>
          <a:xfrm>
            <a:off x="8421346" y="2249807"/>
            <a:ext cx="1791058" cy="1741307"/>
          </a:xfrm>
          <a:prstGeom prst="rect">
            <a:avLst/>
          </a:prstGeom>
        </p:spPr>
      </p:pic>
      <p:pic>
        <p:nvPicPr>
          <p:cNvPr id="6" name="Recorded Sound">
            <a:hlinkClick r:id="" action="ppaction://media"/>
            <a:extLst>
              <a:ext uri="{FF2B5EF4-FFF2-40B4-BE49-F238E27FC236}">
                <a16:creationId xmlns:a16="http://schemas.microsoft.com/office/drawing/2014/main" id="{D2DA1D47-5A82-FAF2-A005-4F201289C9A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65920" y="6336590"/>
            <a:ext cx="406400" cy="406400"/>
          </a:xfrm>
          <a:prstGeom prst="rect">
            <a:avLst/>
          </a:prstGeom>
        </p:spPr>
      </p:pic>
    </p:spTree>
    <p:extLst>
      <p:ext uri="{BB962C8B-B14F-4D97-AF65-F5344CB8AC3E}">
        <p14:creationId xmlns:p14="http://schemas.microsoft.com/office/powerpoint/2010/main" val="399566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3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4D8B7-888C-8957-D40C-001625F56737}"/>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Role of effective communication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395B840-6FFF-CE3F-C8FD-E4A7C49E72E8}"/>
              </a:ext>
            </a:extLst>
          </p:cNvPr>
          <p:cNvSpPr>
            <a:spLocks noGrp="1"/>
          </p:cNvSpPr>
          <p:nvPr>
            <p:ph idx="1"/>
          </p:nvPr>
        </p:nvSpPr>
        <p:spPr>
          <a:xfrm>
            <a:off x="1403364" y="2791325"/>
            <a:ext cx="7037992" cy="3101983"/>
          </a:xfrm>
        </p:spPr>
        <p:txBody>
          <a:bodyPr>
            <a:normAutofit/>
          </a:bodyPr>
          <a:lstStyle/>
          <a:p>
            <a:r>
              <a:rPr lang="en-US" dirty="0">
                <a:latin typeface="Times New Roman" panose="02020603050405020304" pitchFamily="18" charset="0"/>
                <a:cs typeface="Times New Roman" panose="02020603050405020304" pitchFamily="18" charset="0"/>
              </a:rPr>
              <a:t>Communication helps to: </a:t>
            </a:r>
          </a:p>
          <a:p>
            <a:pPr lvl="1"/>
            <a:r>
              <a:rPr lang="en-US" sz="1800" dirty="0">
                <a:latin typeface="Times New Roman" panose="02020603050405020304" pitchFamily="18" charset="0"/>
                <a:cs typeface="Times New Roman" panose="02020603050405020304" pitchFamily="18" charset="0"/>
              </a:rPr>
              <a:t>Enhance decision making attributes</a:t>
            </a:r>
          </a:p>
          <a:p>
            <a:pPr lvl="1"/>
            <a:r>
              <a:rPr lang="en-US" sz="1800" dirty="0">
                <a:solidFill>
                  <a:schemeClr val="tx1"/>
                </a:solidFill>
                <a:latin typeface="Times New Roman" panose="02020603050405020304" pitchFamily="18" charset="0"/>
                <a:cs typeface="Times New Roman" panose="02020603050405020304" pitchFamily="18" charset="0"/>
              </a:rPr>
              <a:t>Foster advancement in care planning (Ford </a:t>
            </a:r>
            <a:r>
              <a:rPr lang="en-US" sz="1800" i="1" dirty="0">
                <a:solidFill>
                  <a:schemeClr val="tx1"/>
                </a:solidFill>
                <a:latin typeface="Times New Roman" panose="02020603050405020304" pitchFamily="18" charset="0"/>
                <a:cs typeface="Times New Roman" panose="02020603050405020304" pitchFamily="18" charset="0"/>
              </a:rPr>
              <a:t>et al</a:t>
            </a:r>
            <a:r>
              <a:rPr lang="en-US" sz="1800" dirty="0">
                <a:solidFill>
                  <a:schemeClr val="tx1"/>
                </a:solidFill>
                <a:latin typeface="Times New Roman" panose="02020603050405020304" pitchFamily="18" charset="0"/>
                <a:cs typeface="Times New Roman" panose="02020603050405020304" pitchFamily="18" charset="0"/>
              </a:rPr>
              <a:t>. 2024) </a:t>
            </a:r>
          </a:p>
          <a:p>
            <a:pPr lvl="1"/>
            <a:r>
              <a:rPr lang="en-US" sz="1800" dirty="0">
                <a:solidFill>
                  <a:schemeClr val="tx1"/>
                </a:solidFill>
                <a:latin typeface="Times New Roman" panose="02020603050405020304" pitchFamily="18" charset="0"/>
                <a:cs typeface="Times New Roman" panose="02020603050405020304" pitchFamily="18" charset="0"/>
              </a:rPr>
              <a:t>Improves care coordination  </a:t>
            </a:r>
            <a:endParaRPr lang="en-US" sz="1800"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Establish better therapeutic alliances for the patient (</a:t>
            </a:r>
            <a:r>
              <a:rPr lang="en-US" dirty="0">
                <a:solidFill>
                  <a:schemeClr val="tx1"/>
                </a:solidFill>
                <a:latin typeface="Times New Roman" panose="02020603050405020304" pitchFamily="18" charset="0"/>
                <a:cs typeface="Times New Roman" panose="02020603050405020304" pitchFamily="18" charset="0"/>
              </a:rPr>
              <a:t>Brewer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Significantly mitigates differences of beliefs and misinterpretation.</a:t>
            </a:r>
          </a:p>
        </p:txBody>
      </p:sp>
      <p:pic>
        <p:nvPicPr>
          <p:cNvPr id="5" name="Picture 4">
            <a:extLst>
              <a:ext uri="{FF2B5EF4-FFF2-40B4-BE49-F238E27FC236}">
                <a16:creationId xmlns:a16="http://schemas.microsoft.com/office/drawing/2014/main" id="{0F0C2927-E0CD-1082-4153-F4D4FD9FC304}"/>
              </a:ext>
            </a:extLst>
          </p:cNvPr>
          <p:cNvPicPr>
            <a:picLocks noChangeAspect="1"/>
          </p:cNvPicPr>
          <p:nvPr/>
        </p:nvPicPr>
        <p:blipFill>
          <a:blip r:embed="rId5"/>
          <a:stretch>
            <a:fillRect/>
          </a:stretch>
        </p:blipFill>
        <p:spPr>
          <a:xfrm>
            <a:off x="7997077" y="4778376"/>
            <a:ext cx="1933845" cy="1752845"/>
          </a:xfrm>
          <a:prstGeom prst="rect">
            <a:avLst/>
          </a:prstGeom>
        </p:spPr>
      </p:pic>
      <p:pic>
        <p:nvPicPr>
          <p:cNvPr id="7" name="Picture 6">
            <a:extLst>
              <a:ext uri="{FF2B5EF4-FFF2-40B4-BE49-F238E27FC236}">
                <a16:creationId xmlns:a16="http://schemas.microsoft.com/office/drawing/2014/main" id="{133255A3-A963-EC83-CE4A-A5479CE40DD1}"/>
              </a:ext>
            </a:extLst>
          </p:cNvPr>
          <p:cNvPicPr>
            <a:picLocks noChangeAspect="1"/>
          </p:cNvPicPr>
          <p:nvPr/>
        </p:nvPicPr>
        <p:blipFill>
          <a:blip r:embed="rId6"/>
          <a:stretch>
            <a:fillRect/>
          </a:stretch>
        </p:blipFill>
        <p:spPr>
          <a:xfrm>
            <a:off x="9960864" y="3298151"/>
            <a:ext cx="1984543" cy="1752845"/>
          </a:xfrm>
          <a:prstGeom prst="rect">
            <a:avLst/>
          </a:prstGeom>
        </p:spPr>
      </p:pic>
      <p:pic>
        <p:nvPicPr>
          <p:cNvPr id="9" name="Picture 8">
            <a:extLst>
              <a:ext uri="{FF2B5EF4-FFF2-40B4-BE49-F238E27FC236}">
                <a16:creationId xmlns:a16="http://schemas.microsoft.com/office/drawing/2014/main" id="{5684CD2D-CA88-8E7D-F587-92F4C3EBDAD1}"/>
              </a:ext>
            </a:extLst>
          </p:cNvPr>
          <p:cNvPicPr>
            <a:picLocks noChangeAspect="1"/>
          </p:cNvPicPr>
          <p:nvPr/>
        </p:nvPicPr>
        <p:blipFill>
          <a:blip r:embed="rId7"/>
          <a:stretch>
            <a:fillRect/>
          </a:stretch>
        </p:blipFill>
        <p:spPr>
          <a:xfrm>
            <a:off x="7939919" y="2392159"/>
            <a:ext cx="1933844" cy="1889893"/>
          </a:xfrm>
          <a:prstGeom prst="rect">
            <a:avLst/>
          </a:prstGeom>
        </p:spPr>
      </p:pic>
      <p:pic>
        <p:nvPicPr>
          <p:cNvPr id="6" name="Recorded Sound">
            <a:hlinkClick r:id="" action="ppaction://media"/>
            <a:extLst>
              <a:ext uri="{FF2B5EF4-FFF2-40B4-BE49-F238E27FC236}">
                <a16:creationId xmlns:a16="http://schemas.microsoft.com/office/drawing/2014/main" id="{1949800F-818A-E15B-F138-360888FD4E2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1676" y="6328021"/>
            <a:ext cx="406400" cy="406400"/>
          </a:xfrm>
          <a:prstGeom prst="rect">
            <a:avLst/>
          </a:prstGeom>
        </p:spPr>
      </p:pic>
    </p:spTree>
    <p:extLst>
      <p:ext uri="{BB962C8B-B14F-4D97-AF65-F5344CB8AC3E}">
        <p14:creationId xmlns:p14="http://schemas.microsoft.com/office/powerpoint/2010/main" val="287607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94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A471E-7C1A-BF52-61E3-EADBDCF1EAD9}"/>
              </a:ext>
            </a:extLst>
          </p:cNvPr>
          <p:cNvSpPr>
            <a:spLocks noGrp="1"/>
          </p:cNvSpPr>
          <p:nvPr>
            <p:ph type="title"/>
          </p:nvPr>
        </p:nvSpPr>
        <p:spPr>
          <a:xfrm>
            <a:off x="796330" y="562114"/>
            <a:ext cx="10599340" cy="1188720"/>
          </a:xfrm>
        </p:spPr>
        <p:txBody>
          <a:bodyPr>
            <a:noAutofit/>
          </a:bodyPr>
          <a:lstStyle/>
          <a:p>
            <a:r>
              <a:rPr lang="en-US" dirty="0">
                <a:solidFill>
                  <a:schemeClr val="tx1"/>
                </a:solidFill>
                <a:latin typeface="Times New Roman" panose="02020603050405020304" pitchFamily="18" charset="0"/>
                <a:cs typeface="Times New Roman" panose="02020603050405020304" pitchFamily="18" charset="0"/>
              </a:rPr>
              <a:t>Pharmacological and non-pharmacological treatment for pulmonary hypertension</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131FC9-BA43-5069-2FBA-BDBCAE67E1A4}"/>
              </a:ext>
            </a:extLst>
          </p:cNvPr>
          <p:cNvSpPr>
            <a:spLocks noGrp="1"/>
          </p:cNvSpPr>
          <p:nvPr>
            <p:ph idx="1"/>
          </p:nvPr>
        </p:nvSpPr>
        <p:spPr>
          <a:xfrm>
            <a:off x="546715" y="2599543"/>
            <a:ext cx="7317125" cy="3101983"/>
          </a:xfrm>
        </p:spPr>
        <p:txBody>
          <a:bodyPr>
            <a:normAutofit/>
          </a:bodyPr>
          <a:lstStyle/>
          <a:p>
            <a:r>
              <a:rPr lang="en-US" dirty="0">
                <a:latin typeface="Times New Roman" panose="02020603050405020304" pitchFamily="18" charset="0"/>
                <a:cs typeface="Times New Roman" panose="02020603050405020304" pitchFamily="18" charset="0"/>
              </a:rPr>
              <a:t>Lung transplant is one of the best possible treatment. </a:t>
            </a:r>
          </a:p>
          <a:p>
            <a:r>
              <a:rPr lang="en-US" dirty="0">
                <a:latin typeface="Times New Roman" panose="02020603050405020304" pitchFamily="18" charset="0"/>
                <a:cs typeface="Times New Roman" panose="02020603050405020304" pitchFamily="18" charset="0"/>
              </a:rPr>
              <a:t>Other appropriate treatment strategies (</a:t>
            </a:r>
            <a:r>
              <a:rPr lang="en-US" dirty="0">
                <a:solidFill>
                  <a:schemeClr val="tx1"/>
                </a:solidFill>
                <a:latin typeface="Times New Roman" panose="02020603050405020304" pitchFamily="18" charset="0"/>
                <a:cs typeface="Times New Roman" panose="02020603050405020304" pitchFamily="18" charset="0"/>
              </a:rPr>
              <a:t>Tsai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2024</a:t>
            </a:r>
            <a:r>
              <a:rPr lang="en-US" dirty="0">
                <a:latin typeface="Times New Roman" panose="02020603050405020304" pitchFamily="18" charset="0"/>
                <a:cs typeface="Times New Roman" panose="02020603050405020304" pitchFamily="18" charset="0"/>
              </a:rPr>
              <a:t>): </a:t>
            </a:r>
          </a:p>
          <a:p>
            <a:pPr lvl="1"/>
            <a:r>
              <a:rPr lang="en-US" sz="1800" dirty="0">
                <a:solidFill>
                  <a:schemeClr val="tx1"/>
                </a:solidFill>
                <a:latin typeface="Times New Roman" panose="02020603050405020304" pitchFamily="18" charset="0"/>
                <a:cs typeface="Times New Roman" panose="02020603050405020304" pitchFamily="18" charset="0"/>
              </a:rPr>
              <a:t>Manual acupuncture</a:t>
            </a:r>
          </a:p>
          <a:p>
            <a:pPr lvl="1"/>
            <a:r>
              <a:rPr lang="en-US" sz="1800" dirty="0">
                <a:solidFill>
                  <a:schemeClr val="tx1"/>
                </a:solidFill>
                <a:latin typeface="Times New Roman" panose="02020603050405020304" pitchFamily="18" charset="0"/>
                <a:cs typeface="Times New Roman" panose="02020603050405020304" pitchFamily="18" charset="0"/>
              </a:rPr>
              <a:t>“Vagal nerve stimulation” (VNS)</a:t>
            </a:r>
          </a:p>
          <a:p>
            <a:r>
              <a:rPr lang="en-US" dirty="0">
                <a:solidFill>
                  <a:schemeClr val="tx1"/>
                </a:solidFill>
                <a:latin typeface="Times New Roman" panose="02020603050405020304" pitchFamily="18" charset="0"/>
                <a:cs typeface="Times New Roman" panose="02020603050405020304" pitchFamily="18" charset="0"/>
              </a:rPr>
              <a:t>Major focus of care is on nitric oxide, prostacyclin, and endothelin signaling.</a:t>
            </a:r>
          </a:p>
          <a:p>
            <a:r>
              <a:rPr lang="en-US" dirty="0">
                <a:solidFill>
                  <a:schemeClr val="tx1"/>
                </a:solidFill>
                <a:latin typeface="Times New Roman" panose="02020603050405020304" pitchFamily="18" charset="0"/>
                <a:cs typeface="Times New Roman" panose="02020603050405020304" pitchFamily="18" charset="0"/>
              </a:rPr>
              <a:t>“PAH-specific therapy” is also effective to treat pulmonary hypertension (Sharma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2025). </a:t>
            </a:r>
          </a:p>
        </p:txBody>
      </p:sp>
      <p:pic>
        <p:nvPicPr>
          <p:cNvPr id="4" name="Picture 3" descr="Figure 2">
            <a:extLst>
              <a:ext uri="{FF2B5EF4-FFF2-40B4-BE49-F238E27FC236}">
                <a16:creationId xmlns:a16="http://schemas.microsoft.com/office/drawing/2014/main" id="{F6ADD7BE-4DEB-9748-34D6-CBF00A2A8A6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46268" y="2259448"/>
            <a:ext cx="3686928" cy="3633860"/>
          </a:xfrm>
          <a:prstGeom prst="rect">
            <a:avLst/>
          </a:prstGeom>
          <a:noFill/>
          <a:ln>
            <a:noFill/>
          </a:ln>
        </p:spPr>
      </p:pic>
      <p:sp>
        <p:nvSpPr>
          <p:cNvPr id="5" name="TextBox 4">
            <a:extLst>
              <a:ext uri="{FF2B5EF4-FFF2-40B4-BE49-F238E27FC236}">
                <a16:creationId xmlns:a16="http://schemas.microsoft.com/office/drawing/2014/main" id="{CA04AB9A-97E8-A6B1-8CB6-1B698041114D}"/>
              </a:ext>
            </a:extLst>
          </p:cNvPr>
          <p:cNvSpPr txBox="1"/>
          <p:nvPr/>
        </p:nvSpPr>
        <p:spPr>
          <a:xfrm>
            <a:off x="7699984" y="5999344"/>
            <a:ext cx="4379495"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8: Strategies for managing pulmonary hypertension </a:t>
            </a:r>
          </a:p>
          <a:p>
            <a:pPr algn="ctr"/>
            <a:r>
              <a:rPr lang="en-US" sz="1200" b="1" dirty="0">
                <a:latin typeface="Times New Roman" panose="02020603050405020304" pitchFamily="18" charset="0"/>
                <a:cs typeface="Times New Roman" panose="02020603050405020304" pitchFamily="18" charset="0"/>
              </a:rPr>
              <a:t>(Source: </a:t>
            </a:r>
            <a:r>
              <a:rPr lang="en-US" sz="1200" b="1" dirty="0" err="1">
                <a:latin typeface="Times New Roman" panose="02020603050405020304" pitchFamily="18" charset="0"/>
                <a:cs typeface="Times New Roman" panose="02020603050405020304" pitchFamily="18" charset="0"/>
              </a:rPr>
              <a:t>Ntiloudi</a:t>
            </a:r>
            <a:r>
              <a:rPr lang="en-US" sz="1200" b="1" dirty="0">
                <a:latin typeface="Times New Roman" panose="02020603050405020304" pitchFamily="18" charset="0"/>
                <a:cs typeface="Times New Roman" panose="02020603050405020304" pitchFamily="18" charset="0"/>
              </a:rPr>
              <a:t>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2024)</a:t>
            </a:r>
          </a:p>
        </p:txBody>
      </p:sp>
      <p:pic>
        <p:nvPicPr>
          <p:cNvPr id="6" name="Recorded Sound">
            <a:hlinkClick r:id="" action="ppaction://media"/>
            <a:extLst>
              <a:ext uri="{FF2B5EF4-FFF2-40B4-BE49-F238E27FC236}">
                <a16:creationId xmlns:a16="http://schemas.microsoft.com/office/drawing/2014/main" id="{7585CEA2-2558-249A-86D3-B4D53BD27A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3079" y="6363845"/>
            <a:ext cx="406400" cy="406400"/>
          </a:xfrm>
          <a:prstGeom prst="rect">
            <a:avLst/>
          </a:prstGeom>
        </p:spPr>
      </p:pic>
    </p:spTree>
    <p:extLst>
      <p:ext uri="{BB962C8B-B14F-4D97-AF65-F5344CB8AC3E}">
        <p14:creationId xmlns:p14="http://schemas.microsoft.com/office/powerpoint/2010/main" val="2827899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7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F5337-964E-6FC7-85C4-1BE71EBCA15F}"/>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Ethical considerations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333655-D650-678B-D608-07C245B79959}"/>
              </a:ext>
            </a:extLst>
          </p:cNvPr>
          <p:cNvSpPr>
            <a:spLocks noGrp="1"/>
          </p:cNvSpPr>
          <p:nvPr>
            <p:ph idx="1"/>
          </p:nvPr>
        </p:nvSpPr>
        <p:spPr>
          <a:xfrm>
            <a:off x="1381439" y="2839714"/>
            <a:ext cx="7729728" cy="3101983"/>
          </a:xfrm>
        </p:spPr>
        <p:txBody>
          <a:bodyPr>
            <a:normAutofit/>
          </a:bodyPr>
          <a:lstStyle/>
          <a:p>
            <a:r>
              <a:rPr lang="en-US" dirty="0">
                <a:latin typeface="Times New Roman" panose="02020603050405020304" pitchFamily="18" charset="0"/>
                <a:cs typeface="Times New Roman" panose="02020603050405020304" pitchFamily="18" charset="0"/>
              </a:rPr>
              <a:t>Ethical consideration shall integrate aspects of:</a:t>
            </a:r>
          </a:p>
          <a:p>
            <a:pPr lvl="1"/>
            <a:r>
              <a:rPr lang="en-US" sz="1800" dirty="0">
                <a:latin typeface="Times New Roman" panose="02020603050405020304" pitchFamily="18" charset="0"/>
                <a:cs typeface="Times New Roman" panose="02020603050405020304" pitchFamily="18" charset="0"/>
              </a:rPr>
              <a:t>Genetic testing</a:t>
            </a:r>
          </a:p>
          <a:p>
            <a:pPr lvl="1"/>
            <a:r>
              <a:rPr lang="en-US" sz="1800" dirty="0">
                <a:latin typeface="Times New Roman" panose="02020603050405020304" pitchFamily="18" charset="0"/>
                <a:cs typeface="Times New Roman" panose="02020603050405020304" pitchFamily="18" charset="0"/>
              </a:rPr>
              <a:t>Advanced care for discharge planning</a:t>
            </a:r>
          </a:p>
          <a:p>
            <a:pPr lvl="1"/>
            <a:r>
              <a:rPr lang="en-US" sz="1800" dirty="0">
                <a:latin typeface="Times New Roman" panose="02020603050405020304" pitchFamily="18" charset="0"/>
                <a:cs typeface="Times New Roman" panose="02020603050405020304" pitchFamily="18" charset="0"/>
              </a:rPr>
              <a:t>Informed consent, duty </a:t>
            </a:r>
            <a:r>
              <a:rPr lang="en-US" sz="1800" dirty="0">
                <a:solidFill>
                  <a:schemeClr val="tx1"/>
                </a:solidFill>
                <a:latin typeface="Times New Roman" panose="02020603050405020304" pitchFamily="18" charset="0"/>
                <a:cs typeface="Times New Roman" panose="02020603050405020304" pitchFamily="18" charset="0"/>
              </a:rPr>
              <a:t>of care, autonomy, and maintaining dignity (Swietlik </a:t>
            </a:r>
            <a:r>
              <a:rPr lang="en-US" sz="1800" i="1" dirty="0">
                <a:solidFill>
                  <a:schemeClr val="tx1"/>
                </a:solidFill>
                <a:latin typeface="Times New Roman" panose="02020603050405020304" pitchFamily="18" charset="0"/>
                <a:cs typeface="Times New Roman" panose="02020603050405020304" pitchFamily="18" charset="0"/>
              </a:rPr>
              <a:t>et al</a:t>
            </a:r>
            <a:r>
              <a:rPr lang="en-US" sz="1800" dirty="0">
                <a:solidFill>
                  <a:schemeClr val="tx1"/>
                </a:solidFill>
                <a:latin typeface="Times New Roman" panose="02020603050405020304" pitchFamily="18" charset="0"/>
                <a:cs typeface="Times New Roman" panose="02020603050405020304" pitchFamily="18" charset="0"/>
              </a:rPr>
              <a:t>. 2025). </a:t>
            </a:r>
          </a:p>
          <a:p>
            <a:r>
              <a:rPr lang="en-US" dirty="0">
                <a:solidFill>
                  <a:schemeClr val="tx1"/>
                </a:solidFill>
                <a:latin typeface="Times New Roman" panose="02020603050405020304" pitchFamily="18" charset="0"/>
                <a:cs typeface="Times New Roman" panose="02020603050405020304" pitchFamily="18" charset="0"/>
              </a:rPr>
              <a:t>Patient should be addressed with:</a:t>
            </a:r>
          </a:p>
          <a:p>
            <a:pPr lvl="1"/>
            <a:r>
              <a:rPr lang="en-US" sz="1800" dirty="0">
                <a:solidFill>
                  <a:schemeClr val="tx1"/>
                </a:solidFill>
                <a:latin typeface="Times New Roman" panose="02020603050405020304" pitchFamily="18" charset="0"/>
                <a:cs typeface="Times New Roman" panose="02020603050405020304" pitchFamily="18" charset="0"/>
              </a:rPr>
              <a:t>Empathetic support and </a:t>
            </a:r>
          </a:p>
          <a:p>
            <a:pPr lvl="1"/>
            <a:r>
              <a:rPr lang="en-US" sz="1800" dirty="0">
                <a:solidFill>
                  <a:schemeClr val="tx1"/>
                </a:solidFill>
                <a:latin typeface="Times New Roman" panose="02020603050405020304" pitchFamily="18" charset="0"/>
                <a:cs typeface="Times New Roman" panose="02020603050405020304" pitchFamily="18" charset="0"/>
              </a:rPr>
              <a:t>Equitable access </a:t>
            </a:r>
          </a:p>
          <a:p>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CE12D68-211B-C6EA-BA5F-FA244522BD3D}"/>
              </a:ext>
            </a:extLst>
          </p:cNvPr>
          <p:cNvPicPr>
            <a:picLocks noChangeAspect="1"/>
          </p:cNvPicPr>
          <p:nvPr/>
        </p:nvPicPr>
        <p:blipFill>
          <a:blip r:embed="rId5"/>
          <a:stretch>
            <a:fillRect/>
          </a:stretch>
        </p:blipFill>
        <p:spPr>
          <a:xfrm>
            <a:off x="8536070" y="4774078"/>
            <a:ext cx="1764513" cy="1495635"/>
          </a:xfrm>
          <a:prstGeom prst="rect">
            <a:avLst/>
          </a:prstGeom>
        </p:spPr>
      </p:pic>
      <p:pic>
        <p:nvPicPr>
          <p:cNvPr id="7" name="Picture 6">
            <a:extLst>
              <a:ext uri="{FF2B5EF4-FFF2-40B4-BE49-F238E27FC236}">
                <a16:creationId xmlns:a16="http://schemas.microsoft.com/office/drawing/2014/main" id="{16B33658-9BA5-3D7A-01C4-2413122CECDF}"/>
              </a:ext>
            </a:extLst>
          </p:cNvPr>
          <p:cNvPicPr>
            <a:picLocks noChangeAspect="1"/>
          </p:cNvPicPr>
          <p:nvPr/>
        </p:nvPicPr>
        <p:blipFill>
          <a:blip r:embed="rId6"/>
          <a:stretch>
            <a:fillRect/>
          </a:stretch>
        </p:blipFill>
        <p:spPr>
          <a:xfrm>
            <a:off x="8718141" y="2452270"/>
            <a:ext cx="1400370" cy="1495634"/>
          </a:xfrm>
          <a:prstGeom prst="rect">
            <a:avLst/>
          </a:prstGeom>
        </p:spPr>
      </p:pic>
      <p:pic>
        <p:nvPicPr>
          <p:cNvPr id="9" name="Picture 8">
            <a:extLst>
              <a:ext uri="{FF2B5EF4-FFF2-40B4-BE49-F238E27FC236}">
                <a16:creationId xmlns:a16="http://schemas.microsoft.com/office/drawing/2014/main" id="{0813DE54-D29E-879B-89F1-7759BB950801}"/>
              </a:ext>
            </a:extLst>
          </p:cNvPr>
          <p:cNvPicPr>
            <a:picLocks noChangeAspect="1"/>
          </p:cNvPicPr>
          <p:nvPr/>
        </p:nvPicPr>
        <p:blipFill>
          <a:blip r:embed="rId7"/>
          <a:stretch>
            <a:fillRect/>
          </a:stretch>
        </p:blipFill>
        <p:spPr>
          <a:xfrm>
            <a:off x="10300583" y="3059760"/>
            <a:ext cx="1648055" cy="1552792"/>
          </a:xfrm>
          <a:prstGeom prst="rect">
            <a:avLst/>
          </a:prstGeom>
        </p:spPr>
      </p:pic>
      <p:pic>
        <p:nvPicPr>
          <p:cNvPr id="8" name="Recorded Sound">
            <a:hlinkClick r:id="" action="ppaction://media"/>
            <a:extLst>
              <a:ext uri="{FF2B5EF4-FFF2-40B4-BE49-F238E27FC236}">
                <a16:creationId xmlns:a16="http://schemas.microsoft.com/office/drawing/2014/main" id="{CF9FE0AA-E5B7-779F-00C6-2DC83A9E3FC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42238" y="6331607"/>
            <a:ext cx="406400" cy="406400"/>
          </a:xfrm>
          <a:prstGeom prst="rect">
            <a:avLst/>
          </a:prstGeom>
        </p:spPr>
      </p:pic>
    </p:spTree>
    <p:extLst>
      <p:ext uri="{BB962C8B-B14F-4D97-AF65-F5344CB8AC3E}">
        <p14:creationId xmlns:p14="http://schemas.microsoft.com/office/powerpoint/2010/main" val="1224570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1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CCBB2-F85E-6283-6EBD-6E52F93571A1}"/>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Recommendations associated with the NHS and NICE guidelines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68096AC-1FAB-562F-6A51-BE6EE7C0F472}"/>
              </a:ext>
            </a:extLst>
          </p:cNvPr>
          <p:cNvSpPr>
            <a:spLocks noGrp="1"/>
          </p:cNvSpPr>
          <p:nvPr>
            <p:ph idx="1"/>
          </p:nvPr>
        </p:nvSpPr>
        <p:spPr>
          <a:xfrm>
            <a:off x="691094" y="2791325"/>
            <a:ext cx="6720359" cy="3101983"/>
          </a:xfrm>
        </p:spPr>
        <p:txBody>
          <a:bodyPr>
            <a:noAutofit/>
          </a:bodyPr>
          <a:lstStyle/>
          <a:p>
            <a:r>
              <a:rPr lang="en-US" dirty="0">
                <a:latin typeface="Times New Roman" panose="02020603050405020304" pitchFamily="18" charset="0"/>
                <a:cs typeface="Times New Roman" panose="02020603050405020304" pitchFamily="18" charset="0"/>
              </a:rPr>
              <a:t>NICE guidelines suggests (NICE 2018): </a:t>
            </a:r>
          </a:p>
          <a:p>
            <a:r>
              <a:rPr lang="en-US" dirty="0">
                <a:solidFill>
                  <a:schemeClr val="tx1"/>
                </a:solidFill>
                <a:latin typeface="Times New Roman" panose="02020603050405020304" pitchFamily="18" charset="0"/>
                <a:cs typeface="Times New Roman" panose="02020603050405020304" pitchFamily="18" charset="0"/>
              </a:rPr>
              <a:t>Integration of bosentan </a:t>
            </a:r>
          </a:p>
          <a:p>
            <a:r>
              <a:rPr lang="en-US" dirty="0">
                <a:solidFill>
                  <a:schemeClr val="tx1"/>
                </a:solidFill>
                <a:latin typeface="Times New Roman" panose="02020603050405020304" pitchFamily="18" charset="0"/>
                <a:cs typeface="Times New Roman" panose="02020603050405020304" pitchFamily="18" charset="0"/>
              </a:rPr>
              <a:t>Beta blockers</a:t>
            </a:r>
          </a:p>
          <a:p>
            <a:r>
              <a:rPr lang="en-US" dirty="0">
                <a:solidFill>
                  <a:schemeClr val="tx1"/>
                </a:solidFill>
                <a:latin typeface="Times New Roman" panose="02020603050405020304" pitchFamily="18" charset="0"/>
                <a:cs typeface="Times New Roman" panose="02020603050405020304" pitchFamily="18" charset="0"/>
              </a:rPr>
              <a:t>“Phosphodiesterase-5 (PD-5) inhibitors”</a:t>
            </a:r>
          </a:p>
          <a:p>
            <a:r>
              <a:rPr lang="en-US" dirty="0">
                <a:solidFill>
                  <a:schemeClr val="tx1"/>
                </a:solidFill>
                <a:latin typeface="Times New Roman" panose="02020603050405020304" pitchFamily="18" charset="0"/>
                <a:cs typeface="Times New Roman" panose="02020603050405020304" pitchFamily="18" charset="0"/>
              </a:rPr>
              <a:t>Smoking cessation and </a:t>
            </a:r>
          </a:p>
          <a:p>
            <a:r>
              <a:rPr lang="en-US" dirty="0">
                <a:solidFill>
                  <a:schemeClr val="tx1"/>
                </a:solidFill>
                <a:latin typeface="Times New Roman" panose="02020603050405020304" pitchFamily="18" charset="0"/>
                <a:cs typeface="Times New Roman" panose="02020603050405020304" pitchFamily="18" charset="0"/>
              </a:rPr>
              <a:t>Approach of non-invasive ventilation</a:t>
            </a:r>
          </a:p>
          <a:p>
            <a:r>
              <a:rPr lang="en-US" dirty="0">
                <a:solidFill>
                  <a:schemeClr val="tx1"/>
                </a:solidFill>
                <a:latin typeface="Times New Roman" panose="02020603050405020304" pitchFamily="18" charset="0"/>
                <a:cs typeface="Times New Roman" panose="02020603050405020304" pitchFamily="18" charset="0"/>
              </a:rPr>
              <a:t>NHS England (2015) indicated for integration of “</a:t>
            </a:r>
            <a:r>
              <a:rPr lang="en-US" dirty="0" err="1">
                <a:solidFill>
                  <a:schemeClr val="tx1"/>
                </a:solidFill>
                <a:latin typeface="Times New Roman" panose="02020603050405020304" pitchFamily="18" charset="0"/>
                <a:cs typeface="Times New Roman" panose="02020603050405020304" pitchFamily="18" charset="0"/>
              </a:rPr>
              <a:t>Epoprostenol</a:t>
            </a:r>
            <a:r>
              <a:rPr lang="en-US" dirty="0">
                <a:solidFill>
                  <a:schemeClr val="tx1"/>
                </a:solidFill>
                <a:latin typeface="Times New Roman" panose="02020603050405020304" pitchFamily="18" charset="0"/>
                <a:cs typeface="Times New Roman" panose="02020603050405020304" pitchFamily="18" charset="0"/>
              </a:rPr>
              <a:t> injection”. </a:t>
            </a:r>
          </a:p>
          <a:p>
            <a:r>
              <a:rPr lang="en-US" dirty="0">
                <a:solidFill>
                  <a:schemeClr val="tx1"/>
                </a:solidFill>
                <a:latin typeface="Times New Roman" panose="02020603050405020304" pitchFamily="18" charset="0"/>
                <a:cs typeface="Times New Roman" panose="02020603050405020304" pitchFamily="18" charset="0"/>
              </a:rPr>
              <a:t>“Balloon pulmonary angioplasty”  can also be effective (NICE 2016).</a:t>
            </a:r>
            <a:endParaRPr lang="en-US"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B9760197-E0F6-32F9-D809-971980906B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0574" y="2645143"/>
            <a:ext cx="4340332" cy="23674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22C7024-1DDF-5679-BA91-89B379B0DEAC}"/>
              </a:ext>
            </a:extLst>
          </p:cNvPr>
          <p:cNvSpPr txBox="1"/>
          <p:nvPr/>
        </p:nvSpPr>
        <p:spPr>
          <a:xfrm>
            <a:off x="6884168" y="5043448"/>
            <a:ext cx="4893144" cy="461665"/>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9: Stem cell transplant for pulmonary hypertension  </a:t>
            </a:r>
          </a:p>
          <a:p>
            <a:pPr algn="ctr"/>
            <a:r>
              <a:rPr lang="en-US" sz="1200" b="1" dirty="0">
                <a:latin typeface="Times New Roman" panose="02020603050405020304" pitchFamily="18" charset="0"/>
                <a:cs typeface="Times New Roman" panose="02020603050405020304" pitchFamily="18" charset="0"/>
              </a:rPr>
              <a:t>(Source: Sharma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2025)</a:t>
            </a:r>
          </a:p>
        </p:txBody>
      </p:sp>
      <p:pic>
        <p:nvPicPr>
          <p:cNvPr id="5" name="Recorded Sound">
            <a:hlinkClick r:id="" action="ppaction://media"/>
            <a:extLst>
              <a:ext uri="{FF2B5EF4-FFF2-40B4-BE49-F238E27FC236}">
                <a16:creationId xmlns:a16="http://schemas.microsoft.com/office/drawing/2014/main" id="{38B1C804-85EB-A70D-B47D-266269E1D5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74112" y="6339490"/>
            <a:ext cx="406400" cy="406400"/>
          </a:xfrm>
          <a:prstGeom prst="rect">
            <a:avLst/>
          </a:prstGeom>
        </p:spPr>
      </p:pic>
    </p:spTree>
    <p:extLst>
      <p:ext uri="{BB962C8B-B14F-4D97-AF65-F5344CB8AC3E}">
        <p14:creationId xmlns:p14="http://schemas.microsoft.com/office/powerpoint/2010/main" val="87585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0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A60F-2439-6A2C-210D-20CD9AF3C386}"/>
              </a:ext>
            </a:extLst>
          </p:cNvPr>
          <p:cNvSpPr>
            <a:spLocks noGrp="1"/>
          </p:cNvSpPr>
          <p:nvPr>
            <p:ph type="title"/>
          </p:nvPr>
        </p:nvSpPr>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Lifestyle modifications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D31E3B-C4FF-AEE6-94A0-4143830BECDC}"/>
              </a:ext>
            </a:extLst>
          </p:cNvPr>
          <p:cNvSpPr>
            <a:spLocks noGrp="1"/>
          </p:cNvSpPr>
          <p:nvPr>
            <p:ph idx="1"/>
          </p:nvPr>
        </p:nvSpPr>
        <p:spPr>
          <a:xfrm>
            <a:off x="950977" y="2666921"/>
            <a:ext cx="6624106" cy="3101983"/>
          </a:xfrm>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Lifestyle enhancement or modifications to manage pulmonary hypertension includes:</a:t>
            </a:r>
          </a:p>
          <a:p>
            <a:pPr lvl="1" algn="just"/>
            <a:r>
              <a:rPr lang="en-US" sz="1800" dirty="0">
                <a:solidFill>
                  <a:schemeClr val="tx1"/>
                </a:solidFill>
                <a:latin typeface="Times New Roman" panose="02020603050405020304" pitchFamily="18" charset="0"/>
                <a:cs typeface="Times New Roman" panose="02020603050405020304" pitchFamily="18" charset="0"/>
              </a:rPr>
              <a:t>Sleeping pattern </a:t>
            </a:r>
          </a:p>
          <a:p>
            <a:pPr lvl="1" algn="just"/>
            <a:r>
              <a:rPr lang="en-US" sz="1800" dirty="0">
                <a:solidFill>
                  <a:schemeClr val="tx1"/>
                </a:solidFill>
                <a:latin typeface="Times New Roman" panose="02020603050405020304" pitchFamily="18" charset="0"/>
                <a:cs typeface="Times New Roman" panose="02020603050405020304" pitchFamily="18" charset="0"/>
              </a:rPr>
              <a:t>Dietary pattern</a:t>
            </a:r>
          </a:p>
          <a:p>
            <a:pPr lvl="1" algn="just"/>
            <a:r>
              <a:rPr lang="en-US" sz="1800" dirty="0">
                <a:solidFill>
                  <a:schemeClr val="tx1"/>
                </a:solidFill>
                <a:latin typeface="Times New Roman" panose="02020603050405020304" pitchFamily="18" charset="0"/>
                <a:cs typeface="Times New Roman" panose="02020603050405020304" pitchFamily="18" charset="0"/>
              </a:rPr>
              <a:t>Exercise training for better cardiopulmonary endurance (Liu </a:t>
            </a:r>
            <a:r>
              <a:rPr lang="en-US" sz="1800" i="1" dirty="0">
                <a:solidFill>
                  <a:schemeClr val="tx1"/>
                </a:solidFill>
                <a:latin typeface="Times New Roman" panose="02020603050405020304" pitchFamily="18" charset="0"/>
                <a:cs typeface="Times New Roman" panose="02020603050405020304" pitchFamily="18" charset="0"/>
              </a:rPr>
              <a:t>et al</a:t>
            </a:r>
            <a:r>
              <a:rPr lang="en-US" sz="1800" dirty="0">
                <a:solidFill>
                  <a:schemeClr val="tx1"/>
                </a:solidFill>
                <a:latin typeface="Times New Roman" panose="02020603050405020304" pitchFamily="18" charset="0"/>
                <a:cs typeface="Times New Roman" panose="02020603050405020304" pitchFamily="18" charset="0"/>
              </a:rPr>
              <a:t>. 2025). </a:t>
            </a:r>
          </a:p>
          <a:p>
            <a:pPr algn="just"/>
            <a:r>
              <a:rPr lang="en-US" dirty="0">
                <a:latin typeface="Times New Roman" panose="02020603050405020304" pitchFamily="18" charset="0"/>
                <a:cs typeface="Times New Roman" panose="02020603050405020304" pitchFamily="18" charset="0"/>
              </a:rPr>
              <a:t>Vaccination of the patient </a:t>
            </a:r>
          </a:p>
          <a:p>
            <a:pPr algn="just"/>
            <a:r>
              <a:rPr lang="en-US" dirty="0">
                <a:latin typeface="Times New Roman" panose="02020603050405020304" pitchFamily="18" charset="0"/>
                <a:cs typeface="Times New Roman" panose="02020603050405020304" pitchFamily="18" charset="0"/>
              </a:rPr>
              <a:t>Reduction of triggers and prevention of </a:t>
            </a:r>
            <a:r>
              <a:rPr lang="en-US" dirty="0">
                <a:solidFill>
                  <a:schemeClr val="tx1"/>
                </a:solidFill>
                <a:latin typeface="Times New Roman" panose="02020603050405020304" pitchFamily="18" charset="0"/>
                <a:cs typeface="Times New Roman" panose="02020603050405020304" pitchFamily="18" charset="0"/>
              </a:rPr>
              <a:t>respiratory infections.</a:t>
            </a:r>
          </a:p>
          <a:p>
            <a:pPr algn="just"/>
            <a:r>
              <a:rPr lang="en-US" dirty="0">
                <a:solidFill>
                  <a:schemeClr val="tx1"/>
                </a:solidFill>
                <a:latin typeface="Times New Roman" panose="02020603050405020304" pitchFamily="18" charset="0"/>
                <a:cs typeface="Times New Roman" panose="02020603050405020304" pitchFamily="18" charset="0"/>
              </a:rPr>
              <a:t>Enhance “quality of life”. </a:t>
            </a:r>
          </a:p>
        </p:txBody>
      </p:sp>
      <p:pic>
        <p:nvPicPr>
          <p:cNvPr id="9218" name="Picture 2">
            <a:extLst>
              <a:ext uri="{FF2B5EF4-FFF2-40B4-BE49-F238E27FC236}">
                <a16:creationId xmlns:a16="http://schemas.microsoft.com/office/drawing/2014/main" id="{F050AB36-2947-D03F-5EBB-A233EAA803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73241" y="2309178"/>
            <a:ext cx="3896326" cy="35917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B2D0A2-04C8-4EFC-2552-612D211F633C}"/>
              </a:ext>
            </a:extLst>
          </p:cNvPr>
          <p:cNvSpPr txBox="1"/>
          <p:nvPr/>
        </p:nvSpPr>
        <p:spPr>
          <a:xfrm>
            <a:off x="7174832" y="5952726"/>
            <a:ext cx="4893144" cy="646331"/>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Figure 10: Signaling pathways responsible for managing pulmonary hypertension </a:t>
            </a:r>
          </a:p>
          <a:p>
            <a:pPr algn="ctr"/>
            <a:r>
              <a:rPr lang="en-US" sz="1200" b="1" dirty="0">
                <a:latin typeface="Times New Roman" panose="02020603050405020304" pitchFamily="18" charset="0"/>
                <a:cs typeface="Times New Roman" panose="02020603050405020304" pitchFamily="18" charset="0"/>
              </a:rPr>
              <a:t>(Source: Jin </a:t>
            </a:r>
            <a:r>
              <a:rPr lang="en-US" sz="1200" b="1" i="1" dirty="0">
                <a:latin typeface="Times New Roman" panose="02020603050405020304" pitchFamily="18" charset="0"/>
                <a:cs typeface="Times New Roman" panose="02020603050405020304" pitchFamily="18" charset="0"/>
              </a:rPr>
              <a:t>et al. </a:t>
            </a:r>
            <a:r>
              <a:rPr lang="en-US" sz="1200" b="1" dirty="0">
                <a:latin typeface="Times New Roman" panose="02020603050405020304" pitchFamily="18" charset="0"/>
                <a:cs typeface="Times New Roman" panose="02020603050405020304" pitchFamily="18" charset="0"/>
              </a:rPr>
              <a:t>2023) </a:t>
            </a:r>
          </a:p>
        </p:txBody>
      </p:sp>
      <p:pic>
        <p:nvPicPr>
          <p:cNvPr id="6" name="Recorded Sound">
            <a:hlinkClick r:id="" action="ppaction://media"/>
            <a:extLst>
              <a:ext uri="{FF2B5EF4-FFF2-40B4-BE49-F238E27FC236}">
                <a16:creationId xmlns:a16="http://schemas.microsoft.com/office/drawing/2014/main" id="{316F1F75-73A6-0DDF-C8AD-BB352C7BD5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9559" y="6395857"/>
            <a:ext cx="406400" cy="406400"/>
          </a:xfrm>
          <a:prstGeom prst="rect">
            <a:avLst/>
          </a:prstGeom>
        </p:spPr>
      </p:pic>
    </p:spTree>
    <p:extLst>
      <p:ext uri="{BB962C8B-B14F-4D97-AF65-F5344CB8AC3E}">
        <p14:creationId xmlns:p14="http://schemas.microsoft.com/office/powerpoint/2010/main" val="3767399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90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F5E09-264E-8A0F-2B9B-F386A29DB713}"/>
              </a:ext>
            </a:extLst>
          </p:cNvPr>
          <p:cNvSpPr>
            <a:spLocks noGrp="1"/>
          </p:cNvSpPr>
          <p:nvPr>
            <p:ph type="title"/>
          </p:nvPr>
        </p:nvSpPr>
        <p:spPr>
          <a:xfrm>
            <a:off x="2231136" y="108043"/>
            <a:ext cx="7729728" cy="806357"/>
          </a:xfrm>
        </p:spPr>
        <p:txBody>
          <a:bodyPr/>
          <a:lstStyle/>
          <a:p>
            <a:r>
              <a:rPr lang="en-US"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30D123C7-7458-1CA7-C3FE-361906EEAB62}"/>
              </a:ext>
            </a:extLst>
          </p:cNvPr>
          <p:cNvSpPr>
            <a:spLocks noGrp="1"/>
          </p:cNvSpPr>
          <p:nvPr>
            <p:ph idx="1"/>
          </p:nvPr>
        </p:nvSpPr>
        <p:spPr>
          <a:xfrm>
            <a:off x="199563" y="1029903"/>
            <a:ext cx="11792873" cy="5553777"/>
          </a:xfrm>
        </p:spPr>
        <p:txBody>
          <a:bodyPr>
            <a:normAutofit fontScale="92500" lnSpcReduction="20000"/>
          </a:bodyPr>
          <a:lstStyle/>
          <a:p>
            <a:pPr marL="0" indent="0" algn="just">
              <a:spcBef>
                <a:spcPts val="0"/>
              </a:spcBef>
              <a:buNone/>
            </a:pPr>
            <a:r>
              <a:rPr lang="en-US" sz="1100" dirty="0">
                <a:latin typeface="Times New Roman" panose="02020603050405020304" pitchFamily="18" charset="0"/>
                <a:cs typeface="Times New Roman" panose="02020603050405020304" pitchFamily="18" charset="0"/>
              </a:rPr>
              <a:t>Amien, B.R. and Putra, A.C., 2025. Pulmonary Hypertension: Understanding the Underlying Anatomy and Physiology of Pulmonary Circulation. </a:t>
            </a:r>
            <a:r>
              <a:rPr lang="en-US" sz="1100" i="1" dirty="0" err="1">
                <a:latin typeface="Times New Roman" panose="02020603050405020304" pitchFamily="18" charset="0"/>
                <a:cs typeface="Times New Roman" panose="02020603050405020304" pitchFamily="18" charset="0"/>
              </a:rPr>
              <a:t>Jurnal</a:t>
            </a:r>
            <a:r>
              <a:rPr lang="en-US" sz="1100" i="1" dirty="0">
                <a:latin typeface="Times New Roman" panose="02020603050405020304" pitchFamily="18" charset="0"/>
                <a:cs typeface="Times New Roman" panose="02020603050405020304" pitchFamily="18" charset="0"/>
              </a:rPr>
              <a:t> </a:t>
            </a:r>
            <a:r>
              <a:rPr lang="en-US" sz="1100" i="1" dirty="0" err="1">
                <a:latin typeface="Times New Roman" panose="02020603050405020304" pitchFamily="18" charset="0"/>
                <a:cs typeface="Times New Roman" panose="02020603050405020304" pitchFamily="18" charset="0"/>
              </a:rPr>
              <a:t>Respirologi</a:t>
            </a:r>
            <a:r>
              <a:rPr lang="en-US" sz="1100" i="1" dirty="0">
                <a:latin typeface="Times New Roman" panose="02020603050405020304" pitchFamily="18" charset="0"/>
                <a:cs typeface="Times New Roman" panose="02020603050405020304" pitchFamily="18" charset="0"/>
              </a:rPr>
              <a:t> Indonesia</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45</a:t>
            </a:r>
            <a:r>
              <a:rPr lang="en-US" sz="1100" dirty="0">
                <a:latin typeface="Times New Roman" panose="02020603050405020304" pitchFamily="18" charset="0"/>
                <a:cs typeface="Times New Roman" panose="02020603050405020304" pitchFamily="18" charset="0"/>
              </a:rPr>
              <a:t>(2), pp.150-160.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Andre, P., Joshi, S.R., Briscoe, S.D., Alexander, M.J., Li, G. and Kumar, R., 2022. Therapeutic approaches for treating pulmonary arterial hypertension by correcting imbalanced TGF-β superfamily signaling. Frontiers in medicine, 8, p.814222.</a:t>
            </a:r>
          </a:p>
          <a:p>
            <a:pPr marL="0" indent="0" algn="just">
              <a:spcBef>
                <a:spcPts val="0"/>
              </a:spcBef>
              <a:buNone/>
            </a:pPr>
            <a:r>
              <a:rPr lang="en-US" sz="1100" dirty="0">
                <a:latin typeface="Times New Roman" panose="02020603050405020304" pitchFamily="18" charset="0"/>
                <a:cs typeface="Times New Roman" panose="02020603050405020304" pitchFamily="18" charset="0"/>
              </a:rPr>
              <a:t>Beckmann, T., Shelley, P., Patel, D., </a:t>
            </a:r>
            <a:r>
              <a:rPr lang="en-US" sz="1100" dirty="0" err="1">
                <a:latin typeface="Times New Roman" panose="02020603050405020304" pitchFamily="18" charset="0"/>
                <a:cs typeface="Times New Roman" panose="02020603050405020304" pitchFamily="18" charset="0"/>
              </a:rPr>
              <a:t>Vorla</a:t>
            </a:r>
            <a:r>
              <a:rPr lang="en-US" sz="1100" dirty="0">
                <a:latin typeface="Times New Roman" panose="02020603050405020304" pitchFamily="18" charset="0"/>
                <a:cs typeface="Times New Roman" panose="02020603050405020304" pitchFamily="18" charset="0"/>
              </a:rPr>
              <a:t>, M. and Kalra, D.K., 2022. Strategizing drug therapies in pulmonary hypertension for improved outcomes. </a:t>
            </a:r>
            <a:r>
              <a:rPr lang="en-US" sz="1100" i="1" dirty="0">
                <a:latin typeface="Times New Roman" panose="02020603050405020304" pitchFamily="18" charset="0"/>
                <a:cs typeface="Times New Roman" panose="02020603050405020304" pitchFamily="18" charset="0"/>
              </a:rPr>
              <a:t>Pharmaceuticals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15</a:t>
            </a:r>
            <a:r>
              <a:rPr lang="en-US" sz="1100" dirty="0">
                <a:latin typeface="Times New Roman" panose="02020603050405020304" pitchFamily="18" charset="0"/>
                <a:cs typeface="Times New Roman" panose="02020603050405020304" pitchFamily="18" charset="0"/>
              </a:rPr>
              <a:t>(10), p.1242.</a:t>
            </a:r>
          </a:p>
          <a:p>
            <a:pPr marL="0" indent="0" algn="just">
              <a:spcBef>
                <a:spcPts val="0"/>
              </a:spcBef>
              <a:buNone/>
            </a:pPr>
            <a:r>
              <a:rPr lang="en-US" sz="1100" dirty="0" err="1">
                <a:latin typeface="Times New Roman" panose="02020603050405020304" pitchFamily="18" charset="0"/>
                <a:cs typeface="Times New Roman" panose="02020603050405020304" pitchFamily="18" charset="0"/>
              </a:rPr>
              <a:t>Bisserier</a:t>
            </a:r>
            <a:r>
              <a:rPr lang="en-US" sz="1100" dirty="0">
                <a:latin typeface="Times New Roman" panose="02020603050405020304" pitchFamily="18" charset="0"/>
                <a:cs typeface="Times New Roman" panose="02020603050405020304" pitchFamily="18" charset="0"/>
              </a:rPr>
              <a:t>, M., Pradhan, N. and Hadri, L., 2020. Current and emerging therapeutic approaches to pulmonary hypertension. </a:t>
            </a:r>
            <a:r>
              <a:rPr lang="en-US" sz="1100" i="1" dirty="0">
                <a:latin typeface="Times New Roman" panose="02020603050405020304" pitchFamily="18" charset="0"/>
                <a:cs typeface="Times New Roman" panose="02020603050405020304" pitchFamily="18" charset="0"/>
              </a:rPr>
              <a:t>Reviews in cardiovascular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21</a:t>
            </a:r>
            <a:r>
              <a:rPr lang="en-US" sz="1100" dirty="0">
                <a:latin typeface="Times New Roman" panose="02020603050405020304" pitchFamily="18" charset="0"/>
                <a:cs typeface="Times New Roman" panose="02020603050405020304" pitchFamily="18" charset="0"/>
              </a:rPr>
              <a:t>(2), p.163.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Brandao-Rangel, M.A.R., Brill, B., de Souza Carvalho, E., Melamed, D., Moraes-Ferreira, R., Silva-Reis, A., Leonardo, P.S., Frison, C.R., De Angelis, K. and Vieira, R.P., 2024. Physically active lifestyle attenuates impairments on lung function and mechanics in hypertensive older adults. </a:t>
            </a:r>
            <a:r>
              <a:rPr lang="en-US" sz="1100" i="1" dirty="0">
                <a:latin typeface="Times New Roman" panose="02020603050405020304" pitchFamily="18" charset="0"/>
                <a:cs typeface="Times New Roman" panose="02020603050405020304" pitchFamily="18" charset="0"/>
              </a:rPr>
              <a:t>Advances in Respiratory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92</a:t>
            </a:r>
            <a:r>
              <a:rPr lang="en-US" sz="1100" dirty="0">
                <a:latin typeface="Times New Roman" panose="02020603050405020304" pitchFamily="18" charset="0"/>
                <a:cs typeface="Times New Roman" panose="02020603050405020304" pitchFamily="18" charset="0"/>
              </a:rPr>
              <a:t>(4), pp.278-290.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Brewer, J., Bartlett, M., Harris, D. and Hui, C., 2021. Improving communication between healthcare providers and pulmonary arterial hypertension patients: a survey of patient preferences. </a:t>
            </a:r>
            <a:r>
              <a:rPr lang="en-US" sz="1100" i="1" dirty="0">
                <a:latin typeface="Times New Roman" panose="02020603050405020304" pitchFamily="18" charset="0"/>
                <a:cs typeface="Times New Roman" panose="02020603050405020304" pitchFamily="18" charset="0"/>
              </a:rPr>
              <a:t>Pulmonary circulation</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11</a:t>
            </a:r>
            <a:r>
              <a:rPr lang="en-US" sz="1100" dirty="0">
                <a:latin typeface="Times New Roman" panose="02020603050405020304" pitchFamily="18" charset="0"/>
                <a:cs typeface="Times New Roman" panose="02020603050405020304" pitchFamily="18" charset="0"/>
              </a:rPr>
              <a:t>(2), p.20458940211015813.</a:t>
            </a:r>
          </a:p>
          <a:p>
            <a:pPr marL="0" indent="0" algn="just">
              <a:spcBef>
                <a:spcPts val="0"/>
              </a:spcBef>
              <a:buNone/>
            </a:pPr>
            <a:r>
              <a:rPr lang="en-US" sz="1100" dirty="0" err="1">
                <a:latin typeface="Times New Roman" panose="02020603050405020304" pitchFamily="18" charset="0"/>
                <a:cs typeface="Times New Roman" panose="02020603050405020304" pitchFamily="18" charset="0"/>
              </a:rPr>
              <a:t>Butrous</a:t>
            </a:r>
            <a:r>
              <a:rPr lang="en-US" sz="1100" dirty="0">
                <a:latin typeface="Times New Roman" panose="02020603050405020304" pitchFamily="18" charset="0"/>
                <a:cs typeface="Times New Roman" panose="02020603050405020304" pitchFamily="18" charset="0"/>
              </a:rPr>
              <a:t>, G., 2025. Pulmonary hypertension </a:t>
            </a:r>
            <a:r>
              <a:rPr lang="en-US" sz="1100" dirty="0" err="1">
                <a:latin typeface="Times New Roman" panose="02020603050405020304" pitchFamily="18" charset="0"/>
                <a:cs typeface="Times New Roman" panose="02020603050405020304" pitchFamily="18" charset="0"/>
              </a:rPr>
              <a:t>aetiologies</a:t>
            </a:r>
            <a:r>
              <a:rPr lang="en-US" sz="1100" dirty="0">
                <a:latin typeface="Times New Roman" panose="02020603050405020304" pitchFamily="18" charset="0"/>
                <a:cs typeface="Times New Roman" panose="02020603050405020304" pitchFamily="18" charset="0"/>
              </a:rPr>
              <a:t> in different parts of the world. </a:t>
            </a:r>
            <a:r>
              <a:rPr lang="en-US" sz="1100" i="1" dirty="0">
                <a:latin typeface="Times New Roman" panose="02020603050405020304" pitchFamily="18" charset="0"/>
                <a:cs typeface="Times New Roman" panose="02020603050405020304" pitchFamily="18" charset="0"/>
              </a:rPr>
              <a:t>International Journal of Cardiology Congenital Heart Disease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20</a:t>
            </a:r>
            <a:r>
              <a:rPr lang="en-US" sz="1100" dirty="0">
                <a:latin typeface="Times New Roman" panose="02020603050405020304" pitchFamily="18" charset="0"/>
                <a:cs typeface="Times New Roman" panose="02020603050405020304" pitchFamily="18" charset="0"/>
              </a:rPr>
              <a:t>, p.100586.</a:t>
            </a:r>
          </a:p>
          <a:p>
            <a:pPr marL="0" indent="0" algn="just">
              <a:spcBef>
                <a:spcPts val="0"/>
              </a:spcBef>
              <a:buNone/>
            </a:pPr>
            <a:r>
              <a:rPr lang="en-US" sz="1100" dirty="0">
                <a:latin typeface="Times New Roman" panose="02020603050405020304" pitchFamily="18" charset="0"/>
                <a:cs typeface="Times New Roman" panose="02020603050405020304" pitchFamily="18" charset="0"/>
              </a:rPr>
              <a:t>Correale, M., Mercurio, V., Bevere, E.M.L., Pezzuto, B., Tricarico, L., Attanasio, U., Raucci, A., Ferrara, A.L., Loffredo, S., </a:t>
            </a:r>
            <a:r>
              <a:rPr lang="en-US" sz="1100" dirty="0" err="1">
                <a:latin typeface="Times New Roman" panose="02020603050405020304" pitchFamily="18" charset="0"/>
                <a:cs typeface="Times New Roman" panose="02020603050405020304" pitchFamily="18" charset="0"/>
              </a:rPr>
              <a:t>Puteo</a:t>
            </a:r>
            <a:r>
              <a:rPr lang="en-US" sz="1100" dirty="0">
                <a:latin typeface="Times New Roman" panose="02020603050405020304" pitchFamily="18" charset="0"/>
                <a:cs typeface="Times New Roman" panose="02020603050405020304" pitchFamily="18" charset="0"/>
              </a:rPr>
              <a:t>, C. and Iacoviello, M., 2025. Pathophysiology of pulmonary arterial hypertension: focus on vascular endothelium as a potential therapeutic target. International Journal of Molecular Sciences, 26(19), p.9631.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Dai, J., Chen, H., Fang, J., Wu, S. and Jia, Z., 2025. Vascular remodeling: the multicellular mechanisms of pulmonary hypertension. </a:t>
            </a:r>
            <a:r>
              <a:rPr lang="en-US" sz="1100" i="1" dirty="0">
                <a:latin typeface="Times New Roman" panose="02020603050405020304" pitchFamily="18" charset="0"/>
                <a:cs typeface="Times New Roman" panose="02020603050405020304" pitchFamily="18" charset="0"/>
              </a:rPr>
              <a:t>International journal of molecular sciences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26</a:t>
            </a:r>
            <a:r>
              <a:rPr lang="en-US" sz="1100" dirty="0">
                <a:latin typeface="Times New Roman" panose="02020603050405020304" pitchFamily="18" charset="0"/>
                <a:cs typeface="Times New Roman" panose="02020603050405020304" pitchFamily="18" charset="0"/>
              </a:rPr>
              <a:t>(9), p.4265.</a:t>
            </a:r>
          </a:p>
          <a:p>
            <a:pPr marL="0" indent="0" algn="just">
              <a:spcBef>
                <a:spcPts val="0"/>
              </a:spcBef>
              <a:buNone/>
            </a:pPr>
            <a:r>
              <a:rPr lang="en-US" sz="1100" dirty="0">
                <a:latin typeface="Times New Roman" panose="02020603050405020304" pitchFamily="18" charset="0"/>
                <a:cs typeface="Times New Roman" panose="02020603050405020304" pitchFamily="18" charset="0"/>
              </a:rPr>
              <a:t>Ford, H.J., Brunetti, C., Ferrari, P., Meszaros, G., Moles, V.M., </a:t>
            </a:r>
            <a:r>
              <a:rPr lang="en-US" sz="1100" dirty="0" err="1">
                <a:latin typeface="Times New Roman" panose="02020603050405020304" pitchFamily="18" charset="0"/>
                <a:cs typeface="Times New Roman" panose="02020603050405020304" pitchFamily="18" charset="0"/>
              </a:rPr>
              <a:t>Skaara</a:t>
            </a:r>
            <a:r>
              <a:rPr lang="en-US" sz="1100" dirty="0">
                <a:latin typeface="Times New Roman" panose="02020603050405020304" pitchFamily="18" charset="0"/>
                <a:cs typeface="Times New Roman" panose="02020603050405020304" pitchFamily="18" charset="0"/>
              </a:rPr>
              <a:t>, H., </a:t>
            </a:r>
            <a:r>
              <a:rPr lang="en-US" sz="1100" dirty="0" err="1">
                <a:latin typeface="Times New Roman" panose="02020603050405020304" pitchFamily="18" charset="0"/>
                <a:cs typeface="Times New Roman" panose="02020603050405020304" pitchFamily="18" charset="0"/>
              </a:rPr>
              <a:t>Torbicki</a:t>
            </a:r>
            <a:r>
              <a:rPr lang="en-US" sz="1100" dirty="0">
                <a:latin typeface="Times New Roman" panose="02020603050405020304" pitchFamily="18" charset="0"/>
                <a:cs typeface="Times New Roman" panose="02020603050405020304" pitchFamily="18" charset="0"/>
              </a:rPr>
              <a:t>, A. and Gibbs, J.S.R., 2024. Exploring the patient perspective in pulmonary hypertension. </a:t>
            </a:r>
            <a:r>
              <a:rPr lang="en-US" sz="1100" i="1" dirty="0">
                <a:latin typeface="Times New Roman" panose="02020603050405020304" pitchFamily="18" charset="0"/>
                <a:cs typeface="Times New Roman" panose="02020603050405020304" pitchFamily="18" charset="0"/>
              </a:rPr>
              <a:t>European respiratory journal</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64</a:t>
            </a:r>
            <a:r>
              <a:rPr lang="en-US" sz="1100" dirty="0">
                <a:latin typeface="Times New Roman" panose="02020603050405020304" pitchFamily="18" charset="0"/>
                <a:cs typeface="Times New Roman" panose="02020603050405020304" pitchFamily="18" charset="0"/>
              </a:rPr>
              <a:t>(4).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Jayaraman, D.K., </a:t>
            </a:r>
            <a:r>
              <a:rPr lang="en-US" sz="1100" dirty="0" err="1">
                <a:latin typeface="Times New Roman" panose="02020603050405020304" pitchFamily="18" charset="0"/>
                <a:cs typeface="Times New Roman" panose="02020603050405020304" pitchFamily="18" charset="0"/>
              </a:rPr>
              <a:t>Kjelstrom</a:t>
            </a:r>
            <a:r>
              <a:rPr lang="en-US" sz="1100" dirty="0">
                <a:latin typeface="Times New Roman" panose="02020603050405020304" pitchFamily="18" charset="0"/>
                <a:cs typeface="Times New Roman" panose="02020603050405020304" pitchFamily="18" charset="0"/>
              </a:rPr>
              <a:t>, S., Montone, G. and Rajasekaran, D., 2024. Pulmonary hypertension leads to poor inpatient outcome in non-white patients admitted with stroke: an analysis of national inpatient sample. </a:t>
            </a:r>
            <a:r>
              <a:rPr lang="en-US" sz="1100" i="1" dirty="0">
                <a:latin typeface="Times New Roman" panose="02020603050405020304" pitchFamily="18" charset="0"/>
                <a:cs typeface="Times New Roman" panose="02020603050405020304" pitchFamily="18" charset="0"/>
              </a:rPr>
              <a:t>Frontiers in Stroke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3</a:t>
            </a:r>
            <a:r>
              <a:rPr lang="en-US" sz="1100" dirty="0">
                <a:latin typeface="Times New Roman" panose="02020603050405020304" pitchFamily="18" charset="0"/>
                <a:cs typeface="Times New Roman" panose="02020603050405020304" pitchFamily="18" charset="0"/>
              </a:rPr>
              <a:t>, p.1350825.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Jin, Q., Chen, D., Zhang, X., Zhang, F., Zhong, D., Lin, D., Guan, L., Pan, W., Zhou, D. and Ge, J., 2023. Medical management of pulmonary arterial hypertension: current approaches and investigational drugs. </a:t>
            </a:r>
            <a:r>
              <a:rPr lang="en-US" sz="1100" i="1" dirty="0">
                <a:latin typeface="Times New Roman" panose="02020603050405020304" pitchFamily="18" charset="0"/>
                <a:cs typeface="Times New Roman" panose="02020603050405020304" pitchFamily="18" charset="0"/>
              </a:rPr>
              <a:t>Pharmaceutics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15</a:t>
            </a:r>
            <a:r>
              <a:rPr lang="en-US" sz="1100" dirty="0">
                <a:latin typeface="Times New Roman" panose="02020603050405020304" pitchFamily="18" charset="0"/>
                <a:cs typeface="Times New Roman" panose="02020603050405020304" pitchFamily="18" charset="0"/>
              </a:rPr>
              <a:t>(6), p.1579.</a:t>
            </a:r>
          </a:p>
          <a:p>
            <a:pPr marL="0" indent="0" algn="just">
              <a:spcBef>
                <a:spcPts val="0"/>
              </a:spcBef>
              <a:buNone/>
            </a:pPr>
            <a:r>
              <a:rPr lang="en-US" sz="1100" dirty="0" err="1">
                <a:latin typeface="Times New Roman" panose="02020603050405020304" pitchFamily="18" charset="0"/>
                <a:cs typeface="Times New Roman" panose="02020603050405020304" pitchFamily="18" charset="0"/>
              </a:rPr>
              <a:t>kumar</a:t>
            </a:r>
            <a:r>
              <a:rPr lang="en-US" sz="1100" dirty="0">
                <a:latin typeface="Times New Roman" panose="02020603050405020304" pitchFamily="18" charset="0"/>
                <a:cs typeface="Times New Roman" panose="02020603050405020304" pitchFamily="18" charset="0"/>
              </a:rPr>
              <a:t> Vakil, A., </a:t>
            </a:r>
            <a:r>
              <a:rPr lang="en-US" sz="1100" dirty="0" err="1">
                <a:latin typeface="Times New Roman" panose="02020603050405020304" pitchFamily="18" charset="0"/>
                <a:cs typeface="Times New Roman" panose="02020603050405020304" pitchFamily="18" charset="0"/>
              </a:rPr>
              <a:t>kumar</a:t>
            </a:r>
            <a:r>
              <a:rPr lang="en-US" sz="1100" dirty="0">
                <a:latin typeface="Times New Roman" panose="02020603050405020304" pitchFamily="18" charset="0"/>
                <a:cs typeface="Times New Roman" panose="02020603050405020304" pitchFamily="18" charset="0"/>
              </a:rPr>
              <a:t> Raval, R. and </a:t>
            </a:r>
            <a:r>
              <a:rPr lang="en-US" sz="1100" dirty="0" err="1">
                <a:latin typeface="Times New Roman" panose="02020603050405020304" pitchFamily="18" charset="0"/>
                <a:cs typeface="Times New Roman" panose="02020603050405020304" pitchFamily="18" charset="0"/>
              </a:rPr>
              <a:t>kumar</a:t>
            </a:r>
            <a:r>
              <a:rPr lang="en-US" sz="1100" dirty="0">
                <a:latin typeface="Times New Roman" panose="02020603050405020304" pitchFamily="18" charset="0"/>
                <a:cs typeface="Times New Roman" panose="02020603050405020304" pitchFamily="18" charset="0"/>
              </a:rPr>
              <a:t> Patel, R., 2025. Prevalence and Risk Factors for Pulmonary Hypertension in Chronic Obstructive Pulmonary Disease. </a:t>
            </a:r>
            <a:r>
              <a:rPr lang="en-US" sz="1100" i="1" dirty="0">
                <a:latin typeface="Times New Roman" panose="02020603050405020304" pitchFamily="18" charset="0"/>
                <a:cs typeface="Times New Roman" panose="02020603050405020304" pitchFamily="18" charset="0"/>
              </a:rPr>
              <a:t>European Journal of Cardiovascular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15</a:t>
            </a:r>
            <a:r>
              <a:rPr lang="en-US" sz="1100" dirty="0">
                <a:latin typeface="Times New Roman" panose="02020603050405020304" pitchFamily="18" charset="0"/>
                <a:cs typeface="Times New Roman" panose="02020603050405020304" pitchFamily="18" charset="0"/>
              </a:rPr>
              <a:t>, pp.200-204.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Kurakula, K., Smolders, V.F., Tura-</a:t>
            </a:r>
            <a:r>
              <a:rPr lang="en-US" sz="1100" dirty="0" err="1">
                <a:latin typeface="Times New Roman" panose="02020603050405020304" pitchFamily="18" charset="0"/>
                <a:cs typeface="Times New Roman" panose="02020603050405020304" pitchFamily="18" charset="0"/>
              </a:rPr>
              <a:t>Ceide</a:t>
            </a:r>
            <a:r>
              <a:rPr lang="en-US" sz="1100" dirty="0">
                <a:latin typeface="Times New Roman" panose="02020603050405020304" pitchFamily="18" charset="0"/>
                <a:cs typeface="Times New Roman" panose="02020603050405020304" pitchFamily="18" charset="0"/>
              </a:rPr>
              <a:t>, O., </a:t>
            </a:r>
            <a:r>
              <a:rPr lang="en-US" sz="1100" dirty="0" err="1">
                <a:latin typeface="Times New Roman" panose="02020603050405020304" pitchFamily="18" charset="0"/>
                <a:cs typeface="Times New Roman" panose="02020603050405020304" pitchFamily="18" charset="0"/>
              </a:rPr>
              <a:t>Jukema</a:t>
            </a:r>
            <a:r>
              <a:rPr lang="en-US" sz="1100" dirty="0">
                <a:latin typeface="Times New Roman" panose="02020603050405020304" pitchFamily="18" charset="0"/>
                <a:cs typeface="Times New Roman" panose="02020603050405020304" pitchFamily="18" charset="0"/>
              </a:rPr>
              <a:t>, J.W., Quax, P.H. and </a:t>
            </a:r>
            <a:r>
              <a:rPr lang="en-US" sz="1100" dirty="0" err="1">
                <a:latin typeface="Times New Roman" panose="02020603050405020304" pitchFamily="18" charset="0"/>
                <a:cs typeface="Times New Roman" panose="02020603050405020304" pitchFamily="18" charset="0"/>
              </a:rPr>
              <a:t>Goumans</a:t>
            </a:r>
            <a:r>
              <a:rPr lang="en-US" sz="1100" dirty="0">
                <a:latin typeface="Times New Roman" panose="02020603050405020304" pitchFamily="18" charset="0"/>
                <a:cs typeface="Times New Roman" panose="02020603050405020304" pitchFamily="18" charset="0"/>
              </a:rPr>
              <a:t>, M.J., 2021. Endothelial dysfunction in pulmonary hypertension: cause or consequence?. </a:t>
            </a:r>
            <a:r>
              <a:rPr lang="en-US" sz="1100" i="1" dirty="0">
                <a:latin typeface="Times New Roman" panose="02020603050405020304" pitchFamily="18" charset="0"/>
                <a:cs typeface="Times New Roman" panose="02020603050405020304" pitchFamily="18" charset="0"/>
              </a:rPr>
              <a:t>Biomedicines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9</a:t>
            </a:r>
            <a:r>
              <a:rPr lang="en-US" sz="1100" dirty="0">
                <a:latin typeface="Times New Roman" panose="02020603050405020304" pitchFamily="18" charset="0"/>
                <a:cs typeface="Times New Roman" panose="02020603050405020304" pitchFamily="18" charset="0"/>
              </a:rPr>
              <a:t>(1), p.57.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Lai, Y.C., Potoka, K.C., Champion, H.C., Mora, A.L. and Gladwin, M.T., 2014. Pulmonary arterial hypertension: the clinical syndrome. </a:t>
            </a:r>
            <a:r>
              <a:rPr lang="en-US" sz="1100" i="1" dirty="0">
                <a:latin typeface="Times New Roman" panose="02020603050405020304" pitchFamily="18" charset="0"/>
                <a:cs typeface="Times New Roman" panose="02020603050405020304" pitchFamily="18" charset="0"/>
              </a:rPr>
              <a:t>Circulation research</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115</a:t>
            </a:r>
            <a:r>
              <a:rPr lang="en-US" sz="1100" dirty="0">
                <a:latin typeface="Times New Roman" panose="02020603050405020304" pitchFamily="18" charset="0"/>
                <a:cs typeface="Times New Roman" panose="02020603050405020304" pitchFamily="18" charset="0"/>
              </a:rPr>
              <a:t>(1), pp.115-130.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Lichtblau, M., Titz, A., </a:t>
            </a:r>
            <a:r>
              <a:rPr lang="en-US" sz="1100" dirty="0" err="1">
                <a:latin typeface="Times New Roman" panose="02020603050405020304" pitchFamily="18" charset="0"/>
                <a:cs typeface="Times New Roman" panose="02020603050405020304" pitchFamily="18" charset="0"/>
              </a:rPr>
              <a:t>Bahrampoori</a:t>
            </a:r>
            <a:r>
              <a:rPr lang="en-US" sz="1100" dirty="0">
                <a:latin typeface="Times New Roman" panose="02020603050405020304" pitchFamily="18" charset="0"/>
                <a:cs typeface="Times New Roman" panose="02020603050405020304" pitchFamily="18" charset="0"/>
              </a:rPr>
              <a:t>, B., Schmiedeskamp, M. and Ulrich, S., 2023. What changed after the 2022 guidelines for pulmonary hypertension?. </a:t>
            </a:r>
            <a:r>
              <a:rPr lang="en-US" sz="1100" i="1" dirty="0">
                <a:latin typeface="Times New Roman" panose="02020603050405020304" pitchFamily="18" charset="0"/>
                <a:cs typeface="Times New Roman" panose="02020603050405020304" pitchFamily="18" charset="0"/>
              </a:rPr>
              <a:t>European Journal of Internal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118</a:t>
            </a:r>
            <a:r>
              <a:rPr lang="en-US" sz="1100" dirty="0">
                <a:latin typeface="Times New Roman" panose="02020603050405020304" pitchFamily="18" charset="0"/>
                <a:cs typeface="Times New Roman" panose="02020603050405020304" pitchFamily="18" charset="0"/>
              </a:rPr>
              <a:t>, pp.1-5.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Liu, Y., Guo, X., Liu, P., Jia, S., Wang, F., Li, F., Yuan, P. and Wang, X., 2025. Rehabilitation applications and progress in managing pulmonary hypertension. </a:t>
            </a:r>
            <a:r>
              <a:rPr lang="en-US" sz="1100" i="1" dirty="0">
                <a:latin typeface="Times New Roman" panose="02020603050405020304" pitchFamily="18" charset="0"/>
                <a:cs typeface="Times New Roman" panose="02020603050405020304" pitchFamily="18" charset="0"/>
              </a:rPr>
              <a:t>Frontiers in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12</a:t>
            </a:r>
            <a:r>
              <a:rPr lang="en-US" sz="1100" dirty="0">
                <a:latin typeface="Times New Roman" panose="02020603050405020304" pitchFamily="18" charset="0"/>
                <a:cs typeface="Times New Roman" panose="02020603050405020304" pitchFamily="18" charset="0"/>
              </a:rPr>
              <a:t>, p.1659818.</a:t>
            </a:r>
          </a:p>
          <a:p>
            <a:pPr marL="0" indent="0" algn="just">
              <a:spcBef>
                <a:spcPts val="0"/>
              </a:spcBef>
              <a:buNone/>
            </a:pPr>
            <a:r>
              <a:rPr lang="en-US" sz="1100" dirty="0">
                <a:latin typeface="Times New Roman" panose="02020603050405020304" pitchFamily="18" charset="0"/>
                <a:cs typeface="Times New Roman" panose="02020603050405020304" pitchFamily="18" charset="0"/>
              </a:rPr>
              <a:t>Lynn, H. and Wilson, M., 2023. Why living with pulmonary arterial hypertension requires a holistic approach: a patient and clinician perspective. </a:t>
            </a:r>
            <a:r>
              <a:rPr lang="en-US" sz="1100" i="1" dirty="0">
                <a:latin typeface="Times New Roman" panose="02020603050405020304" pitchFamily="18" charset="0"/>
                <a:cs typeface="Times New Roman" panose="02020603050405020304" pitchFamily="18" charset="0"/>
              </a:rPr>
              <a:t>Pulmonary Therapy</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9</a:t>
            </a:r>
            <a:r>
              <a:rPr lang="en-US" sz="1100" dirty="0">
                <a:latin typeface="Times New Roman" panose="02020603050405020304" pitchFamily="18" charset="0"/>
                <a:cs typeface="Times New Roman" panose="02020603050405020304" pitchFamily="18" charset="0"/>
              </a:rPr>
              <a:t>(1), pp.1-13.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Mu, T., Guo, B., Xiang, C., Liu, Z., Ren, J., Liu, M. and Zhao, P., 2025. Hypoxic microenvironment and pulmonary hypertension. </a:t>
            </a:r>
            <a:r>
              <a:rPr lang="en-US" sz="1100" i="1" dirty="0">
                <a:latin typeface="Times New Roman" panose="02020603050405020304" pitchFamily="18" charset="0"/>
                <a:cs typeface="Times New Roman" panose="02020603050405020304" pitchFamily="18" charset="0"/>
              </a:rPr>
              <a:t>Respiratory Research</a:t>
            </a:r>
            <a:r>
              <a:rPr lang="en-US" sz="1100" dirty="0">
                <a:latin typeface="Times New Roman" panose="02020603050405020304" pitchFamily="18" charset="0"/>
                <a:cs typeface="Times New Roman" panose="02020603050405020304" pitchFamily="18" charset="0"/>
              </a:rPr>
              <a:t>.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Nakamura, K., Akagi, S., Ejiri, K., Taya, S., Saito, Y., Kuroda, K., Takaya, Y., Toh, N., Nakayama, R., </a:t>
            </a:r>
            <a:r>
              <a:rPr lang="en-US" sz="1100" dirty="0" err="1">
                <a:latin typeface="Times New Roman" panose="02020603050405020304" pitchFamily="18" charset="0"/>
                <a:cs typeface="Times New Roman" panose="02020603050405020304" pitchFamily="18" charset="0"/>
              </a:rPr>
              <a:t>Katanosaka</a:t>
            </a:r>
            <a:r>
              <a:rPr lang="en-US" sz="1100" dirty="0">
                <a:latin typeface="Times New Roman" panose="02020603050405020304" pitchFamily="18" charset="0"/>
                <a:cs typeface="Times New Roman" panose="02020603050405020304" pitchFamily="18" charset="0"/>
              </a:rPr>
              <a:t>, Y. and Yuasa, S., 2025. Pathophysiology of group 3 pulmonary hypertension associated with lung diseases and/or hypoxia. International journal of molecular sciences, 26(2), p.835.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NHS England (2015). </a:t>
            </a:r>
            <a:r>
              <a:rPr lang="en-US" sz="1100" i="1" dirty="0">
                <a:latin typeface="Times New Roman" panose="02020603050405020304" pitchFamily="18" charset="0"/>
                <a:cs typeface="Times New Roman" panose="02020603050405020304" pitchFamily="18" charset="0"/>
              </a:rPr>
              <a:t>Commissioning Policy: Targeted Therapies for use in Pulmonary Hypertension in Adults</a:t>
            </a:r>
            <a:r>
              <a:rPr lang="en-US" sz="1100" dirty="0">
                <a:latin typeface="Times New Roman" panose="02020603050405020304" pitchFamily="18" charset="0"/>
                <a:cs typeface="Times New Roman" panose="02020603050405020304" pitchFamily="18" charset="0"/>
              </a:rPr>
              <a:t>. [online] Available at: </a:t>
            </a:r>
            <a:r>
              <a:rPr lang="en-US" sz="1100" u="sng" dirty="0">
                <a:latin typeface="Times New Roman" panose="02020603050405020304" pitchFamily="18" charset="0"/>
                <a:cs typeface="Times New Roman" panose="02020603050405020304" pitchFamily="18" charset="0"/>
                <a:hlinkClick r:id="rId2"/>
              </a:rPr>
              <a:t>https://www.england.nhs.uk/wp-content/uploads/2018/07/Targeted-therapies-for-use-in-pulmonary-hypertension-in-adults.pdf</a:t>
            </a:r>
            <a:r>
              <a:rPr lang="en-US" sz="1100" dirty="0">
                <a:latin typeface="Times New Roman" panose="02020603050405020304" pitchFamily="18" charset="0"/>
                <a:cs typeface="Times New Roman" panose="02020603050405020304" pitchFamily="18" charset="0"/>
              </a:rPr>
              <a:t> [Accessed 12 Mar. 2026].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NICE (2016). </a:t>
            </a:r>
            <a:r>
              <a:rPr lang="en-US" sz="1100" i="1" dirty="0">
                <a:latin typeface="Times New Roman" panose="02020603050405020304" pitchFamily="18" charset="0"/>
                <a:cs typeface="Times New Roman" panose="02020603050405020304" pitchFamily="18" charset="0"/>
              </a:rPr>
              <a:t>Overview | Balloon pulmonary angioplasty for chronic thromboembolic pulmonary hypertension | Guidance | NICE</a:t>
            </a:r>
            <a:r>
              <a:rPr lang="en-US" sz="1100" dirty="0">
                <a:latin typeface="Times New Roman" panose="02020603050405020304" pitchFamily="18" charset="0"/>
                <a:cs typeface="Times New Roman" panose="02020603050405020304" pitchFamily="18" charset="0"/>
              </a:rPr>
              <a:t>. [online] Nice.org.uk. Available at: </a:t>
            </a:r>
            <a:r>
              <a:rPr lang="en-US" sz="1100" u="sng" dirty="0">
                <a:latin typeface="Times New Roman" panose="02020603050405020304" pitchFamily="18" charset="0"/>
                <a:cs typeface="Times New Roman" panose="02020603050405020304" pitchFamily="18" charset="0"/>
                <a:hlinkClick r:id="rId3"/>
              </a:rPr>
              <a:t>https://www.nice.org.uk/guidance/htg410</a:t>
            </a:r>
            <a:r>
              <a:rPr lang="en-US" sz="1100" dirty="0">
                <a:latin typeface="Times New Roman" panose="02020603050405020304" pitchFamily="18" charset="0"/>
                <a:cs typeface="Times New Roman" panose="02020603050405020304" pitchFamily="18" charset="0"/>
              </a:rPr>
              <a:t> [Accessed 12 Mar. 2026].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NICE (2018). </a:t>
            </a:r>
            <a:r>
              <a:rPr lang="en-US" sz="1100" i="1" dirty="0">
                <a:latin typeface="Times New Roman" panose="02020603050405020304" pitchFamily="18" charset="0"/>
                <a:cs typeface="Times New Roman" panose="02020603050405020304" pitchFamily="18" charset="0"/>
              </a:rPr>
              <a:t>Chronic obstructive pulmonary disease in over 16s: diagnosis and management [A] Managing pulmonary hypertension and </a:t>
            </a:r>
            <a:r>
              <a:rPr lang="en-US" sz="1100" i="1" dirty="0" err="1">
                <a:latin typeface="Times New Roman" panose="02020603050405020304" pitchFamily="18" charset="0"/>
                <a:cs typeface="Times New Roman" panose="02020603050405020304" pitchFamily="18" charset="0"/>
              </a:rPr>
              <a:t>cor</a:t>
            </a:r>
            <a:r>
              <a:rPr lang="en-US" sz="1100" i="1" dirty="0">
                <a:latin typeface="Times New Roman" panose="02020603050405020304" pitchFamily="18" charset="0"/>
                <a:cs typeface="Times New Roman" panose="02020603050405020304" pitchFamily="18" charset="0"/>
              </a:rPr>
              <a:t> pulmonale NICE guideline NG115 This evidence review was developed by the NICE Guideline Updates Team</a:t>
            </a:r>
            <a:r>
              <a:rPr lang="en-US" sz="1100" dirty="0">
                <a:latin typeface="Times New Roman" panose="02020603050405020304" pitchFamily="18" charset="0"/>
                <a:cs typeface="Times New Roman" panose="02020603050405020304" pitchFamily="18" charset="0"/>
              </a:rPr>
              <a:t>. [online] Available at: </a:t>
            </a:r>
            <a:r>
              <a:rPr lang="en-US" sz="1100" u="sng" dirty="0">
                <a:latin typeface="Times New Roman" panose="02020603050405020304" pitchFamily="18" charset="0"/>
                <a:cs typeface="Times New Roman" panose="02020603050405020304" pitchFamily="18" charset="0"/>
                <a:hlinkClick r:id="rId4"/>
              </a:rPr>
              <a:t>https://www.nice.org.uk/guidance/ng115/evidence/a-managing-pulmonary-hypertension-and-cor-pulmonale-pdf-6602768750</a:t>
            </a:r>
            <a:r>
              <a:rPr lang="en-US" sz="1100" dirty="0">
                <a:latin typeface="Times New Roman" panose="02020603050405020304" pitchFamily="18" charset="0"/>
                <a:cs typeface="Times New Roman" panose="02020603050405020304" pitchFamily="18" charset="0"/>
              </a:rPr>
              <a:t>  [Accessed 12 Mar. 2026]. </a:t>
            </a:r>
          </a:p>
          <a:p>
            <a:pPr marL="0" indent="0" algn="just">
              <a:spcBef>
                <a:spcPts val="0"/>
              </a:spcBef>
              <a:buNone/>
            </a:pPr>
            <a:r>
              <a:rPr lang="en-US" sz="1100" dirty="0" err="1">
                <a:latin typeface="Times New Roman" panose="02020603050405020304" pitchFamily="18" charset="0"/>
                <a:cs typeface="Times New Roman" panose="02020603050405020304" pitchFamily="18" charset="0"/>
              </a:rPr>
              <a:t>Ntiloudi</a:t>
            </a:r>
            <a:r>
              <a:rPr lang="en-US" sz="1100" dirty="0">
                <a:latin typeface="Times New Roman" panose="02020603050405020304" pitchFamily="18" charset="0"/>
                <a:cs typeface="Times New Roman" panose="02020603050405020304" pitchFamily="18" charset="0"/>
              </a:rPr>
              <a:t>, D., </a:t>
            </a:r>
            <a:r>
              <a:rPr lang="en-US" sz="1100" dirty="0" err="1">
                <a:latin typeface="Times New Roman" panose="02020603050405020304" pitchFamily="18" charset="0"/>
                <a:cs typeface="Times New Roman" panose="02020603050405020304" pitchFamily="18" charset="0"/>
              </a:rPr>
              <a:t>Kasinos</a:t>
            </a:r>
            <a:r>
              <a:rPr lang="en-US" sz="1100" dirty="0">
                <a:latin typeface="Times New Roman" panose="02020603050405020304" pitchFamily="18" charset="0"/>
                <a:cs typeface="Times New Roman" panose="02020603050405020304" pitchFamily="18" charset="0"/>
              </a:rPr>
              <a:t>, N., Kalesi, A., </a:t>
            </a:r>
            <a:r>
              <a:rPr lang="en-US" sz="1100" dirty="0" err="1">
                <a:latin typeface="Times New Roman" panose="02020603050405020304" pitchFamily="18" charset="0"/>
                <a:cs typeface="Times New Roman" panose="02020603050405020304" pitchFamily="18" charset="0"/>
              </a:rPr>
              <a:t>Vagenakis</a:t>
            </a:r>
            <a:r>
              <a:rPr lang="en-US" sz="1100" dirty="0">
                <a:latin typeface="Times New Roman" panose="02020603050405020304" pitchFamily="18" charset="0"/>
                <a:cs typeface="Times New Roman" panose="02020603050405020304" pitchFamily="18" charset="0"/>
              </a:rPr>
              <a:t>, G., Theodosis-</a:t>
            </a:r>
            <a:r>
              <a:rPr lang="en-US" sz="1100" dirty="0" err="1">
                <a:latin typeface="Times New Roman" panose="02020603050405020304" pitchFamily="18" charset="0"/>
                <a:cs typeface="Times New Roman" panose="02020603050405020304" pitchFamily="18" charset="0"/>
              </a:rPr>
              <a:t>Georgilas</a:t>
            </a:r>
            <a:r>
              <a:rPr lang="en-US" sz="1100" dirty="0">
                <a:latin typeface="Times New Roman" panose="02020603050405020304" pitchFamily="18" charset="0"/>
                <a:cs typeface="Times New Roman" panose="02020603050405020304" pitchFamily="18" charset="0"/>
              </a:rPr>
              <a:t>, A. and </a:t>
            </a:r>
            <a:r>
              <a:rPr lang="en-US" sz="1100" dirty="0" err="1">
                <a:latin typeface="Times New Roman" panose="02020603050405020304" pitchFamily="18" charset="0"/>
                <a:cs typeface="Times New Roman" panose="02020603050405020304" pitchFamily="18" charset="0"/>
              </a:rPr>
              <a:t>Rammos</a:t>
            </a:r>
            <a:r>
              <a:rPr lang="en-US" sz="1100" dirty="0">
                <a:latin typeface="Times New Roman" panose="02020603050405020304" pitchFamily="18" charset="0"/>
                <a:cs typeface="Times New Roman" panose="02020603050405020304" pitchFamily="18" charset="0"/>
              </a:rPr>
              <a:t>, S., 2024. Diagnosis and management of pulmonary hypertension: New insights. </a:t>
            </a:r>
            <a:r>
              <a:rPr lang="en-US" sz="1100" i="1" dirty="0">
                <a:latin typeface="Times New Roman" panose="02020603050405020304" pitchFamily="18" charset="0"/>
                <a:cs typeface="Times New Roman" panose="02020603050405020304" pitchFamily="18" charset="0"/>
              </a:rPr>
              <a:t>Diagnostics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14</a:t>
            </a:r>
            <a:r>
              <a:rPr lang="en-US" sz="1100" dirty="0">
                <a:latin typeface="Times New Roman" panose="02020603050405020304" pitchFamily="18" charset="0"/>
                <a:cs typeface="Times New Roman" panose="02020603050405020304" pitchFamily="18" charset="0"/>
              </a:rPr>
              <a:t>(18), p.2052.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Oldroyd, S.H. and Bhardwaj, A. (2024). Pulmonary Hypertension. [online] PubMed. Available at: </a:t>
            </a:r>
            <a:r>
              <a:rPr lang="en-US" sz="1100" u="sng" dirty="0">
                <a:latin typeface="Times New Roman" panose="02020603050405020304" pitchFamily="18" charset="0"/>
                <a:cs typeface="Times New Roman" panose="02020603050405020304" pitchFamily="18" charset="0"/>
                <a:hlinkClick r:id="rId5"/>
              </a:rPr>
              <a:t>https://www.ncbi.nlm.nih.gov/books/NBK482463/</a:t>
            </a:r>
            <a:r>
              <a:rPr lang="en-US" sz="1100" dirty="0">
                <a:latin typeface="Times New Roman" panose="02020603050405020304" pitchFamily="18" charset="0"/>
                <a:cs typeface="Times New Roman" panose="02020603050405020304" pitchFamily="18" charset="0"/>
              </a:rPr>
              <a:t> [Accessed 11 Mar. 2026]. </a:t>
            </a:r>
          </a:p>
          <a:p>
            <a:pPr marL="0" indent="0" algn="just">
              <a:spcBef>
                <a:spcPts val="0"/>
              </a:spcBef>
              <a:buNone/>
            </a:pPr>
            <a:r>
              <a:rPr lang="en-US" sz="1100" dirty="0" err="1">
                <a:latin typeface="Times New Roman" panose="02020603050405020304" pitchFamily="18" charset="0"/>
                <a:cs typeface="Times New Roman" panose="02020603050405020304" pitchFamily="18" charset="0"/>
              </a:rPr>
              <a:t>Peracaula</a:t>
            </a:r>
            <a:r>
              <a:rPr lang="en-US" sz="1100" dirty="0">
                <a:latin typeface="Times New Roman" panose="02020603050405020304" pitchFamily="18" charset="0"/>
                <a:cs typeface="Times New Roman" panose="02020603050405020304" pitchFamily="18" charset="0"/>
              </a:rPr>
              <a:t>, M., Sebastian, L., Francisco, I., Vilaplana, M.B., Rodriguez-Chiaradia, D.A. and Tura-</a:t>
            </a:r>
            <a:r>
              <a:rPr lang="en-US" sz="1100" dirty="0" err="1">
                <a:latin typeface="Times New Roman" panose="02020603050405020304" pitchFamily="18" charset="0"/>
                <a:cs typeface="Times New Roman" panose="02020603050405020304" pitchFamily="18" charset="0"/>
              </a:rPr>
              <a:t>Ceide</a:t>
            </a:r>
            <a:r>
              <a:rPr lang="en-US" sz="1100" dirty="0">
                <a:latin typeface="Times New Roman" panose="02020603050405020304" pitchFamily="18" charset="0"/>
                <a:cs typeface="Times New Roman" panose="02020603050405020304" pitchFamily="18" charset="0"/>
              </a:rPr>
              <a:t>, O., 2024. Decoding pulmonary embolism: pathophysiology, diagnosis, and treatment. </a:t>
            </a:r>
            <a:r>
              <a:rPr lang="en-US" sz="1100" i="1" dirty="0">
                <a:latin typeface="Times New Roman" panose="02020603050405020304" pitchFamily="18" charset="0"/>
                <a:cs typeface="Times New Roman" panose="02020603050405020304" pitchFamily="18" charset="0"/>
              </a:rPr>
              <a:t>Biomedicines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12</a:t>
            </a:r>
            <a:r>
              <a:rPr lang="en-US" sz="1100" dirty="0">
                <a:latin typeface="Times New Roman" panose="02020603050405020304" pitchFamily="18" charset="0"/>
                <a:cs typeface="Times New Roman" panose="02020603050405020304" pitchFamily="18" charset="0"/>
              </a:rPr>
              <a:t>(9), p.1936.</a:t>
            </a:r>
          </a:p>
          <a:p>
            <a:pPr marL="0" indent="0" algn="just">
              <a:spcBef>
                <a:spcPts val="0"/>
              </a:spcBef>
              <a:buNone/>
            </a:pPr>
            <a:r>
              <a:rPr lang="en-US" sz="1100" dirty="0">
                <a:latin typeface="Times New Roman" panose="02020603050405020304" pitchFamily="18" charset="0"/>
                <a:cs typeface="Times New Roman" panose="02020603050405020304" pitchFamily="18" charset="0"/>
              </a:rPr>
              <a:t>Qaiser, K.N., Sahay, S. and Tonelli, A.R., 2023. Pulmonary hypertension due to high cardiac output. </a:t>
            </a:r>
            <a:r>
              <a:rPr lang="en-US" sz="1100" i="1" dirty="0">
                <a:latin typeface="Times New Roman" panose="02020603050405020304" pitchFamily="18" charset="0"/>
                <a:cs typeface="Times New Roman" panose="02020603050405020304" pitchFamily="18" charset="0"/>
              </a:rPr>
              <a:t>Respiratory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206</a:t>
            </a:r>
            <a:r>
              <a:rPr lang="en-US" sz="1100" dirty="0">
                <a:latin typeface="Times New Roman" panose="02020603050405020304" pitchFamily="18" charset="0"/>
                <a:cs typeface="Times New Roman" panose="02020603050405020304" pitchFamily="18" charset="0"/>
              </a:rPr>
              <a:t>, p.107034.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Sharma, M., Paudyal, V., Syed, S.K., Thapa, R., Kassam, N. and Surani, S., 2025. Management of pulmonary arterial hypertension: current strategies and future prospects. </a:t>
            </a:r>
            <a:r>
              <a:rPr lang="en-US" sz="1100" i="1" dirty="0">
                <a:latin typeface="Times New Roman" panose="02020603050405020304" pitchFamily="18" charset="0"/>
                <a:cs typeface="Times New Roman" panose="02020603050405020304" pitchFamily="18" charset="0"/>
              </a:rPr>
              <a:t>Life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15</a:t>
            </a:r>
            <a:r>
              <a:rPr lang="en-US" sz="1100" dirty="0">
                <a:latin typeface="Times New Roman" panose="02020603050405020304" pitchFamily="18" charset="0"/>
                <a:cs typeface="Times New Roman" panose="02020603050405020304" pitchFamily="18" charset="0"/>
              </a:rPr>
              <a:t>(3), p.430.</a:t>
            </a:r>
          </a:p>
          <a:p>
            <a:pPr marL="0" indent="0" algn="just">
              <a:spcBef>
                <a:spcPts val="0"/>
              </a:spcBef>
              <a:buNone/>
            </a:pPr>
            <a:r>
              <a:rPr lang="en-US" sz="1100" dirty="0">
                <a:latin typeface="Times New Roman" panose="02020603050405020304" pitchFamily="18" charset="0"/>
                <a:cs typeface="Times New Roman" panose="02020603050405020304" pitchFamily="18" charset="0"/>
              </a:rPr>
              <a:t>Swietlik, E.M., Fay, M. and Morrell, N.W., 2025. Navigating family dynamics and ethical considerations in genetic diagnosis of pulmonary arterial hypertension: insights from in-depth semi-structured interviews. </a:t>
            </a:r>
            <a:r>
              <a:rPr lang="en-US" sz="1100" i="1" dirty="0">
                <a:latin typeface="Times New Roman" panose="02020603050405020304" pitchFamily="18" charset="0"/>
                <a:cs typeface="Times New Roman" panose="02020603050405020304" pitchFamily="18" charset="0"/>
              </a:rPr>
              <a:t>ERJ Open Research</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11</a:t>
            </a:r>
            <a:r>
              <a:rPr lang="en-US" sz="1100" dirty="0">
                <a:latin typeface="Times New Roman" panose="02020603050405020304" pitchFamily="18" charset="0"/>
                <a:cs typeface="Times New Roman" panose="02020603050405020304" pitchFamily="18" charset="0"/>
              </a:rPr>
              <a:t>(2).</a:t>
            </a:r>
          </a:p>
          <a:p>
            <a:pPr marL="0" indent="0" algn="just">
              <a:spcBef>
                <a:spcPts val="0"/>
              </a:spcBef>
              <a:buNone/>
            </a:pPr>
            <a:r>
              <a:rPr lang="en-US" sz="1100" dirty="0">
                <a:latin typeface="Times New Roman" panose="02020603050405020304" pitchFamily="18" charset="0"/>
                <a:cs typeface="Times New Roman" panose="02020603050405020304" pitchFamily="18" charset="0"/>
              </a:rPr>
              <a:t>Tsai, J., Malik, S. and </a:t>
            </a:r>
            <a:r>
              <a:rPr lang="en-US" sz="1100" dirty="0" err="1">
                <a:latin typeface="Times New Roman" panose="02020603050405020304" pitchFamily="18" charset="0"/>
                <a:cs typeface="Times New Roman" panose="02020603050405020304" pitchFamily="18" charset="0"/>
              </a:rPr>
              <a:t>Tjen</a:t>
            </a:r>
            <a:r>
              <a:rPr lang="en-US" sz="1100" dirty="0">
                <a:latin typeface="Times New Roman" panose="02020603050405020304" pitchFamily="18" charset="0"/>
                <a:cs typeface="Times New Roman" panose="02020603050405020304" pitchFamily="18" charset="0"/>
              </a:rPr>
              <a:t>-A-Looi, S.C., 2024. Pulmonary hypertension: Pharmacological and non-pharmacological therapies. </a:t>
            </a:r>
            <a:r>
              <a:rPr lang="en-US" sz="1100" i="1" dirty="0">
                <a:latin typeface="Times New Roman" panose="02020603050405020304" pitchFamily="18" charset="0"/>
                <a:cs typeface="Times New Roman" panose="02020603050405020304" pitchFamily="18" charset="0"/>
              </a:rPr>
              <a:t>Life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14</a:t>
            </a:r>
            <a:r>
              <a:rPr lang="en-US" sz="1100" dirty="0">
                <a:latin typeface="Times New Roman" panose="02020603050405020304" pitchFamily="18" charset="0"/>
                <a:cs typeface="Times New Roman" panose="02020603050405020304" pitchFamily="18" charset="0"/>
              </a:rPr>
              <a:t>(10), p.1265. </a:t>
            </a:r>
          </a:p>
          <a:p>
            <a:pPr marL="0" indent="0" algn="just">
              <a:spcBef>
                <a:spcPts val="0"/>
              </a:spcBef>
              <a:buNone/>
            </a:pPr>
            <a:r>
              <a:rPr lang="en-US" sz="1100" dirty="0">
                <a:latin typeface="Times New Roman" panose="02020603050405020304" pitchFamily="18" charset="0"/>
                <a:cs typeface="Times New Roman" panose="02020603050405020304" pitchFamily="18" charset="0"/>
              </a:rPr>
              <a:t>Xiao, M., Lai, D., Yu, Y., Wu, Q. and Zhang, C., 2023. Pathogenesis of pulmonary hypertension caused by left heart disease. </a:t>
            </a:r>
            <a:r>
              <a:rPr lang="en-US" sz="1100" i="1" dirty="0">
                <a:latin typeface="Times New Roman" panose="02020603050405020304" pitchFamily="18" charset="0"/>
                <a:cs typeface="Times New Roman" panose="02020603050405020304" pitchFamily="18" charset="0"/>
              </a:rPr>
              <a:t>Frontiers in Cardiovascular Medicine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10</a:t>
            </a:r>
            <a:r>
              <a:rPr lang="en-US" sz="1100" dirty="0">
                <a:latin typeface="Times New Roman" panose="02020603050405020304" pitchFamily="18" charset="0"/>
                <a:cs typeface="Times New Roman" panose="02020603050405020304" pitchFamily="18" charset="0"/>
              </a:rPr>
              <a:t>, p.1079142. </a:t>
            </a:r>
          </a:p>
        </p:txBody>
      </p:sp>
    </p:spTree>
    <p:extLst>
      <p:ext uri="{BB962C8B-B14F-4D97-AF65-F5344CB8AC3E}">
        <p14:creationId xmlns:p14="http://schemas.microsoft.com/office/powerpoint/2010/main" val="100031528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554</TotalTime>
  <Words>4374</Words>
  <Application>Microsoft Office PowerPoint</Application>
  <PresentationFormat>Widescreen</PresentationFormat>
  <Paragraphs>223</Paragraphs>
  <Slides>17</Slides>
  <Notes>16</Notes>
  <HiddenSlides>0</HiddenSlides>
  <MMClips>16</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Parcel</vt:lpstr>
      <vt:lpstr> Introduction to Physiology</vt:lpstr>
      <vt:lpstr>Introduction</vt:lpstr>
      <vt:lpstr>Impact on the cardiovascular system</vt:lpstr>
      <vt:lpstr>Pathophysiological evaluation</vt:lpstr>
      <vt:lpstr>Anatomical analysis </vt:lpstr>
      <vt:lpstr>Complication of pulmonary hypertension</vt:lpstr>
      <vt:lpstr>Complication of pulmonary (Contd.)</vt:lpstr>
      <vt:lpstr>Main risk factors for health based on lifestyle</vt:lpstr>
      <vt:lpstr>Risk factors for pulmonary hypertension </vt:lpstr>
      <vt:lpstr>Care Plan </vt:lpstr>
      <vt:lpstr>Evidence-based strategies</vt:lpstr>
      <vt:lpstr>Role of effective communication </vt:lpstr>
      <vt:lpstr>Pharmacological and non-pharmacological treatment for pulmonary hypertension</vt:lpstr>
      <vt:lpstr>Ethical considerations </vt:lpstr>
      <vt:lpstr>Recommendations associated with the NHS and NICE guidelines</vt:lpstr>
      <vt:lpstr>Lifestyle modifications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Svetlana Spinu</cp:lastModifiedBy>
  <cp:revision>8</cp:revision>
  <dcterms:modified xsi:type="dcterms:W3CDTF">2026-03-19T10:29:53Z</dcterms:modified>
</cp:coreProperties>
</file>