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65"/>
  </p:notesMasterIdLst>
  <p:handoutMasterIdLst>
    <p:handoutMasterId r:id="rId66"/>
  </p:handoutMasterIdLst>
  <p:sldIdLst>
    <p:sldId id="406" r:id="rId5"/>
    <p:sldId id="459" r:id="rId6"/>
    <p:sldId id="458" r:id="rId7"/>
    <p:sldId id="392" r:id="rId8"/>
    <p:sldId id="276" r:id="rId9"/>
    <p:sldId id="344" r:id="rId10"/>
    <p:sldId id="449" r:id="rId11"/>
    <p:sldId id="526" r:id="rId12"/>
    <p:sldId id="497" r:id="rId13"/>
    <p:sldId id="522" r:id="rId14"/>
    <p:sldId id="476" r:id="rId15"/>
    <p:sldId id="495" r:id="rId16"/>
    <p:sldId id="496" r:id="rId17"/>
    <p:sldId id="499" r:id="rId18"/>
    <p:sldId id="498" r:id="rId19"/>
    <p:sldId id="524" r:id="rId20"/>
    <p:sldId id="491" r:id="rId21"/>
    <p:sldId id="453" r:id="rId22"/>
    <p:sldId id="433" r:id="rId23"/>
    <p:sldId id="503" r:id="rId24"/>
    <p:sldId id="523" r:id="rId25"/>
    <p:sldId id="500" r:id="rId26"/>
    <p:sldId id="502" r:id="rId27"/>
    <p:sldId id="504" r:id="rId28"/>
    <p:sldId id="505" r:id="rId29"/>
    <p:sldId id="492" r:id="rId30"/>
    <p:sldId id="509" r:id="rId31"/>
    <p:sldId id="528" r:id="rId32"/>
    <p:sldId id="493" r:id="rId33"/>
    <p:sldId id="261" r:id="rId34"/>
    <p:sldId id="262" r:id="rId35"/>
    <p:sldId id="446" r:id="rId36"/>
    <p:sldId id="527" r:id="rId37"/>
    <p:sldId id="501" r:id="rId38"/>
    <p:sldId id="525" r:id="rId39"/>
    <p:sldId id="506" r:id="rId40"/>
    <p:sldId id="490" r:id="rId41"/>
    <p:sldId id="507" r:id="rId42"/>
    <p:sldId id="508" r:id="rId43"/>
    <p:sldId id="510" r:id="rId44"/>
    <p:sldId id="349" r:id="rId45"/>
    <p:sldId id="405" r:id="rId46"/>
    <p:sldId id="257" r:id="rId47"/>
    <p:sldId id="258" r:id="rId48"/>
    <p:sldId id="407" r:id="rId49"/>
    <p:sldId id="400" r:id="rId50"/>
    <p:sldId id="435" r:id="rId51"/>
    <p:sldId id="348" r:id="rId52"/>
    <p:sldId id="436" r:id="rId53"/>
    <p:sldId id="517" r:id="rId54"/>
    <p:sldId id="518" r:id="rId55"/>
    <p:sldId id="520" r:id="rId56"/>
    <p:sldId id="410" r:id="rId57"/>
    <p:sldId id="267" r:id="rId58"/>
    <p:sldId id="259" r:id="rId59"/>
    <p:sldId id="265" r:id="rId60"/>
    <p:sldId id="451" r:id="rId61"/>
    <p:sldId id="404" r:id="rId62"/>
    <p:sldId id="529" r:id="rId63"/>
    <p:sldId id="409" r:id="rId6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832" autoAdjust="0"/>
    <p:restoredTop sz="94796" autoAdjust="0"/>
  </p:normalViewPr>
  <p:slideViewPr>
    <p:cSldViewPr snapToGrid="0" showGuides="1">
      <p:cViewPr>
        <p:scale>
          <a:sx n="59" d="100"/>
          <a:sy n="59" d="100"/>
        </p:scale>
        <p:origin x="810" y="120"/>
      </p:cViewPr>
      <p:guideLst>
        <p:guide orient="horz" pos="2160"/>
        <p:guide pos="3840"/>
      </p:guideLst>
    </p:cSldViewPr>
  </p:slideViewPr>
  <p:outlineViewPr>
    <p:cViewPr>
      <p:scale>
        <a:sx n="33" d="100"/>
        <a:sy n="33" d="100"/>
      </p:scale>
      <p:origin x="0" y="-13108"/>
    </p:cViewPr>
  </p:outlin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_rels/data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4" Type="http://schemas.openxmlformats.org/officeDocument/2006/relationships/image" Target="../media/image4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4" Type="http://schemas.openxmlformats.org/officeDocument/2006/relationships/image" Target="../media/image4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EA64E62-6810-469B-93BB-C9A980387BFF}"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US"/>
        </a:p>
      </dgm:t>
    </dgm:pt>
    <dgm:pt modelId="{627839A1-A265-4CB8-B690-1D879DF27117}">
      <dgm:prSet/>
      <dgm:spPr/>
      <dgm:t>
        <a:bodyPr/>
        <a:lstStyle/>
        <a:p>
          <a:r>
            <a:rPr lang="en-GB" dirty="0"/>
            <a:t>People</a:t>
          </a:r>
          <a:endParaRPr lang="en-US" dirty="0"/>
        </a:p>
      </dgm:t>
    </dgm:pt>
    <dgm:pt modelId="{1C687C60-DC77-4692-906E-BD3A5966E3AA}" type="parTrans" cxnId="{1EF41976-F7AD-4720-8BFF-FDF874802857}">
      <dgm:prSet/>
      <dgm:spPr/>
      <dgm:t>
        <a:bodyPr/>
        <a:lstStyle/>
        <a:p>
          <a:endParaRPr lang="en-US"/>
        </a:p>
      </dgm:t>
    </dgm:pt>
    <dgm:pt modelId="{10CB043A-28D8-4564-BC5A-AD2F8599BC21}" type="sibTrans" cxnId="{1EF41976-F7AD-4720-8BFF-FDF874802857}">
      <dgm:prSet/>
      <dgm:spPr/>
      <dgm:t>
        <a:bodyPr/>
        <a:lstStyle/>
        <a:p>
          <a:endParaRPr lang="en-US"/>
        </a:p>
      </dgm:t>
    </dgm:pt>
    <dgm:pt modelId="{D6E4BF02-1435-4288-A723-495B281160CD}">
      <dgm:prSet/>
      <dgm:spPr/>
      <dgm:t>
        <a:bodyPr/>
        <a:lstStyle/>
        <a:p>
          <a:r>
            <a:rPr lang="en-GB"/>
            <a:t>Curriculum</a:t>
          </a:r>
          <a:endParaRPr lang="en-US"/>
        </a:p>
      </dgm:t>
    </dgm:pt>
    <dgm:pt modelId="{93BDCDC3-186B-49F1-806E-A9F803EECA5A}" type="parTrans" cxnId="{BCAEEC10-5699-4CEA-8EDE-78B05F971B1C}">
      <dgm:prSet/>
      <dgm:spPr/>
      <dgm:t>
        <a:bodyPr/>
        <a:lstStyle/>
        <a:p>
          <a:endParaRPr lang="en-US"/>
        </a:p>
      </dgm:t>
    </dgm:pt>
    <dgm:pt modelId="{F9FD4E12-9838-497A-B257-47A927F17139}" type="sibTrans" cxnId="{BCAEEC10-5699-4CEA-8EDE-78B05F971B1C}">
      <dgm:prSet/>
      <dgm:spPr/>
      <dgm:t>
        <a:bodyPr/>
        <a:lstStyle/>
        <a:p>
          <a:endParaRPr lang="en-US"/>
        </a:p>
      </dgm:t>
    </dgm:pt>
    <dgm:pt modelId="{87A7F86A-6BCA-4280-9091-80846C2A8196}">
      <dgm:prSet/>
      <dgm:spPr/>
      <dgm:t>
        <a:bodyPr/>
        <a:lstStyle/>
        <a:p>
          <a:r>
            <a:rPr lang="en-GB"/>
            <a:t>Identifying people’s needs</a:t>
          </a:r>
          <a:endParaRPr lang="en-US"/>
        </a:p>
      </dgm:t>
    </dgm:pt>
    <dgm:pt modelId="{6AD5F81B-BC49-4885-8D5F-E9948926BA0C}" type="parTrans" cxnId="{1D08283E-B036-4B96-BB2A-8948FBF27ABC}">
      <dgm:prSet/>
      <dgm:spPr/>
      <dgm:t>
        <a:bodyPr/>
        <a:lstStyle/>
        <a:p>
          <a:endParaRPr lang="en-US"/>
        </a:p>
      </dgm:t>
    </dgm:pt>
    <dgm:pt modelId="{016019FF-2322-451C-B273-0EF26B8906AB}" type="sibTrans" cxnId="{1D08283E-B036-4B96-BB2A-8948FBF27ABC}">
      <dgm:prSet/>
      <dgm:spPr/>
      <dgm:t>
        <a:bodyPr/>
        <a:lstStyle/>
        <a:p>
          <a:endParaRPr lang="en-US"/>
        </a:p>
      </dgm:t>
    </dgm:pt>
    <dgm:pt modelId="{AE858063-5DC5-41A4-898F-9A0352FFD3CB}">
      <dgm:prSet/>
      <dgm:spPr/>
      <dgm:t>
        <a:bodyPr/>
        <a:lstStyle/>
        <a:p>
          <a:r>
            <a:rPr lang="en-GB" dirty="0"/>
            <a:t>Policy and strategy</a:t>
          </a:r>
          <a:endParaRPr lang="en-US" dirty="0"/>
        </a:p>
      </dgm:t>
    </dgm:pt>
    <dgm:pt modelId="{EDA9DCEA-9FD7-429B-B519-40D4E12E5A4B}" type="parTrans" cxnId="{6D1F7C13-005C-4FE1-A761-39985C8D03F1}">
      <dgm:prSet/>
      <dgm:spPr/>
      <dgm:t>
        <a:bodyPr/>
        <a:lstStyle/>
        <a:p>
          <a:endParaRPr lang="en-US"/>
        </a:p>
      </dgm:t>
    </dgm:pt>
    <dgm:pt modelId="{E0C2A4C1-0F62-4770-B251-D4BE2011B724}" type="sibTrans" cxnId="{6D1F7C13-005C-4FE1-A761-39985C8D03F1}">
      <dgm:prSet/>
      <dgm:spPr/>
      <dgm:t>
        <a:bodyPr/>
        <a:lstStyle/>
        <a:p>
          <a:endParaRPr lang="en-US"/>
        </a:p>
      </dgm:t>
    </dgm:pt>
    <dgm:pt modelId="{7CFBBE9C-F2E6-402C-8F29-A17C404FD912}">
      <dgm:prSet/>
      <dgm:spPr/>
      <dgm:t>
        <a:bodyPr/>
        <a:lstStyle/>
        <a:p>
          <a:r>
            <a:rPr lang="en-GB"/>
            <a:t>Team membership</a:t>
          </a:r>
          <a:endParaRPr lang="en-US"/>
        </a:p>
      </dgm:t>
    </dgm:pt>
    <dgm:pt modelId="{919708FF-4934-47CC-8AAB-3E28FF667B54}" type="parTrans" cxnId="{E6D9182F-9B6A-4B21-A6A7-B45274ED7C6C}">
      <dgm:prSet/>
      <dgm:spPr/>
      <dgm:t>
        <a:bodyPr/>
        <a:lstStyle/>
        <a:p>
          <a:endParaRPr lang="en-US"/>
        </a:p>
      </dgm:t>
    </dgm:pt>
    <dgm:pt modelId="{EDD2F112-A97D-45E9-AAAA-0EB5D76B41C8}" type="sibTrans" cxnId="{E6D9182F-9B6A-4B21-A6A7-B45274ED7C6C}">
      <dgm:prSet/>
      <dgm:spPr/>
      <dgm:t>
        <a:bodyPr/>
        <a:lstStyle/>
        <a:p>
          <a:endParaRPr lang="en-US"/>
        </a:p>
      </dgm:t>
    </dgm:pt>
    <dgm:pt modelId="{EE3D55CE-76CC-4867-B7D0-0F2B71E19FD1}">
      <dgm:prSet/>
      <dgm:spPr/>
      <dgm:t>
        <a:bodyPr/>
        <a:lstStyle/>
        <a:p>
          <a:r>
            <a:rPr lang="en-GB" dirty="0"/>
            <a:t>Community</a:t>
          </a:r>
          <a:endParaRPr lang="en-US" dirty="0"/>
        </a:p>
      </dgm:t>
    </dgm:pt>
    <dgm:pt modelId="{14D9851D-7DC5-48AF-8D2A-F5A95FE070AB}" type="parTrans" cxnId="{98F3FFC9-C9E2-4AF9-93C1-094507F7BDC7}">
      <dgm:prSet/>
      <dgm:spPr/>
      <dgm:t>
        <a:bodyPr/>
        <a:lstStyle/>
        <a:p>
          <a:endParaRPr lang="en-US"/>
        </a:p>
      </dgm:t>
    </dgm:pt>
    <dgm:pt modelId="{0BA2BBFE-7AF9-4E8D-85C3-EEBBC1F9ACA8}" type="sibTrans" cxnId="{98F3FFC9-C9E2-4AF9-93C1-094507F7BDC7}">
      <dgm:prSet/>
      <dgm:spPr/>
      <dgm:t>
        <a:bodyPr/>
        <a:lstStyle/>
        <a:p>
          <a:endParaRPr lang="en-US"/>
        </a:p>
      </dgm:t>
    </dgm:pt>
    <dgm:pt modelId="{FD08C59B-DB17-4191-97E9-0140BE76566A}" type="pres">
      <dgm:prSet presAssocID="{7EA64E62-6810-469B-93BB-C9A980387BFF}" presName="diagram" presStyleCnt="0">
        <dgm:presLayoutVars>
          <dgm:dir/>
          <dgm:resizeHandles val="exact"/>
        </dgm:presLayoutVars>
      </dgm:prSet>
      <dgm:spPr/>
    </dgm:pt>
    <dgm:pt modelId="{16A702DF-4907-4840-A0EE-F13354C86191}" type="pres">
      <dgm:prSet presAssocID="{627839A1-A265-4CB8-B690-1D879DF27117}" presName="node" presStyleLbl="node1" presStyleIdx="0" presStyleCnt="6" custScaleX="100000" custScaleY="58615">
        <dgm:presLayoutVars>
          <dgm:bulletEnabled val="1"/>
        </dgm:presLayoutVars>
      </dgm:prSet>
      <dgm:spPr/>
    </dgm:pt>
    <dgm:pt modelId="{03167BD3-B179-4174-99A4-E449B45B5207}" type="pres">
      <dgm:prSet presAssocID="{10CB043A-28D8-4564-BC5A-AD2F8599BC21}" presName="sibTrans" presStyleCnt="0"/>
      <dgm:spPr/>
    </dgm:pt>
    <dgm:pt modelId="{08B4A674-A12B-4E93-A5F4-4682D95EBA95}" type="pres">
      <dgm:prSet presAssocID="{D6E4BF02-1435-4288-A723-495B281160CD}" presName="node" presStyleLbl="node1" presStyleIdx="1" presStyleCnt="6" custScaleY="58615">
        <dgm:presLayoutVars>
          <dgm:bulletEnabled val="1"/>
        </dgm:presLayoutVars>
      </dgm:prSet>
      <dgm:spPr/>
    </dgm:pt>
    <dgm:pt modelId="{0DC98E27-1152-48EB-97F3-BD6174D1367F}" type="pres">
      <dgm:prSet presAssocID="{F9FD4E12-9838-497A-B257-47A927F17139}" presName="sibTrans" presStyleCnt="0"/>
      <dgm:spPr/>
    </dgm:pt>
    <dgm:pt modelId="{EB68B46E-F2CB-4DF4-A92F-2BB2F04F59B3}" type="pres">
      <dgm:prSet presAssocID="{87A7F86A-6BCA-4280-9091-80846C2A8196}" presName="node" presStyleLbl="node1" presStyleIdx="2" presStyleCnt="6" custScaleY="58615">
        <dgm:presLayoutVars>
          <dgm:bulletEnabled val="1"/>
        </dgm:presLayoutVars>
      </dgm:prSet>
      <dgm:spPr/>
    </dgm:pt>
    <dgm:pt modelId="{E2395D3F-1972-4D29-AB4C-B5B216A6B199}" type="pres">
      <dgm:prSet presAssocID="{016019FF-2322-451C-B273-0EF26B8906AB}" presName="sibTrans" presStyleCnt="0"/>
      <dgm:spPr/>
    </dgm:pt>
    <dgm:pt modelId="{A1ABCD12-4CB7-4723-8167-B01506904A22}" type="pres">
      <dgm:prSet presAssocID="{AE858063-5DC5-41A4-898F-9A0352FFD3CB}" presName="node" presStyleLbl="node1" presStyleIdx="3" presStyleCnt="6" custScaleY="55180">
        <dgm:presLayoutVars>
          <dgm:bulletEnabled val="1"/>
        </dgm:presLayoutVars>
      </dgm:prSet>
      <dgm:spPr/>
    </dgm:pt>
    <dgm:pt modelId="{DC8D2254-FDD7-4C98-8440-82E383E48BFB}" type="pres">
      <dgm:prSet presAssocID="{E0C2A4C1-0F62-4770-B251-D4BE2011B724}" presName="sibTrans" presStyleCnt="0"/>
      <dgm:spPr/>
    </dgm:pt>
    <dgm:pt modelId="{4BF07B8D-A270-4A4B-938A-D2AABA35BF7A}" type="pres">
      <dgm:prSet presAssocID="{7CFBBE9C-F2E6-402C-8F29-A17C404FD912}" presName="node" presStyleLbl="node1" presStyleIdx="4" presStyleCnt="6" custScaleY="53462">
        <dgm:presLayoutVars>
          <dgm:bulletEnabled val="1"/>
        </dgm:presLayoutVars>
      </dgm:prSet>
      <dgm:spPr/>
    </dgm:pt>
    <dgm:pt modelId="{741CE308-9D14-41A6-858C-FCE220ED6D5F}" type="pres">
      <dgm:prSet presAssocID="{EDD2F112-A97D-45E9-AAAA-0EB5D76B41C8}" presName="sibTrans" presStyleCnt="0"/>
      <dgm:spPr/>
    </dgm:pt>
    <dgm:pt modelId="{95B57C54-EBB3-45E5-8298-630F4EBD8996}" type="pres">
      <dgm:prSet presAssocID="{EE3D55CE-76CC-4867-B7D0-0F2B71E19FD1}" presName="node" presStyleLbl="node1" presStyleIdx="5" presStyleCnt="6" custScaleY="52845">
        <dgm:presLayoutVars>
          <dgm:bulletEnabled val="1"/>
        </dgm:presLayoutVars>
      </dgm:prSet>
      <dgm:spPr/>
    </dgm:pt>
  </dgm:ptLst>
  <dgm:cxnLst>
    <dgm:cxn modelId="{BCAEEC10-5699-4CEA-8EDE-78B05F971B1C}" srcId="{7EA64E62-6810-469B-93BB-C9A980387BFF}" destId="{D6E4BF02-1435-4288-A723-495B281160CD}" srcOrd="1" destOrd="0" parTransId="{93BDCDC3-186B-49F1-806E-A9F803EECA5A}" sibTransId="{F9FD4E12-9838-497A-B257-47A927F17139}"/>
    <dgm:cxn modelId="{6D1F7C13-005C-4FE1-A761-39985C8D03F1}" srcId="{7EA64E62-6810-469B-93BB-C9A980387BFF}" destId="{AE858063-5DC5-41A4-898F-9A0352FFD3CB}" srcOrd="3" destOrd="0" parTransId="{EDA9DCEA-9FD7-429B-B519-40D4E12E5A4B}" sibTransId="{E0C2A4C1-0F62-4770-B251-D4BE2011B724}"/>
    <dgm:cxn modelId="{98E6D117-80B1-4233-A739-8D01DC3C1016}" type="presOf" srcId="{D6E4BF02-1435-4288-A723-495B281160CD}" destId="{08B4A674-A12B-4E93-A5F4-4682D95EBA95}" srcOrd="0" destOrd="0" presId="urn:microsoft.com/office/officeart/2005/8/layout/default"/>
    <dgm:cxn modelId="{E6D9182F-9B6A-4B21-A6A7-B45274ED7C6C}" srcId="{7EA64E62-6810-469B-93BB-C9A980387BFF}" destId="{7CFBBE9C-F2E6-402C-8F29-A17C404FD912}" srcOrd="4" destOrd="0" parTransId="{919708FF-4934-47CC-8AAB-3E28FF667B54}" sibTransId="{EDD2F112-A97D-45E9-AAAA-0EB5D76B41C8}"/>
    <dgm:cxn modelId="{1D08283E-B036-4B96-BB2A-8948FBF27ABC}" srcId="{7EA64E62-6810-469B-93BB-C9A980387BFF}" destId="{87A7F86A-6BCA-4280-9091-80846C2A8196}" srcOrd="2" destOrd="0" parTransId="{6AD5F81B-BC49-4885-8D5F-E9948926BA0C}" sibTransId="{016019FF-2322-451C-B273-0EF26B8906AB}"/>
    <dgm:cxn modelId="{9772B760-5143-4009-99CB-7394F8B1A825}" type="presOf" srcId="{AE858063-5DC5-41A4-898F-9A0352FFD3CB}" destId="{A1ABCD12-4CB7-4723-8167-B01506904A22}" srcOrd="0" destOrd="0" presId="urn:microsoft.com/office/officeart/2005/8/layout/default"/>
    <dgm:cxn modelId="{1EF41976-F7AD-4720-8BFF-FDF874802857}" srcId="{7EA64E62-6810-469B-93BB-C9A980387BFF}" destId="{627839A1-A265-4CB8-B690-1D879DF27117}" srcOrd="0" destOrd="0" parTransId="{1C687C60-DC77-4692-906E-BD3A5966E3AA}" sibTransId="{10CB043A-28D8-4564-BC5A-AD2F8599BC21}"/>
    <dgm:cxn modelId="{AA71AF7F-245F-4C5B-B40A-980C23F6D69B}" type="presOf" srcId="{7CFBBE9C-F2E6-402C-8F29-A17C404FD912}" destId="{4BF07B8D-A270-4A4B-938A-D2AABA35BF7A}" srcOrd="0" destOrd="0" presId="urn:microsoft.com/office/officeart/2005/8/layout/default"/>
    <dgm:cxn modelId="{91DE219A-AB41-4D11-BF82-D8870717BF9B}" type="presOf" srcId="{7EA64E62-6810-469B-93BB-C9A980387BFF}" destId="{FD08C59B-DB17-4191-97E9-0140BE76566A}" srcOrd="0" destOrd="0" presId="urn:microsoft.com/office/officeart/2005/8/layout/default"/>
    <dgm:cxn modelId="{757C4D9D-C8A7-4168-A345-F8680AEDAE79}" type="presOf" srcId="{EE3D55CE-76CC-4867-B7D0-0F2B71E19FD1}" destId="{95B57C54-EBB3-45E5-8298-630F4EBD8996}" srcOrd="0" destOrd="0" presId="urn:microsoft.com/office/officeart/2005/8/layout/default"/>
    <dgm:cxn modelId="{E8C0F9A1-7EAA-4701-ACFD-8E59B24CEA22}" type="presOf" srcId="{627839A1-A265-4CB8-B690-1D879DF27117}" destId="{16A702DF-4907-4840-A0EE-F13354C86191}" srcOrd="0" destOrd="0" presId="urn:microsoft.com/office/officeart/2005/8/layout/default"/>
    <dgm:cxn modelId="{98F3FFC9-C9E2-4AF9-93C1-094507F7BDC7}" srcId="{7EA64E62-6810-469B-93BB-C9A980387BFF}" destId="{EE3D55CE-76CC-4867-B7D0-0F2B71E19FD1}" srcOrd="5" destOrd="0" parTransId="{14D9851D-7DC5-48AF-8D2A-F5A95FE070AB}" sibTransId="{0BA2BBFE-7AF9-4E8D-85C3-EEBBC1F9ACA8}"/>
    <dgm:cxn modelId="{5A112AD7-61AC-4BDE-AE33-409EEDBBB43E}" type="presOf" srcId="{87A7F86A-6BCA-4280-9091-80846C2A8196}" destId="{EB68B46E-F2CB-4DF4-A92F-2BB2F04F59B3}" srcOrd="0" destOrd="0" presId="urn:microsoft.com/office/officeart/2005/8/layout/default"/>
    <dgm:cxn modelId="{153606DB-6A68-4C1C-9F50-E6F024A6F2FE}" type="presParOf" srcId="{FD08C59B-DB17-4191-97E9-0140BE76566A}" destId="{16A702DF-4907-4840-A0EE-F13354C86191}" srcOrd="0" destOrd="0" presId="urn:microsoft.com/office/officeart/2005/8/layout/default"/>
    <dgm:cxn modelId="{C900319F-DAFA-4389-8FA1-6FDFB2E8FAE5}" type="presParOf" srcId="{FD08C59B-DB17-4191-97E9-0140BE76566A}" destId="{03167BD3-B179-4174-99A4-E449B45B5207}" srcOrd="1" destOrd="0" presId="urn:microsoft.com/office/officeart/2005/8/layout/default"/>
    <dgm:cxn modelId="{21B09F49-36C2-41F7-813E-B53AF1AC3DDB}" type="presParOf" srcId="{FD08C59B-DB17-4191-97E9-0140BE76566A}" destId="{08B4A674-A12B-4E93-A5F4-4682D95EBA95}" srcOrd="2" destOrd="0" presId="urn:microsoft.com/office/officeart/2005/8/layout/default"/>
    <dgm:cxn modelId="{4A317A4C-6F03-4494-A2F0-3903004DA45B}" type="presParOf" srcId="{FD08C59B-DB17-4191-97E9-0140BE76566A}" destId="{0DC98E27-1152-48EB-97F3-BD6174D1367F}" srcOrd="3" destOrd="0" presId="urn:microsoft.com/office/officeart/2005/8/layout/default"/>
    <dgm:cxn modelId="{8E4DF9CC-9F38-4CC6-ADFB-25B5EB024A39}" type="presParOf" srcId="{FD08C59B-DB17-4191-97E9-0140BE76566A}" destId="{EB68B46E-F2CB-4DF4-A92F-2BB2F04F59B3}" srcOrd="4" destOrd="0" presId="urn:microsoft.com/office/officeart/2005/8/layout/default"/>
    <dgm:cxn modelId="{7C5D57B4-2DAE-4409-8845-9C6F8F39DCEC}" type="presParOf" srcId="{FD08C59B-DB17-4191-97E9-0140BE76566A}" destId="{E2395D3F-1972-4D29-AB4C-B5B216A6B199}" srcOrd="5" destOrd="0" presId="urn:microsoft.com/office/officeart/2005/8/layout/default"/>
    <dgm:cxn modelId="{5F855CE7-16F1-407B-BC80-B77788D1C5FA}" type="presParOf" srcId="{FD08C59B-DB17-4191-97E9-0140BE76566A}" destId="{A1ABCD12-4CB7-4723-8167-B01506904A22}" srcOrd="6" destOrd="0" presId="urn:microsoft.com/office/officeart/2005/8/layout/default"/>
    <dgm:cxn modelId="{DB8F4C87-E8FA-441C-8952-42EC1B6C2661}" type="presParOf" srcId="{FD08C59B-DB17-4191-97E9-0140BE76566A}" destId="{DC8D2254-FDD7-4C98-8440-82E383E48BFB}" srcOrd="7" destOrd="0" presId="urn:microsoft.com/office/officeart/2005/8/layout/default"/>
    <dgm:cxn modelId="{A126A272-4560-4A5A-A91B-BD13D36E1D7C}" type="presParOf" srcId="{FD08C59B-DB17-4191-97E9-0140BE76566A}" destId="{4BF07B8D-A270-4A4B-938A-D2AABA35BF7A}" srcOrd="8" destOrd="0" presId="urn:microsoft.com/office/officeart/2005/8/layout/default"/>
    <dgm:cxn modelId="{8CB88B31-573F-40D0-ABB3-D03861D6CF0B}" type="presParOf" srcId="{FD08C59B-DB17-4191-97E9-0140BE76566A}" destId="{741CE308-9D14-41A6-858C-FCE220ED6D5F}" srcOrd="9" destOrd="0" presId="urn:microsoft.com/office/officeart/2005/8/layout/default"/>
    <dgm:cxn modelId="{C4E1473F-F72A-4D92-8A59-7050C5BAC28F}" type="presParOf" srcId="{FD08C59B-DB17-4191-97E9-0140BE76566A}" destId="{95B57C54-EBB3-45E5-8298-630F4EBD899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8960E3-1DBD-44A3-A4B8-139F8EE2C0D8}"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US"/>
        </a:p>
      </dgm:t>
    </dgm:pt>
    <dgm:pt modelId="{A368B4CD-C2C9-419C-B96B-B8660B478263}">
      <dgm:prSet/>
      <dgm:spPr/>
      <dgm:t>
        <a:bodyPr/>
        <a:lstStyle/>
        <a:p>
          <a:r>
            <a:rPr lang="en-GB"/>
            <a:t>Supervision</a:t>
          </a:r>
          <a:endParaRPr lang="en-US"/>
        </a:p>
      </dgm:t>
    </dgm:pt>
    <dgm:pt modelId="{63DFF89A-F4A0-4CDA-AC0B-C76D766436D5}" type="parTrans" cxnId="{D14C4F1A-21D1-4BF3-AE77-D4074FC1D18C}">
      <dgm:prSet/>
      <dgm:spPr/>
      <dgm:t>
        <a:bodyPr/>
        <a:lstStyle/>
        <a:p>
          <a:endParaRPr lang="en-US"/>
        </a:p>
      </dgm:t>
    </dgm:pt>
    <dgm:pt modelId="{3CAB4C35-B366-4FF9-AAFA-87A399AD3203}" type="sibTrans" cxnId="{D14C4F1A-21D1-4BF3-AE77-D4074FC1D18C}">
      <dgm:prSet/>
      <dgm:spPr/>
      <dgm:t>
        <a:bodyPr/>
        <a:lstStyle/>
        <a:p>
          <a:endParaRPr lang="en-US"/>
        </a:p>
      </dgm:t>
    </dgm:pt>
    <dgm:pt modelId="{90EBF18A-5312-497E-925A-7740984A39E5}">
      <dgm:prSet/>
      <dgm:spPr/>
      <dgm:t>
        <a:bodyPr/>
        <a:lstStyle/>
        <a:p>
          <a:r>
            <a:rPr lang="en-GB"/>
            <a:t>Equal opportunities</a:t>
          </a:r>
          <a:endParaRPr lang="en-US"/>
        </a:p>
      </dgm:t>
    </dgm:pt>
    <dgm:pt modelId="{04D236F3-C24D-48CC-8E04-C88F6CFB62CD}" type="parTrans" cxnId="{0FA27C05-4E7F-4480-88EC-C37270165B10}">
      <dgm:prSet/>
      <dgm:spPr/>
      <dgm:t>
        <a:bodyPr/>
        <a:lstStyle/>
        <a:p>
          <a:endParaRPr lang="en-US"/>
        </a:p>
      </dgm:t>
    </dgm:pt>
    <dgm:pt modelId="{3F1CE8CB-6296-4992-B7D7-789D191BC8FA}" type="sibTrans" cxnId="{0FA27C05-4E7F-4480-88EC-C37270165B10}">
      <dgm:prSet/>
      <dgm:spPr/>
      <dgm:t>
        <a:bodyPr/>
        <a:lstStyle/>
        <a:p>
          <a:endParaRPr lang="en-US"/>
        </a:p>
      </dgm:t>
    </dgm:pt>
    <dgm:pt modelId="{E347AA16-2482-4097-B6CA-87DE15E5013F}">
      <dgm:prSet/>
      <dgm:spPr/>
      <dgm:t>
        <a:bodyPr/>
        <a:lstStyle/>
        <a:p>
          <a:r>
            <a:rPr lang="en-GB"/>
            <a:t>Administrative and financial</a:t>
          </a:r>
          <a:endParaRPr lang="en-US"/>
        </a:p>
      </dgm:t>
    </dgm:pt>
    <dgm:pt modelId="{0D762F2C-64B9-4D19-9AA2-DA4758A87A9C}" type="parTrans" cxnId="{EA1A558B-F9FA-4E01-9B63-A85CA51ECEBB}">
      <dgm:prSet/>
      <dgm:spPr/>
      <dgm:t>
        <a:bodyPr/>
        <a:lstStyle/>
        <a:p>
          <a:endParaRPr lang="en-US"/>
        </a:p>
      </dgm:t>
    </dgm:pt>
    <dgm:pt modelId="{755390DB-DACC-4FAB-8821-A6C4CF705F73}" type="sibTrans" cxnId="{EA1A558B-F9FA-4E01-9B63-A85CA51ECEBB}">
      <dgm:prSet/>
      <dgm:spPr/>
      <dgm:t>
        <a:bodyPr/>
        <a:lstStyle/>
        <a:p>
          <a:endParaRPr lang="en-US"/>
        </a:p>
      </dgm:t>
    </dgm:pt>
    <dgm:pt modelId="{36FC84CA-7293-4CEF-9259-21C91B036028}">
      <dgm:prSet/>
      <dgm:spPr/>
      <dgm:t>
        <a:bodyPr/>
        <a:lstStyle/>
        <a:p>
          <a:r>
            <a:rPr lang="en-GB"/>
            <a:t>Monitoring and evaluating work</a:t>
          </a:r>
          <a:endParaRPr lang="en-US"/>
        </a:p>
      </dgm:t>
    </dgm:pt>
    <dgm:pt modelId="{FFF4ED3E-8EBC-4CCF-AA4D-B0873024786C}" type="parTrans" cxnId="{18D41BC9-0190-491D-8B71-33480B0AD72C}">
      <dgm:prSet/>
      <dgm:spPr/>
      <dgm:t>
        <a:bodyPr/>
        <a:lstStyle/>
        <a:p>
          <a:endParaRPr lang="en-US"/>
        </a:p>
      </dgm:t>
    </dgm:pt>
    <dgm:pt modelId="{169811F0-B9BF-4BBA-A33B-CEB75BDE0376}" type="sibTrans" cxnId="{18D41BC9-0190-491D-8B71-33480B0AD72C}">
      <dgm:prSet/>
      <dgm:spPr/>
      <dgm:t>
        <a:bodyPr/>
        <a:lstStyle/>
        <a:p>
          <a:endParaRPr lang="en-US"/>
        </a:p>
      </dgm:t>
    </dgm:pt>
    <dgm:pt modelId="{986154D7-1EF3-4290-87D2-3FE50719224C}">
      <dgm:prSet/>
      <dgm:spPr/>
      <dgm:t>
        <a:bodyPr/>
        <a:lstStyle/>
        <a:p>
          <a:r>
            <a:rPr lang="en-GB"/>
            <a:t>Information and advice</a:t>
          </a:r>
          <a:endParaRPr lang="en-US"/>
        </a:p>
      </dgm:t>
    </dgm:pt>
    <dgm:pt modelId="{14BE7B48-FA15-4AC9-BB27-EDC5373D2467}" type="parTrans" cxnId="{83F4EF74-18F6-4B2C-8A7A-3EC14E98CD80}">
      <dgm:prSet/>
      <dgm:spPr/>
      <dgm:t>
        <a:bodyPr/>
        <a:lstStyle/>
        <a:p>
          <a:endParaRPr lang="en-US"/>
        </a:p>
      </dgm:t>
    </dgm:pt>
    <dgm:pt modelId="{90866F2C-B6B5-4A18-88BE-C871F486CB65}" type="sibTrans" cxnId="{83F4EF74-18F6-4B2C-8A7A-3EC14E98CD80}">
      <dgm:prSet/>
      <dgm:spPr/>
      <dgm:t>
        <a:bodyPr/>
        <a:lstStyle/>
        <a:p>
          <a:endParaRPr lang="en-US"/>
        </a:p>
      </dgm:t>
    </dgm:pt>
    <dgm:pt modelId="{C3CC0E88-C717-4216-80A8-0BD689D416CB}">
      <dgm:prSet/>
      <dgm:spPr/>
      <dgm:t>
        <a:bodyPr/>
        <a:lstStyle/>
        <a:p>
          <a:r>
            <a:rPr lang="en-GB" dirty="0"/>
            <a:t>AOB</a:t>
          </a:r>
          <a:endParaRPr lang="en-US" dirty="0"/>
        </a:p>
      </dgm:t>
    </dgm:pt>
    <dgm:pt modelId="{A389E0DB-75FA-4CD4-B26D-625EBF2DFF70}" type="parTrans" cxnId="{89016CFF-4F91-4ECC-9DE9-4118211AB676}">
      <dgm:prSet/>
      <dgm:spPr/>
      <dgm:t>
        <a:bodyPr/>
        <a:lstStyle/>
        <a:p>
          <a:endParaRPr lang="en-US"/>
        </a:p>
      </dgm:t>
    </dgm:pt>
    <dgm:pt modelId="{DB63632E-9716-419A-BF42-C43963E923EC}" type="sibTrans" cxnId="{89016CFF-4F91-4ECC-9DE9-4118211AB676}">
      <dgm:prSet/>
      <dgm:spPr/>
      <dgm:t>
        <a:bodyPr/>
        <a:lstStyle/>
        <a:p>
          <a:endParaRPr lang="en-US"/>
        </a:p>
      </dgm:t>
    </dgm:pt>
    <dgm:pt modelId="{CB55157D-93D2-4E36-BF41-BF1B1EE3F6CD}" type="pres">
      <dgm:prSet presAssocID="{128960E3-1DBD-44A3-A4B8-139F8EE2C0D8}" presName="diagram" presStyleCnt="0">
        <dgm:presLayoutVars>
          <dgm:dir/>
          <dgm:resizeHandles val="exact"/>
        </dgm:presLayoutVars>
      </dgm:prSet>
      <dgm:spPr/>
    </dgm:pt>
    <dgm:pt modelId="{FEDBA7DC-9F5F-43F2-8CDD-C38C24039AD2}" type="pres">
      <dgm:prSet presAssocID="{A368B4CD-C2C9-419C-B96B-B8660B478263}" presName="node" presStyleLbl="node1" presStyleIdx="0" presStyleCnt="6">
        <dgm:presLayoutVars>
          <dgm:bulletEnabled val="1"/>
        </dgm:presLayoutVars>
      </dgm:prSet>
      <dgm:spPr/>
    </dgm:pt>
    <dgm:pt modelId="{A6B87360-274A-450A-9F87-6F8830EFFDF1}" type="pres">
      <dgm:prSet presAssocID="{3CAB4C35-B366-4FF9-AAFA-87A399AD3203}" presName="sibTrans" presStyleCnt="0"/>
      <dgm:spPr/>
    </dgm:pt>
    <dgm:pt modelId="{85DE2EDF-E4E2-4710-AB77-E316CFF8B988}" type="pres">
      <dgm:prSet presAssocID="{90EBF18A-5312-497E-925A-7740984A39E5}" presName="node" presStyleLbl="node1" presStyleIdx="1" presStyleCnt="6">
        <dgm:presLayoutVars>
          <dgm:bulletEnabled val="1"/>
        </dgm:presLayoutVars>
      </dgm:prSet>
      <dgm:spPr/>
    </dgm:pt>
    <dgm:pt modelId="{AC841763-27D6-4472-9014-5FF0CCD5C898}" type="pres">
      <dgm:prSet presAssocID="{3F1CE8CB-6296-4992-B7D7-789D191BC8FA}" presName="sibTrans" presStyleCnt="0"/>
      <dgm:spPr/>
    </dgm:pt>
    <dgm:pt modelId="{3D692F74-81F3-4B0C-8EE4-CCFC3ECDC45C}" type="pres">
      <dgm:prSet presAssocID="{E347AA16-2482-4097-B6CA-87DE15E5013F}" presName="node" presStyleLbl="node1" presStyleIdx="2" presStyleCnt="6">
        <dgm:presLayoutVars>
          <dgm:bulletEnabled val="1"/>
        </dgm:presLayoutVars>
      </dgm:prSet>
      <dgm:spPr/>
    </dgm:pt>
    <dgm:pt modelId="{D9603453-4013-4379-A1AE-B95E040E8369}" type="pres">
      <dgm:prSet presAssocID="{755390DB-DACC-4FAB-8821-A6C4CF705F73}" presName="sibTrans" presStyleCnt="0"/>
      <dgm:spPr/>
    </dgm:pt>
    <dgm:pt modelId="{1A58C39B-9993-4DA5-AE59-C406EBAECFAF}" type="pres">
      <dgm:prSet presAssocID="{36FC84CA-7293-4CEF-9259-21C91B036028}" presName="node" presStyleLbl="node1" presStyleIdx="3" presStyleCnt="6">
        <dgm:presLayoutVars>
          <dgm:bulletEnabled val="1"/>
        </dgm:presLayoutVars>
      </dgm:prSet>
      <dgm:spPr/>
    </dgm:pt>
    <dgm:pt modelId="{BA4D653A-9508-445D-8C2A-E831808021CA}" type="pres">
      <dgm:prSet presAssocID="{169811F0-B9BF-4BBA-A33B-CEB75BDE0376}" presName="sibTrans" presStyleCnt="0"/>
      <dgm:spPr/>
    </dgm:pt>
    <dgm:pt modelId="{D1E36969-71DA-4521-9675-4FDC99FE0658}" type="pres">
      <dgm:prSet presAssocID="{986154D7-1EF3-4290-87D2-3FE50719224C}" presName="node" presStyleLbl="node1" presStyleIdx="4" presStyleCnt="6">
        <dgm:presLayoutVars>
          <dgm:bulletEnabled val="1"/>
        </dgm:presLayoutVars>
      </dgm:prSet>
      <dgm:spPr/>
    </dgm:pt>
    <dgm:pt modelId="{A53D7D39-0A79-4854-A4D2-ECA79A8AEBE9}" type="pres">
      <dgm:prSet presAssocID="{90866F2C-B6B5-4A18-88BE-C871F486CB65}" presName="sibTrans" presStyleCnt="0"/>
      <dgm:spPr/>
    </dgm:pt>
    <dgm:pt modelId="{C08ABC9F-682D-48A1-9C56-AC8713E27DC0}" type="pres">
      <dgm:prSet presAssocID="{C3CC0E88-C717-4216-80A8-0BD689D416CB}" presName="node" presStyleLbl="node1" presStyleIdx="5" presStyleCnt="6">
        <dgm:presLayoutVars>
          <dgm:bulletEnabled val="1"/>
        </dgm:presLayoutVars>
      </dgm:prSet>
      <dgm:spPr/>
    </dgm:pt>
  </dgm:ptLst>
  <dgm:cxnLst>
    <dgm:cxn modelId="{0FA27C05-4E7F-4480-88EC-C37270165B10}" srcId="{128960E3-1DBD-44A3-A4B8-139F8EE2C0D8}" destId="{90EBF18A-5312-497E-925A-7740984A39E5}" srcOrd="1" destOrd="0" parTransId="{04D236F3-C24D-48CC-8E04-C88F6CFB62CD}" sibTransId="{3F1CE8CB-6296-4992-B7D7-789D191BC8FA}"/>
    <dgm:cxn modelId="{D14C4F1A-21D1-4BF3-AE77-D4074FC1D18C}" srcId="{128960E3-1DBD-44A3-A4B8-139F8EE2C0D8}" destId="{A368B4CD-C2C9-419C-B96B-B8660B478263}" srcOrd="0" destOrd="0" parTransId="{63DFF89A-F4A0-4CDA-AC0B-C76D766436D5}" sibTransId="{3CAB4C35-B366-4FF9-AAFA-87A399AD3203}"/>
    <dgm:cxn modelId="{6E8C0122-A053-4F00-8C3B-6198BDCC43E0}" type="presOf" srcId="{128960E3-1DBD-44A3-A4B8-139F8EE2C0D8}" destId="{CB55157D-93D2-4E36-BF41-BF1B1EE3F6CD}" srcOrd="0" destOrd="0" presId="urn:microsoft.com/office/officeart/2005/8/layout/default"/>
    <dgm:cxn modelId="{B6A7503C-255C-4A48-9388-00E0FB8503DC}" type="presOf" srcId="{986154D7-1EF3-4290-87D2-3FE50719224C}" destId="{D1E36969-71DA-4521-9675-4FDC99FE0658}" srcOrd="0" destOrd="0" presId="urn:microsoft.com/office/officeart/2005/8/layout/default"/>
    <dgm:cxn modelId="{83F4EF74-18F6-4B2C-8A7A-3EC14E98CD80}" srcId="{128960E3-1DBD-44A3-A4B8-139F8EE2C0D8}" destId="{986154D7-1EF3-4290-87D2-3FE50719224C}" srcOrd="4" destOrd="0" parTransId="{14BE7B48-FA15-4AC9-BB27-EDC5373D2467}" sibTransId="{90866F2C-B6B5-4A18-88BE-C871F486CB65}"/>
    <dgm:cxn modelId="{3BCF7458-43C0-41CF-9B98-A4F72767E007}" type="presOf" srcId="{E347AA16-2482-4097-B6CA-87DE15E5013F}" destId="{3D692F74-81F3-4B0C-8EE4-CCFC3ECDC45C}" srcOrd="0" destOrd="0" presId="urn:microsoft.com/office/officeart/2005/8/layout/default"/>
    <dgm:cxn modelId="{EA1A558B-F9FA-4E01-9B63-A85CA51ECEBB}" srcId="{128960E3-1DBD-44A3-A4B8-139F8EE2C0D8}" destId="{E347AA16-2482-4097-B6CA-87DE15E5013F}" srcOrd="2" destOrd="0" parTransId="{0D762F2C-64B9-4D19-9AA2-DA4758A87A9C}" sibTransId="{755390DB-DACC-4FAB-8821-A6C4CF705F73}"/>
    <dgm:cxn modelId="{C2F79C9B-A1C5-4063-82A8-D1C90BD11047}" type="presOf" srcId="{90EBF18A-5312-497E-925A-7740984A39E5}" destId="{85DE2EDF-E4E2-4710-AB77-E316CFF8B988}" srcOrd="0" destOrd="0" presId="urn:microsoft.com/office/officeart/2005/8/layout/default"/>
    <dgm:cxn modelId="{4A568CC6-DA21-49FD-95C0-AC7473CDD8E0}" type="presOf" srcId="{36FC84CA-7293-4CEF-9259-21C91B036028}" destId="{1A58C39B-9993-4DA5-AE59-C406EBAECFAF}" srcOrd="0" destOrd="0" presId="urn:microsoft.com/office/officeart/2005/8/layout/default"/>
    <dgm:cxn modelId="{18D41BC9-0190-491D-8B71-33480B0AD72C}" srcId="{128960E3-1DBD-44A3-A4B8-139F8EE2C0D8}" destId="{36FC84CA-7293-4CEF-9259-21C91B036028}" srcOrd="3" destOrd="0" parTransId="{FFF4ED3E-8EBC-4CCF-AA4D-B0873024786C}" sibTransId="{169811F0-B9BF-4BBA-A33B-CEB75BDE0376}"/>
    <dgm:cxn modelId="{CC5284DA-DFE2-47A6-81CC-DC7126FA4C1D}" type="presOf" srcId="{C3CC0E88-C717-4216-80A8-0BD689D416CB}" destId="{C08ABC9F-682D-48A1-9C56-AC8713E27DC0}" srcOrd="0" destOrd="0" presId="urn:microsoft.com/office/officeart/2005/8/layout/default"/>
    <dgm:cxn modelId="{837C12F8-D13B-4DB1-9D2B-51C094B8EF26}" type="presOf" srcId="{A368B4CD-C2C9-419C-B96B-B8660B478263}" destId="{FEDBA7DC-9F5F-43F2-8CDD-C38C24039AD2}" srcOrd="0" destOrd="0" presId="urn:microsoft.com/office/officeart/2005/8/layout/default"/>
    <dgm:cxn modelId="{89016CFF-4F91-4ECC-9DE9-4118211AB676}" srcId="{128960E3-1DBD-44A3-A4B8-139F8EE2C0D8}" destId="{C3CC0E88-C717-4216-80A8-0BD689D416CB}" srcOrd="5" destOrd="0" parTransId="{A389E0DB-75FA-4CD4-B26D-625EBF2DFF70}" sibTransId="{DB63632E-9716-419A-BF42-C43963E923EC}"/>
    <dgm:cxn modelId="{7E2725EC-42BA-4576-9904-D5F06FFC8FEC}" type="presParOf" srcId="{CB55157D-93D2-4E36-BF41-BF1B1EE3F6CD}" destId="{FEDBA7DC-9F5F-43F2-8CDD-C38C24039AD2}" srcOrd="0" destOrd="0" presId="urn:microsoft.com/office/officeart/2005/8/layout/default"/>
    <dgm:cxn modelId="{E7204F56-0526-492A-9887-8700ED4E66BE}" type="presParOf" srcId="{CB55157D-93D2-4E36-BF41-BF1B1EE3F6CD}" destId="{A6B87360-274A-450A-9F87-6F8830EFFDF1}" srcOrd="1" destOrd="0" presId="urn:microsoft.com/office/officeart/2005/8/layout/default"/>
    <dgm:cxn modelId="{49029F5D-3634-4D2E-AEB7-F5160EE038BC}" type="presParOf" srcId="{CB55157D-93D2-4E36-BF41-BF1B1EE3F6CD}" destId="{85DE2EDF-E4E2-4710-AB77-E316CFF8B988}" srcOrd="2" destOrd="0" presId="urn:microsoft.com/office/officeart/2005/8/layout/default"/>
    <dgm:cxn modelId="{C611BA96-8780-4CD4-ABC7-91D51530D154}" type="presParOf" srcId="{CB55157D-93D2-4E36-BF41-BF1B1EE3F6CD}" destId="{AC841763-27D6-4472-9014-5FF0CCD5C898}" srcOrd="3" destOrd="0" presId="urn:microsoft.com/office/officeart/2005/8/layout/default"/>
    <dgm:cxn modelId="{D891B759-84CD-4D5C-ACF8-0C503AD4DCBD}" type="presParOf" srcId="{CB55157D-93D2-4E36-BF41-BF1B1EE3F6CD}" destId="{3D692F74-81F3-4B0C-8EE4-CCFC3ECDC45C}" srcOrd="4" destOrd="0" presId="urn:microsoft.com/office/officeart/2005/8/layout/default"/>
    <dgm:cxn modelId="{5E4C9BBD-0348-44AB-96DD-E7AF1A5ED483}" type="presParOf" srcId="{CB55157D-93D2-4E36-BF41-BF1B1EE3F6CD}" destId="{D9603453-4013-4379-A1AE-B95E040E8369}" srcOrd="5" destOrd="0" presId="urn:microsoft.com/office/officeart/2005/8/layout/default"/>
    <dgm:cxn modelId="{9ADF26A6-B593-4658-87BB-CB59570F1D9B}" type="presParOf" srcId="{CB55157D-93D2-4E36-BF41-BF1B1EE3F6CD}" destId="{1A58C39B-9993-4DA5-AE59-C406EBAECFAF}" srcOrd="6" destOrd="0" presId="urn:microsoft.com/office/officeart/2005/8/layout/default"/>
    <dgm:cxn modelId="{12D1C2FC-2119-4C46-9F09-0040D50EF913}" type="presParOf" srcId="{CB55157D-93D2-4E36-BF41-BF1B1EE3F6CD}" destId="{BA4D653A-9508-445D-8C2A-E831808021CA}" srcOrd="7" destOrd="0" presId="urn:microsoft.com/office/officeart/2005/8/layout/default"/>
    <dgm:cxn modelId="{96F18E8A-502C-4D1B-B048-DD26390EBE60}" type="presParOf" srcId="{CB55157D-93D2-4E36-BF41-BF1B1EE3F6CD}" destId="{D1E36969-71DA-4521-9675-4FDC99FE0658}" srcOrd="8" destOrd="0" presId="urn:microsoft.com/office/officeart/2005/8/layout/default"/>
    <dgm:cxn modelId="{D10F6F53-9A2B-4B50-B71D-03524CCF1843}" type="presParOf" srcId="{CB55157D-93D2-4E36-BF41-BF1B1EE3F6CD}" destId="{A53D7D39-0A79-4854-A4D2-ECA79A8AEBE9}" srcOrd="9" destOrd="0" presId="urn:microsoft.com/office/officeart/2005/8/layout/default"/>
    <dgm:cxn modelId="{1FA2C6C1-1CFC-4398-926A-4DDD0ECBB2E1}" type="presParOf" srcId="{CB55157D-93D2-4E36-BF41-BF1B1EE3F6CD}" destId="{C08ABC9F-682D-48A1-9C56-AC8713E27DC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38A055-6C34-4210-875A-7CACE39582FD}"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40E66A93-29CB-4ADD-BB41-4F7537A2C3FB}">
      <dgm:prSet/>
      <dgm:spPr/>
      <dgm:t>
        <a:bodyPr/>
        <a:lstStyle/>
        <a:p>
          <a:r>
            <a:rPr lang="en-GB"/>
            <a:t>According to Kotter (2001) leadership sets a direction, develops vision for the future and promotes change and direction, whereas management is more concerned with providing order and consistency in organisations through planning.</a:t>
          </a:r>
          <a:endParaRPr lang="en-US"/>
        </a:p>
      </dgm:t>
    </dgm:pt>
    <dgm:pt modelId="{825F1ECF-6729-41A2-B79C-C37E78259A20}" type="parTrans" cxnId="{E4DD8D53-DB4A-4A45-983E-2D425CE55047}">
      <dgm:prSet/>
      <dgm:spPr/>
      <dgm:t>
        <a:bodyPr/>
        <a:lstStyle/>
        <a:p>
          <a:endParaRPr lang="en-US"/>
        </a:p>
      </dgm:t>
    </dgm:pt>
    <dgm:pt modelId="{C6FD82EB-AAA6-4AB7-B9F0-9116E86DF77F}" type="sibTrans" cxnId="{E4DD8D53-DB4A-4A45-983E-2D425CE55047}">
      <dgm:prSet/>
      <dgm:spPr/>
      <dgm:t>
        <a:bodyPr/>
        <a:lstStyle/>
        <a:p>
          <a:endParaRPr lang="en-US"/>
        </a:p>
      </dgm:t>
    </dgm:pt>
    <dgm:pt modelId="{E26B97BB-6615-408E-B430-1A82137488E7}">
      <dgm:prSet/>
      <dgm:spPr/>
      <dgm:t>
        <a:bodyPr/>
        <a:lstStyle/>
        <a:p>
          <a:r>
            <a:rPr lang="en-GB" dirty="0"/>
            <a:t>Management works within certain paradigms, leadership creates new ones. Leaders are seen as leading people and seizing opportunities, not managing resources and things or focusing on problems.</a:t>
          </a:r>
          <a:endParaRPr lang="en-US" dirty="0"/>
        </a:p>
      </dgm:t>
    </dgm:pt>
    <dgm:pt modelId="{7D4EB83F-0CEF-4BB0-9ECE-305FEDEA6846}" type="parTrans" cxnId="{40CE2617-AA47-48A7-A26A-F945550AC20C}">
      <dgm:prSet/>
      <dgm:spPr/>
      <dgm:t>
        <a:bodyPr/>
        <a:lstStyle/>
        <a:p>
          <a:endParaRPr lang="en-US"/>
        </a:p>
      </dgm:t>
    </dgm:pt>
    <dgm:pt modelId="{DD9EC366-37D2-4DA2-85C2-803043ED13B5}" type="sibTrans" cxnId="{40CE2617-AA47-48A7-A26A-F945550AC20C}">
      <dgm:prSet/>
      <dgm:spPr/>
      <dgm:t>
        <a:bodyPr/>
        <a:lstStyle/>
        <a:p>
          <a:endParaRPr lang="en-US"/>
        </a:p>
      </dgm:t>
    </dgm:pt>
    <dgm:pt modelId="{D028DAB3-7CE2-164A-8EB2-B57D3ABE4D5E}" type="pres">
      <dgm:prSet presAssocID="{F638A055-6C34-4210-875A-7CACE39582FD}" presName="Name0" presStyleCnt="0">
        <dgm:presLayoutVars>
          <dgm:dir/>
          <dgm:animLvl val="lvl"/>
          <dgm:resizeHandles val="exact"/>
        </dgm:presLayoutVars>
      </dgm:prSet>
      <dgm:spPr/>
    </dgm:pt>
    <dgm:pt modelId="{AD3C912B-70F5-F240-AB88-12220A163AF9}" type="pres">
      <dgm:prSet presAssocID="{E26B97BB-6615-408E-B430-1A82137488E7}" presName="boxAndChildren" presStyleCnt="0"/>
      <dgm:spPr/>
    </dgm:pt>
    <dgm:pt modelId="{8ECAE0D6-85B8-8749-A976-677537ACF1E0}" type="pres">
      <dgm:prSet presAssocID="{E26B97BB-6615-408E-B430-1A82137488E7}" presName="parentTextBox" presStyleLbl="node1" presStyleIdx="0" presStyleCnt="2" custLinFactNeighborX="-277" custLinFactNeighborY="-4504"/>
      <dgm:spPr/>
    </dgm:pt>
    <dgm:pt modelId="{5916BD88-BA9D-D24F-8640-515D9E9CA995}" type="pres">
      <dgm:prSet presAssocID="{C6FD82EB-AAA6-4AB7-B9F0-9116E86DF77F}" presName="sp" presStyleCnt="0"/>
      <dgm:spPr/>
    </dgm:pt>
    <dgm:pt modelId="{262BD99F-2F4B-8545-B551-58AA2F3BD18F}" type="pres">
      <dgm:prSet presAssocID="{40E66A93-29CB-4ADD-BB41-4F7537A2C3FB}" presName="arrowAndChildren" presStyleCnt="0"/>
      <dgm:spPr/>
    </dgm:pt>
    <dgm:pt modelId="{79ACA489-1091-0C40-A963-50BC487B324B}" type="pres">
      <dgm:prSet presAssocID="{40E66A93-29CB-4ADD-BB41-4F7537A2C3FB}" presName="parentTextArrow" presStyleLbl="node1" presStyleIdx="1" presStyleCnt="2"/>
      <dgm:spPr/>
    </dgm:pt>
  </dgm:ptLst>
  <dgm:cxnLst>
    <dgm:cxn modelId="{709E3709-8C7F-ED45-9A7D-23EB218342FB}" type="presOf" srcId="{E26B97BB-6615-408E-B430-1A82137488E7}" destId="{8ECAE0D6-85B8-8749-A976-677537ACF1E0}" srcOrd="0" destOrd="0" presId="urn:microsoft.com/office/officeart/2005/8/layout/process4"/>
    <dgm:cxn modelId="{40CE2617-AA47-48A7-A26A-F945550AC20C}" srcId="{F638A055-6C34-4210-875A-7CACE39582FD}" destId="{E26B97BB-6615-408E-B430-1A82137488E7}" srcOrd="1" destOrd="0" parTransId="{7D4EB83F-0CEF-4BB0-9ECE-305FEDEA6846}" sibTransId="{DD9EC366-37D2-4DA2-85C2-803043ED13B5}"/>
    <dgm:cxn modelId="{E4DD8D53-DB4A-4A45-983E-2D425CE55047}" srcId="{F638A055-6C34-4210-875A-7CACE39582FD}" destId="{40E66A93-29CB-4ADD-BB41-4F7537A2C3FB}" srcOrd="0" destOrd="0" parTransId="{825F1ECF-6729-41A2-B79C-C37E78259A20}" sibTransId="{C6FD82EB-AAA6-4AB7-B9F0-9116E86DF77F}"/>
    <dgm:cxn modelId="{62CD7E97-F136-5745-9563-F6750DB00B90}" type="presOf" srcId="{40E66A93-29CB-4ADD-BB41-4F7537A2C3FB}" destId="{79ACA489-1091-0C40-A963-50BC487B324B}" srcOrd="0" destOrd="0" presId="urn:microsoft.com/office/officeart/2005/8/layout/process4"/>
    <dgm:cxn modelId="{1E1D4AE4-C9E2-094D-9D11-845B4065DE0B}" type="presOf" srcId="{F638A055-6C34-4210-875A-7CACE39582FD}" destId="{D028DAB3-7CE2-164A-8EB2-B57D3ABE4D5E}" srcOrd="0" destOrd="0" presId="urn:microsoft.com/office/officeart/2005/8/layout/process4"/>
    <dgm:cxn modelId="{2AEFDEAA-C696-3744-9BDD-D13A6446AA5C}" type="presParOf" srcId="{D028DAB3-7CE2-164A-8EB2-B57D3ABE4D5E}" destId="{AD3C912B-70F5-F240-AB88-12220A163AF9}" srcOrd="0" destOrd="0" presId="urn:microsoft.com/office/officeart/2005/8/layout/process4"/>
    <dgm:cxn modelId="{AD3DD496-C40C-7F45-B2FB-8057EEF2CC07}" type="presParOf" srcId="{AD3C912B-70F5-F240-AB88-12220A163AF9}" destId="{8ECAE0D6-85B8-8749-A976-677537ACF1E0}" srcOrd="0" destOrd="0" presId="urn:microsoft.com/office/officeart/2005/8/layout/process4"/>
    <dgm:cxn modelId="{1A23E2C2-D66A-AD41-89F0-4A757673EFBD}" type="presParOf" srcId="{D028DAB3-7CE2-164A-8EB2-B57D3ABE4D5E}" destId="{5916BD88-BA9D-D24F-8640-515D9E9CA995}" srcOrd="1" destOrd="0" presId="urn:microsoft.com/office/officeart/2005/8/layout/process4"/>
    <dgm:cxn modelId="{E19411F8-38A6-E74B-8981-265F9CEC7C5D}" type="presParOf" srcId="{D028DAB3-7CE2-164A-8EB2-B57D3ABE4D5E}" destId="{262BD99F-2F4B-8545-B551-58AA2F3BD18F}" srcOrd="2" destOrd="0" presId="urn:microsoft.com/office/officeart/2005/8/layout/process4"/>
    <dgm:cxn modelId="{C7071630-9807-B846-98A8-588778A8D40C}" type="presParOf" srcId="{262BD99F-2F4B-8545-B551-58AA2F3BD18F}" destId="{79ACA489-1091-0C40-A963-50BC487B324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66CE56-7147-4828-A68C-CFD0B329C0B9}"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56ACBF94-F242-477F-8E45-C0DD8E00DE38}">
      <dgm:prSet/>
      <dgm:spPr/>
      <dgm:t>
        <a:bodyPr/>
        <a:lstStyle/>
        <a:p>
          <a:r>
            <a:rPr lang="en-GB" dirty="0"/>
            <a:t>Effective management and leadership are complex concepts and are fundamental to the efficiency of any organisation. </a:t>
          </a:r>
          <a:endParaRPr lang="en-US" dirty="0"/>
        </a:p>
      </dgm:t>
    </dgm:pt>
    <dgm:pt modelId="{A0B3A641-D936-4E56-8053-6E337AADDD97}" type="parTrans" cxnId="{3CF20E45-B9D2-43D1-8ADE-439A2236F308}">
      <dgm:prSet/>
      <dgm:spPr/>
      <dgm:t>
        <a:bodyPr/>
        <a:lstStyle/>
        <a:p>
          <a:endParaRPr lang="en-US"/>
        </a:p>
      </dgm:t>
    </dgm:pt>
    <dgm:pt modelId="{AE9B085A-459E-49A8-BD3E-5D0107C0103F}" type="sibTrans" cxnId="{3CF20E45-B9D2-43D1-8ADE-439A2236F308}">
      <dgm:prSet/>
      <dgm:spPr/>
      <dgm:t>
        <a:bodyPr/>
        <a:lstStyle/>
        <a:p>
          <a:endParaRPr lang="en-US"/>
        </a:p>
      </dgm:t>
    </dgm:pt>
    <dgm:pt modelId="{C0FFC998-DE55-4904-804A-B7FED140AAEE}">
      <dgm:prSet/>
      <dgm:spPr/>
      <dgm:t>
        <a:bodyPr/>
        <a:lstStyle/>
        <a:p>
          <a:r>
            <a:rPr lang="en-GB"/>
            <a:t>These concepts involve adopting an </a:t>
          </a:r>
          <a:r>
            <a:rPr lang="en-GB" b="1"/>
            <a:t>appropriate management style or combination of styles</a:t>
          </a:r>
          <a:r>
            <a:rPr lang="en-GB"/>
            <a:t>, to </a:t>
          </a:r>
          <a:r>
            <a:rPr lang="en-GB" b="1"/>
            <a:t>motivate </a:t>
          </a:r>
          <a:r>
            <a:rPr lang="en-GB"/>
            <a:t>and </a:t>
          </a:r>
          <a:r>
            <a:rPr lang="en-GB" b="1"/>
            <a:t>direct</a:t>
          </a:r>
          <a:r>
            <a:rPr lang="en-GB"/>
            <a:t> other people towards the organisation’s </a:t>
          </a:r>
          <a:r>
            <a:rPr lang="en-GB" b="1"/>
            <a:t>goals</a:t>
          </a:r>
          <a:r>
            <a:rPr lang="en-GB"/>
            <a:t>. </a:t>
          </a:r>
          <a:endParaRPr lang="en-US" dirty="0"/>
        </a:p>
      </dgm:t>
    </dgm:pt>
    <dgm:pt modelId="{FEBDD8D2-5871-44ED-9F8C-2BA3410B3BC4}" type="parTrans" cxnId="{0046993B-C88A-432D-AD1E-461E1FF66CF0}">
      <dgm:prSet/>
      <dgm:spPr/>
      <dgm:t>
        <a:bodyPr/>
        <a:lstStyle/>
        <a:p>
          <a:endParaRPr lang="en-US"/>
        </a:p>
      </dgm:t>
    </dgm:pt>
    <dgm:pt modelId="{C2C5E4A0-98F2-4512-8BCE-1F18DCE8D2F0}" type="sibTrans" cxnId="{0046993B-C88A-432D-AD1E-461E1FF66CF0}">
      <dgm:prSet/>
      <dgm:spPr/>
      <dgm:t>
        <a:bodyPr/>
        <a:lstStyle/>
        <a:p>
          <a:endParaRPr lang="en-US"/>
        </a:p>
      </dgm:t>
    </dgm:pt>
    <dgm:pt modelId="{9D5C281D-90E3-4E59-B913-1B8833DF270E}">
      <dgm:prSet/>
      <dgm:spPr/>
      <dgm:t>
        <a:bodyPr/>
        <a:lstStyle/>
        <a:p>
          <a:r>
            <a:rPr lang="en-GB"/>
            <a:t>It requires </a:t>
          </a:r>
          <a:r>
            <a:rPr lang="en-GB" b="1"/>
            <a:t>good organisational skills</a:t>
          </a:r>
          <a:r>
            <a:rPr lang="en-GB"/>
            <a:t>, </a:t>
          </a:r>
          <a:r>
            <a:rPr lang="en-GB" b="1"/>
            <a:t>effective planning ability</a:t>
          </a:r>
          <a:r>
            <a:rPr lang="en-GB"/>
            <a:t> and the </a:t>
          </a:r>
          <a:r>
            <a:rPr lang="en-GB" b="1"/>
            <a:t>capability to develop strong strategies and policies. </a:t>
          </a:r>
          <a:endParaRPr lang="en-US"/>
        </a:p>
      </dgm:t>
    </dgm:pt>
    <dgm:pt modelId="{CD6239D0-FA25-4297-A8F4-361A316433DE}" type="parTrans" cxnId="{1C1DC621-AC1D-4621-B92B-6A7A8CA24F18}">
      <dgm:prSet/>
      <dgm:spPr/>
      <dgm:t>
        <a:bodyPr/>
        <a:lstStyle/>
        <a:p>
          <a:endParaRPr lang="en-US"/>
        </a:p>
      </dgm:t>
    </dgm:pt>
    <dgm:pt modelId="{566854B7-FA70-4340-9F43-554AE49E6529}" type="sibTrans" cxnId="{1C1DC621-AC1D-4621-B92B-6A7A8CA24F18}">
      <dgm:prSet/>
      <dgm:spPr/>
      <dgm:t>
        <a:bodyPr/>
        <a:lstStyle/>
        <a:p>
          <a:endParaRPr lang="en-US"/>
        </a:p>
      </dgm:t>
    </dgm:pt>
    <dgm:pt modelId="{3E5D88AD-18CD-4605-9D0C-CE88C6737FD0}">
      <dgm:prSet/>
      <dgm:spPr/>
      <dgm:t>
        <a:bodyPr/>
        <a:lstStyle/>
        <a:p>
          <a:r>
            <a:rPr lang="en-GB" dirty="0"/>
            <a:t>Having an </a:t>
          </a:r>
          <a:r>
            <a:rPr lang="en-GB" b="1" dirty="0"/>
            <a:t>understanding</a:t>
          </a:r>
          <a:r>
            <a:rPr lang="en-GB" dirty="0"/>
            <a:t> of these concepts and </a:t>
          </a:r>
          <a:r>
            <a:rPr lang="en-GB" b="1" dirty="0"/>
            <a:t>practices</a:t>
          </a:r>
          <a:r>
            <a:rPr lang="en-GB" dirty="0"/>
            <a:t> are significant for mangers, as the role is demanding and challenging and therefore important to comprehend. </a:t>
          </a:r>
          <a:endParaRPr lang="en-US" dirty="0"/>
        </a:p>
      </dgm:t>
    </dgm:pt>
    <dgm:pt modelId="{5AD52F0C-AED3-4626-A080-9E7D9C8A356D}" type="parTrans" cxnId="{2BD2F553-6461-4F0D-AD8B-F24CB6DBCE24}">
      <dgm:prSet/>
      <dgm:spPr/>
      <dgm:t>
        <a:bodyPr/>
        <a:lstStyle/>
        <a:p>
          <a:endParaRPr lang="en-US"/>
        </a:p>
      </dgm:t>
    </dgm:pt>
    <dgm:pt modelId="{194708CD-8AB6-4EA7-9624-F52A741468A7}" type="sibTrans" cxnId="{2BD2F553-6461-4F0D-AD8B-F24CB6DBCE24}">
      <dgm:prSet/>
      <dgm:spPr/>
      <dgm:t>
        <a:bodyPr/>
        <a:lstStyle/>
        <a:p>
          <a:endParaRPr lang="en-US"/>
        </a:p>
      </dgm:t>
    </dgm:pt>
    <dgm:pt modelId="{1E7EEF1A-5636-5449-B946-525D53594BE0}" type="pres">
      <dgm:prSet presAssocID="{CB66CE56-7147-4828-A68C-CFD0B329C0B9}" presName="outerComposite" presStyleCnt="0">
        <dgm:presLayoutVars>
          <dgm:chMax val="5"/>
          <dgm:dir/>
          <dgm:resizeHandles val="exact"/>
        </dgm:presLayoutVars>
      </dgm:prSet>
      <dgm:spPr/>
    </dgm:pt>
    <dgm:pt modelId="{E3D9B2C7-AFBD-BB4E-BB02-8B88F59E827B}" type="pres">
      <dgm:prSet presAssocID="{CB66CE56-7147-4828-A68C-CFD0B329C0B9}" presName="dummyMaxCanvas" presStyleCnt="0">
        <dgm:presLayoutVars/>
      </dgm:prSet>
      <dgm:spPr/>
    </dgm:pt>
    <dgm:pt modelId="{322E3D4B-0807-4B47-8D1F-B74C68F48D3B}" type="pres">
      <dgm:prSet presAssocID="{CB66CE56-7147-4828-A68C-CFD0B329C0B9}" presName="FourNodes_1" presStyleLbl="node1" presStyleIdx="0" presStyleCnt="4" custLinFactNeighborX="952" custLinFactNeighborY="1998">
        <dgm:presLayoutVars>
          <dgm:bulletEnabled val="1"/>
        </dgm:presLayoutVars>
      </dgm:prSet>
      <dgm:spPr/>
    </dgm:pt>
    <dgm:pt modelId="{93D27C44-C5DC-4F48-A690-13CD86E72A3D}" type="pres">
      <dgm:prSet presAssocID="{CB66CE56-7147-4828-A68C-CFD0B329C0B9}" presName="FourNodes_2" presStyleLbl="node1" presStyleIdx="1" presStyleCnt="4">
        <dgm:presLayoutVars>
          <dgm:bulletEnabled val="1"/>
        </dgm:presLayoutVars>
      </dgm:prSet>
      <dgm:spPr/>
    </dgm:pt>
    <dgm:pt modelId="{6536D30C-3232-064D-9249-CEDC297BD554}" type="pres">
      <dgm:prSet presAssocID="{CB66CE56-7147-4828-A68C-CFD0B329C0B9}" presName="FourNodes_3" presStyleLbl="node1" presStyleIdx="2" presStyleCnt="4">
        <dgm:presLayoutVars>
          <dgm:bulletEnabled val="1"/>
        </dgm:presLayoutVars>
      </dgm:prSet>
      <dgm:spPr/>
    </dgm:pt>
    <dgm:pt modelId="{C53D21DB-34F3-9A45-96D0-6BD367B3017D}" type="pres">
      <dgm:prSet presAssocID="{CB66CE56-7147-4828-A68C-CFD0B329C0B9}" presName="FourNodes_4" presStyleLbl="node1" presStyleIdx="3" presStyleCnt="4">
        <dgm:presLayoutVars>
          <dgm:bulletEnabled val="1"/>
        </dgm:presLayoutVars>
      </dgm:prSet>
      <dgm:spPr/>
    </dgm:pt>
    <dgm:pt modelId="{23EBECD1-3960-E344-8777-9E0A6C201F98}" type="pres">
      <dgm:prSet presAssocID="{CB66CE56-7147-4828-A68C-CFD0B329C0B9}" presName="FourConn_1-2" presStyleLbl="fgAccFollowNode1" presStyleIdx="0" presStyleCnt="3">
        <dgm:presLayoutVars>
          <dgm:bulletEnabled val="1"/>
        </dgm:presLayoutVars>
      </dgm:prSet>
      <dgm:spPr/>
    </dgm:pt>
    <dgm:pt modelId="{0A1FD895-6C83-6948-971B-C650620E0396}" type="pres">
      <dgm:prSet presAssocID="{CB66CE56-7147-4828-A68C-CFD0B329C0B9}" presName="FourConn_2-3" presStyleLbl="fgAccFollowNode1" presStyleIdx="1" presStyleCnt="3">
        <dgm:presLayoutVars>
          <dgm:bulletEnabled val="1"/>
        </dgm:presLayoutVars>
      </dgm:prSet>
      <dgm:spPr/>
    </dgm:pt>
    <dgm:pt modelId="{0FEB41D6-3E25-464F-9FD7-B1FF546BDC4B}" type="pres">
      <dgm:prSet presAssocID="{CB66CE56-7147-4828-A68C-CFD0B329C0B9}" presName="FourConn_3-4" presStyleLbl="fgAccFollowNode1" presStyleIdx="2" presStyleCnt="3">
        <dgm:presLayoutVars>
          <dgm:bulletEnabled val="1"/>
        </dgm:presLayoutVars>
      </dgm:prSet>
      <dgm:spPr/>
    </dgm:pt>
    <dgm:pt modelId="{9DF88FD6-6916-5C41-83F4-D01637896D79}" type="pres">
      <dgm:prSet presAssocID="{CB66CE56-7147-4828-A68C-CFD0B329C0B9}" presName="FourNodes_1_text" presStyleLbl="node1" presStyleIdx="3" presStyleCnt="4">
        <dgm:presLayoutVars>
          <dgm:bulletEnabled val="1"/>
        </dgm:presLayoutVars>
      </dgm:prSet>
      <dgm:spPr/>
    </dgm:pt>
    <dgm:pt modelId="{FC3126E2-464B-8144-B403-DE2D6ECF8B78}" type="pres">
      <dgm:prSet presAssocID="{CB66CE56-7147-4828-A68C-CFD0B329C0B9}" presName="FourNodes_2_text" presStyleLbl="node1" presStyleIdx="3" presStyleCnt="4">
        <dgm:presLayoutVars>
          <dgm:bulletEnabled val="1"/>
        </dgm:presLayoutVars>
      </dgm:prSet>
      <dgm:spPr/>
    </dgm:pt>
    <dgm:pt modelId="{576EBDBC-642F-E54C-8C6D-C1877F0D305F}" type="pres">
      <dgm:prSet presAssocID="{CB66CE56-7147-4828-A68C-CFD0B329C0B9}" presName="FourNodes_3_text" presStyleLbl="node1" presStyleIdx="3" presStyleCnt="4">
        <dgm:presLayoutVars>
          <dgm:bulletEnabled val="1"/>
        </dgm:presLayoutVars>
      </dgm:prSet>
      <dgm:spPr/>
    </dgm:pt>
    <dgm:pt modelId="{15390BB9-63CD-9847-A753-55953BE8DFE6}" type="pres">
      <dgm:prSet presAssocID="{CB66CE56-7147-4828-A68C-CFD0B329C0B9}" presName="FourNodes_4_text" presStyleLbl="node1" presStyleIdx="3" presStyleCnt="4">
        <dgm:presLayoutVars>
          <dgm:bulletEnabled val="1"/>
        </dgm:presLayoutVars>
      </dgm:prSet>
      <dgm:spPr/>
    </dgm:pt>
  </dgm:ptLst>
  <dgm:cxnLst>
    <dgm:cxn modelId="{FEF56C12-BAE4-4440-9556-9E84F9E4E59E}" type="presOf" srcId="{3E5D88AD-18CD-4605-9D0C-CE88C6737FD0}" destId="{15390BB9-63CD-9847-A753-55953BE8DFE6}" srcOrd="1" destOrd="0" presId="urn:microsoft.com/office/officeart/2005/8/layout/vProcess5"/>
    <dgm:cxn modelId="{B26D9F1B-CB76-C649-8830-B1C9480CE1C0}" type="presOf" srcId="{3E5D88AD-18CD-4605-9D0C-CE88C6737FD0}" destId="{C53D21DB-34F3-9A45-96D0-6BD367B3017D}" srcOrd="0" destOrd="0" presId="urn:microsoft.com/office/officeart/2005/8/layout/vProcess5"/>
    <dgm:cxn modelId="{1C1DC621-AC1D-4621-B92B-6A7A8CA24F18}" srcId="{CB66CE56-7147-4828-A68C-CFD0B329C0B9}" destId="{9D5C281D-90E3-4E59-B913-1B8833DF270E}" srcOrd="2" destOrd="0" parTransId="{CD6239D0-FA25-4297-A8F4-361A316433DE}" sibTransId="{566854B7-FA70-4340-9F43-554AE49E6529}"/>
    <dgm:cxn modelId="{4B7FB524-356B-2F4B-AD2E-5D270E6888CE}" type="presOf" srcId="{9D5C281D-90E3-4E59-B913-1B8833DF270E}" destId="{6536D30C-3232-064D-9249-CEDC297BD554}" srcOrd="0" destOrd="0" presId="urn:microsoft.com/office/officeart/2005/8/layout/vProcess5"/>
    <dgm:cxn modelId="{E5547126-47D2-6B42-BA2D-2635F8F56DD2}" type="presOf" srcId="{C2C5E4A0-98F2-4512-8BCE-1F18DCE8D2F0}" destId="{0A1FD895-6C83-6948-971B-C650620E0396}" srcOrd="0" destOrd="0" presId="urn:microsoft.com/office/officeart/2005/8/layout/vProcess5"/>
    <dgm:cxn modelId="{5413E627-C5E2-BF48-ABD6-7B86B6E540A6}" type="presOf" srcId="{9D5C281D-90E3-4E59-B913-1B8833DF270E}" destId="{576EBDBC-642F-E54C-8C6D-C1877F0D305F}" srcOrd="1" destOrd="0" presId="urn:microsoft.com/office/officeart/2005/8/layout/vProcess5"/>
    <dgm:cxn modelId="{0046993B-C88A-432D-AD1E-461E1FF66CF0}" srcId="{CB66CE56-7147-4828-A68C-CFD0B329C0B9}" destId="{C0FFC998-DE55-4904-804A-B7FED140AAEE}" srcOrd="1" destOrd="0" parTransId="{FEBDD8D2-5871-44ED-9F8C-2BA3410B3BC4}" sibTransId="{C2C5E4A0-98F2-4512-8BCE-1F18DCE8D2F0}"/>
    <dgm:cxn modelId="{0C3ADC3E-15CA-B046-B586-C47561EABAB9}" type="presOf" srcId="{CB66CE56-7147-4828-A68C-CFD0B329C0B9}" destId="{1E7EEF1A-5636-5449-B946-525D53594BE0}" srcOrd="0" destOrd="0" presId="urn:microsoft.com/office/officeart/2005/8/layout/vProcess5"/>
    <dgm:cxn modelId="{654ECD5F-08D9-1241-AD38-5CD2228003A5}" type="presOf" srcId="{56ACBF94-F242-477F-8E45-C0DD8E00DE38}" destId="{322E3D4B-0807-4B47-8D1F-B74C68F48D3B}" srcOrd="0" destOrd="0" presId="urn:microsoft.com/office/officeart/2005/8/layout/vProcess5"/>
    <dgm:cxn modelId="{55A5BF41-9D62-7E44-A82A-9098A9A5CC5E}" type="presOf" srcId="{566854B7-FA70-4340-9F43-554AE49E6529}" destId="{0FEB41D6-3E25-464F-9FD7-B1FF546BDC4B}" srcOrd="0" destOrd="0" presId="urn:microsoft.com/office/officeart/2005/8/layout/vProcess5"/>
    <dgm:cxn modelId="{3CF20E45-B9D2-43D1-8ADE-439A2236F308}" srcId="{CB66CE56-7147-4828-A68C-CFD0B329C0B9}" destId="{56ACBF94-F242-477F-8E45-C0DD8E00DE38}" srcOrd="0" destOrd="0" parTransId="{A0B3A641-D936-4E56-8053-6E337AADDD97}" sibTransId="{AE9B085A-459E-49A8-BD3E-5D0107C0103F}"/>
    <dgm:cxn modelId="{7BCEA54E-1790-C947-A883-B26E89FEBFE4}" type="presOf" srcId="{C0FFC998-DE55-4904-804A-B7FED140AAEE}" destId="{FC3126E2-464B-8144-B403-DE2D6ECF8B78}" srcOrd="1" destOrd="0" presId="urn:microsoft.com/office/officeart/2005/8/layout/vProcess5"/>
    <dgm:cxn modelId="{2BD2F553-6461-4F0D-AD8B-F24CB6DBCE24}" srcId="{CB66CE56-7147-4828-A68C-CFD0B329C0B9}" destId="{3E5D88AD-18CD-4605-9D0C-CE88C6737FD0}" srcOrd="3" destOrd="0" parTransId="{5AD52F0C-AED3-4626-A080-9E7D9C8A356D}" sibTransId="{194708CD-8AB6-4EA7-9624-F52A741468A7}"/>
    <dgm:cxn modelId="{D65BB0C1-52EA-9F49-9E51-70716F1D82D8}" type="presOf" srcId="{56ACBF94-F242-477F-8E45-C0DD8E00DE38}" destId="{9DF88FD6-6916-5C41-83F4-D01637896D79}" srcOrd="1" destOrd="0" presId="urn:microsoft.com/office/officeart/2005/8/layout/vProcess5"/>
    <dgm:cxn modelId="{3277C1C9-BE03-D34A-8471-CA210F134FE3}" type="presOf" srcId="{C0FFC998-DE55-4904-804A-B7FED140AAEE}" destId="{93D27C44-C5DC-4F48-A690-13CD86E72A3D}" srcOrd="0" destOrd="0" presId="urn:microsoft.com/office/officeart/2005/8/layout/vProcess5"/>
    <dgm:cxn modelId="{75E10DFD-35FE-4C48-84DE-0D0F25899D00}" type="presOf" srcId="{AE9B085A-459E-49A8-BD3E-5D0107C0103F}" destId="{23EBECD1-3960-E344-8777-9E0A6C201F98}" srcOrd="0" destOrd="0" presId="urn:microsoft.com/office/officeart/2005/8/layout/vProcess5"/>
    <dgm:cxn modelId="{CCEDBD7F-407B-FB4F-9CB2-2BCCC0C18C96}" type="presParOf" srcId="{1E7EEF1A-5636-5449-B946-525D53594BE0}" destId="{E3D9B2C7-AFBD-BB4E-BB02-8B88F59E827B}" srcOrd="0" destOrd="0" presId="urn:microsoft.com/office/officeart/2005/8/layout/vProcess5"/>
    <dgm:cxn modelId="{378D6799-BEB9-E74E-912C-1332ABE787DA}" type="presParOf" srcId="{1E7EEF1A-5636-5449-B946-525D53594BE0}" destId="{322E3D4B-0807-4B47-8D1F-B74C68F48D3B}" srcOrd="1" destOrd="0" presId="urn:microsoft.com/office/officeart/2005/8/layout/vProcess5"/>
    <dgm:cxn modelId="{0D38D07C-A1FA-E14A-9872-C1BFD3C69841}" type="presParOf" srcId="{1E7EEF1A-5636-5449-B946-525D53594BE0}" destId="{93D27C44-C5DC-4F48-A690-13CD86E72A3D}" srcOrd="2" destOrd="0" presId="urn:microsoft.com/office/officeart/2005/8/layout/vProcess5"/>
    <dgm:cxn modelId="{8496D58E-1FEA-9A46-9AFB-0CCC864E9194}" type="presParOf" srcId="{1E7EEF1A-5636-5449-B946-525D53594BE0}" destId="{6536D30C-3232-064D-9249-CEDC297BD554}" srcOrd="3" destOrd="0" presId="urn:microsoft.com/office/officeart/2005/8/layout/vProcess5"/>
    <dgm:cxn modelId="{DEA98355-4E80-9C4E-AF65-0B3B9CF23430}" type="presParOf" srcId="{1E7EEF1A-5636-5449-B946-525D53594BE0}" destId="{C53D21DB-34F3-9A45-96D0-6BD367B3017D}" srcOrd="4" destOrd="0" presId="urn:microsoft.com/office/officeart/2005/8/layout/vProcess5"/>
    <dgm:cxn modelId="{D42FEC86-46D1-3E42-B4ED-73E08E3F74A2}" type="presParOf" srcId="{1E7EEF1A-5636-5449-B946-525D53594BE0}" destId="{23EBECD1-3960-E344-8777-9E0A6C201F98}" srcOrd="5" destOrd="0" presId="urn:microsoft.com/office/officeart/2005/8/layout/vProcess5"/>
    <dgm:cxn modelId="{1FE63514-5821-6848-A695-7670C086E7A5}" type="presParOf" srcId="{1E7EEF1A-5636-5449-B946-525D53594BE0}" destId="{0A1FD895-6C83-6948-971B-C650620E0396}" srcOrd="6" destOrd="0" presId="urn:microsoft.com/office/officeart/2005/8/layout/vProcess5"/>
    <dgm:cxn modelId="{C9CC680E-3BC4-974E-B179-E4FDA2FF3F18}" type="presParOf" srcId="{1E7EEF1A-5636-5449-B946-525D53594BE0}" destId="{0FEB41D6-3E25-464F-9FD7-B1FF546BDC4B}" srcOrd="7" destOrd="0" presId="urn:microsoft.com/office/officeart/2005/8/layout/vProcess5"/>
    <dgm:cxn modelId="{842044C5-1770-E348-BBE3-A73A224E397D}" type="presParOf" srcId="{1E7EEF1A-5636-5449-B946-525D53594BE0}" destId="{9DF88FD6-6916-5C41-83F4-D01637896D79}" srcOrd="8" destOrd="0" presId="urn:microsoft.com/office/officeart/2005/8/layout/vProcess5"/>
    <dgm:cxn modelId="{E6D67027-E0BF-9347-84B8-EFA7D32D261D}" type="presParOf" srcId="{1E7EEF1A-5636-5449-B946-525D53594BE0}" destId="{FC3126E2-464B-8144-B403-DE2D6ECF8B78}" srcOrd="9" destOrd="0" presId="urn:microsoft.com/office/officeart/2005/8/layout/vProcess5"/>
    <dgm:cxn modelId="{ACF55772-02FF-BB4E-AC1B-92720BAECCC3}" type="presParOf" srcId="{1E7EEF1A-5636-5449-B946-525D53594BE0}" destId="{576EBDBC-642F-E54C-8C6D-C1877F0D305F}" srcOrd="10" destOrd="0" presId="urn:microsoft.com/office/officeart/2005/8/layout/vProcess5"/>
    <dgm:cxn modelId="{031924D8-FB86-6446-9C59-EBBADBB5F2C2}" type="presParOf" srcId="{1E7EEF1A-5636-5449-B946-525D53594BE0}" destId="{15390BB9-63CD-9847-A753-55953BE8DFE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DC8BC4-D9F3-4F43-8C49-CAC5C8A3BE0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82EF7DF-E239-4876-B83D-E12AD0E9CB8E}">
      <dgm:prSet/>
      <dgm:spPr/>
      <dgm:t>
        <a:bodyPr/>
        <a:lstStyle/>
        <a:p>
          <a:r>
            <a:rPr lang="en-US" dirty="0"/>
            <a:t>Public value is consumed by the ‘citizens’ rather than by paying customers, who consume private value</a:t>
          </a:r>
        </a:p>
      </dgm:t>
    </dgm:pt>
    <dgm:pt modelId="{B65913FE-45F2-4DA0-8A63-B4D24550D31F}" type="parTrans" cxnId="{89EAD043-6BF2-4704-9426-A62AAC36DFA1}">
      <dgm:prSet/>
      <dgm:spPr/>
      <dgm:t>
        <a:bodyPr/>
        <a:lstStyle/>
        <a:p>
          <a:endParaRPr lang="en-US"/>
        </a:p>
      </dgm:t>
    </dgm:pt>
    <dgm:pt modelId="{C688265A-FA00-4897-90CC-A2E8233DB8FC}" type="sibTrans" cxnId="{89EAD043-6BF2-4704-9426-A62AAC36DFA1}">
      <dgm:prSet/>
      <dgm:spPr/>
      <dgm:t>
        <a:bodyPr/>
        <a:lstStyle/>
        <a:p>
          <a:endParaRPr lang="en-US"/>
        </a:p>
      </dgm:t>
    </dgm:pt>
    <dgm:pt modelId="{FCB4ABF0-71F8-4E17-B020-A46073F43407}">
      <dgm:prSet/>
      <dgm:spPr/>
      <dgm:t>
        <a:bodyPr/>
        <a:lstStyle/>
        <a:p>
          <a:r>
            <a:rPr lang="en-US" dirty="0"/>
            <a:t>The citizens express needs and wants through the political process, which in itself is subject to the influence of a wide range of stakeholders</a:t>
          </a:r>
        </a:p>
      </dgm:t>
    </dgm:pt>
    <dgm:pt modelId="{1B7FAF0A-E7F7-4FB1-87A7-BA14792FEC68}" type="parTrans" cxnId="{BF0B7F7D-8262-4EBB-8C6E-53EDB3B933B8}">
      <dgm:prSet/>
      <dgm:spPr/>
      <dgm:t>
        <a:bodyPr/>
        <a:lstStyle/>
        <a:p>
          <a:endParaRPr lang="en-US"/>
        </a:p>
      </dgm:t>
    </dgm:pt>
    <dgm:pt modelId="{23E2A5FD-1D9E-405F-A4A0-AABE6B75223B}" type="sibTrans" cxnId="{BF0B7F7D-8262-4EBB-8C6E-53EDB3B933B8}">
      <dgm:prSet/>
      <dgm:spPr/>
      <dgm:t>
        <a:bodyPr/>
        <a:lstStyle/>
        <a:p>
          <a:endParaRPr lang="en-US"/>
        </a:p>
      </dgm:t>
    </dgm:pt>
    <dgm:pt modelId="{2F0D0202-BC3F-48B6-B6A2-7616E1DE65C4}">
      <dgm:prSet/>
      <dgm:spPr/>
      <dgm:t>
        <a:bodyPr/>
        <a:lstStyle/>
        <a:p>
          <a:r>
            <a:rPr lang="en-US" dirty="0"/>
            <a:t>In the private sector, resources are economic: money provided as revenue or investments. </a:t>
          </a:r>
        </a:p>
      </dgm:t>
    </dgm:pt>
    <dgm:pt modelId="{5B10AAD5-3136-4FE9-B453-477B88673199}" type="parTrans" cxnId="{E404DB6B-D25C-4839-B6C7-E9DA8F627835}">
      <dgm:prSet/>
      <dgm:spPr/>
      <dgm:t>
        <a:bodyPr/>
        <a:lstStyle/>
        <a:p>
          <a:endParaRPr lang="en-US"/>
        </a:p>
      </dgm:t>
    </dgm:pt>
    <dgm:pt modelId="{625ADD9B-F520-46FE-988E-59FF9C216270}" type="sibTrans" cxnId="{E404DB6B-D25C-4839-B6C7-E9DA8F627835}">
      <dgm:prSet/>
      <dgm:spPr/>
      <dgm:t>
        <a:bodyPr/>
        <a:lstStyle/>
        <a:p>
          <a:endParaRPr lang="en-US"/>
        </a:p>
      </dgm:t>
    </dgm:pt>
    <dgm:pt modelId="{BD0E9A1E-6B66-42A2-A7DA-75342348DFC1}">
      <dgm:prSet/>
      <dgm:spPr/>
      <dgm:t>
        <a:bodyPr/>
        <a:lstStyle/>
        <a:p>
          <a:r>
            <a:rPr lang="en-US" dirty="0"/>
            <a:t>Public managers use the legitimate authority of the state, as well as money, in order to carry out their tasks.  (Laswell and Kaplan, 1950) </a:t>
          </a:r>
        </a:p>
      </dgm:t>
    </dgm:pt>
    <dgm:pt modelId="{02E35846-063D-4067-9E0C-6C6394986871}" type="parTrans" cxnId="{EDDC8420-00DC-49D9-8BA0-7623A57E11CA}">
      <dgm:prSet/>
      <dgm:spPr/>
      <dgm:t>
        <a:bodyPr/>
        <a:lstStyle/>
        <a:p>
          <a:endParaRPr lang="en-US"/>
        </a:p>
      </dgm:t>
    </dgm:pt>
    <dgm:pt modelId="{67E256E6-D4CA-4E7D-B12D-494B53A92F65}" type="sibTrans" cxnId="{EDDC8420-00DC-49D9-8BA0-7623A57E11CA}">
      <dgm:prSet/>
      <dgm:spPr/>
      <dgm:t>
        <a:bodyPr/>
        <a:lstStyle/>
        <a:p>
          <a:endParaRPr lang="en-US"/>
        </a:p>
      </dgm:t>
    </dgm:pt>
    <dgm:pt modelId="{62813223-01A6-4CAA-8E1D-01A1075219F4}">
      <dgm:prSet/>
      <dgm:spPr/>
      <dgm:t>
        <a:bodyPr/>
        <a:lstStyle/>
        <a:p>
          <a:r>
            <a:rPr lang="en-US"/>
            <a:t>In the public sector, public money is a resource, and so is public power.</a:t>
          </a:r>
        </a:p>
      </dgm:t>
    </dgm:pt>
    <dgm:pt modelId="{91ADB82A-F196-4DF6-8FA7-080354E2EAE4}" type="parTrans" cxnId="{49422CB1-FC9D-4693-AFC0-3E89CA018CE7}">
      <dgm:prSet/>
      <dgm:spPr/>
      <dgm:t>
        <a:bodyPr/>
        <a:lstStyle/>
        <a:p>
          <a:endParaRPr lang="en-US"/>
        </a:p>
      </dgm:t>
    </dgm:pt>
    <dgm:pt modelId="{75517212-111A-4DC4-BE73-D41F26749FB2}" type="sibTrans" cxnId="{49422CB1-FC9D-4693-AFC0-3E89CA018CE7}">
      <dgm:prSet/>
      <dgm:spPr/>
      <dgm:t>
        <a:bodyPr/>
        <a:lstStyle/>
        <a:p>
          <a:endParaRPr lang="en-US"/>
        </a:p>
      </dgm:t>
    </dgm:pt>
    <dgm:pt modelId="{72B50F4D-9F4D-4E3D-9141-36C5EB2C2D3E}">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t>It provides the means of renewing </a:t>
          </a:r>
          <a:r>
            <a:rPr lang="en-US" dirty="0" err="1"/>
            <a:t>labour</a:t>
          </a:r>
          <a:r>
            <a:rPr lang="en-US" dirty="0"/>
            <a:t>, equipment and raw materials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dgm:t>
    </dgm:pt>
    <dgm:pt modelId="{A947952D-09B6-4363-9E19-F3D361610AAC}" type="parTrans" cxnId="{E36C8251-4B1F-4F2E-8397-5F381E822A9A}">
      <dgm:prSet/>
      <dgm:spPr/>
      <dgm:t>
        <a:bodyPr/>
        <a:lstStyle/>
        <a:p>
          <a:endParaRPr lang="en-US"/>
        </a:p>
      </dgm:t>
    </dgm:pt>
    <dgm:pt modelId="{FD26ABD2-7810-4904-A5A7-B2D7140F2EE9}" type="sibTrans" cxnId="{E36C8251-4B1F-4F2E-8397-5F381E822A9A}">
      <dgm:prSet/>
      <dgm:spPr/>
      <dgm:t>
        <a:bodyPr/>
        <a:lstStyle/>
        <a:p>
          <a:endParaRPr lang="en-US"/>
        </a:p>
      </dgm:t>
    </dgm:pt>
    <dgm:pt modelId="{E91DF57A-BBAF-4A88-A257-E6B428F15398}" type="pres">
      <dgm:prSet presAssocID="{11DC8BC4-D9F3-4F43-8C49-CAC5C8A3BE0F}" presName="diagram" presStyleCnt="0">
        <dgm:presLayoutVars>
          <dgm:dir/>
          <dgm:resizeHandles val="exact"/>
        </dgm:presLayoutVars>
      </dgm:prSet>
      <dgm:spPr/>
    </dgm:pt>
    <dgm:pt modelId="{A7A6D030-3CFA-4829-8D93-1F6096290B96}" type="pres">
      <dgm:prSet presAssocID="{382EF7DF-E239-4876-B83D-E12AD0E9CB8E}" presName="node" presStyleLbl="node1" presStyleIdx="0" presStyleCnt="6">
        <dgm:presLayoutVars>
          <dgm:bulletEnabled val="1"/>
        </dgm:presLayoutVars>
      </dgm:prSet>
      <dgm:spPr/>
    </dgm:pt>
    <dgm:pt modelId="{001559FA-9552-4EBB-AB75-A733D905A4B1}" type="pres">
      <dgm:prSet presAssocID="{C688265A-FA00-4897-90CC-A2E8233DB8FC}" presName="sibTrans" presStyleCnt="0"/>
      <dgm:spPr/>
    </dgm:pt>
    <dgm:pt modelId="{53E87C9E-9422-4F3A-885D-73F722869D8A}" type="pres">
      <dgm:prSet presAssocID="{FCB4ABF0-71F8-4E17-B020-A46073F43407}" presName="node" presStyleLbl="node1" presStyleIdx="1" presStyleCnt="6" custScaleY="92886">
        <dgm:presLayoutVars>
          <dgm:bulletEnabled val="1"/>
        </dgm:presLayoutVars>
      </dgm:prSet>
      <dgm:spPr/>
    </dgm:pt>
    <dgm:pt modelId="{6334FCB1-B7B7-4C31-8072-B1F7518FA608}" type="pres">
      <dgm:prSet presAssocID="{23E2A5FD-1D9E-405F-A4A0-AABE6B75223B}" presName="sibTrans" presStyleCnt="0"/>
      <dgm:spPr/>
    </dgm:pt>
    <dgm:pt modelId="{1C0E9F82-77C6-45D0-AA3A-479D56FBDEAC}" type="pres">
      <dgm:prSet presAssocID="{2F0D0202-BC3F-48B6-B6A2-7616E1DE65C4}" presName="node" presStyleLbl="node1" presStyleIdx="2" presStyleCnt="6">
        <dgm:presLayoutVars>
          <dgm:bulletEnabled val="1"/>
        </dgm:presLayoutVars>
      </dgm:prSet>
      <dgm:spPr/>
    </dgm:pt>
    <dgm:pt modelId="{F3BF0D59-3E85-4BB1-8BC8-1433CC2C8881}" type="pres">
      <dgm:prSet presAssocID="{625ADD9B-F520-46FE-988E-59FF9C216270}" presName="sibTrans" presStyleCnt="0"/>
      <dgm:spPr/>
    </dgm:pt>
    <dgm:pt modelId="{094DA223-9C3C-4D11-B390-5CF45A6DFF4D}" type="pres">
      <dgm:prSet presAssocID="{BD0E9A1E-6B66-42A2-A7DA-75342348DFC1}" presName="node" presStyleLbl="node1" presStyleIdx="3" presStyleCnt="6">
        <dgm:presLayoutVars>
          <dgm:bulletEnabled val="1"/>
        </dgm:presLayoutVars>
      </dgm:prSet>
      <dgm:spPr/>
    </dgm:pt>
    <dgm:pt modelId="{581CCA95-D4B5-461E-B919-02311741BDD8}" type="pres">
      <dgm:prSet presAssocID="{67E256E6-D4CA-4E7D-B12D-494B53A92F65}" presName="sibTrans" presStyleCnt="0"/>
      <dgm:spPr/>
    </dgm:pt>
    <dgm:pt modelId="{1F6E23DD-571E-46C6-A1CB-DD1DEEBB958B}" type="pres">
      <dgm:prSet presAssocID="{62813223-01A6-4CAA-8E1D-01A1075219F4}" presName="node" presStyleLbl="node1" presStyleIdx="4" presStyleCnt="6">
        <dgm:presLayoutVars>
          <dgm:bulletEnabled val="1"/>
        </dgm:presLayoutVars>
      </dgm:prSet>
      <dgm:spPr/>
    </dgm:pt>
    <dgm:pt modelId="{EB71BC2B-5EAE-45A2-AF00-0076C69B07D5}" type="pres">
      <dgm:prSet presAssocID="{75517212-111A-4DC4-BE73-D41F26749FB2}" presName="sibTrans" presStyleCnt="0"/>
      <dgm:spPr/>
    </dgm:pt>
    <dgm:pt modelId="{D62521D0-D1C2-4C7E-8D5F-BF2431D099E2}" type="pres">
      <dgm:prSet presAssocID="{72B50F4D-9F4D-4E3D-9141-36C5EB2C2D3E}" presName="node" presStyleLbl="node1" presStyleIdx="5" presStyleCnt="6">
        <dgm:presLayoutVars>
          <dgm:bulletEnabled val="1"/>
        </dgm:presLayoutVars>
      </dgm:prSet>
      <dgm:spPr/>
    </dgm:pt>
  </dgm:ptLst>
  <dgm:cxnLst>
    <dgm:cxn modelId="{EDDC8420-00DC-49D9-8BA0-7623A57E11CA}" srcId="{11DC8BC4-D9F3-4F43-8C49-CAC5C8A3BE0F}" destId="{BD0E9A1E-6B66-42A2-A7DA-75342348DFC1}" srcOrd="3" destOrd="0" parTransId="{02E35846-063D-4067-9E0C-6C6394986871}" sibTransId="{67E256E6-D4CA-4E7D-B12D-494B53A92F65}"/>
    <dgm:cxn modelId="{89EAD043-6BF2-4704-9426-A62AAC36DFA1}" srcId="{11DC8BC4-D9F3-4F43-8C49-CAC5C8A3BE0F}" destId="{382EF7DF-E239-4876-B83D-E12AD0E9CB8E}" srcOrd="0" destOrd="0" parTransId="{B65913FE-45F2-4DA0-8A63-B4D24550D31F}" sibTransId="{C688265A-FA00-4897-90CC-A2E8233DB8FC}"/>
    <dgm:cxn modelId="{045AE245-AC4B-40CA-9679-94B199ABA217}" type="presOf" srcId="{11DC8BC4-D9F3-4F43-8C49-CAC5C8A3BE0F}" destId="{E91DF57A-BBAF-4A88-A257-E6B428F15398}" srcOrd="0" destOrd="0" presId="urn:microsoft.com/office/officeart/2005/8/layout/default"/>
    <dgm:cxn modelId="{E404DB6B-D25C-4839-B6C7-E9DA8F627835}" srcId="{11DC8BC4-D9F3-4F43-8C49-CAC5C8A3BE0F}" destId="{2F0D0202-BC3F-48B6-B6A2-7616E1DE65C4}" srcOrd="2" destOrd="0" parTransId="{5B10AAD5-3136-4FE9-B453-477B88673199}" sibTransId="{625ADD9B-F520-46FE-988E-59FF9C216270}"/>
    <dgm:cxn modelId="{E36C8251-4B1F-4F2E-8397-5F381E822A9A}" srcId="{11DC8BC4-D9F3-4F43-8C49-CAC5C8A3BE0F}" destId="{72B50F4D-9F4D-4E3D-9141-36C5EB2C2D3E}" srcOrd="5" destOrd="0" parTransId="{A947952D-09B6-4363-9E19-F3D361610AAC}" sibTransId="{FD26ABD2-7810-4904-A5A7-B2D7140F2EE9}"/>
    <dgm:cxn modelId="{BF0B7F7D-8262-4EBB-8C6E-53EDB3B933B8}" srcId="{11DC8BC4-D9F3-4F43-8C49-CAC5C8A3BE0F}" destId="{FCB4ABF0-71F8-4E17-B020-A46073F43407}" srcOrd="1" destOrd="0" parTransId="{1B7FAF0A-E7F7-4FB1-87A7-BA14792FEC68}" sibTransId="{23E2A5FD-1D9E-405F-A4A0-AABE6B75223B}"/>
    <dgm:cxn modelId="{DAB8C693-ABE6-403A-8B14-6B0C5F7E30D4}" type="presOf" srcId="{72B50F4D-9F4D-4E3D-9141-36C5EB2C2D3E}" destId="{D62521D0-D1C2-4C7E-8D5F-BF2431D099E2}" srcOrd="0" destOrd="0" presId="urn:microsoft.com/office/officeart/2005/8/layout/default"/>
    <dgm:cxn modelId="{462B4FA1-9035-4358-B0DD-AABE7E6881EB}" type="presOf" srcId="{2F0D0202-BC3F-48B6-B6A2-7616E1DE65C4}" destId="{1C0E9F82-77C6-45D0-AA3A-479D56FBDEAC}" srcOrd="0" destOrd="0" presId="urn:microsoft.com/office/officeart/2005/8/layout/default"/>
    <dgm:cxn modelId="{49422CB1-FC9D-4693-AFC0-3E89CA018CE7}" srcId="{11DC8BC4-D9F3-4F43-8C49-CAC5C8A3BE0F}" destId="{62813223-01A6-4CAA-8E1D-01A1075219F4}" srcOrd="4" destOrd="0" parTransId="{91ADB82A-F196-4DF6-8FA7-080354E2EAE4}" sibTransId="{75517212-111A-4DC4-BE73-D41F26749FB2}"/>
    <dgm:cxn modelId="{3D1857D0-4CE6-4E7A-88DB-495CBA05C49A}" type="presOf" srcId="{FCB4ABF0-71F8-4E17-B020-A46073F43407}" destId="{53E87C9E-9422-4F3A-885D-73F722869D8A}" srcOrd="0" destOrd="0" presId="urn:microsoft.com/office/officeart/2005/8/layout/default"/>
    <dgm:cxn modelId="{363F3DE1-E405-4B80-AF18-44A96A20116F}" type="presOf" srcId="{382EF7DF-E239-4876-B83D-E12AD0E9CB8E}" destId="{A7A6D030-3CFA-4829-8D93-1F6096290B96}" srcOrd="0" destOrd="0" presId="urn:microsoft.com/office/officeart/2005/8/layout/default"/>
    <dgm:cxn modelId="{001D12F2-9685-44AA-9C75-93F3631ABA8A}" type="presOf" srcId="{62813223-01A6-4CAA-8E1D-01A1075219F4}" destId="{1F6E23DD-571E-46C6-A1CB-DD1DEEBB958B}" srcOrd="0" destOrd="0" presId="urn:microsoft.com/office/officeart/2005/8/layout/default"/>
    <dgm:cxn modelId="{232CBFFB-92D4-4E01-A4AE-99ADC7E9737B}" type="presOf" srcId="{BD0E9A1E-6B66-42A2-A7DA-75342348DFC1}" destId="{094DA223-9C3C-4D11-B390-5CF45A6DFF4D}" srcOrd="0" destOrd="0" presId="urn:microsoft.com/office/officeart/2005/8/layout/default"/>
    <dgm:cxn modelId="{2EAD64F4-A563-4DF7-AE66-ECE86A12A5E1}" type="presParOf" srcId="{E91DF57A-BBAF-4A88-A257-E6B428F15398}" destId="{A7A6D030-3CFA-4829-8D93-1F6096290B96}" srcOrd="0" destOrd="0" presId="urn:microsoft.com/office/officeart/2005/8/layout/default"/>
    <dgm:cxn modelId="{DD29BD07-4C0C-4827-BCCA-94B441C42036}" type="presParOf" srcId="{E91DF57A-BBAF-4A88-A257-E6B428F15398}" destId="{001559FA-9552-4EBB-AB75-A733D905A4B1}" srcOrd="1" destOrd="0" presId="urn:microsoft.com/office/officeart/2005/8/layout/default"/>
    <dgm:cxn modelId="{529F2D1E-9CCE-4A29-9D70-ADBC00589880}" type="presParOf" srcId="{E91DF57A-BBAF-4A88-A257-E6B428F15398}" destId="{53E87C9E-9422-4F3A-885D-73F722869D8A}" srcOrd="2" destOrd="0" presId="urn:microsoft.com/office/officeart/2005/8/layout/default"/>
    <dgm:cxn modelId="{F79AD8B5-6EF2-4035-A6C8-A4A3BBAB37F9}" type="presParOf" srcId="{E91DF57A-BBAF-4A88-A257-E6B428F15398}" destId="{6334FCB1-B7B7-4C31-8072-B1F7518FA608}" srcOrd="3" destOrd="0" presId="urn:microsoft.com/office/officeart/2005/8/layout/default"/>
    <dgm:cxn modelId="{4AF82E8A-FC73-4FF1-8D22-EDE14758D864}" type="presParOf" srcId="{E91DF57A-BBAF-4A88-A257-E6B428F15398}" destId="{1C0E9F82-77C6-45D0-AA3A-479D56FBDEAC}" srcOrd="4" destOrd="0" presId="urn:microsoft.com/office/officeart/2005/8/layout/default"/>
    <dgm:cxn modelId="{2891E978-17D5-4F9A-AAC9-5F5FD0E3FF3E}" type="presParOf" srcId="{E91DF57A-BBAF-4A88-A257-E6B428F15398}" destId="{F3BF0D59-3E85-4BB1-8BC8-1433CC2C8881}" srcOrd="5" destOrd="0" presId="urn:microsoft.com/office/officeart/2005/8/layout/default"/>
    <dgm:cxn modelId="{749816AC-DEC0-46B9-AE66-7FE4D1642BBA}" type="presParOf" srcId="{E91DF57A-BBAF-4A88-A257-E6B428F15398}" destId="{094DA223-9C3C-4D11-B390-5CF45A6DFF4D}" srcOrd="6" destOrd="0" presId="urn:microsoft.com/office/officeart/2005/8/layout/default"/>
    <dgm:cxn modelId="{5383617F-2008-429A-9109-FC82EC5F2F19}" type="presParOf" srcId="{E91DF57A-BBAF-4A88-A257-E6B428F15398}" destId="{581CCA95-D4B5-461E-B919-02311741BDD8}" srcOrd="7" destOrd="0" presId="urn:microsoft.com/office/officeart/2005/8/layout/default"/>
    <dgm:cxn modelId="{99B36D38-E518-470E-A5E1-FE074DA4CD39}" type="presParOf" srcId="{E91DF57A-BBAF-4A88-A257-E6B428F15398}" destId="{1F6E23DD-571E-46C6-A1CB-DD1DEEBB958B}" srcOrd="8" destOrd="0" presId="urn:microsoft.com/office/officeart/2005/8/layout/default"/>
    <dgm:cxn modelId="{4DF2BC09-51EA-4729-BF95-34C88F24060F}" type="presParOf" srcId="{E91DF57A-BBAF-4A88-A257-E6B428F15398}" destId="{EB71BC2B-5EAE-45A2-AF00-0076C69B07D5}" srcOrd="9" destOrd="0" presId="urn:microsoft.com/office/officeart/2005/8/layout/default"/>
    <dgm:cxn modelId="{5CEF2770-373F-4A4B-B67E-8963BF1B04F0}" type="presParOf" srcId="{E91DF57A-BBAF-4A88-A257-E6B428F15398}" destId="{D62521D0-D1C2-4C7E-8D5F-BF2431D099E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79E794C-6B11-43A8-BC21-01E0FB5134C3}" type="doc">
      <dgm:prSet loTypeId="urn:microsoft.com/office/officeart/2005/8/layout/process1" loCatId="process" qsTypeId="urn:microsoft.com/office/officeart/2005/8/quickstyle/simple5" qsCatId="simple" csTypeId="urn:microsoft.com/office/officeart/2005/8/colors/accent1_2" csCatId="accent1" phldr="1"/>
      <dgm:spPr/>
      <dgm:t>
        <a:bodyPr/>
        <a:lstStyle/>
        <a:p>
          <a:endParaRPr lang="en-US"/>
        </a:p>
      </dgm:t>
    </dgm:pt>
    <dgm:pt modelId="{9135455D-110B-4633-A345-0A64D9656B65}">
      <dgm:prSet/>
      <dgm:spPr/>
      <dgm:t>
        <a:bodyPr/>
        <a:lstStyle/>
        <a:p>
          <a:r>
            <a:rPr lang="en-GB" dirty="0"/>
            <a:t>In the current ‘managerialist’ climate studies by ‘Mintzberg’ (1973) and Kotter (1996) found that ‘successful’ managers spend little time analysing tasks; instead they cultivate networks and personal contacts;</a:t>
          </a:r>
          <a:endParaRPr lang="en-US" dirty="0"/>
        </a:p>
      </dgm:t>
    </dgm:pt>
    <dgm:pt modelId="{26E249BB-5FCE-450E-8539-07B853CCDBEB}" type="parTrans" cxnId="{A507AEB3-9C57-4EEF-940E-9B4478C7DCC6}">
      <dgm:prSet/>
      <dgm:spPr/>
      <dgm:t>
        <a:bodyPr/>
        <a:lstStyle/>
        <a:p>
          <a:endParaRPr lang="en-US"/>
        </a:p>
      </dgm:t>
    </dgm:pt>
    <dgm:pt modelId="{D47B7A28-2106-4867-8C05-976FB1C3ECFF}" type="sibTrans" cxnId="{A507AEB3-9C57-4EEF-940E-9B4478C7DCC6}">
      <dgm:prSet/>
      <dgm:spPr/>
      <dgm:t>
        <a:bodyPr/>
        <a:lstStyle/>
        <a:p>
          <a:endParaRPr lang="en-US"/>
        </a:p>
      </dgm:t>
    </dgm:pt>
    <dgm:pt modelId="{61D220ED-0E27-487E-8A89-8C1AB36D3BF4}">
      <dgm:prSet/>
      <dgm:spPr/>
      <dgm:t>
        <a:bodyPr/>
        <a:lstStyle/>
        <a:p>
          <a:r>
            <a:rPr lang="en-GB" dirty="0"/>
            <a:t>Are you able to relate to this? </a:t>
          </a:r>
        </a:p>
        <a:p>
          <a:r>
            <a:rPr lang="en-GB" dirty="0"/>
            <a:t>If yes, how? </a:t>
          </a:r>
        </a:p>
        <a:p>
          <a:r>
            <a:rPr lang="en-GB" dirty="0"/>
            <a:t>What do you think are the criticisms of this approach?</a:t>
          </a:r>
          <a:endParaRPr lang="en-US" dirty="0"/>
        </a:p>
      </dgm:t>
    </dgm:pt>
    <dgm:pt modelId="{2DFB1AAA-8721-4A0A-8FA8-D1A85AF6C7E3}" type="parTrans" cxnId="{E34F911C-41DC-47B4-9DFE-E63651F6B61D}">
      <dgm:prSet/>
      <dgm:spPr/>
      <dgm:t>
        <a:bodyPr/>
        <a:lstStyle/>
        <a:p>
          <a:endParaRPr lang="en-US"/>
        </a:p>
      </dgm:t>
    </dgm:pt>
    <dgm:pt modelId="{DDCD652A-C838-4140-871D-CE650C77D2F3}" type="sibTrans" cxnId="{E34F911C-41DC-47B4-9DFE-E63651F6B61D}">
      <dgm:prSet/>
      <dgm:spPr/>
      <dgm:t>
        <a:bodyPr/>
        <a:lstStyle/>
        <a:p>
          <a:endParaRPr lang="en-US"/>
        </a:p>
      </dgm:t>
    </dgm:pt>
    <dgm:pt modelId="{403034DE-4451-364A-B2E4-4249EA8315ED}" type="pres">
      <dgm:prSet presAssocID="{879E794C-6B11-43A8-BC21-01E0FB5134C3}" presName="Name0" presStyleCnt="0">
        <dgm:presLayoutVars>
          <dgm:dir/>
          <dgm:resizeHandles val="exact"/>
        </dgm:presLayoutVars>
      </dgm:prSet>
      <dgm:spPr/>
    </dgm:pt>
    <dgm:pt modelId="{6E3EB67D-D09B-9F47-A5C3-E79CB79E7AC5}" type="pres">
      <dgm:prSet presAssocID="{9135455D-110B-4633-A345-0A64D9656B65}" presName="node" presStyleLbl="node1" presStyleIdx="0" presStyleCnt="2">
        <dgm:presLayoutVars>
          <dgm:bulletEnabled val="1"/>
        </dgm:presLayoutVars>
      </dgm:prSet>
      <dgm:spPr/>
    </dgm:pt>
    <dgm:pt modelId="{2EAEA6FF-CCE5-5D4D-8308-69A93E716E65}" type="pres">
      <dgm:prSet presAssocID="{D47B7A28-2106-4867-8C05-976FB1C3ECFF}" presName="sibTrans" presStyleLbl="sibTrans2D1" presStyleIdx="0" presStyleCnt="1"/>
      <dgm:spPr/>
    </dgm:pt>
    <dgm:pt modelId="{27B5E164-24BD-CB41-862D-93E1EE865931}" type="pres">
      <dgm:prSet presAssocID="{D47B7A28-2106-4867-8C05-976FB1C3ECFF}" presName="connectorText" presStyleLbl="sibTrans2D1" presStyleIdx="0" presStyleCnt="1"/>
      <dgm:spPr/>
    </dgm:pt>
    <dgm:pt modelId="{D0F86FC6-026A-C745-A3BA-2C40A1E7A04B}" type="pres">
      <dgm:prSet presAssocID="{61D220ED-0E27-487E-8A89-8C1AB36D3BF4}" presName="node" presStyleLbl="node1" presStyleIdx="1" presStyleCnt="2">
        <dgm:presLayoutVars>
          <dgm:bulletEnabled val="1"/>
        </dgm:presLayoutVars>
      </dgm:prSet>
      <dgm:spPr/>
    </dgm:pt>
  </dgm:ptLst>
  <dgm:cxnLst>
    <dgm:cxn modelId="{E34F911C-41DC-47B4-9DFE-E63651F6B61D}" srcId="{879E794C-6B11-43A8-BC21-01E0FB5134C3}" destId="{61D220ED-0E27-487E-8A89-8C1AB36D3BF4}" srcOrd="1" destOrd="0" parTransId="{2DFB1AAA-8721-4A0A-8FA8-D1A85AF6C7E3}" sibTransId="{DDCD652A-C838-4140-871D-CE650C77D2F3}"/>
    <dgm:cxn modelId="{C065B228-F058-A045-9C08-88C262B201BB}" type="presOf" srcId="{D47B7A28-2106-4867-8C05-976FB1C3ECFF}" destId="{2EAEA6FF-CCE5-5D4D-8308-69A93E716E65}" srcOrd="0" destOrd="0" presId="urn:microsoft.com/office/officeart/2005/8/layout/process1"/>
    <dgm:cxn modelId="{832B9179-12EF-2F4C-AB6D-28BE2ECFF2B5}" type="presOf" srcId="{879E794C-6B11-43A8-BC21-01E0FB5134C3}" destId="{403034DE-4451-364A-B2E4-4249EA8315ED}" srcOrd="0" destOrd="0" presId="urn:microsoft.com/office/officeart/2005/8/layout/process1"/>
    <dgm:cxn modelId="{A507AEB3-9C57-4EEF-940E-9B4478C7DCC6}" srcId="{879E794C-6B11-43A8-BC21-01E0FB5134C3}" destId="{9135455D-110B-4633-A345-0A64D9656B65}" srcOrd="0" destOrd="0" parTransId="{26E249BB-5FCE-450E-8539-07B853CCDBEB}" sibTransId="{D47B7A28-2106-4867-8C05-976FB1C3ECFF}"/>
    <dgm:cxn modelId="{2B6884C0-7B6D-A14A-A3DC-2013AE46445A}" type="presOf" srcId="{61D220ED-0E27-487E-8A89-8C1AB36D3BF4}" destId="{D0F86FC6-026A-C745-A3BA-2C40A1E7A04B}" srcOrd="0" destOrd="0" presId="urn:microsoft.com/office/officeart/2005/8/layout/process1"/>
    <dgm:cxn modelId="{E3044FF8-D22A-D948-A250-6FC2C062E5DE}" type="presOf" srcId="{9135455D-110B-4633-A345-0A64D9656B65}" destId="{6E3EB67D-D09B-9F47-A5C3-E79CB79E7AC5}" srcOrd="0" destOrd="0" presId="urn:microsoft.com/office/officeart/2005/8/layout/process1"/>
    <dgm:cxn modelId="{1A932DFB-EB9D-EA47-AB5E-49C872C41758}" type="presOf" srcId="{D47B7A28-2106-4867-8C05-976FB1C3ECFF}" destId="{27B5E164-24BD-CB41-862D-93E1EE865931}" srcOrd="1" destOrd="0" presId="urn:microsoft.com/office/officeart/2005/8/layout/process1"/>
    <dgm:cxn modelId="{66DD5CBA-683D-3741-9CB1-C9CBF1315AB2}" type="presParOf" srcId="{403034DE-4451-364A-B2E4-4249EA8315ED}" destId="{6E3EB67D-D09B-9F47-A5C3-E79CB79E7AC5}" srcOrd="0" destOrd="0" presId="urn:microsoft.com/office/officeart/2005/8/layout/process1"/>
    <dgm:cxn modelId="{E27195AE-7833-0646-BDC5-9368AC387BD4}" type="presParOf" srcId="{403034DE-4451-364A-B2E4-4249EA8315ED}" destId="{2EAEA6FF-CCE5-5D4D-8308-69A93E716E65}" srcOrd="1" destOrd="0" presId="urn:microsoft.com/office/officeart/2005/8/layout/process1"/>
    <dgm:cxn modelId="{20C7BE6C-CEC8-6D41-8016-7316FCE88711}" type="presParOf" srcId="{2EAEA6FF-CCE5-5D4D-8308-69A93E716E65}" destId="{27B5E164-24BD-CB41-862D-93E1EE865931}" srcOrd="0" destOrd="0" presId="urn:microsoft.com/office/officeart/2005/8/layout/process1"/>
    <dgm:cxn modelId="{50BEB64B-D7E8-5644-BC20-9F435F5D2C04}" type="presParOf" srcId="{403034DE-4451-364A-B2E4-4249EA8315ED}" destId="{D0F86FC6-026A-C745-A3BA-2C40A1E7A04B}"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CFCDD2-35BB-4F8C-8A77-D3D3A25A6A8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E651AE4-0F2A-441A-92D1-821013CE6116}">
      <dgm:prSet/>
      <dgm:spPr/>
      <dgm:t>
        <a:bodyPr/>
        <a:lstStyle/>
        <a:p>
          <a:r>
            <a:rPr lang="en-GB" dirty="0"/>
            <a:t>Focusses on inputs, outputs, processes, outcomes;</a:t>
          </a:r>
          <a:endParaRPr lang="en-US" dirty="0"/>
        </a:p>
      </dgm:t>
    </dgm:pt>
    <dgm:pt modelId="{C9E39582-3821-4430-8F69-FCE005DC5400}" type="parTrans" cxnId="{CBE9402B-54C5-4B6A-8ED2-1BFC7C8D8C44}">
      <dgm:prSet/>
      <dgm:spPr/>
      <dgm:t>
        <a:bodyPr/>
        <a:lstStyle/>
        <a:p>
          <a:endParaRPr lang="en-US"/>
        </a:p>
      </dgm:t>
    </dgm:pt>
    <dgm:pt modelId="{45BA4153-25F5-4534-AAE4-0D1B07469268}" type="sibTrans" cxnId="{CBE9402B-54C5-4B6A-8ED2-1BFC7C8D8C44}">
      <dgm:prSet/>
      <dgm:spPr/>
      <dgm:t>
        <a:bodyPr/>
        <a:lstStyle/>
        <a:p>
          <a:endParaRPr lang="en-US"/>
        </a:p>
      </dgm:t>
    </dgm:pt>
    <dgm:pt modelId="{89AA9EDA-DD1B-40CC-ADE5-F331BEE8997C}">
      <dgm:prSet/>
      <dgm:spPr/>
      <dgm:t>
        <a:bodyPr/>
        <a:lstStyle/>
        <a:p>
          <a:r>
            <a:rPr lang="en-GB"/>
            <a:t>An equal balance between ‘task and person’;</a:t>
          </a:r>
          <a:endParaRPr lang="en-US"/>
        </a:p>
      </dgm:t>
    </dgm:pt>
    <dgm:pt modelId="{458BB932-9286-4BEF-8231-CF7A381CBD73}" type="parTrans" cxnId="{5CC45030-6769-4F80-9EB7-F11B6A5A618E}">
      <dgm:prSet/>
      <dgm:spPr/>
      <dgm:t>
        <a:bodyPr/>
        <a:lstStyle/>
        <a:p>
          <a:endParaRPr lang="en-US"/>
        </a:p>
      </dgm:t>
    </dgm:pt>
    <dgm:pt modelId="{84BBC5B8-6028-41A0-AEF1-7CCEB4DD84D1}" type="sibTrans" cxnId="{5CC45030-6769-4F80-9EB7-F11B6A5A618E}">
      <dgm:prSet/>
      <dgm:spPr/>
      <dgm:t>
        <a:bodyPr/>
        <a:lstStyle/>
        <a:p>
          <a:endParaRPr lang="en-US"/>
        </a:p>
      </dgm:t>
    </dgm:pt>
    <dgm:pt modelId="{DF6A82D2-3006-4C4E-9A3F-CD211E11D242}">
      <dgm:prSet/>
      <dgm:spPr/>
      <dgm:t>
        <a:bodyPr/>
        <a:lstStyle/>
        <a:p>
          <a:r>
            <a:rPr lang="en-GB" altLang="en-US" dirty="0"/>
            <a:t>Enables theorists to see management not just in terms of task or the people but as ‘multi-dimensional’;</a:t>
          </a:r>
          <a:endParaRPr lang="en-US" dirty="0"/>
        </a:p>
      </dgm:t>
    </dgm:pt>
    <dgm:pt modelId="{8584FC50-16D1-48E6-9992-BB87D5DFC5ED}" type="parTrans" cxnId="{FA2AE88D-165E-47E4-B5A7-2DA3AB1E1A1C}">
      <dgm:prSet/>
      <dgm:spPr/>
      <dgm:t>
        <a:bodyPr/>
        <a:lstStyle/>
        <a:p>
          <a:endParaRPr lang="en-US"/>
        </a:p>
      </dgm:t>
    </dgm:pt>
    <dgm:pt modelId="{78032B39-CDBE-478F-BFD6-9DF51F788390}" type="sibTrans" cxnId="{FA2AE88D-165E-47E4-B5A7-2DA3AB1E1A1C}">
      <dgm:prSet/>
      <dgm:spPr/>
      <dgm:t>
        <a:bodyPr/>
        <a:lstStyle/>
        <a:p>
          <a:endParaRPr lang="en-US"/>
        </a:p>
      </dgm:t>
    </dgm:pt>
    <dgm:pt modelId="{3437B18A-5DA5-42A3-B7D0-F6625D2D2423}">
      <dgm:prSet/>
      <dgm:spPr/>
      <dgm:t>
        <a:bodyPr/>
        <a:lstStyle/>
        <a:p>
          <a:endParaRPr lang="en-US" dirty="0"/>
        </a:p>
      </dgm:t>
    </dgm:pt>
    <dgm:pt modelId="{708F5B0B-EB3A-4EC6-8241-D863511F4B8D}" type="parTrans" cxnId="{C52F07D5-AF56-4101-AD0D-C088802DE53D}">
      <dgm:prSet/>
      <dgm:spPr/>
      <dgm:t>
        <a:bodyPr/>
        <a:lstStyle/>
        <a:p>
          <a:endParaRPr lang="en-US"/>
        </a:p>
      </dgm:t>
    </dgm:pt>
    <dgm:pt modelId="{9C1C6BA4-C7C7-4D3B-9BAC-727A50B13AF3}" type="sibTrans" cxnId="{C52F07D5-AF56-4101-AD0D-C088802DE53D}">
      <dgm:prSet/>
      <dgm:spPr/>
      <dgm:t>
        <a:bodyPr/>
        <a:lstStyle/>
        <a:p>
          <a:endParaRPr lang="en-US"/>
        </a:p>
      </dgm:t>
    </dgm:pt>
    <dgm:pt modelId="{700014E5-60B0-40F6-A226-CD6BE79412A8}">
      <dgm:prSet/>
      <dgm:spPr/>
      <dgm:t>
        <a:bodyPr/>
        <a:lstStyle/>
        <a:p>
          <a:r>
            <a:rPr lang="en-GB" altLang="en-US" dirty="0"/>
            <a:t>It attempts to explain how the people, the structure, technology and the environment react together to enable the organisation to achieve its objectives;</a:t>
          </a:r>
        </a:p>
      </dgm:t>
    </dgm:pt>
    <dgm:pt modelId="{199E40D3-2F74-498B-8D3B-E1E1C744B2BA}" type="parTrans" cxnId="{1BED27F5-AC4F-4D3F-BA25-19BA69D5132D}">
      <dgm:prSet/>
      <dgm:spPr/>
      <dgm:t>
        <a:bodyPr/>
        <a:lstStyle/>
        <a:p>
          <a:endParaRPr lang="en-GB"/>
        </a:p>
      </dgm:t>
    </dgm:pt>
    <dgm:pt modelId="{A03507DA-0E96-4FBF-91E0-DE7F50FBD509}" type="sibTrans" cxnId="{1BED27F5-AC4F-4D3F-BA25-19BA69D5132D}">
      <dgm:prSet/>
      <dgm:spPr/>
      <dgm:t>
        <a:bodyPr/>
        <a:lstStyle/>
        <a:p>
          <a:endParaRPr lang="en-GB"/>
        </a:p>
      </dgm:t>
    </dgm:pt>
    <dgm:pt modelId="{825166E9-F7B2-264C-8300-BA8E27A8D49E}" type="pres">
      <dgm:prSet presAssocID="{63CFCDD2-35BB-4F8C-8A77-D3D3A25A6A89}" presName="vert0" presStyleCnt="0">
        <dgm:presLayoutVars>
          <dgm:dir/>
          <dgm:animOne val="branch"/>
          <dgm:animLvl val="lvl"/>
        </dgm:presLayoutVars>
      </dgm:prSet>
      <dgm:spPr/>
    </dgm:pt>
    <dgm:pt modelId="{ED5CBD78-EEA7-754D-91F6-354CAF21D6C6}" type="pres">
      <dgm:prSet presAssocID="{2E651AE4-0F2A-441A-92D1-821013CE6116}" presName="thickLine" presStyleLbl="alignNode1" presStyleIdx="0" presStyleCnt="5"/>
      <dgm:spPr/>
    </dgm:pt>
    <dgm:pt modelId="{9A686808-5F84-CD4A-A07D-04CD67CA9613}" type="pres">
      <dgm:prSet presAssocID="{2E651AE4-0F2A-441A-92D1-821013CE6116}" presName="horz1" presStyleCnt="0"/>
      <dgm:spPr/>
    </dgm:pt>
    <dgm:pt modelId="{59ECF529-7C43-D544-9004-6462743E4C26}" type="pres">
      <dgm:prSet presAssocID="{2E651AE4-0F2A-441A-92D1-821013CE6116}" presName="tx1" presStyleLbl="revTx" presStyleIdx="0" presStyleCnt="5"/>
      <dgm:spPr/>
    </dgm:pt>
    <dgm:pt modelId="{CC59408F-9773-EF40-96E3-8AF3BB0FE4D1}" type="pres">
      <dgm:prSet presAssocID="{2E651AE4-0F2A-441A-92D1-821013CE6116}" presName="vert1" presStyleCnt="0"/>
      <dgm:spPr/>
    </dgm:pt>
    <dgm:pt modelId="{393896DF-C203-1149-85AC-3C04E4DDF1F4}" type="pres">
      <dgm:prSet presAssocID="{89AA9EDA-DD1B-40CC-ADE5-F331BEE8997C}" presName="thickLine" presStyleLbl="alignNode1" presStyleIdx="1" presStyleCnt="5"/>
      <dgm:spPr/>
    </dgm:pt>
    <dgm:pt modelId="{794D4FCC-8428-FE4D-AD01-ABC342D3921F}" type="pres">
      <dgm:prSet presAssocID="{89AA9EDA-DD1B-40CC-ADE5-F331BEE8997C}" presName="horz1" presStyleCnt="0"/>
      <dgm:spPr/>
    </dgm:pt>
    <dgm:pt modelId="{AAB1B190-6871-C749-979F-A2E76C963481}" type="pres">
      <dgm:prSet presAssocID="{89AA9EDA-DD1B-40CC-ADE5-F331BEE8997C}" presName="tx1" presStyleLbl="revTx" presStyleIdx="1" presStyleCnt="5"/>
      <dgm:spPr/>
    </dgm:pt>
    <dgm:pt modelId="{6EDB6CB2-1AD1-0F4C-870B-FD5F4BBFE831}" type="pres">
      <dgm:prSet presAssocID="{89AA9EDA-DD1B-40CC-ADE5-F331BEE8997C}" presName="vert1" presStyleCnt="0"/>
      <dgm:spPr/>
    </dgm:pt>
    <dgm:pt modelId="{B2CDDF74-07A3-4144-BAB4-27F7B52D8A77}" type="pres">
      <dgm:prSet presAssocID="{DF6A82D2-3006-4C4E-9A3F-CD211E11D242}" presName="thickLine" presStyleLbl="alignNode1" presStyleIdx="2" presStyleCnt="5"/>
      <dgm:spPr/>
    </dgm:pt>
    <dgm:pt modelId="{65A798F7-7A12-DE47-AB0E-887E72FD6F31}" type="pres">
      <dgm:prSet presAssocID="{DF6A82D2-3006-4C4E-9A3F-CD211E11D242}" presName="horz1" presStyleCnt="0"/>
      <dgm:spPr/>
    </dgm:pt>
    <dgm:pt modelId="{F49E8534-84FB-4046-86F2-F415BB182220}" type="pres">
      <dgm:prSet presAssocID="{DF6A82D2-3006-4C4E-9A3F-CD211E11D242}" presName="tx1" presStyleLbl="revTx" presStyleIdx="2" presStyleCnt="5"/>
      <dgm:spPr/>
    </dgm:pt>
    <dgm:pt modelId="{EC1CD08C-5538-4D4D-BBAF-B29540C69EE0}" type="pres">
      <dgm:prSet presAssocID="{DF6A82D2-3006-4C4E-9A3F-CD211E11D242}" presName="vert1" presStyleCnt="0"/>
      <dgm:spPr/>
    </dgm:pt>
    <dgm:pt modelId="{614091E3-02DB-CE47-9516-42897D61BE54}" type="pres">
      <dgm:prSet presAssocID="{3437B18A-5DA5-42A3-B7D0-F6625D2D2423}" presName="thickLine" presStyleLbl="alignNode1" presStyleIdx="3" presStyleCnt="5"/>
      <dgm:spPr/>
    </dgm:pt>
    <dgm:pt modelId="{43FB24F1-368D-554C-AB11-9326AA3E33AA}" type="pres">
      <dgm:prSet presAssocID="{3437B18A-5DA5-42A3-B7D0-F6625D2D2423}" presName="horz1" presStyleCnt="0"/>
      <dgm:spPr/>
    </dgm:pt>
    <dgm:pt modelId="{40882C55-217C-8B4F-ACDC-D00C39908320}" type="pres">
      <dgm:prSet presAssocID="{3437B18A-5DA5-42A3-B7D0-F6625D2D2423}" presName="tx1" presStyleLbl="revTx" presStyleIdx="3" presStyleCnt="5"/>
      <dgm:spPr/>
    </dgm:pt>
    <dgm:pt modelId="{52EC0C12-504E-7749-B943-CCAC8A29EE6B}" type="pres">
      <dgm:prSet presAssocID="{3437B18A-5DA5-42A3-B7D0-F6625D2D2423}" presName="vert1" presStyleCnt="0"/>
      <dgm:spPr/>
    </dgm:pt>
    <dgm:pt modelId="{15EE5512-83DE-4A68-B4EE-EF8F101AFFCB}" type="pres">
      <dgm:prSet presAssocID="{700014E5-60B0-40F6-A226-CD6BE79412A8}" presName="thickLine" presStyleLbl="alignNode1" presStyleIdx="4" presStyleCnt="5"/>
      <dgm:spPr/>
    </dgm:pt>
    <dgm:pt modelId="{36F67AB8-F48B-4EBF-93CF-F9201A1E320A}" type="pres">
      <dgm:prSet presAssocID="{700014E5-60B0-40F6-A226-CD6BE79412A8}" presName="horz1" presStyleCnt="0"/>
      <dgm:spPr/>
    </dgm:pt>
    <dgm:pt modelId="{EFCA952E-A623-4283-8A79-640AB8A7BE78}" type="pres">
      <dgm:prSet presAssocID="{700014E5-60B0-40F6-A226-CD6BE79412A8}" presName="tx1" presStyleLbl="revTx" presStyleIdx="4" presStyleCnt="5" custLinFactNeighborY="-99223"/>
      <dgm:spPr/>
    </dgm:pt>
    <dgm:pt modelId="{015D7693-D5F8-4A50-A1B0-DA737227D7D5}" type="pres">
      <dgm:prSet presAssocID="{700014E5-60B0-40F6-A226-CD6BE79412A8}" presName="vert1" presStyleCnt="0"/>
      <dgm:spPr/>
    </dgm:pt>
  </dgm:ptLst>
  <dgm:cxnLst>
    <dgm:cxn modelId="{CBE9402B-54C5-4B6A-8ED2-1BFC7C8D8C44}" srcId="{63CFCDD2-35BB-4F8C-8A77-D3D3A25A6A89}" destId="{2E651AE4-0F2A-441A-92D1-821013CE6116}" srcOrd="0" destOrd="0" parTransId="{C9E39582-3821-4430-8F69-FCE005DC5400}" sibTransId="{45BA4153-25F5-4534-AAE4-0D1B07469268}"/>
    <dgm:cxn modelId="{5CC45030-6769-4F80-9EB7-F11B6A5A618E}" srcId="{63CFCDD2-35BB-4F8C-8A77-D3D3A25A6A89}" destId="{89AA9EDA-DD1B-40CC-ADE5-F331BEE8997C}" srcOrd="1" destOrd="0" parTransId="{458BB932-9286-4BEF-8231-CF7A381CBD73}" sibTransId="{84BBC5B8-6028-41A0-AEF1-7CCEB4DD84D1}"/>
    <dgm:cxn modelId="{056ED943-569C-456F-AE37-93FFDDD98E89}" type="presOf" srcId="{700014E5-60B0-40F6-A226-CD6BE79412A8}" destId="{EFCA952E-A623-4283-8A79-640AB8A7BE78}" srcOrd="0" destOrd="0" presId="urn:microsoft.com/office/officeart/2008/layout/LinedList"/>
    <dgm:cxn modelId="{B6C83D6B-74E4-174F-B7A4-2C0598497DFE}" type="presOf" srcId="{3437B18A-5DA5-42A3-B7D0-F6625D2D2423}" destId="{40882C55-217C-8B4F-ACDC-D00C39908320}" srcOrd="0" destOrd="0" presId="urn:microsoft.com/office/officeart/2008/layout/LinedList"/>
    <dgm:cxn modelId="{5DCCF94B-2FC6-EB46-B262-72E0ED2B6F0E}" type="presOf" srcId="{2E651AE4-0F2A-441A-92D1-821013CE6116}" destId="{59ECF529-7C43-D544-9004-6462743E4C26}" srcOrd="0" destOrd="0" presId="urn:microsoft.com/office/officeart/2008/layout/LinedList"/>
    <dgm:cxn modelId="{BE867D82-C6E6-9C4D-AC99-8ED29434F63A}" type="presOf" srcId="{89AA9EDA-DD1B-40CC-ADE5-F331BEE8997C}" destId="{AAB1B190-6871-C749-979F-A2E76C963481}" srcOrd="0" destOrd="0" presId="urn:microsoft.com/office/officeart/2008/layout/LinedList"/>
    <dgm:cxn modelId="{FA2AE88D-165E-47E4-B5A7-2DA3AB1E1A1C}" srcId="{63CFCDD2-35BB-4F8C-8A77-D3D3A25A6A89}" destId="{DF6A82D2-3006-4C4E-9A3F-CD211E11D242}" srcOrd="2" destOrd="0" parTransId="{8584FC50-16D1-48E6-9992-BB87D5DFC5ED}" sibTransId="{78032B39-CDBE-478F-BFD6-9DF51F788390}"/>
    <dgm:cxn modelId="{C95C00A3-CE65-9246-BBFA-F057B59C8B67}" type="presOf" srcId="{DF6A82D2-3006-4C4E-9A3F-CD211E11D242}" destId="{F49E8534-84FB-4046-86F2-F415BB182220}" srcOrd="0" destOrd="0" presId="urn:microsoft.com/office/officeart/2008/layout/LinedList"/>
    <dgm:cxn modelId="{DF0550B2-A573-824A-9F24-4DE0E222086E}" type="presOf" srcId="{63CFCDD2-35BB-4F8C-8A77-D3D3A25A6A89}" destId="{825166E9-F7B2-264C-8300-BA8E27A8D49E}" srcOrd="0" destOrd="0" presId="urn:microsoft.com/office/officeart/2008/layout/LinedList"/>
    <dgm:cxn modelId="{C52F07D5-AF56-4101-AD0D-C088802DE53D}" srcId="{63CFCDD2-35BB-4F8C-8A77-D3D3A25A6A89}" destId="{3437B18A-5DA5-42A3-B7D0-F6625D2D2423}" srcOrd="3" destOrd="0" parTransId="{708F5B0B-EB3A-4EC6-8241-D863511F4B8D}" sibTransId="{9C1C6BA4-C7C7-4D3B-9BAC-727A50B13AF3}"/>
    <dgm:cxn modelId="{1BED27F5-AC4F-4D3F-BA25-19BA69D5132D}" srcId="{63CFCDD2-35BB-4F8C-8A77-D3D3A25A6A89}" destId="{700014E5-60B0-40F6-A226-CD6BE79412A8}" srcOrd="4" destOrd="0" parTransId="{199E40D3-2F74-498B-8D3B-E1E1C744B2BA}" sibTransId="{A03507DA-0E96-4FBF-91E0-DE7F50FBD509}"/>
    <dgm:cxn modelId="{E999D400-C8C4-EF4C-80C3-6EF17513FB87}" type="presParOf" srcId="{825166E9-F7B2-264C-8300-BA8E27A8D49E}" destId="{ED5CBD78-EEA7-754D-91F6-354CAF21D6C6}" srcOrd="0" destOrd="0" presId="urn:microsoft.com/office/officeart/2008/layout/LinedList"/>
    <dgm:cxn modelId="{95FB91C4-CA0D-7141-9EDA-C51231ABD367}" type="presParOf" srcId="{825166E9-F7B2-264C-8300-BA8E27A8D49E}" destId="{9A686808-5F84-CD4A-A07D-04CD67CA9613}" srcOrd="1" destOrd="0" presId="urn:microsoft.com/office/officeart/2008/layout/LinedList"/>
    <dgm:cxn modelId="{4055049C-064E-0F48-AA6D-2F19CC525344}" type="presParOf" srcId="{9A686808-5F84-CD4A-A07D-04CD67CA9613}" destId="{59ECF529-7C43-D544-9004-6462743E4C26}" srcOrd="0" destOrd="0" presId="urn:microsoft.com/office/officeart/2008/layout/LinedList"/>
    <dgm:cxn modelId="{BCED3AE2-9EBE-0A47-BBE1-9D166005D855}" type="presParOf" srcId="{9A686808-5F84-CD4A-A07D-04CD67CA9613}" destId="{CC59408F-9773-EF40-96E3-8AF3BB0FE4D1}" srcOrd="1" destOrd="0" presId="urn:microsoft.com/office/officeart/2008/layout/LinedList"/>
    <dgm:cxn modelId="{ACB07527-41A1-DD4C-912A-903AD1584DE1}" type="presParOf" srcId="{825166E9-F7B2-264C-8300-BA8E27A8D49E}" destId="{393896DF-C203-1149-85AC-3C04E4DDF1F4}" srcOrd="2" destOrd="0" presId="urn:microsoft.com/office/officeart/2008/layout/LinedList"/>
    <dgm:cxn modelId="{D96F6D71-DCA3-324F-BAC6-BDB633574562}" type="presParOf" srcId="{825166E9-F7B2-264C-8300-BA8E27A8D49E}" destId="{794D4FCC-8428-FE4D-AD01-ABC342D3921F}" srcOrd="3" destOrd="0" presId="urn:microsoft.com/office/officeart/2008/layout/LinedList"/>
    <dgm:cxn modelId="{F8869E74-E71A-C848-9658-3E4AF59AADC9}" type="presParOf" srcId="{794D4FCC-8428-FE4D-AD01-ABC342D3921F}" destId="{AAB1B190-6871-C749-979F-A2E76C963481}" srcOrd="0" destOrd="0" presId="urn:microsoft.com/office/officeart/2008/layout/LinedList"/>
    <dgm:cxn modelId="{BBD32D70-DD0E-A148-8BE9-FEC7C76F240B}" type="presParOf" srcId="{794D4FCC-8428-FE4D-AD01-ABC342D3921F}" destId="{6EDB6CB2-1AD1-0F4C-870B-FD5F4BBFE831}" srcOrd="1" destOrd="0" presId="urn:microsoft.com/office/officeart/2008/layout/LinedList"/>
    <dgm:cxn modelId="{4F7132DB-0A41-B44C-84E7-1E4B6F5F8115}" type="presParOf" srcId="{825166E9-F7B2-264C-8300-BA8E27A8D49E}" destId="{B2CDDF74-07A3-4144-BAB4-27F7B52D8A77}" srcOrd="4" destOrd="0" presId="urn:microsoft.com/office/officeart/2008/layout/LinedList"/>
    <dgm:cxn modelId="{664835F0-D127-E040-A2CD-FDDD80081967}" type="presParOf" srcId="{825166E9-F7B2-264C-8300-BA8E27A8D49E}" destId="{65A798F7-7A12-DE47-AB0E-887E72FD6F31}" srcOrd="5" destOrd="0" presId="urn:microsoft.com/office/officeart/2008/layout/LinedList"/>
    <dgm:cxn modelId="{E7AB9A7B-A514-4C4A-A6FA-1560B507B017}" type="presParOf" srcId="{65A798F7-7A12-DE47-AB0E-887E72FD6F31}" destId="{F49E8534-84FB-4046-86F2-F415BB182220}" srcOrd="0" destOrd="0" presId="urn:microsoft.com/office/officeart/2008/layout/LinedList"/>
    <dgm:cxn modelId="{55049A42-6131-D04C-B793-3BD3F08CBF02}" type="presParOf" srcId="{65A798F7-7A12-DE47-AB0E-887E72FD6F31}" destId="{EC1CD08C-5538-4D4D-BBAF-B29540C69EE0}" srcOrd="1" destOrd="0" presId="urn:microsoft.com/office/officeart/2008/layout/LinedList"/>
    <dgm:cxn modelId="{D8253632-8674-D741-AF8A-4332F7420581}" type="presParOf" srcId="{825166E9-F7B2-264C-8300-BA8E27A8D49E}" destId="{614091E3-02DB-CE47-9516-42897D61BE54}" srcOrd="6" destOrd="0" presId="urn:microsoft.com/office/officeart/2008/layout/LinedList"/>
    <dgm:cxn modelId="{CC3B0B6A-57A6-0349-9856-A9D38DE6F4ED}" type="presParOf" srcId="{825166E9-F7B2-264C-8300-BA8E27A8D49E}" destId="{43FB24F1-368D-554C-AB11-9326AA3E33AA}" srcOrd="7" destOrd="0" presId="urn:microsoft.com/office/officeart/2008/layout/LinedList"/>
    <dgm:cxn modelId="{ECFCB15D-AD68-8844-A5EA-DE8FB4D37F52}" type="presParOf" srcId="{43FB24F1-368D-554C-AB11-9326AA3E33AA}" destId="{40882C55-217C-8B4F-ACDC-D00C39908320}" srcOrd="0" destOrd="0" presId="urn:microsoft.com/office/officeart/2008/layout/LinedList"/>
    <dgm:cxn modelId="{E396254D-8C5A-EB4C-A1D9-CFE0594E97EE}" type="presParOf" srcId="{43FB24F1-368D-554C-AB11-9326AA3E33AA}" destId="{52EC0C12-504E-7749-B943-CCAC8A29EE6B}" srcOrd="1" destOrd="0" presId="urn:microsoft.com/office/officeart/2008/layout/LinedList"/>
    <dgm:cxn modelId="{9DD41E51-7C41-4648-B2B8-3077A0836A3A}" type="presParOf" srcId="{825166E9-F7B2-264C-8300-BA8E27A8D49E}" destId="{15EE5512-83DE-4A68-B4EE-EF8F101AFFCB}" srcOrd="8" destOrd="0" presId="urn:microsoft.com/office/officeart/2008/layout/LinedList"/>
    <dgm:cxn modelId="{A1E75485-024F-4C5B-9D2F-B496AB4D1802}" type="presParOf" srcId="{825166E9-F7B2-264C-8300-BA8E27A8D49E}" destId="{36F67AB8-F48B-4EBF-93CF-F9201A1E320A}" srcOrd="9" destOrd="0" presId="urn:microsoft.com/office/officeart/2008/layout/LinedList"/>
    <dgm:cxn modelId="{E20C9F9B-3A4C-4C66-BF70-B8751E1C8D43}" type="presParOf" srcId="{36F67AB8-F48B-4EBF-93CF-F9201A1E320A}" destId="{EFCA952E-A623-4283-8A79-640AB8A7BE78}" srcOrd="0" destOrd="0" presId="urn:microsoft.com/office/officeart/2008/layout/LinedList"/>
    <dgm:cxn modelId="{B082E0B2-04BC-4B74-BF20-F0B1D77D2DB5}" type="presParOf" srcId="{36F67AB8-F48B-4EBF-93CF-F9201A1E320A}" destId="{015D7693-D5F8-4A50-A1B0-DA737227D7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253874B-0E6B-4903-AA5B-9D2D4CE280B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7FA5BBA-7599-4561-9D91-C8BA498AE904}">
      <dgm:prSet/>
      <dgm:spPr/>
      <dgm:t>
        <a:bodyPr/>
        <a:lstStyle/>
        <a:p>
          <a:r>
            <a:rPr lang="en-GB" dirty="0"/>
            <a:t>Rejects the notion that there is ‘one best’ approach to management;</a:t>
          </a:r>
          <a:endParaRPr lang="en-US" dirty="0"/>
        </a:p>
      </dgm:t>
    </dgm:pt>
    <dgm:pt modelId="{377022B1-14EF-4937-B29F-191A3552A86B}" type="parTrans" cxnId="{74318F54-5F99-43EB-911C-F863294F6215}">
      <dgm:prSet/>
      <dgm:spPr/>
      <dgm:t>
        <a:bodyPr/>
        <a:lstStyle/>
        <a:p>
          <a:endParaRPr lang="en-US"/>
        </a:p>
      </dgm:t>
    </dgm:pt>
    <dgm:pt modelId="{18585EC4-11D3-4B00-9CDE-02582473D88F}" type="sibTrans" cxnId="{74318F54-5F99-43EB-911C-F863294F6215}">
      <dgm:prSet/>
      <dgm:spPr/>
      <dgm:t>
        <a:bodyPr/>
        <a:lstStyle/>
        <a:p>
          <a:endParaRPr lang="en-US"/>
        </a:p>
      </dgm:t>
    </dgm:pt>
    <dgm:pt modelId="{FB784117-82FF-4CD3-916F-8DA285270F3D}">
      <dgm:prSet/>
      <dgm:spPr/>
      <dgm:t>
        <a:bodyPr/>
        <a:lstStyle/>
        <a:p>
          <a:r>
            <a:rPr lang="en-GB" dirty="0"/>
            <a:t>An appreciation of the uniqueness of ‘each’ organizational design/context and management style for a set of circumstances;</a:t>
          </a:r>
          <a:endParaRPr lang="en-US" dirty="0"/>
        </a:p>
      </dgm:t>
    </dgm:pt>
    <dgm:pt modelId="{E4097398-9CF3-4487-9548-D8DF2104FD12}" type="parTrans" cxnId="{50DEC723-1D12-4140-97E6-2C874CA60F7A}">
      <dgm:prSet/>
      <dgm:spPr/>
      <dgm:t>
        <a:bodyPr/>
        <a:lstStyle/>
        <a:p>
          <a:endParaRPr lang="en-US"/>
        </a:p>
      </dgm:t>
    </dgm:pt>
    <dgm:pt modelId="{05B8F5DB-EE73-4554-83AF-D4385A4D1E9F}" type="sibTrans" cxnId="{50DEC723-1D12-4140-97E6-2C874CA60F7A}">
      <dgm:prSet/>
      <dgm:spPr/>
      <dgm:t>
        <a:bodyPr/>
        <a:lstStyle/>
        <a:p>
          <a:endParaRPr lang="en-US"/>
        </a:p>
      </dgm:t>
    </dgm:pt>
    <dgm:pt modelId="{20D63C5C-13D5-446E-970F-7CA8D30B29E1}">
      <dgm:prSet/>
      <dgm:spPr/>
      <dgm:t>
        <a:bodyPr/>
        <a:lstStyle/>
        <a:p>
          <a:r>
            <a:rPr lang="en-GB"/>
            <a:t>‘Emphasises need for flexibility’; </a:t>
          </a:r>
          <a:endParaRPr lang="en-US"/>
        </a:p>
      </dgm:t>
    </dgm:pt>
    <dgm:pt modelId="{606B8B1F-3577-40DF-BD82-DC7725AFE158}" type="parTrans" cxnId="{150AF638-EADE-4BF9-AFBD-04376B2B6EB5}">
      <dgm:prSet/>
      <dgm:spPr/>
      <dgm:t>
        <a:bodyPr/>
        <a:lstStyle/>
        <a:p>
          <a:endParaRPr lang="en-US"/>
        </a:p>
      </dgm:t>
    </dgm:pt>
    <dgm:pt modelId="{6B27D42E-5125-4000-AC36-DD1D50899193}" type="sibTrans" cxnId="{150AF638-EADE-4BF9-AFBD-04376B2B6EB5}">
      <dgm:prSet/>
      <dgm:spPr/>
      <dgm:t>
        <a:bodyPr/>
        <a:lstStyle/>
        <a:p>
          <a:endParaRPr lang="en-US"/>
        </a:p>
      </dgm:t>
    </dgm:pt>
    <dgm:pt modelId="{7D5A15B2-73B4-46FC-B6C3-5B9061B8CEC9}">
      <dgm:prSet/>
      <dgm:spPr/>
      <dgm:t>
        <a:bodyPr/>
        <a:lstStyle/>
        <a:p>
          <a:r>
            <a:rPr lang="en-GB" b="0" i="0" dirty="0"/>
            <a:t>Gill (2011) explains, “Contingency theories suggest that there is no one best style of leadership. Successful and enduring leaders will use various styles according to the nature of the situation and the followers.”</a:t>
          </a:r>
          <a:endParaRPr lang="en-US" dirty="0"/>
        </a:p>
      </dgm:t>
    </dgm:pt>
    <dgm:pt modelId="{BD81A7DC-5B1A-48F9-BE12-3B49294DB1C6}" type="parTrans" cxnId="{2EAA93B8-79C4-4561-8E19-D0F3EDB57A6F}">
      <dgm:prSet/>
      <dgm:spPr/>
      <dgm:t>
        <a:bodyPr/>
        <a:lstStyle/>
        <a:p>
          <a:endParaRPr lang="en-US"/>
        </a:p>
      </dgm:t>
    </dgm:pt>
    <dgm:pt modelId="{A78D0A38-1BA0-4284-A556-621C823B49F4}" type="sibTrans" cxnId="{2EAA93B8-79C4-4561-8E19-D0F3EDB57A6F}">
      <dgm:prSet/>
      <dgm:spPr/>
      <dgm:t>
        <a:bodyPr/>
        <a:lstStyle/>
        <a:p>
          <a:endParaRPr lang="en-US"/>
        </a:p>
      </dgm:t>
    </dgm:pt>
    <dgm:pt modelId="{2538D0ED-FC86-9C40-92DD-46A910F5CE3C}" type="pres">
      <dgm:prSet presAssocID="{7253874B-0E6B-4903-AA5B-9D2D4CE280BC}" presName="linear" presStyleCnt="0">
        <dgm:presLayoutVars>
          <dgm:animLvl val="lvl"/>
          <dgm:resizeHandles val="exact"/>
        </dgm:presLayoutVars>
      </dgm:prSet>
      <dgm:spPr/>
    </dgm:pt>
    <dgm:pt modelId="{AAEE65CA-02DF-1843-8465-8040F0F4690E}" type="pres">
      <dgm:prSet presAssocID="{C7FA5BBA-7599-4561-9D91-C8BA498AE904}" presName="parentText" presStyleLbl="node1" presStyleIdx="0" presStyleCnt="4">
        <dgm:presLayoutVars>
          <dgm:chMax val="0"/>
          <dgm:bulletEnabled val="1"/>
        </dgm:presLayoutVars>
      </dgm:prSet>
      <dgm:spPr/>
    </dgm:pt>
    <dgm:pt modelId="{432716A1-A1C6-AC4B-976D-7A15B1AC797E}" type="pres">
      <dgm:prSet presAssocID="{18585EC4-11D3-4B00-9CDE-02582473D88F}" presName="spacer" presStyleCnt="0"/>
      <dgm:spPr/>
    </dgm:pt>
    <dgm:pt modelId="{7C35C0E2-E5B0-514E-A820-9ADF86B06D91}" type="pres">
      <dgm:prSet presAssocID="{FB784117-82FF-4CD3-916F-8DA285270F3D}" presName="parentText" presStyleLbl="node1" presStyleIdx="1" presStyleCnt="4">
        <dgm:presLayoutVars>
          <dgm:chMax val="0"/>
          <dgm:bulletEnabled val="1"/>
        </dgm:presLayoutVars>
      </dgm:prSet>
      <dgm:spPr/>
    </dgm:pt>
    <dgm:pt modelId="{8429B529-A561-9A48-9015-56282753AA63}" type="pres">
      <dgm:prSet presAssocID="{05B8F5DB-EE73-4554-83AF-D4385A4D1E9F}" presName="spacer" presStyleCnt="0"/>
      <dgm:spPr/>
    </dgm:pt>
    <dgm:pt modelId="{09984CE3-CA22-F54C-8FC7-63B541003B42}" type="pres">
      <dgm:prSet presAssocID="{20D63C5C-13D5-446E-970F-7CA8D30B29E1}" presName="parentText" presStyleLbl="node1" presStyleIdx="2" presStyleCnt="4">
        <dgm:presLayoutVars>
          <dgm:chMax val="0"/>
          <dgm:bulletEnabled val="1"/>
        </dgm:presLayoutVars>
      </dgm:prSet>
      <dgm:spPr/>
    </dgm:pt>
    <dgm:pt modelId="{E0F7DD1D-9618-2343-9A09-AA6B22EF3CC5}" type="pres">
      <dgm:prSet presAssocID="{6B27D42E-5125-4000-AC36-DD1D50899193}" presName="spacer" presStyleCnt="0"/>
      <dgm:spPr/>
    </dgm:pt>
    <dgm:pt modelId="{A317EE66-A51E-6E47-AFD3-8F741E261B72}" type="pres">
      <dgm:prSet presAssocID="{7D5A15B2-73B4-46FC-B6C3-5B9061B8CEC9}" presName="parentText" presStyleLbl="node1" presStyleIdx="3" presStyleCnt="4">
        <dgm:presLayoutVars>
          <dgm:chMax val="0"/>
          <dgm:bulletEnabled val="1"/>
        </dgm:presLayoutVars>
      </dgm:prSet>
      <dgm:spPr/>
    </dgm:pt>
  </dgm:ptLst>
  <dgm:cxnLst>
    <dgm:cxn modelId="{3E89F204-5C0B-D64E-AECD-D03F93D67CA4}" type="presOf" srcId="{FB784117-82FF-4CD3-916F-8DA285270F3D}" destId="{7C35C0E2-E5B0-514E-A820-9ADF86B06D91}" srcOrd="0" destOrd="0" presId="urn:microsoft.com/office/officeart/2005/8/layout/vList2"/>
    <dgm:cxn modelId="{2776E508-7818-F247-BAB4-F18BA4AFC58E}" type="presOf" srcId="{7D5A15B2-73B4-46FC-B6C3-5B9061B8CEC9}" destId="{A317EE66-A51E-6E47-AFD3-8F741E261B72}" srcOrd="0" destOrd="0" presId="urn:microsoft.com/office/officeart/2005/8/layout/vList2"/>
    <dgm:cxn modelId="{50DEC723-1D12-4140-97E6-2C874CA60F7A}" srcId="{7253874B-0E6B-4903-AA5B-9D2D4CE280BC}" destId="{FB784117-82FF-4CD3-916F-8DA285270F3D}" srcOrd="1" destOrd="0" parTransId="{E4097398-9CF3-4487-9548-D8DF2104FD12}" sibTransId="{05B8F5DB-EE73-4554-83AF-D4385A4D1E9F}"/>
    <dgm:cxn modelId="{150AF638-EADE-4BF9-AFBD-04376B2B6EB5}" srcId="{7253874B-0E6B-4903-AA5B-9D2D4CE280BC}" destId="{20D63C5C-13D5-446E-970F-7CA8D30B29E1}" srcOrd="2" destOrd="0" parTransId="{606B8B1F-3577-40DF-BD82-DC7725AFE158}" sibTransId="{6B27D42E-5125-4000-AC36-DD1D50899193}"/>
    <dgm:cxn modelId="{9F6B085D-8AC7-C449-822A-366A7B457AA4}" type="presOf" srcId="{C7FA5BBA-7599-4561-9D91-C8BA498AE904}" destId="{AAEE65CA-02DF-1843-8465-8040F0F4690E}" srcOrd="0" destOrd="0" presId="urn:microsoft.com/office/officeart/2005/8/layout/vList2"/>
    <dgm:cxn modelId="{74318F54-5F99-43EB-911C-F863294F6215}" srcId="{7253874B-0E6B-4903-AA5B-9D2D4CE280BC}" destId="{C7FA5BBA-7599-4561-9D91-C8BA498AE904}" srcOrd="0" destOrd="0" parTransId="{377022B1-14EF-4937-B29F-191A3552A86B}" sibTransId="{18585EC4-11D3-4B00-9CDE-02582473D88F}"/>
    <dgm:cxn modelId="{490A98B0-15CE-6243-ABB9-4F7B71FD858E}" type="presOf" srcId="{7253874B-0E6B-4903-AA5B-9D2D4CE280BC}" destId="{2538D0ED-FC86-9C40-92DD-46A910F5CE3C}" srcOrd="0" destOrd="0" presId="urn:microsoft.com/office/officeart/2005/8/layout/vList2"/>
    <dgm:cxn modelId="{2EAA93B8-79C4-4561-8E19-D0F3EDB57A6F}" srcId="{7253874B-0E6B-4903-AA5B-9D2D4CE280BC}" destId="{7D5A15B2-73B4-46FC-B6C3-5B9061B8CEC9}" srcOrd="3" destOrd="0" parTransId="{BD81A7DC-5B1A-48F9-BE12-3B49294DB1C6}" sibTransId="{A78D0A38-1BA0-4284-A556-621C823B49F4}"/>
    <dgm:cxn modelId="{A680FDE4-5DFB-2B45-B05A-CA6F481B068C}" type="presOf" srcId="{20D63C5C-13D5-446E-970F-7CA8D30B29E1}" destId="{09984CE3-CA22-F54C-8FC7-63B541003B42}" srcOrd="0" destOrd="0" presId="urn:microsoft.com/office/officeart/2005/8/layout/vList2"/>
    <dgm:cxn modelId="{4F636900-7104-9240-BB26-47B1B573C635}" type="presParOf" srcId="{2538D0ED-FC86-9C40-92DD-46A910F5CE3C}" destId="{AAEE65CA-02DF-1843-8465-8040F0F4690E}" srcOrd="0" destOrd="0" presId="urn:microsoft.com/office/officeart/2005/8/layout/vList2"/>
    <dgm:cxn modelId="{BBCDAEE9-4113-A84E-85B5-7BB60A9D51BE}" type="presParOf" srcId="{2538D0ED-FC86-9C40-92DD-46A910F5CE3C}" destId="{432716A1-A1C6-AC4B-976D-7A15B1AC797E}" srcOrd="1" destOrd="0" presId="urn:microsoft.com/office/officeart/2005/8/layout/vList2"/>
    <dgm:cxn modelId="{39C8C4C7-EE13-6940-940B-0DA5E7DD4F62}" type="presParOf" srcId="{2538D0ED-FC86-9C40-92DD-46A910F5CE3C}" destId="{7C35C0E2-E5B0-514E-A820-9ADF86B06D91}" srcOrd="2" destOrd="0" presId="urn:microsoft.com/office/officeart/2005/8/layout/vList2"/>
    <dgm:cxn modelId="{7F8F7E97-FE77-E748-A656-3CB76062BBC4}" type="presParOf" srcId="{2538D0ED-FC86-9C40-92DD-46A910F5CE3C}" destId="{8429B529-A561-9A48-9015-56282753AA63}" srcOrd="3" destOrd="0" presId="urn:microsoft.com/office/officeart/2005/8/layout/vList2"/>
    <dgm:cxn modelId="{2AEA9270-6CA0-EC4D-B63D-5BC820AA5464}" type="presParOf" srcId="{2538D0ED-FC86-9C40-92DD-46A910F5CE3C}" destId="{09984CE3-CA22-F54C-8FC7-63B541003B42}" srcOrd="4" destOrd="0" presId="urn:microsoft.com/office/officeart/2005/8/layout/vList2"/>
    <dgm:cxn modelId="{02B5E2BF-55B1-DC4F-92B7-17DD90A93A65}" type="presParOf" srcId="{2538D0ED-FC86-9C40-92DD-46A910F5CE3C}" destId="{E0F7DD1D-9618-2343-9A09-AA6B22EF3CC5}" srcOrd="5" destOrd="0" presId="urn:microsoft.com/office/officeart/2005/8/layout/vList2"/>
    <dgm:cxn modelId="{BB064CBA-C2AF-6E4B-9DD5-DC51701D02CE}" type="presParOf" srcId="{2538D0ED-FC86-9C40-92DD-46A910F5CE3C}" destId="{A317EE66-A51E-6E47-AFD3-8F741E261B7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55675CF-0D3F-4356-BC4C-14FF46B49E4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D8688B7-3485-45CF-AC76-746507EB37FE}">
      <dgm:prSet/>
      <dgm:spPr/>
      <dgm:t>
        <a:bodyPr/>
        <a:lstStyle/>
        <a:p>
          <a:r>
            <a:rPr lang="en-GB" dirty="0"/>
            <a:t>Classic or scientific theory (quantitative) – results-based accountability; WG youth service audit; performance indicators; </a:t>
          </a:r>
          <a:endParaRPr lang="en-US" dirty="0"/>
        </a:p>
      </dgm:t>
    </dgm:pt>
    <dgm:pt modelId="{D62F71AD-8F92-4C53-BCA9-F9DB129D2A49}" type="parTrans" cxnId="{BBDE82F6-B822-4450-95BD-83FAC8273211}">
      <dgm:prSet/>
      <dgm:spPr/>
      <dgm:t>
        <a:bodyPr/>
        <a:lstStyle/>
        <a:p>
          <a:endParaRPr lang="en-US"/>
        </a:p>
      </dgm:t>
    </dgm:pt>
    <dgm:pt modelId="{0870CE88-F9F7-45BD-88F8-5DB7D25476BD}" type="sibTrans" cxnId="{BBDE82F6-B822-4450-95BD-83FAC8273211}">
      <dgm:prSet/>
      <dgm:spPr/>
      <dgm:t>
        <a:bodyPr/>
        <a:lstStyle/>
        <a:p>
          <a:endParaRPr lang="en-US"/>
        </a:p>
      </dgm:t>
    </dgm:pt>
    <dgm:pt modelId="{8F1A0941-5365-42EE-84B7-C33B9BB62920}">
      <dgm:prSet/>
      <dgm:spPr/>
      <dgm:t>
        <a:bodyPr/>
        <a:lstStyle/>
        <a:p>
          <a:r>
            <a:rPr lang="en-GB" dirty="0"/>
            <a:t>Humanistic Theory – Supervision policy and process, appraisal, motivation and needs of employees;</a:t>
          </a:r>
          <a:endParaRPr lang="en-US" dirty="0"/>
        </a:p>
      </dgm:t>
    </dgm:pt>
    <dgm:pt modelId="{1FE488C4-4724-4F66-BD7A-A509891C4C96}" type="parTrans" cxnId="{B98F8C58-F294-4822-94AB-CE4BA8477873}">
      <dgm:prSet/>
      <dgm:spPr/>
      <dgm:t>
        <a:bodyPr/>
        <a:lstStyle/>
        <a:p>
          <a:endParaRPr lang="en-US"/>
        </a:p>
      </dgm:t>
    </dgm:pt>
    <dgm:pt modelId="{92502DDC-71BD-4D18-984F-C6239837ACFC}" type="sibTrans" cxnId="{B98F8C58-F294-4822-94AB-CE4BA8477873}">
      <dgm:prSet/>
      <dgm:spPr/>
      <dgm:t>
        <a:bodyPr/>
        <a:lstStyle/>
        <a:p>
          <a:endParaRPr lang="en-US"/>
        </a:p>
      </dgm:t>
    </dgm:pt>
    <dgm:pt modelId="{BFC92796-04F8-4E65-9651-26CD9E649081}" type="pres">
      <dgm:prSet presAssocID="{955675CF-0D3F-4356-BC4C-14FF46B49E4A}" presName="root" presStyleCnt="0">
        <dgm:presLayoutVars>
          <dgm:dir/>
          <dgm:resizeHandles val="exact"/>
        </dgm:presLayoutVars>
      </dgm:prSet>
      <dgm:spPr/>
    </dgm:pt>
    <dgm:pt modelId="{278B8BD1-D936-4E76-8870-78A3F82F6ECE}" type="pres">
      <dgm:prSet presAssocID="{FD8688B7-3485-45CF-AC76-746507EB37FE}" presName="compNode" presStyleCnt="0"/>
      <dgm:spPr/>
    </dgm:pt>
    <dgm:pt modelId="{8A44E435-25A2-49C8-A4F6-ACEE43C92E6B}" type="pres">
      <dgm:prSet presAssocID="{FD8688B7-3485-45CF-AC76-746507EB37FE}" presName="bgRect" presStyleLbl="bgShp" presStyleIdx="0" presStyleCnt="2"/>
      <dgm:spPr/>
    </dgm:pt>
    <dgm:pt modelId="{CD650C2F-397C-4BF7-A58F-67869BD659C6}" type="pres">
      <dgm:prSet presAssocID="{FD8688B7-3485-45CF-AC76-746507EB37F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F0466BE7-0173-4E54-8E44-A4D02086E46F}" type="pres">
      <dgm:prSet presAssocID="{FD8688B7-3485-45CF-AC76-746507EB37FE}" presName="spaceRect" presStyleCnt="0"/>
      <dgm:spPr/>
    </dgm:pt>
    <dgm:pt modelId="{4AAC59AD-DAFD-449D-A8A6-EAF3BDEDFED8}" type="pres">
      <dgm:prSet presAssocID="{FD8688B7-3485-45CF-AC76-746507EB37FE}" presName="parTx" presStyleLbl="revTx" presStyleIdx="0" presStyleCnt="2">
        <dgm:presLayoutVars>
          <dgm:chMax val="0"/>
          <dgm:chPref val="0"/>
        </dgm:presLayoutVars>
      </dgm:prSet>
      <dgm:spPr/>
    </dgm:pt>
    <dgm:pt modelId="{A8A98309-20A1-484D-91A3-503B2BE2BCB7}" type="pres">
      <dgm:prSet presAssocID="{0870CE88-F9F7-45BD-88F8-5DB7D25476BD}" presName="sibTrans" presStyleCnt="0"/>
      <dgm:spPr/>
    </dgm:pt>
    <dgm:pt modelId="{631ED7A4-23A9-41C6-804F-7FE4A1D6D7F4}" type="pres">
      <dgm:prSet presAssocID="{8F1A0941-5365-42EE-84B7-C33B9BB62920}" presName="compNode" presStyleCnt="0"/>
      <dgm:spPr/>
    </dgm:pt>
    <dgm:pt modelId="{6AD17A36-54F4-4364-918B-8B8971F05903}" type="pres">
      <dgm:prSet presAssocID="{8F1A0941-5365-42EE-84B7-C33B9BB62920}" presName="bgRect" presStyleLbl="bgShp" presStyleIdx="1" presStyleCnt="2"/>
      <dgm:spPr/>
    </dgm:pt>
    <dgm:pt modelId="{B593907A-C7C2-4C3C-8E93-6DF0681A2A07}" type="pres">
      <dgm:prSet presAssocID="{8F1A0941-5365-42EE-84B7-C33B9BB6292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E4B8A8EC-A16C-4BF3-8E23-295B3C146AB5}" type="pres">
      <dgm:prSet presAssocID="{8F1A0941-5365-42EE-84B7-C33B9BB62920}" presName="spaceRect" presStyleCnt="0"/>
      <dgm:spPr/>
    </dgm:pt>
    <dgm:pt modelId="{39EEAFD7-F69E-42E3-BA31-B1E54D0196C1}" type="pres">
      <dgm:prSet presAssocID="{8F1A0941-5365-42EE-84B7-C33B9BB62920}" presName="parTx" presStyleLbl="revTx" presStyleIdx="1" presStyleCnt="2">
        <dgm:presLayoutVars>
          <dgm:chMax val="0"/>
          <dgm:chPref val="0"/>
        </dgm:presLayoutVars>
      </dgm:prSet>
      <dgm:spPr/>
    </dgm:pt>
  </dgm:ptLst>
  <dgm:cxnLst>
    <dgm:cxn modelId="{B98F8C58-F294-4822-94AB-CE4BA8477873}" srcId="{955675CF-0D3F-4356-BC4C-14FF46B49E4A}" destId="{8F1A0941-5365-42EE-84B7-C33B9BB62920}" srcOrd="1" destOrd="0" parTransId="{1FE488C4-4724-4F66-BD7A-A509891C4C96}" sibTransId="{92502DDC-71BD-4D18-984F-C6239837ACFC}"/>
    <dgm:cxn modelId="{3FB044C4-4519-438B-9D25-B5E05161D17B}" type="presOf" srcId="{8F1A0941-5365-42EE-84B7-C33B9BB62920}" destId="{39EEAFD7-F69E-42E3-BA31-B1E54D0196C1}" srcOrd="0" destOrd="0" presId="urn:microsoft.com/office/officeart/2018/2/layout/IconVerticalSolidList"/>
    <dgm:cxn modelId="{CA5750ED-CDCC-4EE3-B541-CF57F3CBAD5C}" type="presOf" srcId="{FD8688B7-3485-45CF-AC76-746507EB37FE}" destId="{4AAC59AD-DAFD-449D-A8A6-EAF3BDEDFED8}" srcOrd="0" destOrd="0" presId="urn:microsoft.com/office/officeart/2018/2/layout/IconVerticalSolidList"/>
    <dgm:cxn modelId="{BBDE82F6-B822-4450-95BD-83FAC8273211}" srcId="{955675CF-0D3F-4356-BC4C-14FF46B49E4A}" destId="{FD8688B7-3485-45CF-AC76-746507EB37FE}" srcOrd="0" destOrd="0" parTransId="{D62F71AD-8F92-4C53-BCA9-F9DB129D2A49}" sibTransId="{0870CE88-F9F7-45BD-88F8-5DB7D25476BD}"/>
    <dgm:cxn modelId="{D3C9C9FE-5DFD-425E-AF8B-04B1D0B59E7B}" type="presOf" srcId="{955675CF-0D3F-4356-BC4C-14FF46B49E4A}" destId="{BFC92796-04F8-4E65-9651-26CD9E649081}" srcOrd="0" destOrd="0" presId="urn:microsoft.com/office/officeart/2018/2/layout/IconVerticalSolidList"/>
    <dgm:cxn modelId="{ED26A184-4655-4F81-9477-3B49C16E91ED}" type="presParOf" srcId="{BFC92796-04F8-4E65-9651-26CD9E649081}" destId="{278B8BD1-D936-4E76-8870-78A3F82F6ECE}" srcOrd="0" destOrd="0" presId="urn:microsoft.com/office/officeart/2018/2/layout/IconVerticalSolidList"/>
    <dgm:cxn modelId="{1E005ED2-E2DA-450D-B73C-B185F30BC892}" type="presParOf" srcId="{278B8BD1-D936-4E76-8870-78A3F82F6ECE}" destId="{8A44E435-25A2-49C8-A4F6-ACEE43C92E6B}" srcOrd="0" destOrd="0" presId="urn:microsoft.com/office/officeart/2018/2/layout/IconVerticalSolidList"/>
    <dgm:cxn modelId="{A9A7B1D4-5AF6-45E8-B13A-1074A8D49D59}" type="presParOf" srcId="{278B8BD1-D936-4E76-8870-78A3F82F6ECE}" destId="{CD650C2F-397C-4BF7-A58F-67869BD659C6}" srcOrd="1" destOrd="0" presId="urn:microsoft.com/office/officeart/2018/2/layout/IconVerticalSolidList"/>
    <dgm:cxn modelId="{E20E226C-0594-4314-AAB4-B21F4E825849}" type="presParOf" srcId="{278B8BD1-D936-4E76-8870-78A3F82F6ECE}" destId="{F0466BE7-0173-4E54-8E44-A4D02086E46F}" srcOrd="2" destOrd="0" presId="urn:microsoft.com/office/officeart/2018/2/layout/IconVerticalSolidList"/>
    <dgm:cxn modelId="{ABD1CD4F-6285-47A0-8B50-D99A5CA87125}" type="presParOf" srcId="{278B8BD1-D936-4E76-8870-78A3F82F6ECE}" destId="{4AAC59AD-DAFD-449D-A8A6-EAF3BDEDFED8}" srcOrd="3" destOrd="0" presId="urn:microsoft.com/office/officeart/2018/2/layout/IconVerticalSolidList"/>
    <dgm:cxn modelId="{EC66497E-3D4D-4189-9293-5A77820EED28}" type="presParOf" srcId="{BFC92796-04F8-4E65-9651-26CD9E649081}" destId="{A8A98309-20A1-484D-91A3-503B2BE2BCB7}" srcOrd="1" destOrd="0" presId="urn:microsoft.com/office/officeart/2018/2/layout/IconVerticalSolidList"/>
    <dgm:cxn modelId="{9A559FFB-C13F-4520-9FF4-05F7FCFB6BFE}" type="presParOf" srcId="{BFC92796-04F8-4E65-9651-26CD9E649081}" destId="{631ED7A4-23A9-41C6-804F-7FE4A1D6D7F4}" srcOrd="2" destOrd="0" presId="urn:microsoft.com/office/officeart/2018/2/layout/IconVerticalSolidList"/>
    <dgm:cxn modelId="{21EDA9CB-4A8F-413A-9468-43E64FAABF96}" type="presParOf" srcId="{631ED7A4-23A9-41C6-804F-7FE4A1D6D7F4}" destId="{6AD17A36-54F4-4364-918B-8B8971F05903}" srcOrd="0" destOrd="0" presId="urn:microsoft.com/office/officeart/2018/2/layout/IconVerticalSolidList"/>
    <dgm:cxn modelId="{2AFE4AD9-4AAA-4E64-9D4E-81BD01FA2AFC}" type="presParOf" srcId="{631ED7A4-23A9-41C6-804F-7FE4A1D6D7F4}" destId="{B593907A-C7C2-4C3C-8E93-6DF0681A2A07}" srcOrd="1" destOrd="0" presId="urn:microsoft.com/office/officeart/2018/2/layout/IconVerticalSolidList"/>
    <dgm:cxn modelId="{7CCF4A0A-D11C-46C1-B58B-BF62E907E7B2}" type="presParOf" srcId="{631ED7A4-23A9-41C6-804F-7FE4A1D6D7F4}" destId="{E4B8A8EC-A16C-4BF3-8E23-295B3C146AB5}" srcOrd="2" destOrd="0" presId="urn:microsoft.com/office/officeart/2018/2/layout/IconVerticalSolidList"/>
    <dgm:cxn modelId="{99182269-5E34-40CB-A5DD-2ED3C8A6D555}" type="presParOf" srcId="{631ED7A4-23A9-41C6-804F-7FE4A1D6D7F4}" destId="{39EEAFD7-F69E-42E3-BA31-B1E54D0196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702DF-4907-4840-A0EE-F13354C86191}">
      <dsp:nvSpPr>
        <dsp:cNvPr id="0" name=""/>
        <dsp:cNvSpPr/>
      </dsp:nvSpPr>
      <dsp:spPr>
        <a:xfrm>
          <a:off x="0" y="552713"/>
          <a:ext cx="3286125" cy="115569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People</a:t>
          </a:r>
          <a:endParaRPr lang="en-US" sz="3100" kern="1200" dirty="0"/>
        </a:p>
      </dsp:txBody>
      <dsp:txXfrm>
        <a:off x="0" y="552713"/>
        <a:ext cx="3286125" cy="1155697"/>
      </dsp:txXfrm>
    </dsp:sp>
    <dsp:sp modelId="{08B4A674-A12B-4E93-A5F4-4682D95EBA95}">
      <dsp:nvSpPr>
        <dsp:cNvPr id="0" name=""/>
        <dsp:cNvSpPr/>
      </dsp:nvSpPr>
      <dsp:spPr>
        <a:xfrm>
          <a:off x="3614737" y="552713"/>
          <a:ext cx="3286125" cy="115569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Curriculum</a:t>
          </a:r>
          <a:endParaRPr lang="en-US" sz="3100" kern="1200"/>
        </a:p>
      </dsp:txBody>
      <dsp:txXfrm>
        <a:off x="3614737" y="552713"/>
        <a:ext cx="3286125" cy="1155697"/>
      </dsp:txXfrm>
    </dsp:sp>
    <dsp:sp modelId="{EB68B46E-F2CB-4DF4-A92F-2BB2F04F59B3}">
      <dsp:nvSpPr>
        <dsp:cNvPr id="0" name=""/>
        <dsp:cNvSpPr/>
      </dsp:nvSpPr>
      <dsp:spPr>
        <a:xfrm>
          <a:off x="7229475" y="552713"/>
          <a:ext cx="3286125" cy="115569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Identifying people’s needs</a:t>
          </a:r>
          <a:endParaRPr lang="en-US" sz="3100" kern="1200"/>
        </a:p>
      </dsp:txBody>
      <dsp:txXfrm>
        <a:off x="7229475" y="552713"/>
        <a:ext cx="3286125" cy="1155697"/>
      </dsp:txXfrm>
    </dsp:sp>
    <dsp:sp modelId="{A1ABCD12-4CB7-4723-8167-B01506904A22}">
      <dsp:nvSpPr>
        <dsp:cNvPr id="0" name=""/>
        <dsp:cNvSpPr/>
      </dsp:nvSpPr>
      <dsp:spPr>
        <a:xfrm>
          <a:off x="0" y="2037023"/>
          <a:ext cx="3286125" cy="108797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Policy and strategy</a:t>
          </a:r>
          <a:endParaRPr lang="en-US" sz="3100" kern="1200" dirty="0"/>
        </a:p>
      </dsp:txBody>
      <dsp:txXfrm>
        <a:off x="0" y="2037023"/>
        <a:ext cx="3286125" cy="1087970"/>
      </dsp:txXfrm>
    </dsp:sp>
    <dsp:sp modelId="{4BF07B8D-A270-4A4B-938A-D2AABA35BF7A}">
      <dsp:nvSpPr>
        <dsp:cNvPr id="0" name=""/>
        <dsp:cNvSpPr/>
      </dsp:nvSpPr>
      <dsp:spPr>
        <a:xfrm>
          <a:off x="3614737" y="2053960"/>
          <a:ext cx="3286125" cy="105409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Team membership</a:t>
          </a:r>
          <a:endParaRPr lang="en-US" sz="3100" kern="1200"/>
        </a:p>
      </dsp:txBody>
      <dsp:txXfrm>
        <a:off x="3614737" y="2053960"/>
        <a:ext cx="3286125" cy="1054096"/>
      </dsp:txXfrm>
    </dsp:sp>
    <dsp:sp modelId="{95B57C54-EBB3-45E5-8298-630F4EBD8996}">
      <dsp:nvSpPr>
        <dsp:cNvPr id="0" name=""/>
        <dsp:cNvSpPr/>
      </dsp:nvSpPr>
      <dsp:spPr>
        <a:xfrm>
          <a:off x="7229475" y="2060043"/>
          <a:ext cx="3286125" cy="104193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Community</a:t>
          </a:r>
          <a:endParaRPr lang="en-US" sz="3100" kern="1200" dirty="0"/>
        </a:p>
      </dsp:txBody>
      <dsp:txXfrm>
        <a:off x="7229475" y="2060043"/>
        <a:ext cx="3286125" cy="10419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BA7DC-9F5F-43F2-8CDD-C38C24039AD2}">
      <dsp:nvSpPr>
        <dsp:cNvPr id="0" name=""/>
        <dsp:cNvSpPr/>
      </dsp:nvSpPr>
      <dsp:spPr>
        <a:xfrm>
          <a:off x="0" y="311414"/>
          <a:ext cx="2868083" cy="172085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Supervision</a:t>
          </a:r>
          <a:endParaRPr lang="en-US" sz="3100" kern="1200"/>
        </a:p>
      </dsp:txBody>
      <dsp:txXfrm>
        <a:off x="0" y="311414"/>
        <a:ext cx="2868083" cy="1720850"/>
      </dsp:txXfrm>
    </dsp:sp>
    <dsp:sp modelId="{85DE2EDF-E4E2-4710-AB77-E316CFF8B988}">
      <dsp:nvSpPr>
        <dsp:cNvPr id="0" name=""/>
        <dsp:cNvSpPr/>
      </dsp:nvSpPr>
      <dsp:spPr>
        <a:xfrm>
          <a:off x="3154891" y="311414"/>
          <a:ext cx="2868083" cy="172085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Equal opportunities</a:t>
          </a:r>
          <a:endParaRPr lang="en-US" sz="3100" kern="1200"/>
        </a:p>
      </dsp:txBody>
      <dsp:txXfrm>
        <a:off x="3154891" y="311414"/>
        <a:ext cx="2868083" cy="1720850"/>
      </dsp:txXfrm>
    </dsp:sp>
    <dsp:sp modelId="{3D692F74-81F3-4B0C-8EE4-CCFC3ECDC45C}">
      <dsp:nvSpPr>
        <dsp:cNvPr id="0" name=""/>
        <dsp:cNvSpPr/>
      </dsp:nvSpPr>
      <dsp:spPr>
        <a:xfrm>
          <a:off x="6309783" y="311414"/>
          <a:ext cx="2868083" cy="172085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Administrative and financial</a:t>
          </a:r>
          <a:endParaRPr lang="en-US" sz="3100" kern="1200"/>
        </a:p>
      </dsp:txBody>
      <dsp:txXfrm>
        <a:off x="6309783" y="311414"/>
        <a:ext cx="2868083" cy="1720850"/>
      </dsp:txXfrm>
    </dsp:sp>
    <dsp:sp modelId="{1A58C39B-9993-4DA5-AE59-C406EBAECFAF}">
      <dsp:nvSpPr>
        <dsp:cNvPr id="0" name=""/>
        <dsp:cNvSpPr/>
      </dsp:nvSpPr>
      <dsp:spPr>
        <a:xfrm>
          <a:off x="0" y="2319073"/>
          <a:ext cx="2868083" cy="172085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Monitoring and evaluating work</a:t>
          </a:r>
          <a:endParaRPr lang="en-US" sz="3100" kern="1200"/>
        </a:p>
      </dsp:txBody>
      <dsp:txXfrm>
        <a:off x="0" y="2319073"/>
        <a:ext cx="2868083" cy="1720850"/>
      </dsp:txXfrm>
    </dsp:sp>
    <dsp:sp modelId="{D1E36969-71DA-4521-9675-4FDC99FE0658}">
      <dsp:nvSpPr>
        <dsp:cNvPr id="0" name=""/>
        <dsp:cNvSpPr/>
      </dsp:nvSpPr>
      <dsp:spPr>
        <a:xfrm>
          <a:off x="3154891" y="2319073"/>
          <a:ext cx="2868083" cy="172085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Information and advice</a:t>
          </a:r>
          <a:endParaRPr lang="en-US" sz="3100" kern="1200"/>
        </a:p>
      </dsp:txBody>
      <dsp:txXfrm>
        <a:off x="3154891" y="2319073"/>
        <a:ext cx="2868083" cy="1720850"/>
      </dsp:txXfrm>
    </dsp:sp>
    <dsp:sp modelId="{C08ABC9F-682D-48A1-9C56-AC8713E27DC0}">
      <dsp:nvSpPr>
        <dsp:cNvPr id="0" name=""/>
        <dsp:cNvSpPr/>
      </dsp:nvSpPr>
      <dsp:spPr>
        <a:xfrm>
          <a:off x="6309783" y="2319073"/>
          <a:ext cx="2868083" cy="172085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AOB</a:t>
          </a:r>
          <a:endParaRPr lang="en-US" sz="3100" kern="1200" dirty="0"/>
        </a:p>
      </dsp:txBody>
      <dsp:txXfrm>
        <a:off x="6309783" y="2319073"/>
        <a:ext cx="2868083" cy="1720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AE0D6-85B8-8749-A976-677537ACF1E0}">
      <dsp:nvSpPr>
        <dsp:cNvPr id="0" name=""/>
        <dsp:cNvSpPr/>
      </dsp:nvSpPr>
      <dsp:spPr>
        <a:xfrm>
          <a:off x="0" y="3336662"/>
          <a:ext cx="6117335" cy="22558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Management works within certain paradigms, leadership creates new ones. Leaders are seen as leading people and seizing opportunities, not managing resources and things or focusing on problems.</a:t>
          </a:r>
          <a:endParaRPr lang="en-US" sz="2400" kern="1200" dirty="0"/>
        </a:p>
      </dsp:txBody>
      <dsp:txXfrm>
        <a:off x="0" y="3336662"/>
        <a:ext cx="6117335" cy="2255875"/>
      </dsp:txXfrm>
    </dsp:sp>
    <dsp:sp modelId="{79ACA489-1091-0C40-A963-50BC487B324B}">
      <dsp:nvSpPr>
        <dsp:cNvPr id="0" name=""/>
        <dsp:cNvSpPr/>
      </dsp:nvSpPr>
      <dsp:spPr>
        <a:xfrm rot="10800000">
          <a:off x="0" y="2568"/>
          <a:ext cx="6117335" cy="3469536"/>
        </a:xfrm>
        <a:prstGeom prst="upArrowCallout">
          <a:avLst/>
        </a:prstGeom>
        <a:solidFill>
          <a:schemeClr val="accent5">
            <a:hueOff val="-3039673"/>
            <a:satOff val="321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According to Kotter (2001) leadership sets a direction, develops vision for the future and promotes change and direction, whereas management is more concerned with providing order and consistency in organisations through planning.</a:t>
          </a:r>
          <a:endParaRPr lang="en-US" sz="2400" kern="1200"/>
        </a:p>
      </dsp:txBody>
      <dsp:txXfrm rot="10800000">
        <a:off x="0" y="2568"/>
        <a:ext cx="6117335" cy="2254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E3D4B-0807-4B47-8D1F-B74C68F48D3B}">
      <dsp:nvSpPr>
        <dsp:cNvPr id="0" name=""/>
        <dsp:cNvSpPr/>
      </dsp:nvSpPr>
      <dsp:spPr>
        <a:xfrm>
          <a:off x="50794" y="25397"/>
          <a:ext cx="5335544" cy="127116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Effective management and leadership are complex concepts and are fundamental to the efficiency of any organisation. </a:t>
          </a:r>
          <a:endParaRPr lang="en-US" sz="1600" kern="1200" dirty="0"/>
        </a:p>
      </dsp:txBody>
      <dsp:txXfrm>
        <a:off x="88025" y="62628"/>
        <a:ext cx="3856450" cy="1196698"/>
      </dsp:txXfrm>
    </dsp:sp>
    <dsp:sp modelId="{93D27C44-C5DC-4F48-A690-13CD86E72A3D}">
      <dsp:nvSpPr>
        <dsp:cNvPr id="0" name=""/>
        <dsp:cNvSpPr/>
      </dsp:nvSpPr>
      <dsp:spPr>
        <a:xfrm>
          <a:off x="446851" y="1502280"/>
          <a:ext cx="5335544" cy="127116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These concepts involve adopting an </a:t>
          </a:r>
          <a:r>
            <a:rPr lang="en-GB" sz="1600" b="1" kern="1200"/>
            <a:t>appropriate management style or combination of styles</a:t>
          </a:r>
          <a:r>
            <a:rPr lang="en-GB" sz="1600" kern="1200"/>
            <a:t>, to </a:t>
          </a:r>
          <a:r>
            <a:rPr lang="en-GB" sz="1600" b="1" kern="1200"/>
            <a:t>motivate </a:t>
          </a:r>
          <a:r>
            <a:rPr lang="en-GB" sz="1600" kern="1200"/>
            <a:t>and </a:t>
          </a:r>
          <a:r>
            <a:rPr lang="en-GB" sz="1600" b="1" kern="1200"/>
            <a:t>direct</a:t>
          </a:r>
          <a:r>
            <a:rPr lang="en-GB" sz="1600" kern="1200"/>
            <a:t> other people towards the organisation’s </a:t>
          </a:r>
          <a:r>
            <a:rPr lang="en-GB" sz="1600" b="1" kern="1200"/>
            <a:t>goals</a:t>
          </a:r>
          <a:r>
            <a:rPr lang="en-GB" sz="1600" kern="1200"/>
            <a:t>. </a:t>
          </a:r>
          <a:endParaRPr lang="en-US" sz="1600" kern="1200" dirty="0"/>
        </a:p>
      </dsp:txBody>
      <dsp:txXfrm>
        <a:off x="484082" y="1539511"/>
        <a:ext cx="3987976" cy="1196698"/>
      </dsp:txXfrm>
    </dsp:sp>
    <dsp:sp modelId="{6536D30C-3232-064D-9249-CEDC297BD554}">
      <dsp:nvSpPr>
        <dsp:cNvPr id="0" name=""/>
        <dsp:cNvSpPr/>
      </dsp:nvSpPr>
      <dsp:spPr>
        <a:xfrm>
          <a:off x="887034" y="3004560"/>
          <a:ext cx="5335544" cy="127116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requires </a:t>
          </a:r>
          <a:r>
            <a:rPr lang="en-GB" sz="1600" b="1" kern="1200"/>
            <a:t>good organisational skills</a:t>
          </a:r>
          <a:r>
            <a:rPr lang="en-GB" sz="1600" kern="1200"/>
            <a:t>, </a:t>
          </a:r>
          <a:r>
            <a:rPr lang="en-GB" sz="1600" b="1" kern="1200"/>
            <a:t>effective planning ability</a:t>
          </a:r>
          <a:r>
            <a:rPr lang="en-GB" sz="1600" kern="1200"/>
            <a:t> and the </a:t>
          </a:r>
          <a:r>
            <a:rPr lang="en-GB" sz="1600" b="1" kern="1200"/>
            <a:t>capability to develop strong strategies and policies. </a:t>
          </a:r>
          <a:endParaRPr lang="en-US" sz="1600" kern="1200"/>
        </a:p>
      </dsp:txBody>
      <dsp:txXfrm>
        <a:off x="924265" y="3041791"/>
        <a:ext cx="3994646" cy="1196698"/>
      </dsp:txXfrm>
    </dsp:sp>
    <dsp:sp modelId="{C53D21DB-34F3-9A45-96D0-6BD367B3017D}">
      <dsp:nvSpPr>
        <dsp:cNvPr id="0" name=""/>
        <dsp:cNvSpPr/>
      </dsp:nvSpPr>
      <dsp:spPr>
        <a:xfrm>
          <a:off x="1333886" y="4506840"/>
          <a:ext cx="5335544" cy="127116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Having an </a:t>
          </a:r>
          <a:r>
            <a:rPr lang="en-GB" sz="1600" b="1" kern="1200" dirty="0"/>
            <a:t>understanding</a:t>
          </a:r>
          <a:r>
            <a:rPr lang="en-GB" sz="1600" kern="1200" dirty="0"/>
            <a:t> of these concepts and </a:t>
          </a:r>
          <a:r>
            <a:rPr lang="en-GB" sz="1600" b="1" kern="1200" dirty="0"/>
            <a:t>practices</a:t>
          </a:r>
          <a:r>
            <a:rPr lang="en-GB" sz="1600" kern="1200" dirty="0"/>
            <a:t> are significant for mangers, as the role is demanding and challenging and therefore important to comprehend. </a:t>
          </a:r>
          <a:endParaRPr lang="en-US" sz="1600" kern="1200" dirty="0"/>
        </a:p>
      </dsp:txBody>
      <dsp:txXfrm>
        <a:off x="1371117" y="4544071"/>
        <a:ext cx="3987976" cy="1196698"/>
      </dsp:txXfrm>
    </dsp:sp>
    <dsp:sp modelId="{23EBECD1-3960-E344-8777-9E0A6C201F98}">
      <dsp:nvSpPr>
        <dsp:cNvPr id="0" name=""/>
        <dsp:cNvSpPr/>
      </dsp:nvSpPr>
      <dsp:spPr>
        <a:xfrm>
          <a:off x="4509290" y="973593"/>
          <a:ext cx="826254" cy="826254"/>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95197" y="973593"/>
        <a:ext cx="454440" cy="621756"/>
      </dsp:txXfrm>
    </dsp:sp>
    <dsp:sp modelId="{0A1FD895-6C83-6948-971B-C650620E0396}">
      <dsp:nvSpPr>
        <dsp:cNvPr id="0" name=""/>
        <dsp:cNvSpPr/>
      </dsp:nvSpPr>
      <dsp:spPr>
        <a:xfrm>
          <a:off x="4956142" y="2475873"/>
          <a:ext cx="826254" cy="826254"/>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42049" y="2475873"/>
        <a:ext cx="454440" cy="621756"/>
      </dsp:txXfrm>
    </dsp:sp>
    <dsp:sp modelId="{0FEB41D6-3E25-464F-9FD7-B1FF546BDC4B}">
      <dsp:nvSpPr>
        <dsp:cNvPr id="0" name=""/>
        <dsp:cNvSpPr/>
      </dsp:nvSpPr>
      <dsp:spPr>
        <a:xfrm>
          <a:off x="5396325" y="3978153"/>
          <a:ext cx="826254" cy="826254"/>
        </a:xfrm>
        <a:prstGeom prst="downArrow">
          <a:avLst>
            <a:gd name="adj1" fmla="val 55000"/>
            <a:gd name="adj2" fmla="val 45000"/>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82232" y="3978153"/>
        <a:ext cx="454440" cy="621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6D030-3CFA-4829-8D93-1F6096290B96}">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Public value is consumed by the ‘citizens’ rather than by paying customers, who consume private value</a:t>
          </a:r>
        </a:p>
      </dsp:txBody>
      <dsp:txXfrm>
        <a:off x="0" y="39687"/>
        <a:ext cx="3286125" cy="1971675"/>
      </dsp:txXfrm>
    </dsp:sp>
    <dsp:sp modelId="{53E87C9E-9422-4F3A-885D-73F722869D8A}">
      <dsp:nvSpPr>
        <dsp:cNvPr id="0" name=""/>
        <dsp:cNvSpPr/>
      </dsp:nvSpPr>
      <dsp:spPr>
        <a:xfrm>
          <a:off x="3614737" y="109820"/>
          <a:ext cx="3286125" cy="1831410"/>
        </a:xfrm>
        <a:prstGeom prst="rect">
          <a:avLst/>
        </a:prstGeom>
        <a:solidFill>
          <a:schemeClr val="accent2">
            <a:hueOff val="167755"/>
            <a:satOff val="-1585"/>
            <a:lumOff val="-1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The citizens express needs and wants through the political process, which in itself is subject to the influence of a wide range of stakeholders</a:t>
          </a:r>
        </a:p>
      </dsp:txBody>
      <dsp:txXfrm>
        <a:off x="3614737" y="109820"/>
        <a:ext cx="3286125" cy="1831410"/>
      </dsp:txXfrm>
    </dsp:sp>
    <dsp:sp modelId="{1C0E9F82-77C6-45D0-AA3A-479D56FBDEAC}">
      <dsp:nvSpPr>
        <dsp:cNvPr id="0" name=""/>
        <dsp:cNvSpPr/>
      </dsp:nvSpPr>
      <dsp:spPr>
        <a:xfrm>
          <a:off x="7229475" y="39687"/>
          <a:ext cx="3286125" cy="1971675"/>
        </a:xfrm>
        <a:prstGeom prst="rect">
          <a:avLst/>
        </a:prstGeom>
        <a:solidFill>
          <a:schemeClr val="accent2">
            <a:hueOff val="335510"/>
            <a:satOff val="-3169"/>
            <a:lumOff val="-3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 the private sector, resources are economic: money provided as revenue or investments. </a:t>
          </a:r>
        </a:p>
      </dsp:txBody>
      <dsp:txXfrm>
        <a:off x="7229475" y="39687"/>
        <a:ext cx="3286125" cy="1971675"/>
      </dsp:txXfrm>
    </dsp:sp>
    <dsp:sp modelId="{094DA223-9C3C-4D11-B390-5CF45A6DFF4D}">
      <dsp:nvSpPr>
        <dsp:cNvPr id="0" name=""/>
        <dsp:cNvSpPr/>
      </dsp:nvSpPr>
      <dsp:spPr>
        <a:xfrm>
          <a:off x="0" y="2339975"/>
          <a:ext cx="3286125" cy="1971675"/>
        </a:xfrm>
        <a:prstGeom prst="rect">
          <a:avLst/>
        </a:prstGeom>
        <a:solidFill>
          <a:schemeClr val="accent2">
            <a:hueOff val="503265"/>
            <a:satOff val="-4754"/>
            <a:lumOff val="-4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Public managers use the legitimate authority of the state, as well as money, in order to carry out their tasks.  (Laswell and Kaplan, 1950) </a:t>
          </a:r>
        </a:p>
      </dsp:txBody>
      <dsp:txXfrm>
        <a:off x="0" y="2339975"/>
        <a:ext cx="3286125" cy="1971675"/>
      </dsp:txXfrm>
    </dsp:sp>
    <dsp:sp modelId="{1F6E23DD-571E-46C6-A1CB-DD1DEEBB958B}">
      <dsp:nvSpPr>
        <dsp:cNvPr id="0" name=""/>
        <dsp:cNvSpPr/>
      </dsp:nvSpPr>
      <dsp:spPr>
        <a:xfrm>
          <a:off x="3614737" y="2339975"/>
          <a:ext cx="3286125" cy="1971675"/>
        </a:xfrm>
        <a:prstGeom prst="rect">
          <a:avLst/>
        </a:prstGeom>
        <a:solidFill>
          <a:schemeClr val="accent2">
            <a:hueOff val="671020"/>
            <a:satOff val="-6338"/>
            <a:lumOff val="-65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In the public sector, public money is a resource, and so is public power.</a:t>
          </a:r>
        </a:p>
      </dsp:txBody>
      <dsp:txXfrm>
        <a:off x="3614737" y="2339975"/>
        <a:ext cx="3286125" cy="1971675"/>
      </dsp:txXfrm>
    </dsp:sp>
    <dsp:sp modelId="{D62521D0-D1C2-4C7E-8D5F-BF2431D099E2}">
      <dsp:nvSpPr>
        <dsp:cNvPr id="0" name=""/>
        <dsp:cNvSpPr/>
      </dsp:nvSpPr>
      <dsp:spPr>
        <a:xfrm>
          <a:off x="7229475" y="2339975"/>
          <a:ext cx="3286125" cy="1971675"/>
        </a:xfrm>
        <a:prstGeom prst="rect">
          <a:avLst/>
        </a:prstGeom>
        <a:solidFill>
          <a:schemeClr val="accent2">
            <a:hueOff val="838775"/>
            <a:satOff val="-7923"/>
            <a:lumOff val="-8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100" kern="1200" dirty="0"/>
            <a:t>It provides the means of renewing </a:t>
          </a:r>
          <a:r>
            <a:rPr lang="en-US" sz="2100" kern="1200" dirty="0" err="1"/>
            <a:t>labour</a:t>
          </a:r>
          <a:r>
            <a:rPr lang="en-US" sz="2100" kern="1200" dirty="0"/>
            <a:t>, equipment and raw materials</a:t>
          </a:r>
        </a:p>
        <a:p>
          <a:pPr marL="0" marR="0" lvl="0" indent="0" algn="ctr" defTabSz="914400" eaLnBrk="1" fontAlgn="auto" latinLnBrk="0" hangingPunct="1">
            <a:lnSpc>
              <a:spcPct val="100000"/>
            </a:lnSpc>
            <a:spcBef>
              <a:spcPct val="0"/>
            </a:spcBef>
            <a:spcAft>
              <a:spcPts val="0"/>
            </a:spcAft>
            <a:buClrTx/>
            <a:buSzTx/>
            <a:buFontTx/>
            <a:buNone/>
            <a:tabLst/>
            <a:defRPr/>
          </a:pPr>
          <a:endParaRPr lang="en-US" sz="2100" kern="1200" dirty="0"/>
        </a:p>
      </dsp:txBody>
      <dsp:txXfrm>
        <a:off x="7229475" y="2339975"/>
        <a:ext cx="3286125" cy="19716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EB67D-D09B-9F47-A5C3-E79CB79E7AC5}">
      <dsp:nvSpPr>
        <dsp:cNvPr id="0" name=""/>
        <dsp:cNvSpPr/>
      </dsp:nvSpPr>
      <dsp:spPr>
        <a:xfrm>
          <a:off x="1286" y="529633"/>
          <a:ext cx="2743298" cy="272615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 the current ‘managerialist’ climate studies by ‘Mintzberg’ (1973) and Kotter (1996) found that ‘successful’ managers spend little time analysing tasks; instead they cultivate networks and personal contacts;</a:t>
          </a:r>
          <a:endParaRPr lang="en-US" sz="1800" kern="1200" dirty="0"/>
        </a:p>
      </dsp:txBody>
      <dsp:txXfrm>
        <a:off x="81132" y="609479"/>
        <a:ext cx="2583606" cy="2566460"/>
      </dsp:txXfrm>
    </dsp:sp>
    <dsp:sp modelId="{2EAEA6FF-CCE5-5D4D-8308-69A93E716E65}">
      <dsp:nvSpPr>
        <dsp:cNvPr id="0" name=""/>
        <dsp:cNvSpPr/>
      </dsp:nvSpPr>
      <dsp:spPr>
        <a:xfrm>
          <a:off x="3018914" y="1552540"/>
          <a:ext cx="581579" cy="680338"/>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18914" y="1688608"/>
        <a:ext cx="407105" cy="408202"/>
      </dsp:txXfrm>
    </dsp:sp>
    <dsp:sp modelId="{D0F86FC6-026A-C745-A3BA-2C40A1E7A04B}">
      <dsp:nvSpPr>
        <dsp:cNvPr id="0" name=""/>
        <dsp:cNvSpPr/>
      </dsp:nvSpPr>
      <dsp:spPr>
        <a:xfrm>
          <a:off x="3841904" y="529633"/>
          <a:ext cx="2743298" cy="272615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Are you able to relate to this? </a:t>
          </a:r>
        </a:p>
        <a:p>
          <a:pPr marL="0" lvl="0" indent="0" algn="ctr" defTabSz="800100">
            <a:lnSpc>
              <a:spcPct val="90000"/>
            </a:lnSpc>
            <a:spcBef>
              <a:spcPct val="0"/>
            </a:spcBef>
            <a:spcAft>
              <a:spcPct val="35000"/>
            </a:spcAft>
            <a:buNone/>
          </a:pPr>
          <a:r>
            <a:rPr lang="en-GB" sz="1800" kern="1200" dirty="0"/>
            <a:t>If yes, how? </a:t>
          </a:r>
        </a:p>
        <a:p>
          <a:pPr marL="0" lvl="0" indent="0" algn="ctr" defTabSz="800100">
            <a:lnSpc>
              <a:spcPct val="90000"/>
            </a:lnSpc>
            <a:spcBef>
              <a:spcPct val="0"/>
            </a:spcBef>
            <a:spcAft>
              <a:spcPct val="35000"/>
            </a:spcAft>
            <a:buNone/>
          </a:pPr>
          <a:r>
            <a:rPr lang="en-GB" sz="1800" kern="1200" dirty="0"/>
            <a:t>What do you think are the criticisms of this approach?</a:t>
          </a:r>
          <a:endParaRPr lang="en-US" sz="1800" kern="1200" dirty="0"/>
        </a:p>
      </dsp:txBody>
      <dsp:txXfrm>
        <a:off x="3921750" y="609479"/>
        <a:ext cx="2583606" cy="25664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CBD78-EEA7-754D-91F6-354CAF21D6C6}">
      <dsp:nvSpPr>
        <dsp:cNvPr id="0" name=""/>
        <dsp:cNvSpPr/>
      </dsp:nvSpPr>
      <dsp:spPr>
        <a:xfrm>
          <a:off x="0" y="515"/>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ECF529-7C43-D544-9004-6462743E4C26}">
      <dsp:nvSpPr>
        <dsp:cNvPr id="0" name=""/>
        <dsp:cNvSpPr/>
      </dsp:nvSpPr>
      <dsp:spPr>
        <a:xfrm>
          <a:off x="0" y="515"/>
          <a:ext cx="6492875" cy="844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Focusses on inputs, outputs, processes, outcomes;</a:t>
          </a:r>
          <a:endParaRPr lang="en-US" sz="1700" kern="1200" dirty="0"/>
        </a:p>
      </dsp:txBody>
      <dsp:txXfrm>
        <a:off x="0" y="515"/>
        <a:ext cx="6492875" cy="844766"/>
      </dsp:txXfrm>
    </dsp:sp>
    <dsp:sp modelId="{393896DF-C203-1149-85AC-3C04E4DDF1F4}">
      <dsp:nvSpPr>
        <dsp:cNvPr id="0" name=""/>
        <dsp:cNvSpPr/>
      </dsp:nvSpPr>
      <dsp:spPr>
        <a:xfrm>
          <a:off x="0" y="845282"/>
          <a:ext cx="6492875" cy="0"/>
        </a:xfrm>
        <a:prstGeom prst="line">
          <a:avLst/>
        </a:prstGeom>
        <a:solidFill>
          <a:schemeClr val="accent2">
            <a:hueOff val="209694"/>
            <a:satOff val="-1981"/>
            <a:lumOff val="-2059"/>
            <a:alphaOff val="0"/>
          </a:schemeClr>
        </a:solidFill>
        <a:ln w="12700" cap="flat" cmpd="sng" algn="ctr">
          <a:solidFill>
            <a:schemeClr val="accent2">
              <a:hueOff val="209694"/>
              <a:satOff val="-1981"/>
              <a:lumOff val="-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B1B190-6871-C749-979F-A2E76C963481}">
      <dsp:nvSpPr>
        <dsp:cNvPr id="0" name=""/>
        <dsp:cNvSpPr/>
      </dsp:nvSpPr>
      <dsp:spPr>
        <a:xfrm>
          <a:off x="0" y="845282"/>
          <a:ext cx="6492875" cy="844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An equal balance between ‘task and person’;</a:t>
          </a:r>
          <a:endParaRPr lang="en-US" sz="1700" kern="1200"/>
        </a:p>
      </dsp:txBody>
      <dsp:txXfrm>
        <a:off x="0" y="845282"/>
        <a:ext cx="6492875" cy="844766"/>
      </dsp:txXfrm>
    </dsp:sp>
    <dsp:sp modelId="{B2CDDF74-07A3-4144-BAB4-27F7B52D8A77}">
      <dsp:nvSpPr>
        <dsp:cNvPr id="0" name=""/>
        <dsp:cNvSpPr/>
      </dsp:nvSpPr>
      <dsp:spPr>
        <a:xfrm>
          <a:off x="0" y="1690049"/>
          <a:ext cx="6492875" cy="0"/>
        </a:xfrm>
        <a:prstGeom prst="line">
          <a:avLst/>
        </a:prstGeom>
        <a:solidFill>
          <a:schemeClr val="accent2">
            <a:hueOff val="419388"/>
            <a:satOff val="-3962"/>
            <a:lumOff val="-4118"/>
            <a:alphaOff val="0"/>
          </a:schemeClr>
        </a:solidFill>
        <a:ln w="12700" cap="flat" cmpd="sng" algn="ctr">
          <a:solidFill>
            <a:schemeClr val="accent2">
              <a:hueOff val="419388"/>
              <a:satOff val="-3962"/>
              <a:lumOff val="-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9E8534-84FB-4046-86F2-F415BB182220}">
      <dsp:nvSpPr>
        <dsp:cNvPr id="0" name=""/>
        <dsp:cNvSpPr/>
      </dsp:nvSpPr>
      <dsp:spPr>
        <a:xfrm>
          <a:off x="0" y="1690049"/>
          <a:ext cx="6492875" cy="844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altLang="en-US" sz="1700" kern="1200" dirty="0"/>
            <a:t>Enables theorists to see management not just in terms of task or the people but as ‘multi-dimensional’;</a:t>
          </a:r>
          <a:endParaRPr lang="en-US" sz="1700" kern="1200" dirty="0"/>
        </a:p>
      </dsp:txBody>
      <dsp:txXfrm>
        <a:off x="0" y="1690049"/>
        <a:ext cx="6492875" cy="844766"/>
      </dsp:txXfrm>
    </dsp:sp>
    <dsp:sp modelId="{614091E3-02DB-CE47-9516-42897D61BE54}">
      <dsp:nvSpPr>
        <dsp:cNvPr id="0" name=""/>
        <dsp:cNvSpPr/>
      </dsp:nvSpPr>
      <dsp:spPr>
        <a:xfrm>
          <a:off x="0" y="2534816"/>
          <a:ext cx="6492875" cy="0"/>
        </a:xfrm>
        <a:prstGeom prst="line">
          <a:avLst/>
        </a:prstGeom>
        <a:solidFill>
          <a:schemeClr val="accent2">
            <a:hueOff val="629081"/>
            <a:satOff val="-5942"/>
            <a:lumOff val="-6178"/>
            <a:alphaOff val="0"/>
          </a:schemeClr>
        </a:solidFill>
        <a:ln w="12700" cap="flat" cmpd="sng" algn="ctr">
          <a:solidFill>
            <a:schemeClr val="accent2">
              <a:hueOff val="629081"/>
              <a:satOff val="-5942"/>
              <a:lumOff val="-61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882C55-217C-8B4F-ACDC-D00C39908320}">
      <dsp:nvSpPr>
        <dsp:cNvPr id="0" name=""/>
        <dsp:cNvSpPr/>
      </dsp:nvSpPr>
      <dsp:spPr>
        <a:xfrm>
          <a:off x="0" y="2534816"/>
          <a:ext cx="6492875" cy="844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endParaRPr lang="en-US" sz="1700" kern="1200" dirty="0"/>
        </a:p>
      </dsp:txBody>
      <dsp:txXfrm>
        <a:off x="0" y="2534816"/>
        <a:ext cx="6492875" cy="844766"/>
      </dsp:txXfrm>
    </dsp:sp>
    <dsp:sp modelId="{15EE5512-83DE-4A68-B4EE-EF8F101AFFCB}">
      <dsp:nvSpPr>
        <dsp:cNvPr id="0" name=""/>
        <dsp:cNvSpPr/>
      </dsp:nvSpPr>
      <dsp:spPr>
        <a:xfrm>
          <a:off x="0" y="3379583"/>
          <a:ext cx="6492875"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CA952E-A623-4283-8A79-640AB8A7BE78}">
      <dsp:nvSpPr>
        <dsp:cNvPr id="0" name=""/>
        <dsp:cNvSpPr/>
      </dsp:nvSpPr>
      <dsp:spPr>
        <a:xfrm>
          <a:off x="0" y="2541380"/>
          <a:ext cx="6492875" cy="844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altLang="en-US" sz="1700" kern="1200" dirty="0"/>
            <a:t>It attempts to explain how the people, the structure, technology and the environment react together to enable the organisation to achieve its objectives;</a:t>
          </a:r>
        </a:p>
      </dsp:txBody>
      <dsp:txXfrm>
        <a:off x="0" y="2541380"/>
        <a:ext cx="6492875" cy="8447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E65CA-02DF-1843-8465-8040F0F4690E}">
      <dsp:nvSpPr>
        <dsp:cNvPr id="0" name=""/>
        <dsp:cNvSpPr/>
      </dsp:nvSpPr>
      <dsp:spPr>
        <a:xfrm>
          <a:off x="0" y="225865"/>
          <a:ext cx="6138333" cy="12243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Rejects the notion that there is ‘one best’ approach to management;</a:t>
          </a:r>
          <a:endParaRPr lang="en-US" sz="1800" kern="1200" dirty="0"/>
        </a:p>
      </dsp:txBody>
      <dsp:txXfrm>
        <a:off x="59768" y="285633"/>
        <a:ext cx="6018797" cy="1104823"/>
      </dsp:txXfrm>
    </dsp:sp>
    <dsp:sp modelId="{7C35C0E2-E5B0-514E-A820-9ADF86B06D91}">
      <dsp:nvSpPr>
        <dsp:cNvPr id="0" name=""/>
        <dsp:cNvSpPr/>
      </dsp:nvSpPr>
      <dsp:spPr>
        <a:xfrm>
          <a:off x="0" y="1502064"/>
          <a:ext cx="6138333" cy="1224359"/>
        </a:xfrm>
        <a:prstGeom prst="roundRect">
          <a:avLst/>
        </a:prstGeom>
        <a:solidFill>
          <a:schemeClr val="accent5">
            <a:hueOff val="-1013224"/>
            <a:satOff val="1071"/>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An appreciation of the uniqueness of ‘each’ organizational design/context and management style for a set of circumstances;</a:t>
          </a:r>
          <a:endParaRPr lang="en-US" sz="1800" kern="1200" dirty="0"/>
        </a:p>
      </dsp:txBody>
      <dsp:txXfrm>
        <a:off x="59768" y="1561832"/>
        <a:ext cx="6018797" cy="1104823"/>
      </dsp:txXfrm>
    </dsp:sp>
    <dsp:sp modelId="{09984CE3-CA22-F54C-8FC7-63B541003B42}">
      <dsp:nvSpPr>
        <dsp:cNvPr id="0" name=""/>
        <dsp:cNvSpPr/>
      </dsp:nvSpPr>
      <dsp:spPr>
        <a:xfrm>
          <a:off x="0" y="2778263"/>
          <a:ext cx="6138333" cy="1224359"/>
        </a:xfrm>
        <a:prstGeom prst="roundRect">
          <a:avLst/>
        </a:prstGeom>
        <a:solidFill>
          <a:schemeClr val="accent5">
            <a:hueOff val="-2026448"/>
            <a:satOff val="2142"/>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‘Emphasises need for flexibility’; </a:t>
          </a:r>
          <a:endParaRPr lang="en-US" sz="1800" kern="1200"/>
        </a:p>
      </dsp:txBody>
      <dsp:txXfrm>
        <a:off x="59768" y="2838031"/>
        <a:ext cx="6018797" cy="1104823"/>
      </dsp:txXfrm>
    </dsp:sp>
    <dsp:sp modelId="{A317EE66-A51E-6E47-AFD3-8F741E261B72}">
      <dsp:nvSpPr>
        <dsp:cNvPr id="0" name=""/>
        <dsp:cNvSpPr/>
      </dsp:nvSpPr>
      <dsp:spPr>
        <a:xfrm>
          <a:off x="0" y="4054463"/>
          <a:ext cx="6138333" cy="1224359"/>
        </a:xfrm>
        <a:prstGeom prst="roundRect">
          <a:avLst/>
        </a:prstGeom>
        <a:solidFill>
          <a:schemeClr val="accent5">
            <a:hueOff val="-3039673"/>
            <a:satOff val="321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Gill (2011) explains, “Contingency theories suggest that there is no one best style of leadership. Successful and enduring leaders will use various styles according to the nature of the situation and the followers.”</a:t>
          </a:r>
          <a:endParaRPr lang="en-US" sz="1800" kern="1200" dirty="0"/>
        </a:p>
      </dsp:txBody>
      <dsp:txXfrm>
        <a:off x="59768" y="4114231"/>
        <a:ext cx="6018797" cy="11048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4E435-25A2-49C8-A4F6-ACEE43C92E6B}">
      <dsp:nvSpPr>
        <dsp:cNvPr id="0" name=""/>
        <dsp:cNvSpPr/>
      </dsp:nvSpPr>
      <dsp:spPr>
        <a:xfrm>
          <a:off x="0" y="707092"/>
          <a:ext cx="11407487"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50C2F-397C-4BF7-A58F-67869BD659C6}">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AC59AD-DAFD-449D-A8A6-EAF3BDEDFED8}">
      <dsp:nvSpPr>
        <dsp:cNvPr id="0" name=""/>
        <dsp:cNvSpPr/>
      </dsp:nvSpPr>
      <dsp:spPr>
        <a:xfrm>
          <a:off x="1507738" y="707092"/>
          <a:ext cx="989974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90000"/>
            </a:lnSpc>
            <a:spcBef>
              <a:spcPct val="0"/>
            </a:spcBef>
            <a:spcAft>
              <a:spcPct val="35000"/>
            </a:spcAft>
            <a:buNone/>
          </a:pPr>
          <a:r>
            <a:rPr lang="en-GB" sz="2500" kern="1200" dirty="0"/>
            <a:t>Classic or scientific theory (quantitative) – results-based accountability; WG youth service audit; performance indicators; </a:t>
          </a:r>
          <a:endParaRPr lang="en-US" sz="2500" kern="1200" dirty="0"/>
        </a:p>
      </dsp:txBody>
      <dsp:txXfrm>
        <a:off x="1507738" y="707092"/>
        <a:ext cx="9899748" cy="1305401"/>
      </dsp:txXfrm>
    </dsp:sp>
    <dsp:sp modelId="{6AD17A36-54F4-4364-918B-8B8971F05903}">
      <dsp:nvSpPr>
        <dsp:cNvPr id="0" name=""/>
        <dsp:cNvSpPr/>
      </dsp:nvSpPr>
      <dsp:spPr>
        <a:xfrm>
          <a:off x="0" y="2338844"/>
          <a:ext cx="11407487"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93907A-C7C2-4C3C-8E93-6DF0681A2A07}">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EEAFD7-F69E-42E3-BA31-B1E54D0196C1}">
      <dsp:nvSpPr>
        <dsp:cNvPr id="0" name=""/>
        <dsp:cNvSpPr/>
      </dsp:nvSpPr>
      <dsp:spPr>
        <a:xfrm>
          <a:off x="1507738" y="2338844"/>
          <a:ext cx="989974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90000"/>
            </a:lnSpc>
            <a:spcBef>
              <a:spcPct val="0"/>
            </a:spcBef>
            <a:spcAft>
              <a:spcPct val="35000"/>
            </a:spcAft>
            <a:buNone/>
          </a:pPr>
          <a:r>
            <a:rPr lang="en-GB" sz="2500" kern="1200" dirty="0"/>
            <a:t>Humanistic Theory – Supervision policy and process, appraisal, motivation and needs of employees;</a:t>
          </a:r>
          <a:endParaRPr lang="en-US" sz="2500" kern="1200" dirty="0"/>
        </a:p>
      </dsp:txBody>
      <dsp:txXfrm>
        <a:off x="1507738" y="2338844"/>
        <a:ext cx="9899748" cy="13054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21/11/2023</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21/11/2023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21/11/2023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a:t>
            </a:fld>
            <a:endParaRPr lang="en-GB" noProof="0" dirty="0"/>
          </a:p>
        </p:txBody>
      </p:sp>
    </p:spTree>
    <p:extLst>
      <p:ext uri="{BB962C8B-B14F-4D97-AF65-F5344CB8AC3E}">
        <p14:creationId xmlns:p14="http://schemas.microsoft.com/office/powerpoint/2010/main" val="1579524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21/11/2023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a:t>
            </a:fld>
            <a:endParaRPr lang="en-GB" noProof="0" dirty="0"/>
          </a:p>
        </p:txBody>
      </p:sp>
    </p:spTree>
    <p:extLst>
      <p:ext uri="{BB962C8B-B14F-4D97-AF65-F5344CB8AC3E}">
        <p14:creationId xmlns:p14="http://schemas.microsoft.com/office/powerpoint/2010/main" val="3699256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21/11/2023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a:t>
            </a:fld>
            <a:endParaRPr lang="en-GB" noProof="0" dirty="0"/>
          </a:p>
        </p:txBody>
      </p:sp>
    </p:spTree>
    <p:extLst>
      <p:ext uri="{BB962C8B-B14F-4D97-AF65-F5344CB8AC3E}">
        <p14:creationId xmlns:p14="http://schemas.microsoft.com/office/powerpoint/2010/main" val="684903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US" sz="1200" dirty="0">
              <a:solidFill>
                <a:srgbClr val="000000"/>
              </a:solidFill>
            </a:endParaRPr>
          </a:p>
          <a:p>
            <a:pPr>
              <a:lnSpc>
                <a:spcPct val="90000"/>
              </a:lnSpc>
            </a:pPr>
            <a:r>
              <a:rPr lang="en-US" sz="1200" dirty="0">
                <a:solidFill>
                  <a:srgbClr val="000000"/>
                </a:solidFill>
              </a:rPr>
              <a:t>Key issues facing YW Managers and Leaders</a:t>
            </a:r>
          </a:p>
          <a:p>
            <a:pPr>
              <a:lnSpc>
                <a:spcPct val="90000"/>
              </a:lnSpc>
            </a:pPr>
            <a:r>
              <a:rPr lang="en-US" sz="1200" dirty="0">
                <a:solidFill>
                  <a:srgbClr val="000000"/>
                </a:solidFill>
              </a:rPr>
              <a:t>Policy context</a:t>
            </a:r>
          </a:p>
          <a:p>
            <a:pPr>
              <a:lnSpc>
                <a:spcPct val="90000"/>
              </a:lnSpc>
            </a:pPr>
            <a:r>
              <a:rPr lang="en-US" sz="1200" dirty="0">
                <a:solidFill>
                  <a:srgbClr val="000000"/>
                </a:solidFill>
              </a:rPr>
              <a:t>Complex issues facing young people </a:t>
            </a:r>
          </a:p>
          <a:p>
            <a:pPr>
              <a:lnSpc>
                <a:spcPct val="90000"/>
              </a:lnSpc>
            </a:pPr>
            <a:r>
              <a:rPr lang="en-US" sz="1200" dirty="0">
                <a:solidFill>
                  <a:srgbClr val="000000"/>
                </a:solidFill>
              </a:rPr>
              <a:t>Contextual safeguarding of young people</a:t>
            </a:r>
          </a:p>
          <a:p>
            <a:pPr>
              <a:lnSpc>
                <a:spcPct val="90000"/>
              </a:lnSpc>
            </a:pPr>
            <a:r>
              <a:rPr lang="en-US" sz="1200" dirty="0">
                <a:solidFill>
                  <a:srgbClr val="000000"/>
                </a:solidFill>
              </a:rPr>
              <a:t>Inter and multi-agency working/Teams</a:t>
            </a:r>
          </a:p>
          <a:p>
            <a:pPr>
              <a:lnSpc>
                <a:spcPct val="90000"/>
              </a:lnSpc>
            </a:pPr>
            <a:r>
              <a:rPr lang="en-US" sz="1200" dirty="0">
                <a:solidFill>
                  <a:srgbClr val="000000"/>
                </a:solidFill>
              </a:rPr>
              <a:t>Covid-19</a:t>
            </a:r>
          </a:p>
          <a:p>
            <a:pPr>
              <a:lnSpc>
                <a:spcPct val="90000"/>
              </a:lnSpc>
            </a:pPr>
            <a:r>
              <a:rPr lang="en-US" sz="1200" dirty="0">
                <a:solidFill>
                  <a:srgbClr val="000000"/>
                </a:solidFill>
              </a:rPr>
              <a:t>Digital Youth Work</a:t>
            </a:r>
          </a:p>
          <a:p>
            <a:pPr>
              <a:lnSpc>
                <a:spcPct val="90000"/>
              </a:lnSpc>
            </a:pPr>
            <a:r>
              <a:rPr lang="en-US" sz="1200" dirty="0">
                <a:solidFill>
                  <a:srgbClr val="000000"/>
                </a:solidFill>
              </a:rPr>
              <a:t>Skills required to meet current practice</a:t>
            </a:r>
          </a:p>
          <a:p>
            <a:pPr>
              <a:lnSpc>
                <a:spcPct val="90000"/>
              </a:lnSpc>
            </a:pPr>
            <a:r>
              <a:rPr lang="en-US" sz="1200" dirty="0">
                <a:solidFill>
                  <a:srgbClr val="000000"/>
                </a:solidFill>
              </a:rPr>
              <a:t>Funding requirements</a:t>
            </a:r>
          </a:p>
          <a:p>
            <a:pPr>
              <a:lnSpc>
                <a:spcPct val="90000"/>
              </a:lnSpc>
            </a:pPr>
            <a:r>
              <a:rPr lang="en-US" sz="1200" dirty="0">
                <a:solidFill>
                  <a:srgbClr val="000000"/>
                </a:solidFill>
              </a:rPr>
              <a:t>Lack of funding</a:t>
            </a:r>
          </a:p>
          <a:p>
            <a:endParaRPr lang="en-US" dirty="0"/>
          </a:p>
          <a:p>
            <a:r>
              <a:rPr lang="en-US" dirty="0"/>
              <a:t>Why should supervision be a key aspect of YW Practice</a:t>
            </a:r>
          </a:p>
          <a:p>
            <a:pPr marL="0" indent="0">
              <a:buNone/>
            </a:pPr>
            <a:r>
              <a:rPr lang="en-US" sz="1200" dirty="0">
                <a:solidFill>
                  <a:srgbClr val="FEFFFF"/>
                </a:solidFill>
              </a:rPr>
              <a:t>Professional roles and responsibilities of Youth and Community Workers – Delivering Good Youth Work</a:t>
            </a:r>
          </a:p>
          <a:p>
            <a:pPr marL="0" indent="0">
              <a:buNone/>
            </a:pPr>
            <a:r>
              <a:rPr lang="en-US" sz="1200" dirty="0">
                <a:solidFill>
                  <a:srgbClr val="FEFFFF"/>
                </a:solidFill>
              </a:rPr>
              <a:t>Meet organizational requirements</a:t>
            </a:r>
          </a:p>
          <a:p>
            <a:pPr marL="0" indent="0">
              <a:buNone/>
            </a:pPr>
            <a:r>
              <a:rPr lang="en-US" sz="1200" dirty="0">
                <a:solidFill>
                  <a:srgbClr val="FEFFFF"/>
                </a:solidFill>
              </a:rPr>
              <a:t>Safeguarding Young People</a:t>
            </a:r>
          </a:p>
          <a:p>
            <a:pPr marL="0" indent="0">
              <a:buNone/>
            </a:pPr>
            <a:r>
              <a:rPr lang="en-US" sz="1200" dirty="0">
                <a:solidFill>
                  <a:srgbClr val="FEFFFF"/>
                </a:solidFill>
              </a:rPr>
              <a:t>Meet the requirements of the National Occupational Standards (SDS, 2019)</a:t>
            </a:r>
          </a:p>
          <a:p>
            <a:pPr marL="0" indent="0">
              <a:buNone/>
            </a:pPr>
            <a:r>
              <a:rPr lang="en-US" sz="1200" dirty="0">
                <a:solidFill>
                  <a:srgbClr val="FEFFFF"/>
                </a:solidFill>
              </a:rPr>
              <a:t>Registration with the Education Workforce Council </a:t>
            </a:r>
          </a:p>
          <a:p>
            <a:pPr marL="0" indent="0">
              <a:buNone/>
            </a:pPr>
            <a:r>
              <a:rPr lang="en-US" sz="1200" dirty="0">
                <a:solidFill>
                  <a:srgbClr val="FEFFFF"/>
                </a:solidFill>
              </a:rPr>
              <a:t>Meeting Welsh Government Policy requirements</a:t>
            </a:r>
          </a:p>
          <a:p>
            <a:pPr marL="0" indent="0">
              <a:buNone/>
            </a:pPr>
            <a:r>
              <a:rPr lang="en-US" sz="1200" dirty="0">
                <a:solidFill>
                  <a:srgbClr val="FEFFFF"/>
                </a:solidFill>
              </a:rPr>
              <a:t>Retention in Youth Work roles is a challenge</a:t>
            </a:r>
          </a:p>
          <a:p>
            <a:endParaRPr lang="en-US" dirty="0"/>
          </a:p>
        </p:txBody>
      </p:sp>
      <p:sp>
        <p:nvSpPr>
          <p:cNvPr id="4" name="Slide Number Placeholder 3"/>
          <p:cNvSpPr>
            <a:spLocks noGrp="1"/>
          </p:cNvSpPr>
          <p:nvPr>
            <p:ph type="sldNum" sz="quarter" idx="5"/>
          </p:nvPr>
        </p:nvSpPr>
        <p:spPr/>
        <p:txBody>
          <a:bodyPr/>
          <a:lstStyle/>
          <a:p>
            <a:fld id="{C1E31452-6996-4790-97FD-722805499F29}" type="slidenum">
              <a:rPr lang="en-US" smtClean="0"/>
              <a:t>4</a:t>
            </a:fld>
            <a:endParaRPr lang="en-US"/>
          </a:p>
        </p:txBody>
      </p:sp>
    </p:spTree>
    <p:extLst>
      <p:ext uri="{BB962C8B-B14F-4D97-AF65-F5344CB8AC3E}">
        <p14:creationId xmlns:p14="http://schemas.microsoft.com/office/powerpoint/2010/main" val="2576126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21/11/2023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18</a:t>
            </a:fld>
            <a:endParaRPr lang="en-GB" noProof="0" dirty="0"/>
          </a:p>
        </p:txBody>
      </p:sp>
    </p:spTree>
    <p:extLst>
      <p:ext uri="{BB962C8B-B14F-4D97-AF65-F5344CB8AC3E}">
        <p14:creationId xmlns:p14="http://schemas.microsoft.com/office/powerpoint/2010/main" val="5718451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365116-B73A-C84E-B363-80004CA34B0A}" type="slidenum">
              <a:rPr lang="en-US" smtClean="0"/>
              <a:t>32</a:t>
            </a:fld>
            <a:endParaRPr lang="en-US"/>
          </a:p>
        </p:txBody>
      </p:sp>
    </p:spTree>
    <p:extLst>
      <p:ext uri="{BB962C8B-B14F-4D97-AF65-F5344CB8AC3E}">
        <p14:creationId xmlns:p14="http://schemas.microsoft.com/office/powerpoint/2010/main" val="1509528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21/11/2023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37</a:t>
            </a:fld>
            <a:endParaRPr lang="en-GB" noProof="0" dirty="0"/>
          </a:p>
        </p:txBody>
      </p:sp>
    </p:spTree>
    <p:extLst>
      <p:ext uri="{BB962C8B-B14F-4D97-AF65-F5344CB8AC3E}">
        <p14:creationId xmlns:p14="http://schemas.microsoft.com/office/powerpoint/2010/main" val="621019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Model of </a:t>
            </a:r>
            <a:r>
              <a:rPr lang="en-US" dirty="0" err="1"/>
              <a:t>organisational</a:t>
            </a:r>
            <a:r>
              <a:rPr lang="en-US" dirty="0"/>
              <a:t> effectiveness.</a:t>
            </a:r>
          </a:p>
          <a:p>
            <a:r>
              <a:rPr lang="en-US" dirty="0"/>
              <a:t>Developed in the early 1980s to try and identify the features of successful companies at that time.   </a:t>
            </a:r>
          </a:p>
          <a:p>
            <a:r>
              <a:rPr lang="en-US" dirty="0"/>
              <a:t>Although it is now approximately 40 years old, this model is still regarded as popular and useful.</a:t>
            </a:r>
          </a:p>
          <a:p>
            <a:r>
              <a:rPr lang="en-US" dirty="0"/>
              <a:t>It indicates how seemingly unrelated aspects of the organisation are all interlinked. </a:t>
            </a:r>
          </a:p>
          <a:p>
            <a:r>
              <a:rPr lang="en-US" dirty="0"/>
              <a:t>It </a:t>
            </a:r>
            <a:r>
              <a:rPr lang="en-US" dirty="0" err="1"/>
              <a:t>emphasises</a:t>
            </a:r>
            <a:r>
              <a:rPr lang="en-US" dirty="0"/>
              <a:t> how changes in one aspect can impact upon another aspect. </a:t>
            </a:r>
          </a:p>
          <a:p>
            <a:endParaRPr lang="en-US" dirty="0"/>
          </a:p>
        </p:txBody>
      </p:sp>
      <p:sp>
        <p:nvSpPr>
          <p:cNvPr id="4" name="Slide Number Placeholder 3"/>
          <p:cNvSpPr>
            <a:spLocks noGrp="1"/>
          </p:cNvSpPr>
          <p:nvPr>
            <p:ph type="sldNum" sz="quarter" idx="5"/>
          </p:nvPr>
        </p:nvSpPr>
        <p:spPr/>
        <p:txBody>
          <a:bodyPr/>
          <a:lstStyle/>
          <a:p>
            <a:fld id="{F6365116-B73A-C84E-B363-80004CA34B0A}" type="slidenum">
              <a:rPr lang="en-US" smtClean="0"/>
              <a:t>53</a:t>
            </a:fld>
            <a:endParaRPr lang="en-US"/>
          </a:p>
        </p:txBody>
      </p:sp>
    </p:spTree>
    <p:extLst>
      <p:ext uri="{BB962C8B-B14F-4D97-AF65-F5344CB8AC3E}">
        <p14:creationId xmlns:p14="http://schemas.microsoft.com/office/powerpoint/2010/main" val="793905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21/11/2023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21/11/2023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ublicdomainpictures.net/en/view-image.php?image=151821&amp;picture=thinking-stick-man"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hyperlink" Target="https://openclipart.org/detail/24552/-by--24552"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ind.org.uk/news-campaigns/news/mind-cymru-research-reveals-young-people-in-wales-hardest-hit-by-cost-of-living-crisis/" TargetMode="External"/><Relationship Id="rId2" Type="http://schemas.openxmlformats.org/officeDocument/2006/relationships/hyperlink" Target="https://www.ymca.org.uk/wp-content/uploads/2019/02/Challenges-facing-young-people.pdf" TargetMode="External"/><Relationship Id="rId1" Type="http://schemas.openxmlformats.org/officeDocument/2006/relationships/slideLayout" Target="../slideLayouts/slideLayout4.xml"/><Relationship Id="rId5" Type="http://schemas.openxmlformats.org/officeDocument/2006/relationships/hyperlink" Target="https://de.wikipedia.org/wiki/Wales" TargetMode="Externa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curriculum-for-wales/designing-your-curriculum/developing-a-vision-for-curriculum-design/#curriculum-design-and-the-four-purposes"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foto.wuestenigel.com/human-hand-writing-thanks-on-whiteboard/" TargetMode="External"/><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collinsdictionary.com/dictionary/english/organize" TargetMode="External"/><Relationship Id="rId7" Type="http://schemas.openxmlformats.org/officeDocument/2006/relationships/hyperlink" Target="https://pixabay.com/en/dictionary-book-learn-learning-613910/"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7.jpg"/><Relationship Id="rId5" Type="http://schemas.openxmlformats.org/officeDocument/2006/relationships/hyperlink" Target="https://www.collinsdictionary.com/dictionary/english/different" TargetMode="External"/><Relationship Id="rId4" Type="http://schemas.openxmlformats.org/officeDocument/2006/relationships/hyperlink" Target="https://www.collinsdictionary.com/dictionary/english/refer"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RNRKjW6iSJo?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chrisbamidele.wordpress.com/2014/12/22/turning-potential-into-real-success/" TargetMode="External"/><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publicdomainpictures.net/en/view-image.php?image=291943&amp;picture=people-chatting"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9.xml"/><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_OBqwhYLEJo" TargetMode="External"/><Relationship Id="rId2" Type="http://schemas.openxmlformats.org/officeDocument/2006/relationships/slideLayout" Target="../slideLayouts/slideLayout4.xml"/><Relationship Id="rId1" Type="http://schemas.openxmlformats.org/officeDocument/2006/relationships/video" Target="https://www.youtube.com/embed/_OBqwhYLEJo?feature=oembed" TargetMode="External"/><Relationship Id="rId4" Type="http://schemas.openxmlformats.org/officeDocument/2006/relationships/image" Target="../media/image26.jpeg"/></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nya.org.uk/wp-content/uploads/Times-Running-Out-v6.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pixabay.com/en/study-school-learn-education-1968077/" TargetMode="External"/><Relationship Id="rId4" Type="http://schemas.openxmlformats.org/officeDocument/2006/relationships/image" Target="../media/image30.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gov.wales/value-youth-work-training-sustainable-model-wales-html"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pixabay.com/de/management-manager-f%C3%BChrungskraft-3335679/" TargetMode="External"/><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s://www.flickr.com/photos/ajaygoel2011/27180406744/" TargetMode="External"/><Relationship Id="rId2" Type="http://schemas.openxmlformats.org/officeDocument/2006/relationships/image" Target="../media/image3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5.xml.rels><?xml version="1.0" encoding="UTF-8" standalone="yes"?>
<Relationships xmlns="http://schemas.openxmlformats.org/package/2006/relationships"><Relationship Id="rId3" Type="http://schemas.openxmlformats.org/officeDocument/2006/relationships/hyperlink" Target="https://openclipart.org/detail/19384/fwd__bubble_hand_drawn-by-rejon-177666" TargetMode="External"/><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es.qaz.wiki/wiki/Managerialism" TargetMode="External"/><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9.xml.rels><?xml version="1.0" encoding="UTF-8" standalone="yes"?>
<Relationships xmlns="http://schemas.openxmlformats.org/package/2006/relationships"><Relationship Id="rId3" Type="http://schemas.openxmlformats.org/officeDocument/2006/relationships/hyperlink" Target="https://pxhere.com/en/photo/668733" TargetMode="External"/><Relationship Id="rId2" Type="http://schemas.openxmlformats.org/officeDocument/2006/relationships/image" Target="../media/image49.jpe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E59593F-14D6-4BB1-9966-A24F9074AD43}"/>
              </a:ext>
            </a:extLst>
          </p:cNvPr>
          <p:cNvPicPr>
            <a:picLocks noChangeAspect="1"/>
          </p:cNvPicPr>
          <p:nvPr/>
        </p:nvPicPr>
        <p:blipFill rotWithShape="1">
          <a:blip r:embed="rId3">
            <a:duotone>
              <a:prstClr val="black"/>
              <a:schemeClr val="bg1">
                <a:tint val="45000"/>
                <a:satMod val="400000"/>
              </a:schemeClr>
            </a:duotone>
            <a:alphaModFix amt="10000"/>
          </a:blip>
          <a:srcRect t="15730"/>
          <a:stretch/>
        </p:blipFill>
        <p:spPr>
          <a:xfrm>
            <a:off x="20" y="-1"/>
            <a:ext cx="12191980" cy="6858000"/>
          </a:xfrm>
          <a:prstGeom prst="rect">
            <a:avLst/>
          </a:prstGeom>
        </p:spPr>
      </p:pic>
      <p:sp>
        <p:nvSpPr>
          <p:cNvPr id="2" name="Title 1"/>
          <p:cNvSpPr>
            <a:spLocks noGrp="1"/>
          </p:cNvSpPr>
          <p:nvPr>
            <p:ph type="ctrTitle"/>
          </p:nvPr>
        </p:nvSpPr>
        <p:spPr>
          <a:xfrm>
            <a:off x="732568" y="1169982"/>
            <a:ext cx="10530318" cy="2736390"/>
          </a:xfrm>
        </p:spPr>
        <p:txBody>
          <a:bodyPr anchor="b">
            <a:normAutofit/>
          </a:bodyPr>
          <a:lstStyle/>
          <a:p>
            <a:pPr algn="l"/>
            <a:r>
              <a:rPr lang="en-GB" sz="4400" b="1" dirty="0">
                <a:solidFill>
                  <a:schemeClr val="tx2"/>
                </a:solidFill>
              </a:rPr>
              <a:t>Supervision, Leadership and Management for Professionals:</a:t>
            </a:r>
            <a:br>
              <a:rPr lang="en-GB" sz="4400" b="1" dirty="0">
                <a:solidFill>
                  <a:schemeClr val="tx2"/>
                </a:solidFill>
              </a:rPr>
            </a:br>
            <a:r>
              <a:rPr lang="en-GB" sz="4400" dirty="0">
                <a:solidFill>
                  <a:schemeClr val="tx2"/>
                </a:solidFill>
              </a:rPr>
              <a:t>ECYW7003</a:t>
            </a:r>
            <a:br>
              <a:rPr lang="en-GB" sz="4400" b="1" dirty="0">
                <a:solidFill>
                  <a:schemeClr val="tx2"/>
                </a:solidFill>
              </a:rPr>
            </a:br>
            <a:endParaRPr lang="en-US" sz="4400" b="1" dirty="0">
              <a:solidFill>
                <a:schemeClr val="tx2"/>
              </a:solidFill>
            </a:endParaRPr>
          </a:p>
        </p:txBody>
      </p:sp>
      <p:sp>
        <p:nvSpPr>
          <p:cNvPr id="3" name="Subtitle 2"/>
          <p:cNvSpPr>
            <a:spLocks noGrp="1"/>
          </p:cNvSpPr>
          <p:nvPr>
            <p:ph type="subTitle" idx="1"/>
          </p:nvPr>
        </p:nvSpPr>
        <p:spPr>
          <a:xfrm>
            <a:off x="732567" y="4067745"/>
            <a:ext cx="10530318" cy="1949813"/>
          </a:xfrm>
        </p:spPr>
        <p:txBody>
          <a:bodyPr anchor="t">
            <a:normAutofit/>
          </a:bodyPr>
          <a:lstStyle/>
          <a:p>
            <a:pPr algn="l"/>
            <a:br>
              <a:rPr lang="en-GB" sz="2200" dirty="0">
                <a:solidFill>
                  <a:schemeClr val="tx2"/>
                </a:solidFill>
              </a:rPr>
            </a:br>
            <a:r>
              <a:rPr lang="en-GB" sz="2200" dirty="0">
                <a:solidFill>
                  <a:schemeClr val="tx2"/>
                </a:solidFill>
              </a:rPr>
              <a:t>21</a:t>
            </a:r>
            <a:r>
              <a:rPr lang="en-GB" sz="2200" baseline="30000" dirty="0">
                <a:solidFill>
                  <a:schemeClr val="tx2"/>
                </a:solidFill>
              </a:rPr>
              <a:t>st</a:t>
            </a:r>
            <a:r>
              <a:rPr lang="en-GB" sz="2200" dirty="0">
                <a:solidFill>
                  <a:schemeClr val="tx2"/>
                </a:solidFill>
              </a:rPr>
              <a:t> November 2023</a:t>
            </a:r>
          </a:p>
          <a:p>
            <a:pPr algn="l"/>
            <a:r>
              <a:rPr lang="en-GB" sz="2200" dirty="0">
                <a:solidFill>
                  <a:schemeClr val="tx2"/>
                </a:solidFill>
              </a:rPr>
              <a:t>Heidi Holland</a:t>
            </a:r>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2568" y="1169982"/>
            <a:ext cx="10530318" cy="2736390"/>
          </a:xfrm>
        </p:spPr>
        <p:txBody>
          <a:bodyPr anchor="b">
            <a:normAutofit/>
          </a:bodyPr>
          <a:lstStyle/>
          <a:p>
            <a:pPr algn="l"/>
            <a:br>
              <a:rPr lang="en-GB" sz="4400" b="1" dirty="0">
                <a:solidFill>
                  <a:schemeClr val="tx2"/>
                </a:solidFill>
              </a:rPr>
            </a:br>
            <a:endParaRPr lang="en-US" sz="4400" b="1" dirty="0">
              <a:solidFill>
                <a:schemeClr val="tx2"/>
              </a:solidFill>
            </a:endParaRPr>
          </a:p>
        </p:txBody>
      </p:sp>
      <p:sp>
        <p:nvSpPr>
          <p:cNvPr id="7" name="TextBox 6">
            <a:extLst>
              <a:ext uri="{FF2B5EF4-FFF2-40B4-BE49-F238E27FC236}">
                <a16:creationId xmlns:a16="http://schemas.microsoft.com/office/drawing/2014/main" id="{BE97532C-82BC-191D-7C85-3A5FBBC01AA4}"/>
              </a:ext>
            </a:extLst>
          </p:cNvPr>
          <p:cNvSpPr txBox="1"/>
          <p:nvPr/>
        </p:nvSpPr>
        <p:spPr>
          <a:xfrm>
            <a:off x="397933" y="1982804"/>
            <a:ext cx="11046505" cy="3998504"/>
          </a:xfrm>
          <a:prstGeom prst="rect">
            <a:avLst/>
          </a:prstGeom>
        </p:spPr>
        <p:txBody>
          <a:bodyPr vert="horz" lIns="91440" tIns="45720" rIns="91440" bIns="45720" rtlCol="0" anchor="t">
            <a:normAutofit/>
          </a:bodyPr>
          <a:lstStyle/>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800" b="0" i="0" u="none" strike="noStrike" cap="none" spc="0" normalizeH="0" baseline="0" noProof="0" dirty="0">
                <a:ln>
                  <a:noFill/>
                </a:ln>
                <a:effectLst/>
                <a:uLnTx/>
                <a:uFillTx/>
              </a:rPr>
              <a:t>To provide students with appropriate skills, values &amp; knowledge of supervising &amp; supporting individuals undertaking professional practice placements</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cap="none" spc="0" normalizeH="0" baseline="0" noProof="0" dirty="0">
              <a:ln>
                <a:noFill/>
              </a:ln>
              <a:effectLst/>
              <a:uLnTx/>
              <a:uFillTx/>
            </a:endParaRP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800" b="0" i="0" u="none" strike="noStrike" cap="none" spc="0" normalizeH="0" baseline="0" noProof="0" dirty="0">
                <a:ln>
                  <a:noFill/>
                </a:ln>
                <a:effectLst/>
                <a:uLnTx/>
                <a:uFillTx/>
              </a:rPr>
              <a:t>To equip students with the in-depth skills, knowledge &amp; understanding to develop approaches to leadership, management &amp; project development</a:t>
            </a:r>
          </a:p>
        </p:txBody>
      </p:sp>
      <p:sp>
        <p:nvSpPr>
          <p:cNvPr id="8" name="Title 1">
            <a:extLst>
              <a:ext uri="{FF2B5EF4-FFF2-40B4-BE49-F238E27FC236}">
                <a16:creationId xmlns:a16="http://schemas.microsoft.com/office/drawing/2014/main" id="{5342AAA6-7CD5-3063-F874-4F23B5978E51}"/>
              </a:ext>
            </a:extLst>
          </p:cNvPr>
          <p:cNvSpPr txBox="1">
            <a:spLocks/>
          </p:cNvSpPr>
          <p:nvPr/>
        </p:nvSpPr>
        <p:spPr>
          <a:xfrm>
            <a:off x="551017" y="417669"/>
            <a:ext cx="10864000" cy="1182531"/>
          </a:xfrm>
          <a:prstGeom prst="rect">
            <a:avLst/>
          </a:prstGeom>
        </p:spPr>
        <p:txBody>
          <a:bodyPr vert="horz" lIns="91440" tIns="45720" rIns="91440" bIns="45720" rtlCol="0" anchor="b">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br>
              <a:rPr lang="en-US" sz="3200" dirty="0"/>
            </a:br>
            <a:r>
              <a:rPr lang="en-US" sz="3200" b="1" dirty="0"/>
              <a:t>Module aims</a:t>
            </a:r>
            <a:br>
              <a:rPr lang="en-US" sz="3200" b="1" dirty="0"/>
            </a:br>
            <a:endParaRPr lang="en-US" sz="3200" dirty="0"/>
          </a:p>
        </p:txBody>
      </p:sp>
    </p:spTree>
    <p:extLst>
      <p:ext uri="{BB962C8B-B14F-4D97-AF65-F5344CB8AC3E}">
        <p14:creationId xmlns:p14="http://schemas.microsoft.com/office/powerpoint/2010/main" val="3530917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2568" y="1169982"/>
            <a:ext cx="10530318" cy="2736390"/>
          </a:xfrm>
        </p:spPr>
        <p:txBody>
          <a:bodyPr anchor="b">
            <a:normAutofit/>
          </a:bodyPr>
          <a:lstStyle/>
          <a:p>
            <a:pPr algn="l"/>
            <a:br>
              <a:rPr lang="en-GB" sz="4400" b="1" dirty="0">
                <a:solidFill>
                  <a:schemeClr val="tx2"/>
                </a:solidFill>
              </a:rPr>
            </a:br>
            <a:endParaRPr lang="en-US" sz="4400" b="1" dirty="0">
              <a:solidFill>
                <a:schemeClr val="tx2"/>
              </a:solidFill>
            </a:endParaRPr>
          </a:p>
        </p:txBody>
      </p:sp>
      <p:sp>
        <p:nvSpPr>
          <p:cNvPr id="9" name="TextBox 8">
            <a:extLst>
              <a:ext uri="{FF2B5EF4-FFF2-40B4-BE49-F238E27FC236}">
                <a16:creationId xmlns:a16="http://schemas.microsoft.com/office/drawing/2014/main" id="{06F4445F-B5E7-9946-2A85-4C903644733D}"/>
              </a:ext>
            </a:extLst>
          </p:cNvPr>
          <p:cNvSpPr txBox="1"/>
          <p:nvPr/>
        </p:nvSpPr>
        <p:spPr>
          <a:xfrm>
            <a:off x="747286" y="1730703"/>
            <a:ext cx="10515600" cy="4351338"/>
          </a:xfrm>
          <a:prstGeom prst="rect">
            <a:avLst/>
          </a:prstGeom>
        </p:spPr>
        <p:txBody>
          <a:bodyPr vert="horz" lIns="91440" tIns="45720" rIns="91440" bIns="45720" rtlCol="0">
            <a:normAutofit/>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200" i="0" u="none" strike="noStrike" kern="1200" cap="none" spc="0" normalizeH="0" baseline="0" noProof="0" dirty="0">
                <a:ln>
                  <a:noFill/>
                </a:ln>
                <a:effectLst/>
                <a:uLnTx/>
                <a:uFillTx/>
                <a:latin typeface="Calibri" panose="020F0502020204030204"/>
                <a:ea typeface="+mn-ea"/>
                <a:cs typeface="+mn-cs"/>
              </a:rPr>
              <a:t>Demonstrate in-depth applied planning &amp; management of the role of effective supervision in the youth work workplace &amp; in wider services for young people &amp; critically evaluate the role &amp; function of effective supervision</a:t>
            </a:r>
          </a:p>
          <a:p>
            <a:pPr marL="57150" marR="0" lvl="0" algn="l" defTabSz="914400" rtl="0" eaLnBrk="1" fontAlgn="auto" latinLnBrk="0" hangingPunct="1">
              <a:lnSpc>
                <a:spcPct val="90000"/>
              </a:lnSpc>
              <a:spcBef>
                <a:spcPts val="0"/>
              </a:spcBef>
              <a:spcAft>
                <a:spcPts val="600"/>
              </a:spcAft>
              <a:buClrTx/>
              <a:buSzTx/>
              <a:tabLst/>
              <a:defRPr/>
            </a:pPr>
            <a:endParaRPr kumimoji="0" lang="en-US" sz="3200" i="0" u="none" strike="noStrike" kern="1200" cap="none" spc="0" normalizeH="0" baseline="0" noProof="0" dirty="0">
              <a:ln>
                <a:noFill/>
              </a:ln>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200" i="0" u="none" strike="noStrike" kern="1200" cap="none" spc="0" normalizeH="0" baseline="0" noProof="0" dirty="0">
                <a:ln>
                  <a:noFill/>
                </a:ln>
                <a:effectLst/>
                <a:uLnTx/>
                <a:uFillTx/>
                <a:latin typeface="Calibri" panose="020F0502020204030204"/>
                <a:ea typeface="+mn-ea"/>
                <a:cs typeface="+mn-cs"/>
              </a:rPr>
              <a:t>Locate theories of leadership &amp; management within youth work &amp; their application to practice</a:t>
            </a:r>
          </a:p>
        </p:txBody>
      </p:sp>
      <p:sp>
        <p:nvSpPr>
          <p:cNvPr id="12" name="TextBox 11">
            <a:extLst>
              <a:ext uri="{FF2B5EF4-FFF2-40B4-BE49-F238E27FC236}">
                <a16:creationId xmlns:a16="http://schemas.microsoft.com/office/drawing/2014/main" id="{6546F031-AFB4-128A-6812-F6784DB3A7CF}"/>
              </a:ext>
            </a:extLst>
          </p:cNvPr>
          <p:cNvSpPr txBox="1"/>
          <p:nvPr/>
        </p:nvSpPr>
        <p:spPr>
          <a:xfrm>
            <a:off x="567992" y="775959"/>
            <a:ext cx="6972457" cy="584775"/>
          </a:xfrm>
          <a:prstGeom prst="rect">
            <a:avLst/>
          </a:prstGeom>
          <a:noFill/>
        </p:spPr>
        <p:txBody>
          <a:bodyPr wrap="square">
            <a:spAutoFit/>
          </a:bodyPr>
          <a:lstStyle/>
          <a:p>
            <a:r>
              <a:rPr lang="en-US" sz="3200" b="1" dirty="0">
                <a:latin typeface="+mn-lt"/>
              </a:rPr>
              <a:t>Learning outcomes</a:t>
            </a:r>
            <a:endParaRPr lang="en-GB" sz="3200" dirty="0"/>
          </a:p>
        </p:txBody>
      </p:sp>
    </p:spTree>
    <p:extLst>
      <p:ext uri="{BB962C8B-B14F-4D97-AF65-F5344CB8AC3E}">
        <p14:creationId xmlns:p14="http://schemas.microsoft.com/office/powerpoint/2010/main" val="4045420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3460B-542F-544B-AA42-2CED959AD2D5}"/>
              </a:ext>
            </a:extLst>
          </p:cNvPr>
          <p:cNvSpPr>
            <a:spLocks noGrp="1"/>
          </p:cNvSpPr>
          <p:nvPr>
            <p:ph type="title"/>
          </p:nvPr>
        </p:nvSpPr>
        <p:spPr>
          <a:xfrm>
            <a:off x="838200" y="365125"/>
            <a:ext cx="10515600" cy="1325563"/>
          </a:xfrm>
        </p:spPr>
        <p:txBody>
          <a:bodyPr>
            <a:normAutofit/>
          </a:bodyPr>
          <a:lstStyle/>
          <a:p>
            <a:r>
              <a:rPr lang="en-US" b="1" dirty="0">
                <a:latin typeface="+mn-lt"/>
              </a:rPr>
              <a:t>By the end of today we will….</a:t>
            </a:r>
          </a:p>
        </p:txBody>
      </p:sp>
      <p:sp>
        <p:nvSpPr>
          <p:cNvPr id="3" name="Content Placeholder 2">
            <a:extLst>
              <a:ext uri="{FF2B5EF4-FFF2-40B4-BE49-F238E27FC236}">
                <a16:creationId xmlns:a16="http://schemas.microsoft.com/office/drawing/2014/main" id="{9A4CD7C2-1A32-AE49-8FA2-E7265059287D}"/>
              </a:ext>
            </a:extLst>
          </p:cNvPr>
          <p:cNvSpPr>
            <a:spLocks noGrp="1"/>
          </p:cNvSpPr>
          <p:nvPr>
            <p:ph idx="1"/>
          </p:nvPr>
        </p:nvSpPr>
        <p:spPr>
          <a:xfrm>
            <a:off x="838200" y="1825625"/>
            <a:ext cx="10515600" cy="4351338"/>
          </a:xfrm>
        </p:spPr>
        <p:txBody>
          <a:bodyPr>
            <a:normAutofit/>
          </a:bodyPr>
          <a:lstStyle/>
          <a:p>
            <a:pPr marL="109728" indent="0">
              <a:buNone/>
              <a:defRPr/>
            </a:pPr>
            <a:endParaRPr lang="en-GB" sz="2000" dirty="0"/>
          </a:p>
          <a:p>
            <a:pPr marL="566928" indent="-457200">
              <a:defRPr/>
            </a:pPr>
            <a:r>
              <a:rPr lang="en-GB" altLang="en-US" dirty="0"/>
              <a:t>Critically reviewed the current context of youth and community work and identified key issues for leaders and managers;</a:t>
            </a:r>
          </a:p>
          <a:p>
            <a:pPr marL="566928" indent="-457200">
              <a:defRPr/>
            </a:pPr>
            <a:r>
              <a:rPr lang="en-GB" altLang="en-US" dirty="0"/>
              <a:t>Reviewed the concept of youth work management and its challenges within current policy context</a:t>
            </a:r>
          </a:p>
          <a:p>
            <a:pPr marL="566928" indent="-457200">
              <a:defRPr/>
            </a:pPr>
            <a:r>
              <a:rPr lang="en-GB" altLang="en-US" dirty="0"/>
              <a:t>Examined and analysed management theory and relate it to contemporary youth work practice;</a:t>
            </a:r>
          </a:p>
          <a:p>
            <a:pPr marL="0" indent="0">
              <a:buNone/>
            </a:pPr>
            <a:br>
              <a:rPr lang="en-GB" sz="2000" dirty="0"/>
            </a:br>
            <a:endParaRPr lang="en-US" sz="2000" dirty="0"/>
          </a:p>
          <a:p>
            <a:pPr marL="0" indent="0">
              <a:buNone/>
            </a:pPr>
            <a:endParaRPr lang="en-US" sz="2000" dirty="0"/>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4189888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C6F2E-40F4-5E42-91AC-C8BC4E03A47C}"/>
              </a:ext>
            </a:extLst>
          </p:cNvPr>
          <p:cNvSpPr>
            <a:spLocks noGrp="1"/>
          </p:cNvSpPr>
          <p:nvPr>
            <p:ph type="title"/>
          </p:nvPr>
        </p:nvSpPr>
        <p:spPr>
          <a:xfrm>
            <a:off x="838200" y="365125"/>
            <a:ext cx="10515600" cy="1325563"/>
          </a:xfrm>
        </p:spPr>
        <p:txBody>
          <a:bodyPr anchor="ctr">
            <a:normAutofit/>
          </a:bodyPr>
          <a:lstStyle/>
          <a:p>
            <a:r>
              <a:rPr lang="en-US" b="1" dirty="0"/>
              <a:t>What did we learn last week?</a:t>
            </a:r>
          </a:p>
        </p:txBody>
      </p:sp>
      <p:sp>
        <p:nvSpPr>
          <p:cNvPr id="3" name="Content Placeholder 2">
            <a:extLst>
              <a:ext uri="{FF2B5EF4-FFF2-40B4-BE49-F238E27FC236}">
                <a16:creationId xmlns:a16="http://schemas.microsoft.com/office/drawing/2014/main" id="{6053A98A-8EAC-9040-B401-E048C4A6FD8C}"/>
              </a:ext>
            </a:extLst>
          </p:cNvPr>
          <p:cNvSpPr>
            <a:spLocks noGrp="1"/>
          </p:cNvSpPr>
          <p:nvPr>
            <p:ph sz="half" idx="1"/>
          </p:nvPr>
        </p:nvSpPr>
        <p:spPr>
          <a:xfrm>
            <a:off x="770467" y="1410955"/>
            <a:ext cx="5181600" cy="4351338"/>
          </a:xfrm>
        </p:spPr>
        <p:txBody>
          <a:bodyPr>
            <a:normAutofit/>
          </a:bodyPr>
          <a:lstStyle/>
          <a:p>
            <a:pPr>
              <a:buFont typeface="Courier New" panose="02070309020205020404" pitchFamily="49" charset="0"/>
              <a:buChar char="o"/>
            </a:pPr>
            <a:r>
              <a:rPr lang="en-US" sz="2200" dirty="0"/>
              <a:t>What is supervision- reviewed definitions</a:t>
            </a:r>
          </a:p>
          <a:p>
            <a:pPr>
              <a:buFont typeface="Courier New" panose="02070309020205020404" pitchFamily="49" charset="0"/>
              <a:buChar char="o"/>
            </a:pPr>
            <a:r>
              <a:rPr lang="en-US" sz="2200" dirty="0"/>
              <a:t>Policy and guidelines that support supervision</a:t>
            </a:r>
          </a:p>
          <a:p>
            <a:pPr>
              <a:buFont typeface="Courier New" panose="02070309020205020404" pitchFamily="49" charset="0"/>
              <a:buChar char="o"/>
            </a:pPr>
            <a:r>
              <a:rPr lang="en-US" sz="2200" dirty="0"/>
              <a:t>Theorists relating to supervision &amp; reflective practice</a:t>
            </a:r>
          </a:p>
          <a:p>
            <a:pPr>
              <a:buFont typeface="Courier New" panose="02070309020205020404" pitchFamily="49" charset="0"/>
              <a:buChar char="o"/>
            </a:pPr>
            <a:r>
              <a:rPr lang="en-US" sz="2200" dirty="0"/>
              <a:t>Skills &amp; processes within a supervision framework</a:t>
            </a:r>
          </a:p>
          <a:p>
            <a:pPr>
              <a:buFont typeface="Courier New" panose="02070309020205020404" pitchFamily="49" charset="0"/>
              <a:buChar char="o"/>
            </a:pPr>
            <a:r>
              <a:rPr lang="en-US" sz="2200" dirty="0"/>
              <a:t>Reflective practice</a:t>
            </a:r>
          </a:p>
          <a:p>
            <a:pPr>
              <a:buFont typeface="Courier New" panose="02070309020205020404" pitchFamily="49" charset="0"/>
              <a:buChar char="o"/>
            </a:pPr>
            <a:r>
              <a:rPr lang="en-US" sz="2200" dirty="0"/>
              <a:t>Boundary management</a:t>
            </a:r>
          </a:p>
          <a:p>
            <a:pPr>
              <a:buFont typeface="Courier New" panose="02070309020205020404" pitchFamily="49" charset="0"/>
              <a:buChar char="o"/>
            </a:pPr>
            <a:r>
              <a:rPr lang="en-US" sz="2200" dirty="0"/>
              <a:t>Effective preparation</a:t>
            </a:r>
          </a:p>
          <a:p>
            <a:pPr>
              <a:buFont typeface="Courier New" panose="02070309020205020404" pitchFamily="49" charset="0"/>
              <a:buChar char="o"/>
            </a:pPr>
            <a:endParaRPr lang="en-US" sz="2200" dirty="0"/>
          </a:p>
        </p:txBody>
      </p:sp>
      <p:pic>
        <p:nvPicPr>
          <p:cNvPr id="5" name="Picture 4" descr="A stick figure with a question mark above his head&#10;&#10;Description automatically generated">
            <a:extLst>
              <a:ext uri="{FF2B5EF4-FFF2-40B4-BE49-F238E27FC236}">
                <a16:creationId xmlns:a16="http://schemas.microsoft.com/office/drawing/2014/main" id="{D8739399-8B3F-43C7-DE6D-FA5FA16FD8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50033" y="1410955"/>
            <a:ext cx="3480022" cy="3480022"/>
          </a:xfrm>
          <a:prstGeom prst="rect">
            <a:avLst/>
          </a:prstGeom>
          <a:noFill/>
        </p:spPr>
      </p:pic>
    </p:spTree>
    <p:extLst>
      <p:ext uri="{BB962C8B-B14F-4D97-AF65-F5344CB8AC3E}">
        <p14:creationId xmlns:p14="http://schemas.microsoft.com/office/powerpoint/2010/main" val="796825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038EE7F-F93A-0044-A5B2-F4F42EF18B89}"/>
              </a:ext>
            </a:extLst>
          </p:cNvPr>
          <p:cNvPicPr>
            <a:picLocks noChangeAspect="1"/>
          </p:cNvPicPr>
          <p:nvPr/>
        </p:nvPicPr>
        <p:blipFill rotWithShape="1">
          <a:blip r:embed="rId2"/>
          <a:srcRect r="274" b="1"/>
          <a:stretch/>
        </p:blipFill>
        <p:spPr>
          <a:xfrm>
            <a:off x="228684" y="155537"/>
            <a:ext cx="6859336" cy="5416543"/>
          </a:xfrm>
          <a:prstGeom prst="rect">
            <a:avLst/>
          </a:prstGeom>
        </p:spPr>
      </p:pic>
      <p:sp>
        <p:nvSpPr>
          <p:cNvPr id="6" name="TextBox 5">
            <a:extLst>
              <a:ext uri="{FF2B5EF4-FFF2-40B4-BE49-F238E27FC236}">
                <a16:creationId xmlns:a16="http://schemas.microsoft.com/office/drawing/2014/main" id="{C7D3F01F-68C5-081E-58EA-09C1C6A6E791}"/>
              </a:ext>
            </a:extLst>
          </p:cNvPr>
          <p:cNvSpPr txBox="1"/>
          <p:nvPr/>
        </p:nvSpPr>
        <p:spPr>
          <a:xfrm>
            <a:off x="7604855" y="857264"/>
            <a:ext cx="3967715" cy="3539430"/>
          </a:xfrm>
          <a:prstGeom prst="rect">
            <a:avLst/>
          </a:prstGeom>
          <a:noFill/>
        </p:spPr>
        <p:txBody>
          <a:bodyPr wrap="square" rtlCol="0">
            <a:spAutoFit/>
          </a:bodyPr>
          <a:lstStyle/>
          <a:p>
            <a:r>
              <a:rPr lang="en-GB" sz="2800" dirty="0">
                <a:solidFill>
                  <a:schemeClr val="tx2"/>
                </a:solidFill>
              </a:rPr>
              <a:t>Underpinning everything you do</a:t>
            </a:r>
          </a:p>
          <a:p>
            <a:r>
              <a:rPr lang="en-US" sz="2800" dirty="0">
                <a:solidFill>
                  <a:schemeClr val="tx2"/>
                </a:solidFill>
              </a:rPr>
              <a:t>National Occupational Standards for Youth Work (CLD Standards Council Scotland, 2019) </a:t>
            </a:r>
          </a:p>
          <a:p>
            <a:endParaRPr lang="en-US" sz="2800" dirty="0"/>
          </a:p>
          <a:p>
            <a:endParaRPr lang="en-US" sz="2800" dirty="0"/>
          </a:p>
        </p:txBody>
      </p:sp>
    </p:spTree>
    <p:extLst>
      <p:ext uri="{BB962C8B-B14F-4D97-AF65-F5344CB8AC3E}">
        <p14:creationId xmlns:p14="http://schemas.microsoft.com/office/powerpoint/2010/main" val="1401153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2CB32-B7FC-A3C6-7342-DB5908EE1563}"/>
              </a:ext>
            </a:extLst>
          </p:cNvPr>
          <p:cNvSpPr>
            <a:spLocks noGrp="1"/>
          </p:cNvSpPr>
          <p:nvPr>
            <p:ph type="title"/>
          </p:nvPr>
        </p:nvSpPr>
        <p:spPr/>
        <p:txBody>
          <a:bodyPr>
            <a:normAutofit fontScale="90000"/>
          </a:bodyPr>
          <a:lstStyle/>
          <a:p>
            <a:r>
              <a:rPr lang="en-GB" sz="4000" b="1" dirty="0">
                <a:solidFill>
                  <a:schemeClr val="tx2"/>
                </a:solidFill>
              </a:rPr>
              <a:t>Assessment Question: </a:t>
            </a:r>
            <a:br>
              <a:rPr lang="en-GB" sz="4000" b="1" dirty="0">
                <a:solidFill>
                  <a:schemeClr val="tx2"/>
                </a:solidFill>
              </a:rPr>
            </a:br>
            <a:r>
              <a:rPr lang="en-GB" sz="4000" b="1" i="0" dirty="0">
                <a:solidFill>
                  <a:schemeClr val="tx2"/>
                </a:solidFill>
                <a:effectLst/>
                <a:latin typeface="Arial" panose="020B0604020202020204" pitchFamily="34" charset="0"/>
              </a:rPr>
              <a:t>Supervision and Management Portfolio </a:t>
            </a:r>
            <a:br>
              <a:rPr lang="en-GB" b="1" i="0" cap="all" dirty="0">
                <a:solidFill>
                  <a:srgbClr val="000000"/>
                </a:solidFill>
                <a:effectLst/>
                <a:latin typeface="Segoe UI" panose="020B0502040204020203" pitchFamily="34" charset="0"/>
              </a:rPr>
            </a:br>
            <a:endParaRPr lang="en-GB" b="1" dirty="0">
              <a:solidFill>
                <a:schemeClr val="tx2"/>
              </a:solidFill>
            </a:endParaRPr>
          </a:p>
        </p:txBody>
      </p:sp>
      <p:sp>
        <p:nvSpPr>
          <p:cNvPr id="4" name="Content Placeholder 3">
            <a:extLst>
              <a:ext uri="{FF2B5EF4-FFF2-40B4-BE49-F238E27FC236}">
                <a16:creationId xmlns:a16="http://schemas.microsoft.com/office/drawing/2014/main" id="{C758855A-0844-0F2A-8A1E-5F38E8E63AA3}"/>
              </a:ext>
            </a:extLst>
          </p:cNvPr>
          <p:cNvSpPr>
            <a:spLocks noGrp="1"/>
          </p:cNvSpPr>
          <p:nvPr>
            <p:ph sz="half" idx="1"/>
          </p:nvPr>
        </p:nvSpPr>
        <p:spPr>
          <a:xfrm>
            <a:off x="838202" y="1430771"/>
            <a:ext cx="5181600" cy="4351338"/>
          </a:xfrm>
        </p:spPr>
        <p:txBody>
          <a:bodyPr>
            <a:normAutofit fontScale="77500" lnSpcReduction="20000"/>
          </a:bodyPr>
          <a:lstStyle/>
          <a:p>
            <a:pPr marL="0" indent="0" algn="just" rtl="0" fontAlgn="base">
              <a:buNone/>
            </a:pPr>
            <a:r>
              <a:rPr lang="en-GB" sz="2600" b="1" i="0" dirty="0">
                <a:solidFill>
                  <a:schemeClr val="tx2"/>
                </a:solidFill>
                <a:effectLst/>
              </a:rPr>
              <a:t>Part 1: </a:t>
            </a:r>
          </a:p>
          <a:p>
            <a:pPr marL="0" indent="0" algn="just" rtl="0" fontAlgn="base">
              <a:buNone/>
            </a:pPr>
            <a:r>
              <a:rPr lang="en-GB" sz="2600" b="1" dirty="0">
                <a:solidFill>
                  <a:schemeClr val="tx2"/>
                </a:solidFill>
              </a:rPr>
              <a:t>P</a:t>
            </a:r>
            <a:r>
              <a:rPr lang="en-GB" sz="2600" b="1" i="0" dirty="0">
                <a:solidFill>
                  <a:schemeClr val="tx2"/>
                </a:solidFill>
                <a:effectLst/>
              </a:rPr>
              <a:t>ractice </a:t>
            </a:r>
            <a:r>
              <a:rPr lang="en-GB" sz="2600" b="1" dirty="0">
                <a:solidFill>
                  <a:schemeClr val="tx2"/>
                </a:solidFill>
              </a:rPr>
              <a:t>L</a:t>
            </a:r>
            <a:r>
              <a:rPr lang="en-GB" sz="2600" b="1" i="0" dirty="0">
                <a:solidFill>
                  <a:schemeClr val="tx2"/>
                </a:solidFill>
                <a:effectLst/>
              </a:rPr>
              <a:t>ogs</a:t>
            </a:r>
            <a:r>
              <a:rPr lang="en-GB" sz="2600" b="0" i="0" dirty="0">
                <a:solidFill>
                  <a:schemeClr val="tx2"/>
                </a:solidFill>
                <a:effectLst/>
              </a:rPr>
              <a:t> (3 x 1500 words)</a:t>
            </a:r>
            <a:r>
              <a:rPr lang="en-GB" sz="2600" b="1" i="0" dirty="0">
                <a:solidFill>
                  <a:schemeClr val="tx2"/>
                </a:solidFill>
                <a:effectLst/>
              </a:rPr>
              <a:t> </a:t>
            </a:r>
            <a:r>
              <a:rPr lang="en-GB" sz="2100" b="1" i="0" dirty="0">
                <a:solidFill>
                  <a:schemeClr val="tx2"/>
                </a:solidFill>
                <a:effectLst/>
              </a:rPr>
              <a:t> </a:t>
            </a:r>
          </a:p>
          <a:p>
            <a:pPr algn="just" fontAlgn="base"/>
            <a:r>
              <a:rPr lang="en-GB" sz="2200" b="0" i="0" dirty="0">
                <a:solidFill>
                  <a:schemeClr val="tx2"/>
                </a:solidFill>
                <a:effectLst/>
              </a:rPr>
              <a:t>Students will be required to successfully lead and manage students through the supervisory process, including engaging in at least 4 hours of supervision sessions.  The practice logs will address the following:</a:t>
            </a:r>
            <a:r>
              <a:rPr lang="en-GB" sz="2200" b="1" i="0" dirty="0">
                <a:solidFill>
                  <a:schemeClr val="tx2"/>
                </a:solidFill>
                <a:effectLst/>
              </a:rPr>
              <a:t> </a:t>
            </a:r>
            <a:endParaRPr lang="en-GB" sz="2200" b="1" i="0" cap="all" dirty="0">
              <a:solidFill>
                <a:schemeClr val="tx2"/>
              </a:solidFill>
              <a:effectLst/>
            </a:endParaRPr>
          </a:p>
          <a:p>
            <a:pPr algn="just" rtl="0" fontAlgn="base"/>
            <a:r>
              <a:rPr lang="en-GB" sz="2200" b="1" i="0" dirty="0">
                <a:solidFill>
                  <a:schemeClr val="tx2"/>
                </a:solidFill>
                <a:effectLst/>
              </a:rPr>
              <a:t>Practice Log 1: </a:t>
            </a:r>
            <a:r>
              <a:rPr lang="en-GB" sz="2200" b="0" i="0" dirty="0">
                <a:solidFill>
                  <a:schemeClr val="tx2"/>
                </a:solidFill>
                <a:effectLst/>
              </a:rPr>
              <a:t>The establishment of the supervisory relationship, to include creating the supervision contract, the importance of creating an appropriate supervision environment, and a consideration of how the relationship has developed across the sessions; </a:t>
            </a:r>
          </a:p>
          <a:p>
            <a:pPr algn="just" rtl="0" fontAlgn="base"/>
            <a:r>
              <a:rPr lang="en-GB" sz="2200" b="1" i="0" dirty="0">
                <a:solidFill>
                  <a:schemeClr val="tx2"/>
                </a:solidFill>
                <a:effectLst/>
              </a:rPr>
              <a:t>Practice Log 2: </a:t>
            </a:r>
            <a:r>
              <a:rPr lang="en-GB" sz="2200" b="0" i="0" dirty="0">
                <a:solidFill>
                  <a:schemeClr val="tx2"/>
                </a:solidFill>
                <a:effectLst/>
              </a:rPr>
              <a:t>Your identification, understanding and critical review of the functions of supervision, and how your knowledge of the functions has been used when supervising others, to include specific examples presented anonymously; </a:t>
            </a:r>
            <a:endParaRPr lang="en-GB" sz="2200" b="1" i="0" cap="all" dirty="0">
              <a:solidFill>
                <a:schemeClr val="tx2"/>
              </a:solidFill>
              <a:effectLst/>
            </a:endParaRPr>
          </a:p>
          <a:p>
            <a:endParaRPr lang="en-GB" dirty="0"/>
          </a:p>
        </p:txBody>
      </p:sp>
      <p:sp>
        <p:nvSpPr>
          <p:cNvPr id="5" name="Content Placeholder 4">
            <a:extLst>
              <a:ext uri="{FF2B5EF4-FFF2-40B4-BE49-F238E27FC236}">
                <a16:creationId xmlns:a16="http://schemas.microsoft.com/office/drawing/2014/main" id="{B7755F31-48DE-B250-6451-0428E10844D2}"/>
              </a:ext>
            </a:extLst>
          </p:cNvPr>
          <p:cNvSpPr>
            <a:spLocks noGrp="1"/>
          </p:cNvSpPr>
          <p:nvPr>
            <p:ph sz="half" idx="2"/>
          </p:nvPr>
        </p:nvSpPr>
        <p:spPr>
          <a:xfrm>
            <a:off x="6449291" y="1690688"/>
            <a:ext cx="5576454" cy="4351338"/>
          </a:xfrm>
        </p:spPr>
        <p:txBody>
          <a:bodyPr>
            <a:normAutofit fontScale="77500" lnSpcReduction="20000"/>
          </a:bodyPr>
          <a:lstStyle/>
          <a:p>
            <a:r>
              <a:rPr lang="en-GB" sz="2200" b="1" i="0" dirty="0">
                <a:solidFill>
                  <a:schemeClr val="tx2"/>
                </a:solidFill>
                <a:effectLst/>
              </a:rPr>
              <a:t>Practice Log 3:</a:t>
            </a:r>
            <a:r>
              <a:rPr lang="en-GB" sz="2200" b="0" i="0" dirty="0">
                <a:solidFill>
                  <a:schemeClr val="tx2"/>
                </a:solidFill>
                <a:effectLst/>
              </a:rPr>
              <a:t> A critical analysis of your role in supervising others during the supervision sessions that you have led upon. </a:t>
            </a:r>
            <a:endParaRPr lang="en-GB" sz="2800" b="1" i="0" dirty="0">
              <a:solidFill>
                <a:schemeClr val="tx2"/>
              </a:solidFill>
              <a:effectLst/>
            </a:endParaRPr>
          </a:p>
          <a:p>
            <a:endParaRPr lang="en-GB" b="1" dirty="0">
              <a:solidFill>
                <a:schemeClr val="tx2"/>
              </a:solidFill>
            </a:endParaRPr>
          </a:p>
          <a:p>
            <a:pPr marL="0" indent="0">
              <a:buNone/>
            </a:pPr>
            <a:r>
              <a:rPr lang="en-GB" sz="2600" b="1" i="0" dirty="0">
                <a:solidFill>
                  <a:schemeClr val="tx2"/>
                </a:solidFill>
                <a:effectLst/>
              </a:rPr>
              <a:t>Part 2: </a:t>
            </a:r>
          </a:p>
          <a:p>
            <a:pPr marL="0" indent="0">
              <a:buNone/>
            </a:pPr>
            <a:r>
              <a:rPr lang="en-GB" sz="2600" b="1" i="0" dirty="0">
                <a:solidFill>
                  <a:schemeClr val="tx2"/>
                </a:solidFill>
                <a:effectLst/>
              </a:rPr>
              <a:t>3000-word critical review</a:t>
            </a:r>
            <a:r>
              <a:rPr lang="en-GB" sz="2600" b="0" i="0" dirty="0">
                <a:solidFill>
                  <a:schemeClr val="tx2"/>
                </a:solidFill>
                <a:effectLst/>
              </a:rPr>
              <a:t> </a:t>
            </a:r>
          </a:p>
          <a:p>
            <a:r>
              <a:rPr lang="en-GB" sz="2200" b="0" i="0" dirty="0">
                <a:solidFill>
                  <a:schemeClr val="tx2"/>
                </a:solidFill>
                <a:effectLst/>
              </a:rPr>
              <a:t>of leadership and management theories, and their application to practice. Students should also consider these in light of the increasingly challenging financial climate that services for young people face, and draw upon a range of supporting material to underpin discussions.</a:t>
            </a:r>
            <a:r>
              <a:rPr lang="en-GB" sz="2200" b="1" i="0" dirty="0">
                <a:solidFill>
                  <a:schemeClr val="tx2"/>
                </a:solidFill>
                <a:effectLst/>
              </a:rPr>
              <a:t> </a:t>
            </a:r>
          </a:p>
          <a:p>
            <a:pPr marL="0" indent="0">
              <a:buNone/>
            </a:pPr>
            <a:endParaRPr lang="en-GB" sz="1400" dirty="0"/>
          </a:p>
          <a:p>
            <a:pPr marL="0" indent="0">
              <a:buNone/>
            </a:pPr>
            <a:r>
              <a:rPr lang="en-GB" sz="2100" b="1" dirty="0">
                <a:solidFill>
                  <a:schemeClr val="tx2"/>
                </a:solidFill>
              </a:rPr>
              <a:t>Submission Date: 10</a:t>
            </a:r>
            <a:r>
              <a:rPr lang="en-GB" sz="2100" b="1" baseline="30000" dirty="0">
                <a:solidFill>
                  <a:schemeClr val="tx2"/>
                </a:solidFill>
              </a:rPr>
              <a:t>th</a:t>
            </a:r>
            <a:r>
              <a:rPr lang="en-GB" sz="2100" b="1" dirty="0">
                <a:solidFill>
                  <a:schemeClr val="tx2"/>
                </a:solidFill>
              </a:rPr>
              <a:t> January 2024</a:t>
            </a:r>
          </a:p>
          <a:p>
            <a:pPr marL="0" indent="0">
              <a:buNone/>
            </a:pPr>
            <a:r>
              <a:rPr lang="en-GB" sz="2100" b="1" dirty="0">
                <a:solidFill>
                  <a:schemeClr val="tx2"/>
                </a:solidFill>
              </a:rPr>
              <a:t>Provisional Grade and Feedback: 7</a:t>
            </a:r>
            <a:r>
              <a:rPr lang="en-GB" sz="2100" b="1" baseline="30000" dirty="0">
                <a:solidFill>
                  <a:schemeClr val="tx2"/>
                </a:solidFill>
              </a:rPr>
              <a:t>th</a:t>
            </a:r>
            <a:r>
              <a:rPr lang="en-GB" sz="2100" b="1" dirty="0">
                <a:solidFill>
                  <a:schemeClr val="tx2"/>
                </a:solidFill>
              </a:rPr>
              <a:t> February 2024</a:t>
            </a:r>
          </a:p>
        </p:txBody>
      </p:sp>
    </p:spTree>
    <p:extLst>
      <p:ext uri="{BB962C8B-B14F-4D97-AF65-F5344CB8AC3E}">
        <p14:creationId xmlns:p14="http://schemas.microsoft.com/office/powerpoint/2010/main" val="2334820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5A008-2483-C746-2FC6-A31AEE942019}"/>
              </a:ext>
            </a:extLst>
          </p:cNvPr>
          <p:cNvSpPr>
            <a:spLocks noGrp="1"/>
          </p:cNvSpPr>
          <p:nvPr>
            <p:ph type="title"/>
          </p:nvPr>
        </p:nvSpPr>
        <p:spPr/>
        <p:txBody>
          <a:bodyPr/>
          <a:lstStyle/>
          <a:p>
            <a:r>
              <a:rPr lang="en-GB" b="1" dirty="0"/>
              <a:t>Managing the youth work trolley</a:t>
            </a:r>
          </a:p>
        </p:txBody>
      </p:sp>
      <p:pic>
        <p:nvPicPr>
          <p:cNvPr id="5" name="Content Placeholder 4">
            <a:extLst>
              <a:ext uri="{FF2B5EF4-FFF2-40B4-BE49-F238E27FC236}">
                <a16:creationId xmlns:a16="http://schemas.microsoft.com/office/drawing/2014/main" id="{0F0AE05B-D1A7-6CBE-650A-5A87C9565B87}"/>
              </a:ext>
            </a:extLst>
          </p:cNvPr>
          <p:cNvPicPr>
            <a:picLocks noGrp="1" noChangeAspect="1"/>
          </p:cNvPicPr>
          <p:nvPr>
            <p:ph sz="half" idx="1"/>
          </p:nvPr>
        </p:nvPicPr>
        <p:blipFill>
          <a:blip r:embed="rId2"/>
          <a:stretch>
            <a:fillRect/>
          </a:stretch>
        </p:blipFill>
        <p:spPr>
          <a:xfrm rot="16200000">
            <a:off x="4336724" y="1018956"/>
            <a:ext cx="3888351" cy="5449761"/>
          </a:xfrm>
          <a:prstGeom prst="rect">
            <a:avLst/>
          </a:prstGeom>
        </p:spPr>
      </p:pic>
    </p:spTree>
    <p:extLst>
      <p:ext uri="{BB962C8B-B14F-4D97-AF65-F5344CB8AC3E}">
        <p14:creationId xmlns:p14="http://schemas.microsoft.com/office/powerpoint/2010/main" val="1747819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0E30-AFC9-704B-BC1F-95BB80A1693C}"/>
              </a:ext>
            </a:extLst>
          </p:cNvPr>
          <p:cNvSpPr>
            <a:spLocks noGrp="1"/>
          </p:cNvSpPr>
          <p:nvPr>
            <p:ph type="title"/>
          </p:nvPr>
        </p:nvSpPr>
        <p:spPr>
          <a:xfrm>
            <a:off x="414867" y="41321"/>
            <a:ext cx="10515600" cy="1325563"/>
          </a:xfrm>
        </p:spPr>
        <p:txBody>
          <a:bodyPr>
            <a:normAutofit/>
          </a:bodyPr>
          <a:lstStyle/>
          <a:p>
            <a:r>
              <a:rPr lang="en-GB" sz="3600" b="1" dirty="0"/>
              <a:t>For context- rapid tour of youth work history</a:t>
            </a:r>
          </a:p>
        </p:txBody>
      </p:sp>
      <p:sp>
        <p:nvSpPr>
          <p:cNvPr id="3" name="Content Placeholder 2">
            <a:extLst>
              <a:ext uri="{FF2B5EF4-FFF2-40B4-BE49-F238E27FC236}">
                <a16:creationId xmlns:a16="http://schemas.microsoft.com/office/drawing/2014/main" id="{8EB4B55B-6D12-BB62-D29A-B5CADB61FF08}"/>
              </a:ext>
            </a:extLst>
          </p:cNvPr>
          <p:cNvSpPr>
            <a:spLocks noGrp="1"/>
          </p:cNvSpPr>
          <p:nvPr>
            <p:ph idx="1"/>
          </p:nvPr>
        </p:nvSpPr>
        <p:spPr>
          <a:xfrm>
            <a:off x="516467" y="1326091"/>
            <a:ext cx="5937495" cy="4351338"/>
          </a:xfrm>
        </p:spPr>
        <p:txBody>
          <a:bodyPr>
            <a:normAutofit fontScale="77500" lnSpcReduction="20000"/>
          </a:bodyPr>
          <a:lstStyle/>
          <a:p>
            <a:r>
              <a:rPr lang="en-GB" b="1" dirty="0"/>
              <a:t>1959</a:t>
            </a:r>
            <a:r>
              <a:rPr lang="en-GB" dirty="0"/>
              <a:t>- </a:t>
            </a:r>
            <a:r>
              <a:rPr lang="en-GB" dirty="0" err="1"/>
              <a:t>Albermarle</a:t>
            </a:r>
            <a:r>
              <a:rPr lang="en-GB" dirty="0"/>
              <a:t> Report</a:t>
            </a:r>
          </a:p>
          <a:p>
            <a:r>
              <a:rPr lang="en-GB" b="1" dirty="0"/>
              <a:t>1992</a:t>
            </a:r>
            <a:r>
              <a:rPr lang="en-GB" dirty="0"/>
              <a:t>- Curriculum Statement for Wales</a:t>
            </a:r>
          </a:p>
          <a:p>
            <a:r>
              <a:rPr lang="en-GB" b="1" dirty="0"/>
              <a:t>2004</a:t>
            </a:r>
            <a:r>
              <a:rPr lang="en-GB" dirty="0"/>
              <a:t>- Children Act/ Every Child Matters</a:t>
            </a:r>
          </a:p>
          <a:p>
            <a:r>
              <a:rPr lang="en-GB" b="1" dirty="0"/>
              <a:t>2007</a:t>
            </a:r>
            <a:r>
              <a:rPr lang="en-GB" dirty="0"/>
              <a:t>- National standards for children &amp; young peoples participation</a:t>
            </a:r>
          </a:p>
          <a:p>
            <a:r>
              <a:rPr lang="en-GB" b="1" dirty="0"/>
              <a:t>2007-</a:t>
            </a:r>
            <a:r>
              <a:rPr lang="en-GB" dirty="0"/>
              <a:t> Youth Service Strategy for Wales(DELLS)</a:t>
            </a:r>
          </a:p>
          <a:p>
            <a:r>
              <a:rPr lang="en-GB" b="1" dirty="0"/>
              <a:t>2013</a:t>
            </a:r>
            <a:r>
              <a:rPr lang="en-GB" dirty="0"/>
              <a:t>- Youth Work in Wales: Principles &amp; purposes</a:t>
            </a:r>
          </a:p>
          <a:p>
            <a:r>
              <a:rPr lang="en-GB" b="1" dirty="0"/>
              <a:t>2013</a:t>
            </a:r>
            <a:r>
              <a:rPr lang="en-GB" dirty="0"/>
              <a:t>- YEPF</a:t>
            </a:r>
          </a:p>
          <a:p>
            <a:r>
              <a:rPr lang="en-GB" b="1" dirty="0"/>
              <a:t>2015</a:t>
            </a:r>
            <a:r>
              <a:rPr lang="en-GB" dirty="0"/>
              <a:t>- Youth guarantee</a:t>
            </a:r>
          </a:p>
          <a:p>
            <a:r>
              <a:rPr lang="en-GB" b="1" dirty="0"/>
              <a:t>2014-18/ 2019- </a:t>
            </a:r>
            <a:r>
              <a:rPr lang="en-GB" dirty="0"/>
              <a:t>National Youth Work Strategy for Wales</a:t>
            </a:r>
          </a:p>
        </p:txBody>
      </p:sp>
      <p:pic>
        <p:nvPicPr>
          <p:cNvPr id="4" name="Picture 4" descr="Image result for national youth work strategy for wales">
            <a:extLst>
              <a:ext uri="{FF2B5EF4-FFF2-40B4-BE49-F238E27FC236}">
                <a16:creationId xmlns:a16="http://schemas.microsoft.com/office/drawing/2014/main" id="{90F02500-5F92-D189-F491-54915D5B5B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3877" y="1502772"/>
            <a:ext cx="1516580" cy="23568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mage result for national youth work strategy for wales">
            <a:extLst>
              <a:ext uri="{FF2B5EF4-FFF2-40B4-BE49-F238E27FC236}">
                <a16:creationId xmlns:a16="http://schemas.microsoft.com/office/drawing/2014/main" id="{F1EA6786-CA64-22B5-459C-9979C68ECA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305217">
            <a:off x="8308056" y="2098994"/>
            <a:ext cx="2359985" cy="317012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Image result for Albermarle Report">
            <a:extLst>
              <a:ext uri="{FF2B5EF4-FFF2-40B4-BE49-F238E27FC236}">
                <a16:creationId xmlns:a16="http://schemas.microsoft.com/office/drawing/2014/main" id="{274C8612-C09B-E288-B7DA-2BBA3EA805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10027" y="485016"/>
            <a:ext cx="1522865" cy="2035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8675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86BA6-23D9-7AC4-3761-86DF3030FF18}"/>
              </a:ext>
            </a:extLst>
          </p:cNvPr>
          <p:cNvSpPr>
            <a:spLocks noGrp="1"/>
          </p:cNvSpPr>
          <p:nvPr>
            <p:ph type="title"/>
          </p:nvPr>
        </p:nvSpPr>
        <p:spPr/>
        <p:txBody>
          <a:bodyPr/>
          <a:lstStyle/>
          <a:p>
            <a:r>
              <a:rPr lang="en-GB" b="1" dirty="0"/>
              <a:t>Youth work delivery tree- how it joins up in Wales</a:t>
            </a:r>
          </a:p>
        </p:txBody>
      </p:sp>
      <p:pic>
        <p:nvPicPr>
          <p:cNvPr id="5" name="Content Placeholder 4" descr="A tree with a green trunk&#10;&#10;Description automatically generated">
            <a:extLst>
              <a:ext uri="{FF2B5EF4-FFF2-40B4-BE49-F238E27FC236}">
                <a16:creationId xmlns:a16="http://schemas.microsoft.com/office/drawing/2014/main" id="{C4466E74-9D72-DCB2-BD75-894D8FC8CE9F}"/>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3603" y="1996378"/>
            <a:ext cx="2832124" cy="3542000"/>
          </a:xfrm>
        </p:spPr>
      </p:pic>
      <p:sp>
        <p:nvSpPr>
          <p:cNvPr id="6" name="TextBox 5">
            <a:extLst>
              <a:ext uri="{FF2B5EF4-FFF2-40B4-BE49-F238E27FC236}">
                <a16:creationId xmlns:a16="http://schemas.microsoft.com/office/drawing/2014/main" id="{61853DB9-031A-964B-C61F-8425A3EA18C2}"/>
              </a:ext>
            </a:extLst>
          </p:cNvPr>
          <p:cNvSpPr txBox="1"/>
          <p:nvPr/>
        </p:nvSpPr>
        <p:spPr>
          <a:xfrm>
            <a:off x="5126507" y="2520028"/>
            <a:ext cx="6379535" cy="2031325"/>
          </a:xfrm>
          <a:prstGeom prst="rect">
            <a:avLst/>
          </a:prstGeom>
          <a:noFill/>
        </p:spPr>
        <p:txBody>
          <a:bodyPr wrap="square" rtlCol="0">
            <a:spAutoFit/>
          </a:bodyPr>
          <a:lstStyle/>
          <a:p>
            <a:r>
              <a:rPr lang="en-GB" b="1" dirty="0"/>
              <a:t>LEAVES</a:t>
            </a:r>
            <a:r>
              <a:rPr lang="en-GB" dirty="0"/>
              <a:t>- local youth work provision</a:t>
            </a:r>
          </a:p>
          <a:p>
            <a:endParaRPr lang="en-GB" dirty="0"/>
          </a:p>
          <a:p>
            <a:r>
              <a:rPr lang="en-GB" b="1" dirty="0"/>
              <a:t>BRANCHES</a:t>
            </a:r>
            <a:r>
              <a:rPr lang="en-GB" dirty="0"/>
              <a:t>- local youth work policy, strategy &amp; organisation</a:t>
            </a:r>
          </a:p>
          <a:p>
            <a:endParaRPr lang="en-GB" dirty="0"/>
          </a:p>
          <a:p>
            <a:r>
              <a:rPr lang="en-GB" b="1" dirty="0"/>
              <a:t>TRUNK</a:t>
            </a:r>
            <a:r>
              <a:rPr lang="en-GB" dirty="0"/>
              <a:t>- government policies, laws &amp; strategy</a:t>
            </a:r>
          </a:p>
          <a:p>
            <a:endParaRPr lang="en-GB" dirty="0"/>
          </a:p>
          <a:p>
            <a:r>
              <a:rPr lang="en-GB" b="1" dirty="0"/>
              <a:t>ROOTS</a:t>
            </a:r>
            <a:r>
              <a:rPr lang="en-GB" dirty="0"/>
              <a:t>- youth work principles &amp; purposes</a:t>
            </a:r>
          </a:p>
        </p:txBody>
      </p:sp>
      <p:cxnSp>
        <p:nvCxnSpPr>
          <p:cNvPr id="8" name="Straight Arrow Connector 7">
            <a:extLst>
              <a:ext uri="{FF2B5EF4-FFF2-40B4-BE49-F238E27FC236}">
                <a16:creationId xmlns:a16="http://schemas.microsoft.com/office/drawing/2014/main" id="{3CC080C4-E23C-6D54-C8D4-F05BFD65D460}"/>
              </a:ext>
            </a:extLst>
          </p:cNvPr>
          <p:cNvCxnSpPr>
            <a:cxnSpLocks/>
          </p:cNvCxnSpPr>
          <p:nvPr/>
        </p:nvCxnSpPr>
        <p:spPr>
          <a:xfrm flipH="1" flipV="1">
            <a:off x="2913321" y="2314864"/>
            <a:ext cx="2213186" cy="309803"/>
          </a:xfrm>
          <a:prstGeom prst="straightConnector1">
            <a:avLst/>
          </a:prstGeom>
          <a:ln w="25400">
            <a:solidFill>
              <a:schemeClr val="tx1">
                <a:lumMod val="85000"/>
                <a:lumOff val="1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87E6797-1C0C-46CA-74D0-CA923EFFB846}"/>
              </a:ext>
            </a:extLst>
          </p:cNvPr>
          <p:cNvCxnSpPr>
            <a:cxnSpLocks/>
          </p:cNvCxnSpPr>
          <p:nvPr/>
        </p:nvCxnSpPr>
        <p:spPr>
          <a:xfrm flipH="1" flipV="1">
            <a:off x="2459665" y="3095853"/>
            <a:ext cx="2666842" cy="152990"/>
          </a:xfrm>
          <a:prstGeom prst="straightConnector1">
            <a:avLst/>
          </a:prstGeom>
          <a:ln w="25400">
            <a:solidFill>
              <a:schemeClr val="tx1">
                <a:lumMod val="85000"/>
                <a:lumOff val="1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59A7AF9-7F39-BC26-0BEA-29869E9D0E2F}"/>
              </a:ext>
            </a:extLst>
          </p:cNvPr>
          <p:cNvCxnSpPr>
            <a:cxnSpLocks/>
          </p:cNvCxnSpPr>
          <p:nvPr/>
        </p:nvCxnSpPr>
        <p:spPr>
          <a:xfrm flipH="1">
            <a:off x="2349795" y="3836010"/>
            <a:ext cx="2854684" cy="397324"/>
          </a:xfrm>
          <a:prstGeom prst="straightConnector1">
            <a:avLst/>
          </a:prstGeom>
          <a:ln w="25400">
            <a:solidFill>
              <a:schemeClr val="tx1">
                <a:lumMod val="85000"/>
                <a:lumOff val="1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2321DAF8-13B9-FA35-6A10-918041DC4A20}"/>
              </a:ext>
            </a:extLst>
          </p:cNvPr>
          <p:cNvCxnSpPr>
            <a:cxnSpLocks/>
          </p:cNvCxnSpPr>
          <p:nvPr/>
        </p:nvCxnSpPr>
        <p:spPr>
          <a:xfrm flipH="1">
            <a:off x="2604977" y="4447556"/>
            <a:ext cx="2521530" cy="933137"/>
          </a:xfrm>
          <a:prstGeom prst="straightConnector1">
            <a:avLst/>
          </a:prstGeom>
          <a:ln w="25400">
            <a:solidFill>
              <a:schemeClr val="tx1">
                <a:lumMod val="85000"/>
                <a:lumOff val="1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8798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B6894-EEE0-8C59-AEA1-1C252E5D3632}"/>
              </a:ext>
            </a:extLst>
          </p:cNvPr>
          <p:cNvSpPr>
            <a:spLocks noGrp="1"/>
          </p:cNvSpPr>
          <p:nvPr>
            <p:ph type="title"/>
          </p:nvPr>
        </p:nvSpPr>
        <p:spPr>
          <a:xfrm>
            <a:off x="838200" y="365125"/>
            <a:ext cx="10515600" cy="1325563"/>
          </a:xfrm>
        </p:spPr>
        <p:txBody>
          <a:bodyPr anchor="ctr">
            <a:normAutofit/>
          </a:bodyPr>
          <a:lstStyle/>
          <a:p>
            <a:r>
              <a:rPr lang="en-GB" b="1" dirty="0"/>
              <a:t>Management challenges Wales: 2023</a:t>
            </a:r>
          </a:p>
        </p:txBody>
      </p:sp>
      <p:sp>
        <p:nvSpPr>
          <p:cNvPr id="3" name="Content Placeholder 2">
            <a:extLst>
              <a:ext uri="{FF2B5EF4-FFF2-40B4-BE49-F238E27FC236}">
                <a16:creationId xmlns:a16="http://schemas.microsoft.com/office/drawing/2014/main" id="{73FA3EBA-ED49-FCF9-E231-D0C21092E0F4}"/>
              </a:ext>
            </a:extLst>
          </p:cNvPr>
          <p:cNvSpPr>
            <a:spLocks noGrp="1"/>
          </p:cNvSpPr>
          <p:nvPr>
            <p:ph sz="half" idx="1"/>
          </p:nvPr>
        </p:nvSpPr>
        <p:spPr>
          <a:xfrm>
            <a:off x="838200" y="1253331"/>
            <a:ext cx="6553200" cy="4351338"/>
          </a:xfrm>
        </p:spPr>
        <p:txBody>
          <a:bodyPr>
            <a:normAutofit/>
          </a:bodyPr>
          <a:lstStyle/>
          <a:p>
            <a:pPr marL="0" indent="0">
              <a:buNone/>
              <a:defRPr/>
            </a:pPr>
            <a:r>
              <a:rPr lang="en-GB" altLang="en-US" dirty="0"/>
              <a:t>What is the current context for youth work in Wales?</a:t>
            </a:r>
          </a:p>
          <a:p>
            <a:pPr marL="0" indent="0">
              <a:buNone/>
              <a:defRPr/>
            </a:pPr>
            <a:r>
              <a:rPr lang="en-GB" altLang="en-US" sz="2000" i="1" dirty="0"/>
              <a:t>Where is it happening? How is it funded? Where does it ‘sit’? </a:t>
            </a:r>
          </a:p>
          <a:p>
            <a:pPr marL="0" indent="0">
              <a:buNone/>
              <a:defRPr/>
            </a:pPr>
            <a:endParaRPr lang="en-GB" altLang="en-US" dirty="0"/>
          </a:p>
          <a:p>
            <a:pPr marL="0" indent="0">
              <a:buNone/>
              <a:defRPr/>
            </a:pPr>
            <a:r>
              <a:rPr lang="en-GB" altLang="en-US" dirty="0"/>
              <a:t>What contemporary issues are leaders and managers facing in Wales at this current time?</a:t>
            </a:r>
          </a:p>
          <a:p>
            <a:pPr marL="0" indent="0">
              <a:buNone/>
            </a:pPr>
            <a:r>
              <a:rPr lang="en-GB" altLang="en-US" i="1" dirty="0">
                <a:hlinkClick r:id="rId2"/>
              </a:rPr>
              <a:t>YMCA report</a:t>
            </a:r>
            <a:endParaRPr lang="en-GB" altLang="en-US" i="1" dirty="0"/>
          </a:p>
          <a:p>
            <a:pPr marL="0" indent="0">
              <a:buNone/>
            </a:pPr>
            <a:r>
              <a:rPr lang="en-GB" altLang="en-US" i="1" dirty="0">
                <a:hlinkClick r:id="rId3"/>
              </a:rPr>
              <a:t>Mind Cymru research October 2023</a:t>
            </a:r>
            <a:endParaRPr lang="en-GB" altLang="en-US" i="1" dirty="0"/>
          </a:p>
          <a:p>
            <a:pPr marL="0" indent="0">
              <a:buNone/>
            </a:pPr>
            <a:endParaRPr lang="en-GB" dirty="0"/>
          </a:p>
        </p:txBody>
      </p:sp>
      <p:pic>
        <p:nvPicPr>
          <p:cNvPr id="5" name="Picture 4" descr="A map of united kingdom&#10;&#10;Description automatically generated">
            <a:extLst>
              <a:ext uri="{FF2B5EF4-FFF2-40B4-BE49-F238E27FC236}">
                <a16:creationId xmlns:a16="http://schemas.microsoft.com/office/drawing/2014/main" id="{A4DEB1E2-1371-9F2A-4275-6F5270DE7F1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09436" y="1253331"/>
            <a:ext cx="2817490" cy="4351338"/>
          </a:xfrm>
          <a:prstGeom prst="rect">
            <a:avLst/>
          </a:prstGeom>
          <a:noFill/>
        </p:spPr>
      </p:pic>
    </p:spTree>
    <p:extLst>
      <p:ext uri="{BB962C8B-B14F-4D97-AF65-F5344CB8AC3E}">
        <p14:creationId xmlns:p14="http://schemas.microsoft.com/office/powerpoint/2010/main" val="3446468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3F428-A9CC-0A16-4460-734FF5975C4C}"/>
              </a:ext>
            </a:extLst>
          </p:cNvPr>
          <p:cNvSpPr>
            <a:spLocks noGrp="1"/>
          </p:cNvSpPr>
          <p:nvPr>
            <p:ph type="title"/>
          </p:nvPr>
        </p:nvSpPr>
        <p:spPr/>
        <p:txBody>
          <a:bodyPr/>
          <a:lstStyle/>
          <a:p>
            <a:r>
              <a:rPr lang="en-GB" b="1" dirty="0"/>
              <a:t>Wellbeing of Future Generations Act</a:t>
            </a:r>
          </a:p>
        </p:txBody>
      </p:sp>
      <p:pic>
        <p:nvPicPr>
          <p:cNvPr id="2050" name="Picture 2" descr="Image result for wellbeing of future generations act wales">
            <a:extLst>
              <a:ext uri="{FF2B5EF4-FFF2-40B4-BE49-F238E27FC236}">
                <a16:creationId xmlns:a16="http://schemas.microsoft.com/office/drawing/2014/main" id="{5B3B5013-9401-0BB4-9448-5F89AB4F545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094923" y="1601160"/>
            <a:ext cx="3977131" cy="396245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wellbeing of future generations act wales">
            <a:extLst>
              <a:ext uri="{FF2B5EF4-FFF2-40B4-BE49-F238E27FC236}">
                <a16:creationId xmlns:a16="http://schemas.microsoft.com/office/drawing/2014/main" id="{0F466AFE-3D83-287D-6002-358433FF91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2528" y="1447800"/>
            <a:ext cx="1570262" cy="225725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FE6C972-69D6-9A8B-468D-049151E8A658}"/>
              </a:ext>
            </a:extLst>
          </p:cNvPr>
          <p:cNvSpPr txBox="1"/>
          <p:nvPr/>
        </p:nvSpPr>
        <p:spPr>
          <a:xfrm>
            <a:off x="519618" y="1590527"/>
            <a:ext cx="6292910" cy="4524315"/>
          </a:xfrm>
          <a:prstGeom prst="rect">
            <a:avLst/>
          </a:prstGeom>
          <a:noFill/>
        </p:spPr>
        <p:txBody>
          <a:bodyPr wrap="square" rtlCol="0">
            <a:spAutoFit/>
          </a:bodyPr>
          <a:lstStyle/>
          <a:p>
            <a:r>
              <a:rPr lang="en-GB" b="1" i="0" dirty="0">
                <a:solidFill>
                  <a:srgbClr val="08294D"/>
                </a:solidFill>
                <a:effectLst/>
                <a:latin typeface="Messina"/>
              </a:rPr>
              <a:t>The Well-being of Future Generations Act gives us the ambition, permission and legal obligation to improve our social, cultural, environmental and economic well-being.</a:t>
            </a:r>
          </a:p>
          <a:p>
            <a:endParaRPr lang="en-GB" b="1" dirty="0">
              <a:solidFill>
                <a:srgbClr val="08294D"/>
              </a:solidFill>
              <a:latin typeface="Messina"/>
            </a:endParaRPr>
          </a:p>
          <a:p>
            <a:pPr algn="l"/>
            <a:r>
              <a:rPr lang="en-GB" b="0" i="0" dirty="0">
                <a:solidFill>
                  <a:srgbClr val="08294D"/>
                </a:solidFill>
                <a:effectLst/>
                <a:latin typeface="Messina"/>
              </a:rPr>
              <a:t>The Well-being of Future Generations Act requires public bodies in Wales to think about the long-term impact of their decisions, to work better with people, communities and each other, and to prevent persistent problems such as poverty, health inequalities and climate change.</a:t>
            </a:r>
          </a:p>
          <a:p>
            <a:pPr algn="l"/>
            <a:endParaRPr lang="en-GB" b="0" i="0" dirty="0">
              <a:solidFill>
                <a:srgbClr val="08294D"/>
              </a:solidFill>
              <a:effectLst/>
              <a:latin typeface="Messina"/>
            </a:endParaRPr>
          </a:p>
          <a:p>
            <a:pPr algn="l"/>
            <a:r>
              <a:rPr lang="en-GB" b="0" i="0" dirty="0">
                <a:solidFill>
                  <a:srgbClr val="08294D"/>
                </a:solidFill>
                <a:effectLst/>
                <a:latin typeface="Messina"/>
              </a:rPr>
              <a:t>The Act is unique to Wales attracting interest from countries across the world as it offers a huge opportunity to make a long-lasting, positive change to current and future generations</a:t>
            </a:r>
          </a:p>
          <a:p>
            <a:pPr algn="l"/>
            <a:endParaRPr lang="en-GB" dirty="0">
              <a:solidFill>
                <a:srgbClr val="08294D"/>
              </a:solidFill>
              <a:latin typeface="Messina"/>
            </a:endParaRPr>
          </a:p>
          <a:p>
            <a:r>
              <a:rPr lang="en-GB" sz="1800" b="1" dirty="0">
                <a:solidFill>
                  <a:srgbClr val="1F1F1F"/>
                </a:solidFill>
                <a:latin typeface="Arial" panose="020B0604020202020204" pitchFamily="34" charset="0"/>
              </a:rPr>
              <a:t>Benefits &amp; challenges?</a:t>
            </a:r>
            <a:endParaRPr lang="en-GB" b="0" i="0" dirty="0">
              <a:solidFill>
                <a:srgbClr val="08294D"/>
              </a:solidFill>
              <a:effectLst/>
              <a:latin typeface="Messina"/>
            </a:endParaRPr>
          </a:p>
          <a:p>
            <a:endParaRPr lang="en-GB" dirty="0"/>
          </a:p>
        </p:txBody>
      </p:sp>
    </p:spTree>
    <p:extLst>
      <p:ext uri="{BB962C8B-B14F-4D97-AF65-F5344CB8AC3E}">
        <p14:creationId xmlns:p14="http://schemas.microsoft.com/office/powerpoint/2010/main" val="1853033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D44-3FF5-6ED3-6C2A-2AF93C3A5ADF}"/>
              </a:ext>
            </a:extLst>
          </p:cNvPr>
          <p:cNvSpPr>
            <a:spLocks noGrp="1"/>
          </p:cNvSpPr>
          <p:nvPr>
            <p:ph type="title"/>
          </p:nvPr>
        </p:nvSpPr>
        <p:spPr>
          <a:xfrm>
            <a:off x="838200" y="365125"/>
            <a:ext cx="11074400" cy="1325563"/>
          </a:xfrm>
        </p:spPr>
        <p:txBody>
          <a:bodyPr>
            <a:normAutofit/>
          </a:bodyPr>
          <a:lstStyle/>
          <a:p>
            <a:r>
              <a:rPr lang="en-GB" sz="3600" b="1" dirty="0"/>
              <a:t>Social Services and Well-being (Wales) Act (2014)</a:t>
            </a:r>
          </a:p>
        </p:txBody>
      </p:sp>
      <p:pic>
        <p:nvPicPr>
          <p:cNvPr id="3074" name="Picture 2" descr="Image result for social services and well-being wales act 2014">
            <a:extLst>
              <a:ext uri="{FF2B5EF4-FFF2-40B4-BE49-F238E27FC236}">
                <a16:creationId xmlns:a16="http://schemas.microsoft.com/office/drawing/2014/main" id="{4E45A092-5C55-BA75-D46F-FFAC6BDB355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241367" y="1859177"/>
            <a:ext cx="2781300" cy="39243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BD3289C-DCB3-A7D8-A248-B3E5EF73FEEE}"/>
              </a:ext>
            </a:extLst>
          </p:cNvPr>
          <p:cNvSpPr txBox="1"/>
          <p:nvPr/>
        </p:nvSpPr>
        <p:spPr>
          <a:xfrm>
            <a:off x="702735" y="1303867"/>
            <a:ext cx="8538632" cy="4801314"/>
          </a:xfrm>
          <a:prstGeom prst="rect">
            <a:avLst/>
          </a:prstGeom>
          <a:noFill/>
        </p:spPr>
        <p:txBody>
          <a:bodyPr wrap="square">
            <a:spAutoFit/>
          </a:bodyPr>
          <a:lstStyle/>
          <a:p>
            <a:pPr algn="l"/>
            <a:r>
              <a:rPr lang="en-GB" b="0" i="0" dirty="0">
                <a:solidFill>
                  <a:srgbClr val="37394B"/>
                </a:solidFill>
                <a:effectLst/>
                <a:latin typeface="canada-type-gibson"/>
              </a:rPr>
              <a:t>The Social Services and Well-being (Wales) Act came into force on 6 April 2016.</a:t>
            </a:r>
          </a:p>
          <a:p>
            <a:pPr algn="l"/>
            <a:r>
              <a:rPr lang="en-GB" b="0" i="0" dirty="0">
                <a:solidFill>
                  <a:srgbClr val="37394B"/>
                </a:solidFill>
                <a:effectLst/>
                <a:latin typeface="canada-type-gibson"/>
              </a:rPr>
              <a:t>The Act provides the legal framework for improving the well-being of people who need care and support, and carers who need support, and for transforming social services in Wales.</a:t>
            </a:r>
          </a:p>
          <a:p>
            <a:pPr algn="l"/>
            <a:r>
              <a:rPr lang="en-GB" b="0" i="0" dirty="0">
                <a:solidFill>
                  <a:srgbClr val="37394B"/>
                </a:solidFill>
                <a:effectLst/>
                <a:latin typeface="canada-type-gibson"/>
              </a:rPr>
              <a:t>The fundamental principles of the Act are:</a:t>
            </a:r>
          </a:p>
          <a:p>
            <a:pPr algn="l"/>
            <a:r>
              <a:rPr lang="en-GB" b="1" i="0" dirty="0">
                <a:solidFill>
                  <a:srgbClr val="37394B"/>
                </a:solidFill>
                <a:effectLst/>
                <a:latin typeface="canada-type-gibson"/>
              </a:rPr>
              <a:t>Voice and control</a:t>
            </a:r>
            <a:r>
              <a:rPr lang="en-GB" b="0" i="0" dirty="0">
                <a:solidFill>
                  <a:srgbClr val="37394B"/>
                </a:solidFill>
                <a:effectLst/>
                <a:latin typeface="canada-type-gibson"/>
              </a:rPr>
              <a:t> – putting the individual and their needs, at the centre of their care, and giving them a voice in, and control over reaching the outcomes that help them achieve well-being.</a:t>
            </a:r>
          </a:p>
          <a:p>
            <a:pPr algn="l"/>
            <a:r>
              <a:rPr lang="en-GB" b="1" i="0" dirty="0">
                <a:solidFill>
                  <a:srgbClr val="37394B"/>
                </a:solidFill>
                <a:effectLst/>
                <a:latin typeface="canada-type-gibson"/>
              </a:rPr>
              <a:t>Prevention and early intervention</a:t>
            </a:r>
            <a:r>
              <a:rPr lang="en-GB" b="0" i="0" dirty="0">
                <a:solidFill>
                  <a:srgbClr val="37394B"/>
                </a:solidFill>
                <a:effectLst/>
                <a:latin typeface="canada-type-gibson"/>
              </a:rPr>
              <a:t> – increasing preventative services within the community to minimise the escalation of critical need.</a:t>
            </a:r>
          </a:p>
          <a:p>
            <a:pPr algn="l"/>
            <a:r>
              <a:rPr lang="en-GB" b="1" i="0" dirty="0">
                <a:solidFill>
                  <a:srgbClr val="37394B"/>
                </a:solidFill>
                <a:effectLst/>
                <a:latin typeface="canada-type-gibson"/>
              </a:rPr>
              <a:t>Well-being</a:t>
            </a:r>
            <a:r>
              <a:rPr lang="en-GB" b="0" i="0" dirty="0">
                <a:solidFill>
                  <a:srgbClr val="37394B"/>
                </a:solidFill>
                <a:effectLst/>
                <a:latin typeface="canada-type-gibson"/>
              </a:rPr>
              <a:t> – supporting people to achieve their own well-being and measuring the success of care and support.</a:t>
            </a:r>
          </a:p>
          <a:p>
            <a:pPr algn="l"/>
            <a:r>
              <a:rPr lang="en-GB" b="1" i="0" dirty="0">
                <a:solidFill>
                  <a:srgbClr val="37394B"/>
                </a:solidFill>
                <a:effectLst/>
                <a:latin typeface="canada-type-gibson"/>
              </a:rPr>
              <a:t>Co-production</a:t>
            </a:r>
            <a:r>
              <a:rPr lang="en-GB" b="0" i="0" dirty="0">
                <a:solidFill>
                  <a:srgbClr val="37394B"/>
                </a:solidFill>
                <a:effectLst/>
                <a:latin typeface="canada-type-gibson"/>
              </a:rPr>
              <a:t> – encouraging individuals to become more involved in the design and delivery of services.</a:t>
            </a:r>
          </a:p>
          <a:p>
            <a:pPr marL="285750" indent="-285750">
              <a:buFont typeface="Arial" panose="020B0604020202020204" pitchFamily="34" charset="0"/>
              <a:buChar char="•"/>
            </a:pPr>
            <a:endParaRPr lang="en-GB" sz="1800" b="1" dirty="0">
              <a:solidFill>
                <a:srgbClr val="1F1F1F"/>
              </a:solidFill>
              <a:latin typeface="Arial" panose="020B0604020202020204" pitchFamily="34" charset="0"/>
            </a:endParaRPr>
          </a:p>
          <a:p>
            <a:r>
              <a:rPr lang="en-GB" sz="1800" b="1" dirty="0">
                <a:solidFill>
                  <a:srgbClr val="1F1F1F"/>
                </a:solidFill>
                <a:latin typeface="Arial" panose="020B0604020202020204" pitchFamily="34" charset="0"/>
              </a:rPr>
              <a:t>Benefits &amp; challenges?</a:t>
            </a:r>
            <a:endParaRPr lang="en-GB" sz="1800" dirty="0"/>
          </a:p>
          <a:p>
            <a:pPr algn="l"/>
            <a:endParaRPr lang="en-GB" b="0" i="0" dirty="0">
              <a:solidFill>
                <a:srgbClr val="37394B"/>
              </a:solidFill>
              <a:effectLst/>
              <a:latin typeface="canada-type-gibson"/>
            </a:endParaRPr>
          </a:p>
        </p:txBody>
      </p:sp>
    </p:spTree>
    <p:extLst>
      <p:ext uri="{BB962C8B-B14F-4D97-AF65-F5344CB8AC3E}">
        <p14:creationId xmlns:p14="http://schemas.microsoft.com/office/powerpoint/2010/main" val="4140563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133B3-A336-7F68-B110-D48E1B8BDA77}"/>
              </a:ext>
            </a:extLst>
          </p:cNvPr>
          <p:cNvSpPr>
            <a:spLocks noGrp="1"/>
          </p:cNvSpPr>
          <p:nvPr>
            <p:ph type="title"/>
          </p:nvPr>
        </p:nvSpPr>
        <p:spPr/>
        <p:txBody>
          <a:bodyPr/>
          <a:lstStyle/>
          <a:p>
            <a:r>
              <a:rPr lang="en-GB" b="1" dirty="0"/>
              <a:t>Curriculum for Wales</a:t>
            </a:r>
          </a:p>
        </p:txBody>
      </p:sp>
      <p:pic>
        <p:nvPicPr>
          <p:cNvPr id="5122" name="Picture 2" descr="NEW CURRICULUM AWARENESS AND ENGAGEMENT EVENT (NORTH WALES) – CWVYS">
            <a:extLst>
              <a:ext uri="{FF2B5EF4-FFF2-40B4-BE49-F238E27FC236}">
                <a16:creationId xmlns:a16="http://schemas.microsoft.com/office/drawing/2014/main" id="{91A42CA5-3B81-009C-0E0E-3AC4E5BF0EE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9000" y="1498599"/>
            <a:ext cx="3898557" cy="34827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F8C5DBE-B876-6A05-BFF3-1DED6C144DFF}"/>
              </a:ext>
            </a:extLst>
          </p:cNvPr>
          <p:cNvSpPr txBox="1"/>
          <p:nvPr/>
        </p:nvSpPr>
        <p:spPr>
          <a:xfrm>
            <a:off x="5202768" y="1585436"/>
            <a:ext cx="6151032" cy="3970318"/>
          </a:xfrm>
          <a:prstGeom prst="rect">
            <a:avLst/>
          </a:prstGeom>
          <a:noFill/>
        </p:spPr>
        <p:txBody>
          <a:bodyPr wrap="square">
            <a:spAutoFit/>
          </a:bodyPr>
          <a:lstStyle/>
          <a:p>
            <a:r>
              <a:rPr lang="en-GB" b="0" i="0" dirty="0">
                <a:solidFill>
                  <a:srgbClr val="1F1F1F"/>
                </a:solidFill>
                <a:effectLst/>
                <a:latin typeface="Arial" panose="020B0604020202020204" pitchFamily="34" charset="0"/>
              </a:rPr>
              <a:t>The Curriculum for Wales empowers each school to develop its own curriculum, enabling their learners to develop towards the </a:t>
            </a:r>
            <a:r>
              <a:rPr lang="en-GB" b="1" i="0" u="none" strike="noStrike" dirty="0">
                <a:solidFill>
                  <a:srgbClr val="0360A6"/>
                </a:solidFill>
                <a:effectLst/>
                <a:latin typeface="Arial" panose="020B0604020202020204" pitchFamily="34" charset="0"/>
                <a:hlinkClick r:id="rId3"/>
              </a:rPr>
              <a:t>four purposes</a:t>
            </a:r>
            <a:r>
              <a:rPr lang="en-GB" b="0" i="0" dirty="0">
                <a:solidFill>
                  <a:srgbClr val="1F1F1F"/>
                </a:solidFill>
                <a:effectLst/>
                <a:latin typeface="Arial" panose="020B0604020202020204" pitchFamily="34" charset="0"/>
              </a:rPr>
              <a:t> of the curriculum – the starting point and aspiration for every child and young person in Wales to be</a:t>
            </a:r>
            <a:r>
              <a:rPr lang="en-GB" dirty="0">
                <a:solidFill>
                  <a:srgbClr val="1F1F1F"/>
                </a:solidFill>
                <a:latin typeface="Arial" panose="020B0604020202020204" pitchFamily="34" charset="0"/>
              </a:rPr>
              <a:t>:</a:t>
            </a:r>
          </a:p>
          <a:p>
            <a:pPr marL="285750" indent="-285750">
              <a:buFont typeface="Arial" panose="020B0604020202020204" pitchFamily="34" charset="0"/>
              <a:buChar char="•"/>
            </a:pPr>
            <a:endParaRPr lang="en-GB" i="1" dirty="0">
              <a:solidFill>
                <a:srgbClr val="1F1F1F"/>
              </a:solidFill>
              <a:latin typeface="Arial" panose="020B0604020202020204" pitchFamily="34" charset="0"/>
            </a:endParaRPr>
          </a:p>
          <a:p>
            <a:pPr marL="285750" indent="-285750">
              <a:buFont typeface="Arial" panose="020B0604020202020204" pitchFamily="34" charset="0"/>
              <a:buChar char="•"/>
            </a:pPr>
            <a:r>
              <a:rPr lang="en-GB" i="1" dirty="0">
                <a:solidFill>
                  <a:srgbClr val="1F1F1F"/>
                </a:solidFill>
                <a:effectLst/>
                <a:latin typeface="Arial" panose="020B0604020202020204" pitchFamily="34" charset="0"/>
              </a:rPr>
              <a:t>ambitious, capable learners</a:t>
            </a:r>
          </a:p>
          <a:p>
            <a:pPr marL="285750" indent="-285750">
              <a:buFont typeface="Arial" panose="020B0604020202020204" pitchFamily="34" charset="0"/>
              <a:buChar char="•"/>
            </a:pPr>
            <a:r>
              <a:rPr lang="en-GB" i="1" dirty="0">
                <a:solidFill>
                  <a:srgbClr val="1F1F1F"/>
                </a:solidFill>
                <a:effectLst/>
                <a:latin typeface="Arial" panose="020B0604020202020204" pitchFamily="34" charset="0"/>
              </a:rPr>
              <a:t>enterprising, creative contributors</a:t>
            </a:r>
            <a:endParaRPr lang="en-GB" i="1" dirty="0">
              <a:solidFill>
                <a:srgbClr val="1F1F1F"/>
              </a:solidFill>
              <a:latin typeface="Arial" panose="020B0604020202020204" pitchFamily="34" charset="0"/>
            </a:endParaRPr>
          </a:p>
          <a:p>
            <a:pPr marL="285750" indent="-285750">
              <a:buFont typeface="Arial" panose="020B0604020202020204" pitchFamily="34" charset="0"/>
              <a:buChar char="•"/>
            </a:pPr>
            <a:r>
              <a:rPr lang="en-GB" i="1" dirty="0">
                <a:solidFill>
                  <a:srgbClr val="1F1F1F"/>
                </a:solidFill>
                <a:effectLst/>
                <a:latin typeface="Arial" panose="020B0604020202020204" pitchFamily="34" charset="0"/>
              </a:rPr>
              <a:t>ethical, informed citizens</a:t>
            </a:r>
          </a:p>
          <a:p>
            <a:pPr marL="285750" indent="-285750">
              <a:buFont typeface="Arial" panose="020B0604020202020204" pitchFamily="34" charset="0"/>
              <a:buChar char="•"/>
            </a:pPr>
            <a:r>
              <a:rPr lang="en-GB" i="1" dirty="0">
                <a:solidFill>
                  <a:srgbClr val="1F1F1F"/>
                </a:solidFill>
                <a:effectLst/>
                <a:latin typeface="Arial" panose="020B0604020202020204" pitchFamily="34" charset="0"/>
              </a:rPr>
              <a:t>healthy, confident individuals</a:t>
            </a:r>
          </a:p>
          <a:p>
            <a:endParaRPr lang="en-GB" sz="3600" b="1" dirty="0">
              <a:solidFill>
                <a:srgbClr val="1F1F1F"/>
              </a:solidFill>
              <a:latin typeface="Arial" panose="020B0604020202020204" pitchFamily="34" charset="0"/>
            </a:endParaRPr>
          </a:p>
          <a:p>
            <a:r>
              <a:rPr lang="en-GB" sz="3200" b="1" dirty="0">
                <a:solidFill>
                  <a:srgbClr val="1F1F1F"/>
                </a:solidFill>
                <a:latin typeface="Arial" panose="020B0604020202020204" pitchFamily="34" charset="0"/>
              </a:rPr>
              <a:t>Benefits &amp; challenges?</a:t>
            </a:r>
            <a:endParaRPr lang="en-GB" sz="3200" dirty="0"/>
          </a:p>
        </p:txBody>
      </p:sp>
    </p:spTree>
    <p:extLst>
      <p:ext uri="{BB962C8B-B14F-4D97-AF65-F5344CB8AC3E}">
        <p14:creationId xmlns:p14="http://schemas.microsoft.com/office/powerpoint/2010/main" val="889433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Understanding the value of youth work and youth workers | Estyn">
            <a:extLst>
              <a:ext uri="{FF2B5EF4-FFF2-40B4-BE49-F238E27FC236}">
                <a16:creationId xmlns:a16="http://schemas.microsoft.com/office/drawing/2014/main" id="{8CB359BE-9200-C1F7-5B67-05369BA5851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72441" y="365125"/>
            <a:ext cx="7975892" cy="4868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6737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E100D-BB06-6924-07AB-8A26909F23F1}"/>
              </a:ext>
            </a:extLst>
          </p:cNvPr>
          <p:cNvSpPr>
            <a:spLocks noGrp="1"/>
          </p:cNvSpPr>
          <p:nvPr>
            <p:ph type="title"/>
          </p:nvPr>
        </p:nvSpPr>
        <p:spPr/>
        <p:txBody>
          <a:bodyPr/>
          <a:lstStyle/>
          <a:p>
            <a:r>
              <a:rPr lang="en-GB" b="1" dirty="0"/>
              <a:t>Managing challenges: awareness</a:t>
            </a:r>
          </a:p>
        </p:txBody>
      </p:sp>
      <p:sp>
        <p:nvSpPr>
          <p:cNvPr id="3" name="Content Placeholder 2">
            <a:extLst>
              <a:ext uri="{FF2B5EF4-FFF2-40B4-BE49-F238E27FC236}">
                <a16:creationId xmlns:a16="http://schemas.microsoft.com/office/drawing/2014/main" id="{D2F8E86C-88AA-542C-657F-EF7897B73CF8}"/>
              </a:ext>
            </a:extLst>
          </p:cNvPr>
          <p:cNvSpPr>
            <a:spLocks noGrp="1"/>
          </p:cNvSpPr>
          <p:nvPr>
            <p:ph sz="half" idx="1"/>
          </p:nvPr>
        </p:nvSpPr>
        <p:spPr>
          <a:xfrm>
            <a:off x="745066" y="1436158"/>
            <a:ext cx="11032067" cy="4351338"/>
          </a:xfrm>
        </p:spPr>
        <p:txBody>
          <a:bodyPr/>
          <a:lstStyle/>
          <a:p>
            <a:pPr marL="0" indent="0">
              <a:buNone/>
            </a:pPr>
            <a:r>
              <a:rPr lang="en-GB" dirty="0"/>
              <a:t>Managing challenges, emerging issues and changing landscapes as a result of political or funding changes can be time consuming, difficult and exhausting. </a:t>
            </a:r>
          </a:p>
          <a:p>
            <a:pPr marL="0" indent="0">
              <a:buNone/>
            </a:pPr>
            <a:r>
              <a:rPr lang="en-GB" dirty="0"/>
              <a:t>Annemarie Turnbull(2001) identifies:</a:t>
            </a:r>
          </a:p>
          <a:p>
            <a:pPr marL="0" indent="0">
              <a:buNone/>
            </a:pPr>
            <a:r>
              <a:rPr lang="en-GB" i="1" dirty="0"/>
              <a:t>‘ we are also frequently working in settings which themselves are demanding and confusing. Our agencies may be undergoing profound changes in terms of their values and orientation, their priorities or their operating systems. And of course, all this is set within a constantly changing wider society which impacts on ourselves and on our work’ </a:t>
            </a:r>
          </a:p>
        </p:txBody>
      </p:sp>
    </p:spTree>
    <p:extLst>
      <p:ext uri="{BB962C8B-B14F-4D97-AF65-F5344CB8AC3E}">
        <p14:creationId xmlns:p14="http://schemas.microsoft.com/office/powerpoint/2010/main" val="2574048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2DE9A4-2342-68C7-718D-609128F371F5}"/>
              </a:ext>
            </a:extLst>
          </p:cNvPr>
          <p:cNvSpPr txBox="1"/>
          <p:nvPr/>
        </p:nvSpPr>
        <p:spPr>
          <a:xfrm>
            <a:off x="821640" y="1727972"/>
            <a:ext cx="9974317" cy="2677656"/>
          </a:xfrm>
          <a:prstGeom prst="rect">
            <a:avLst/>
          </a:prstGeom>
          <a:noFill/>
        </p:spPr>
        <p:txBody>
          <a:bodyPr wrap="square">
            <a:spAutoFit/>
          </a:bodyPr>
          <a:lstStyle/>
          <a:p>
            <a:r>
              <a:rPr lang="en-GB" sz="2800" dirty="0"/>
              <a:t>What is management?</a:t>
            </a:r>
          </a:p>
          <a:p>
            <a:endParaRPr lang="en-GB" sz="2800" dirty="0"/>
          </a:p>
          <a:p>
            <a:r>
              <a:rPr lang="en-GB" sz="2800" dirty="0"/>
              <a:t>What does it mean to you, your role within youth work and young people?</a:t>
            </a:r>
          </a:p>
          <a:p>
            <a:endParaRPr lang="en-GB" sz="2800" dirty="0"/>
          </a:p>
          <a:p>
            <a:r>
              <a:rPr lang="en-GB" sz="2800" dirty="0"/>
              <a:t>What does it represent?</a:t>
            </a:r>
          </a:p>
        </p:txBody>
      </p:sp>
      <p:sp>
        <p:nvSpPr>
          <p:cNvPr id="4" name="TextBox 3">
            <a:extLst>
              <a:ext uri="{FF2B5EF4-FFF2-40B4-BE49-F238E27FC236}">
                <a16:creationId xmlns:a16="http://schemas.microsoft.com/office/drawing/2014/main" id="{0C68E07A-DB59-C556-46F2-DA2754A8797D}"/>
              </a:ext>
            </a:extLst>
          </p:cNvPr>
          <p:cNvSpPr txBox="1"/>
          <p:nvPr/>
        </p:nvSpPr>
        <p:spPr>
          <a:xfrm>
            <a:off x="721419" y="710908"/>
            <a:ext cx="5517931" cy="830997"/>
          </a:xfrm>
          <a:prstGeom prst="rect">
            <a:avLst/>
          </a:prstGeom>
          <a:noFill/>
        </p:spPr>
        <p:txBody>
          <a:bodyPr wrap="square" rtlCol="0">
            <a:spAutoFit/>
          </a:bodyPr>
          <a:lstStyle/>
          <a:p>
            <a:r>
              <a:rPr lang="en-GB" sz="4800" b="1" dirty="0"/>
              <a:t>Management</a:t>
            </a:r>
          </a:p>
        </p:txBody>
      </p:sp>
      <p:pic>
        <p:nvPicPr>
          <p:cNvPr id="5" name="Picture 4" descr="A hand writing a word on a white board&#10;&#10;Description automatically generated">
            <a:extLst>
              <a:ext uri="{FF2B5EF4-FFF2-40B4-BE49-F238E27FC236}">
                <a16:creationId xmlns:a16="http://schemas.microsoft.com/office/drawing/2014/main" id="{7D239734-6781-DDEB-8856-5E4B5F4AD7D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81757" y="217474"/>
            <a:ext cx="3366977" cy="2238069"/>
          </a:xfrm>
          <a:prstGeom prst="rect">
            <a:avLst/>
          </a:prstGeom>
        </p:spPr>
      </p:pic>
      <p:sp>
        <p:nvSpPr>
          <p:cNvPr id="6" name="TextBox 5">
            <a:extLst>
              <a:ext uri="{FF2B5EF4-FFF2-40B4-BE49-F238E27FC236}">
                <a16:creationId xmlns:a16="http://schemas.microsoft.com/office/drawing/2014/main" id="{5AC45006-2CD8-9ED2-E36D-1833F369140A}"/>
              </a:ext>
            </a:extLst>
          </p:cNvPr>
          <p:cNvSpPr txBox="1"/>
          <p:nvPr/>
        </p:nvSpPr>
        <p:spPr>
          <a:xfrm>
            <a:off x="8881758" y="6912072"/>
            <a:ext cx="2372869" cy="369332"/>
          </a:xfrm>
          <a:prstGeom prst="rect">
            <a:avLst/>
          </a:prstGeom>
          <a:noFill/>
        </p:spPr>
        <p:txBody>
          <a:bodyPr wrap="square" rtlCol="0">
            <a:spAutoFit/>
          </a:bodyPr>
          <a:lstStyle/>
          <a:p>
            <a:r>
              <a:rPr lang="en-GB" sz="900">
                <a:hlinkClick r:id="rId3" tooltip="https://foto.wuestenigel.com/human-hand-writing-thanks-on-whiteboard/"/>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320920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8488-D18C-CB4B-822B-C53413701E55}"/>
              </a:ext>
            </a:extLst>
          </p:cNvPr>
          <p:cNvSpPr>
            <a:spLocks noGrp="1"/>
          </p:cNvSpPr>
          <p:nvPr>
            <p:ph type="title"/>
          </p:nvPr>
        </p:nvSpPr>
        <p:spPr>
          <a:xfrm>
            <a:off x="838200" y="365125"/>
            <a:ext cx="10515600" cy="1325563"/>
          </a:xfrm>
        </p:spPr>
        <p:txBody>
          <a:bodyPr anchor="ctr">
            <a:normAutofit/>
          </a:bodyPr>
          <a:lstStyle/>
          <a:p>
            <a:r>
              <a:rPr lang="en-US" b="1" dirty="0"/>
              <a:t>Definition</a:t>
            </a:r>
          </a:p>
        </p:txBody>
      </p:sp>
      <p:sp>
        <p:nvSpPr>
          <p:cNvPr id="3" name="Content Placeholder 2">
            <a:extLst>
              <a:ext uri="{FF2B5EF4-FFF2-40B4-BE49-F238E27FC236}">
                <a16:creationId xmlns:a16="http://schemas.microsoft.com/office/drawing/2014/main" id="{9CDC9C09-DF83-6644-8B94-C1316B4707FE}"/>
              </a:ext>
            </a:extLst>
          </p:cNvPr>
          <p:cNvSpPr>
            <a:spLocks noGrp="1"/>
          </p:cNvSpPr>
          <p:nvPr>
            <p:ph sz="half" idx="1"/>
          </p:nvPr>
        </p:nvSpPr>
        <p:spPr>
          <a:xfrm>
            <a:off x="264042" y="1368425"/>
            <a:ext cx="5181600" cy="4351338"/>
          </a:xfrm>
        </p:spPr>
        <p:txBody>
          <a:bodyPr>
            <a:normAutofit/>
          </a:bodyPr>
          <a:lstStyle/>
          <a:p>
            <a:pPr marL="0" indent="0">
              <a:buNone/>
            </a:pPr>
            <a:r>
              <a:rPr lang="en-GB" sz="2400" i="0" dirty="0">
                <a:effectLst/>
              </a:rPr>
              <a:t>Collins dictionary definition:</a:t>
            </a:r>
          </a:p>
          <a:p>
            <a:pPr marL="0" indent="0">
              <a:buNone/>
            </a:pPr>
            <a:br>
              <a:rPr lang="en-GB" sz="2400" i="0" dirty="0">
                <a:effectLst/>
              </a:rPr>
            </a:br>
            <a:r>
              <a:rPr lang="en-GB" sz="2400" i="1" dirty="0">
                <a:effectLst/>
              </a:rPr>
              <a:t>Management is the control and </a:t>
            </a:r>
            <a:r>
              <a:rPr lang="en-GB" sz="2400" i="1" u="none" strike="noStrike" dirty="0">
                <a:effectLst/>
                <a:hlinkClick r:id="rId3" tooltip="Definition of organizing">
                  <a:extLst>
                    <a:ext uri="{A12FA001-AC4F-418D-AE19-62706E023703}">
                      <ahyp:hlinkClr xmlns:ahyp="http://schemas.microsoft.com/office/drawing/2018/hyperlinkcolor" val="tx"/>
                    </a:ext>
                  </a:extLst>
                </a:hlinkClick>
              </a:rPr>
              <a:t>organising</a:t>
            </a:r>
            <a:r>
              <a:rPr lang="en-GB" sz="2400" i="1" dirty="0">
                <a:effectLst/>
              </a:rPr>
              <a:t> of a business or other organisation</a:t>
            </a:r>
          </a:p>
          <a:p>
            <a:pPr marL="0" indent="0">
              <a:buNone/>
            </a:pPr>
            <a:r>
              <a:rPr lang="en-GB" sz="2400" i="1" dirty="0">
                <a:effectLst/>
              </a:rPr>
              <a:t>You can </a:t>
            </a:r>
            <a:r>
              <a:rPr lang="en-GB" sz="2400" i="1" u="none" strike="noStrike" dirty="0">
                <a:effectLst/>
                <a:hlinkClick r:id="rId4" tooltip="Definition of refer">
                  <a:extLst>
                    <a:ext uri="{A12FA001-AC4F-418D-AE19-62706E023703}">
                      <ahyp:hlinkClr xmlns:ahyp="http://schemas.microsoft.com/office/drawing/2018/hyperlinkcolor" val="tx"/>
                    </a:ext>
                  </a:extLst>
                </a:hlinkClick>
              </a:rPr>
              <a:t>refer</a:t>
            </a:r>
            <a:r>
              <a:rPr lang="en-GB" sz="2400" i="1" dirty="0">
                <a:effectLst/>
              </a:rPr>
              <a:t> to the people who control and organise a business or other organisation as the management</a:t>
            </a:r>
            <a:endParaRPr lang="en-GB" sz="2400" i="1" dirty="0"/>
          </a:p>
          <a:p>
            <a:pPr marL="0" indent="0">
              <a:buNone/>
            </a:pPr>
            <a:r>
              <a:rPr lang="en-GB" sz="2400" i="1" dirty="0">
                <a:effectLst/>
              </a:rPr>
              <a:t>Management is the way people control </a:t>
            </a:r>
            <a:r>
              <a:rPr lang="en-GB" sz="2400" i="1" u="none" strike="noStrike" dirty="0">
                <a:effectLst/>
                <a:hlinkClick r:id="rId5" tooltip="Definition of different">
                  <a:extLst>
                    <a:ext uri="{A12FA001-AC4F-418D-AE19-62706E023703}">
                      <ahyp:hlinkClr xmlns:ahyp="http://schemas.microsoft.com/office/drawing/2018/hyperlinkcolor" val="tx"/>
                    </a:ext>
                  </a:extLst>
                </a:hlinkClick>
              </a:rPr>
              <a:t>different</a:t>
            </a:r>
            <a:r>
              <a:rPr lang="en-GB" sz="2400" i="1" dirty="0">
                <a:effectLst/>
              </a:rPr>
              <a:t> parts of their lives</a:t>
            </a:r>
            <a:endParaRPr lang="en-GB" sz="2400" i="1" dirty="0"/>
          </a:p>
        </p:txBody>
      </p:sp>
      <p:pic>
        <p:nvPicPr>
          <p:cNvPr id="5" name="Picture 4" descr="Close-up of a dictionary page&#10;&#10;Description automatically generated">
            <a:extLst>
              <a:ext uri="{FF2B5EF4-FFF2-40B4-BE49-F238E27FC236}">
                <a16:creationId xmlns:a16="http://schemas.microsoft.com/office/drawing/2014/main" id="{0043BD59-FD61-DEB8-8106-B521D4EADE5C}"/>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1390" r="9123" b="-1"/>
          <a:stretch/>
        </p:blipFill>
        <p:spPr>
          <a:xfrm>
            <a:off x="6172200" y="1825625"/>
            <a:ext cx="5181600" cy="4351338"/>
          </a:xfrm>
          <a:prstGeom prst="rect">
            <a:avLst/>
          </a:prstGeom>
          <a:noFill/>
        </p:spPr>
      </p:pic>
    </p:spTree>
    <p:extLst>
      <p:ext uri="{BB962C8B-B14F-4D97-AF65-F5344CB8AC3E}">
        <p14:creationId xmlns:p14="http://schemas.microsoft.com/office/powerpoint/2010/main" val="2060425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DB8DCE-F778-992F-79C3-5AF76E0F9801}"/>
              </a:ext>
            </a:extLst>
          </p:cNvPr>
          <p:cNvSpPr>
            <a:spLocks noGrp="1"/>
          </p:cNvSpPr>
          <p:nvPr>
            <p:ph type="title"/>
          </p:nvPr>
        </p:nvSpPr>
        <p:spPr>
          <a:xfrm>
            <a:off x="838200" y="391273"/>
            <a:ext cx="10515600" cy="2182594"/>
          </a:xfrm>
        </p:spPr>
        <p:txBody>
          <a:bodyPr>
            <a:normAutofit/>
          </a:bodyPr>
          <a:lstStyle/>
          <a:p>
            <a:r>
              <a:rPr lang="en-GB" altLang="en-US" sz="4400" b="1" dirty="0"/>
              <a:t>Theorists definition of management</a:t>
            </a:r>
            <a:br>
              <a:rPr lang="en-GB" altLang="en-US" sz="4400" dirty="0"/>
            </a:br>
            <a:br>
              <a:rPr lang="en-US" sz="4400" dirty="0">
                <a:solidFill>
                  <a:schemeClr val="tx2"/>
                </a:solidFill>
              </a:rPr>
            </a:br>
            <a:endParaRPr lang="en-GB" dirty="0"/>
          </a:p>
        </p:txBody>
      </p:sp>
      <p:sp>
        <p:nvSpPr>
          <p:cNvPr id="7" name="Content Placeholder 6">
            <a:extLst>
              <a:ext uri="{FF2B5EF4-FFF2-40B4-BE49-F238E27FC236}">
                <a16:creationId xmlns:a16="http://schemas.microsoft.com/office/drawing/2014/main" id="{1E263375-B85F-44A7-F106-CE4F20A19C7A}"/>
              </a:ext>
            </a:extLst>
          </p:cNvPr>
          <p:cNvSpPr>
            <a:spLocks noGrp="1"/>
          </p:cNvSpPr>
          <p:nvPr>
            <p:ph idx="1"/>
          </p:nvPr>
        </p:nvSpPr>
        <p:spPr>
          <a:xfrm>
            <a:off x="838200" y="1253331"/>
            <a:ext cx="10515600" cy="4351338"/>
          </a:xfrm>
        </p:spPr>
        <p:txBody>
          <a:bodyPr>
            <a:normAutofit fontScale="85000" lnSpcReduction="20000"/>
          </a:bodyPr>
          <a:lstStyle/>
          <a:p>
            <a:pPr>
              <a:defRPr/>
            </a:pPr>
            <a:r>
              <a:rPr lang="en-GB" sz="2800" dirty="0"/>
              <a:t>‘the overall shaping of relationships, understandings and processes within a work organisation to bring about the completion of the tasks undertaken in the organisation’s name in such a way that the organisation continues into the future ‘</a:t>
            </a:r>
          </a:p>
          <a:p>
            <a:pPr>
              <a:defRPr/>
            </a:pPr>
            <a:r>
              <a:rPr lang="en-GB" altLang="en-US" sz="2800" dirty="0"/>
              <a:t>‘managers both develop and express their identity and individuality through the way they act and think in their managerial work and how they ‘shape’ their organisations’.  </a:t>
            </a:r>
          </a:p>
          <a:p>
            <a:pPr>
              <a:defRPr/>
            </a:pPr>
            <a:endParaRPr lang="en-GB" sz="2800" dirty="0"/>
          </a:p>
          <a:p>
            <a:pPr marL="0" indent="0">
              <a:buNone/>
              <a:defRPr/>
            </a:pPr>
            <a:r>
              <a:rPr lang="en-GB" sz="2800" b="1" i="1" dirty="0"/>
              <a:t>(Watson, 2006, p167 cited in Tyler et al 2009, p.8)</a:t>
            </a:r>
          </a:p>
          <a:p>
            <a:pPr marL="0" indent="0">
              <a:buNone/>
              <a:defRPr/>
            </a:pPr>
            <a:endParaRPr lang="en-GB" sz="2800" b="1" i="1" dirty="0"/>
          </a:p>
          <a:p>
            <a:pPr>
              <a:defRPr/>
            </a:pPr>
            <a:r>
              <a:rPr lang="en-GB" sz="2800" dirty="0"/>
              <a:t>‘the art of getting things done through people’ is commonly used ‘simple’ definition</a:t>
            </a:r>
          </a:p>
          <a:p>
            <a:pPr marL="0" indent="0">
              <a:buNone/>
              <a:defRPr/>
            </a:pPr>
            <a:r>
              <a:rPr lang="en-GB" sz="2800" b="1" i="1" dirty="0"/>
              <a:t>(Follett 1868-1933)</a:t>
            </a:r>
          </a:p>
          <a:p>
            <a:pPr marL="0" indent="0">
              <a:buNone/>
              <a:defRPr/>
            </a:pPr>
            <a:endParaRPr lang="en-GB" sz="2800" dirty="0"/>
          </a:p>
          <a:p>
            <a:endParaRPr lang="en-GB" dirty="0"/>
          </a:p>
        </p:txBody>
      </p:sp>
    </p:spTree>
    <p:extLst>
      <p:ext uri="{BB962C8B-B14F-4D97-AF65-F5344CB8AC3E}">
        <p14:creationId xmlns:p14="http://schemas.microsoft.com/office/powerpoint/2010/main" val="268450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71FA2-C6E8-EE4A-823A-A5BEF7DBABB6}"/>
              </a:ext>
            </a:extLst>
          </p:cNvPr>
          <p:cNvSpPr>
            <a:spLocks noGrp="1"/>
          </p:cNvSpPr>
          <p:nvPr>
            <p:ph type="title"/>
          </p:nvPr>
        </p:nvSpPr>
        <p:spPr/>
        <p:txBody>
          <a:bodyPr/>
          <a:lstStyle/>
          <a:p>
            <a:r>
              <a:rPr lang="en-US" b="1" dirty="0"/>
              <a:t>Youth work toolbox podcast</a:t>
            </a:r>
          </a:p>
        </p:txBody>
      </p:sp>
      <p:pic>
        <p:nvPicPr>
          <p:cNvPr id="4" name="Online Media 3" descr="YOUTH WORKER AS MANAGER [PART 1] - WHAT IS MANAGEMENT? - TONY BROWN - YWTB007">
            <a:hlinkClick r:id="" action="ppaction://media"/>
            <a:extLst>
              <a:ext uri="{FF2B5EF4-FFF2-40B4-BE49-F238E27FC236}">
                <a16:creationId xmlns:a16="http://schemas.microsoft.com/office/drawing/2014/main" id="{7707C85E-A0BA-B84E-BC2B-1866C1850D5D}"/>
              </a:ext>
            </a:extLst>
          </p:cNvPr>
          <p:cNvPicPr>
            <a:picLocks noGrp="1" noRot="1" noChangeAspect="1"/>
          </p:cNvPicPr>
          <p:nvPr>
            <p:ph idx="1"/>
            <a:videoFile r:link="rId1"/>
          </p:nvPr>
        </p:nvPicPr>
        <p:blipFill>
          <a:blip r:embed="rId3"/>
          <a:stretch>
            <a:fillRect/>
          </a:stretch>
        </p:blipFill>
        <p:spPr>
          <a:xfrm>
            <a:off x="2481263" y="1439862"/>
            <a:ext cx="7072312" cy="3978275"/>
          </a:xfrm>
          <a:prstGeom prst="rect">
            <a:avLst/>
          </a:prstGeom>
        </p:spPr>
      </p:pic>
    </p:spTree>
    <p:extLst>
      <p:ext uri="{BB962C8B-B14F-4D97-AF65-F5344CB8AC3E}">
        <p14:creationId xmlns:p14="http://schemas.microsoft.com/office/powerpoint/2010/main" val="1320489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979CB-B782-E7E0-0BCC-0CDC5A611ABA}"/>
              </a:ext>
            </a:extLst>
          </p:cNvPr>
          <p:cNvSpPr>
            <a:spLocks noGrp="1"/>
          </p:cNvSpPr>
          <p:nvPr>
            <p:ph type="title"/>
          </p:nvPr>
        </p:nvSpPr>
        <p:spPr/>
        <p:txBody>
          <a:bodyPr/>
          <a:lstStyle/>
          <a:p>
            <a:r>
              <a:rPr lang="en-GB" b="1" dirty="0"/>
              <a:t>Role of the manager</a:t>
            </a:r>
          </a:p>
        </p:txBody>
      </p:sp>
      <p:sp>
        <p:nvSpPr>
          <p:cNvPr id="3" name="Content Placeholder 2">
            <a:extLst>
              <a:ext uri="{FF2B5EF4-FFF2-40B4-BE49-F238E27FC236}">
                <a16:creationId xmlns:a16="http://schemas.microsoft.com/office/drawing/2014/main" id="{B55FA65B-E462-FE2D-F529-380E09AC7410}"/>
              </a:ext>
            </a:extLst>
          </p:cNvPr>
          <p:cNvSpPr>
            <a:spLocks noGrp="1"/>
          </p:cNvSpPr>
          <p:nvPr>
            <p:ph idx="1"/>
          </p:nvPr>
        </p:nvSpPr>
        <p:spPr/>
        <p:txBody>
          <a:bodyPr/>
          <a:lstStyle/>
          <a:p>
            <a:pPr marL="0" indent="0">
              <a:buNone/>
            </a:pPr>
            <a:r>
              <a:rPr lang="en-GB" dirty="0"/>
              <a:t>Christian and </a:t>
            </a:r>
            <a:r>
              <a:rPr lang="en-GB" dirty="0" err="1"/>
              <a:t>Kitto</a:t>
            </a:r>
            <a:r>
              <a:rPr lang="en-GB" dirty="0"/>
              <a:t> (1987) identify the challenges of youth work,</a:t>
            </a:r>
          </a:p>
          <a:p>
            <a:pPr marL="0" indent="0">
              <a:buNone/>
            </a:pPr>
            <a:r>
              <a:rPr lang="en-GB" i="1" dirty="0"/>
              <a:t>‘ the worker function in relative isolation, often alone and in the evenings when other professionals are at home; works within a framework where there are few restrictions on the kind of activity; and meets situations charged with emotions. All this means that the worker is more prone to confusion, and more subject to chaos, than those working in more structured way.’</a:t>
            </a:r>
          </a:p>
          <a:p>
            <a:pPr marL="0" indent="0">
              <a:buNone/>
            </a:pPr>
            <a:r>
              <a:rPr lang="en-GB" b="1" dirty="0"/>
              <a:t>What is the manager’s role in all of this?</a:t>
            </a:r>
          </a:p>
        </p:txBody>
      </p:sp>
    </p:spTree>
    <p:extLst>
      <p:ext uri="{BB962C8B-B14F-4D97-AF65-F5344CB8AC3E}">
        <p14:creationId xmlns:p14="http://schemas.microsoft.com/office/powerpoint/2010/main" val="8710344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D5741-F015-72FD-E335-80FDBFA25729}"/>
              </a:ext>
            </a:extLst>
          </p:cNvPr>
          <p:cNvSpPr>
            <a:spLocks noGrp="1"/>
          </p:cNvSpPr>
          <p:nvPr>
            <p:ph type="title"/>
          </p:nvPr>
        </p:nvSpPr>
        <p:spPr>
          <a:xfrm>
            <a:off x="838200" y="365125"/>
            <a:ext cx="10515600" cy="1325563"/>
          </a:xfrm>
        </p:spPr>
        <p:txBody>
          <a:bodyPr anchor="ctr">
            <a:normAutofit/>
          </a:bodyPr>
          <a:lstStyle/>
          <a:p>
            <a:r>
              <a:rPr lang="en-GB" b="1" dirty="0"/>
              <a:t>Function of managers</a:t>
            </a:r>
          </a:p>
        </p:txBody>
      </p:sp>
      <p:sp>
        <p:nvSpPr>
          <p:cNvPr id="4" name="Rectangle 3">
            <a:extLst>
              <a:ext uri="{FF2B5EF4-FFF2-40B4-BE49-F238E27FC236}">
                <a16:creationId xmlns:a16="http://schemas.microsoft.com/office/drawing/2014/main" id="{8BAC524C-10F2-67D2-58A2-71CED67ED440}"/>
              </a:ext>
            </a:extLst>
          </p:cNvPr>
          <p:cNvSpPr>
            <a:spLocks noGrp="1" noChangeArrowheads="1"/>
          </p:cNvSpPr>
          <p:nvPr>
            <p:ph sz="half" idx="1"/>
          </p:nvPr>
        </p:nvSpPr>
        <p:spPr>
          <a:xfrm>
            <a:off x="838199" y="1825625"/>
            <a:ext cx="7104321" cy="4351338"/>
          </a:xfrm>
        </p:spPr>
        <p:txBody>
          <a:bodyPr rtlCol="0">
            <a:normAutofit lnSpcReduction="10000"/>
          </a:bodyPr>
          <a:lstStyle/>
          <a:p>
            <a:pPr marL="91440" indent="-91440">
              <a:buNone/>
              <a:defRPr/>
            </a:pPr>
            <a:r>
              <a:rPr lang="en-GB" altLang="en-US" sz="2000" dirty="0"/>
              <a:t>Drucker (1955) identifies the important function of managers to the overall success of the organisation and highlights the risks for organisations that operate without effective leadership and management</a:t>
            </a:r>
            <a:r>
              <a:rPr lang="en-GB" altLang="en-US" sz="2000" i="1" dirty="0"/>
              <a:t>	</a:t>
            </a:r>
          </a:p>
          <a:p>
            <a:pPr marL="91440" indent="-91440">
              <a:buNone/>
              <a:defRPr/>
            </a:pPr>
            <a:r>
              <a:rPr lang="en-GB" altLang="en-US" sz="2000" i="1" dirty="0"/>
              <a:t>	‘’The manager is the dynamic, life-giving element in every business. Without leadership the resources of production remain resources and never become production. In a competitive economy, above all, the quality and performance of the managers determine the success of a business, indeed they determine its survival. For the quality and performance of its mangers is the only effective advantage an enterprise in a competitive economy can have’.</a:t>
            </a:r>
            <a:r>
              <a:rPr lang="en-GB" altLang="en-US" sz="2000" dirty="0"/>
              <a:t> </a:t>
            </a:r>
          </a:p>
          <a:p>
            <a:pPr marL="91440" indent="-91440">
              <a:buNone/>
              <a:defRPr/>
            </a:pPr>
            <a:r>
              <a:rPr lang="en-GB" altLang="en-US" sz="2000" dirty="0"/>
              <a:t>	(Drucker, 1955, p. 3)</a:t>
            </a:r>
          </a:p>
          <a:p>
            <a:pPr marL="91440" indent="-91440">
              <a:buNone/>
              <a:defRPr/>
            </a:pPr>
            <a:endParaRPr lang="en-GB" altLang="en-US" sz="1500" dirty="0"/>
          </a:p>
          <a:p>
            <a:pPr marL="0" indent="0">
              <a:buNone/>
              <a:defRPr/>
            </a:pPr>
            <a:r>
              <a:rPr lang="en-GB" altLang="en-US" sz="1500" dirty="0"/>
              <a:t>. </a:t>
            </a:r>
          </a:p>
        </p:txBody>
      </p:sp>
      <p:pic>
        <p:nvPicPr>
          <p:cNvPr id="5" name="Picture 4" descr="A green arrow pointing up to a word&#10;&#10;Description automatically generated">
            <a:extLst>
              <a:ext uri="{FF2B5EF4-FFF2-40B4-BE49-F238E27FC236}">
                <a16:creationId xmlns:a16="http://schemas.microsoft.com/office/drawing/2014/main" id="{2CE57BDF-C5DC-8731-FE39-B1687BAF566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30230" y="1253331"/>
            <a:ext cx="3163397" cy="2712613"/>
          </a:xfrm>
          <a:prstGeom prst="rect">
            <a:avLst/>
          </a:prstGeom>
          <a:noFill/>
        </p:spPr>
      </p:pic>
    </p:spTree>
    <p:extLst>
      <p:ext uri="{BB962C8B-B14F-4D97-AF65-F5344CB8AC3E}">
        <p14:creationId xmlns:p14="http://schemas.microsoft.com/office/powerpoint/2010/main" val="33401116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956632C-8A54-C0DE-90D4-FEEE7370EE0A}"/>
              </a:ext>
            </a:extLst>
          </p:cNvPr>
          <p:cNvSpPr>
            <a:spLocks noGrp="1"/>
          </p:cNvSpPr>
          <p:nvPr>
            <p:ph type="title"/>
          </p:nvPr>
        </p:nvSpPr>
        <p:spPr>
          <a:xfrm>
            <a:off x="838200" y="365125"/>
            <a:ext cx="10515600" cy="1325563"/>
          </a:xfrm>
        </p:spPr>
        <p:txBody>
          <a:bodyPr anchor="b">
            <a:normAutofit/>
          </a:bodyPr>
          <a:lstStyle/>
          <a:p>
            <a:pPr>
              <a:defRPr/>
            </a:pPr>
            <a:r>
              <a:rPr lang="en-GB" b="1" dirty="0"/>
              <a:t>Understanding youth work management</a:t>
            </a:r>
          </a:p>
        </p:txBody>
      </p:sp>
      <p:sp>
        <p:nvSpPr>
          <p:cNvPr id="5" name="Content Placeholder 2">
            <a:extLst>
              <a:ext uri="{FF2B5EF4-FFF2-40B4-BE49-F238E27FC236}">
                <a16:creationId xmlns:a16="http://schemas.microsoft.com/office/drawing/2014/main" id="{405428CD-B137-EBC3-BFEF-A9C1B7473A67}"/>
              </a:ext>
            </a:extLst>
          </p:cNvPr>
          <p:cNvSpPr>
            <a:spLocks noGrp="1"/>
          </p:cNvSpPr>
          <p:nvPr>
            <p:ph idx="1"/>
          </p:nvPr>
        </p:nvSpPr>
        <p:spPr>
          <a:xfrm>
            <a:off x="838200" y="1825625"/>
            <a:ext cx="10515600" cy="2729442"/>
          </a:xfrm>
        </p:spPr>
        <p:txBody>
          <a:bodyPr>
            <a:normAutofit/>
          </a:bodyPr>
          <a:lstStyle/>
          <a:p>
            <a:pPr marL="0" indent="0">
              <a:buNone/>
              <a:defRPr/>
            </a:pPr>
            <a:r>
              <a:rPr lang="en-GB" dirty="0"/>
              <a:t>Within the current context &amp; considering everything we have discussed; how would you describe the management of youth work…and what roles does it involve?</a:t>
            </a:r>
          </a:p>
          <a:p>
            <a:pPr marL="0" indent="0">
              <a:buNone/>
              <a:defRPr/>
            </a:pPr>
            <a:endParaRPr lang="en-GB" dirty="0"/>
          </a:p>
        </p:txBody>
      </p:sp>
      <p:pic>
        <p:nvPicPr>
          <p:cNvPr id="3" name="Picture 2" descr="A group of people with a circle of text&#10;&#10;Description automatically generated with medium confidence">
            <a:extLst>
              <a:ext uri="{FF2B5EF4-FFF2-40B4-BE49-F238E27FC236}">
                <a16:creationId xmlns:a16="http://schemas.microsoft.com/office/drawing/2014/main" id="{C6039008-1296-8629-967F-3967D250A7F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37001" y="3190346"/>
            <a:ext cx="5317997" cy="2413591"/>
          </a:xfrm>
          <a:prstGeom prst="rect">
            <a:avLst/>
          </a:prstGeom>
        </p:spPr>
      </p:pic>
    </p:spTree>
    <p:extLst>
      <p:ext uri="{BB962C8B-B14F-4D97-AF65-F5344CB8AC3E}">
        <p14:creationId xmlns:p14="http://schemas.microsoft.com/office/powerpoint/2010/main" val="10957080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ACE620BF-E703-4A5A-B760-D6FF5F491D61}"/>
              </a:ext>
            </a:extLst>
          </p:cNvPr>
          <p:cNvSpPr>
            <a:spLocks noGrp="1"/>
          </p:cNvSpPr>
          <p:nvPr>
            <p:ph type="title"/>
          </p:nvPr>
        </p:nvSpPr>
        <p:spPr>
          <a:xfrm>
            <a:off x="838200" y="365125"/>
            <a:ext cx="10515600" cy="1325563"/>
          </a:xfrm>
        </p:spPr>
        <p:txBody>
          <a:bodyPr anchor="ctr">
            <a:normAutofit/>
          </a:bodyPr>
          <a:lstStyle/>
          <a:p>
            <a:r>
              <a:rPr lang="en-US" b="1" dirty="0"/>
              <a:t>Key management roles and responsibilities</a:t>
            </a:r>
          </a:p>
        </p:txBody>
      </p:sp>
      <p:graphicFrame>
        <p:nvGraphicFramePr>
          <p:cNvPr id="5" name="Content Placeholder 5">
            <a:extLst>
              <a:ext uri="{FF2B5EF4-FFF2-40B4-BE49-F238E27FC236}">
                <a16:creationId xmlns:a16="http://schemas.microsoft.com/office/drawing/2014/main" id="{848384EB-8139-3044-1DDA-DBB5421B160E}"/>
              </a:ext>
            </a:extLst>
          </p:cNvPr>
          <p:cNvGraphicFramePr>
            <a:graphicFrameLocks noGrp="1"/>
          </p:cNvGraphicFramePr>
          <p:nvPr>
            <p:ph idx="1"/>
            <p:extLst>
              <p:ext uri="{D42A27DB-BD31-4B8C-83A1-F6EECF244321}">
                <p14:modId xmlns:p14="http://schemas.microsoft.com/office/powerpoint/2010/main" val="183615136"/>
              </p:ext>
            </p:extLst>
          </p:nvPr>
        </p:nvGraphicFramePr>
        <p:xfrm>
          <a:off x="838200" y="1825625"/>
          <a:ext cx="10515600" cy="36777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3445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DB9D4C3-38B1-FCFF-5E28-A1206E66BF98}"/>
              </a:ext>
            </a:extLst>
          </p:cNvPr>
          <p:cNvSpPr>
            <a:spLocks noGrp="1"/>
          </p:cNvSpPr>
          <p:nvPr>
            <p:ph type="title"/>
          </p:nvPr>
        </p:nvSpPr>
        <p:spPr>
          <a:xfrm>
            <a:off x="838200" y="365125"/>
            <a:ext cx="10515600" cy="1325563"/>
          </a:xfrm>
        </p:spPr>
        <p:txBody>
          <a:bodyPr anchor="ctr">
            <a:normAutofit/>
          </a:bodyPr>
          <a:lstStyle/>
          <a:p>
            <a:r>
              <a:rPr lang="en-US" b="1" dirty="0"/>
              <a:t>Key management roles and responsibilities….cont.</a:t>
            </a:r>
          </a:p>
        </p:txBody>
      </p:sp>
      <p:graphicFrame>
        <p:nvGraphicFramePr>
          <p:cNvPr id="5" name="Content Placeholder 2">
            <a:extLst>
              <a:ext uri="{FF2B5EF4-FFF2-40B4-BE49-F238E27FC236}">
                <a16:creationId xmlns:a16="http://schemas.microsoft.com/office/drawing/2014/main" id="{A90809C7-CE9C-3A37-86D1-D5C33414BD2B}"/>
              </a:ext>
            </a:extLst>
          </p:cNvPr>
          <p:cNvGraphicFramePr>
            <a:graphicFrameLocks noGrp="1"/>
          </p:cNvGraphicFramePr>
          <p:nvPr>
            <p:ph sz="half" idx="2"/>
            <p:extLst>
              <p:ext uri="{D42A27DB-BD31-4B8C-83A1-F6EECF244321}">
                <p14:modId xmlns:p14="http://schemas.microsoft.com/office/powerpoint/2010/main" val="3983894992"/>
              </p:ext>
            </p:extLst>
          </p:nvPr>
        </p:nvGraphicFramePr>
        <p:xfrm>
          <a:off x="1041399" y="1461558"/>
          <a:ext cx="917786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85911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8400B-2E44-55B1-DBBF-440AD6C591F7}"/>
              </a:ext>
            </a:extLst>
          </p:cNvPr>
          <p:cNvSpPr>
            <a:spLocks noGrp="1"/>
          </p:cNvSpPr>
          <p:nvPr>
            <p:ph type="title"/>
          </p:nvPr>
        </p:nvSpPr>
        <p:spPr>
          <a:xfrm>
            <a:off x="838200" y="365125"/>
            <a:ext cx="10515600" cy="1325563"/>
          </a:xfrm>
        </p:spPr>
        <p:txBody>
          <a:bodyPr anchor="ctr">
            <a:normAutofit/>
          </a:bodyPr>
          <a:lstStyle/>
          <a:p>
            <a:r>
              <a:rPr lang="en-GB" b="1" dirty="0"/>
              <a:t>Leadership</a:t>
            </a:r>
            <a:r>
              <a:rPr lang="en-GB" dirty="0"/>
              <a:t>	</a:t>
            </a:r>
          </a:p>
        </p:txBody>
      </p:sp>
      <p:sp>
        <p:nvSpPr>
          <p:cNvPr id="3" name="Content Placeholder 2">
            <a:extLst>
              <a:ext uri="{FF2B5EF4-FFF2-40B4-BE49-F238E27FC236}">
                <a16:creationId xmlns:a16="http://schemas.microsoft.com/office/drawing/2014/main" id="{5FA94AB9-14D6-CA3B-6A4D-6A15509CE976}"/>
              </a:ext>
            </a:extLst>
          </p:cNvPr>
          <p:cNvSpPr>
            <a:spLocks noGrp="1"/>
          </p:cNvSpPr>
          <p:nvPr>
            <p:ph sz="half" idx="1"/>
          </p:nvPr>
        </p:nvSpPr>
        <p:spPr>
          <a:xfrm>
            <a:off x="711200" y="1436158"/>
            <a:ext cx="5181600" cy="4351338"/>
          </a:xfrm>
        </p:spPr>
        <p:txBody>
          <a:bodyPr>
            <a:normAutofit/>
          </a:bodyPr>
          <a:lstStyle/>
          <a:p>
            <a:pPr marL="0" indent="0">
              <a:buNone/>
            </a:pPr>
            <a:r>
              <a:rPr lang="en-GB" b="0" i="0" dirty="0">
                <a:solidFill>
                  <a:srgbClr val="333333"/>
                </a:solidFill>
                <a:effectLst/>
              </a:rPr>
              <a:t>Leadership is a set of behaviours used to help people align their collective direction, to execute strategic plans, and to continually adapt to change. </a:t>
            </a:r>
          </a:p>
          <a:p>
            <a:pPr marL="0" indent="0">
              <a:buNone/>
            </a:pPr>
            <a:r>
              <a:rPr lang="en-GB" b="1" dirty="0"/>
              <a:t>How does leadership differ from management?</a:t>
            </a:r>
          </a:p>
          <a:p>
            <a:pPr marL="0" indent="0">
              <a:buNone/>
            </a:pPr>
            <a:r>
              <a:rPr lang="en-GB" b="1" dirty="0"/>
              <a:t>How is a leader different to a manager?</a:t>
            </a:r>
          </a:p>
          <a:p>
            <a:endParaRPr lang="en-GB" dirty="0"/>
          </a:p>
          <a:p>
            <a:pPr marL="0" indent="0">
              <a:buNone/>
            </a:pPr>
            <a:endParaRPr lang="en-GB" dirty="0"/>
          </a:p>
        </p:txBody>
      </p:sp>
      <p:pic>
        <p:nvPicPr>
          <p:cNvPr id="1026" name="Picture 2" descr="Image result for I suppose leadership at one time meant muscles">
            <a:extLst>
              <a:ext uri="{FF2B5EF4-FFF2-40B4-BE49-F238E27FC236}">
                <a16:creationId xmlns:a16="http://schemas.microsoft.com/office/drawing/2014/main" id="{E29686A6-016C-32AF-BD07-D9E24820BAB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72200" y="2349659"/>
            <a:ext cx="5181600" cy="3303270"/>
          </a:xfrm>
          <a:prstGeom prst="rect">
            <a:avLst/>
          </a:prstGeom>
          <a:solidFill>
            <a:srgbClr val="FFFFFF"/>
          </a:solidFill>
        </p:spPr>
      </p:pic>
    </p:spTree>
    <p:extLst>
      <p:ext uri="{BB962C8B-B14F-4D97-AF65-F5344CB8AC3E}">
        <p14:creationId xmlns:p14="http://schemas.microsoft.com/office/powerpoint/2010/main" val="24299744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60ADB02-B7BF-1221-1727-DAB1E37BE4AC}"/>
              </a:ext>
            </a:extLst>
          </p:cNvPr>
          <p:cNvSpPr>
            <a:spLocks noGrp="1"/>
          </p:cNvSpPr>
          <p:nvPr>
            <p:ph type="title"/>
          </p:nvPr>
        </p:nvSpPr>
        <p:spPr>
          <a:xfrm>
            <a:off x="323321" y="262467"/>
            <a:ext cx="9269412" cy="550333"/>
          </a:xfrm>
        </p:spPr>
        <p:txBody>
          <a:bodyPr>
            <a:noAutofit/>
          </a:bodyPr>
          <a:lstStyle/>
          <a:p>
            <a:r>
              <a:rPr lang="en-GB" altLang="en-US" sz="1800" b="1" dirty="0"/>
              <a:t>The competencies and the leadership roles in the completing values framework (Quinn, 2007, p.48 in Tyler et al, 2009, p.7</a:t>
            </a:r>
            <a:endParaRPr lang="en-US" sz="1800" b="1" dirty="0"/>
          </a:p>
        </p:txBody>
      </p:sp>
      <p:pic>
        <p:nvPicPr>
          <p:cNvPr id="6" name="Picture 5">
            <a:extLst>
              <a:ext uri="{FF2B5EF4-FFF2-40B4-BE49-F238E27FC236}">
                <a16:creationId xmlns:a16="http://schemas.microsoft.com/office/drawing/2014/main" id="{3D493399-06E1-A23F-C321-70D0EB7D2DDE}"/>
              </a:ext>
            </a:extLst>
          </p:cNvPr>
          <p:cNvPicPr>
            <a:picLocks noChangeAspect="1"/>
          </p:cNvPicPr>
          <p:nvPr/>
        </p:nvPicPr>
        <p:blipFill>
          <a:blip r:embed="rId2"/>
          <a:stretch>
            <a:fillRect/>
          </a:stretch>
        </p:blipFill>
        <p:spPr>
          <a:xfrm>
            <a:off x="158263" y="1669310"/>
            <a:ext cx="3153335" cy="2765849"/>
          </a:xfrm>
          <a:prstGeom prst="rect">
            <a:avLst/>
          </a:prstGeom>
        </p:spPr>
      </p:pic>
      <p:pic>
        <p:nvPicPr>
          <p:cNvPr id="8" name="Picture 7">
            <a:extLst>
              <a:ext uri="{FF2B5EF4-FFF2-40B4-BE49-F238E27FC236}">
                <a16:creationId xmlns:a16="http://schemas.microsoft.com/office/drawing/2014/main" id="{AA641F88-42C1-8EE1-8779-CA9443A76C22}"/>
              </a:ext>
            </a:extLst>
          </p:cNvPr>
          <p:cNvPicPr>
            <a:picLocks noChangeAspect="1"/>
          </p:cNvPicPr>
          <p:nvPr/>
        </p:nvPicPr>
        <p:blipFill>
          <a:blip r:embed="rId3"/>
          <a:stretch>
            <a:fillRect/>
          </a:stretch>
        </p:blipFill>
        <p:spPr>
          <a:xfrm>
            <a:off x="4057189" y="1669310"/>
            <a:ext cx="3342634" cy="2765849"/>
          </a:xfrm>
          <a:prstGeom prst="rect">
            <a:avLst/>
          </a:prstGeom>
        </p:spPr>
      </p:pic>
      <p:pic>
        <p:nvPicPr>
          <p:cNvPr id="12" name="Picture 11">
            <a:extLst>
              <a:ext uri="{FF2B5EF4-FFF2-40B4-BE49-F238E27FC236}">
                <a16:creationId xmlns:a16="http://schemas.microsoft.com/office/drawing/2014/main" id="{07D0B0E5-DFAB-F517-ED8F-A568A5190777}"/>
              </a:ext>
            </a:extLst>
          </p:cNvPr>
          <p:cNvPicPr>
            <a:picLocks noChangeAspect="1"/>
          </p:cNvPicPr>
          <p:nvPr/>
        </p:nvPicPr>
        <p:blipFill>
          <a:blip r:embed="rId4"/>
          <a:stretch>
            <a:fillRect/>
          </a:stretch>
        </p:blipFill>
        <p:spPr>
          <a:xfrm>
            <a:off x="8263427" y="1669310"/>
            <a:ext cx="3447376" cy="2765848"/>
          </a:xfrm>
          <a:prstGeom prst="rect">
            <a:avLst/>
          </a:prstGeom>
        </p:spPr>
      </p:pic>
      <p:sp>
        <p:nvSpPr>
          <p:cNvPr id="13" name="Arrow: Right 12">
            <a:extLst>
              <a:ext uri="{FF2B5EF4-FFF2-40B4-BE49-F238E27FC236}">
                <a16:creationId xmlns:a16="http://schemas.microsoft.com/office/drawing/2014/main" id="{E8D7ADB5-A905-08B5-8823-0B8D190ACD30}"/>
              </a:ext>
            </a:extLst>
          </p:cNvPr>
          <p:cNvSpPr/>
          <p:nvPr/>
        </p:nvSpPr>
        <p:spPr>
          <a:xfrm>
            <a:off x="3193585" y="2618402"/>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01F7A39A-1935-9AF7-D96B-F52A40AB32EA}"/>
              </a:ext>
            </a:extLst>
          </p:cNvPr>
          <p:cNvSpPr/>
          <p:nvPr/>
        </p:nvSpPr>
        <p:spPr>
          <a:xfrm>
            <a:off x="7285019" y="2639569"/>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00345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1.bp.blogspot.com/-zUVONrXnLx0/UKNx8ZScWLI/AAAAAAAABVA/Lm0R13xhxog/s1600/Quinn's+Competing+values+Framework+2.jpeg">
            <a:extLst>
              <a:ext uri="{FF2B5EF4-FFF2-40B4-BE49-F238E27FC236}">
                <a16:creationId xmlns:a16="http://schemas.microsoft.com/office/drawing/2014/main" id="{FF1D297F-ACA9-1E4B-E639-97B2BED02CE7}"/>
              </a:ext>
            </a:extLst>
          </p:cNvPr>
          <p:cNvPicPr>
            <a:picLocks noGrp="1" noChangeAspect="1" noChangeArrowheads="1"/>
          </p:cNvPicPr>
          <p:nvPr>
            <p:ph type="pic" idx="1"/>
          </p:nvPr>
        </p:nvPicPr>
        <p:blipFill>
          <a:blip r:embed="rId2" cstate="print">
            <a:extLst>
              <a:ext uri="{28A0092B-C50C-407E-A947-70E740481C1C}">
                <a14:useLocalDpi xmlns:a14="http://schemas.microsoft.com/office/drawing/2010/main" val="0"/>
              </a:ext>
            </a:extLst>
          </a:blip>
          <a:srcRect l="2348" r="2348"/>
          <a:stretch/>
        </p:blipFill>
        <p:spPr>
          <a:xfrm>
            <a:off x="2260600" y="310091"/>
            <a:ext cx="7154333" cy="5251348"/>
          </a:xfrm>
          <a:noFill/>
        </p:spPr>
      </p:pic>
    </p:spTree>
    <p:extLst>
      <p:ext uri="{BB962C8B-B14F-4D97-AF65-F5344CB8AC3E}">
        <p14:creationId xmlns:p14="http://schemas.microsoft.com/office/powerpoint/2010/main" val="209642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BD8DF-470F-5FAF-1B8A-51627A02273C}"/>
              </a:ext>
            </a:extLst>
          </p:cNvPr>
          <p:cNvSpPr>
            <a:spLocks noGrp="1"/>
          </p:cNvSpPr>
          <p:nvPr>
            <p:ph type="title"/>
          </p:nvPr>
        </p:nvSpPr>
        <p:spPr/>
        <p:txBody>
          <a:bodyPr>
            <a:normAutofit fontScale="90000"/>
          </a:bodyPr>
          <a:lstStyle/>
          <a:p>
            <a:r>
              <a:rPr lang="en-GB" dirty="0">
                <a:hlinkClick r:id="rId3"/>
              </a:rPr>
              <a:t>Difference between leadership &amp; management</a:t>
            </a:r>
            <a:br>
              <a:rPr lang="en-GB" dirty="0"/>
            </a:br>
            <a:endParaRPr lang="en-GB" dirty="0"/>
          </a:p>
        </p:txBody>
      </p:sp>
      <p:pic>
        <p:nvPicPr>
          <p:cNvPr id="5" name="Online Media 4" title="Definition of Management">
            <a:hlinkClick r:id="" action="ppaction://media"/>
            <a:extLst>
              <a:ext uri="{FF2B5EF4-FFF2-40B4-BE49-F238E27FC236}">
                <a16:creationId xmlns:a16="http://schemas.microsoft.com/office/drawing/2014/main" id="{187773A4-966D-4444-2EFB-A319F6E15B99}"/>
              </a:ext>
            </a:extLst>
          </p:cNvPr>
          <p:cNvPicPr>
            <a:picLocks noRot="1" noChangeAspect="1"/>
          </p:cNvPicPr>
          <p:nvPr>
            <a:videoFile r:link="rId1"/>
          </p:nvPr>
        </p:nvPicPr>
        <p:blipFill>
          <a:blip r:embed="rId4"/>
          <a:stretch>
            <a:fillRect/>
          </a:stretch>
        </p:blipFill>
        <p:spPr>
          <a:xfrm>
            <a:off x="3048000" y="1706880"/>
            <a:ext cx="6419681" cy="3627120"/>
          </a:xfrm>
          <a:prstGeom prst="rect">
            <a:avLst/>
          </a:prstGeom>
        </p:spPr>
      </p:pic>
    </p:spTree>
    <p:extLst>
      <p:ext uri="{BB962C8B-B14F-4D97-AF65-F5344CB8AC3E}">
        <p14:creationId xmlns:p14="http://schemas.microsoft.com/office/powerpoint/2010/main" val="1247294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965430" y="629268"/>
            <a:ext cx="6586491" cy="1286160"/>
          </a:xfrm>
        </p:spPr>
        <p:txBody>
          <a:bodyPr anchor="b">
            <a:normAutofit fontScale="90000"/>
          </a:bodyPr>
          <a:lstStyle/>
          <a:p>
            <a:r>
              <a:rPr lang="en-GB" altLang="en-US" sz="3700" b="1"/>
              <a:t>What is the difference between leadership and management?</a:t>
            </a:r>
            <a:r>
              <a:rPr lang="en-GB" altLang="en-US" sz="3700"/>
              <a:t> </a:t>
            </a:r>
          </a:p>
        </p:txBody>
      </p:sp>
      <p:sp>
        <p:nvSpPr>
          <p:cNvPr id="9219" name="Content Placeholder 2"/>
          <p:cNvSpPr>
            <a:spLocks noGrp="1"/>
          </p:cNvSpPr>
          <p:nvPr>
            <p:ph idx="1"/>
          </p:nvPr>
        </p:nvSpPr>
        <p:spPr>
          <a:xfrm>
            <a:off x="4965431" y="2438400"/>
            <a:ext cx="6586489" cy="3785419"/>
          </a:xfrm>
        </p:spPr>
        <p:txBody>
          <a:bodyPr>
            <a:normAutofit/>
          </a:bodyPr>
          <a:lstStyle/>
          <a:p>
            <a:r>
              <a:rPr lang="en-GB" altLang="en-US" sz="2000" dirty="0"/>
              <a:t>Leaders are often viewed as different from managers in that they seek to </a:t>
            </a:r>
            <a:r>
              <a:rPr lang="en-GB" altLang="en-US" sz="2000" b="1" dirty="0"/>
              <a:t>guide</a:t>
            </a:r>
            <a:r>
              <a:rPr lang="en-GB" altLang="en-US" sz="2000" dirty="0"/>
              <a:t> and </a:t>
            </a:r>
            <a:r>
              <a:rPr lang="en-GB" altLang="en-US" sz="2000" b="1" dirty="0"/>
              <a:t>influence</a:t>
            </a:r>
            <a:r>
              <a:rPr lang="en-GB" altLang="en-US" sz="2000" dirty="0"/>
              <a:t> others into pursuing particular objectives or visions of the future, and </a:t>
            </a:r>
            <a:r>
              <a:rPr lang="en-GB" altLang="en-US" sz="2000" b="1" dirty="0"/>
              <a:t>motivate</a:t>
            </a:r>
            <a:r>
              <a:rPr lang="en-GB" altLang="en-US" sz="2000" dirty="0"/>
              <a:t> them into wanting to follow.</a:t>
            </a:r>
          </a:p>
          <a:p>
            <a:pPr marL="0" indent="0">
              <a:buNone/>
            </a:pPr>
            <a:endParaRPr lang="en-GB" altLang="en-US" sz="2000" dirty="0"/>
          </a:p>
          <a:p>
            <a:r>
              <a:rPr lang="en-GB" altLang="en-US" sz="2000" dirty="0"/>
              <a:t>Yuki (2002, p7) suggests that leadership is the process of influencing others to understand and agree about what needs to be done and how it can be done effectively, and the process of facilitating individual and collective efforts to accomplish the shared objectives.</a:t>
            </a:r>
          </a:p>
        </p:txBody>
      </p:sp>
      <p:pic>
        <p:nvPicPr>
          <p:cNvPr id="9221" name="Picture 9220">
            <a:extLst>
              <a:ext uri="{FF2B5EF4-FFF2-40B4-BE49-F238E27FC236}">
                <a16:creationId xmlns:a16="http://schemas.microsoft.com/office/drawing/2014/main" id="{FD35F9BF-8FF4-41A3-83FC-262F5A0FF4A7}"/>
              </a:ext>
            </a:extLst>
          </p:cNvPr>
          <p:cNvPicPr>
            <a:picLocks noChangeAspect="1"/>
          </p:cNvPicPr>
          <p:nvPr/>
        </p:nvPicPr>
        <p:blipFill rotWithShape="1">
          <a:blip r:embed="rId2"/>
          <a:srcRect l="28748" r="20557"/>
          <a:stretch/>
        </p:blipFill>
        <p:spPr>
          <a:xfrm>
            <a:off x="20" y="10"/>
            <a:ext cx="4635571" cy="5714990"/>
          </a:xfrm>
          <a:prstGeom prst="rect">
            <a:avLst/>
          </a:prstGeom>
          <a:effectLst/>
        </p:spPr>
      </p:pic>
    </p:spTree>
    <p:extLst>
      <p:ext uri="{BB962C8B-B14F-4D97-AF65-F5344CB8AC3E}">
        <p14:creationId xmlns:p14="http://schemas.microsoft.com/office/powerpoint/2010/main" val="4974340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594359" y="1209086"/>
            <a:ext cx="4350173" cy="4064925"/>
          </a:xfrm>
        </p:spPr>
        <p:txBody>
          <a:bodyPr anchor="ctr">
            <a:normAutofit fontScale="90000"/>
          </a:bodyPr>
          <a:lstStyle/>
          <a:p>
            <a:r>
              <a:rPr lang="en-GB" altLang="en-US" sz="5000" b="1" dirty="0"/>
              <a:t>What is the difference between leadership and management?</a:t>
            </a:r>
            <a:r>
              <a:rPr lang="en-GB" altLang="en-US" sz="5000" dirty="0"/>
              <a:t> </a:t>
            </a:r>
          </a:p>
        </p:txBody>
      </p:sp>
      <p:graphicFrame>
        <p:nvGraphicFramePr>
          <p:cNvPr id="10245" name="Content Placeholder 2">
            <a:extLst>
              <a:ext uri="{FF2B5EF4-FFF2-40B4-BE49-F238E27FC236}">
                <a16:creationId xmlns:a16="http://schemas.microsoft.com/office/drawing/2014/main" id="{EF80D4EF-B1D7-475E-9C84-10FAA980A98B}"/>
              </a:ext>
            </a:extLst>
          </p:cNvPr>
          <p:cNvGraphicFramePr>
            <a:graphicFrameLocks noGrp="1"/>
          </p:cNvGraphicFramePr>
          <p:nvPr>
            <p:ph idx="1"/>
            <p:extLst>
              <p:ext uri="{D42A27DB-BD31-4B8C-83A1-F6EECF244321}">
                <p14:modId xmlns:p14="http://schemas.microsoft.com/office/powerpoint/2010/main" val="2975938409"/>
              </p:ext>
            </p:extLst>
          </p:nvPr>
        </p:nvGraphicFramePr>
        <p:xfrm>
          <a:off x="5614416" y="1778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6754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25CF7D0-78CF-0143-B462-BD19989A7CE9}"/>
              </a:ext>
            </a:extLst>
          </p:cNvPr>
          <p:cNvSpPr>
            <a:spLocks noGrp="1"/>
          </p:cNvSpPr>
          <p:nvPr>
            <p:ph type="title"/>
          </p:nvPr>
        </p:nvSpPr>
        <p:spPr/>
        <p:txBody>
          <a:bodyPr/>
          <a:lstStyle/>
          <a:p>
            <a:r>
              <a:rPr lang="en-GB" altLang="en-US" b="1" dirty="0"/>
              <a:t>Differences between leaders and managers</a:t>
            </a:r>
            <a:endParaRPr lang="en-US" b="1" dirty="0"/>
          </a:p>
        </p:txBody>
      </p:sp>
      <p:sp>
        <p:nvSpPr>
          <p:cNvPr id="8" name="Text Placeholder 7">
            <a:extLst>
              <a:ext uri="{FF2B5EF4-FFF2-40B4-BE49-F238E27FC236}">
                <a16:creationId xmlns:a16="http://schemas.microsoft.com/office/drawing/2014/main" id="{BC51AF01-08AE-9842-B55B-71286011F0EF}"/>
              </a:ext>
            </a:extLst>
          </p:cNvPr>
          <p:cNvSpPr>
            <a:spLocks noGrp="1"/>
          </p:cNvSpPr>
          <p:nvPr>
            <p:ph type="body" idx="1"/>
          </p:nvPr>
        </p:nvSpPr>
        <p:spPr>
          <a:xfrm>
            <a:off x="839788" y="1614488"/>
            <a:ext cx="5157787" cy="823912"/>
          </a:xfrm>
        </p:spPr>
        <p:txBody>
          <a:bodyPr>
            <a:normAutofit fontScale="32500" lnSpcReduction="20000"/>
          </a:bodyPr>
          <a:lstStyle/>
          <a:p>
            <a:endParaRPr lang="en-GB" altLang="en-US" dirty="0"/>
          </a:p>
          <a:p>
            <a:r>
              <a:rPr lang="en-GB" altLang="en-US" sz="4900" dirty="0"/>
              <a:t>Management</a:t>
            </a:r>
          </a:p>
          <a:p>
            <a:r>
              <a:rPr lang="en-GB" altLang="en-US" sz="4900" dirty="0"/>
              <a:t>‘Produces order and consistency’</a:t>
            </a:r>
          </a:p>
          <a:p>
            <a:endParaRPr lang="en-US" dirty="0"/>
          </a:p>
        </p:txBody>
      </p:sp>
      <p:sp>
        <p:nvSpPr>
          <p:cNvPr id="9" name="Content Placeholder 8">
            <a:extLst>
              <a:ext uri="{FF2B5EF4-FFF2-40B4-BE49-F238E27FC236}">
                <a16:creationId xmlns:a16="http://schemas.microsoft.com/office/drawing/2014/main" id="{2641AD63-E402-9B4F-8BCB-1790CF1CF441}"/>
              </a:ext>
            </a:extLst>
          </p:cNvPr>
          <p:cNvSpPr>
            <a:spLocks noGrp="1"/>
          </p:cNvSpPr>
          <p:nvPr>
            <p:ph sz="half" idx="2"/>
          </p:nvPr>
        </p:nvSpPr>
        <p:spPr>
          <a:xfrm>
            <a:off x="665163" y="2208741"/>
            <a:ext cx="5157787" cy="3684588"/>
          </a:xfrm>
        </p:spPr>
        <p:txBody>
          <a:bodyPr>
            <a:normAutofit/>
          </a:bodyPr>
          <a:lstStyle/>
          <a:p>
            <a:r>
              <a:rPr lang="en-GB" altLang="en-US" sz="1600" dirty="0"/>
              <a:t>Planning/Budgeting</a:t>
            </a:r>
          </a:p>
          <a:p>
            <a:pPr lvl="1"/>
            <a:r>
              <a:rPr lang="en-GB" altLang="en-US" sz="1600" dirty="0"/>
              <a:t>Establish agendas</a:t>
            </a:r>
          </a:p>
          <a:p>
            <a:pPr lvl="1"/>
            <a:r>
              <a:rPr lang="en-GB" altLang="en-US" sz="1600" dirty="0"/>
              <a:t>Set Timetables</a:t>
            </a:r>
          </a:p>
          <a:p>
            <a:pPr lvl="1"/>
            <a:r>
              <a:rPr lang="en-GB" altLang="en-US" sz="1600" dirty="0"/>
              <a:t>Allocate Resources</a:t>
            </a:r>
          </a:p>
          <a:p>
            <a:r>
              <a:rPr lang="en-GB" altLang="en-US" sz="1600" dirty="0"/>
              <a:t>Organising/Staffing</a:t>
            </a:r>
          </a:p>
          <a:p>
            <a:pPr lvl="1"/>
            <a:r>
              <a:rPr lang="en-GB" altLang="en-US" sz="1600" dirty="0"/>
              <a:t>Provide Structure</a:t>
            </a:r>
          </a:p>
          <a:p>
            <a:pPr lvl="1"/>
            <a:r>
              <a:rPr lang="en-GB" altLang="en-US" sz="1600" dirty="0"/>
              <a:t>Make Job Placements</a:t>
            </a:r>
          </a:p>
          <a:p>
            <a:pPr lvl="1"/>
            <a:r>
              <a:rPr lang="en-GB" altLang="en-US" sz="1600" dirty="0"/>
              <a:t>Establish rules and procedures</a:t>
            </a:r>
          </a:p>
          <a:p>
            <a:r>
              <a:rPr lang="en-GB" altLang="en-US" sz="1600" dirty="0"/>
              <a:t>Controlling/Problem Solving</a:t>
            </a:r>
          </a:p>
          <a:p>
            <a:pPr lvl="1"/>
            <a:r>
              <a:rPr lang="en-GB" altLang="en-US" sz="1600" dirty="0"/>
              <a:t>Develop incentives</a:t>
            </a:r>
          </a:p>
          <a:p>
            <a:pPr lvl="1"/>
            <a:r>
              <a:rPr lang="en-GB" altLang="en-US" sz="1600" dirty="0"/>
              <a:t>Generate creative solutions</a:t>
            </a:r>
          </a:p>
          <a:p>
            <a:pPr lvl="1"/>
            <a:r>
              <a:rPr lang="en-GB" altLang="en-US" sz="1600" dirty="0"/>
              <a:t>Take corrective action</a:t>
            </a:r>
          </a:p>
          <a:p>
            <a:pPr marL="0" indent="0">
              <a:buNone/>
            </a:pPr>
            <a:endParaRPr lang="en-US" dirty="0"/>
          </a:p>
        </p:txBody>
      </p:sp>
      <p:sp>
        <p:nvSpPr>
          <p:cNvPr id="10" name="Text Placeholder 9">
            <a:extLst>
              <a:ext uri="{FF2B5EF4-FFF2-40B4-BE49-F238E27FC236}">
                <a16:creationId xmlns:a16="http://schemas.microsoft.com/office/drawing/2014/main" id="{5D2D340A-DFF4-D24D-9E6A-FD53D6BDDBE8}"/>
              </a:ext>
            </a:extLst>
          </p:cNvPr>
          <p:cNvSpPr>
            <a:spLocks noGrp="1"/>
          </p:cNvSpPr>
          <p:nvPr>
            <p:ph type="body" sz="quarter" idx="3"/>
          </p:nvPr>
        </p:nvSpPr>
        <p:spPr>
          <a:xfrm>
            <a:off x="6172200" y="1592792"/>
            <a:ext cx="5183188" cy="823912"/>
          </a:xfrm>
        </p:spPr>
        <p:txBody>
          <a:bodyPr>
            <a:normAutofit fontScale="32500" lnSpcReduction="20000"/>
          </a:bodyPr>
          <a:lstStyle/>
          <a:p>
            <a:r>
              <a:rPr lang="en-GB" altLang="en-US" sz="4900" dirty="0"/>
              <a:t>Leadership</a:t>
            </a:r>
          </a:p>
          <a:p>
            <a:r>
              <a:rPr lang="en-GB" altLang="en-US" sz="4900" dirty="0"/>
              <a:t>‘Produces change and movement’</a:t>
            </a:r>
          </a:p>
          <a:p>
            <a:endParaRPr lang="en-US" dirty="0"/>
          </a:p>
        </p:txBody>
      </p:sp>
      <p:sp>
        <p:nvSpPr>
          <p:cNvPr id="11" name="Content Placeholder 10">
            <a:extLst>
              <a:ext uri="{FF2B5EF4-FFF2-40B4-BE49-F238E27FC236}">
                <a16:creationId xmlns:a16="http://schemas.microsoft.com/office/drawing/2014/main" id="{F9F02B87-C47C-9E41-81FF-254FA6DB1DE0}"/>
              </a:ext>
            </a:extLst>
          </p:cNvPr>
          <p:cNvSpPr>
            <a:spLocks noGrp="1"/>
          </p:cNvSpPr>
          <p:nvPr>
            <p:ph sz="quarter" idx="4"/>
          </p:nvPr>
        </p:nvSpPr>
        <p:spPr>
          <a:xfrm>
            <a:off x="6146799" y="2149474"/>
            <a:ext cx="5183188" cy="3684588"/>
          </a:xfrm>
        </p:spPr>
        <p:txBody>
          <a:bodyPr>
            <a:normAutofit/>
          </a:bodyPr>
          <a:lstStyle/>
          <a:p>
            <a:pPr>
              <a:defRPr/>
            </a:pPr>
            <a:r>
              <a:rPr lang="en-GB" sz="1600" dirty="0"/>
              <a:t>Establishing Direction</a:t>
            </a:r>
          </a:p>
          <a:p>
            <a:pPr lvl="1">
              <a:defRPr/>
            </a:pPr>
            <a:r>
              <a:rPr lang="en-GB" sz="1600" dirty="0"/>
              <a:t>Create a vision</a:t>
            </a:r>
          </a:p>
          <a:p>
            <a:pPr lvl="1">
              <a:defRPr/>
            </a:pPr>
            <a:r>
              <a:rPr lang="en-GB" sz="1600" dirty="0"/>
              <a:t>Clarify big picture</a:t>
            </a:r>
          </a:p>
          <a:p>
            <a:pPr lvl="1">
              <a:defRPr/>
            </a:pPr>
            <a:r>
              <a:rPr lang="en-GB" sz="1600" dirty="0"/>
              <a:t>Set strategies</a:t>
            </a:r>
          </a:p>
          <a:p>
            <a:pPr>
              <a:defRPr/>
            </a:pPr>
            <a:r>
              <a:rPr lang="en-GB" sz="1600" dirty="0"/>
              <a:t>Aligning People</a:t>
            </a:r>
          </a:p>
          <a:p>
            <a:pPr lvl="1">
              <a:defRPr/>
            </a:pPr>
            <a:r>
              <a:rPr lang="en-GB" sz="1600" dirty="0"/>
              <a:t>Communicate goals</a:t>
            </a:r>
          </a:p>
          <a:p>
            <a:pPr lvl="1">
              <a:defRPr/>
            </a:pPr>
            <a:r>
              <a:rPr lang="en-GB" sz="1600" dirty="0"/>
              <a:t>Seek Commitment</a:t>
            </a:r>
          </a:p>
          <a:p>
            <a:pPr lvl="1">
              <a:defRPr/>
            </a:pPr>
            <a:r>
              <a:rPr lang="en-GB" sz="1600" dirty="0"/>
              <a:t>Build teams and coalitions</a:t>
            </a:r>
          </a:p>
          <a:p>
            <a:pPr>
              <a:defRPr/>
            </a:pPr>
            <a:r>
              <a:rPr lang="en-GB" sz="1600" dirty="0"/>
              <a:t>Motivating and Inspiring</a:t>
            </a:r>
          </a:p>
          <a:p>
            <a:pPr lvl="1">
              <a:defRPr/>
            </a:pPr>
            <a:r>
              <a:rPr lang="en-GB" sz="1600" dirty="0"/>
              <a:t>Inspire and energise</a:t>
            </a:r>
          </a:p>
          <a:p>
            <a:pPr lvl="1">
              <a:defRPr/>
            </a:pPr>
            <a:r>
              <a:rPr lang="en-GB" sz="1600" dirty="0"/>
              <a:t>Empower Subordinates</a:t>
            </a:r>
          </a:p>
          <a:p>
            <a:pPr lvl="1">
              <a:defRPr/>
            </a:pPr>
            <a:r>
              <a:rPr lang="en-GB" sz="1600" dirty="0"/>
              <a:t>Satisfy unmet needs</a:t>
            </a:r>
          </a:p>
          <a:p>
            <a:endParaRPr lang="en-US" dirty="0"/>
          </a:p>
        </p:txBody>
      </p:sp>
    </p:spTree>
    <p:extLst>
      <p:ext uri="{BB962C8B-B14F-4D97-AF65-F5344CB8AC3E}">
        <p14:creationId xmlns:p14="http://schemas.microsoft.com/office/powerpoint/2010/main" val="18670334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D5879-871A-E8E3-3FD7-57098F37543F}"/>
              </a:ext>
            </a:extLst>
          </p:cNvPr>
          <p:cNvSpPr>
            <a:spLocks noGrp="1"/>
          </p:cNvSpPr>
          <p:nvPr>
            <p:ph type="title"/>
          </p:nvPr>
        </p:nvSpPr>
        <p:spPr/>
        <p:txBody>
          <a:bodyPr/>
          <a:lstStyle/>
          <a:p>
            <a:pPr algn="ctr"/>
            <a:r>
              <a:rPr lang="en-GB" b="1" dirty="0"/>
              <a:t>Managers vs Leaders</a:t>
            </a:r>
          </a:p>
        </p:txBody>
      </p:sp>
      <p:pic>
        <p:nvPicPr>
          <p:cNvPr id="4" name="Content Placeholder 3">
            <a:extLst>
              <a:ext uri="{FF2B5EF4-FFF2-40B4-BE49-F238E27FC236}">
                <a16:creationId xmlns:a16="http://schemas.microsoft.com/office/drawing/2014/main" id="{B49E0190-077B-DEEE-38E7-64CF18313B04}"/>
              </a:ext>
            </a:extLst>
          </p:cNvPr>
          <p:cNvPicPr>
            <a:picLocks noGrp="1" noChangeAspect="1"/>
          </p:cNvPicPr>
          <p:nvPr>
            <p:ph idx="1"/>
          </p:nvPr>
        </p:nvPicPr>
        <p:blipFill>
          <a:blip r:embed="rId2"/>
          <a:stretch>
            <a:fillRect/>
          </a:stretch>
        </p:blipFill>
        <p:spPr>
          <a:xfrm>
            <a:off x="3444421" y="1509824"/>
            <a:ext cx="4410026" cy="3944678"/>
          </a:xfrm>
          <a:prstGeom prst="rect">
            <a:avLst/>
          </a:prstGeom>
        </p:spPr>
      </p:pic>
      <p:sp>
        <p:nvSpPr>
          <p:cNvPr id="3" name="Arrow: Right 2">
            <a:extLst>
              <a:ext uri="{FF2B5EF4-FFF2-40B4-BE49-F238E27FC236}">
                <a16:creationId xmlns:a16="http://schemas.microsoft.com/office/drawing/2014/main" id="{4AD7CE9C-4954-BBF0-76B8-3E0675163867}"/>
              </a:ext>
            </a:extLst>
          </p:cNvPr>
          <p:cNvSpPr/>
          <p:nvPr/>
        </p:nvSpPr>
        <p:spPr>
          <a:xfrm>
            <a:off x="2466013" y="2350755"/>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7A484511-A71F-7B96-7DF9-E19FDB5D3F86}"/>
              </a:ext>
            </a:extLst>
          </p:cNvPr>
          <p:cNvSpPr/>
          <p:nvPr/>
        </p:nvSpPr>
        <p:spPr>
          <a:xfrm rot="10800000">
            <a:off x="7854447" y="4301068"/>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0A65065-8CD3-0916-ABDE-E5332B3D0A3C}"/>
              </a:ext>
            </a:extLst>
          </p:cNvPr>
          <p:cNvSpPr txBox="1"/>
          <p:nvPr/>
        </p:nvSpPr>
        <p:spPr>
          <a:xfrm>
            <a:off x="9004401" y="4220218"/>
            <a:ext cx="1346200" cy="646331"/>
          </a:xfrm>
          <a:prstGeom prst="rect">
            <a:avLst/>
          </a:prstGeom>
          <a:noFill/>
        </p:spPr>
        <p:txBody>
          <a:bodyPr wrap="square" rtlCol="0">
            <a:spAutoFit/>
          </a:bodyPr>
          <a:lstStyle/>
          <a:p>
            <a:r>
              <a:rPr lang="en-GB" dirty="0"/>
              <a:t>Leaders’ focus……</a:t>
            </a:r>
          </a:p>
        </p:txBody>
      </p:sp>
      <p:sp>
        <p:nvSpPr>
          <p:cNvPr id="7" name="TextBox 6">
            <a:extLst>
              <a:ext uri="{FF2B5EF4-FFF2-40B4-BE49-F238E27FC236}">
                <a16:creationId xmlns:a16="http://schemas.microsoft.com/office/drawing/2014/main" id="{877A4F24-DB70-BDDF-A044-C3F0E5EF98BC}"/>
              </a:ext>
            </a:extLst>
          </p:cNvPr>
          <p:cNvSpPr txBox="1"/>
          <p:nvPr/>
        </p:nvSpPr>
        <p:spPr>
          <a:xfrm>
            <a:off x="1100667" y="2503155"/>
            <a:ext cx="1346200" cy="646331"/>
          </a:xfrm>
          <a:prstGeom prst="rect">
            <a:avLst/>
          </a:prstGeom>
          <a:noFill/>
        </p:spPr>
        <p:txBody>
          <a:bodyPr wrap="square" rtlCol="0">
            <a:spAutoFit/>
          </a:bodyPr>
          <a:lstStyle/>
          <a:p>
            <a:r>
              <a:rPr lang="en-GB" dirty="0"/>
              <a:t>Managers’ focus……</a:t>
            </a:r>
          </a:p>
        </p:txBody>
      </p:sp>
    </p:spTree>
    <p:extLst>
      <p:ext uri="{BB962C8B-B14F-4D97-AF65-F5344CB8AC3E}">
        <p14:creationId xmlns:p14="http://schemas.microsoft.com/office/powerpoint/2010/main" val="26089815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Rectangle 3">
            <a:extLst>
              <a:ext uri="{FF2B5EF4-FFF2-40B4-BE49-F238E27FC236}">
                <a16:creationId xmlns:a16="http://schemas.microsoft.com/office/drawing/2014/main" id="{CD4D1C4C-1BDC-F2DD-E2AB-D57702FAFE9F}"/>
              </a:ext>
            </a:extLst>
          </p:cNvPr>
          <p:cNvGraphicFramePr>
            <a:graphicFrameLocks/>
          </p:cNvGraphicFramePr>
          <p:nvPr>
            <p:extLst>
              <p:ext uri="{D42A27DB-BD31-4B8C-83A1-F6EECF244321}">
                <p14:modId xmlns:p14="http://schemas.microsoft.com/office/powerpoint/2010/main" val="3497537021"/>
              </p:ext>
            </p:extLst>
          </p:nvPr>
        </p:nvGraphicFramePr>
        <p:xfrm>
          <a:off x="4682066" y="74333"/>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a:extLst>
              <a:ext uri="{FF2B5EF4-FFF2-40B4-BE49-F238E27FC236}">
                <a16:creationId xmlns:a16="http://schemas.microsoft.com/office/drawing/2014/main" id="{C18308D9-6DA6-F76C-B612-36CF3D6E0A42}"/>
              </a:ext>
            </a:extLst>
          </p:cNvPr>
          <p:cNvSpPr>
            <a:spLocks noGrp="1"/>
          </p:cNvSpPr>
          <p:nvPr>
            <p:ph type="title"/>
          </p:nvPr>
        </p:nvSpPr>
        <p:spPr>
          <a:xfrm>
            <a:off x="838199" y="365125"/>
            <a:ext cx="3843867" cy="4037542"/>
          </a:xfrm>
        </p:spPr>
        <p:txBody>
          <a:bodyPr>
            <a:normAutofit/>
          </a:bodyPr>
          <a:lstStyle/>
          <a:p>
            <a:r>
              <a:rPr lang="en-GB" b="1" dirty="0"/>
              <a:t>Effective management &amp; leadership</a:t>
            </a:r>
          </a:p>
        </p:txBody>
      </p:sp>
    </p:spTree>
    <p:extLst>
      <p:ext uri="{BB962C8B-B14F-4D97-AF65-F5344CB8AC3E}">
        <p14:creationId xmlns:p14="http://schemas.microsoft.com/office/powerpoint/2010/main" val="14044733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Title 1">
            <a:extLst>
              <a:ext uri="{FF2B5EF4-FFF2-40B4-BE49-F238E27FC236}">
                <a16:creationId xmlns:a16="http://schemas.microsoft.com/office/drawing/2014/main" id="{2B83BB74-6AEA-0219-0F18-16BC6CF8684A}"/>
              </a:ext>
            </a:extLst>
          </p:cNvPr>
          <p:cNvSpPr>
            <a:spLocks noGrp="1"/>
          </p:cNvSpPr>
          <p:nvPr>
            <p:ph type="title"/>
          </p:nvPr>
        </p:nvSpPr>
        <p:spPr>
          <a:xfrm>
            <a:off x="838200" y="365125"/>
            <a:ext cx="10515600" cy="1325563"/>
          </a:xfrm>
        </p:spPr>
        <p:txBody>
          <a:bodyPr/>
          <a:lstStyle/>
          <a:p>
            <a:r>
              <a:rPr lang="en-US" b="1" dirty="0"/>
              <a:t>Youth work: Jeffs &amp; Smith (1987)</a:t>
            </a:r>
          </a:p>
        </p:txBody>
      </p:sp>
      <p:sp>
        <p:nvSpPr>
          <p:cNvPr id="2057" name="Content Placeholder 2">
            <a:extLst>
              <a:ext uri="{FF2B5EF4-FFF2-40B4-BE49-F238E27FC236}">
                <a16:creationId xmlns:a16="http://schemas.microsoft.com/office/drawing/2014/main" id="{2D8E5F71-B1BA-0124-74FA-C1837D8281A0}"/>
              </a:ext>
            </a:extLst>
          </p:cNvPr>
          <p:cNvSpPr>
            <a:spLocks noGrp="1"/>
          </p:cNvSpPr>
          <p:nvPr>
            <p:ph sz="half" idx="1"/>
          </p:nvPr>
        </p:nvSpPr>
        <p:spPr>
          <a:xfrm>
            <a:off x="838200" y="1371600"/>
            <a:ext cx="7230230" cy="4514611"/>
          </a:xfrm>
        </p:spPr>
        <p:txBody>
          <a:bodyPr>
            <a:normAutofit lnSpcReduction="10000"/>
          </a:bodyPr>
          <a:lstStyle/>
          <a:p>
            <a:pPr marL="0" indent="0">
              <a:buNone/>
            </a:pPr>
            <a:r>
              <a:rPr lang="en-US" b="1" dirty="0"/>
              <a:t>Chapters in this book:</a:t>
            </a:r>
          </a:p>
          <a:p>
            <a:r>
              <a:rPr lang="en-US" dirty="0"/>
              <a:t>Youth workers as redcoats</a:t>
            </a:r>
          </a:p>
          <a:p>
            <a:r>
              <a:rPr lang="en-US" dirty="0"/>
              <a:t>Youth workers as social workers</a:t>
            </a:r>
          </a:p>
          <a:p>
            <a:r>
              <a:rPr lang="en-US" dirty="0"/>
              <a:t>Youth workers as community workers</a:t>
            </a:r>
          </a:p>
          <a:p>
            <a:r>
              <a:rPr lang="en-US" dirty="0"/>
              <a:t>Youth workers as educators</a:t>
            </a:r>
          </a:p>
          <a:p>
            <a:r>
              <a:rPr lang="en-US" dirty="0"/>
              <a:t>Youth workers as caretakers</a:t>
            </a:r>
          </a:p>
          <a:p>
            <a:r>
              <a:rPr lang="en-US" dirty="0"/>
              <a:t>Youth workers as casualties</a:t>
            </a:r>
          </a:p>
          <a:p>
            <a:r>
              <a:rPr lang="en-US" dirty="0"/>
              <a:t>Youth workers as entrepreneurs</a:t>
            </a:r>
          </a:p>
          <a:p>
            <a:r>
              <a:rPr lang="en-US" dirty="0"/>
              <a:t>Youth workers as character builders</a:t>
            </a:r>
          </a:p>
          <a:p>
            <a:pPr marL="0" indent="0">
              <a:buNone/>
            </a:pPr>
            <a:endParaRPr lang="en-US" dirty="0"/>
          </a:p>
          <a:p>
            <a:pPr marL="0" indent="0">
              <a:buNone/>
            </a:pPr>
            <a:endParaRPr lang="en-US" dirty="0"/>
          </a:p>
        </p:txBody>
      </p:sp>
      <p:pic>
        <p:nvPicPr>
          <p:cNvPr id="2050" name="Picture 2" descr="Youth Work By Tony, Smith, Mark Jeffs">
            <a:extLst>
              <a:ext uri="{FF2B5EF4-FFF2-40B4-BE49-F238E27FC236}">
                <a16:creationId xmlns:a16="http://schemas.microsoft.com/office/drawing/2014/main" id="{D6855C88-D9F4-73BC-E835-D9CD02B80A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68430" y="1483518"/>
            <a:ext cx="3890963" cy="3890963"/>
          </a:xfrm>
          <a:prstGeom prst="rect">
            <a:avLst/>
          </a:prstGeom>
          <a:solidFill>
            <a:srgbClr val="FFFFFF"/>
          </a:solidFill>
        </p:spPr>
      </p:pic>
    </p:spTree>
    <p:extLst>
      <p:ext uri="{BB962C8B-B14F-4D97-AF65-F5344CB8AC3E}">
        <p14:creationId xmlns:p14="http://schemas.microsoft.com/office/powerpoint/2010/main" val="36519956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6FC4B-DA59-15B6-A51F-50303573491D}"/>
              </a:ext>
            </a:extLst>
          </p:cNvPr>
          <p:cNvSpPr>
            <a:spLocks noGrp="1"/>
          </p:cNvSpPr>
          <p:nvPr>
            <p:ph type="title"/>
          </p:nvPr>
        </p:nvSpPr>
        <p:spPr/>
        <p:txBody>
          <a:bodyPr/>
          <a:lstStyle/>
          <a:p>
            <a:r>
              <a:rPr lang="en-GB" altLang="en-US" b="1" dirty="0"/>
              <a:t>Modern Day Youth Work</a:t>
            </a:r>
            <a:endParaRPr lang="en-GB" b="1" dirty="0"/>
          </a:p>
        </p:txBody>
      </p:sp>
      <p:sp>
        <p:nvSpPr>
          <p:cNvPr id="3" name="Content Placeholder 2">
            <a:extLst>
              <a:ext uri="{FF2B5EF4-FFF2-40B4-BE49-F238E27FC236}">
                <a16:creationId xmlns:a16="http://schemas.microsoft.com/office/drawing/2014/main" id="{80084108-8585-8B60-1963-6FBA11AFEA42}"/>
              </a:ext>
            </a:extLst>
          </p:cNvPr>
          <p:cNvSpPr>
            <a:spLocks noGrp="1"/>
          </p:cNvSpPr>
          <p:nvPr>
            <p:ph idx="1"/>
          </p:nvPr>
        </p:nvSpPr>
        <p:spPr>
          <a:xfrm>
            <a:off x="838200" y="1474751"/>
            <a:ext cx="11187223" cy="4351338"/>
          </a:xfrm>
        </p:spPr>
        <p:txBody>
          <a:bodyPr>
            <a:normAutofit/>
          </a:bodyPr>
          <a:lstStyle/>
          <a:p>
            <a:r>
              <a:rPr lang="en-GB" sz="2400" dirty="0"/>
              <a:t>According to Tyler</a:t>
            </a:r>
            <a:r>
              <a:rPr lang="en-GB" sz="2400" i="1" dirty="0"/>
              <a:t> et al</a:t>
            </a:r>
            <a:r>
              <a:rPr lang="en-GB" sz="2400" dirty="0"/>
              <a:t> (2009, p. 10)</a:t>
            </a:r>
            <a:r>
              <a:rPr lang="en-GB" sz="2400" i="1" dirty="0"/>
              <a:t>, </a:t>
            </a:r>
            <a:r>
              <a:rPr lang="en-GB" sz="2400" dirty="0"/>
              <a:t>modern day youth work is becoming increasingly undertaken in a range of organisations, and youth work practitioners are being employed by a host of different agencies. </a:t>
            </a:r>
            <a:endParaRPr lang="en-US" sz="2400" dirty="0"/>
          </a:p>
          <a:p>
            <a:r>
              <a:rPr lang="en-GB" sz="2400" dirty="0"/>
              <a:t>Wylie (1998, p. 212) agrees and states that youth work appears to be a much needed service, with youth workers being employed in a wide variety of organisational settings. He argues that the youth service forms only part of the overall delivery of work with young people.</a:t>
            </a:r>
          </a:p>
          <a:p>
            <a:pPr marL="0" indent="0">
              <a:buNone/>
            </a:pPr>
            <a:endParaRPr lang="en-GB" sz="2400" b="1" dirty="0"/>
          </a:p>
          <a:p>
            <a:pPr marL="0" indent="0">
              <a:buNone/>
            </a:pPr>
            <a:r>
              <a:rPr lang="en-GB" sz="2400" b="1" dirty="0"/>
              <a:t>In your experience, where are youth workers employed…..and are they really youth workers? </a:t>
            </a:r>
            <a:endParaRPr lang="en-US" sz="2400" b="1" dirty="0"/>
          </a:p>
          <a:p>
            <a:endParaRPr lang="en-GB" dirty="0"/>
          </a:p>
        </p:txBody>
      </p:sp>
    </p:spTree>
    <p:extLst>
      <p:ext uri="{BB962C8B-B14F-4D97-AF65-F5344CB8AC3E}">
        <p14:creationId xmlns:p14="http://schemas.microsoft.com/office/powerpoint/2010/main" val="3395303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8488-D18C-CB4B-822B-C53413701E55}"/>
              </a:ext>
            </a:extLst>
          </p:cNvPr>
          <p:cNvSpPr>
            <a:spLocks noGrp="1"/>
          </p:cNvSpPr>
          <p:nvPr>
            <p:ph type="title"/>
          </p:nvPr>
        </p:nvSpPr>
        <p:spPr>
          <a:xfrm>
            <a:off x="236299" y="553362"/>
            <a:ext cx="5232847" cy="1453415"/>
          </a:xfrm>
        </p:spPr>
        <p:txBody>
          <a:bodyPr>
            <a:normAutofit/>
          </a:bodyPr>
          <a:lstStyle/>
          <a:p>
            <a:r>
              <a:rPr lang="en-US" sz="3600" b="1" dirty="0">
                <a:solidFill>
                  <a:schemeClr val="tx2"/>
                </a:solidFill>
                <a:latin typeface="+mn-lt"/>
              </a:rPr>
              <a:t>Directed Study-14.11</a:t>
            </a:r>
          </a:p>
        </p:txBody>
      </p:sp>
      <p:sp>
        <p:nvSpPr>
          <p:cNvPr id="3" name="Content Placeholder 2">
            <a:extLst>
              <a:ext uri="{FF2B5EF4-FFF2-40B4-BE49-F238E27FC236}">
                <a16:creationId xmlns:a16="http://schemas.microsoft.com/office/drawing/2014/main" id="{9CDC9C09-DF83-6644-8B94-C1316B4707FE}"/>
              </a:ext>
            </a:extLst>
          </p:cNvPr>
          <p:cNvSpPr>
            <a:spLocks noGrp="1"/>
          </p:cNvSpPr>
          <p:nvPr>
            <p:ph idx="1"/>
          </p:nvPr>
        </p:nvSpPr>
        <p:spPr>
          <a:xfrm>
            <a:off x="6096000" y="1426588"/>
            <a:ext cx="5221224" cy="3797346"/>
          </a:xfrm>
        </p:spPr>
        <p:txBody>
          <a:bodyPr anchor="ctr">
            <a:normAutofit/>
          </a:bodyPr>
          <a:lstStyle/>
          <a:p>
            <a:r>
              <a:rPr lang="en-US" sz="1800" dirty="0">
                <a:solidFill>
                  <a:schemeClr val="tx2"/>
                </a:solidFill>
              </a:rPr>
              <a:t>Locate </a:t>
            </a:r>
            <a:r>
              <a:rPr lang="en-US" sz="1800" dirty="0" err="1">
                <a:solidFill>
                  <a:schemeClr val="tx2"/>
                </a:solidFill>
              </a:rPr>
              <a:t>organisational</a:t>
            </a:r>
            <a:r>
              <a:rPr lang="en-US" sz="1800" dirty="0">
                <a:solidFill>
                  <a:schemeClr val="tx2"/>
                </a:solidFill>
              </a:rPr>
              <a:t> policy, contract &amp; proformas- </a:t>
            </a:r>
            <a:r>
              <a:rPr lang="en-US" sz="1800" b="1" dirty="0">
                <a:solidFill>
                  <a:schemeClr val="tx2"/>
                </a:solidFill>
              </a:rPr>
              <a:t>review key points, identify any barriers it creates</a:t>
            </a:r>
          </a:p>
          <a:p>
            <a:r>
              <a:rPr lang="en-US" sz="1800" b="1" dirty="0">
                <a:solidFill>
                  <a:schemeClr val="tx2"/>
                </a:solidFill>
              </a:rPr>
              <a:t>Prepare your supervision contract </a:t>
            </a:r>
            <a:r>
              <a:rPr lang="en-US" sz="1800" dirty="0">
                <a:solidFill>
                  <a:schemeClr val="tx2"/>
                </a:solidFill>
              </a:rPr>
              <a:t>to start the process with your supervisee using examples from today or </a:t>
            </a:r>
            <a:r>
              <a:rPr lang="en-US" sz="1800" dirty="0" err="1">
                <a:solidFill>
                  <a:schemeClr val="tx2"/>
                </a:solidFill>
              </a:rPr>
              <a:t>organisation</a:t>
            </a:r>
            <a:endParaRPr lang="en-US" sz="1800" dirty="0">
              <a:solidFill>
                <a:schemeClr val="tx2"/>
              </a:solidFill>
            </a:endParaRPr>
          </a:p>
          <a:p>
            <a:r>
              <a:rPr lang="en-GB" sz="1800" b="1" dirty="0">
                <a:solidFill>
                  <a:schemeClr val="tx2"/>
                </a:solidFill>
              </a:rPr>
              <a:t>Review the NYA article ‘Time is Running Out’ </a:t>
            </a:r>
            <a:r>
              <a:rPr lang="en-GB" sz="1800" dirty="0">
                <a:solidFill>
                  <a:schemeClr val="tx2"/>
                </a:solidFill>
                <a:hlinkClick r:id="rId3"/>
              </a:rPr>
              <a:t>here</a:t>
            </a:r>
            <a:r>
              <a:rPr lang="en-GB" sz="1800" dirty="0">
                <a:solidFill>
                  <a:schemeClr val="tx2"/>
                </a:solidFill>
              </a:rPr>
              <a:t> and consider the challenges of managing youth services in an unstable financial climate</a:t>
            </a:r>
          </a:p>
        </p:txBody>
      </p:sp>
      <p:pic>
        <p:nvPicPr>
          <p:cNvPr id="5" name="Picture 4" descr="A stack of books and dice spelling study&#10;&#10;Description automatically generated">
            <a:extLst>
              <a:ext uri="{FF2B5EF4-FFF2-40B4-BE49-F238E27FC236}">
                <a16:creationId xmlns:a16="http://schemas.microsoft.com/office/drawing/2014/main" id="{3784FF4B-77B8-563A-DEDC-66179DD698D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07606" y="1871223"/>
            <a:ext cx="4922120" cy="3281413"/>
          </a:xfrm>
          <a:prstGeom prst="rect">
            <a:avLst/>
          </a:prstGeom>
        </p:spPr>
      </p:pic>
    </p:spTree>
    <p:extLst>
      <p:ext uri="{BB962C8B-B14F-4D97-AF65-F5344CB8AC3E}">
        <p14:creationId xmlns:p14="http://schemas.microsoft.com/office/powerpoint/2010/main" val="25558457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2BCB7-AAD4-8332-BA36-11ECBC70B501}"/>
              </a:ext>
            </a:extLst>
          </p:cNvPr>
          <p:cNvSpPr>
            <a:spLocks noGrp="1"/>
          </p:cNvSpPr>
          <p:nvPr>
            <p:ph type="title"/>
          </p:nvPr>
        </p:nvSpPr>
        <p:spPr/>
        <p:txBody>
          <a:bodyPr/>
          <a:lstStyle/>
          <a:p>
            <a:r>
              <a:rPr lang="en-GB" altLang="en-US" b="1" dirty="0"/>
              <a:t>Current youth work – A key challenge</a:t>
            </a:r>
            <a:endParaRPr lang="en-GB" b="1" dirty="0"/>
          </a:p>
        </p:txBody>
      </p:sp>
      <p:sp>
        <p:nvSpPr>
          <p:cNvPr id="4" name="Rectangle 3">
            <a:extLst>
              <a:ext uri="{FF2B5EF4-FFF2-40B4-BE49-F238E27FC236}">
                <a16:creationId xmlns:a16="http://schemas.microsoft.com/office/drawing/2014/main" id="{A2F178A2-D9E1-BC81-DCF1-D9855D97672F}"/>
              </a:ext>
            </a:extLst>
          </p:cNvPr>
          <p:cNvSpPr>
            <a:spLocks noGrp="1" noChangeArrowheads="1"/>
          </p:cNvSpPr>
          <p:nvPr>
            <p:ph idx="1"/>
          </p:nvPr>
        </p:nvSpPr>
        <p:spPr>
          <a:xfrm>
            <a:off x="838200" y="1825625"/>
            <a:ext cx="10515600" cy="2884598"/>
          </a:xfrm>
        </p:spPr>
        <p:txBody>
          <a:bodyPr>
            <a:noAutofit/>
          </a:bodyPr>
          <a:lstStyle/>
          <a:p>
            <a:pPr eaLnBrk="1" hangingPunct="1">
              <a:lnSpc>
                <a:spcPct val="115000"/>
              </a:lnSpc>
            </a:pPr>
            <a:r>
              <a:rPr lang="en-GB" altLang="en-US" sz="2400" dirty="0"/>
              <a:t>Youth workers who find themselves employed within a different setting to the traditional norm of the youth service often find that they are managed by professionals who are not youth workers, and by individuals who often to not fully understand the nature and purpose of youth work and informal education. </a:t>
            </a:r>
          </a:p>
          <a:p>
            <a:pPr eaLnBrk="1" hangingPunct="1">
              <a:lnSpc>
                <a:spcPct val="115000"/>
              </a:lnSpc>
            </a:pPr>
            <a:r>
              <a:rPr lang="en-GB" altLang="en-US" sz="2400" dirty="0"/>
              <a:t>This can cause both individual youth worker and hosting organisation to misunderstand the concept of this model of working and can cause youth work to be misrepresented. </a:t>
            </a:r>
          </a:p>
        </p:txBody>
      </p:sp>
    </p:spTree>
    <p:extLst>
      <p:ext uri="{BB962C8B-B14F-4D97-AF65-F5344CB8AC3E}">
        <p14:creationId xmlns:p14="http://schemas.microsoft.com/office/powerpoint/2010/main" val="37868030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F62A1-F271-348E-D3CB-3B764A892868}"/>
              </a:ext>
            </a:extLst>
          </p:cNvPr>
          <p:cNvSpPr>
            <a:spLocks noGrp="1"/>
          </p:cNvSpPr>
          <p:nvPr>
            <p:ph type="title"/>
          </p:nvPr>
        </p:nvSpPr>
        <p:spPr/>
        <p:txBody>
          <a:bodyPr/>
          <a:lstStyle/>
          <a:p>
            <a:r>
              <a:rPr lang="en-GB" altLang="en-US" b="1" dirty="0"/>
              <a:t>Modern Day Youth Work</a:t>
            </a:r>
            <a:endParaRPr lang="en-GB" b="1" dirty="0"/>
          </a:p>
        </p:txBody>
      </p:sp>
      <p:sp>
        <p:nvSpPr>
          <p:cNvPr id="3" name="Content Placeholder 2">
            <a:extLst>
              <a:ext uri="{FF2B5EF4-FFF2-40B4-BE49-F238E27FC236}">
                <a16:creationId xmlns:a16="http://schemas.microsoft.com/office/drawing/2014/main" id="{506B8AC3-7E91-B1D1-5B43-0E6E63AD4634}"/>
              </a:ext>
            </a:extLst>
          </p:cNvPr>
          <p:cNvSpPr>
            <a:spLocks noGrp="1"/>
          </p:cNvSpPr>
          <p:nvPr>
            <p:ph idx="1"/>
          </p:nvPr>
        </p:nvSpPr>
        <p:spPr>
          <a:xfrm>
            <a:off x="689344" y="1410955"/>
            <a:ext cx="10515600" cy="4351338"/>
          </a:xfrm>
        </p:spPr>
        <p:txBody>
          <a:bodyPr>
            <a:normAutofit fontScale="92500"/>
          </a:bodyPr>
          <a:lstStyle/>
          <a:p>
            <a:pPr eaLnBrk="1" hangingPunct="1">
              <a:lnSpc>
                <a:spcPct val="115000"/>
              </a:lnSpc>
            </a:pPr>
            <a:r>
              <a:rPr lang="en-GB" altLang="en-US" sz="2200" dirty="0"/>
              <a:t>These cases of misrepresentations could mean a pressure to work in ways contrary to the principles and purposes of youth work (WAG, 2007; YWWRG, 2018, WG, 2019), for example,  by working with primary school children whom do not fit the age specific nature of youth work, or working with young people in a timetabled lesson in a school where the voluntary participation of the young person is compromised.</a:t>
            </a:r>
          </a:p>
          <a:p>
            <a:pPr>
              <a:lnSpc>
                <a:spcPct val="115000"/>
              </a:lnSpc>
            </a:pPr>
            <a:r>
              <a:rPr lang="en-GB" sz="2200" b="0" i="0" dirty="0">
                <a:solidFill>
                  <a:srgbClr val="1F1F1F"/>
                </a:solidFill>
                <a:effectLst/>
                <a:latin typeface="Arial" panose="020B0604020202020204" pitchFamily="34" charset="0"/>
              </a:rPr>
              <a:t>Estyn identified in a thematic review of youth worker training in 2020 that ‘Many secondary schools are now beginning to see the value of having a youth worker on the staff, but in many cases they work only with challenging young people and are seen as aids to behaviour management, or support for young people with ‘problems’, and are often undervalued as educators in their own right’. </a:t>
            </a:r>
            <a:r>
              <a:rPr lang="en-GB" altLang="en-US" sz="2200" b="1" i="1" dirty="0"/>
              <a:t>See Estyn report 2020 </a:t>
            </a:r>
            <a:r>
              <a:rPr lang="en-GB" altLang="en-US" sz="2200" b="1" i="1" dirty="0">
                <a:hlinkClick r:id="rId2"/>
              </a:rPr>
              <a:t>here</a:t>
            </a:r>
            <a:endParaRPr lang="en-GB" altLang="en-US" sz="2200" b="1" i="1" dirty="0"/>
          </a:p>
          <a:p>
            <a:endParaRPr lang="en-GB" dirty="0"/>
          </a:p>
        </p:txBody>
      </p:sp>
    </p:spTree>
    <p:extLst>
      <p:ext uri="{BB962C8B-B14F-4D97-AF65-F5344CB8AC3E}">
        <p14:creationId xmlns:p14="http://schemas.microsoft.com/office/powerpoint/2010/main" val="19616860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26B7A-6452-4E20-88E1-C15EB6BD3801}"/>
              </a:ext>
            </a:extLst>
          </p:cNvPr>
          <p:cNvSpPr>
            <a:spLocks noGrp="1"/>
          </p:cNvSpPr>
          <p:nvPr>
            <p:ph type="title"/>
          </p:nvPr>
        </p:nvSpPr>
        <p:spPr>
          <a:xfrm>
            <a:off x="838200" y="365125"/>
            <a:ext cx="10515600" cy="1325563"/>
          </a:xfrm>
        </p:spPr>
        <p:txBody>
          <a:bodyPr anchor="ctr">
            <a:normAutofit/>
          </a:bodyPr>
          <a:lstStyle/>
          <a:p>
            <a:r>
              <a:rPr lang="en-GB" b="1"/>
              <a:t>Broader context</a:t>
            </a:r>
          </a:p>
        </p:txBody>
      </p:sp>
      <p:sp>
        <p:nvSpPr>
          <p:cNvPr id="5" name="Content Placeholder 2">
            <a:extLst>
              <a:ext uri="{FF2B5EF4-FFF2-40B4-BE49-F238E27FC236}">
                <a16:creationId xmlns:a16="http://schemas.microsoft.com/office/drawing/2014/main" id="{9247A6BC-D7AB-D274-A3DC-01F942C0B70F}"/>
              </a:ext>
            </a:extLst>
          </p:cNvPr>
          <p:cNvSpPr>
            <a:spLocks noGrp="1"/>
          </p:cNvSpPr>
          <p:nvPr>
            <p:ph sz="half" idx="1"/>
          </p:nvPr>
        </p:nvSpPr>
        <p:spPr>
          <a:xfrm>
            <a:off x="838200" y="2155825"/>
            <a:ext cx="7001933" cy="3076575"/>
          </a:xfrm>
        </p:spPr>
        <p:txBody>
          <a:bodyPr vert="horz" lIns="0" tIns="0" rIns="0" bIns="0" rtlCol="0" anchorCtr="0">
            <a:normAutofit/>
          </a:bodyPr>
          <a:lstStyle/>
          <a:p>
            <a:pPr>
              <a:defRPr/>
            </a:pPr>
            <a:r>
              <a:rPr lang="en-US" sz="1500" dirty="0"/>
              <a:t>Management of services is complex and demanding;</a:t>
            </a:r>
          </a:p>
          <a:p>
            <a:pPr>
              <a:defRPr/>
            </a:pPr>
            <a:r>
              <a:rPr lang="en-US" sz="1500" dirty="0"/>
              <a:t>From 1970’s UK successive governments have seen better management as a way of solving many problems they have to tackle;</a:t>
            </a:r>
          </a:p>
          <a:p>
            <a:pPr>
              <a:defRPr/>
            </a:pPr>
            <a:r>
              <a:rPr lang="en-US" altLang="en-US" sz="1500" dirty="0"/>
              <a:t>If </a:t>
            </a:r>
            <a:r>
              <a:rPr lang="en-US" altLang="en-US" sz="1500" dirty="0" err="1"/>
              <a:t>organisational</a:t>
            </a:r>
            <a:r>
              <a:rPr lang="en-US" altLang="en-US" sz="1500" dirty="0"/>
              <a:t> structures are ‘right’ and the ‘superman/woman’ (as </a:t>
            </a:r>
            <a:r>
              <a:rPr lang="en-US" altLang="en-US" sz="1500" dirty="0" err="1"/>
              <a:t>summarised</a:t>
            </a:r>
            <a:r>
              <a:rPr lang="en-US" altLang="en-US" sz="1500" dirty="0"/>
              <a:t> by Pollitt, 2003) and their methods in place, we can transform public services;</a:t>
            </a:r>
          </a:p>
          <a:p>
            <a:pPr>
              <a:defRPr/>
            </a:pPr>
            <a:r>
              <a:rPr lang="en-US" altLang="en-US" sz="1500" dirty="0"/>
              <a:t>Anne Foreman (1987) reflects that, </a:t>
            </a:r>
          </a:p>
          <a:p>
            <a:pPr marL="457200" lvl="1" indent="0">
              <a:buNone/>
              <a:defRPr/>
            </a:pPr>
            <a:r>
              <a:rPr lang="en-US" altLang="en-US" sz="1600" i="1" dirty="0"/>
              <a:t>‘ Although the Service has always been managed, a recent emphasis on the quality of this has resulted in management within the Service being examined and found wanting and this situation has fostered the insidious notion that good management alone is the panacea for whatever ails the Youth Service.’ </a:t>
            </a:r>
          </a:p>
          <a:p>
            <a:pPr>
              <a:defRPr/>
            </a:pPr>
            <a:endParaRPr lang="en-US" sz="1500" dirty="0"/>
          </a:p>
          <a:p>
            <a:pPr marL="0" indent="0">
              <a:buNone/>
              <a:defRPr/>
            </a:pPr>
            <a:endParaRPr lang="en-US" sz="1500" dirty="0"/>
          </a:p>
        </p:txBody>
      </p:sp>
      <p:pic>
        <p:nvPicPr>
          <p:cNvPr id="7" name="Picture 6" descr="A group of people holding letters&#10;&#10;Description automatically generated">
            <a:extLst>
              <a:ext uri="{FF2B5EF4-FFF2-40B4-BE49-F238E27FC236}">
                <a16:creationId xmlns:a16="http://schemas.microsoft.com/office/drawing/2014/main" id="{75DC7CCB-D33B-CD5D-A120-BF6AA27B9E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10526" y="365125"/>
            <a:ext cx="3921074" cy="2185999"/>
          </a:xfrm>
          <a:prstGeom prst="rect">
            <a:avLst/>
          </a:prstGeom>
          <a:noFill/>
        </p:spPr>
      </p:pic>
    </p:spTree>
    <p:extLst>
      <p:ext uri="{BB962C8B-B14F-4D97-AF65-F5344CB8AC3E}">
        <p14:creationId xmlns:p14="http://schemas.microsoft.com/office/powerpoint/2010/main" val="4915448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B1D639F6-F32C-9643-A4A6-0E4B94DA7558}"/>
              </a:ext>
            </a:extLst>
          </p:cNvPr>
          <p:cNvSpPr>
            <a:spLocks noGrp="1"/>
          </p:cNvSpPr>
          <p:nvPr>
            <p:ph type="title"/>
          </p:nvPr>
        </p:nvSpPr>
        <p:spPr>
          <a:xfrm>
            <a:off x="4984750" y="1011237"/>
            <a:ext cx="6120000" cy="860400"/>
          </a:xfrm>
        </p:spPr>
        <p:txBody>
          <a:bodyPr anchor="b">
            <a:normAutofit fontScale="90000"/>
          </a:bodyPr>
          <a:lstStyle/>
          <a:p>
            <a:r>
              <a:rPr lang="en-GB" altLang="en-US" b="1" dirty="0"/>
              <a:t>How does this impact on youth workers?</a:t>
            </a:r>
          </a:p>
        </p:txBody>
      </p:sp>
      <p:pic>
        <p:nvPicPr>
          <p:cNvPr id="4" name="Picture 3" descr="A picture containing sky, skiing, outdoor, sport&#10;&#10;Description automatically generated">
            <a:extLst>
              <a:ext uri="{FF2B5EF4-FFF2-40B4-BE49-F238E27FC236}">
                <a16:creationId xmlns:a16="http://schemas.microsoft.com/office/drawing/2014/main" id="{71AECB12-8881-2C49-8140-7E9665F520B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6058" r="26406"/>
          <a:stretch/>
        </p:blipFill>
        <p:spPr>
          <a:xfrm>
            <a:off x="20" y="10"/>
            <a:ext cx="3870969" cy="6857990"/>
          </a:xfrm>
          <a:prstGeom prst="rect">
            <a:avLst/>
          </a:prstGeom>
        </p:spPr>
      </p:pic>
      <p:sp>
        <p:nvSpPr>
          <p:cNvPr id="3" name="Content Placeholder 2">
            <a:extLst>
              <a:ext uri="{FF2B5EF4-FFF2-40B4-BE49-F238E27FC236}">
                <a16:creationId xmlns:a16="http://schemas.microsoft.com/office/drawing/2014/main" id="{70D16073-B3A4-E74A-AE69-7F67E1A6E9BE}"/>
              </a:ext>
            </a:extLst>
          </p:cNvPr>
          <p:cNvSpPr>
            <a:spLocks noGrp="1"/>
          </p:cNvSpPr>
          <p:nvPr>
            <p:ph idx="1"/>
          </p:nvPr>
        </p:nvSpPr>
        <p:spPr>
          <a:xfrm>
            <a:off x="4984750" y="1871638"/>
            <a:ext cx="6121400" cy="3225295"/>
          </a:xfrm>
        </p:spPr>
        <p:txBody>
          <a:bodyPr>
            <a:normAutofit/>
          </a:bodyPr>
          <a:lstStyle/>
          <a:p>
            <a:pPr marL="0" indent="0">
              <a:lnSpc>
                <a:spcPct val="115000"/>
              </a:lnSpc>
              <a:buNone/>
              <a:defRPr/>
            </a:pPr>
            <a:r>
              <a:rPr lang="en-GB" sz="1700" dirty="0"/>
              <a:t>Conflicting criteria: </a:t>
            </a:r>
          </a:p>
          <a:p>
            <a:pPr>
              <a:lnSpc>
                <a:spcPct val="115000"/>
              </a:lnSpc>
              <a:defRPr/>
            </a:pPr>
            <a:r>
              <a:rPr lang="en-GB" sz="1700" dirty="0"/>
              <a:t>Meeting need;</a:t>
            </a:r>
          </a:p>
          <a:p>
            <a:pPr>
              <a:lnSpc>
                <a:spcPct val="115000"/>
              </a:lnSpc>
              <a:defRPr/>
            </a:pPr>
            <a:r>
              <a:rPr lang="en-GB" sz="1700" dirty="0"/>
              <a:t>Maintaining individual and public safety;</a:t>
            </a:r>
          </a:p>
          <a:p>
            <a:pPr>
              <a:lnSpc>
                <a:spcPct val="115000"/>
              </a:lnSpc>
              <a:defRPr/>
            </a:pPr>
            <a:r>
              <a:rPr lang="en-GB" sz="1700" dirty="0"/>
              <a:t>Producing educated and self-motivated citizens at a ‘reasonable cost’;</a:t>
            </a:r>
          </a:p>
          <a:p>
            <a:pPr>
              <a:lnSpc>
                <a:spcPct val="115000"/>
              </a:lnSpc>
              <a:defRPr/>
            </a:pPr>
            <a:r>
              <a:rPr lang="en-GB" sz="1700" dirty="0"/>
              <a:t>Trickily balanced by public service managers who are ‘responsible’ to politicians and citizens not shareholders (Haynes, 2003 cited in Tyler et al 2009, p.9)</a:t>
            </a:r>
          </a:p>
        </p:txBody>
      </p:sp>
      <p:sp>
        <p:nvSpPr>
          <p:cNvPr id="5" name="TextBox 4">
            <a:extLst>
              <a:ext uri="{FF2B5EF4-FFF2-40B4-BE49-F238E27FC236}">
                <a16:creationId xmlns:a16="http://schemas.microsoft.com/office/drawing/2014/main" id="{7C697866-A2C3-FE47-8797-7472FF3B2C02}"/>
              </a:ext>
            </a:extLst>
          </p:cNvPr>
          <p:cNvSpPr txBox="1"/>
          <p:nvPr/>
        </p:nvSpPr>
        <p:spPr>
          <a:xfrm>
            <a:off x="1445325" y="6657945"/>
            <a:ext cx="242566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ajaygoel2011/2718040674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40733316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7A8F7C-83B4-47E3-BC4B-20BFD2E3875D}"/>
              </a:ext>
            </a:extLst>
          </p:cNvPr>
          <p:cNvSpPr txBox="1"/>
          <p:nvPr/>
        </p:nvSpPr>
        <p:spPr>
          <a:xfrm>
            <a:off x="247663" y="299347"/>
            <a:ext cx="10817385" cy="6370975"/>
          </a:xfrm>
          <a:prstGeom prst="rect">
            <a:avLst/>
          </a:prstGeom>
          <a:noFill/>
        </p:spPr>
        <p:txBody>
          <a:bodyPr wrap="none" rtlCol="0">
            <a:spAutoFit/>
          </a:bodyPr>
          <a:lstStyle/>
          <a:p>
            <a:r>
              <a:rPr lang="en-GB" sz="3200" b="1" dirty="0"/>
              <a:t>Public sector managers vs private sector managers</a:t>
            </a:r>
          </a:p>
          <a:p>
            <a:endParaRPr lang="en-GB" sz="2000" dirty="0"/>
          </a:p>
          <a:p>
            <a:r>
              <a:rPr lang="en-GB" sz="2000" dirty="0"/>
              <a:t>They are similar in the sense that they are attempting to convert resources into things of value</a:t>
            </a:r>
          </a:p>
          <a:p>
            <a:endParaRPr lang="en-GB" sz="2000" dirty="0"/>
          </a:p>
          <a:p>
            <a:r>
              <a:rPr lang="en-GB" sz="2000" dirty="0"/>
              <a:t> The public sector manager differs from the manager in the private sector in a number of ways</a:t>
            </a:r>
          </a:p>
          <a:p>
            <a:r>
              <a:rPr lang="en-GB" sz="2000" dirty="0"/>
              <a:t> (Scholes and Johnson, 2001)</a:t>
            </a:r>
          </a:p>
          <a:p>
            <a:endParaRPr lang="en-GB" sz="2000" dirty="0"/>
          </a:p>
          <a:p>
            <a:r>
              <a:rPr lang="en-GB" sz="2000" dirty="0"/>
              <a:t>The role of the public sector manager is far more diverse that that of the private sector</a:t>
            </a:r>
          </a:p>
          <a:p>
            <a:r>
              <a:rPr lang="en-GB" sz="2000" dirty="0"/>
              <a:t> counterpart in:</a:t>
            </a:r>
          </a:p>
          <a:p>
            <a:endParaRPr lang="en-GB" sz="2000" dirty="0"/>
          </a:p>
          <a:p>
            <a:pPr marL="285750" indent="-285750">
              <a:buFont typeface="Arial" panose="020B0604020202020204" pitchFamily="34" charset="0"/>
              <a:buChar char="•"/>
            </a:pPr>
            <a:r>
              <a:rPr lang="en-GB" sz="2000" dirty="0"/>
              <a:t>The range of values produced</a:t>
            </a:r>
          </a:p>
          <a:p>
            <a:pPr marL="285750" indent="-285750">
              <a:buFont typeface="Arial" panose="020B0604020202020204" pitchFamily="34" charset="0"/>
              <a:buChar char="•"/>
            </a:pPr>
            <a:r>
              <a:rPr lang="en-GB" sz="2000" dirty="0"/>
              <a:t>The productive capabilities deployed</a:t>
            </a:r>
          </a:p>
          <a:p>
            <a:pPr marL="285750" indent="-285750">
              <a:buFont typeface="Arial" panose="020B0604020202020204" pitchFamily="34" charset="0"/>
              <a:buChar char="•"/>
            </a:pPr>
            <a:r>
              <a:rPr lang="en-GB" sz="2000" dirty="0"/>
              <a:t>The resources called upon</a:t>
            </a:r>
          </a:p>
          <a:p>
            <a:pPr marL="285750" indent="-285750">
              <a:buFont typeface="Arial" panose="020B0604020202020204" pitchFamily="34" charset="0"/>
              <a:buChar char="•"/>
            </a:pPr>
            <a:r>
              <a:rPr lang="en-GB" sz="2000" dirty="0"/>
              <a:t>The composition of the environment in which they occur</a:t>
            </a:r>
          </a:p>
          <a:p>
            <a:pPr marL="285750" indent="-285750">
              <a:buFont typeface="Arial" panose="020B0604020202020204" pitchFamily="34" charset="0"/>
              <a:buChar char="•"/>
            </a:pPr>
            <a:r>
              <a:rPr lang="en-GB" sz="2000" dirty="0"/>
              <a:t>The nature of their interactions with that environment.</a:t>
            </a:r>
          </a:p>
          <a:p>
            <a:endParaRPr lang="en-US" sz="2000" kern="1200" dirty="0">
              <a:solidFill>
                <a:schemeClr val="tx1"/>
              </a:solidFill>
              <a:latin typeface="+mj-lt"/>
              <a:ea typeface="+mj-ea"/>
              <a:cs typeface="+mj-cs"/>
            </a:endParaRPr>
          </a:p>
          <a:p>
            <a:r>
              <a:rPr lang="en-US" sz="2000" b="1" kern="1200" dirty="0">
                <a:solidFill>
                  <a:schemeClr val="tx1"/>
                </a:solidFill>
                <a:latin typeface="+mj-lt"/>
                <a:ea typeface="+mj-ea"/>
                <a:cs typeface="+mj-cs"/>
              </a:rPr>
              <a:t>Identify  some key differences between public and private sector managers.</a:t>
            </a:r>
          </a:p>
          <a:p>
            <a:pPr marL="285750" indent="-285750">
              <a:buFont typeface="Arial" panose="020B0604020202020204" pitchFamily="34" charset="0"/>
              <a:buChar char="•"/>
            </a:pPr>
            <a:endParaRPr lang="en-GB" sz="2000" dirty="0"/>
          </a:p>
          <a:p>
            <a:endParaRPr lang="en-GB" dirty="0"/>
          </a:p>
          <a:p>
            <a:endParaRPr lang="en-GB" dirty="0"/>
          </a:p>
        </p:txBody>
      </p:sp>
    </p:spTree>
    <p:extLst>
      <p:ext uri="{BB962C8B-B14F-4D97-AF65-F5344CB8AC3E}">
        <p14:creationId xmlns:p14="http://schemas.microsoft.com/office/powerpoint/2010/main" val="9316441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A019B-86C0-4E5E-917E-CA3F11A0AAB7}"/>
              </a:ext>
            </a:extLst>
          </p:cNvPr>
          <p:cNvSpPr txBox="1"/>
          <p:nvPr/>
        </p:nvSpPr>
        <p:spPr>
          <a:xfrm>
            <a:off x="812800" y="1728515"/>
            <a:ext cx="10795000" cy="3400969"/>
          </a:xfrm>
          <a:prstGeom prst="rect">
            <a:avLst/>
          </a:prstGeom>
        </p:spPr>
        <p:txBody>
          <a:bodyPr vert="horz" lIns="91440" tIns="45720" rIns="91440" bIns="45720" rtlCol="0">
            <a:normAutofit fontScale="70000" lnSpcReduction="20000"/>
          </a:bodyPr>
          <a:lstStyle/>
          <a:p>
            <a:pPr>
              <a:lnSpc>
                <a:spcPct val="90000"/>
              </a:lnSpc>
              <a:spcAft>
                <a:spcPts val="600"/>
              </a:spcAft>
            </a:pPr>
            <a:r>
              <a:rPr lang="en-US" sz="3200" dirty="0"/>
              <a:t>The public sector manager is responsible for ensuring the production of public value:</a:t>
            </a:r>
          </a:p>
          <a:p>
            <a:pPr indent="-228600">
              <a:lnSpc>
                <a:spcPct val="90000"/>
              </a:lnSpc>
              <a:spcAft>
                <a:spcPts val="600"/>
              </a:spcAft>
              <a:buFont typeface="Arial" panose="020B0604020202020204" pitchFamily="34" charset="0"/>
              <a:buChar char="•"/>
            </a:pPr>
            <a:r>
              <a:rPr lang="en-US" sz="3200" dirty="0"/>
              <a:t>i.e. value which is consumed by the public collectively (Moore, 1995)  </a:t>
            </a:r>
          </a:p>
          <a:p>
            <a:pPr>
              <a:lnSpc>
                <a:spcPct val="90000"/>
              </a:lnSpc>
              <a:spcAft>
                <a:spcPts val="600"/>
              </a:spcAft>
            </a:pPr>
            <a:endParaRPr lang="en-US" sz="3200" dirty="0"/>
          </a:p>
          <a:p>
            <a:pPr>
              <a:lnSpc>
                <a:spcPct val="90000"/>
              </a:lnSpc>
              <a:spcAft>
                <a:spcPts val="600"/>
              </a:spcAft>
            </a:pPr>
            <a:r>
              <a:rPr lang="en-US" sz="3200" dirty="0"/>
              <a:t>There is much debate about what public value is and should be, however, the mainstream political consensus is that it includes:</a:t>
            </a:r>
          </a:p>
          <a:p>
            <a:pPr marL="285750" indent="-228600">
              <a:lnSpc>
                <a:spcPct val="90000"/>
              </a:lnSpc>
              <a:spcAft>
                <a:spcPts val="600"/>
              </a:spcAft>
              <a:buFont typeface="Arial" panose="020B0604020202020204" pitchFamily="34" charset="0"/>
              <a:buChar char="•"/>
            </a:pPr>
            <a:r>
              <a:rPr lang="en-US" sz="3200" dirty="0"/>
              <a:t>The provision of the legal framework which underpins law and order</a:t>
            </a:r>
          </a:p>
          <a:p>
            <a:pPr marL="285750" indent="-228600">
              <a:lnSpc>
                <a:spcPct val="90000"/>
              </a:lnSpc>
              <a:spcAft>
                <a:spcPts val="600"/>
              </a:spcAft>
              <a:buFont typeface="Arial" panose="020B0604020202020204" pitchFamily="34" charset="0"/>
              <a:buChar char="•"/>
            </a:pPr>
            <a:r>
              <a:rPr lang="en-US" sz="3200" dirty="0"/>
              <a:t>Providing the preconditions for the operation of the market</a:t>
            </a:r>
          </a:p>
          <a:p>
            <a:pPr marL="285750" indent="-228600">
              <a:lnSpc>
                <a:spcPct val="90000"/>
              </a:lnSpc>
              <a:spcAft>
                <a:spcPts val="600"/>
              </a:spcAft>
              <a:buFont typeface="Arial" panose="020B0604020202020204" pitchFamily="34" charset="0"/>
              <a:buChar char="•"/>
            </a:pPr>
            <a:r>
              <a:rPr lang="en-US" sz="3200" dirty="0"/>
              <a:t>Remedying various kinds of market failure, through the provision of public goods, intervening to address negative effects </a:t>
            </a:r>
          </a:p>
          <a:p>
            <a:pPr marL="285750" indent="-228600">
              <a:lnSpc>
                <a:spcPct val="90000"/>
              </a:lnSpc>
              <a:spcAft>
                <a:spcPts val="600"/>
              </a:spcAft>
              <a:buFont typeface="Arial" panose="020B0604020202020204" pitchFamily="34" charset="0"/>
              <a:buChar char="•"/>
            </a:pPr>
            <a:r>
              <a:rPr lang="en-US" sz="3200" dirty="0"/>
              <a:t>To promote equity</a:t>
            </a:r>
          </a:p>
          <a:p>
            <a:pPr indent="-228600">
              <a:lnSpc>
                <a:spcPct val="90000"/>
              </a:lnSpc>
              <a:spcAft>
                <a:spcPts val="600"/>
              </a:spcAft>
              <a:buFont typeface="Arial" panose="020B0604020202020204" pitchFamily="34" charset="0"/>
              <a:buChar char="•"/>
            </a:pPr>
            <a:endParaRPr lang="en-US" sz="1500" dirty="0"/>
          </a:p>
        </p:txBody>
      </p:sp>
      <p:sp>
        <p:nvSpPr>
          <p:cNvPr id="3" name="TextBox 2">
            <a:extLst>
              <a:ext uri="{FF2B5EF4-FFF2-40B4-BE49-F238E27FC236}">
                <a16:creationId xmlns:a16="http://schemas.microsoft.com/office/drawing/2014/main" id="{A3B62AA5-A969-DC68-CAC5-A78E751D65A1}"/>
              </a:ext>
            </a:extLst>
          </p:cNvPr>
          <p:cNvSpPr txBox="1"/>
          <p:nvPr/>
        </p:nvSpPr>
        <p:spPr>
          <a:xfrm>
            <a:off x="1464733" y="592667"/>
            <a:ext cx="6908800" cy="646331"/>
          </a:xfrm>
          <a:prstGeom prst="rect">
            <a:avLst/>
          </a:prstGeom>
          <a:noFill/>
        </p:spPr>
        <p:txBody>
          <a:bodyPr wrap="square" rtlCol="0">
            <a:spAutoFit/>
          </a:bodyPr>
          <a:lstStyle/>
          <a:p>
            <a:r>
              <a:rPr lang="en-GB" sz="3600" b="1" dirty="0"/>
              <a:t>The public sector manager</a:t>
            </a:r>
          </a:p>
        </p:txBody>
      </p:sp>
    </p:spTree>
    <p:extLst>
      <p:ext uri="{BB962C8B-B14F-4D97-AF65-F5344CB8AC3E}">
        <p14:creationId xmlns:p14="http://schemas.microsoft.com/office/powerpoint/2010/main" val="34145197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TextBox 1">
            <a:extLst>
              <a:ext uri="{FF2B5EF4-FFF2-40B4-BE49-F238E27FC236}">
                <a16:creationId xmlns:a16="http://schemas.microsoft.com/office/drawing/2014/main" id="{3E028A14-0B49-4D5C-B4EF-5614165EADD3}"/>
              </a:ext>
            </a:extLst>
          </p:cNvPr>
          <p:cNvGraphicFramePr/>
          <p:nvPr>
            <p:extLst>
              <p:ext uri="{D42A27DB-BD31-4B8C-83A1-F6EECF244321}">
                <p14:modId xmlns:p14="http://schemas.microsoft.com/office/powerpoint/2010/main" val="2212878485"/>
              </p:ext>
            </p:extLst>
          </p:nvPr>
        </p:nvGraphicFramePr>
        <p:xfrm>
          <a:off x="778933" y="682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22611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C8D5B43-2D6C-94D4-D1FF-1B971F4B27DC}"/>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400" b="1">
                <a:latin typeface="+mj-lt"/>
                <a:ea typeface="+mj-ea"/>
                <a:cs typeface="+mj-cs"/>
              </a:rPr>
              <a:t>Public sector comparisons</a:t>
            </a:r>
          </a:p>
        </p:txBody>
      </p:sp>
      <p:pic>
        <p:nvPicPr>
          <p:cNvPr id="5" name="Picture 4" descr="A cartoon of a policeman&#10;&#10;Description automatically generated">
            <a:extLst>
              <a:ext uri="{FF2B5EF4-FFF2-40B4-BE49-F238E27FC236}">
                <a16:creationId xmlns:a16="http://schemas.microsoft.com/office/drawing/2014/main" id="{4958B8C1-D725-BFE5-7162-C5B7BE7424C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74648" y="1825625"/>
            <a:ext cx="1912562" cy="3072392"/>
          </a:xfrm>
          <a:prstGeom prst="rect">
            <a:avLst/>
          </a:prstGeom>
          <a:noFill/>
        </p:spPr>
      </p:pic>
      <p:sp>
        <p:nvSpPr>
          <p:cNvPr id="2" name="TextBox 1">
            <a:extLst>
              <a:ext uri="{FF2B5EF4-FFF2-40B4-BE49-F238E27FC236}">
                <a16:creationId xmlns:a16="http://schemas.microsoft.com/office/drawing/2014/main" id="{55A64A30-CF51-4165-B31F-9ACAC45858D0}"/>
              </a:ext>
            </a:extLst>
          </p:cNvPr>
          <p:cNvSpPr txBox="1"/>
          <p:nvPr/>
        </p:nvSpPr>
        <p:spPr>
          <a:xfrm>
            <a:off x="4688958" y="1825625"/>
            <a:ext cx="6664842" cy="360761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GB" sz="1500" dirty="0"/>
              <a:t>Public sector settings are empowered by citizens through the political process to deploy the force of the state in pursuit of governmental objectives  (Johnson and Scholes, 2001)</a:t>
            </a:r>
          </a:p>
          <a:p>
            <a:pPr>
              <a:lnSpc>
                <a:spcPct val="90000"/>
              </a:lnSpc>
              <a:spcAft>
                <a:spcPts val="600"/>
              </a:spcAft>
            </a:pPr>
            <a:r>
              <a:rPr lang="en-GB" sz="1500" dirty="0"/>
              <a:t>e.g. the police force</a:t>
            </a:r>
          </a:p>
          <a:p>
            <a:pPr indent="-228600">
              <a:lnSpc>
                <a:spcPct val="90000"/>
              </a:lnSpc>
              <a:spcAft>
                <a:spcPts val="600"/>
              </a:spcAft>
              <a:buFont typeface="Arial" panose="020B0604020202020204" pitchFamily="34" charset="0"/>
              <a:buChar char="•"/>
            </a:pPr>
            <a:endParaRPr lang="en-GB" sz="1500" dirty="0"/>
          </a:p>
          <a:p>
            <a:pPr indent="-228600">
              <a:lnSpc>
                <a:spcPct val="90000"/>
              </a:lnSpc>
              <a:spcAft>
                <a:spcPts val="600"/>
              </a:spcAft>
              <a:buFont typeface="Arial" panose="020B0604020202020204" pitchFamily="34" charset="0"/>
              <a:buChar char="•"/>
            </a:pPr>
            <a:r>
              <a:rPr lang="en-GB" sz="1500" dirty="0"/>
              <a:t>‘ The police are entrusted with important public resources.  The most obvious is money; far more important, the public grants the police another resource – the use of force and authority.  These are deployed when a citizen is arrested or handcuffed, when an officer fires his weapon at a citizen, or even when an officer claims exclusive use of the streets with his siren.’ </a:t>
            </a:r>
          </a:p>
          <a:p>
            <a:pPr>
              <a:lnSpc>
                <a:spcPct val="90000"/>
              </a:lnSpc>
              <a:spcAft>
                <a:spcPts val="600"/>
              </a:spcAft>
            </a:pPr>
            <a:r>
              <a:rPr lang="en-GB" sz="1500" dirty="0"/>
              <a:t>(Jonson and Scholes, 2001. pp7: Moore and </a:t>
            </a:r>
            <a:r>
              <a:rPr lang="en-GB" sz="1500" dirty="0" err="1"/>
              <a:t>Trojanowicz</a:t>
            </a:r>
            <a:r>
              <a:rPr lang="en-GB" sz="1500" dirty="0"/>
              <a:t>, 1988, from an official study of policing in the US) </a:t>
            </a:r>
          </a:p>
        </p:txBody>
      </p:sp>
    </p:spTree>
    <p:extLst>
      <p:ext uri="{BB962C8B-B14F-4D97-AF65-F5344CB8AC3E}">
        <p14:creationId xmlns:p14="http://schemas.microsoft.com/office/powerpoint/2010/main" val="14513245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628DDE4A-F22B-6B48-96B5-BA6344D79107}"/>
              </a:ext>
            </a:extLst>
          </p:cNvPr>
          <p:cNvSpPr>
            <a:spLocks noGrp="1"/>
          </p:cNvSpPr>
          <p:nvPr>
            <p:ph type="title"/>
          </p:nvPr>
        </p:nvSpPr>
        <p:spPr>
          <a:xfrm>
            <a:off x="1165225" y="376591"/>
            <a:ext cx="10026650" cy="655637"/>
          </a:xfrm>
        </p:spPr>
        <p:txBody>
          <a:bodyPr>
            <a:normAutofit fontScale="90000"/>
          </a:bodyPr>
          <a:lstStyle/>
          <a:p>
            <a:r>
              <a:rPr lang="en-GB" altLang="en-US" b="1" dirty="0"/>
              <a:t>Key management theories</a:t>
            </a:r>
          </a:p>
        </p:txBody>
      </p:sp>
      <p:sp>
        <p:nvSpPr>
          <p:cNvPr id="6" name="Content Placeholder 5">
            <a:extLst>
              <a:ext uri="{FF2B5EF4-FFF2-40B4-BE49-F238E27FC236}">
                <a16:creationId xmlns:a16="http://schemas.microsoft.com/office/drawing/2014/main" id="{4D6CDA9D-5B6E-2743-B80E-D04DB1D5CD19}"/>
              </a:ext>
            </a:extLst>
          </p:cNvPr>
          <p:cNvSpPr>
            <a:spLocks noGrp="1"/>
          </p:cNvSpPr>
          <p:nvPr>
            <p:ph idx="1"/>
          </p:nvPr>
        </p:nvSpPr>
        <p:spPr>
          <a:xfrm>
            <a:off x="989862" y="1257781"/>
            <a:ext cx="5106138" cy="3534352"/>
          </a:xfrm>
        </p:spPr>
        <p:txBody>
          <a:bodyPr/>
          <a:lstStyle/>
          <a:p>
            <a:pPr>
              <a:defRPr/>
            </a:pPr>
            <a:r>
              <a:rPr lang="en-GB" dirty="0"/>
              <a:t>Classic or Scientific Theory (quantitative);</a:t>
            </a:r>
          </a:p>
          <a:p>
            <a:pPr>
              <a:defRPr/>
            </a:pPr>
            <a:r>
              <a:rPr lang="en-GB" dirty="0"/>
              <a:t>Humanistic Theory;</a:t>
            </a:r>
          </a:p>
          <a:p>
            <a:pPr>
              <a:defRPr/>
            </a:pPr>
            <a:r>
              <a:rPr lang="en-GB" dirty="0"/>
              <a:t>Systems Theory;</a:t>
            </a:r>
          </a:p>
          <a:p>
            <a:pPr>
              <a:defRPr/>
            </a:pPr>
            <a:r>
              <a:rPr lang="en-GB" dirty="0"/>
              <a:t>Contingency Theory:</a:t>
            </a:r>
          </a:p>
          <a:p>
            <a:pPr marL="0" indent="0">
              <a:buNone/>
              <a:defRPr/>
            </a:pPr>
            <a:endParaRPr lang="en-GB" dirty="0"/>
          </a:p>
        </p:txBody>
      </p:sp>
      <p:pic>
        <p:nvPicPr>
          <p:cNvPr id="4098" name="Picture 2" descr="A Guide to Popular Management Theories - business.com">
            <a:extLst>
              <a:ext uri="{FF2B5EF4-FFF2-40B4-BE49-F238E27FC236}">
                <a16:creationId xmlns:a16="http://schemas.microsoft.com/office/drawing/2014/main" id="{37FC708F-EA20-152E-9782-5A182A143B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8067" y="1032228"/>
            <a:ext cx="6092157" cy="4553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57792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2C5F4-772A-4045-898F-E3022A2CA451}"/>
              </a:ext>
            </a:extLst>
          </p:cNvPr>
          <p:cNvSpPr>
            <a:spLocks noGrp="1"/>
          </p:cNvSpPr>
          <p:nvPr>
            <p:ph type="title"/>
          </p:nvPr>
        </p:nvSpPr>
        <p:spPr>
          <a:xfrm>
            <a:off x="4965432" y="650520"/>
            <a:ext cx="6955637" cy="1013265"/>
          </a:xfrm>
        </p:spPr>
        <p:txBody>
          <a:bodyPr anchor="b">
            <a:normAutofit fontScale="90000"/>
          </a:bodyPr>
          <a:lstStyle/>
          <a:p>
            <a:r>
              <a:rPr lang="en-US" b="1" dirty="0"/>
              <a:t>Classic or Scientific Theory</a:t>
            </a:r>
          </a:p>
        </p:txBody>
      </p:sp>
      <p:sp>
        <p:nvSpPr>
          <p:cNvPr id="3" name="Content Placeholder 2">
            <a:extLst>
              <a:ext uri="{FF2B5EF4-FFF2-40B4-BE49-F238E27FC236}">
                <a16:creationId xmlns:a16="http://schemas.microsoft.com/office/drawing/2014/main" id="{FB074E6B-00B7-5E46-9ED7-FBB9AE4914BF}"/>
              </a:ext>
            </a:extLst>
          </p:cNvPr>
          <p:cNvSpPr>
            <a:spLocks noGrp="1"/>
          </p:cNvSpPr>
          <p:nvPr>
            <p:ph idx="1"/>
          </p:nvPr>
        </p:nvSpPr>
        <p:spPr>
          <a:xfrm>
            <a:off x="4965432" y="1915428"/>
            <a:ext cx="6586489" cy="3785419"/>
          </a:xfrm>
        </p:spPr>
        <p:txBody>
          <a:bodyPr>
            <a:normAutofit lnSpcReduction="10000"/>
          </a:bodyPr>
          <a:lstStyle/>
          <a:p>
            <a:pPr marL="0" indent="0">
              <a:buNone/>
            </a:pPr>
            <a:r>
              <a:rPr lang="en-US" sz="2000" dirty="0"/>
              <a:t>Managerialist or positivist concepts (See Tyler et al, 2009, p.29)</a:t>
            </a:r>
          </a:p>
          <a:p>
            <a:pPr marL="0" indent="0">
              <a:buNone/>
            </a:pPr>
            <a:r>
              <a:rPr lang="en-US" sz="2000" dirty="0"/>
              <a:t>Measurement and specification of activities/production</a:t>
            </a:r>
          </a:p>
          <a:p>
            <a:pPr marL="0" indent="0">
              <a:buNone/>
            </a:pPr>
            <a:r>
              <a:rPr lang="en-US" sz="2000" dirty="0"/>
              <a:t>Produce goods – management style is seen as objective and impersonal</a:t>
            </a:r>
          </a:p>
          <a:p>
            <a:pPr marL="0" indent="0">
              <a:buNone/>
            </a:pPr>
            <a:r>
              <a:rPr lang="en-US" sz="2000" dirty="0"/>
              <a:t>‘</a:t>
            </a:r>
            <a:r>
              <a:rPr lang="en-US" sz="2000" dirty="0" err="1"/>
              <a:t>Taylorist</a:t>
            </a:r>
            <a:r>
              <a:rPr lang="en-US" sz="2000" dirty="0"/>
              <a:t>’ manner – Youth Workers have to account for their time, productivity and output</a:t>
            </a:r>
          </a:p>
          <a:p>
            <a:pPr marL="0" indent="0">
              <a:buNone/>
            </a:pPr>
            <a:r>
              <a:rPr lang="en-US" sz="2000" dirty="0"/>
              <a:t>Quantifiable measures of performance/ independent of people or varying needs</a:t>
            </a:r>
          </a:p>
          <a:p>
            <a:pPr marL="0" indent="0">
              <a:buNone/>
            </a:pPr>
            <a:endParaRPr lang="en-US" sz="2000" b="1" dirty="0"/>
          </a:p>
          <a:p>
            <a:pPr marL="0" indent="0">
              <a:buNone/>
            </a:pPr>
            <a:r>
              <a:rPr lang="en-US" sz="2000" b="1" dirty="0"/>
              <a:t>Does this remind you of any aspect of youth work practice? </a:t>
            </a:r>
          </a:p>
        </p:txBody>
      </p:sp>
      <p:pic>
        <p:nvPicPr>
          <p:cNvPr id="5" name="Picture 4">
            <a:extLst>
              <a:ext uri="{FF2B5EF4-FFF2-40B4-BE49-F238E27FC236}">
                <a16:creationId xmlns:a16="http://schemas.microsoft.com/office/drawing/2014/main" id="{9ABC99E3-AFC2-45E7-8701-1CC7584792EC}"/>
              </a:ext>
            </a:extLst>
          </p:cNvPr>
          <p:cNvPicPr>
            <a:picLocks noChangeAspect="1"/>
          </p:cNvPicPr>
          <p:nvPr/>
        </p:nvPicPr>
        <p:blipFill rotWithShape="1">
          <a:blip r:embed="rId2"/>
          <a:srcRect l="35974" r="18907" b="-1"/>
          <a:stretch/>
        </p:blipFill>
        <p:spPr>
          <a:xfrm>
            <a:off x="20" y="10"/>
            <a:ext cx="4635571" cy="6857990"/>
          </a:xfrm>
          <a:prstGeom prst="rect">
            <a:avLst/>
          </a:prstGeom>
          <a:effectLst/>
        </p:spPr>
      </p:pic>
    </p:spTree>
    <p:extLst>
      <p:ext uri="{BB962C8B-B14F-4D97-AF65-F5344CB8AC3E}">
        <p14:creationId xmlns:p14="http://schemas.microsoft.com/office/powerpoint/2010/main" val="24809976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09B5F324-4039-2346-97CF-A8DA43669474}"/>
              </a:ext>
            </a:extLst>
          </p:cNvPr>
          <p:cNvSpPr>
            <a:spLocks noGrp="1"/>
          </p:cNvSpPr>
          <p:nvPr>
            <p:ph type="title"/>
          </p:nvPr>
        </p:nvSpPr>
        <p:spPr>
          <a:xfrm>
            <a:off x="1020450" y="341092"/>
            <a:ext cx="5236241" cy="1785420"/>
          </a:xfrm>
        </p:spPr>
        <p:txBody>
          <a:bodyPr anchor="t">
            <a:normAutofit fontScale="90000"/>
          </a:bodyPr>
          <a:lstStyle/>
          <a:p>
            <a:r>
              <a:rPr lang="en-GB" altLang="en-US" b="1" dirty="0"/>
              <a:t>A positivist approach to management…</a:t>
            </a:r>
          </a:p>
        </p:txBody>
      </p:sp>
      <p:pic>
        <p:nvPicPr>
          <p:cNvPr id="4" name="Picture 3" descr="Text, whiteboard&#10;&#10;Description automatically generated">
            <a:extLst>
              <a:ext uri="{FF2B5EF4-FFF2-40B4-BE49-F238E27FC236}">
                <a16:creationId xmlns:a16="http://schemas.microsoft.com/office/drawing/2014/main" id="{FEC9937C-A98F-D34E-A616-1F3C085759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1058" r="1" b="22920"/>
          <a:stretch/>
        </p:blipFill>
        <p:spPr>
          <a:xfrm rot="21087726">
            <a:off x="1493540" y="2642189"/>
            <a:ext cx="3565194" cy="2339975"/>
          </a:xfrm>
          <a:prstGeom prst="rect">
            <a:avLst/>
          </a:prstGeom>
        </p:spPr>
      </p:pic>
      <p:sp>
        <p:nvSpPr>
          <p:cNvPr id="3" name="Content Placeholder 2">
            <a:extLst>
              <a:ext uri="{FF2B5EF4-FFF2-40B4-BE49-F238E27FC236}">
                <a16:creationId xmlns:a16="http://schemas.microsoft.com/office/drawing/2014/main" id="{C504AB1C-0FBB-0C4C-9136-C4C919C54F84}"/>
              </a:ext>
            </a:extLst>
          </p:cNvPr>
          <p:cNvSpPr>
            <a:spLocks noGrp="1"/>
          </p:cNvSpPr>
          <p:nvPr>
            <p:ph idx="1"/>
          </p:nvPr>
        </p:nvSpPr>
        <p:spPr>
          <a:xfrm>
            <a:off x="6096000" y="987423"/>
            <a:ext cx="5555012" cy="4781552"/>
          </a:xfrm>
        </p:spPr>
        <p:txBody>
          <a:bodyPr>
            <a:normAutofit fontScale="92500"/>
          </a:bodyPr>
          <a:lstStyle/>
          <a:p>
            <a:pPr>
              <a:defRPr/>
            </a:pPr>
            <a:r>
              <a:rPr lang="en-GB" dirty="0"/>
              <a:t>‘managerialism’ – believes in and seeks scientific explanations and solutions for managing organisations and their work.</a:t>
            </a:r>
          </a:p>
          <a:p>
            <a:pPr>
              <a:defRPr/>
            </a:pPr>
            <a:r>
              <a:rPr lang="en-GB" dirty="0"/>
              <a:t>Government valued methods and structures from the ‘commercial profit-making sector’ seen as more effective than the public sector;</a:t>
            </a:r>
          </a:p>
          <a:p>
            <a:pPr>
              <a:defRPr/>
            </a:pPr>
            <a:r>
              <a:rPr lang="en-GB" dirty="0"/>
              <a:t>Decisions are made in relation to ‘policy’ driven by politics not profit;</a:t>
            </a:r>
          </a:p>
          <a:p>
            <a:pPr marL="0" indent="0">
              <a:buNone/>
              <a:defRPr/>
            </a:pPr>
            <a:endParaRPr lang="en-GB" sz="2400" dirty="0"/>
          </a:p>
          <a:p>
            <a:pPr marL="0" indent="0">
              <a:buNone/>
              <a:defRPr/>
            </a:pPr>
            <a:r>
              <a:rPr lang="en-GB" sz="2400" dirty="0"/>
              <a:t>(Tyler et al, 2009, p.9)</a:t>
            </a:r>
          </a:p>
          <a:p>
            <a:pPr>
              <a:defRPr/>
            </a:pPr>
            <a:endParaRPr lang="en-GB" dirty="0"/>
          </a:p>
        </p:txBody>
      </p:sp>
    </p:spTree>
    <p:extLst>
      <p:ext uri="{BB962C8B-B14F-4D97-AF65-F5344CB8AC3E}">
        <p14:creationId xmlns:p14="http://schemas.microsoft.com/office/powerpoint/2010/main" val="13516689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CBBF7-A134-284D-9DE4-49DC602F7769}"/>
              </a:ext>
            </a:extLst>
          </p:cNvPr>
          <p:cNvSpPr>
            <a:spLocks noGrp="1"/>
          </p:cNvSpPr>
          <p:nvPr>
            <p:ph type="title"/>
          </p:nvPr>
        </p:nvSpPr>
        <p:spPr>
          <a:xfrm>
            <a:off x="4965430" y="629268"/>
            <a:ext cx="6586491" cy="1286160"/>
          </a:xfrm>
        </p:spPr>
        <p:txBody>
          <a:bodyPr anchor="b">
            <a:normAutofit/>
          </a:bodyPr>
          <a:lstStyle/>
          <a:p>
            <a:r>
              <a:rPr lang="en-US" b="1" dirty="0"/>
              <a:t>Humanist Theory</a:t>
            </a:r>
          </a:p>
        </p:txBody>
      </p:sp>
      <p:sp>
        <p:nvSpPr>
          <p:cNvPr id="3" name="Content Placeholder 2">
            <a:extLst>
              <a:ext uri="{FF2B5EF4-FFF2-40B4-BE49-F238E27FC236}">
                <a16:creationId xmlns:a16="http://schemas.microsoft.com/office/drawing/2014/main" id="{50C5F457-9D73-904D-9075-B9FDA2E01F11}"/>
              </a:ext>
            </a:extLst>
          </p:cNvPr>
          <p:cNvSpPr>
            <a:spLocks noGrp="1"/>
          </p:cNvSpPr>
          <p:nvPr>
            <p:ph idx="1"/>
          </p:nvPr>
        </p:nvSpPr>
        <p:spPr>
          <a:xfrm>
            <a:off x="4965430" y="2091267"/>
            <a:ext cx="6586489" cy="3785419"/>
          </a:xfrm>
        </p:spPr>
        <p:txBody>
          <a:bodyPr>
            <a:normAutofit fontScale="62500" lnSpcReduction="20000"/>
          </a:bodyPr>
          <a:lstStyle/>
          <a:p>
            <a:r>
              <a:rPr lang="en-GB" dirty="0"/>
              <a:t>Important in youth work management, less common in the current managerialist climate</a:t>
            </a:r>
          </a:p>
          <a:p>
            <a:r>
              <a:rPr lang="en-GB" dirty="0"/>
              <a:t>Too much focus on the people and not enough on the ‘task’;</a:t>
            </a:r>
          </a:p>
          <a:p>
            <a:pPr lvl="0"/>
            <a:r>
              <a:rPr lang="en-GB" dirty="0"/>
              <a:t>Key issue for a ‘humanist’ manager is motivation and attention to the needs of employees;</a:t>
            </a:r>
          </a:p>
          <a:p>
            <a:pPr lvl="0"/>
            <a:r>
              <a:rPr lang="en-GB" dirty="0"/>
              <a:t>Aligns with ‘Maslow’s hierarchy of needs (Maslow 1954) </a:t>
            </a:r>
          </a:p>
          <a:p>
            <a:pPr lvl="0"/>
            <a:r>
              <a:rPr lang="en-GB" dirty="0"/>
              <a:t>Employees were motivated by social relationships that are formed at work, or the esteem they feel as a result of their ‘position’ in as much as their wages; job satisfaction</a:t>
            </a:r>
          </a:p>
          <a:p>
            <a:r>
              <a:rPr lang="en-GB" dirty="0"/>
              <a:t>Staff development, appraisal, and supervision – which in theory, should take note and respond to the needs of ‘workers’.</a:t>
            </a:r>
          </a:p>
          <a:p>
            <a:pPr lvl="0"/>
            <a:endParaRPr lang="en-GB" dirty="0"/>
          </a:p>
          <a:p>
            <a:endParaRPr lang="en-GB" dirty="0"/>
          </a:p>
          <a:p>
            <a:endParaRPr lang="en-US" sz="2000" dirty="0"/>
          </a:p>
        </p:txBody>
      </p:sp>
      <p:pic>
        <p:nvPicPr>
          <p:cNvPr id="5" name="Picture 4">
            <a:extLst>
              <a:ext uri="{FF2B5EF4-FFF2-40B4-BE49-F238E27FC236}">
                <a16:creationId xmlns:a16="http://schemas.microsoft.com/office/drawing/2014/main" id="{5F4E0ED5-71C1-4706-B123-03352D3A8D82}"/>
              </a:ext>
            </a:extLst>
          </p:cNvPr>
          <p:cNvPicPr>
            <a:picLocks noChangeAspect="1"/>
          </p:cNvPicPr>
          <p:nvPr/>
        </p:nvPicPr>
        <p:blipFill rotWithShape="1">
          <a:blip r:embed="rId2"/>
          <a:srcRect l="15288" r="39762"/>
          <a:stretch/>
        </p:blipFill>
        <p:spPr>
          <a:xfrm>
            <a:off x="114300" y="10"/>
            <a:ext cx="4521291" cy="5714990"/>
          </a:xfrm>
          <a:prstGeom prst="rect">
            <a:avLst/>
          </a:prstGeom>
          <a:effectLst/>
        </p:spPr>
      </p:pic>
    </p:spTree>
    <p:extLst>
      <p:ext uri="{BB962C8B-B14F-4D97-AF65-F5344CB8AC3E}">
        <p14:creationId xmlns:p14="http://schemas.microsoft.com/office/powerpoint/2010/main" val="33382707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585BD9D-94BC-C24B-B358-7D63D1722F68}"/>
              </a:ext>
            </a:extLst>
          </p:cNvPr>
          <p:cNvSpPr>
            <a:spLocks noGrp="1"/>
          </p:cNvSpPr>
          <p:nvPr>
            <p:ph type="title"/>
          </p:nvPr>
        </p:nvSpPr>
        <p:spPr>
          <a:xfrm>
            <a:off x="4965430" y="629268"/>
            <a:ext cx="6586491" cy="1286160"/>
          </a:xfrm>
        </p:spPr>
        <p:txBody>
          <a:bodyPr anchor="b">
            <a:normAutofit/>
          </a:bodyPr>
          <a:lstStyle/>
          <a:p>
            <a:r>
              <a:rPr lang="en-GB" altLang="en-US" sz="4100" b="1" dirty="0"/>
              <a:t>Humanism – important to remember…..</a:t>
            </a:r>
          </a:p>
        </p:txBody>
      </p:sp>
      <p:pic>
        <p:nvPicPr>
          <p:cNvPr id="30725" name="Picture 30724">
            <a:extLst>
              <a:ext uri="{FF2B5EF4-FFF2-40B4-BE49-F238E27FC236}">
                <a16:creationId xmlns:a16="http://schemas.microsoft.com/office/drawing/2014/main" id="{5ED199BF-0A14-467B-B338-0CAB4B52D8E8}"/>
              </a:ext>
            </a:extLst>
          </p:cNvPr>
          <p:cNvPicPr>
            <a:picLocks noChangeAspect="1"/>
          </p:cNvPicPr>
          <p:nvPr/>
        </p:nvPicPr>
        <p:blipFill rotWithShape="1">
          <a:blip r:embed="rId2"/>
          <a:srcRect l="43188" r="7299"/>
          <a:stretch/>
        </p:blipFill>
        <p:spPr>
          <a:xfrm>
            <a:off x="20" y="10"/>
            <a:ext cx="4635571" cy="6857990"/>
          </a:xfrm>
          <a:prstGeom prst="rect">
            <a:avLst/>
          </a:prstGeom>
          <a:effectLst/>
        </p:spPr>
      </p:pic>
      <p:graphicFrame>
        <p:nvGraphicFramePr>
          <p:cNvPr id="30724" name="Content Placeholder 2">
            <a:extLst>
              <a:ext uri="{FF2B5EF4-FFF2-40B4-BE49-F238E27FC236}">
                <a16:creationId xmlns:a16="http://schemas.microsoft.com/office/drawing/2014/main" id="{F60464C2-1083-4F25-9612-47E065EFF055}"/>
              </a:ext>
            </a:extLst>
          </p:cNvPr>
          <p:cNvGraphicFramePr>
            <a:graphicFrameLocks noGrp="1"/>
          </p:cNvGraphicFramePr>
          <p:nvPr>
            <p:ph idx="1"/>
            <p:extLst>
              <p:ext uri="{D42A27DB-BD31-4B8C-83A1-F6EECF244321}">
                <p14:modId xmlns:p14="http://schemas.microsoft.com/office/powerpoint/2010/main" val="3326745657"/>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2340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5BC89437-70E5-D34D-8BD7-6BE5559F9B97}"/>
              </a:ext>
            </a:extLst>
          </p:cNvPr>
          <p:cNvSpPr>
            <a:spLocks noGrp="1"/>
          </p:cNvSpPr>
          <p:nvPr>
            <p:ph type="title"/>
          </p:nvPr>
        </p:nvSpPr>
        <p:spPr>
          <a:xfrm>
            <a:off x="535020" y="685800"/>
            <a:ext cx="4475130" cy="1998133"/>
          </a:xfrm>
        </p:spPr>
        <p:txBody>
          <a:bodyPr>
            <a:normAutofit/>
          </a:bodyPr>
          <a:lstStyle/>
          <a:p>
            <a:r>
              <a:rPr lang="en-GB" altLang="en-US" sz="4000" dirty="0">
                <a:solidFill>
                  <a:srgbClr val="FFFFFF"/>
                </a:solidFill>
              </a:rPr>
              <a:t>Examples from Practice</a:t>
            </a:r>
          </a:p>
        </p:txBody>
      </p:sp>
      <p:graphicFrame>
        <p:nvGraphicFramePr>
          <p:cNvPr id="31748" name="Content Placeholder 2">
            <a:extLst>
              <a:ext uri="{FF2B5EF4-FFF2-40B4-BE49-F238E27FC236}">
                <a16:creationId xmlns:a16="http://schemas.microsoft.com/office/drawing/2014/main" id="{6E1C1F31-BCE9-47BD-B0B2-41AD2E54E06C}"/>
              </a:ext>
            </a:extLst>
          </p:cNvPr>
          <p:cNvGraphicFramePr>
            <a:graphicFrameLocks noGrp="1"/>
          </p:cNvGraphicFramePr>
          <p:nvPr>
            <p:ph idx="1"/>
            <p:extLst>
              <p:ext uri="{D42A27DB-BD31-4B8C-83A1-F6EECF244321}">
                <p14:modId xmlns:p14="http://schemas.microsoft.com/office/powerpoint/2010/main" val="3682041704"/>
              </p:ext>
            </p:extLst>
          </p:nvPr>
        </p:nvGraphicFramePr>
        <p:xfrm>
          <a:off x="5010150" y="685801"/>
          <a:ext cx="6492875" cy="4224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F4A24F44-5C39-E4B6-A354-D6D8F5FA2E11}"/>
              </a:ext>
            </a:extLst>
          </p:cNvPr>
          <p:cNvSpPr txBox="1"/>
          <p:nvPr/>
        </p:nvSpPr>
        <p:spPr>
          <a:xfrm>
            <a:off x="728133" y="821267"/>
            <a:ext cx="2675467" cy="1723549"/>
          </a:xfrm>
          <a:prstGeom prst="rect">
            <a:avLst/>
          </a:prstGeom>
          <a:noFill/>
        </p:spPr>
        <p:txBody>
          <a:bodyPr wrap="square" rtlCol="0">
            <a:spAutoFit/>
          </a:bodyPr>
          <a:lstStyle/>
          <a:p>
            <a:r>
              <a:rPr lang="en-GB" sz="4400" b="1" dirty="0"/>
              <a:t>Systems Theory</a:t>
            </a:r>
            <a:endParaRPr lang="en-GB" sz="4400" dirty="0"/>
          </a:p>
          <a:p>
            <a:endParaRPr lang="en-GB" dirty="0"/>
          </a:p>
        </p:txBody>
      </p:sp>
      <p:sp>
        <p:nvSpPr>
          <p:cNvPr id="4" name="TextBox 3">
            <a:extLst>
              <a:ext uri="{FF2B5EF4-FFF2-40B4-BE49-F238E27FC236}">
                <a16:creationId xmlns:a16="http://schemas.microsoft.com/office/drawing/2014/main" id="{3C092F2E-07DE-2522-9508-3C2FC2A22919}"/>
              </a:ext>
            </a:extLst>
          </p:cNvPr>
          <p:cNvSpPr txBox="1"/>
          <p:nvPr/>
        </p:nvSpPr>
        <p:spPr>
          <a:xfrm>
            <a:off x="5010150" y="4174068"/>
            <a:ext cx="6151032" cy="646331"/>
          </a:xfrm>
          <a:prstGeom prst="rect">
            <a:avLst/>
          </a:prstGeom>
          <a:noFill/>
        </p:spPr>
        <p:txBody>
          <a:bodyPr wrap="square">
            <a:spAutoFit/>
          </a:bodyPr>
          <a:lstStyle/>
          <a:p>
            <a:r>
              <a:rPr lang="en-GB" altLang="en-US" sz="1800" b="1" dirty="0"/>
              <a:t>Does ‘input and outputs model’ fit with youth work in education practices?</a:t>
            </a:r>
          </a:p>
        </p:txBody>
      </p:sp>
    </p:spTree>
    <p:extLst>
      <p:ext uri="{BB962C8B-B14F-4D97-AF65-F5344CB8AC3E}">
        <p14:creationId xmlns:p14="http://schemas.microsoft.com/office/powerpoint/2010/main" val="2244650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5204170-E0CA-AB4C-B03E-064EAFF1CD30}"/>
              </a:ext>
            </a:extLst>
          </p:cNvPr>
          <p:cNvSpPr>
            <a:spLocks noGrp="1"/>
          </p:cNvSpPr>
          <p:nvPr>
            <p:ph type="title"/>
          </p:nvPr>
        </p:nvSpPr>
        <p:spPr>
          <a:xfrm>
            <a:off x="519545" y="621792"/>
            <a:ext cx="5181503" cy="5504688"/>
          </a:xfrm>
        </p:spPr>
        <p:txBody>
          <a:bodyPr>
            <a:normAutofit/>
          </a:bodyPr>
          <a:lstStyle/>
          <a:p>
            <a:r>
              <a:rPr lang="en-GB" altLang="en-US" sz="4800" b="1" dirty="0"/>
              <a:t>Contingency theory</a:t>
            </a:r>
          </a:p>
        </p:txBody>
      </p:sp>
      <p:graphicFrame>
        <p:nvGraphicFramePr>
          <p:cNvPr id="33804" name="Content Placeholder 2">
            <a:extLst>
              <a:ext uri="{FF2B5EF4-FFF2-40B4-BE49-F238E27FC236}">
                <a16:creationId xmlns:a16="http://schemas.microsoft.com/office/drawing/2014/main" id="{42E08367-6486-4164-BDE9-AED7B241B8AA}"/>
              </a:ext>
            </a:extLst>
          </p:cNvPr>
          <p:cNvGraphicFramePr>
            <a:graphicFrameLocks noGrp="1"/>
          </p:cNvGraphicFramePr>
          <p:nvPr>
            <p:ph idx="1"/>
            <p:extLst>
              <p:ext uri="{D42A27DB-BD31-4B8C-83A1-F6EECF244321}">
                <p14:modId xmlns:p14="http://schemas.microsoft.com/office/powerpoint/2010/main" val="1067495643"/>
              </p:ext>
            </p:extLst>
          </p:nvPr>
        </p:nvGraphicFramePr>
        <p:xfrm>
          <a:off x="5164667" y="232326"/>
          <a:ext cx="6138333"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85432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1C09A9D-555F-3B40-9FAE-C88FA14F1E41}"/>
              </a:ext>
            </a:extLst>
          </p:cNvPr>
          <p:cNvSpPr>
            <a:spLocks noGrp="1"/>
          </p:cNvSpPr>
          <p:nvPr>
            <p:ph type="title"/>
          </p:nvPr>
        </p:nvSpPr>
        <p:spPr>
          <a:xfrm>
            <a:off x="228600" y="365125"/>
            <a:ext cx="11636828" cy="1325563"/>
          </a:xfrm>
        </p:spPr>
        <p:txBody>
          <a:bodyPr>
            <a:normAutofit/>
          </a:bodyPr>
          <a:lstStyle/>
          <a:p>
            <a:r>
              <a:rPr lang="en-GB" altLang="en-US" sz="3200" b="1" dirty="0"/>
              <a:t>McKinsey's 7s Model – Aligns with contingency theory</a:t>
            </a:r>
          </a:p>
        </p:txBody>
      </p:sp>
      <p:pic>
        <p:nvPicPr>
          <p:cNvPr id="34819" name="Content Placeholder 3">
            <a:extLst>
              <a:ext uri="{FF2B5EF4-FFF2-40B4-BE49-F238E27FC236}">
                <a16:creationId xmlns:a16="http://schemas.microsoft.com/office/drawing/2014/main" id="{25CA91EE-1085-0F49-BBFF-183196FECFF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513044" y="1690688"/>
            <a:ext cx="6590383" cy="3194351"/>
          </a:xfrm>
        </p:spPr>
      </p:pic>
      <p:sp>
        <p:nvSpPr>
          <p:cNvPr id="3" name="TextBox 2">
            <a:extLst>
              <a:ext uri="{FF2B5EF4-FFF2-40B4-BE49-F238E27FC236}">
                <a16:creationId xmlns:a16="http://schemas.microsoft.com/office/drawing/2014/main" id="{5DD2E7AF-7227-EE30-6DCF-70D393139B15}"/>
              </a:ext>
            </a:extLst>
          </p:cNvPr>
          <p:cNvSpPr txBox="1"/>
          <p:nvPr/>
        </p:nvSpPr>
        <p:spPr>
          <a:xfrm>
            <a:off x="584200" y="1682221"/>
            <a:ext cx="3708400" cy="3693319"/>
          </a:xfrm>
          <a:prstGeom prst="rect">
            <a:avLst/>
          </a:prstGeom>
          <a:noFill/>
        </p:spPr>
        <p:txBody>
          <a:bodyPr wrap="square" rtlCol="0">
            <a:spAutoFit/>
          </a:bodyPr>
          <a:lstStyle/>
          <a:p>
            <a:r>
              <a:rPr lang="en-GB" b="1" i="0" dirty="0">
                <a:solidFill>
                  <a:srgbClr val="333333"/>
                </a:solidFill>
                <a:effectLst/>
                <a:latin typeface="McKinsey Sans"/>
              </a:rPr>
              <a:t>Introduced in the late 1970s</a:t>
            </a:r>
            <a:r>
              <a:rPr lang="en-GB" b="0" i="0" dirty="0">
                <a:solidFill>
                  <a:srgbClr val="333333"/>
                </a:solidFill>
                <a:effectLst/>
                <a:latin typeface="McKinsey Sans"/>
              </a:rPr>
              <a:t>, the 7-S framework was a lightbulb moment in understanding organisational effectiveness. </a:t>
            </a:r>
          </a:p>
          <a:p>
            <a:endParaRPr lang="en-GB" dirty="0">
              <a:solidFill>
                <a:srgbClr val="333333"/>
              </a:solidFill>
              <a:latin typeface="McKinsey Sans"/>
            </a:endParaRPr>
          </a:p>
          <a:p>
            <a:r>
              <a:rPr lang="en-GB" b="0" i="0" dirty="0">
                <a:solidFill>
                  <a:srgbClr val="333333"/>
                </a:solidFill>
                <a:effectLst/>
                <a:latin typeface="McKinsey Sans"/>
              </a:rPr>
              <a:t>A previous focus of managers was on organisation as structure—who does what, who reports to whom, and the like. </a:t>
            </a:r>
          </a:p>
          <a:p>
            <a:endParaRPr lang="en-GB" dirty="0">
              <a:solidFill>
                <a:srgbClr val="333333"/>
              </a:solidFill>
              <a:latin typeface="McKinsey Sans"/>
            </a:endParaRPr>
          </a:p>
          <a:p>
            <a:r>
              <a:rPr lang="en-GB" b="0" i="0" dirty="0">
                <a:solidFill>
                  <a:srgbClr val="333333"/>
                </a:solidFill>
                <a:effectLst/>
                <a:latin typeface="McKinsey Sans"/>
              </a:rPr>
              <a:t>As organisations grew in size and complexity, the more critical question became one of coordination</a:t>
            </a:r>
            <a:endParaRPr lang="en-GB" dirty="0"/>
          </a:p>
        </p:txBody>
      </p:sp>
      <p:sp>
        <p:nvSpPr>
          <p:cNvPr id="5" name="TextBox 4">
            <a:extLst>
              <a:ext uri="{FF2B5EF4-FFF2-40B4-BE49-F238E27FC236}">
                <a16:creationId xmlns:a16="http://schemas.microsoft.com/office/drawing/2014/main" id="{EF54947B-38E4-59F4-334B-07002A1FC929}"/>
              </a:ext>
            </a:extLst>
          </p:cNvPr>
          <p:cNvSpPr txBox="1"/>
          <p:nvPr/>
        </p:nvSpPr>
        <p:spPr>
          <a:xfrm>
            <a:off x="4986565" y="5006208"/>
            <a:ext cx="6151032" cy="523220"/>
          </a:xfrm>
          <a:prstGeom prst="rect">
            <a:avLst/>
          </a:prstGeom>
          <a:noFill/>
        </p:spPr>
        <p:txBody>
          <a:bodyPr wrap="square">
            <a:spAutoFit/>
          </a:bodyPr>
          <a:lstStyle/>
          <a:p>
            <a:r>
              <a:rPr lang="en-GB" sz="2800" b="1" dirty="0">
                <a:solidFill>
                  <a:srgbClr val="333333"/>
                </a:solidFill>
                <a:latin typeface="McKinsey Sans"/>
              </a:rPr>
              <a:t>S</a:t>
            </a:r>
            <a:r>
              <a:rPr lang="en-GB" sz="2800" b="1" i="0" dirty="0">
                <a:solidFill>
                  <a:srgbClr val="333333"/>
                </a:solidFill>
                <a:effectLst/>
                <a:latin typeface="McKinsey Sans"/>
              </a:rPr>
              <a:t>tructure alone isn’t an organisation</a:t>
            </a:r>
            <a:endParaRPr lang="en-GB" sz="2800" b="1" dirty="0"/>
          </a:p>
        </p:txBody>
      </p:sp>
    </p:spTree>
    <p:extLst>
      <p:ext uri="{BB962C8B-B14F-4D97-AF65-F5344CB8AC3E}">
        <p14:creationId xmlns:p14="http://schemas.microsoft.com/office/powerpoint/2010/main" val="25840177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965430" y="629268"/>
            <a:ext cx="6586491" cy="1286160"/>
          </a:xfrm>
        </p:spPr>
        <p:txBody>
          <a:bodyPr anchor="b">
            <a:normAutofit/>
          </a:bodyPr>
          <a:lstStyle/>
          <a:p>
            <a:r>
              <a:rPr lang="en-GB" b="1" cap="none" dirty="0"/>
              <a:t>McKinsey 7S in detail</a:t>
            </a:r>
          </a:p>
        </p:txBody>
      </p:sp>
      <p:sp>
        <p:nvSpPr>
          <p:cNvPr id="6" name="Content Placeholder 5"/>
          <p:cNvSpPr>
            <a:spLocks noGrp="1"/>
          </p:cNvSpPr>
          <p:nvPr>
            <p:ph idx="1"/>
          </p:nvPr>
        </p:nvSpPr>
        <p:spPr>
          <a:xfrm>
            <a:off x="4779164" y="1915428"/>
            <a:ext cx="6586489" cy="3785419"/>
          </a:xfrm>
        </p:spPr>
        <p:txBody>
          <a:bodyPr>
            <a:normAutofit lnSpcReduction="10000"/>
          </a:bodyPr>
          <a:lstStyle/>
          <a:p>
            <a:pPr fontAlgn="base"/>
            <a:r>
              <a:rPr lang="en-GB" sz="1600" b="1" dirty="0"/>
              <a:t>Strategy:</a:t>
            </a:r>
            <a:r>
              <a:rPr lang="en-GB" sz="1600" dirty="0"/>
              <a:t> an organisation's plan for building and maintaining a competitive advantage over its competitors.</a:t>
            </a:r>
          </a:p>
          <a:p>
            <a:pPr fontAlgn="base"/>
            <a:r>
              <a:rPr lang="en-GB" sz="1600" b="1" dirty="0"/>
              <a:t>Structure:</a:t>
            </a:r>
            <a:r>
              <a:rPr lang="en-GB" sz="1600" dirty="0"/>
              <a:t> how the setting is organised (that is, how departments and teams are structured, including who reports to whom).</a:t>
            </a:r>
          </a:p>
          <a:p>
            <a:pPr fontAlgn="base"/>
            <a:r>
              <a:rPr lang="en-GB" sz="1600" b="1" dirty="0"/>
              <a:t>Systems:</a:t>
            </a:r>
            <a:r>
              <a:rPr lang="en-GB" sz="1600" dirty="0"/>
              <a:t> the daily activities and procedures that staff use to get the job done.</a:t>
            </a:r>
          </a:p>
          <a:p>
            <a:pPr fontAlgn="base"/>
            <a:r>
              <a:rPr lang="en-GB" sz="1600" b="1" dirty="0"/>
              <a:t>Shared values:</a:t>
            </a:r>
            <a:r>
              <a:rPr lang="en-GB" sz="1600" dirty="0"/>
              <a:t> core values of the organisation, as shown in its corporate culture and general work ethic. </a:t>
            </a:r>
          </a:p>
          <a:p>
            <a:pPr fontAlgn="base"/>
            <a:r>
              <a:rPr lang="en-GB" sz="1600" b="1" dirty="0"/>
              <a:t>Style:</a:t>
            </a:r>
            <a:r>
              <a:rPr lang="en-GB" sz="1600" dirty="0"/>
              <a:t> style of leadership adopted.</a:t>
            </a:r>
          </a:p>
          <a:p>
            <a:pPr fontAlgn="base"/>
            <a:r>
              <a:rPr lang="en-GB" sz="1600" b="1" dirty="0"/>
              <a:t>Staff:</a:t>
            </a:r>
            <a:r>
              <a:rPr lang="en-GB" sz="1600" dirty="0"/>
              <a:t> employees and their general capabilities.</a:t>
            </a:r>
          </a:p>
          <a:p>
            <a:pPr fontAlgn="base"/>
            <a:r>
              <a:rPr lang="en-GB" sz="1600" b="1" dirty="0"/>
              <a:t>Skills:</a:t>
            </a:r>
            <a:r>
              <a:rPr lang="en-GB" sz="1600" dirty="0"/>
              <a:t> actual skills and competencies of the organization's employees.</a:t>
            </a:r>
          </a:p>
          <a:p>
            <a:pPr marL="0" indent="0" fontAlgn="base">
              <a:buNone/>
            </a:pPr>
            <a:r>
              <a:rPr lang="en-GB" sz="1600" dirty="0"/>
              <a:t>(MindTools, 2020)</a:t>
            </a:r>
          </a:p>
        </p:txBody>
      </p:sp>
      <p:pic>
        <p:nvPicPr>
          <p:cNvPr id="1026" name="Picture 2" descr="Boost Your Organizational Performance with McKinsey 7S Model ...">
            <a:extLst>
              <a:ext uri="{FF2B5EF4-FFF2-40B4-BE49-F238E27FC236}">
                <a16:creationId xmlns:a16="http://schemas.microsoft.com/office/drawing/2014/main" id="{9DACF87F-ECBD-27C9-1908-8E66EDE921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984" y="1456661"/>
            <a:ext cx="4540180" cy="3514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66125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b="1" cap="none" dirty="0"/>
              <a:t>McKinsey 7S Framework</a:t>
            </a:r>
            <a:endParaRPr lang="en-US" sz="4000" b="1" dirty="0"/>
          </a:p>
        </p:txBody>
      </p:sp>
      <p:sp>
        <p:nvSpPr>
          <p:cNvPr id="3" name="Content Placeholder 2"/>
          <p:cNvSpPr>
            <a:spLocks noGrp="1"/>
          </p:cNvSpPr>
          <p:nvPr>
            <p:ph sz="half" idx="1"/>
          </p:nvPr>
        </p:nvSpPr>
        <p:spPr>
          <a:xfrm>
            <a:off x="4354630" y="1818039"/>
            <a:ext cx="7153041" cy="3563159"/>
          </a:xfrm>
        </p:spPr>
        <p:txBody>
          <a:bodyPr vert="horz" lIns="91440" tIns="45720" rIns="91440" bIns="45720" rtlCol="0">
            <a:normAutofit fontScale="77500" lnSpcReduction="20000"/>
          </a:bodyPr>
          <a:lstStyle/>
          <a:p>
            <a:r>
              <a:rPr lang="en-US" sz="2400" dirty="0"/>
              <a:t>Top three S are seen as the harder aspects; more structural and more easily influenced by managers. These are relatively easy to identify, and management can influence them directly.</a:t>
            </a:r>
          </a:p>
          <a:p>
            <a:pPr marL="0" indent="0">
              <a:buNone/>
            </a:pPr>
            <a:endParaRPr lang="en-US" sz="2400" dirty="0"/>
          </a:p>
          <a:p>
            <a:r>
              <a:rPr lang="en-US" sz="2400" dirty="0"/>
              <a:t>Lower three S are viewed as the softer aspects; they are more cultural and are more resistant to change. These can be harder to describe, less tangible, and more influenced by culture &amp; ethos of organisation. However, they're just as important as the hard elements if the organisation is going to be successful.</a:t>
            </a:r>
          </a:p>
          <a:p>
            <a:pPr marL="0" indent="0">
              <a:buNone/>
            </a:pPr>
            <a:endParaRPr lang="en-US" sz="2400" dirty="0"/>
          </a:p>
          <a:p>
            <a:r>
              <a:rPr lang="en-US" sz="2400" dirty="0"/>
              <a:t>Structural and cultural aspects influence each other, and all are influenced by and influence any shared values. </a:t>
            </a:r>
          </a:p>
          <a:p>
            <a:pPr marL="0"/>
            <a:endParaRPr lang="en-US" sz="1700" dirty="0"/>
          </a:p>
          <a:p>
            <a:pPr marL="0"/>
            <a:endParaRPr lang="en-US" sz="1700" dirty="0"/>
          </a:p>
        </p:txBody>
      </p:sp>
      <p:sp>
        <p:nvSpPr>
          <p:cNvPr id="6" name="Rectangle 5"/>
          <p:cNvSpPr/>
          <p:nvPr/>
        </p:nvSpPr>
        <p:spPr>
          <a:xfrm>
            <a:off x="8356590" y="6071386"/>
            <a:ext cx="3598037" cy="369332"/>
          </a:xfrm>
          <a:prstGeom prst="rect">
            <a:avLst/>
          </a:prstGeom>
        </p:spPr>
        <p:txBody>
          <a:bodyPr wrap="none">
            <a:spAutoFit/>
          </a:bodyPr>
          <a:lstStyle/>
          <a:p>
            <a:pPr algn="r">
              <a:spcAft>
                <a:spcPts val="600"/>
              </a:spcAft>
            </a:pPr>
            <a:r>
              <a:rPr lang="en-US" dirty="0"/>
              <a:t>(Hoggarth,  Merton and Tyler, 2009) </a:t>
            </a:r>
            <a:endParaRPr lang="en-US"/>
          </a:p>
        </p:txBody>
      </p:sp>
      <p:pic>
        <p:nvPicPr>
          <p:cNvPr id="3074" name="Picture 2" descr="See related image detail. McKinsey 7S Model: A Simple Framework for Success">
            <a:extLst>
              <a:ext uri="{FF2B5EF4-FFF2-40B4-BE49-F238E27FC236}">
                <a16:creationId xmlns:a16="http://schemas.microsoft.com/office/drawing/2014/main" id="{5EB0931C-1AC1-88C4-2F4B-334F8924CE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3906" y="1959777"/>
            <a:ext cx="3236853" cy="2967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670984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331259"/>
            <a:ext cx="9440332" cy="1325563"/>
          </a:xfrm>
        </p:spPr>
        <p:txBody>
          <a:bodyPr>
            <a:normAutofit/>
          </a:bodyPr>
          <a:lstStyle/>
          <a:p>
            <a:r>
              <a:rPr lang="en-GB" sz="4200" b="1" cap="none" dirty="0"/>
              <a:t>How would a manager make use of the McKinsey Framework?</a:t>
            </a:r>
          </a:p>
        </p:txBody>
      </p:sp>
      <p:pic>
        <p:nvPicPr>
          <p:cNvPr id="10" name="Graphic 9" descr="Workflow">
            <a:extLst>
              <a:ext uri="{FF2B5EF4-FFF2-40B4-BE49-F238E27FC236}">
                <a16:creationId xmlns:a16="http://schemas.microsoft.com/office/drawing/2014/main" id="{4814522D-6F76-4D1E-8351-54FF9F269F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64132" y="843757"/>
            <a:ext cx="914400" cy="914400"/>
          </a:xfrm>
          <a:prstGeom prst="rect">
            <a:avLst/>
          </a:prstGeom>
        </p:spPr>
      </p:pic>
      <p:sp>
        <p:nvSpPr>
          <p:cNvPr id="6" name="Content Placeholder 5"/>
          <p:cNvSpPr>
            <a:spLocks noGrp="1"/>
          </p:cNvSpPr>
          <p:nvPr>
            <p:ph idx="1"/>
          </p:nvPr>
        </p:nvSpPr>
        <p:spPr>
          <a:xfrm>
            <a:off x="838200" y="1825626"/>
            <a:ext cx="10515600" cy="3423708"/>
          </a:xfrm>
        </p:spPr>
        <p:txBody>
          <a:bodyPr>
            <a:normAutofit fontScale="92500" lnSpcReduction="10000"/>
          </a:bodyPr>
          <a:lstStyle/>
          <a:p>
            <a:pPr fontAlgn="base"/>
            <a:r>
              <a:rPr lang="en-GB" sz="2400" dirty="0"/>
              <a:t>The 7S model can be used in a wide range of situations where it is useful to examine how the various parts of an organisation work together.</a:t>
            </a:r>
          </a:p>
          <a:p>
            <a:pPr fontAlgn="base"/>
            <a:r>
              <a:rPr lang="en-GB" sz="2400" dirty="0"/>
              <a:t>The framework can help managers to improve the performance of their organisation, or to determine the best way to implement a proposed strategy.</a:t>
            </a:r>
          </a:p>
          <a:p>
            <a:pPr fontAlgn="base"/>
            <a:r>
              <a:rPr lang="en-GB" sz="2400" dirty="0"/>
              <a:t>The framework can be used to examine the likely effects of future changes in the organisation.  </a:t>
            </a:r>
          </a:p>
          <a:p>
            <a:pPr fontAlgn="base"/>
            <a:r>
              <a:rPr lang="en-GB" sz="2400" dirty="0"/>
              <a:t>The McKinsey 7S model can also be applied to elements of a team or a project.</a:t>
            </a:r>
          </a:p>
          <a:p>
            <a:pPr fontAlgn="base"/>
            <a:endParaRPr lang="en-GB" sz="2400" dirty="0"/>
          </a:p>
          <a:p>
            <a:pPr marL="0" indent="0" fontAlgn="base">
              <a:buNone/>
            </a:pPr>
            <a:r>
              <a:rPr lang="en-GB" sz="2400" dirty="0"/>
              <a:t>(MindTools, 2020)</a:t>
            </a:r>
          </a:p>
          <a:p>
            <a:endParaRPr lang="en-GB" sz="2400" dirty="0"/>
          </a:p>
        </p:txBody>
      </p:sp>
    </p:spTree>
    <p:extLst>
      <p:ext uri="{BB962C8B-B14F-4D97-AF65-F5344CB8AC3E}">
        <p14:creationId xmlns:p14="http://schemas.microsoft.com/office/powerpoint/2010/main" val="57487026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510CE3-997B-4221-A225-8EB0848668A5}"/>
              </a:ext>
            </a:extLst>
          </p:cNvPr>
          <p:cNvSpPr txBox="1"/>
          <p:nvPr/>
        </p:nvSpPr>
        <p:spPr>
          <a:xfrm>
            <a:off x="1005760" y="903152"/>
            <a:ext cx="7020639" cy="4498581"/>
          </a:xfrm>
          <a:prstGeom prst="rect">
            <a:avLst/>
          </a:prstGeom>
        </p:spPr>
        <p:txBody>
          <a:bodyPr vert="horz" lIns="91440" tIns="45720" rIns="91440" bIns="45720" rtlCol="0">
            <a:normAutofit fontScale="47500" lnSpcReduction="20000"/>
          </a:bodyPr>
          <a:lstStyle/>
          <a:p>
            <a:pPr>
              <a:lnSpc>
                <a:spcPct val="90000"/>
              </a:lnSpc>
              <a:spcAft>
                <a:spcPts val="600"/>
              </a:spcAft>
            </a:pPr>
            <a:r>
              <a:rPr lang="en-GB" sz="4600" b="1" dirty="0"/>
              <a:t>McKinsey 7-S framework</a:t>
            </a:r>
          </a:p>
          <a:p>
            <a:pPr indent="-228600">
              <a:lnSpc>
                <a:spcPct val="90000"/>
              </a:lnSpc>
              <a:spcAft>
                <a:spcPts val="600"/>
              </a:spcAft>
              <a:buFont typeface="Arial" panose="020B0604020202020204" pitchFamily="34" charset="0"/>
              <a:buChar char="•"/>
            </a:pPr>
            <a:endParaRPr lang="en-GB" sz="3300" dirty="0"/>
          </a:p>
          <a:p>
            <a:pPr indent="-228600">
              <a:lnSpc>
                <a:spcPct val="90000"/>
              </a:lnSpc>
              <a:spcAft>
                <a:spcPts val="600"/>
              </a:spcAft>
              <a:buFont typeface="Arial" panose="020B0604020202020204" pitchFamily="34" charset="0"/>
              <a:buChar char="•"/>
            </a:pPr>
            <a:r>
              <a:rPr lang="en-GB" sz="3300" dirty="0"/>
              <a:t>Has been used in the past by the National Youth Agency</a:t>
            </a:r>
          </a:p>
          <a:p>
            <a:pPr indent="-228600">
              <a:lnSpc>
                <a:spcPct val="90000"/>
              </a:lnSpc>
              <a:spcAft>
                <a:spcPts val="600"/>
              </a:spcAft>
              <a:buFont typeface="Arial" panose="020B0604020202020204" pitchFamily="34" charset="0"/>
              <a:buChar char="•"/>
            </a:pPr>
            <a:endParaRPr lang="en-GB" sz="3300" dirty="0"/>
          </a:p>
          <a:p>
            <a:pPr indent="-228600">
              <a:lnSpc>
                <a:spcPct val="90000"/>
              </a:lnSpc>
              <a:spcAft>
                <a:spcPts val="600"/>
              </a:spcAft>
              <a:buFont typeface="Arial" panose="020B0604020202020204" pitchFamily="34" charset="0"/>
              <a:buChar char="•"/>
            </a:pPr>
            <a:r>
              <a:rPr lang="en-GB" sz="3300" dirty="0"/>
              <a:t>According to Tyler, </a:t>
            </a:r>
            <a:r>
              <a:rPr lang="en-GB" sz="3300" dirty="0" err="1"/>
              <a:t>Hoggarth</a:t>
            </a:r>
            <a:r>
              <a:rPr lang="en-GB" sz="3300" dirty="0"/>
              <a:t> and Merton the model is suited to youth work organisations.</a:t>
            </a:r>
          </a:p>
          <a:p>
            <a:pPr indent="-228600">
              <a:lnSpc>
                <a:spcPct val="90000"/>
              </a:lnSpc>
              <a:spcAft>
                <a:spcPts val="600"/>
              </a:spcAft>
              <a:buFont typeface="Arial" panose="020B0604020202020204" pitchFamily="34" charset="0"/>
              <a:buChar char="•"/>
            </a:pPr>
            <a:endParaRPr lang="en-GB" sz="3300" dirty="0"/>
          </a:p>
          <a:p>
            <a:pPr indent="-228600">
              <a:lnSpc>
                <a:spcPct val="90000"/>
              </a:lnSpc>
              <a:spcAft>
                <a:spcPts val="600"/>
              </a:spcAft>
              <a:buFont typeface="Arial" panose="020B0604020202020204" pitchFamily="34" charset="0"/>
              <a:buChar char="•"/>
            </a:pPr>
            <a:r>
              <a:rPr lang="en-GB" sz="3300" dirty="0"/>
              <a:t>They describe a learning organisation which encourages  its members to learn and to make changes to what it does and how it does it.</a:t>
            </a:r>
          </a:p>
          <a:p>
            <a:pPr indent="-228600">
              <a:lnSpc>
                <a:spcPct val="90000"/>
              </a:lnSpc>
              <a:spcAft>
                <a:spcPts val="600"/>
              </a:spcAft>
              <a:buFont typeface="Arial" panose="020B0604020202020204" pitchFamily="34" charset="0"/>
              <a:buChar char="•"/>
            </a:pPr>
            <a:endParaRPr lang="en-GB" sz="3300" dirty="0"/>
          </a:p>
          <a:p>
            <a:pPr indent="-228600">
              <a:lnSpc>
                <a:spcPct val="90000"/>
              </a:lnSpc>
              <a:spcAft>
                <a:spcPts val="600"/>
              </a:spcAft>
              <a:buFont typeface="Arial" panose="020B0604020202020204" pitchFamily="34" charset="0"/>
              <a:buChar char="•"/>
            </a:pPr>
            <a:r>
              <a:rPr lang="en-GB" sz="3300" dirty="0"/>
              <a:t>For Argyris and Schon (1978)  this is known as double loop learning:</a:t>
            </a:r>
          </a:p>
          <a:p>
            <a:pPr marL="514350" indent="-457200">
              <a:lnSpc>
                <a:spcPct val="90000"/>
              </a:lnSpc>
              <a:spcAft>
                <a:spcPts val="600"/>
              </a:spcAft>
              <a:buFont typeface="Courier New" panose="02070309020205020404" pitchFamily="49" charset="0"/>
              <a:buChar char="o"/>
            </a:pPr>
            <a:r>
              <a:rPr lang="en-GB" sz="3300" dirty="0"/>
              <a:t>Single loop learning considers whether the activities were carried out, done efficiently, had the intended effect, were done efficiently etc.</a:t>
            </a:r>
          </a:p>
          <a:p>
            <a:pPr marL="514350" indent="-457200">
              <a:lnSpc>
                <a:spcPct val="90000"/>
              </a:lnSpc>
              <a:spcAft>
                <a:spcPts val="600"/>
              </a:spcAft>
              <a:buFont typeface="Courier New" panose="02070309020205020404" pitchFamily="49" charset="0"/>
              <a:buChar char="o"/>
            </a:pPr>
            <a:r>
              <a:rPr lang="en-GB" sz="3300" dirty="0"/>
              <a:t>Double loop learning involves considering whether the activities should be carried out, whether different and new types of activity should be used, and questions basic principles.</a:t>
            </a:r>
          </a:p>
          <a:p>
            <a:pPr>
              <a:lnSpc>
                <a:spcPct val="90000"/>
              </a:lnSpc>
              <a:spcAft>
                <a:spcPts val="600"/>
              </a:spcAft>
            </a:pPr>
            <a:endParaRPr lang="en-GB" sz="900" dirty="0"/>
          </a:p>
          <a:p>
            <a:pPr>
              <a:lnSpc>
                <a:spcPct val="90000"/>
              </a:lnSpc>
              <a:spcAft>
                <a:spcPts val="600"/>
              </a:spcAft>
            </a:pPr>
            <a:r>
              <a:rPr lang="en-GB" sz="900" dirty="0"/>
              <a:t> </a:t>
            </a:r>
          </a:p>
        </p:txBody>
      </p:sp>
      <p:pic>
        <p:nvPicPr>
          <p:cNvPr id="2052" name="Picture 4" descr="Image result for national youth agency">
            <a:extLst>
              <a:ext uri="{FF2B5EF4-FFF2-40B4-BE49-F238E27FC236}">
                <a16:creationId xmlns:a16="http://schemas.microsoft.com/office/drawing/2014/main" id="{B2370602-D86D-A309-EBA5-BF5203D699F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34963" y="1453485"/>
            <a:ext cx="2586191" cy="2576648"/>
          </a:xfrm>
          <a:prstGeom prst="rect">
            <a:avLst/>
          </a:prstGeom>
          <a:solidFill>
            <a:srgbClr val="FFFFFF"/>
          </a:solidFill>
        </p:spPr>
      </p:pic>
    </p:spTree>
    <p:extLst>
      <p:ext uri="{BB962C8B-B14F-4D97-AF65-F5344CB8AC3E}">
        <p14:creationId xmlns:p14="http://schemas.microsoft.com/office/powerpoint/2010/main" val="37908550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7">
            <a:extLst>
              <a:ext uri="{FF2B5EF4-FFF2-40B4-BE49-F238E27FC236}">
                <a16:creationId xmlns:a16="http://schemas.microsoft.com/office/drawing/2014/main" id="{42822C47-782D-EE47-9B0B-9934411291AA}"/>
              </a:ext>
            </a:extLst>
          </p:cNvPr>
          <p:cNvSpPr>
            <a:spLocks noGrp="1"/>
          </p:cNvSpPr>
          <p:nvPr>
            <p:ph type="title"/>
          </p:nvPr>
        </p:nvSpPr>
        <p:spPr>
          <a:xfrm>
            <a:off x="396573" y="320675"/>
            <a:ext cx="11407487" cy="1325563"/>
          </a:xfrm>
        </p:spPr>
        <p:txBody>
          <a:bodyPr>
            <a:normAutofit/>
          </a:bodyPr>
          <a:lstStyle/>
          <a:p>
            <a:r>
              <a:rPr lang="en-GB" altLang="en-US" sz="5400" b="1" dirty="0"/>
              <a:t>Examples from practice</a:t>
            </a:r>
          </a:p>
        </p:txBody>
      </p:sp>
      <p:graphicFrame>
        <p:nvGraphicFramePr>
          <p:cNvPr id="28678" name="Content Placeholder 2">
            <a:extLst>
              <a:ext uri="{FF2B5EF4-FFF2-40B4-BE49-F238E27FC236}">
                <a16:creationId xmlns:a16="http://schemas.microsoft.com/office/drawing/2014/main" id="{4EE1EEED-BDDD-4452-BE5A-343B24DA4A40}"/>
              </a:ext>
            </a:extLst>
          </p:cNvPr>
          <p:cNvGraphicFramePr>
            <a:graphicFrameLocks noGrp="1"/>
          </p:cNvGraphicFramePr>
          <p:nvPr>
            <p:ph idx="1"/>
            <p:extLst>
              <p:ext uri="{D42A27DB-BD31-4B8C-83A1-F6EECF244321}">
                <p14:modId xmlns:p14="http://schemas.microsoft.com/office/powerpoint/2010/main" val="1990110992"/>
              </p:ext>
            </p:extLst>
          </p:nvPr>
        </p:nvGraphicFramePr>
        <p:xfrm>
          <a:off x="387940" y="1427691"/>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810420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C80A7-35E6-DBE5-304A-C9BC83706F6C}"/>
              </a:ext>
            </a:extLst>
          </p:cNvPr>
          <p:cNvSpPr>
            <a:spLocks noGrp="1"/>
          </p:cNvSpPr>
          <p:nvPr>
            <p:ph type="title"/>
          </p:nvPr>
        </p:nvSpPr>
        <p:spPr>
          <a:xfrm>
            <a:off x="838200" y="365125"/>
            <a:ext cx="10515600" cy="1325563"/>
          </a:xfrm>
        </p:spPr>
        <p:txBody>
          <a:bodyPr anchor="ctr">
            <a:normAutofit/>
          </a:bodyPr>
          <a:lstStyle/>
          <a:p>
            <a:r>
              <a:rPr lang="en-GB" b="1" dirty="0"/>
              <a:t>Directed study</a:t>
            </a:r>
          </a:p>
        </p:txBody>
      </p:sp>
      <p:pic>
        <p:nvPicPr>
          <p:cNvPr id="5" name="Picture 4" descr="A pair of glasses on a book&#10;&#10;Description automatically generated">
            <a:extLst>
              <a:ext uri="{FF2B5EF4-FFF2-40B4-BE49-F238E27FC236}">
                <a16:creationId xmlns:a16="http://schemas.microsoft.com/office/drawing/2014/main" id="{6C914AF6-0B00-80D3-9F35-0BAF7BA1D208}"/>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0809" b="-3"/>
          <a:stretch/>
        </p:blipFill>
        <p:spPr>
          <a:xfrm>
            <a:off x="838200" y="1253331"/>
            <a:ext cx="5181600" cy="4351338"/>
          </a:xfrm>
          <a:prstGeom prst="rect">
            <a:avLst/>
          </a:prstGeom>
          <a:noFill/>
        </p:spPr>
      </p:pic>
      <p:sp>
        <p:nvSpPr>
          <p:cNvPr id="3" name="Content Placeholder 2">
            <a:extLst>
              <a:ext uri="{FF2B5EF4-FFF2-40B4-BE49-F238E27FC236}">
                <a16:creationId xmlns:a16="http://schemas.microsoft.com/office/drawing/2014/main" id="{FD5A0751-D44D-4D87-6DFB-1D218A823BFA}"/>
              </a:ext>
            </a:extLst>
          </p:cNvPr>
          <p:cNvSpPr>
            <a:spLocks noGrp="1"/>
          </p:cNvSpPr>
          <p:nvPr>
            <p:ph sz="half" idx="2"/>
          </p:nvPr>
        </p:nvSpPr>
        <p:spPr>
          <a:xfrm>
            <a:off x="6172200" y="1825625"/>
            <a:ext cx="5181600" cy="2693212"/>
          </a:xfrm>
        </p:spPr>
        <p:txBody>
          <a:bodyPr>
            <a:normAutofit fontScale="92500" lnSpcReduction="20000"/>
          </a:bodyPr>
          <a:lstStyle/>
          <a:p>
            <a:r>
              <a:rPr lang="en-US" dirty="0"/>
              <a:t>Conduct some research into each of the theories and find examples within your own practice or within your workplace/ placement setting.</a:t>
            </a:r>
          </a:p>
          <a:p>
            <a:r>
              <a:rPr lang="en-US" dirty="0"/>
              <a:t>Listen to the Youth work toolbox podcast </a:t>
            </a:r>
          </a:p>
          <a:p>
            <a:r>
              <a:rPr lang="en-US" dirty="0"/>
              <a:t>Feedback to group next week</a:t>
            </a:r>
          </a:p>
          <a:p>
            <a:endParaRPr lang="en-GB" dirty="0"/>
          </a:p>
        </p:txBody>
      </p:sp>
    </p:spTree>
    <p:extLst>
      <p:ext uri="{BB962C8B-B14F-4D97-AF65-F5344CB8AC3E}">
        <p14:creationId xmlns:p14="http://schemas.microsoft.com/office/powerpoint/2010/main" val="292311395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81E50-A459-154B-8926-14238F6B4D02}"/>
              </a:ext>
            </a:extLst>
          </p:cNvPr>
          <p:cNvSpPr>
            <a:spLocks noGrp="1"/>
          </p:cNvSpPr>
          <p:nvPr>
            <p:ph type="title"/>
          </p:nvPr>
        </p:nvSpPr>
        <p:spPr>
          <a:xfrm>
            <a:off x="643467" y="321734"/>
            <a:ext cx="10905066" cy="1135737"/>
          </a:xfrm>
        </p:spPr>
        <p:txBody>
          <a:bodyPr>
            <a:normAutofit/>
          </a:bodyPr>
          <a:lstStyle/>
          <a:p>
            <a:r>
              <a:rPr lang="en-US" sz="3600" dirty="0">
                <a:solidFill>
                  <a:schemeClr val="tx2"/>
                </a:solidFill>
              </a:rPr>
              <a:t>References</a:t>
            </a:r>
          </a:p>
        </p:txBody>
      </p:sp>
      <p:sp>
        <p:nvSpPr>
          <p:cNvPr id="3" name="Content Placeholder 2">
            <a:extLst>
              <a:ext uri="{FF2B5EF4-FFF2-40B4-BE49-F238E27FC236}">
                <a16:creationId xmlns:a16="http://schemas.microsoft.com/office/drawing/2014/main" id="{0C49ADE8-95C2-4B4E-83FD-54A4AB9D6B1B}"/>
              </a:ext>
            </a:extLst>
          </p:cNvPr>
          <p:cNvSpPr>
            <a:spLocks noGrp="1"/>
          </p:cNvSpPr>
          <p:nvPr>
            <p:ph idx="1"/>
          </p:nvPr>
        </p:nvSpPr>
        <p:spPr>
          <a:xfrm>
            <a:off x="588049" y="1346563"/>
            <a:ext cx="10905066" cy="4393982"/>
          </a:xfrm>
        </p:spPr>
        <p:txBody>
          <a:bodyPr>
            <a:normAutofit/>
          </a:bodyPr>
          <a:lstStyle/>
          <a:p>
            <a:r>
              <a:rPr lang="en-GB" altLang="en-US" sz="1600" dirty="0"/>
              <a:t>Drucker P. F, </a:t>
            </a:r>
            <a:r>
              <a:rPr lang="en-GB" altLang="en-US" sz="1600" i="1" dirty="0"/>
              <a:t>The Practice of Management</a:t>
            </a:r>
            <a:r>
              <a:rPr lang="en-GB" altLang="en-US" sz="1600" dirty="0"/>
              <a:t>: Oxford, Elsevier Ltd, 1955.</a:t>
            </a:r>
          </a:p>
          <a:p>
            <a:r>
              <a:rPr lang="en-GB" altLang="en-US" sz="1600" dirty="0"/>
              <a:t>Drucker P.F, </a:t>
            </a:r>
            <a:r>
              <a:rPr lang="en-GB" altLang="en-US" sz="1600" i="1" dirty="0"/>
              <a:t>Management Tasks, Responsibilities, Practices</a:t>
            </a:r>
            <a:r>
              <a:rPr lang="en-GB" altLang="en-US" sz="1600" dirty="0"/>
              <a:t>: Oxford, Reed Elsevier, 1974.</a:t>
            </a:r>
          </a:p>
          <a:p>
            <a:r>
              <a:rPr lang="en-GB" altLang="en-US" sz="1600" dirty="0"/>
              <a:t>Harrison, R. &amp; Wise, C. </a:t>
            </a:r>
            <a:r>
              <a:rPr lang="en-GB" altLang="en-US" sz="1600" i="1" dirty="0"/>
              <a:t>Working with young people, L</a:t>
            </a:r>
            <a:r>
              <a:rPr lang="en-GB" altLang="en-US" sz="1600" dirty="0"/>
              <a:t>ondon, Sage, 2005</a:t>
            </a:r>
            <a:endParaRPr lang="en-US" altLang="en-US" sz="1600" dirty="0"/>
          </a:p>
          <a:p>
            <a:pPr>
              <a:defRPr/>
            </a:pPr>
            <a:r>
              <a:rPr lang="en-US" altLang="en-US" sz="1600" dirty="0"/>
              <a:t>Ford, K,. Hunter, R., Merton, B. &amp; Waller, D (2005</a:t>
            </a:r>
            <a:r>
              <a:rPr lang="en-US" altLang="en-US" sz="1600" i="1" dirty="0"/>
              <a:t>).  Leading and Managing Youth Work and Services for Young People</a:t>
            </a:r>
            <a:r>
              <a:rPr lang="en-US" altLang="en-US" sz="1600" dirty="0"/>
              <a:t>. Leicester: National Youth Agency.P.38.</a:t>
            </a:r>
          </a:p>
          <a:p>
            <a:pPr>
              <a:defRPr/>
            </a:pPr>
            <a:r>
              <a:rPr lang="en-US" altLang="en-US" sz="1600" dirty="0"/>
              <a:t>Handy, C. (1988) </a:t>
            </a:r>
            <a:r>
              <a:rPr lang="en-US" altLang="en-US" sz="1600" i="1" dirty="0"/>
              <a:t>Understanding Voluntary </a:t>
            </a:r>
            <a:r>
              <a:rPr lang="en-US" altLang="en-US" sz="1600" i="1" dirty="0" err="1"/>
              <a:t>Organisations</a:t>
            </a:r>
            <a:r>
              <a:rPr lang="en-US" altLang="en-US" sz="1600" dirty="0"/>
              <a:t>. London: Penguin.</a:t>
            </a:r>
            <a:r>
              <a:rPr lang="en-GB" altLang="en-US" sz="1600" dirty="0"/>
              <a:t>p.85.</a:t>
            </a:r>
          </a:p>
          <a:p>
            <a:pPr>
              <a:defRPr/>
            </a:pPr>
            <a:r>
              <a:rPr lang="en-GB" altLang="en-US" sz="1600" dirty="0"/>
              <a:t>Ingram, G. &amp; Harris, J. </a:t>
            </a:r>
            <a:r>
              <a:rPr lang="en-GB" altLang="en-US" sz="1600" i="1" dirty="0"/>
              <a:t>Delivering Good Youth Work. </a:t>
            </a:r>
            <a:r>
              <a:rPr lang="en-GB" altLang="en-US" sz="1600" dirty="0"/>
              <a:t>Lyme Regis, Russel House Publishing, 2001</a:t>
            </a:r>
          </a:p>
          <a:p>
            <a:pPr>
              <a:defRPr/>
            </a:pPr>
            <a:r>
              <a:rPr lang="en-GB" altLang="en-US" sz="1600" dirty="0"/>
              <a:t>Jeffs, T. and Smith, M. (1987) </a:t>
            </a:r>
            <a:r>
              <a:rPr lang="en-GB" altLang="en-US" sz="1600" i="1" dirty="0"/>
              <a:t>Youth Work. </a:t>
            </a:r>
            <a:r>
              <a:rPr lang="en-GB" altLang="en-US" sz="1600" dirty="0"/>
              <a:t>Basingstoke, Macmillan Press, 1987 </a:t>
            </a:r>
          </a:p>
          <a:p>
            <a:pPr>
              <a:defRPr/>
            </a:pPr>
            <a:r>
              <a:rPr lang="en-US" altLang="en-US" sz="1600" dirty="0"/>
              <a:t>Tyler, M., </a:t>
            </a:r>
            <a:r>
              <a:rPr lang="en-US" altLang="en-US" sz="1600" dirty="0" err="1"/>
              <a:t>Hoggarth</a:t>
            </a:r>
            <a:r>
              <a:rPr lang="en-US" altLang="en-US" sz="1600" dirty="0"/>
              <a:t>, L., &amp; Merton, B. (2009). Managing Modern Youth Work Exeter: Learning Matters.pp.28-42</a:t>
            </a:r>
          </a:p>
          <a:p>
            <a:pPr>
              <a:defRPr/>
            </a:pPr>
            <a:r>
              <a:rPr lang="en-US" altLang="en-US" sz="1600" dirty="0"/>
              <a:t>Wood, J., Westwood, S., Thompson, G. (2014). Youth Work: Preparation for Practice.  Abingdon: Routledge</a:t>
            </a:r>
          </a:p>
          <a:p>
            <a:endParaRPr lang="en-US" sz="2000" dirty="0">
              <a:solidFill>
                <a:schemeClr val="tx2"/>
              </a:solidFill>
            </a:endParaRPr>
          </a:p>
        </p:txBody>
      </p:sp>
    </p:spTree>
    <p:extLst>
      <p:ext uri="{BB962C8B-B14F-4D97-AF65-F5344CB8AC3E}">
        <p14:creationId xmlns:p14="http://schemas.microsoft.com/office/powerpoint/2010/main" val="150777282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792C66773FE7643B8530DD3E31090EC" ma:contentTypeVersion="8" ma:contentTypeDescription="Create a new document." ma:contentTypeScope="" ma:versionID="3a536072a5a957b3708a7f3cf0cba595">
  <xsd:schema xmlns:xsd="http://www.w3.org/2001/XMLSchema" xmlns:xs="http://www.w3.org/2001/XMLSchema" xmlns:p="http://schemas.microsoft.com/office/2006/metadata/properties" xmlns:ns3="bf3c2fb5-1f45-4bdb-adfb-71676cf70d4e" targetNamespace="http://schemas.microsoft.com/office/2006/metadata/properties" ma:root="true" ma:fieldsID="4f5967c6733c4ef842e32530a8be5c06" ns3:_="">
    <xsd:import namespace="bf3c2fb5-1f45-4bdb-adfb-71676cf70d4e"/>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3c2fb5-1f45-4bdb-adfb-71676cf70d4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85E107D-FF48-48A3-AB38-F282D178FC12}">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schemas.microsoft.com/office/2006/documentManagement/types"/>
    <ds:schemaRef ds:uri="http://schemas.microsoft.com/office/infopath/2007/PartnerControls"/>
    <ds:schemaRef ds:uri="http://purl.org/dc/terms/"/>
    <ds:schemaRef ds:uri="http://purl.org/dc/elements/1.1/"/>
    <ds:schemaRef ds:uri="bf3c2fb5-1f45-4bdb-adfb-71676cf70d4e"/>
    <ds:schemaRef ds:uri="http://schemas.openxmlformats.org/package/2006/metadata/core-properties"/>
    <ds:schemaRef ds:uri="http://www.w3.org/XML/1998/namespace"/>
    <ds:schemaRef ds:uri="http://purl.org/dc/dcmitype/"/>
    <ds:schemaRef ds:uri="http://schemas.microsoft.com/office/2006/metadata/properties"/>
  </ds:schemaRefs>
</ds:datastoreItem>
</file>

<file path=customXml/itemProps3.xml><?xml version="1.0" encoding="utf-8"?>
<ds:datastoreItem xmlns:ds="http://schemas.openxmlformats.org/officeDocument/2006/customXml" ds:itemID="{F09071CF-CF6E-4A74-AE38-C1B8E2B924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3c2fb5-1f45-4bdb-adfb-71676cf70d4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4622</Words>
  <Application>Microsoft Office PowerPoint</Application>
  <PresentationFormat>Widescreen</PresentationFormat>
  <Paragraphs>418</Paragraphs>
  <Slides>60</Slides>
  <Notes>8</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60</vt:i4>
      </vt:variant>
    </vt:vector>
  </HeadingPairs>
  <TitlesOfParts>
    <vt:vector size="69" baseType="lpstr">
      <vt:lpstr>canada-type-gibson</vt:lpstr>
      <vt:lpstr>McKinsey Sans</vt:lpstr>
      <vt:lpstr>Messina</vt:lpstr>
      <vt:lpstr>Arial</vt:lpstr>
      <vt:lpstr>Calibri</vt:lpstr>
      <vt:lpstr>Courier New</vt:lpstr>
      <vt:lpstr>Euphemia</vt:lpstr>
      <vt:lpstr>Segoe UI</vt:lpstr>
      <vt:lpstr>Office Theme</vt:lpstr>
      <vt:lpstr>Supervision, Leadership and Management for Professionals: ECYW7003 </vt:lpstr>
      <vt:lpstr> </vt:lpstr>
      <vt:lpstr> </vt:lpstr>
      <vt:lpstr>By the end of today we will….</vt:lpstr>
      <vt:lpstr>What did we learn last week?</vt:lpstr>
      <vt:lpstr>PowerPoint Presentation</vt:lpstr>
      <vt:lpstr>Assessment Question:  Supervision and Management Portfolio  </vt:lpstr>
      <vt:lpstr>Managing the youth work trolley</vt:lpstr>
      <vt:lpstr>For context- rapid tour of youth work history</vt:lpstr>
      <vt:lpstr>Youth work delivery tree- how it joins up in Wales</vt:lpstr>
      <vt:lpstr>Management challenges Wales: 2023</vt:lpstr>
      <vt:lpstr>Wellbeing of Future Generations Act</vt:lpstr>
      <vt:lpstr>Social Services and Well-being (Wales) Act (2014)</vt:lpstr>
      <vt:lpstr>Curriculum for Wales</vt:lpstr>
      <vt:lpstr>PowerPoint Presentation</vt:lpstr>
      <vt:lpstr>Managing challenges: awareness</vt:lpstr>
      <vt:lpstr>PowerPoint Presentation</vt:lpstr>
      <vt:lpstr>Definition</vt:lpstr>
      <vt:lpstr>Theorists definition of management  </vt:lpstr>
      <vt:lpstr>Youth work toolbox podcast</vt:lpstr>
      <vt:lpstr>Role of the manager</vt:lpstr>
      <vt:lpstr>Function of managers</vt:lpstr>
      <vt:lpstr>Understanding youth work management</vt:lpstr>
      <vt:lpstr>Key management roles and responsibilities</vt:lpstr>
      <vt:lpstr>Key management roles and responsibilities….cont.</vt:lpstr>
      <vt:lpstr>Leadership </vt:lpstr>
      <vt:lpstr>The competencies and the leadership roles in the completing values framework (Quinn, 2007, p.48 in Tyler et al, 2009, p.7</vt:lpstr>
      <vt:lpstr>PowerPoint Presentation</vt:lpstr>
      <vt:lpstr>Difference between leadership &amp; management </vt:lpstr>
      <vt:lpstr>What is the difference between leadership and management? </vt:lpstr>
      <vt:lpstr>What is the difference between leadership and management? </vt:lpstr>
      <vt:lpstr>Differences between leaders and managers</vt:lpstr>
      <vt:lpstr>Managers vs Leaders</vt:lpstr>
      <vt:lpstr>Effective management &amp; leadership</vt:lpstr>
      <vt:lpstr>Youth work: Jeffs &amp; Smith (1987)</vt:lpstr>
      <vt:lpstr>Modern Day Youth Work</vt:lpstr>
      <vt:lpstr>Directed Study-14.11</vt:lpstr>
      <vt:lpstr>Current youth work – A key challenge</vt:lpstr>
      <vt:lpstr>Modern Day Youth Work</vt:lpstr>
      <vt:lpstr>Broader context</vt:lpstr>
      <vt:lpstr>How does this impact on youth workers?</vt:lpstr>
      <vt:lpstr>PowerPoint Presentation</vt:lpstr>
      <vt:lpstr>PowerPoint Presentation</vt:lpstr>
      <vt:lpstr>PowerPoint Presentation</vt:lpstr>
      <vt:lpstr>PowerPoint Presentation</vt:lpstr>
      <vt:lpstr>Key management theories</vt:lpstr>
      <vt:lpstr>Classic or Scientific Theory</vt:lpstr>
      <vt:lpstr>A positivist approach to management…</vt:lpstr>
      <vt:lpstr>Humanist Theory</vt:lpstr>
      <vt:lpstr>Humanism – important to remember…..</vt:lpstr>
      <vt:lpstr>Examples from Practice</vt:lpstr>
      <vt:lpstr>Contingency theory</vt:lpstr>
      <vt:lpstr>McKinsey's 7s Model – Aligns with contingency theory</vt:lpstr>
      <vt:lpstr>McKinsey 7S in detail</vt:lpstr>
      <vt:lpstr>McKinsey 7S Framework</vt:lpstr>
      <vt:lpstr>How would a manager make use of the McKinsey Framework?</vt:lpstr>
      <vt:lpstr>PowerPoint Presentation</vt:lpstr>
      <vt:lpstr>Examples from practice</vt:lpstr>
      <vt:lpstr>Directed study</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2023-11-21T14:42:56Z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0x010100C792C66773FE7643B8530DD3E31090EC</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