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6" r:id="rId3"/>
    <p:sldId id="258" r:id="rId4"/>
    <p:sldId id="259" r:id="rId5"/>
    <p:sldId id="274" r:id="rId6"/>
    <p:sldId id="261" r:id="rId7"/>
    <p:sldId id="273" r:id="rId8"/>
    <p:sldId id="263" r:id="rId9"/>
    <p:sldId id="275" r:id="rId10"/>
    <p:sldId id="264" r:id="rId11"/>
    <p:sldId id="272" r:id="rId12"/>
    <p:sldId id="265" r:id="rId13"/>
    <p:sldId id="271" r:id="rId14"/>
    <p:sldId id="262" r:id="rId15"/>
    <p:sldId id="266" r:id="rId16"/>
    <p:sldId id="269" r:id="rId17"/>
    <p:sldId id="267" r:id="rId18"/>
    <p:sldId id="270" r:id="rId19"/>
    <p:sldId id="268" r:id="rId20"/>
    <p:sldId id="26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 White" initials="JW" lastIdx="2" clrIdx="0">
    <p:extLst>
      <p:ext uri="{19B8F6BF-5375-455C-9EA6-DF929625EA0E}">
        <p15:presenceInfo xmlns:p15="http://schemas.microsoft.com/office/powerpoint/2012/main" userId="422124c5f9e62d1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81" d="100"/>
          <a:sy n="81" d="100"/>
        </p:scale>
        <p:origin x="70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5-24T15:22:57.758" idx="1">
    <p:pos x="5578" y="1622"/>
    <p:text/>
    <p:extLst>
      <p:ext uri="{C676402C-5697-4E1C-873F-D02D1690AC5C}">
        <p15:threadingInfo xmlns:p15="http://schemas.microsoft.com/office/powerpoint/2012/main" timeZoneBias="-60"/>
      </p:ext>
    </p:extLst>
  </p:cm>
  <p:cm authorId="1" dt="2019-05-24T15:23:58.482" idx="2">
    <p:pos x="5714" y="1758"/>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D7E5C2-D553-4CE6-AA31-81884529B014}" type="datetimeFigureOut">
              <a:rPr lang="en-GB" smtClean="0"/>
              <a:t>31/05/2019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A60915-FE35-477F-BBC3-802B1AFB2392}" type="slidenum">
              <a:rPr lang="en-GB" smtClean="0"/>
              <a:t>‹#›</a:t>
            </a:fld>
            <a:endParaRPr lang="en-GB"/>
          </a:p>
        </p:txBody>
      </p:sp>
    </p:spTree>
    <p:extLst>
      <p:ext uri="{BB962C8B-B14F-4D97-AF65-F5344CB8AC3E}">
        <p14:creationId xmlns:p14="http://schemas.microsoft.com/office/powerpoint/2010/main" val="395586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6EF5D-5204-4ACB-BD8A-1B1A58FB50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4D13A0-66C5-4708-A655-178325366F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BFA7D3-E00F-49CE-861D-7C583824EAAA}"/>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5" name="Footer Placeholder 4">
            <a:extLst>
              <a:ext uri="{FF2B5EF4-FFF2-40B4-BE49-F238E27FC236}">
                <a16:creationId xmlns:a16="http://schemas.microsoft.com/office/drawing/2014/main" id="{A4F66DBD-8408-4A49-8F7C-9ADCC3A3B5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CFB29-8C4F-4624-902B-68F4F2E676E5}"/>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3357947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43822-E11E-46E9-81E4-E89228544A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05242A-9FD6-40F1-8EA2-C55705AB96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E8BAB2-83F5-4BAC-B7E3-A6EEDA9EF117}"/>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5" name="Footer Placeholder 4">
            <a:extLst>
              <a:ext uri="{FF2B5EF4-FFF2-40B4-BE49-F238E27FC236}">
                <a16:creationId xmlns:a16="http://schemas.microsoft.com/office/drawing/2014/main" id="{FC344C40-C9C2-4C52-B5BB-A4406743F2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2AA29E-DF43-4ADA-A628-135F7614376F}"/>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1388494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C90F8-8019-493D-845B-EF6931F354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12DEAE-9184-47BB-90CE-75DDF0AE2A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98F7DF-3660-4AD5-ABF0-A3791303F65D}"/>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5" name="Footer Placeholder 4">
            <a:extLst>
              <a:ext uri="{FF2B5EF4-FFF2-40B4-BE49-F238E27FC236}">
                <a16:creationId xmlns:a16="http://schemas.microsoft.com/office/drawing/2014/main" id="{BE1B111F-AF99-47A6-ABE7-2B849E561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DA4FFC-89F6-4AE6-AC64-8F771DA2F52F}"/>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107376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D393A-7681-47B2-AECB-613FB14443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2C4867-DDD2-48D1-B5CC-A7DABE634A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AD1BDF-ADFC-4699-AA06-FFF3EAE4B6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5711DD-11BB-4DDA-A81C-A8D3E7FAA1FE}"/>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6" name="Footer Placeholder 5">
            <a:extLst>
              <a:ext uri="{FF2B5EF4-FFF2-40B4-BE49-F238E27FC236}">
                <a16:creationId xmlns:a16="http://schemas.microsoft.com/office/drawing/2014/main" id="{FBD4F22F-C8DB-449A-BF4C-112EB5770B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E0579F-16BE-43B5-AA93-F00F3F0E2A09}"/>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3819254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74B61-80E7-4E81-BBB9-B1B77D9A12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6F883F-7344-47B4-A13A-8F80787BFF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A5DE71-01F5-40CF-A529-AB8F6114D2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3EDA90-899C-466A-8ADE-82948D2A17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C88CB8-97F5-4073-B987-3BB6876300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E9E44B-D622-4287-9F3E-42FA0B53FB00}"/>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8" name="Footer Placeholder 7">
            <a:extLst>
              <a:ext uri="{FF2B5EF4-FFF2-40B4-BE49-F238E27FC236}">
                <a16:creationId xmlns:a16="http://schemas.microsoft.com/office/drawing/2014/main" id="{4DE3FBB9-F560-4CC1-9116-8DB84478B0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1A5A0F-FB4D-4F55-8768-514D2CA0536B}"/>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204561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7CB6F-AA9C-4800-90C2-2970B9C6F1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C58C42-CD7E-45CD-A611-B634A7F71616}"/>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4" name="Footer Placeholder 3">
            <a:extLst>
              <a:ext uri="{FF2B5EF4-FFF2-40B4-BE49-F238E27FC236}">
                <a16:creationId xmlns:a16="http://schemas.microsoft.com/office/drawing/2014/main" id="{3993A9A9-84E4-42B8-9E07-9C3246B285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E0935D-CB6C-4038-A41C-7016CEA3EF0C}"/>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4283806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932C42-C759-44A0-9FB7-2AD468A2B0DD}"/>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3" name="Footer Placeholder 2">
            <a:extLst>
              <a:ext uri="{FF2B5EF4-FFF2-40B4-BE49-F238E27FC236}">
                <a16:creationId xmlns:a16="http://schemas.microsoft.com/office/drawing/2014/main" id="{51D5FFAB-0510-4296-84E5-6B6C3C55D4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F230B9-A12A-4F63-9E60-1D733BE2BDF5}"/>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3962403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709A6-BD60-4398-9308-215863B9D7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59FAAA-574C-44C2-82DF-688173FDFC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FDA6C1-8620-40CD-B0C8-50EEA40768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0BFDC0-19D1-4FB2-8512-CD2F7126A5C6}"/>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6" name="Footer Placeholder 5">
            <a:extLst>
              <a:ext uri="{FF2B5EF4-FFF2-40B4-BE49-F238E27FC236}">
                <a16:creationId xmlns:a16="http://schemas.microsoft.com/office/drawing/2014/main" id="{42E2DF1C-A9D3-4AC5-AF26-2C73846946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3BD2BC-F786-46AC-82C6-FED32451B0B8}"/>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1600076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5F865-6B27-4117-977E-249F45A7ED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1925788-4885-468D-89C1-FE83D06C25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A017E9-3806-41B4-8862-B64C4D853F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FA8AB8-B379-4FBE-9075-8057AD01A729}"/>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6" name="Footer Placeholder 5">
            <a:extLst>
              <a:ext uri="{FF2B5EF4-FFF2-40B4-BE49-F238E27FC236}">
                <a16:creationId xmlns:a16="http://schemas.microsoft.com/office/drawing/2014/main" id="{2C375DEF-15A4-47A7-B796-390284A40A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4E5C2B-35DF-452D-A9CB-6514F001A9F3}"/>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2877794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BA646-46FA-4A9C-8A4A-6A9ECAA606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3D77C0-1810-4A90-9358-6A15E0AEB2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1756B2-8B12-4225-A352-9632217C4D11}"/>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5" name="Footer Placeholder 4">
            <a:extLst>
              <a:ext uri="{FF2B5EF4-FFF2-40B4-BE49-F238E27FC236}">
                <a16:creationId xmlns:a16="http://schemas.microsoft.com/office/drawing/2014/main" id="{9B6972BE-0797-4593-B707-65EEA62902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6ADBD0-A485-4FB0-BA24-C00ECF24ACA8}"/>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26247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A65AA4-776A-4487-962F-EAAC1A9768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28B1E9-908F-457F-95FF-25B64EF7212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9A844C-2B52-4A25-A7A0-8B610AA5C492}"/>
              </a:ext>
            </a:extLst>
          </p:cNvPr>
          <p:cNvSpPr>
            <a:spLocks noGrp="1"/>
          </p:cNvSpPr>
          <p:nvPr>
            <p:ph type="dt" sz="half" idx="10"/>
          </p:nvPr>
        </p:nvSpPr>
        <p:spPr/>
        <p:txBody>
          <a:bodyPr/>
          <a:lstStyle/>
          <a:p>
            <a:fld id="{528EF60E-5D10-4CD5-92A9-74C0C29D0739}" type="datetimeFigureOut">
              <a:rPr lang="en-GB" smtClean="0"/>
              <a:t>31/05/2019</a:t>
            </a:fld>
            <a:endParaRPr lang="en-GB"/>
          </a:p>
        </p:txBody>
      </p:sp>
      <p:sp>
        <p:nvSpPr>
          <p:cNvPr id="5" name="Footer Placeholder 4">
            <a:extLst>
              <a:ext uri="{FF2B5EF4-FFF2-40B4-BE49-F238E27FC236}">
                <a16:creationId xmlns:a16="http://schemas.microsoft.com/office/drawing/2014/main" id="{2DAED5E4-5240-4E41-8E4F-4F6886164B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685AD4-EBA7-4F0C-B256-42609D7C4428}"/>
              </a:ext>
            </a:extLst>
          </p:cNvPr>
          <p:cNvSpPr>
            <a:spLocks noGrp="1"/>
          </p:cNvSpPr>
          <p:nvPr>
            <p:ph type="sldNum" sz="quarter" idx="12"/>
          </p:nvPr>
        </p:nvSpPr>
        <p:spPr/>
        <p:txBody>
          <a:bodyPr/>
          <a:lstStyle/>
          <a:p>
            <a:fld id="{42A61CA0-67C5-45E4-99E6-4C3807096C76}" type="slidenum">
              <a:rPr lang="en-GB" smtClean="0"/>
              <a:t>‹#›</a:t>
            </a:fld>
            <a:endParaRPr lang="en-GB"/>
          </a:p>
        </p:txBody>
      </p:sp>
    </p:spTree>
    <p:extLst>
      <p:ext uri="{BB962C8B-B14F-4D97-AF65-F5344CB8AC3E}">
        <p14:creationId xmlns:p14="http://schemas.microsoft.com/office/powerpoint/2010/main" val="2238586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476164-6824-4D71-931C-D624AD04E9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008138-168A-4C6D-A7ED-C1277AC05D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5114C-6FF8-4B2E-87DD-B9D38456F0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8EF60E-5D10-4CD5-92A9-74C0C29D0739}" type="datetimeFigureOut">
              <a:rPr lang="en-GB" smtClean="0"/>
              <a:t>31/05/2019</a:t>
            </a:fld>
            <a:endParaRPr lang="en-GB"/>
          </a:p>
        </p:txBody>
      </p:sp>
      <p:sp>
        <p:nvSpPr>
          <p:cNvPr id="5" name="Footer Placeholder 4">
            <a:extLst>
              <a:ext uri="{FF2B5EF4-FFF2-40B4-BE49-F238E27FC236}">
                <a16:creationId xmlns:a16="http://schemas.microsoft.com/office/drawing/2014/main" id="{B8763C2F-5982-4EDE-BFDB-E2499F99EF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9137B6-3170-43C0-951A-F3874EFF17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A61CA0-67C5-45E4-99E6-4C3807096C76}" type="slidenum">
              <a:rPr lang="en-GB" smtClean="0"/>
              <a:t>‹#›</a:t>
            </a:fld>
            <a:endParaRPr lang="en-GB"/>
          </a:p>
        </p:txBody>
      </p:sp>
    </p:spTree>
    <p:extLst>
      <p:ext uri="{BB962C8B-B14F-4D97-AF65-F5344CB8AC3E}">
        <p14:creationId xmlns:p14="http://schemas.microsoft.com/office/powerpoint/2010/main" val="1931196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9.xml"/><Relationship Id="rId4" Type="http://schemas.openxmlformats.org/officeDocument/2006/relationships/comments" Target="../comments/commen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2.png"/><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3.jp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39F62-E782-41F5-8504-863BB2FAA1AC}"/>
              </a:ext>
            </a:extLst>
          </p:cNvPr>
          <p:cNvSpPr>
            <a:spLocks noGrp="1"/>
          </p:cNvSpPr>
          <p:nvPr>
            <p:ph type="ctrTitle"/>
          </p:nvPr>
        </p:nvSpPr>
        <p:spPr>
          <a:xfrm>
            <a:off x="1524000" y="326571"/>
            <a:ext cx="9144000" cy="1940768"/>
          </a:xfrm>
        </p:spPr>
        <p:txBody>
          <a:bodyPr/>
          <a:lstStyle/>
          <a:p>
            <a:r>
              <a:rPr lang="en-GB" dirty="0"/>
              <a:t>In respect of </a:t>
            </a:r>
            <a:br>
              <a:rPr lang="en-GB" dirty="0"/>
            </a:br>
            <a:r>
              <a:rPr lang="en-GB" dirty="0"/>
              <a:t>The Victoria Cross</a:t>
            </a:r>
          </a:p>
        </p:txBody>
      </p:sp>
      <p:sp>
        <p:nvSpPr>
          <p:cNvPr id="3" name="Subtitle 2">
            <a:extLst>
              <a:ext uri="{FF2B5EF4-FFF2-40B4-BE49-F238E27FC236}">
                <a16:creationId xmlns:a16="http://schemas.microsoft.com/office/drawing/2014/main" id="{57E6FB0F-BCD6-4AC3-BC13-FD475FC21AE2}"/>
              </a:ext>
            </a:extLst>
          </p:cNvPr>
          <p:cNvSpPr>
            <a:spLocks noGrp="1"/>
          </p:cNvSpPr>
          <p:nvPr>
            <p:ph type="subTitle" idx="1"/>
          </p:nvPr>
        </p:nvSpPr>
        <p:spPr/>
        <p:txBody>
          <a:bodyPr/>
          <a:lstStyle/>
          <a:p>
            <a:endParaRPr lang="en-GB" dirty="0"/>
          </a:p>
        </p:txBody>
      </p:sp>
      <p:pic>
        <p:nvPicPr>
          <p:cNvPr id="5" name="Picture 4" descr="A picture containing accessory&#10;&#10;Description automatically generated">
            <a:extLst>
              <a:ext uri="{FF2B5EF4-FFF2-40B4-BE49-F238E27FC236}">
                <a16:creationId xmlns:a16="http://schemas.microsoft.com/office/drawing/2014/main" id="{BD50018E-75EF-42E0-A02E-372AAACD62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0261" y="2267339"/>
            <a:ext cx="9741159" cy="3825551"/>
          </a:xfrm>
          <a:prstGeom prst="rect">
            <a:avLst/>
          </a:prstGeom>
        </p:spPr>
      </p:pic>
      <p:sp>
        <p:nvSpPr>
          <p:cNvPr id="6" name="Footer Placeholder 5">
            <a:extLst>
              <a:ext uri="{FF2B5EF4-FFF2-40B4-BE49-F238E27FC236}">
                <a16:creationId xmlns:a16="http://schemas.microsoft.com/office/drawing/2014/main" id="{DE8F7639-CD38-477E-8983-FFD55BD58CC3}"/>
              </a:ext>
            </a:extLst>
          </p:cNvPr>
          <p:cNvSpPr>
            <a:spLocks noGrp="1"/>
          </p:cNvSpPr>
          <p:nvPr>
            <p:ph type="ftr" sz="quarter" idx="11"/>
          </p:nvPr>
        </p:nvSpPr>
        <p:spPr/>
        <p:txBody>
          <a:bodyPr/>
          <a:lstStyle/>
          <a:p>
            <a:r>
              <a:rPr lang="en-US" dirty="0"/>
              <a:t>John Jones, May 2019, </a:t>
            </a:r>
          </a:p>
          <a:p>
            <a:r>
              <a:rPr lang="en-US" dirty="0"/>
              <a:t>Age of Empire module with Dr Alexander Scott</a:t>
            </a:r>
            <a:endParaRPr lang="en-GB" dirty="0"/>
          </a:p>
        </p:txBody>
      </p:sp>
    </p:spTree>
    <p:extLst>
      <p:ext uri="{BB962C8B-B14F-4D97-AF65-F5344CB8AC3E}">
        <p14:creationId xmlns:p14="http://schemas.microsoft.com/office/powerpoint/2010/main" val="3407147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5D69C-CE40-464C-A203-DC36F829A455}"/>
              </a:ext>
            </a:extLst>
          </p:cNvPr>
          <p:cNvSpPr>
            <a:spLocks noGrp="1"/>
          </p:cNvSpPr>
          <p:nvPr>
            <p:ph type="ctrTitle"/>
          </p:nvPr>
        </p:nvSpPr>
        <p:spPr>
          <a:xfrm>
            <a:off x="674237" y="914400"/>
            <a:ext cx="3657600" cy="2887579"/>
          </a:xfrm>
        </p:spPr>
        <p:txBody>
          <a:bodyPr>
            <a:normAutofit/>
          </a:bodyPr>
          <a:lstStyle/>
          <a:p>
            <a:endParaRPr lang="en-GB" sz="4800" dirty="0">
              <a:solidFill>
                <a:srgbClr val="FFFFFF"/>
              </a:solidFill>
            </a:endParaRPr>
          </a:p>
        </p:txBody>
      </p:sp>
      <p:sp>
        <p:nvSpPr>
          <p:cNvPr id="3" name="Subtitle 2">
            <a:extLst>
              <a:ext uri="{FF2B5EF4-FFF2-40B4-BE49-F238E27FC236}">
                <a16:creationId xmlns:a16="http://schemas.microsoft.com/office/drawing/2014/main" id="{32D47905-E23A-4840-AFD9-546813E4E895}"/>
              </a:ext>
            </a:extLst>
          </p:cNvPr>
          <p:cNvSpPr>
            <a:spLocks noGrp="1"/>
          </p:cNvSpPr>
          <p:nvPr>
            <p:ph type="subTitle" idx="1"/>
          </p:nvPr>
        </p:nvSpPr>
        <p:spPr>
          <a:xfrm>
            <a:off x="674237" y="4170501"/>
            <a:ext cx="3657600" cy="1525597"/>
          </a:xfrm>
        </p:spPr>
        <p:txBody>
          <a:bodyPr>
            <a:normAutofit fontScale="92500" lnSpcReduction="10000"/>
          </a:bodyPr>
          <a:lstStyle/>
          <a:p>
            <a:r>
              <a:rPr lang="en-GB" dirty="0"/>
              <a:t>The Age of Empire bought the award of medals for action in the various campaigns, such as the Indian Mutiny medal and South Africa medal.</a:t>
            </a:r>
          </a:p>
          <a:p>
            <a:endParaRPr lang="en-GB" sz="2000" dirty="0">
              <a:solidFill>
                <a:srgbClr val="FFFFFF"/>
              </a:solidFill>
            </a:endParaRPr>
          </a:p>
        </p:txBody>
      </p:sp>
      <p:cxnSp>
        <p:nvCxnSpPr>
          <p:cNvPr id="12" name="Straight Connector 1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indoor, table&#10;&#10;Description automatically generated">
            <a:extLst>
              <a:ext uri="{FF2B5EF4-FFF2-40B4-BE49-F238E27FC236}">
                <a16:creationId xmlns:a16="http://schemas.microsoft.com/office/drawing/2014/main" id="{1C55C26C-4B74-4AE1-A1DD-0757FBFB10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53822" y="688674"/>
            <a:ext cx="6553545" cy="5488593"/>
          </a:xfrm>
          <a:prstGeom prst="rect">
            <a:avLst/>
          </a:prstGeom>
        </p:spPr>
      </p:pic>
      <p:sp>
        <p:nvSpPr>
          <p:cNvPr id="6" name="Rectangle 5">
            <a:extLst>
              <a:ext uri="{FF2B5EF4-FFF2-40B4-BE49-F238E27FC236}">
                <a16:creationId xmlns:a16="http://schemas.microsoft.com/office/drawing/2014/main" id="{E5B46B8F-A0EB-4F6F-BAF0-742D94FC8D74}"/>
              </a:ext>
            </a:extLst>
          </p:cNvPr>
          <p:cNvSpPr/>
          <p:nvPr/>
        </p:nvSpPr>
        <p:spPr>
          <a:xfrm>
            <a:off x="336884" y="357271"/>
            <a:ext cx="4332307" cy="6064311"/>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GB" sz="2800" dirty="0">
                <a:solidFill>
                  <a:schemeClr val="tx1"/>
                </a:solidFill>
              </a:rPr>
              <a:t>The Age of Empire increased the purpose for and range of available medals that could be awarded. </a:t>
            </a:r>
          </a:p>
          <a:p>
            <a:r>
              <a:rPr lang="en-GB" sz="2800" dirty="0">
                <a:solidFill>
                  <a:schemeClr val="tx1"/>
                </a:solidFill>
              </a:rPr>
              <a:t> </a:t>
            </a:r>
          </a:p>
          <a:p>
            <a:r>
              <a:rPr lang="en-GB" sz="2800" dirty="0">
                <a:solidFill>
                  <a:schemeClr val="tx1"/>
                </a:solidFill>
              </a:rPr>
              <a:t>Some new medals were given for action in the various battles and campaigns, such as the Indian Mutiny medal and South Africa medal.</a:t>
            </a:r>
          </a:p>
        </p:txBody>
      </p:sp>
    </p:spTree>
    <p:extLst>
      <p:ext uri="{BB962C8B-B14F-4D97-AF65-F5344CB8AC3E}">
        <p14:creationId xmlns:p14="http://schemas.microsoft.com/office/powerpoint/2010/main" val="2463886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2D53-9C29-4B94-AEC6-84F66743F7B7}"/>
              </a:ext>
            </a:extLst>
          </p:cNvPr>
          <p:cNvSpPr>
            <a:spLocks noGrp="1"/>
          </p:cNvSpPr>
          <p:nvPr>
            <p:ph type="title"/>
          </p:nvPr>
        </p:nvSpPr>
        <p:spPr>
          <a:xfrm>
            <a:off x="5486400" y="365125"/>
            <a:ext cx="5867400" cy="6203626"/>
          </a:xfrm>
        </p:spPr>
        <p:txBody>
          <a:bodyPr>
            <a:normAutofit/>
          </a:bodyPr>
          <a:lstStyle/>
          <a:p>
            <a:r>
              <a:rPr lang="en-GB" sz="3200" dirty="0"/>
              <a:t>In addition to these ‘Campaign medals’  arose the ultimate award for serving British troops or those under their command, including civilians.</a:t>
            </a:r>
            <a:br>
              <a:rPr lang="en-GB" sz="3200" dirty="0"/>
            </a:br>
            <a:br>
              <a:rPr lang="en-GB" sz="3200" dirty="0"/>
            </a:br>
            <a:r>
              <a:rPr lang="en-GB" sz="3200" dirty="0"/>
              <a:t>It was called ‘The Victoria Cross’ and was awarded for </a:t>
            </a:r>
            <a:br>
              <a:rPr lang="en-GB" sz="3200" dirty="0"/>
            </a:br>
            <a:r>
              <a:rPr lang="en-GB" sz="3200" dirty="0"/>
              <a:t>‘Gallantry in the face of the enemy’. </a:t>
            </a:r>
          </a:p>
        </p:txBody>
      </p:sp>
      <p:pic>
        <p:nvPicPr>
          <p:cNvPr id="5" name="Content Placeholder 4" descr="A picture containing sitting, table, indoor&#10;&#10;Description automatically generated">
            <a:extLst>
              <a:ext uri="{FF2B5EF4-FFF2-40B4-BE49-F238E27FC236}">
                <a16:creationId xmlns:a16="http://schemas.microsoft.com/office/drawing/2014/main" id="{DCC682E5-D574-4E60-9587-E13895ADFA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1886" y="569167"/>
            <a:ext cx="4870579" cy="5923708"/>
          </a:xfrm>
        </p:spPr>
      </p:pic>
    </p:spTree>
    <p:extLst>
      <p:ext uri="{BB962C8B-B14F-4D97-AF65-F5344CB8AC3E}">
        <p14:creationId xmlns:p14="http://schemas.microsoft.com/office/powerpoint/2010/main" val="1921177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CD691-8E52-47B7-8D3A-E076AE66F565}"/>
              </a:ext>
            </a:extLst>
          </p:cNvPr>
          <p:cNvSpPr>
            <a:spLocks noGrp="1"/>
          </p:cNvSpPr>
          <p:nvPr>
            <p:ph type="title"/>
          </p:nvPr>
        </p:nvSpPr>
        <p:spPr>
          <a:xfrm>
            <a:off x="655319" y="365125"/>
            <a:ext cx="6650549" cy="1297192"/>
          </a:xfrm>
        </p:spPr>
        <p:txBody>
          <a:bodyPr vert="horz" lIns="91440" tIns="45720" rIns="91440" bIns="45720" rtlCol="0" anchor="ctr">
            <a:normAutofit/>
          </a:bodyPr>
          <a:lstStyle/>
          <a:p>
            <a:r>
              <a:rPr lang="en-US" sz="3700" dirty="0">
                <a:solidFill>
                  <a:schemeClr val="accent5">
                    <a:lumMod val="60000"/>
                    <a:lumOff val="40000"/>
                  </a:schemeClr>
                </a:solidFill>
              </a:rPr>
              <a:t>WHAT CAME BEFORE?? </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C5BA71A0-3EFC-4854-AE1D-3B5016A9F986}"/>
              </a:ext>
            </a:extLst>
          </p:cNvPr>
          <p:cNvSpPr>
            <a:spLocks noGrp="1"/>
          </p:cNvSpPr>
          <p:nvPr>
            <p:ph type="body" sz="half" idx="2"/>
          </p:nvPr>
        </p:nvSpPr>
        <p:spPr>
          <a:xfrm>
            <a:off x="655321" y="2575033"/>
            <a:ext cx="5120113" cy="3844411"/>
          </a:xfrm>
        </p:spPr>
        <p:txBody>
          <a:bodyPr vert="horz" lIns="91440" tIns="45720" rIns="91440" bIns="45720" rtlCol="0">
            <a:normAutofit fontScale="92500" lnSpcReduction="20000"/>
          </a:bodyPr>
          <a:lstStyle/>
          <a:p>
            <a:r>
              <a:rPr lang="en-US" sz="2100" dirty="0"/>
              <a:t>Previously there was a British military </a:t>
            </a:r>
          </a:p>
          <a:p>
            <a:r>
              <a:rPr lang="en-US" sz="2100" dirty="0"/>
              <a:t>valor award called </a:t>
            </a:r>
          </a:p>
          <a:p>
            <a:r>
              <a:rPr lang="en-US" sz="2100" dirty="0"/>
              <a:t>‘The Order of the Bath’.</a:t>
            </a:r>
          </a:p>
          <a:p>
            <a:endParaRPr lang="en-US" sz="2100" dirty="0"/>
          </a:p>
          <a:p>
            <a:r>
              <a:rPr lang="en-US" sz="2100" dirty="0"/>
              <a:t>This was introduced by </a:t>
            </a:r>
          </a:p>
          <a:p>
            <a:r>
              <a:rPr lang="en-US" sz="2100" dirty="0"/>
              <a:t>King George I, in 1725, </a:t>
            </a:r>
          </a:p>
          <a:p>
            <a:r>
              <a:rPr lang="en-US" sz="2100" dirty="0"/>
              <a:t>but it was purely for </a:t>
            </a:r>
          </a:p>
          <a:p>
            <a:r>
              <a:rPr lang="en-US" sz="2100" dirty="0"/>
              <a:t>recognition of the brave deeds </a:t>
            </a:r>
          </a:p>
          <a:p>
            <a:r>
              <a:rPr lang="en-US" sz="2100" dirty="0"/>
              <a:t>of officers.</a:t>
            </a:r>
          </a:p>
          <a:p>
            <a:pPr indent="-228600">
              <a:buFont typeface="Arial" panose="020B0604020202020204" pitchFamily="34" charset="0"/>
              <a:buChar char="•"/>
            </a:pPr>
            <a:endParaRPr lang="en-US" sz="1800" dirty="0"/>
          </a:p>
          <a:p>
            <a:r>
              <a:rPr lang="en-US" sz="1800" dirty="0"/>
              <a:t>.</a:t>
            </a:r>
          </a:p>
        </p:txBody>
      </p:sp>
      <p:pic>
        <p:nvPicPr>
          <p:cNvPr id="6" name="Picture Placeholder 5" descr="A person posing for the camera&#10;&#10;Description automatically generated">
            <a:extLst>
              <a:ext uri="{FF2B5EF4-FFF2-40B4-BE49-F238E27FC236}">
                <a16:creationId xmlns:a16="http://schemas.microsoft.com/office/drawing/2014/main" id="{D638D5D0-158A-4DF6-ACB6-976FE7B533F0}"/>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r="-1" b="8750"/>
          <a:stretch/>
        </p:blipFill>
        <p:spPr>
          <a:xfrm>
            <a:off x="7760748" y="0"/>
            <a:ext cx="4423498" cy="4805254"/>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pic>
        <p:nvPicPr>
          <p:cNvPr id="8" name="Picture 7" descr="A picture containing cloth&#10;&#10;Description automatically generated">
            <a:extLst>
              <a:ext uri="{FF2B5EF4-FFF2-40B4-BE49-F238E27FC236}">
                <a16:creationId xmlns:a16="http://schemas.microsoft.com/office/drawing/2014/main" id="{FAACC133-84E7-47F1-8C84-657602C21B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3500" y="2575034"/>
            <a:ext cx="4431251" cy="3844423"/>
          </a:xfrm>
          <a:prstGeom prst="rect">
            <a:avLst/>
          </a:prstGeom>
        </p:spPr>
      </p:pic>
      <p:sp>
        <p:nvSpPr>
          <p:cNvPr id="9" name="Rectangle 8">
            <a:extLst>
              <a:ext uri="{FF2B5EF4-FFF2-40B4-BE49-F238E27FC236}">
                <a16:creationId xmlns:a16="http://schemas.microsoft.com/office/drawing/2014/main" id="{D4EA3994-ED52-4638-95EB-D9DE0435714D}"/>
              </a:ext>
            </a:extLst>
          </p:cNvPr>
          <p:cNvSpPr/>
          <p:nvPr/>
        </p:nvSpPr>
        <p:spPr>
          <a:xfrm>
            <a:off x="7760748" y="243281"/>
            <a:ext cx="4017395" cy="584775"/>
          </a:xfrm>
          <a:prstGeom prst="rect">
            <a:avLst/>
          </a:prstGeom>
        </p:spPr>
        <p:txBody>
          <a:bodyPr wrap="square">
            <a:spAutoFit/>
          </a:bodyPr>
          <a:lstStyle/>
          <a:p>
            <a:r>
              <a:rPr lang="en-GB" sz="3200" dirty="0">
                <a:solidFill>
                  <a:schemeClr val="bg1"/>
                </a:solidFill>
                <a:latin typeface="Calibri" panose="020F0502020204030204" pitchFamily="34" charset="0"/>
                <a:ea typeface="Calibri" panose="020F0502020204030204" pitchFamily="34" charset="0"/>
                <a:cs typeface="Times New Roman" panose="02020603050405020304" pitchFamily="18" charset="0"/>
              </a:rPr>
              <a:t>King George I </a:t>
            </a:r>
            <a:endParaRPr lang="en-GB" sz="3200" dirty="0">
              <a:solidFill>
                <a:schemeClr val="bg1"/>
              </a:solidFill>
            </a:endParaRPr>
          </a:p>
        </p:txBody>
      </p:sp>
      <p:sp>
        <p:nvSpPr>
          <p:cNvPr id="10" name="Rectangle 9">
            <a:extLst>
              <a:ext uri="{FF2B5EF4-FFF2-40B4-BE49-F238E27FC236}">
                <a16:creationId xmlns:a16="http://schemas.microsoft.com/office/drawing/2014/main" id="{35DC74A7-FC31-4BEB-9140-B9AF90DF8A85}"/>
              </a:ext>
            </a:extLst>
          </p:cNvPr>
          <p:cNvSpPr/>
          <p:nvPr/>
        </p:nvSpPr>
        <p:spPr>
          <a:xfrm>
            <a:off x="8968509" y="5781964"/>
            <a:ext cx="3075709" cy="6374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The Order of the Bath</a:t>
            </a:r>
            <a:endParaRPr lang="en-GB"/>
          </a:p>
        </p:txBody>
      </p:sp>
    </p:spTree>
    <p:extLst>
      <p:ext uri="{BB962C8B-B14F-4D97-AF65-F5344CB8AC3E}">
        <p14:creationId xmlns:p14="http://schemas.microsoft.com/office/powerpoint/2010/main" val="130348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2DB6D-A7CB-4D34-8EF0-0B4AEA8237B6}"/>
              </a:ext>
            </a:extLst>
          </p:cNvPr>
          <p:cNvSpPr>
            <a:spLocks noGrp="1"/>
          </p:cNvSpPr>
          <p:nvPr>
            <p:ph type="title"/>
          </p:nvPr>
        </p:nvSpPr>
        <p:spPr>
          <a:xfrm>
            <a:off x="839788" y="457200"/>
            <a:ext cx="10110434" cy="908756"/>
          </a:xfrm>
        </p:spPr>
        <p:txBody>
          <a:bodyPr/>
          <a:lstStyle/>
          <a:p>
            <a:r>
              <a:rPr lang="en-US" dirty="0">
                <a:solidFill>
                  <a:schemeClr val="accent5">
                    <a:lumMod val="60000"/>
                    <a:lumOff val="40000"/>
                  </a:schemeClr>
                </a:solidFill>
              </a:rPr>
              <a:t>WHY WAS THE VICTORIA CROSS DIFFERENT?</a:t>
            </a:r>
            <a:endParaRPr lang="en-GB" dirty="0"/>
          </a:p>
        </p:txBody>
      </p:sp>
      <p:sp>
        <p:nvSpPr>
          <p:cNvPr id="4" name="Text Placeholder 3">
            <a:extLst>
              <a:ext uri="{FF2B5EF4-FFF2-40B4-BE49-F238E27FC236}">
                <a16:creationId xmlns:a16="http://schemas.microsoft.com/office/drawing/2014/main" id="{AAC351DD-A0AD-4FA6-84D0-218F568EEF77}"/>
              </a:ext>
            </a:extLst>
          </p:cNvPr>
          <p:cNvSpPr>
            <a:spLocks noGrp="1"/>
          </p:cNvSpPr>
          <p:nvPr>
            <p:ph type="body" sz="half" idx="2"/>
          </p:nvPr>
        </p:nvSpPr>
        <p:spPr>
          <a:xfrm>
            <a:off x="839788" y="2057400"/>
            <a:ext cx="4480357" cy="3811588"/>
          </a:xfrm>
        </p:spPr>
        <p:txBody>
          <a:bodyPr>
            <a:normAutofit/>
          </a:bodyPr>
          <a:lstStyle/>
          <a:p>
            <a:r>
              <a:rPr lang="en-US" sz="2400" dirty="0">
                <a:latin typeface="+mj-lt"/>
              </a:rPr>
              <a:t>The Victoria Cross was different </a:t>
            </a:r>
          </a:p>
          <a:p>
            <a:r>
              <a:rPr lang="en-US" sz="2400" dirty="0">
                <a:latin typeface="+mj-lt"/>
              </a:rPr>
              <a:t>because it was an award </a:t>
            </a:r>
          </a:p>
          <a:p>
            <a:r>
              <a:rPr lang="en-US" sz="2400" dirty="0">
                <a:latin typeface="+mj-lt"/>
              </a:rPr>
              <a:t>for achievement </a:t>
            </a:r>
          </a:p>
          <a:p>
            <a:r>
              <a:rPr lang="en-US" sz="2400" dirty="0">
                <a:latin typeface="+mj-lt"/>
              </a:rPr>
              <a:t>by everyday soldiers</a:t>
            </a:r>
          </a:p>
          <a:p>
            <a:r>
              <a:rPr lang="en-US" sz="2400" dirty="0">
                <a:latin typeface="+mj-lt"/>
              </a:rPr>
              <a:t>- men and women –</a:t>
            </a:r>
          </a:p>
          <a:p>
            <a:r>
              <a:rPr lang="en-US" sz="2400" dirty="0">
                <a:latin typeface="+mj-lt"/>
              </a:rPr>
              <a:t>as well as an award </a:t>
            </a:r>
          </a:p>
          <a:p>
            <a:r>
              <a:rPr lang="en-US" sz="2400" dirty="0">
                <a:latin typeface="+mj-lt"/>
              </a:rPr>
              <a:t>for the officer class.</a:t>
            </a:r>
          </a:p>
          <a:p>
            <a:endParaRPr lang="en-GB" dirty="0"/>
          </a:p>
        </p:txBody>
      </p:sp>
      <p:pic>
        <p:nvPicPr>
          <p:cNvPr id="18" name="Picture Placeholder 17" descr="A picture containing newspaper&#10;&#10;Description automatically generated">
            <a:extLst>
              <a:ext uri="{FF2B5EF4-FFF2-40B4-BE49-F238E27FC236}">
                <a16:creationId xmlns:a16="http://schemas.microsoft.com/office/drawing/2014/main" id="{F9CDFC9D-F6A4-4D73-8852-16D115EEFAC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0748" b="10748"/>
          <a:stretch>
            <a:fillRect/>
          </a:stretch>
        </p:blipFill>
        <p:spPr>
          <a:xfrm>
            <a:off x="5050849" y="2023533"/>
            <a:ext cx="6560213" cy="3282245"/>
          </a:xfrm>
        </p:spPr>
      </p:pic>
    </p:spTree>
    <p:extLst>
      <p:ext uri="{BB962C8B-B14F-4D97-AF65-F5344CB8AC3E}">
        <p14:creationId xmlns:p14="http://schemas.microsoft.com/office/powerpoint/2010/main" val="2486875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C7B41-63EC-494E-A6DA-AD5A3B92F399}"/>
              </a:ext>
            </a:extLst>
          </p:cNvPr>
          <p:cNvSpPr>
            <a:spLocks noGrp="1"/>
          </p:cNvSpPr>
          <p:nvPr>
            <p:ph type="title"/>
          </p:nvPr>
        </p:nvSpPr>
        <p:spPr>
          <a:xfrm>
            <a:off x="502436" y="470211"/>
            <a:ext cx="10337198" cy="1048327"/>
          </a:xfrm>
        </p:spPr>
        <p:txBody>
          <a:bodyPr>
            <a:normAutofit/>
          </a:bodyPr>
          <a:lstStyle/>
          <a:p>
            <a:r>
              <a:rPr lang="en-GB" sz="6000" dirty="0">
                <a:solidFill>
                  <a:schemeClr val="accent5">
                    <a:lumMod val="60000"/>
                    <a:lumOff val="40000"/>
                  </a:schemeClr>
                </a:solidFill>
              </a:rPr>
              <a:t>Who gets the Victoria Cross?</a:t>
            </a:r>
          </a:p>
        </p:txBody>
      </p:sp>
      <p:sp>
        <p:nvSpPr>
          <p:cNvPr id="4" name="Text Placeholder 3">
            <a:extLst>
              <a:ext uri="{FF2B5EF4-FFF2-40B4-BE49-F238E27FC236}">
                <a16:creationId xmlns:a16="http://schemas.microsoft.com/office/drawing/2014/main" id="{D183D172-F332-4360-A40A-06965A0466B8}"/>
              </a:ext>
            </a:extLst>
          </p:cNvPr>
          <p:cNvSpPr>
            <a:spLocks noGrp="1"/>
          </p:cNvSpPr>
          <p:nvPr>
            <p:ph type="body" sz="half" idx="2"/>
          </p:nvPr>
        </p:nvSpPr>
        <p:spPr>
          <a:xfrm>
            <a:off x="836612" y="1625600"/>
            <a:ext cx="10270201" cy="4682836"/>
          </a:xfrm>
        </p:spPr>
        <p:txBody>
          <a:bodyPr>
            <a:normAutofit/>
          </a:bodyPr>
          <a:lstStyle/>
          <a:p>
            <a:endParaRPr lang="en-US" sz="2800" dirty="0">
              <a:latin typeface="+mj-lt"/>
            </a:endParaRPr>
          </a:p>
          <a:p>
            <a:r>
              <a:rPr lang="en-US" sz="4000" dirty="0">
                <a:latin typeface="+mj-lt"/>
              </a:rPr>
              <a:t>The Victoria Cross is awarded for</a:t>
            </a:r>
          </a:p>
          <a:p>
            <a:r>
              <a:rPr lang="en-US" sz="4000" dirty="0">
                <a:latin typeface="+mj-lt"/>
              </a:rPr>
              <a:t>... </a:t>
            </a:r>
            <a:r>
              <a:rPr lang="en-US" sz="4000" b="1" dirty="0">
                <a:latin typeface="+mj-lt"/>
              </a:rPr>
              <a:t>most conspicuous bravery </a:t>
            </a:r>
          </a:p>
          <a:p>
            <a:r>
              <a:rPr lang="en-US" sz="4000" dirty="0">
                <a:latin typeface="+mj-lt"/>
              </a:rPr>
              <a:t>… </a:t>
            </a:r>
            <a:r>
              <a:rPr lang="en-US" sz="4000" b="1" dirty="0">
                <a:latin typeface="+mj-lt"/>
              </a:rPr>
              <a:t>some daring or pre-eminent act of valor or self-sacrifice </a:t>
            </a:r>
            <a:r>
              <a:rPr lang="en-US" sz="4000" dirty="0">
                <a:latin typeface="+mj-lt"/>
              </a:rPr>
              <a:t>or </a:t>
            </a:r>
            <a:r>
              <a:rPr lang="en-US" sz="4000" b="1" dirty="0">
                <a:latin typeface="+mj-lt"/>
              </a:rPr>
              <a:t>extreme devotion to duty in the presence of the enemy</a:t>
            </a:r>
            <a:r>
              <a:rPr lang="en-US" sz="4000" dirty="0">
                <a:latin typeface="+mj-lt"/>
              </a:rPr>
              <a:t>.</a:t>
            </a:r>
          </a:p>
        </p:txBody>
      </p:sp>
      <p:sp>
        <p:nvSpPr>
          <p:cNvPr id="10" name="TextBox 9">
            <a:extLst>
              <a:ext uri="{FF2B5EF4-FFF2-40B4-BE49-F238E27FC236}">
                <a16:creationId xmlns:a16="http://schemas.microsoft.com/office/drawing/2014/main" id="{51109BBC-787B-44D7-9A49-838BCDB7B1CB}"/>
              </a:ext>
            </a:extLst>
          </p:cNvPr>
          <p:cNvSpPr txBox="1"/>
          <p:nvPr/>
        </p:nvSpPr>
        <p:spPr>
          <a:xfrm>
            <a:off x="9162473" y="4341091"/>
            <a:ext cx="2307037" cy="369332"/>
          </a:xfrm>
          <a:prstGeom prst="rect">
            <a:avLst/>
          </a:prstGeom>
          <a:noFill/>
        </p:spPr>
        <p:txBody>
          <a:bodyPr wrap="square" rtlCol="0">
            <a:spAutoFit/>
          </a:bodyPr>
          <a:lstStyle/>
          <a:p>
            <a:r>
              <a:rPr lang="en-GB" dirty="0"/>
              <a:t>.</a:t>
            </a:r>
          </a:p>
        </p:txBody>
      </p:sp>
    </p:spTree>
    <p:extLst>
      <p:ext uri="{BB962C8B-B14F-4D97-AF65-F5344CB8AC3E}">
        <p14:creationId xmlns:p14="http://schemas.microsoft.com/office/powerpoint/2010/main" val="1292000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937F-AE0D-4A35-BC14-51690E0908F9}"/>
              </a:ext>
            </a:extLst>
          </p:cNvPr>
          <p:cNvSpPr>
            <a:spLocks noGrp="1"/>
          </p:cNvSpPr>
          <p:nvPr>
            <p:ph type="title"/>
          </p:nvPr>
        </p:nvSpPr>
        <p:spPr>
          <a:xfrm>
            <a:off x="838199" y="753879"/>
            <a:ext cx="10910455" cy="1645227"/>
          </a:xfrm>
        </p:spPr>
        <p:txBody>
          <a:bodyPr>
            <a:normAutofit fontScale="90000"/>
          </a:bodyPr>
          <a:lstStyle/>
          <a:p>
            <a:br>
              <a:rPr lang="en-US" sz="2700" dirty="0"/>
            </a:br>
            <a:r>
              <a:rPr lang="en-US" sz="2700" b="1" dirty="0"/>
              <a:t>THE VERY FIRST VICTORIA CROSS….</a:t>
            </a:r>
            <a:br>
              <a:rPr lang="en-US" sz="2700" b="1" dirty="0"/>
            </a:br>
            <a:r>
              <a:rPr lang="en-US" sz="2700" b="1" dirty="0"/>
              <a:t>…..</a:t>
            </a:r>
            <a:r>
              <a:rPr lang="en-US" sz="2700" dirty="0"/>
              <a:t>was awarded  after the Crimean War to an Irishman, Charles Lucas, aged 20.</a:t>
            </a:r>
            <a:br>
              <a:rPr lang="en-US" sz="2700" dirty="0"/>
            </a:br>
            <a:br>
              <a:rPr lang="en-US" sz="2700" dirty="0"/>
            </a:br>
            <a:r>
              <a:rPr lang="en-US" sz="2700" dirty="0"/>
              <a:t>He picked up a live shell from the deck of his ship and dropped it into the sea.</a:t>
            </a:r>
            <a:br>
              <a:rPr lang="en-US" sz="2700" dirty="0"/>
            </a:br>
            <a:r>
              <a:rPr lang="en-US" sz="2700" dirty="0"/>
              <a:t>The shell exploded on hitting the water. Lucas saved the ship and it’s entire company</a:t>
            </a:r>
            <a:r>
              <a:rPr lang="en-US" dirty="0"/>
              <a:t>. </a:t>
            </a:r>
            <a:br>
              <a:rPr lang="en-GB" dirty="0"/>
            </a:br>
            <a:endParaRPr lang="en-GB" dirty="0"/>
          </a:p>
        </p:txBody>
      </p:sp>
      <p:pic>
        <p:nvPicPr>
          <p:cNvPr id="6" name="Content Placeholder 5" descr="A group of people riding on the back of smoke&#10;&#10;Description automatically generated">
            <a:extLst>
              <a:ext uri="{FF2B5EF4-FFF2-40B4-BE49-F238E27FC236}">
                <a16:creationId xmlns:a16="http://schemas.microsoft.com/office/drawing/2014/main" id="{7D9C046D-DD3A-47E4-83F5-1DD524F8D96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199" y="2806870"/>
            <a:ext cx="6194778" cy="3571849"/>
          </a:xfrm>
        </p:spPr>
      </p:pic>
      <p:pic>
        <p:nvPicPr>
          <p:cNvPr id="8" name="Content Placeholder 7" descr="A black and white photo of a person&#10;&#10;Description automatically generated">
            <a:extLst>
              <a:ext uri="{FF2B5EF4-FFF2-40B4-BE49-F238E27FC236}">
                <a16:creationId xmlns:a16="http://schemas.microsoft.com/office/drawing/2014/main" id="{986DBE62-3D9C-4BCC-94BC-1B45E2FC5D6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329613" y="2520340"/>
            <a:ext cx="2076017" cy="2632390"/>
          </a:xfrm>
        </p:spPr>
      </p:pic>
      <p:sp>
        <p:nvSpPr>
          <p:cNvPr id="9" name="Rectangle 8">
            <a:extLst>
              <a:ext uri="{FF2B5EF4-FFF2-40B4-BE49-F238E27FC236}">
                <a16:creationId xmlns:a16="http://schemas.microsoft.com/office/drawing/2014/main" id="{6CB49170-35F2-4A8F-A15F-530429245ABE}"/>
              </a:ext>
            </a:extLst>
          </p:cNvPr>
          <p:cNvSpPr/>
          <p:nvPr/>
        </p:nvSpPr>
        <p:spPr>
          <a:xfrm>
            <a:off x="7453745" y="5273964"/>
            <a:ext cx="4054764" cy="13762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Charles Davis LUCAS, a Ships Mate.</a:t>
            </a:r>
          </a:p>
          <a:p>
            <a:r>
              <a:rPr lang="en-GB" dirty="0"/>
              <a:t>He served from the aged of 13 years, </a:t>
            </a:r>
          </a:p>
          <a:p>
            <a:r>
              <a:rPr lang="en-GB" dirty="0"/>
              <a:t>on the HMS Hecla and gained a VC </a:t>
            </a:r>
          </a:p>
          <a:p>
            <a:r>
              <a:rPr lang="en-GB" dirty="0"/>
              <a:t>in Crimean / Russian War – 1854.</a:t>
            </a:r>
          </a:p>
        </p:txBody>
      </p:sp>
    </p:spTree>
    <p:extLst>
      <p:ext uri="{BB962C8B-B14F-4D97-AF65-F5344CB8AC3E}">
        <p14:creationId xmlns:p14="http://schemas.microsoft.com/office/powerpoint/2010/main" val="22389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E109A-59BE-4FFA-8740-9A3079B6EA75}"/>
              </a:ext>
            </a:extLst>
          </p:cNvPr>
          <p:cNvSpPr>
            <a:spLocks noGrp="1"/>
          </p:cNvSpPr>
          <p:nvPr>
            <p:ph type="title"/>
          </p:nvPr>
        </p:nvSpPr>
        <p:spPr>
          <a:xfrm>
            <a:off x="839788" y="319852"/>
            <a:ext cx="5394757" cy="980311"/>
          </a:xfrm>
        </p:spPr>
        <p:txBody>
          <a:bodyPr>
            <a:normAutofit/>
          </a:bodyPr>
          <a:lstStyle/>
          <a:p>
            <a:r>
              <a:rPr lang="en-GB" dirty="0">
                <a:solidFill>
                  <a:schemeClr val="accent5">
                    <a:lumMod val="60000"/>
                    <a:lumOff val="40000"/>
                  </a:schemeClr>
                </a:solidFill>
              </a:rPr>
              <a:t>Did Non-British-nationals receive the Victoria Cross?</a:t>
            </a:r>
          </a:p>
        </p:txBody>
      </p:sp>
      <p:sp>
        <p:nvSpPr>
          <p:cNvPr id="4" name="Text Placeholder 3">
            <a:extLst>
              <a:ext uri="{FF2B5EF4-FFF2-40B4-BE49-F238E27FC236}">
                <a16:creationId xmlns:a16="http://schemas.microsoft.com/office/drawing/2014/main" id="{B37FE896-0F58-4926-924B-FEB89F5D9207}"/>
              </a:ext>
            </a:extLst>
          </p:cNvPr>
          <p:cNvSpPr>
            <a:spLocks noGrp="1"/>
          </p:cNvSpPr>
          <p:nvPr>
            <p:ph type="body" sz="half" idx="2"/>
          </p:nvPr>
        </p:nvSpPr>
        <p:spPr>
          <a:xfrm>
            <a:off x="839788" y="1588655"/>
            <a:ext cx="5256212" cy="5086841"/>
          </a:xfrm>
        </p:spPr>
        <p:txBody>
          <a:bodyPr>
            <a:normAutofit/>
          </a:bodyPr>
          <a:lstStyle/>
          <a:p>
            <a:r>
              <a:rPr lang="en-GB" sz="1800" b="1" dirty="0" err="1">
                <a:latin typeface="+mj-lt"/>
              </a:rPr>
              <a:t>Sepoy</a:t>
            </a:r>
            <a:r>
              <a:rPr lang="en-GB" sz="1800" b="1" dirty="0">
                <a:latin typeface="+mj-lt"/>
              </a:rPr>
              <a:t> </a:t>
            </a:r>
            <a:r>
              <a:rPr lang="en-GB" sz="1800" b="1" dirty="0" err="1">
                <a:latin typeface="+mj-lt"/>
              </a:rPr>
              <a:t>Khudadad</a:t>
            </a:r>
            <a:r>
              <a:rPr lang="en-GB" sz="1800" b="1" dirty="0">
                <a:latin typeface="+mj-lt"/>
              </a:rPr>
              <a:t> Khan, </a:t>
            </a:r>
          </a:p>
          <a:p>
            <a:r>
              <a:rPr lang="en-GB" sz="1800" b="1" dirty="0">
                <a:latin typeface="+mj-lt"/>
              </a:rPr>
              <a:t>then aged 26 years,  </a:t>
            </a:r>
          </a:p>
          <a:p>
            <a:r>
              <a:rPr lang="en-GB" sz="1800" b="1" dirty="0">
                <a:latin typeface="+mj-lt"/>
              </a:rPr>
              <a:t>was the first India soldier and </a:t>
            </a:r>
          </a:p>
          <a:p>
            <a:r>
              <a:rPr lang="en-GB" sz="1800" b="1" dirty="0">
                <a:latin typeface="+mj-lt"/>
              </a:rPr>
              <a:t>the first Muslim </a:t>
            </a:r>
          </a:p>
          <a:p>
            <a:r>
              <a:rPr lang="en-GB" sz="1800" b="1" dirty="0">
                <a:latin typeface="+mj-lt"/>
              </a:rPr>
              <a:t>to receive the Victoria </a:t>
            </a:r>
          </a:p>
          <a:p>
            <a:r>
              <a:rPr lang="en-GB" sz="1800" b="1" dirty="0">
                <a:latin typeface="+mj-lt"/>
              </a:rPr>
              <a:t>Cross.</a:t>
            </a:r>
          </a:p>
          <a:p>
            <a:endParaRPr lang="en-GB" sz="1800" b="1" dirty="0">
              <a:latin typeface="+mj-lt"/>
            </a:endParaRPr>
          </a:p>
          <a:p>
            <a:r>
              <a:rPr lang="en-GB" sz="1800" dirty="0">
                <a:latin typeface="+mj-lt"/>
              </a:rPr>
              <a:t>It was awarded for service in Belgium in 1914 when he manned a machine gun in the trenches, all his comrades were dead and he was wounded but         Khan held back the enemy for one day at Ypres.</a:t>
            </a:r>
          </a:p>
          <a:p>
            <a:r>
              <a:rPr lang="en-GB" sz="1800" dirty="0">
                <a:latin typeface="+mj-lt"/>
              </a:rPr>
              <a:t>When German Troops finally over-ran his trench, Khan was left for dead but that night he crawled back to British Lines.</a:t>
            </a:r>
          </a:p>
        </p:txBody>
      </p:sp>
      <p:pic>
        <p:nvPicPr>
          <p:cNvPr id="8" name="Picture 7" descr="A close up of text on a black background&#10;&#10;Description automatically generated">
            <a:extLst>
              <a:ext uri="{FF2B5EF4-FFF2-40B4-BE49-F238E27FC236}">
                <a16:creationId xmlns:a16="http://schemas.microsoft.com/office/drawing/2014/main" id="{840979A8-D950-497A-8D6E-5EAEC911A2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1927" y="319852"/>
            <a:ext cx="3592946" cy="6218296"/>
          </a:xfrm>
          <a:prstGeom prst="rect">
            <a:avLst/>
          </a:prstGeom>
        </p:spPr>
      </p:pic>
    </p:spTree>
    <p:extLst>
      <p:ext uri="{BB962C8B-B14F-4D97-AF65-F5344CB8AC3E}">
        <p14:creationId xmlns:p14="http://schemas.microsoft.com/office/powerpoint/2010/main" val="3851169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C6D81-F558-4EAE-98C8-953B9837E73F}"/>
              </a:ext>
            </a:extLst>
          </p:cNvPr>
          <p:cNvSpPr>
            <a:spLocks noGrp="1"/>
          </p:cNvSpPr>
          <p:nvPr>
            <p:ph type="title"/>
          </p:nvPr>
        </p:nvSpPr>
        <p:spPr>
          <a:xfrm>
            <a:off x="544945" y="457199"/>
            <a:ext cx="6483928" cy="1851891"/>
          </a:xfrm>
        </p:spPr>
        <p:txBody>
          <a:bodyPr/>
          <a:lstStyle/>
          <a:p>
            <a:r>
              <a:rPr lang="en-GB" sz="4400" b="1" dirty="0">
                <a:solidFill>
                  <a:schemeClr val="accent5">
                    <a:lumMod val="60000"/>
                    <a:lumOff val="40000"/>
                  </a:schemeClr>
                </a:solidFill>
              </a:rPr>
              <a:t>Sepoy </a:t>
            </a:r>
            <a:r>
              <a:rPr lang="en-GB" sz="4400" b="1" dirty="0" err="1">
                <a:solidFill>
                  <a:schemeClr val="accent5">
                    <a:lumMod val="60000"/>
                    <a:lumOff val="40000"/>
                  </a:schemeClr>
                </a:solidFill>
              </a:rPr>
              <a:t>Khudadad</a:t>
            </a:r>
            <a:r>
              <a:rPr lang="en-GB" sz="4400" b="1" dirty="0">
                <a:solidFill>
                  <a:schemeClr val="accent5">
                    <a:lumMod val="60000"/>
                    <a:lumOff val="40000"/>
                  </a:schemeClr>
                </a:solidFill>
              </a:rPr>
              <a:t> Khan V.C</a:t>
            </a:r>
            <a:r>
              <a:rPr lang="en-GB" b="1" dirty="0">
                <a:solidFill>
                  <a:schemeClr val="accent5">
                    <a:lumMod val="60000"/>
                    <a:lumOff val="40000"/>
                  </a:schemeClr>
                </a:solidFill>
              </a:rPr>
              <a:t>.</a:t>
            </a:r>
            <a:endParaRPr lang="en-GB" dirty="0">
              <a:solidFill>
                <a:schemeClr val="accent5">
                  <a:lumMod val="60000"/>
                  <a:lumOff val="40000"/>
                </a:schemeClr>
              </a:solidFill>
            </a:endParaRPr>
          </a:p>
        </p:txBody>
      </p:sp>
      <p:sp>
        <p:nvSpPr>
          <p:cNvPr id="4" name="Text Placeholder 3">
            <a:extLst>
              <a:ext uri="{FF2B5EF4-FFF2-40B4-BE49-F238E27FC236}">
                <a16:creationId xmlns:a16="http://schemas.microsoft.com/office/drawing/2014/main" id="{85688A38-35A6-4A38-AA83-9BC12B30390C}"/>
              </a:ext>
            </a:extLst>
          </p:cNvPr>
          <p:cNvSpPr>
            <a:spLocks noGrp="1"/>
          </p:cNvSpPr>
          <p:nvPr>
            <p:ph type="body" sz="half" idx="2"/>
          </p:nvPr>
        </p:nvSpPr>
        <p:spPr>
          <a:xfrm>
            <a:off x="766619" y="2159000"/>
            <a:ext cx="5511944" cy="3811588"/>
          </a:xfrm>
        </p:spPr>
        <p:txBody>
          <a:bodyPr>
            <a:normAutofit/>
          </a:bodyPr>
          <a:lstStyle/>
          <a:p>
            <a:endParaRPr lang="en-GB" sz="2400" dirty="0">
              <a:latin typeface="+mj-lt"/>
            </a:endParaRPr>
          </a:p>
          <a:p>
            <a:r>
              <a:rPr lang="en-GB" sz="2800" dirty="0">
                <a:latin typeface="+mj-lt"/>
              </a:rPr>
              <a:t>Khan is remembered by a statue which stands outside the         Military Museum                                 in Rawalpindi.</a:t>
            </a:r>
            <a:r>
              <a:rPr lang="en-US" sz="2800" dirty="0">
                <a:latin typeface="+mj-lt"/>
              </a:rPr>
              <a:t> </a:t>
            </a:r>
          </a:p>
          <a:p>
            <a:endParaRPr lang="en-US" sz="2800" dirty="0">
              <a:latin typeface="+mj-lt"/>
            </a:endParaRPr>
          </a:p>
          <a:p>
            <a:r>
              <a:rPr lang="en-US" sz="2800" dirty="0">
                <a:latin typeface="+mj-lt"/>
              </a:rPr>
              <a:t>He died in Pakistan in 1971 aged 82.</a:t>
            </a:r>
            <a:endParaRPr lang="en-GB" sz="2800" dirty="0">
              <a:latin typeface="+mj-lt"/>
            </a:endParaRPr>
          </a:p>
          <a:p>
            <a:endParaRPr lang="en-GB" dirty="0"/>
          </a:p>
        </p:txBody>
      </p:sp>
      <p:pic>
        <p:nvPicPr>
          <p:cNvPr id="11" name="Picture Placeholder 10" descr="A statue of a person standing in front of a building&#10;&#10;Description automatically generated">
            <a:extLst>
              <a:ext uri="{FF2B5EF4-FFF2-40B4-BE49-F238E27FC236}">
                <a16:creationId xmlns:a16="http://schemas.microsoft.com/office/drawing/2014/main" id="{2AD0AAA2-D8A7-4202-A119-6BBBB50DCDA6}"/>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401" r="14401"/>
          <a:stretch>
            <a:fillRect/>
          </a:stretch>
        </p:blipFill>
        <p:spPr>
          <a:xfrm>
            <a:off x="7355927" y="457199"/>
            <a:ext cx="3247419" cy="6075308"/>
          </a:xfrm>
        </p:spPr>
      </p:pic>
    </p:spTree>
    <p:extLst>
      <p:ext uri="{BB962C8B-B14F-4D97-AF65-F5344CB8AC3E}">
        <p14:creationId xmlns:p14="http://schemas.microsoft.com/office/powerpoint/2010/main" val="3027311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B19C0-39A3-431F-895C-5C457AD8B2BA}"/>
              </a:ext>
            </a:extLst>
          </p:cNvPr>
          <p:cNvSpPr>
            <a:spLocks noGrp="1"/>
          </p:cNvSpPr>
          <p:nvPr>
            <p:ph type="title"/>
          </p:nvPr>
        </p:nvSpPr>
        <p:spPr>
          <a:xfrm>
            <a:off x="839788" y="457200"/>
            <a:ext cx="3932237" cy="1306945"/>
          </a:xfrm>
        </p:spPr>
        <p:txBody>
          <a:bodyPr/>
          <a:lstStyle/>
          <a:p>
            <a:r>
              <a:rPr lang="en-GB" i="1" dirty="0"/>
              <a:t>My favourite Victoria Cross story </a:t>
            </a:r>
            <a:r>
              <a:rPr lang="en-GB" dirty="0"/>
              <a:t>….</a:t>
            </a:r>
          </a:p>
        </p:txBody>
      </p:sp>
      <p:pic>
        <p:nvPicPr>
          <p:cNvPr id="6" name="Picture Placeholder 5" descr="A group of people on a mountain&#10;&#10;Description automatically generated">
            <a:extLst>
              <a:ext uri="{FF2B5EF4-FFF2-40B4-BE49-F238E27FC236}">
                <a16:creationId xmlns:a16="http://schemas.microsoft.com/office/drawing/2014/main" id="{16A94EC8-F4D5-4765-B43F-161D1C868A68}"/>
              </a:ext>
            </a:extLst>
          </p:cNvPr>
          <p:cNvPicPr>
            <a:picLocks noGrp="1" noChangeAspect="1"/>
          </p:cNvPicPr>
          <p:nvPr>
            <p:ph type="pic" idx="1"/>
          </p:nvPr>
        </p:nvPicPr>
        <p:blipFill>
          <a:blip r:embed="rId4">
            <a:extLst>
              <a:ext uri="{28A0092B-C50C-407E-A947-70E740481C1C}">
                <a14:useLocalDpi xmlns:a14="http://schemas.microsoft.com/office/drawing/2010/main" val="0"/>
              </a:ext>
            </a:extLst>
          </a:blip>
          <a:srcRect l="14381" r="14381"/>
          <a:stretch>
            <a:fillRect/>
          </a:stretch>
        </p:blipFill>
        <p:spPr>
          <a:xfrm>
            <a:off x="4499622" y="609601"/>
            <a:ext cx="7334262" cy="5791200"/>
          </a:xfrm>
        </p:spPr>
      </p:pic>
      <p:sp>
        <p:nvSpPr>
          <p:cNvPr id="4" name="Text Placeholder 3">
            <a:extLst>
              <a:ext uri="{FF2B5EF4-FFF2-40B4-BE49-F238E27FC236}">
                <a16:creationId xmlns:a16="http://schemas.microsoft.com/office/drawing/2014/main" id="{0F0E090D-DABF-4D8A-82AA-49B8690D7E82}"/>
              </a:ext>
            </a:extLst>
          </p:cNvPr>
          <p:cNvSpPr>
            <a:spLocks noGrp="1"/>
          </p:cNvSpPr>
          <p:nvPr>
            <p:ph type="body" sz="half" idx="2"/>
          </p:nvPr>
        </p:nvSpPr>
        <p:spPr>
          <a:xfrm>
            <a:off x="839788" y="2057400"/>
            <a:ext cx="3258079" cy="3811588"/>
          </a:xfrm>
        </p:spPr>
        <p:txBody>
          <a:bodyPr>
            <a:noAutofit/>
          </a:bodyPr>
          <a:lstStyle/>
          <a:p>
            <a:r>
              <a:rPr lang="en-US" sz="2800" dirty="0">
                <a:latin typeface="+mj-lt"/>
              </a:rPr>
              <a:t>is set in South Africa in 1879, at the Battle of </a:t>
            </a:r>
            <a:r>
              <a:rPr lang="en-US" sz="2800" dirty="0" err="1">
                <a:latin typeface="+mj-lt"/>
              </a:rPr>
              <a:t>Rorke’s</a:t>
            </a:r>
            <a:r>
              <a:rPr lang="en-US" sz="2800" dirty="0">
                <a:latin typeface="+mj-lt"/>
              </a:rPr>
              <a:t> Drift, a British contingent of 137 soldiers stood firm against an army of thousands of Zulu warriors. </a:t>
            </a:r>
          </a:p>
        </p:txBody>
      </p:sp>
      <p:pic>
        <p:nvPicPr>
          <p:cNvPr id="7" name="Singing the Men of Harlech (1)">
            <a:hlinkClick r:id="" action="ppaction://media"/>
            <a:extLst>
              <a:ext uri="{FF2B5EF4-FFF2-40B4-BE49-F238E27FC236}">
                <a16:creationId xmlns:a16="http://schemas.microsoft.com/office/drawing/2014/main" id="{E4B7B155-EEDC-46AD-A31E-C30ECDB9E5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83430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CF078-B62B-40BC-BD63-10770C16CDF3}"/>
              </a:ext>
            </a:extLst>
          </p:cNvPr>
          <p:cNvSpPr>
            <a:spLocks noGrp="1"/>
          </p:cNvSpPr>
          <p:nvPr>
            <p:ph type="title"/>
          </p:nvPr>
        </p:nvSpPr>
        <p:spPr/>
        <p:txBody>
          <a:bodyPr/>
          <a:lstStyle/>
          <a:p>
            <a:r>
              <a:rPr lang="en-GB" dirty="0">
                <a:solidFill>
                  <a:schemeClr val="accent5">
                    <a:lumMod val="60000"/>
                    <a:lumOff val="40000"/>
                  </a:schemeClr>
                </a:solidFill>
              </a:rPr>
              <a:t>History v. Hollywood</a:t>
            </a:r>
          </a:p>
        </p:txBody>
      </p:sp>
      <p:sp>
        <p:nvSpPr>
          <p:cNvPr id="4" name="Content Placeholder 3">
            <a:extLst>
              <a:ext uri="{FF2B5EF4-FFF2-40B4-BE49-F238E27FC236}">
                <a16:creationId xmlns:a16="http://schemas.microsoft.com/office/drawing/2014/main" id="{4C0E28E2-1116-4593-BC8D-81973716A3D6}"/>
              </a:ext>
            </a:extLst>
          </p:cNvPr>
          <p:cNvSpPr>
            <a:spLocks noGrp="1"/>
          </p:cNvSpPr>
          <p:nvPr>
            <p:ph sz="half" idx="2"/>
          </p:nvPr>
        </p:nvSpPr>
        <p:spPr>
          <a:xfrm>
            <a:off x="839788" y="2516332"/>
            <a:ext cx="7131194" cy="3684588"/>
          </a:xfrm>
        </p:spPr>
        <p:txBody>
          <a:bodyPr>
            <a:normAutofit/>
          </a:bodyPr>
          <a:lstStyle/>
          <a:p>
            <a:pPr marL="0" indent="0">
              <a:buNone/>
            </a:pPr>
            <a:endParaRPr lang="en-US" dirty="0"/>
          </a:p>
          <a:p>
            <a:pPr marL="0" indent="0">
              <a:buNone/>
            </a:pPr>
            <a:endParaRPr lang="en-US" dirty="0"/>
          </a:p>
          <a:p>
            <a:pPr marL="0" indent="0">
              <a:buNone/>
            </a:pPr>
            <a:r>
              <a:rPr lang="en-US" dirty="0"/>
              <a:t>In the film ‘Zulu’ the Welsh regiment sang </a:t>
            </a:r>
          </a:p>
          <a:p>
            <a:pPr marL="0" indent="0">
              <a:buNone/>
            </a:pPr>
            <a:r>
              <a:rPr lang="en-US" dirty="0"/>
              <a:t>‘Men of Harlech’ with passion </a:t>
            </a:r>
          </a:p>
          <a:p>
            <a:pPr marL="0" indent="0">
              <a:buNone/>
            </a:pPr>
            <a:r>
              <a:rPr lang="en-US" dirty="0"/>
              <a:t>but they weren’t really there </a:t>
            </a:r>
          </a:p>
          <a:p>
            <a:pPr marL="0" indent="0">
              <a:buNone/>
            </a:pPr>
            <a:r>
              <a:rPr lang="en-US" dirty="0"/>
              <a:t>and the singing </a:t>
            </a:r>
          </a:p>
          <a:p>
            <a:pPr marL="0" indent="0">
              <a:buNone/>
            </a:pPr>
            <a:r>
              <a:rPr lang="en-US" dirty="0"/>
              <a:t>did not really happen.</a:t>
            </a:r>
            <a:endParaRPr lang="en-GB" dirty="0"/>
          </a:p>
          <a:p>
            <a:endParaRPr lang="en-GB" dirty="0"/>
          </a:p>
        </p:txBody>
      </p:sp>
      <p:sp>
        <p:nvSpPr>
          <p:cNvPr id="5" name="Text Placeholder 4">
            <a:extLst>
              <a:ext uri="{FF2B5EF4-FFF2-40B4-BE49-F238E27FC236}">
                <a16:creationId xmlns:a16="http://schemas.microsoft.com/office/drawing/2014/main" id="{5FE7D91A-FF63-4B12-8B97-156BCECD4DE4}"/>
              </a:ext>
            </a:extLst>
          </p:cNvPr>
          <p:cNvSpPr>
            <a:spLocks noGrp="1"/>
          </p:cNvSpPr>
          <p:nvPr>
            <p:ph type="body" sz="quarter" idx="3"/>
          </p:nvPr>
        </p:nvSpPr>
        <p:spPr/>
        <p:txBody>
          <a:bodyPr/>
          <a:lstStyle/>
          <a:p>
            <a:endParaRPr lang="en-GB"/>
          </a:p>
        </p:txBody>
      </p:sp>
      <p:pic>
        <p:nvPicPr>
          <p:cNvPr id="7" name="Singing the Men of Harlech">
            <a:hlinkClick r:id="" action="ppaction://media"/>
            <a:extLst>
              <a:ext uri="{FF2B5EF4-FFF2-40B4-BE49-F238E27FC236}">
                <a16:creationId xmlns:a16="http://schemas.microsoft.com/office/drawing/2014/main" id="{FBCBD09E-30AA-47CB-8006-C8D8A9F603B9}"/>
              </a:ext>
            </a:extLst>
          </p:cNvPr>
          <p:cNvPicPr>
            <a:picLocks noGrp="1" noChangeAspect="1"/>
          </p:cNvPicPr>
          <p:nvPr>
            <p:ph sz="quarter" idx="4"/>
            <a:audioFile r:link="rId2"/>
            <p:extLst>
              <p:ext uri="{DAA4B4D4-6D71-4841-9C94-3DE7FCFB9230}">
                <p14:media xmlns:p14="http://schemas.microsoft.com/office/powerpoint/2010/main" r:embed="rId1"/>
              </p:ext>
            </p:extLst>
          </p:nvPr>
        </p:nvPicPr>
        <p:blipFill>
          <a:blip r:embed="rId4"/>
          <a:stretch>
            <a:fillRect/>
          </a:stretch>
        </p:blipFill>
        <p:spPr>
          <a:xfrm>
            <a:off x="8458200" y="4041775"/>
            <a:ext cx="609600" cy="609600"/>
          </a:xfrm>
        </p:spPr>
      </p:pic>
      <p:pic>
        <p:nvPicPr>
          <p:cNvPr id="11" name="Picture 10">
            <a:extLst>
              <a:ext uri="{FF2B5EF4-FFF2-40B4-BE49-F238E27FC236}">
                <a16:creationId xmlns:a16="http://schemas.microsoft.com/office/drawing/2014/main" id="{0927E17E-F54C-482D-80F6-B095C43F59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95711" y="1477818"/>
            <a:ext cx="7658100" cy="1749569"/>
          </a:xfrm>
          <a:prstGeom prst="rect">
            <a:avLst/>
          </a:prstGeom>
        </p:spPr>
      </p:pic>
    </p:spTree>
    <p:extLst>
      <p:ext uri="{BB962C8B-B14F-4D97-AF65-F5344CB8AC3E}">
        <p14:creationId xmlns:p14="http://schemas.microsoft.com/office/powerpoint/2010/main" val="241267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39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B9B80-2037-4164-ACD0-0074D95CA9A9}"/>
              </a:ext>
            </a:extLst>
          </p:cNvPr>
          <p:cNvSpPr>
            <a:spLocks noGrp="1"/>
          </p:cNvSpPr>
          <p:nvPr>
            <p:ph type="title"/>
          </p:nvPr>
        </p:nvSpPr>
        <p:spPr>
          <a:xfrm>
            <a:off x="839788" y="954954"/>
            <a:ext cx="6272212" cy="1145309"/>
          </a:xfrm>
        </p:spPr>
        <p:txBody>
          <a:bodyPr>
            <a:normAutofit fontScale="90000"/>
          </a:bodyPr>
          <a:lstStyle/>
          <a:p>
            <a:br>
              <a:rPr lang="en-US" dirty="0"/>
            </a:br>
            <a:br>
              <a:rPr lang="en-US" dirty="0"/>
            </a:br>
            <a:br>
              <a:rPr lang="en-US" dirty="0"/>
            </a:br>
            <a:r>
              <a:rPr lang="en-US" dirty="0"/>
              <a:t>The Scottish poet </a:t>
            </a:r>
            <a:r>
              <a:rPr lang="en-US" dirty="0" err="1"/>
              <a:t>McGonegall</a:t>
            </a:r>
            <a:r>
              <a:rPr lang="en-US" dirty="0"/>
              <a:t> wrote a poem about ‘The Hero of </a:t>
            </a:r>
            <a:r>
              <a:rPr lang="en-US" dirty="0" err="1"/>
              <a:t>Rorke’s</a:t>
            </a:r>
            <a:r>
              <a:rPr lang="en-US" dirty="0"/>
              <a:t> Drift’</a:t>
            </a:r>
            <a:br>
              <a:rPr lang="en-US" dirty="0"/>
            </a:br>
            <a:r>
              <a:rPr lang="en-US" dirty="0"/>
              <a:t>one Private Henry Hook </a:t>
            </a:r>
            <a:br>
              <a:rPr lang="en-US" dirty="0"/>
            </a:br>
            <a:endParaRPr lang="en-GB" dirty="0"/>
          </a:p>
        </p:txBody>
      </p:sp>
      <p:sp>
        <p:nvSpPr>
          <p:cNvPr id="4" name="Text Placeholder 3">
            <a:extLst>
              <a:ext uri="{FF2B5EF4-FFF2-40B4-BE49-F238E27FC236}">
                <a16:creationId xmlns:a16="http://schemas.microsoft.com/office/drawing/2014/main" id="{DBC32A67-3568-469F-826B-ADA90603BF17}"/>
              </a:ext>
            </a:extLst>
          </p:cNvPr>
          <p:cNvSpPr>
            <a:spLocks noGrp="1"/>
          </p:cNvSpPr>
          <p:nvPr>
            <p:ph type="body" sz="half" idx="2"/>
          </p:nvPr>
        </p:nvSpPr>
        <p:spPr>
          <a:xfrm>
            <a:off x="839788" y="2185988"/>
            <a:ext cx="6272212" cy="4418012"/>
          </a:xfrm>
        </p:spPr>
        <p:txBody>
          <a:bodyPr>
            <a:noAutofit/>
          </a:bodyPr>
          <a:lstStyle/>
          <a:p>
            <a:r>
              <a:rPr lang="en-US" dirty="0">
                <a:latin typeface="+mj-lt"/>
              </a:rPr>
              <a:t>Excerpt….</a:t>
            </a:r>
          </a:p>
          <a:p>
            <a:r>
              <a:rPr lang="en-US" dirty="0">
                <a:latin typeface="+mj-lt"/>
              </a:rPr>
              <a:t>In one of the hospital rooms was stationed Henry Hook,</a:t>
            </a:r>
            <a:br>
              <a:rPr lang="en-US" dirty="0">
                <a:latin typeface="+mj-lt"/>
              </a:rPr>
            </a:br>
            <a:r>
              <a:rPr lang="en-US" dirty="0">
                <a:latin typeface="+mj-lt"/>
              </a:rPr>
              <a:t>And every inch a hero he did look,</a:t>
            </a:r>
            <a:br>
              <a:rPr lang="en-US" dirty="0">
                <a:latin typeface="+mj-lt"/>
              </a:rPr>
            </a:br>
            <a:r>
              <a:rPr lang="en-US" dirty="0">
                <a:latin typeface="+mj-lt"/>
              </a:rPr>
              <a:t>Standing at his loophole he watched the Zulus come,</a:t>
            </a:r>
            <a:br>
              <a:rPr lang="en-US" dirty="0">
                <a:latin typeface="+mj-lt"/>
              </a:rPr>
            </a:br>
            <a:r>
              <a:rPr lang="en-US" dirty="0">
                <a:latin typeface="+mj-lt"/>
              </a:rPr>
              <a:t>All shouting, and yelling, and at a quick run.</a:t>
            </a:r>
          </a:p>
          <a:p>
            <a:r>
              <a:rPr lang="en-US" dirty="0">
                <a:latin typeface="+mj-lt"/>
              </a:rPr>
              <a:t>On they came, a countless host of savages with a rush,</a:t>
            </a:r>
            <a:br>
              <a:rPr lang="en-US" dirty="0">
                <a:latin typeface="+mj-lt"/>
              </a:rPr>
            </a:br>
            <a:r>
              <a:rPr lang="en-US" dirty="0">
                <a:latin typeface="+mj-lt"/>
              </a:rPr>
              <a:t>But the gallant little band soon did their courage crush,</a:t>
            </a:r>
            <a:br>
              <a:rPr lang="en-US" dirty="0">
                <a:latin typeface="+mj-lt"/>
              </a:rPr>
            </a:br>
            <a:r>
              <a:rPr lang="en-US" dirty="0">
                <a:latin typeface="+mj-lt"/>
              </a:rPr>
              <a:t>But the cool man Henry Hook at his post began to fire,</a:t>
            </a:r>
            <a:br>
              <a:rPr lang="en-US" dirty="0">
                <a:latin typeface="+mj-lt"/>
              </a:rPr>
            </a:br>
            <a:r>
              <a:rPr lang="en-US" dirty="0">
                <a:latin typeface="+mj-lt"/>
              </a:rPr>
              <a:t>And in a short time those maddened brutes were forced to retire.</a:t>
            </a:r>
          </a:p>
          <a:p>
            <a:r>
              <a:rPr lang="en-US" dirty="0">
                <a:latin typeface="+mj-lt"/>
              </a:rPr>
              <a:t>....Then Lord Chelmsford said, “Henry Hook, give me your hand,</a:t>
            </a:r>
            <a:br>
              <a:rPr lang="en-US" dirty="0">
                <a:latin typeface="+mj-lt"/>
              </a:rPr>
            </a:br>
            <a:r>
              <a:rPr lang="en-US" dirty="0">
                <a:latin typeface="+mj-lt"/>
              </a:rPr>
              <a:t>For your conduct today has been heroic and grand,</a:t>
            </a:r>
            <a:br>
              <a:rPr lang="en-US" dirty="0">
                <a:latin typeface="+mj-lt"/>
              </a:rPr>
            </a:br>
            <a:r>
              <a:rPr lang="en-US" dirty="0">
                <a:latin typeface="+mj-lt"/>
              </a:rPr>
              <a:t>And without your assistance today we’d been at a loss,</a:t>
            </a:r>
            <a:br>
              <a:rPr lang="en-US" dirty="0">
                <a:latin typeface="+mj-lt"/>
              </a:rPr>
            </a:br>
            <a:r>
              <a:rPr lang="en-US" dirty="0">
                <a:latin typeface="+mj-lt"/>
              </a:rPr>
              <a:t>And for your heroic </a:t>
            </a:r>
            <a:r>
              <a:rPr lang="en-US" dirty="0" err="1">
                <a:latin typeface="+mj-lt"/>
              </a:rPr>
              <a:t>behaviour</a:t>
            </a:r>
            <a:r>
              <a:rPr lang="en-US" dirty="0">
                <a:latin typeface="+mj-lt"/>
              </a:rPr>
              <a:t> you shall receive the Victoria Cross.</a:t>
            </a:r>
          </a:p>
          <a:p>
            <a:r>
              <a:rPr lang="en-US" dirty="0">
                <a:latin typeface="+mj-lt"/>
              </a:rPr>
              <a:t>…………………………………………………………………………………………………………………</a:t>
            </a:r>
          </a:p>
          <a:p>
            <a:r>
              <a:rPr lang="en-US" dirty="0">
                <a:latin typeface="+mj-lt"/>
              </a:rPr>
              <a:t>. </a:t>
            </a:r>
            <a:endParaRPr lang="en-GB" dirty="0">
              <a:latin typeface="+mj-lt"/>
            </a:endParaRPr>
          </a:p>
        </p:txBody>
      </p:sp>
      <p:pic>
        <p:nvPicPr>
          <p:cNvPr id="9" name="Picture Placeholder 8" descr="An old photo of a person&#10;&#10;Description automatically generated">
            <a:extLst>
              <a:ext uri="{FF2B5EF4-FFF2-40B4-BE49-F238E27FC236}">
                <a16:creationId xmlns:a16="http://schemas.microsoft.com/office/drawing/2014/main" id="{30872A0F-8939-4086-8651-6509641E23C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3785" b="13785"/>
          <a:stretch>
            <a:fillRect/>
          </a:stretch>
        </p:blipFill>
        <p:spPr>
          <a:xfrm>
            <a:off x="7419975" y="457200"/>
            <a:ext cx="3935413" cy="5403850"/>
          </a:xfrm>
        </p:spPr>
      </p:pic>
    </p:spTree>
    <p:extLst>
      <p:ext uri="{BB962C8B-B14F-4D97-AF65-F5344CB8AC3E}">
        <p14:creationId xmlns:p14="http://schemas.microsoft.com/office/powerpoint/2010/main" val="1487819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3B24F-6013-4B8B-9C72-90666275D0EA}"/>
              </a:ext>
            </a:extLst>
          </p:cNvPr>
          <p:cNvSpPr>
            <a:spLocks noGrp="1"/>
          </p:cNvSpPr>
          <p:nvPr>
            <p:ph type="title"/>
          </p:nvPr>
        </p:nvSpPr>
        <p:spPr>
          <a:xfrm>
            <a:off x="839788" y="457200"/>
            <a:ext cx="3932237" cy="1011382"/>
          </a:xfrm>
        </p:spPr>
        <p:txBody>
          <a:bodyPr/>
          <a:lstStyle/>
          <a:p>
            <a:r>
              <a:rPr lang="en-GB" dirty="0">
                <a:solidFill>
                  <a:schemeClr val="accent5">
                    <a:lumMod val="60000"/>
                    <a:lumOff val="40000"/>
                  </a:schemeClr>
                </a:solidFill>
              </a:rPr>
              <a:t>Gallantry at </a:t>
            </a:r>
            <a:r>
              <a:rPr lang="en-GB" dirty="0" err="1">
                <a:solidFill>
                  <a:schemeClr val="accent5">
                    <a:lumMod val="60000"/>
                    <a:lumOff val="40000"/>
                  </a:schemeClr>
                </a:solidFill>
              </a:rPr>
              <a:t>Rouke’s</a:t>
            </a:r>
            <a:r>
              <a:rPr lang="en-GB" dirty="0">
                <a:solidFill>
                  <a:schemeClr val="accent5">
                    <a:lumMod val="60000"/>
                    <a:lumOff val="40000"/>
                  </a:schemeClr>
                </a:solidFill>
              </a:rPr>
              <a:t> Drift</a:t>
            </a:r>
          </a:p>
        </p:txBody>
      </p:sp>
      <p:pic>
        <p:nvPicPr>
          <p:cNvPr id="6" name="Content Placeholder 5">
            <a:extLst>
              <a:ext uri="{FF2B5EF4-FFF2-40B4-BE49-F238E27FC236}">
                <a16:creationId xmlns:a16="http://schemas.microsoft.com/office/drawing/2014/main" id="{78998FC8-FD3F-405C-A48B-97F7AB6D0E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83188" y="993934"/>
            <a:ext cx="6172200" cy="4089082"/>
          </a:xfrm>
        </p:spPr>
      </p:pic>
      <p:sp>
        <p:nvSpPr>
          <p:cNvPr id="4" name="Text Placeholder 3">
            <a:extLst>
              <a:ext uri="{FF2B5EF4-FFF2-40B4-BE49-F238E27FC236}">
                <a16:creationId xmlns:a16="http://schemas.microsoft.com/office/drawing/2014/main" id="{361ADE7E-9A32-4F73-A1A2-8A2025623257}"/>
              </a:ext>
            </a:extLst>
          </p:cNvPr>
          <p:cNvSpPr>
            <a:spLocks noGrp="1"/>
          </p:cNvSpPr>
          <p:nvPr>
            <p:ph type="body" sz="half" idx="2"/>
          </p:nvPr>
        </p:nvSpPr>
        <p:spPr>
          <a:xfrm>
            <a:off x="839788" y="1468582"/>
            <a:ext cx="4785157" cy="4932218"/>
          </a:xfrm>
        </p:spPr>
        <p:txBody>
          <a:bodyPr>
            <a:noAutofit/>
          </a:bodyPr>
          <a:lstStyle/>
          <a:p>
            <a:endParaRPr lang="en-US" sz="2800" dirty="0">
              <a:latin typeface="+mj-lt"/>
            </a:endParaRPr>
          </a:p>
          <a:p>
            <a:r>
              <a:rPr lang="en-US" sz="2800" dirty="0">
                <a:latin typeface="+mj-lt"/>
              </a:rPr>
              <a:t>Henry Hook was one of       eleven defenders to be    awarded the Victoria Cross     for gallantry at </a:t>
            </a:r>
            <a:r>
              <a:rPr lang="en-US" sz="2800" dirty="0" err="1">
                <a:latin typeface="+mj-lt"/>
              </a:rPr>
              <a:t>Rouke’s</a:t>
            </a:r>
            <a:r>
              <a:rPr lang="en-US" sz="2800" dirty="0">
                <a:latin typeface="+mj-lt"/>
              </a:rPr>
              <a:t> Drift.</a:t>
            </a:r>
          </a:p>
          <a:p>
            <a:endParaRPr lang="en-US" sz="2800" dirty="0">
              <a:latin typeface="+mj-lt"/>
            </a:endParaRPr>
          </a:p>
          <a:p>
            <a:r>
              <a:rPr lang="en-US" sz="2800" dirty="0">
                <a:latin typeface="+mj-lt"/>
              </a:rPr>
              <a:t>The soldiers held                   their isolated post and      endured ten hours of fierce fighting   …..  even though</a:t>
            </a:r>
          </a:p>
          <a:p>
            <a:r>
              <a:rPr lang="en-US" sz="2800" dirty="0">
                <a:latin typeface="+mj-lt"/>
              </a:rPr>
              <a:t>they were vastly outnumbered</a:t>
            </a:r>
            <a:endParaRPr lang="en-GB" sz="2800" dirty="0">
              <a:latin typeface="+mj-lt"/>
            </a:endParaRPr>
          </a:p>
        </p:txBody>
      </p:sp>
    </p:spTree>
    <p:extLst>
      <p:ext uri="{BB962C8B-B14F-4D97-AF65-F5344CB8AC3E}">
        <p14:creationId xmlns:p14="http://schemas.microsoft.com/office/powerpoint/2010/main" val="1639016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CF7E4-30C1-4AB3-87EE-FC91054718AD}"/>
              </a:ext>
            </a:extLst>
          </p:cNvPr>
          <p:cNvSpPr>
            <a:spLocks noGrp="1"/>
          </p:cNvSpPr>
          <p:nvPr>
            <p:ph type="title"/>
          </p:nvPr>
        </p:nvSpPr>
        <p:spPr>
          <a:xfrm>
            <a:off x="839788" y="457200"/>
            <a:ext cx="3932237" cy="1010356"/>
          </a:xfrm>
        </p:spPr>
        <p:txBody>
          <a:bodyPr/>
          <a:lstStyle/>
          <a:p>
            <a:r>
              <a:rPr lang="en-GB" dirty="0"/>
              <a:t>What else is awarded beside a medal?</a:t>
            </a:r>
          </a:p>
        </p:txBody>
      </p:sp>
      <p:pic>
        <p:nvPicPr>
          <p:cNvPr id="6" name="Picture Placeholder 5">
            <a:extLst>
              <a:ext uri="{FF2B5EF4-FFF2-40B4-BE49-F238E27FC236}">
                <a16:creationId xmlns:a16="http://schemas.microsoft.com/office/drawing/2014/main" id="{EAD7FAE2-3D11-44F2-BFBB-2F5FF8ACFE2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2072" r="12072"/>
          <a:stretch>
            <a:fillRect/>
          </a:stretch>
        </p:blipFill>
        <p:spPr>
          <a:xfrm>
            <a:off x="4995455" y="637309"/>
            <a:ext cx="6359933" cy="4939402"/>
          </a:xfrm>
        </p:spPr>
      </p:pic>
      <p:sp>
        <p:nvSpPr>
          <p:cNvPr id="4" name="Text Placeholder 3">
            <a:extLst>
              <a:ext uri="{FF2B5EF4-FFF2-40B4-BE49-F238E27FC236}">
                <a16:creationId xmlns:a16="http://schemas.microsoft.com/office/drawing/2014/main" id="{9EDC6C16-5160-4D95-A0D9-0051254A9133}"/>
              </a:ext>
            </a:extLst>
          </p:cNvPr>
          <p:cNvSpPr>
            <a:spLocks noGrp="1"/>
          </p:cNvSpPr>
          <p:nvPr>
            <p:ph type="body" sz="half" idx="2"/>
          </p:nvPr>
        </p:nvSpPr>
        <p:spPr>
          <a:xfrm>
            <a:off x="839788" y="1467555"/>
            <a:ext cx="3932237" cy="5271911"/>
          </a:xfrm>
        </p:spPr>
        <p:txBody>
          <a:bodyPr>
            <a:normAutofit/>
          </a:bodyPr>
          <a:lstStyle/>
          <a:p>
            <a:r>
              <a:rPr lang="en-US" sz="2000" dirty="0">
                <a:latin typeface="+mj-lt"/>
              </a:rPr>
              <a:t>Queen Victoria’s original 1856 warrant stated that </a:t>
            </a:r>
          </a:p>
          <a:p>
            <a:r>
              <a:rPr lang="en-US" sz="2000" dirty="0">
                <a:latin typeface="+mj-lt"/>
              </a:rPr>
              <a:t>NCOs and private soldiers or seamen were entitled to a £10 per annum annuity.</a:t>
            </a:r>
          </a:p>
          <a:p>
            <a:r>
              <a:rPr lang="en-US" sz="2000" dirty="0">
                <a:latin typeface="+mj-lt"/>
              </a:rPr>
              <a:t>In 1898, Queen Victoria raised the pension to £50 for those that could not earn a livelihood, be it from old age or infirmity.</a:t>
            </a:r>
          </a:p>
          <a:p>
            <a:r>
              <a:rPr lang="en-US" sz="2000" dirty="0">
                <a:latin typeface="+mj-lt"/>
              </a:rPr>
              <a:t>Today, holders of the Victoria Cross are entitled to an annuity, the amount of which is now £10,000 per year and aimed to be equal to the amount of the original award in 1856.</a:t>
            </a:r>
          </a:p>
          <a:p>
            <a:endParaRPr lang="en-GB" dirty="0"/>
          </a:p>
        </p:txBody>
      </p:sp>
      <p:sp>
        <p:nvSpPr>
          <p:cNvPr id="7" name="Rectangle 6">
            <a:extLst>
              <a:ext uri="{FF2B5EF4-FFF2-40B4-BE49-F238E27FC236}">
                <a16:creationId xmlns:a16="http://schemas.microsoft.com/office/drawing/2014/main" id="{F9C6B78D-D401-4171-A4C7-734F6096B7B5}"/>
              </a:ext>
            </a:extLst>
          </p:cNvPr>
          <p:cNvSpPr/>
          <p:nvPr/>
        </p:nvSpPr>
        <p:spPr>
          <a:xfrm>
            <a:off x="4995455" y="5729110"/>
            <a:ext cx="6359933" cy="9087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Piper George </a:t>
            </a:r>
            <a:r>
              <a:rPr lang="en-US" sz="2000" dirty="0" err="1"/>
              <a:t>Findlater</a:t>
            </a:r>
            <a:r>
              <a:rPr lang="en-US" sz="2000" dirty="0"/>
              <a:t>, of The Gordon Highlanders, </a:t>
            </a:r>
          </a:p>
          <a:p>
            <a:pPr algn="ctr"/>
            <a:r>
              <a:rPr lang="en-US" sz="2000" dirty="0"/>
              <a:t>winning the Victoria Cross at </a:t>
            </a:r>
            <a:r>
              <a:rPr lang="en-US" sz="2000" dirty="0" err="1"/>
              <a:t>Dargai</a:t>
            </a:r>
            <a:r>
              <a:rPr lang="en-US" sz="2000" dirty="0"/>
              <a:t>, Pakistan, 1897</a:t>
            </a:r>
            <a:endParaRPr lang="en-GB" sz="2000" dirty="0"/>
          </a:p>
        </p:txBody>
      </p:sp>
    </p:spTree>
    <p:extLst>
      <p:ext uri="{BB962C8B-B14F-4D97-AF65-F5344CB8AC3E}">
        <p14:creationId xmlns:p14="http://schemas.microsoft.com/office/powerpoint/2010/main" val="2839816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6D56E-2AA7-42D1-826D-B39837CB7DF1}"/>
              </a:ext>
            </a:extLst>
          </p:cNvPr>
          <p:cNvSpPr>
            <a:spLocks noGrp="1"/>
          </p:cNvSpPr>
          <p:nvPr>
            <p:ph type="title"/>
          </p:nvPr>
        </p:nvSpPr>
        <p:spPr>
          <a:xfrm>
            <a:off x="839788" y="457200"/>
            <a:ext cx="3932237" cy="1168400"/>
          </a:xfrm>
        </p:spPr>
        <p:txBody>
          <a:bodyPr/>
          <a:lstStyle/>
          <a:p>
            <a:r>
              <a:rPr lang="en-GB" dirty="0"/>
              <a:t>The Making of </a:t>
            </a:r>
            <a:br>
              <a:rPr lang="en-GB" dirty="0"/>
            </a:br>
            <a:r>
              <a:rPr lang="en-GB" dirty="0"/>
              <a:t>the medal </a:t>
            </a:r>
          </a:p>
        </p:txBody>
      </p:sp>
      <p:sp>
        <p:nvSpPr>
          <p:cNvPr id="4" name="Text Placeholder 3">
            <a:extLst>
              <a:ext uri="{FF2B5EF4-FFF2-40B4-BE49-F238E27FC236}">
                <a16:creationId xmlns:a16="http://schemas.microsoft.com/office/drawing/2014/main" id="{0BFB9518-9AE2-42E1-9C99-F4D105D0283A}"/>
              </a:ext>
            </a:extLst>
          </p:cNvPr>
          <p:cNvSpPr>
            <a:spLocks noGrp="1"/>
          </p:cNvSpPr>
          <p:nvPr>
            <p:ph type="body" sz="half" idx="2"/>
          </p:nvPr>
        </p:nvSpPr>
        <p:spPr>
          <a:xfrm>
            <a:off x="839788" y="2057400"/>
            <a:ext cx="3156479" cy="3811588"/>
          </a:xfrm>
        </p:spPr>
        <p:txBody>
          <a:bodyPr>
            <a:normAutofit/>
          </a:bodyPr>
          <a:lstStyle/>
          <a:p>
            <a:r>
              <a:rPr lang="en-GB" dirty="0"/>
              <a:t>The original Victoria Cross medals were commissioned from Hancock’s - the London Goldsmith and Jeweller.</a:t>
            </a:r>
          </a:p>
          <a:p>
            <a:r>
              <a:rPr lang="en-GB" dirty="0"/>
              <a:t>All other British medals are stamped or pressed in a die, </a:t>
            </a:r>
          </a:p>
          <a:p>
            <a:r>
              <a:rPr lang="en-GB" dirty="0"/>
              <a:t>…but the Victoria Cross is different. </a:t>
            </a:r>
          </a:p>
          <a:p>
            <a:r>
              <a:rPr lang="en-GB" dirty="0"/>
              <a:t>It was specified to be cast in a mould from molten metal and finished by hand. Hancock’s still uses the same techniques today.</a:t>
            </a:r>
          </a:p>
        </p:txBody>
      </p:sp>
      <p:pic>
        <p:nvPicPr>
          <p:cNvPr id="8" name="Picture 7" descr="A store front at day&#10;&#10;Description automatically generated">
            <a:extLst>
              <a:ext uri="{FF2B5EF4-FFF2-40B4-BE49-F238E27FC236}">
                <a16:creationId xmlns:a16="http://schemas.microsoft.com/office/drawing/2014/main" id="{1485E02C-89D7-490B-A4AE-7287CFC3AD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00851" y="457200"/>
            <a:ext cx="7424424" cy="4447117"/>
          </a:xfrm>
          <a:prstGeom prst="rect">
            <a:avLst/>
          </a:prstGeom>
        </p:spPr>
      </p:pic>
      <p:pic>
        <p:nvPicPr>
          <p:cNvPr id="10" name="Picture Placeholder 5" descr="A picture containing floor, indoor, table, sitting&#10;&#10;Description automatically generated">
            <a:extLst>
              <a:ext uri="{FF2B5EF4-FFF2-40B4-BE49-F238E27FC236}">
                <a16:creationId xmlns:a16="http://schemas.microsoft.com/office/drawing/2014/main" id="{6A55C813-DCE0-461E-97CD-B388869C1999}"/>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199" r="1199"/>
          <a:stretch>
            <a:fillRect/>
          </a:stretch>
        </p:blipFill>
        <p:spPr>
          <a:xfrm>
            <a:off x="8112261" y="3838222"/>
            <a:ext cx="3533992" cy="2790472"/>
          </a:xfrm>
        </p:spPr>
      </p:pic>
    </p:spTree>
    <p:extLst>
      <p:ext uri="{BB962C8B-B14F-4D97-AF65-F5344CB8AC3E}">
        <p14:creationId xmlns:p14="http://schemas.microsoft.com/office/powerpoint/2010/main" val="151368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4DAC-9BF8-4DC2-B84D-04841FDE027C}"/>
              </a:ext>
            </a:extLst>
          </p:cNvPr>
          <p:cNvSpPr>
            <a:spLocks noGrp="1"/>
          </p:cNvSpPr>
          <p:nvPr>
            <p:ph type="title"/>
          </p:nvPr>
        </p:nvSpPr>
        <p:spPr>
          <a:xfrm>
            <a:off x="839788" y="457200"/>
            <a:ext cx="4861101" cy="1123244"/>
          </a:xfrm>
        </p:spPr>
        <p:txBody>
          <a:bodyPr>
            <a:noAutofit/>
          </a:bodyPr>
          <a:lstStyle/>
          <a:p>
            <a:r>
              <a:rPr lang="en-GB" sz="4000" dirty="0">
                <a:solidFill>
                  <a:schemeClr val="accent5">
                    <a:lumMod val="60000"/>
                    <a:lumOff val="40000"/>
                  </a:schemeClr>
                </a:solidFill>
              </a:rPr>
              <a:t>What metal is </a:t>
            </a:r>
            <a:br>
              <a:rPr lang="en-GB" sz="4000" dirty="0">
                <a:solidFill>
                  <a:schemeClr val="accent5">
                    <a:lumMod val="60000"/>
                    <a:lumOff val="40000"/>
                  </a:schemeClr>
                </a:solidFill>
              </a:rPr>
            </a:br>
            <a:r>
              <a:rPr lang="en-GB" sz="4000" dirty="0">
                <a:solidFill>
                  <a:schemeClr val="accent5">
                    <a:lumMod val="60000"/>
                    <a:lumOff val="40000"/>
                  </a:schemeClr>
                </a:solidFill>
              </a:rPr>
              <a:t>the medal made from?</a:t>
            </a:r>
          </a:p>
        </p:txBody>
      </p:sp>
      <p:sp>
        <p:nvSpPr>
          <p:cNvPr id="4" name="Text Placeholder 3">
            <a:extLst>
              <a:ext uri="{FF2B5EF4-FFF2-40B4-BE49-F238E27FC236}">
                <a16:creationId xmlns:a16="http://schemas.microsoft.com/office/drawing/2014/main" id="{67591B34-019D-4544-90FC-17D55DFC9EAA}"/>
              </a:ext>
            </a:extLst>
          </p:cNvPr>
          <p:cNvSpPr>
            <a:spLocks noGrp="1"/>
          </p:cNvSpPr>
          <p:nvPr>
            <p:ph type="body" sz="half" idx="2"/>
          </p:nvPr>
        </p:nvSpPr>
        <p:spPr>
          <a:xfrm>
            <a:off x="839788" y="1819564"/>
            <a:ext cx="4432123" cy="4759036"/>
          </a:xfrm>
        </p:spPr>
        <p:txBody>
          <a:bodyPr>
            <a:normAutofit lnSpcReduction="10000"/>
          </a:bodyPr>
          <a:lstStyle/>
          <a:p>
            <a:r>
              <a:rPr lang="en-GB" sz="2800" dirty="0">
                <a:latin typeface="+mj-lt"/>
              </a:rPr>
              <a:t>The actual metal                             of the Victoria Cross medal            is bronze re-cast from Russian cannons captured at Sebastopol. </a:t>
            </a:r>
          </a:p>
          <a:p>
            <a:r>
              <a:rPr lang="en-GB" sz="2800" dirty="0">
                <a:latin typeface="+mj-lt"/>
              </a:rPr>
              <a:t>Scientists have identified the source of the bronze to be from China and they say it is likely to be melted down from guns taken by the Russian Army during the Boxer uprising. </a:t>
            </a:r>
          </a:p>
          <a:p>
            <a:endParaRPr lang="en-GB" dirty="0"/>
          </a:p>
        </p:txBody>
      </p:sp>
      <p:pic>
        <p:nvPicPr>
          <p:cNvPr id="18" name="Picture Placeholder 17" descr="A picture containing text, book&#10;&#10;Description automatically generated">
            <a:extLst>
              <a:ext uri="{FF2B5EF4-FFF2-40B4-BE49-F238E27FC236}">
                <a16:creationId xmlns:a16="http://schemas.microsoft.com/office/drawing/2014/main" id="{CB1F3122-72FE-4D0C-8FCC-3B8D3E9F6DB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4961" b="4961"/>
          <a:stretch>
            <a:fillRect/>
          </a:stretch>
        </p:blipFill>
        <p:spPr>
          <a:xfrm>
            <a:off x="6253163" y="279400"/>
            <a:ext cx="5102225" cy="6299200"/>
          </a:xfrm>
        </p:spPr>
      </p:pic>
    </p:spTree>
    <p:extLst>
      <p:ext uri="{BB962C8B-B14F-4D97-AF65-F5344CB8AC3E}">
        <p14:creationId xmlns:p14="http://schemas.microsoft.com/office/powerpoint/2010/main" val="2897065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C24B9-7845-4125-92DC-BFF3E54F3858}"/>
              </a:ext>
            </a:extLst>
          </p:cNvPr>
          <p:cNvSpPr>
            <a:spLocks noGrp="1"/>
          </p:cNvSpPr>
          <p:nvPr>
            <p:ph type="title"/>
          </p:nvPr>
        </p:nvSpPr>
        <p:spPr>
          <a:xfrm>
            <a:off x="839788" y="457200"/>
            <a:ext cx="3932237" cy="928255"/>
          </a:xfrm>
        </p:spPr>
        <p:txBody>
          <a:bodyPr>
            <a:noAutofit/>
          </a:bodyPr>
          <a:lstStyle/>
          <a:p>
            <a:r>
              <a:rPr lang="en-GB" sz="4400" dirty="0">
                <a:solidFill>
                  <a:schemeClr val="accent5">
                    <a:lumMod val="60000"/>
                    <a:lumOff val="40000"/>
                  </a:schemeClr>
                </a:solidFill>
              </a:rPr>
              <a:t>Value?</a:t>
            </a:r>
          </a:p>
        </p:txBody>
      </p:sp>
      <p:sp>
        <p:nvSpPr>
          <p:cNvPr id="4" name="Text Placeholder 3">
            <a:extLst>
              <a:ext uri="{FF2B5EF4-FFF2-40B4-BE49-F238E27FC236}">
                <a16:creationId xmlns:a16="http://schemas.microsoft.com/office/drawing/2014/main" id="{A22A1365-7C95-41D8-B22A-9A42C2B68974}"/>
              </a:ext>
            </a:extLst>
          </p:cNvPr>
          <p:cNvSpPr>
            <a:spLocks noGrp="1"/>
          </p:cNvSpPr>
          <p:nvPr>
            <p:ph type="body" sz="half" idx="2"/>
          </p:nvPr>
        </p:nvSpPr>
        <p:spPr>
          <a:xfrm>
            <a:off x="839787" y="1200727"/>
            <a:ext cx="5708795" cy="5301673"/>
          </a:xfrm>
        </p:spPr>
        <p:txBody>
          <a:bodyPr>
            <a:noAutofit/>
          </a:bodyPr>
          <a:lstStyle/>
          <a:p>
            <a:endParaRPr lang="en-GB" sz="2800" dirty="0">
              <a:latin typeface="+mj-lt"/>
            </a:endParaRPr>
          </a:p>
          <a:p>
            <a:r>
              <a:rPr lang="en-GB" sz="2800" dirty="0">
                <a:latin typeface="+mj-lt"/>
              </a:rPr>
              <a:t>The Victoria Cross is not only a valuable honour to receive but also a valuable object. </a:t>
            </a:r>
          </a:p>
          <a:p>
            <a:r>
              <a:rPr lang="en-US" sz="2800" dirty="0">
                <a:latin typeface="+mj-lt"/>
              </a:rPr>
              <a:t>In 2009, the top price ever paid for a gallantry medal, was for a Victoria Cross.</a:t>
            </a:r>
          </a:p>
          <a:p>
            <a:r>
              <a:rPr lang="en-US" sz="2800" dirty="0">
                <a:latin typeface="+mj-lt"/>
              </a:rPr>
              <a:t>£1.5 million was paid for a Victoria Cross awarded to First World War hero, a young army doctor called                     ‘Captain Noel Chavasse’.</a:t>
            </a:r>
          </a:p>
        </p:txBody>
      </p:sp>
      <p:pic>
        <p:nvPicPr>
          <p:cNvPr id="14" name="Picture Placeholder 13" descr="A person wearing a hat posing for the camera&#10;&#10;Description automatically generated">
            <a:extLst>
              <a:ext uri="{FF2B5EF4-FFF2-40B4-BE49-F238E27FC236}">
                <a16:creationId xmlns:a16="http://schemas.microsoft.com/office/drawing/2014/main" id="{6CE71A60-6DF1-40AD-83C5-5CB4E01C3A0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1436" b="21436"/>
          <a:stretch>
            <a:fillRect/>
          </a:stretch>
        </p:blipFill>
        <p:spPr>
          <a:xfrm>
            <a:off x="6694312" y="1772356"/>
            <a:ext cx="4391377" cy="4162728"/>
          </a:xfrm>
        </p:spPr>
      </p:pic>
    </p:spTree>
    <p:extLst>
      <p:ext uri="{BB962C8B-B14F-4D97-AF65-F5344CB8AC3E}">
        <p14:creationId xmlns:p14="http://schemas.microsoft.com/office/powerpoint/2010/main" val="3585824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BE2F5-286A-49B8-B1F3-F29CF5847C6C}"/>
              </a:ext>
            </a:extLst>
          </p:cNvPr>
          <p:cNvSpPr>
            <a:spLocks noGrp="1"/>
          </p:cNvSpPr>
          <p:nvPr>
            <p:ph type="title"/>
          </p:nvPr>
        </p:nvSpPr>
        <p:spPr>
          <a:xfrm>
            <a:off x="839788" y="457199"/>
            <a:ext cx="3932237" cy="706583"/>
          </a:xfrm>
        </p:spPr>
        <p:txBody>
          <a:bodyPr>
            <a:normAutofit/>
          </a:bodyPr>
          <a:lstStyle/>
          <a:p>
            <a:r>
              <a:rPr lang="en-GB" sz="3600" dirty="0">
                <a:solidFill>
                  <a:schemeClr val="accent5">
                    <a:lumMod val="60000"/>
                    <a:lumOff val="40000"/>
                  </a:schemeClr>
                </a:solidFill>
              </a:rPr>
              <a:t>Dr Noel </a:t>
            </a:r>
            <a:r>
              <a:rPr lang="en-GB" sz="3600" dirty="0" err="1">
                <a:solidFill>
                  <a:schemeClr val="accent5">
                    <a:lumMod val="60000"/>
                    <a:lumOff val="40000"/>
                  </a:schemeClr>
                </a:solidFill>
              </a:rPr>
              <a:t>Chavasse</a:t>
            </a:r>
            <a:r>
              <a:rPr lang="en-GB" sz="3600" dirty="0">
                <a:solidFill>
                  <a:schemeClr val="accent5">
                    <a:lumMod val="60000"/>
                    <a:lumOff val="40000"/>
                  </a:schemeClr>
                </a:solidFill>
              </a:rPr>
              <a:t>…..</a:t>
            </a:r>
          </a:p>
        </p:txBody>
      </p:sp>
      <p:sp>
        <p:nvSpPr>
          <p:cNvPr id="4" name="Text Placeholder 3">
            <a:extLst>
              <a:ext uri="{FF2B5EF4-FFF2-40B4-BE49-F238E27FC236}">
                <a16:creationId xmlns:a16="http://schemas.microsoft.com/office/drawing/2014/main" id="{C5365D94-824D-4A6E-BD9C-599349A40A73}"/>
              </a:ext>
            </a:extLst>
          </p:cNvPr>
          <p:cNvSpPr>
            <a:spLocks noGrp="1"/>
          </p:cNvSpPr>
          <p:nvPr>
            <p:ph type="body" sz="half" idx="2"/>
          </p:nvPr>
        </p:nvSpPr>
        <p:spPr>
          <a:xfrm>
            <a:off x="839788" y="1856509"/>
            <a:ext cx="3932237" cy="4725265"/>
          </a:xfrm>
        </p:spPr>
        <p:txBody>
          <a:bodyPr/>
          <a:lstStyle/>
          <a:p>
            <a:r>
              <a:rPr lang="en-US" sz="2000" dirty="0">
                <a:latin typeface="+mj-lt"/>
              </a:rPr>
              <a:t>Chavasse was one of only three people to ever receive two Victoria Crosses. </a:t>
            </a:r>
          </a:p>
          <a:p>
            <a:r>
              <a:rPr lang="en-US" sz="2000" dirty="0">
                <a:latin typeface="+mj-lt"/>
              </a:rPr>
              <a:t>The medal that was sold,                was his second Victoria Cross.</a:t>
            </a:r>
          </a:p>
          <a:p>
            <a:r>
              <a:rPr lang="en-US" sz="2000" dirty="0">
                <a:latin typeface="+mj-lt"/>
              </a:rPr>
              <a:t>It was awarded posthumously.</a:t>
            </a:r>
          </a:p>
          <a:p>
            <a:r>
              <a:rPr lang="en-US" sz="2000" dirty="0">
                <a:latin typeface="+mj-lt"/>
              </a:rPr>
              <a:t>W</a:t>
            </a:r>
            <a:r>
              <a:rPr lang="en-US" sz="2000" dirty="0"/>
              <a:t>hen he himself was already mortally injured, </a:t>
            </a:r>
            <a:r>
              <a:rPr lang="en-US" sz="2000" dirty="0">
                <a:latin typeface="+mj-lt"/>
              </a:rPr>
              <a:t>he continued to rescued soldiers in no-man’s land at Ypres in 1917. </a:t>
            </a:r>
          </a:p>
          <a:p>
            <a:r>
              <a:rPr lang="en-US" sz="2000" dirty="0">
                <a:latin typeface="+mj-lt"/>
              </a:rPr>
              <a:t>As a Doctor he would have known his wounds were fatal and yet he continued to rescue the men around him, putting their life above his own.</a:t>
            </a:r>
            <a:endParaRPr lang="en-GB" sz="2000" dirty="0">
              <a:latin typeface="+mj-lt"/>
            </a:endParaRPr>
          </a:p>
          <a:p>
            <a:endParaRPr lang="en-GB" dirty="0"/>
          </a:p>
        </p:txBody>
      </p:sp>
      <p:pic>
        <p:nvPicPr>
          <p:cNvPr id="14" name="Picture Placeholder 13" descr="A picture containing text, whiteboard&#10;&#10;Description automatically generated">
            <a:extLst>
              <a:ext uri="{FF2B5EF4-FFF2-40B4-BE49-F238E27FC236}">
                <a16:creationId xmlns:a16="http://schemas.microsoft.com/office/drawing/2014/main" id="{A9C14833-9690-49BB-8470-B6EE36533B1D}"/>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9086" b="9086"/>
          <a:stretch>
            <a:fillRect/>
          </a:stretch>
        </p:blipFill>
        <p:spPr>
          <a:xfrm>
            <a:off x="6559550" y="457200"/>
            <a:ext cx="4795838" cy="5886450"/>
          </a:xfrm>
        </p:spPr>
      </p:pic>
    </p:spTree>
    <p:extLst>
      <p:ext uri="{BB962C8B-B14F-4D97-AF65-F5344CB8AC3E}">
        <p14:creationId xmlns:p14="http://schemas.microsoft.com/office/powerpoint/2010/main" val="2944456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9952F-719A-4E7F-9090-21280E5AC6C0}"/>
              </a:ext>
            </a:extLst>
          </p:cNvPr>
          <p:cNvSpPr>
            <a:spLocks noGrp="1"/>
          </p:cNvSpPr>
          <p:nvPr>
            <p:ph type="title"/>
          </p:nvPr>
        </p:nvSpPr>
        <p:spPr>
          <a:xfrm>
            <a:off x="839788" y="457200"/>
            <a:ext cx="3932237" cy="694267"/>
          </a:xfrm>
        </p:spPr>
        <p:txBody>
          <a:bodyPr/>
          <a:lstStyle/>
          <a:p>
            <a:r>
              <a:rPr lang="en-GB" sz="4000" dirty="0"/>
              <a:t>Conclusion</a:t>
            </a:r>
            <a:r>
              <a:rPr lang="en-GB" dirty="0"/>
              <a:t> </a:t>
            </a:r>
          </a:p>
        </p:txBody>
      </p:sp>
      <p:pic>
        <p:nvPicPr>
          <p:cNvPr id="6" name="Picture Placeholder 5" descr="A group of people riding on the back of a horse drawn carriage&#10;&#10;Description automatically generated">
            <a:extLst>
              <a:ext uri="{FF2B5EF4-FFF2-40B4-BE49-F238E27FC236}">
                <a16:creationId xmlns:a16="http://schemas.microsoft.com/office/drawing/2014/main" id="{9D4834D4-B82C-426E-9B8D-00A686F954D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6770" r="6770"/>
          <a:stretch>
            <a:fillRect/>
          </a:stretch>
        </p:blipFill>
        <p:spPr/>
      </p:pic>
      <p:sp>
        <p:nvSpPr>
          <p:cNvPr id="4" name="Text Placeholder 3">
            <a:extLst>
              <a:ext uri="{FF2B5EF4-FFF2-40B4-BE49-F238E27FC236}">
                <a16:creationId xmlns:a16="http://schemas.microsoft.com/office/drawing/2014/main" id="{97597926-6ABA-4B4D-9C94-4CA6678E403C}"/>
              </a:ext>
            </a:extLst>
          </p:cNvPr>
          <p:cNvSpPr>
            <a:spLocks noGrp="1"/>
          </p:cNvSpPr>
          <p:nvPr>
            <p:ph type="body" sz="half" idx="2"/>
          </p:nvPr>
        </p:nvSpPr>
        <p:spPr>
          <a:xfrm>
            <a:off x="839788" y="1265382"/>
            <a:ext cx="3932237" cy="4603606"/>
          </a:xfrm>
        </p:spPr>
        <p:txBody>
          <a:bodyPr>
            <a:normAutofit fontScale="92500"/>
          </a:bodyPr>
          <a:lstStyle/>
          <a:p>
            <a:r>
              <a:rPr lang="en-US" sz="2400" dirty="0"/>
              <a:t>This highest of military valor decoration often sells for a       six-figure sum but the real value, in my opinion, is in the stories of the people who did brave deeds in The Crimea, the Empire, The World Wars and on to today. </a:t>
            </a:r>
          </a:p>
          <a:p>
            <a:r>
              <a:rPr lang="en-US" sz="2400" dirty="0"/>
              <a:t>Since Queen Victoria presented the first Victoria Cross to a soldier of the Crimea, it has only ever awarded to the most valiant and brave people </a:t>
            </a:r>
          </a:p>
          <a:p>
            <a:r>
              <a:rPr lang="en-US" sz="2400" dirty="0"/>
              <a:t>..and long may this continue. </a:t>
            </a:r>
            <a:endParaRPr lang="en-GB" sz="2400" dirty="0"/>
          </a:p>
        </p:txBody>
      </p:sp>
    </p:spTree>
    <p:extLst>
      <p:ext uri="{BB962C8B-B14F-4D97-AF65-F5344CB8AC3E}">
        <p14:creationId xmlns:p14="http://schemas.microsoft.com/office/powerpoint/2010/main" val="1032205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B88AA-0D25-4C07-967A-245079CF8A09}"/>
              </a:ext>
            </a:extLst>
          </p:cNvPr>
          <p:cNvSpPr>
            <a:spLocks noGrp="1"/>
          </p:cNvSpPr>
          <p:nvPr>
            <p:ph type="title"/>
          </p:nvPr>
        </p:nvSpPr>
        <p:spPr>
          <a:xfrm>
            <a:off x="839788" y="457200"/>
            <a:ext cx="3932237" cy="657225"/>
          </a:xfrm>
        </p:spPr>
        <p:txBody>
          <a:bodyPr/>
          <a:lstStyle/>
          <a:p>
            <a:r>
              <a:rPr lang="en-GB" dirty="0"/>
              <a:t>Bibliography</a:t>
            </a:r>
          </a:p>
        </p:txBody>
      </p:sp>
      <p:sp>
        <p:nvSpPr>
          <p:cNvPr id="4" name="Text Placeholder 3">
            <a:extLst>
              <a:ext uri="{FF2B5EF4-FFF2-40B4-BE49-F238E27FC236}">
                <a16:creationId xmlns:a16="http://schemas.microsoft.com/office/drawing/2014/main" id="{C53E6966-2EF2-4493-A878-1283E9231047}"/>
              </a:ext>
            </a:extLst>
          </p:cNvPr>
          <p:cNvSpPr>
            <a:spLocks noGrp="1"/>
          </p:cNvSpPr>
          <p:nvPr>
            <p:ph type="body" sz="half" idx="2"/>
          </p:nvPr>
        </p:nvSpPr>
        <p:spPr>
          <a:xfrm>
            <a:off x="839788" y="1114425"/>
            <a:ext cx="10964285" cy="5443537"/>
          </a:xfrm>
        </p:spPr>
        <p:txBody>
          <a:bodyPr>
            <a:normAutofit lnSpcReduction="10000"/>
          </a:bodyPr>
          <a:lstStyle/>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Richard Cavendish, </a:t>
            </a:r>
            <a:r>
              <a:rPr lang="en-US" i="1" dirty="0">
                <a:latin typeface="Calibri" panose="020F0502020204030204" pitchFamily="34" charset="0"/>
                <a:ea typeface="Calibri" panose="020F0502020204030204" pitchFamily="34" charset="0"/>
                <a:cs typeface="Times New Roman" panose="02020603050405020304" pitchFamily="18" charset="0"/>
              </a:rPr>
              <a:t>Victoria Cross</a:t>
            </a:r>
            <a:r>
              <a:rPr lang="en-US" dirty="0">
                <a:latin typeface="Calibri" panose="020F0502020204030204" pitchFamily="34" charset="0"/>
                <a:ea typeface="Calibri" panose="020F0502020204030204" pitchFamily="34" charset="0"/>
                <a:cs typeface="Times New Roman" panose="02020603050405020304" pitchFamily="18" charset="0"/>
              </a:rPr>
              <a:t> (2019) &lt;https://www.historytoday.com/archive/first-victoria-cross&gt; [accessed 23 May 2019].</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'Zulu’, dir. by Cy Enfield (Paramount British Pictures, 1964).</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i="1" dirty="0">
                <a:latin typeface="Calibri" panose="020F0502020204030204" pitchFamily="34" charset="0"/>
                <a:ea typeface="Calibri" panose="020F0502020204030204" pitchFamily="34" charset="0"/>
                <a:cs typeface="Times New Roman" panose="02020603050405020304" pitchFamily="18" charset="0"/>
              </a:rPr>
              <a:t>The Military History Book</a:t>
            </a:r>
            <a:r>
              <a:rPr lang="en-US" dirty="0">
                <a:latin typeface="Calibri" panose="020F0502020204030204" pitchFamily="34" charset="0"/>
                <a:ea typeface="Calibri" panose="020F0502020204030204" pitchFamily="34" charset="0"/>
                <a:cs typeface="Times New Roman" panose="02020603050405020304" pitchFamily="18" charset="0"/>
              </a:rPr>
              <a:t>, ed. by Gareth Jones (London: Dorling Kindersley, 2012), p. 259-9.</a:t>
            </a:r>
            <a:br>
              <a:rPr lang="en-US" dirty="0">
                <a:latin typeface="Calibri" panose="020F0502020204030204" pitchFamily="34" charset="0"/>
                <a:ea typeface="Calibri" panose="020F0502020204030204" pitchFamily="34" charset="0"/>
                <a:cs typeface="Times New Roman" panose="02020603050405020304" pitchFamily="18" charset="0"/>
              </a:rPr>
            </a:br>
            <a:r>
              <a:rPr lang="en-US" i="1" dirty="0">
                <a:latin typeface="Calibri" panose="020F0502020204030204" pitchFamily="34" charset="0"/>
                <a:ea typeface="Calibri" panose="020F0502020204030204" pitchFamily="34" charset="0"/>
                <a:cs typeface="Times New Roman" panose="02020603050405020304" pitchFamily="18" charset="0"/>
              </a:rPr>
              <a:t>Victoria Cross</a:t>
            </a:r>
            <a:r>
              <a:rPr lang="en-US" dirty="0">
                <a:latin typeface="Calibri" panose="020F0502020204030204" pitchFamily="34" charset="0"/>
                <a:ea typeface="Calibri" panose="020F0502020204030204" pitchFamily="34" charset="0"/>
                <a:cs typeface="Times New Roman" panose="02020603050405020304" pitchFamily="18" charset="0"/>
              </a:rPr>
              <a:t> (2019) &lt;https://www.forces-war-records.co.uk/medals/victoria-cross&gt; [accessed 24 May 2019].</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Denis Judd, </a:t>
            </a:r>
            <a:r>
              <a:rPr lang="en-US" i="1" dirty="0">
                <a:latin typeface="Calibri" panose="020F0502020204030204" pitchFamily="34" charset="0"/>
                <a:ea typeface="Calibri" panose="020F0502020204030204" pitchFamily="34" charset="0"/>
                <a:cs typeface="Times New Roman" panose="02020603050405020304" pitchFamily="18" charset="0"/>
              </a:rPr>
              <a:t>The British Raj</a:t>
            </a:r>
            <a:r>
              <a:rPr lang="en-US" dirty="0">
                <a:latin typeface="Calibri" panose="020F0502020204030204" pitchFamily="34" charset="0"/>
                <a:ea typeface="Calibri" panose="020F0502020204030204" pitchFamily="34" charset="0"/>
                <a:cs typeface="Times New Roman" panose="02020603050405020304" pitchFamily="18" charset="0"/>
              </a:rPr>
              <a:t> (Hampshire: Wayland, Date of publication not shown), p. 61-69.</a:t>
            </a:r>
            <a:br>
              <a:rPr lang="en-US" dirty="0">
                <a:latin typeface="Calibri" panose="020F0502020204030204" pitchFamily="34" charset="0"/>
                <a:ea typeface="Calibri" panose="020F0502020204030204" pitchFamily="34" charset="0"/>
                <a:cs typeface="Times New Roman" panose="02020603050405020304" pitchFamily="18" charset="0"/>
              </a:rPr>
            </a:br>
            <a:r>
              <a:rPr lang="en-US"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William Topaz McGonagall, </a:t>
            </a:r>
            <a:r>
              <a:rPr lang="en-US" i="1" dirty="0">
                <a:latin typeface="Calibri" panose="020F0502020204030204" pitchFamily="34" charset="0"/>
                <a:ea typeface="Calibri" panose="020F0502020204030204" pitchFamily="34" charset="0"/>
                <a:cs typeface="Times New Roman" panose="02020603050405020304" pitchFamily="18" charset="0"/>
              </a:rPr>
              <a:t>Collected poems of William McGonagall</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n.p</a:t>
            </a:r>
            <a:r>
              <a:rPr lang="en-US" dirty="0">
                <a:latin typeface="Calibri" panose="020F0502020204030204" pitchFamily="34" charset="0"/>
                <a:ea typeface="Calibri" panose="020F0502020204030204" pitchFamily="34" charset="0"/>
                <a:cs typeface="Times New Roman" panose="02020603050405020304" pitchFamily="18" charset="0"/>
              </a:rPr>
              <a:t>.]: , 1879).</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Michael </a:t>
            </a:r>
            <a:r>
              <a:rPr lang="en-US" dirty="0" err="1">
                <a:latin typeface="Calibri" panose="020F0502020204030204" pitchFamily="34" charset="0"/>
                <a:ea typeface="Calibri" panose="020F0502020204030204" pitchFamily="34" charset="0"/>
                <a:cs typeface="Times New Roman" panose="02020603050405020304" pitchFamily="18" charset="0"/>
              </a:rPr>
              <a:t>Lieven</a:t>
            </a:r>
            <a:r>
              <a:rPr lang="en-US" dirty="0">
                <a:latin typeface="Calibri" panose="020F0502020204030204" pitchFamily="34" charset="0"/>
                <a:ea typeface="Calibri" panose="020F0502020204030204" pitchFamily="34" charset="0"/>
                <a:cs typeface="Times New Roman" panose="02020603050405020304" pitchFamily="18" charset="0"/>
              </a:rPr>
              <a:t>, 'Heroism, Heroics and the Making of Heroes: The Anglo-Zulu War of 1879', </a:t>
            </a:r>
            <a:r>
              <a:rPr lang="en-US" i="1" dirty="0">
                <a:latin typeface="Calibri" panose="020F0502020204030204" pitchFamily="34" charset="0"/>
                <a:ea typeface="Calibri" panose="020F0502020204030204" pitchFamily="34" charset="0"/>
                <a:cs typeface="Times New Roman" panose="02020603050405020304" pitchFamily="18" charset="0"/>
              </a:rPr>
              <a:t>Albion: A Quarterly Journal Concerned with British Studies </a:t>
            </a:r>
            <a:r>
              <a:rPr lang="en-US" dirty="0">
                <a:latin typeface="Calibri" panose="020F0502020204030204" pitchFamily="34" charset="0"/>
                <a:ea typeface="Calibri" panose="020F0502020204030204" pitchFamily="34" charset="0"/>
                <a:cs typeface="Times New Roman" panose="02020603050405020304" pitchFamily="18" charset="0"/>
              </a:rPr>
              <a:t>, 30.3, (1998), 419–38, in </a:t>
            </a:r>
            <a:r>
              <a:rPr lang="en-US" i="1" dirty="0">
                <a:latin typeface="Calibri" panose="020F0502020204030204" pitchFamily="34" charset="0"/>
                <a:ea typeface="Calibri" panose="020F0502020204030204" pitchFamily="34" charset="0"/>
                <a:cs typeface="Times New Roman" panose="02020603050405020304" pitchFamily="18" charset="0"/>
              </a:rPr>
              <a:t>A Quarterly Journal Concerned with British Studies &lt;www.jstor.org/stable/4053287&gt; [accessed 25 May 2019].</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Edward </a:t>
            </a:r>
            <a:r>
              <a:rPr lang="en-US" dirty="0" err="1">
                <a:latin typeface="Calibri" panose="020F0502020204030204" pitchFamily="34" charset="0"/>
                <a:ea typeface="Calibri" panose="020F0502020204030204" pitchFamily="34" charset="0"/>
                <a:cs typeface="Times New Roman" panose="02020603050405020304" pitchFamily="18" charset="0"/>
              </a:rPr>
              <a:t>Malnick</a:t>
            </a:r>
            <a:r>
              <a:rPr lang="en-US" dirty="0">
                <a:latin typeface="Calibri" panose="020F0502020204030204" pitchFamily="34" charset="0"/>
                <a:ea typeface="Calibri" panose="020F0502020204030204" pitchFamily="34" charset="0"/>
                <a:cs typeface="Times New Roman" panose="02020603050405020304" pitchFamily="18" charset="0"/>
              </a:rPr>
              <a:t>, 'Story of the first Muslim soldier to be awarded the Victoria Cross', </a:t>
            </a:r>
            <a:r>
              <a:rPr lang="en-US" i="1" dirty="0">
                <a:latin typeface="Calibri" panose="020F0502020204030204" pitchFamily="34" charset="0"/>
                <a:ea typeface="Calibri" panose="020F0502020204030204" pitchFamily="34" charset="0"/>
                <a:cs typeface="Times New Roman" panose="02020603050405020304" pitchFamily="18" charset="0"/>
              </a:rPr>
              <a:t>Telegraph, </a:t>
            </a:r>
            <a:r>
              <a:rPr lang="en-US" dirty="0">
                <a:latin typeface="Calibri" panose="020F0502020204030204" pitchFamily="34" charset="0"/>
                <a:ea typeface="Calibri" panose="020F0502020204030204" pitchFamily="34" charset="0"/>
                <a:cs typeface="Times New Roman" panose="02020603050405020304" pitchFamily="18" charset="0"/>
              </a:rPr>
              <a:t>31 Oct 2014, p.18.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William Topaz McGonagall, </a:t>
            </a:r>
            <a:r>
              <a:rPr lang="en-US" i="1" dirty="0">
                <a:latin typeface="Calibri" panose="020F0502020204030204" pitchFamily="34" charset="0"/>
                <a:ea typeface="Calibri" panose="020F0502020204030204" pitchFamily="34" charset="0"/>
                <a:cs typeface="Times New Roman" panose="02020603050405020304" pitchFamily="18" charset="0"/>
              </a:rPr>
              <a:t>Collected poems of William McGonagall</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n.p</a:t>
            </a:r>
            <a:r>
              <a:rPr lang="en-US" dirty="0">
                <a:latin typeface="Calibri" panose="020F0502020204030204" pitchFamily="34" charset="0"/>
                <a:ea typeface="Calibri" panose="020F0502020204030204" pitchFamily="34" charset="0"/>
                <a:cs typeface="Times New Roman" panose="02020603050405020304" pitchFamily="18" charset="0"/>
              </a:rPr>
              <a:t>.]: , 1879).</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err="1">
                <a:latin typeface="Calibri" panose="020F0502020204030204" pitchFamily="34" charset="0"/>
                <a:ea typeface="Calibri" panose="020F0502020204030204" pitchFamily="34" charset="0"/>
                <a:cs typeface="Times New Roman" panose="02020603050405020304" pitchFamily="18" charset="0"/>
              </a:rPr>
              <a:t>Muhameed</a:t>
            </a:r>
            <a:r>
              <a:rPr lang="en-US" dirty="0">
                <a:latin typeface="Calibri" panose="020F0502020204030204" pitchFamily="34" charset="0"/>
                <a:ea typeface="Calibri" panose="020F0502020204030204" pitchFamily="34" charset="0"/>
                <a:cs typeface="Times New Roman" panose="02020603050405020304" pitchFamily="18" charset="0"/>
              </a:rPr>
              <a:t> Imran </a:t>
            </a:r>
            <a:r>
              <a:rPr lang="en-US" dirty="0" err="1">
                <a:latin typeface="Calibri" panose="020F0502020204030204" pitchFamily="34" charset="0"/>
                <a:ea typeface="Calibri" panose="020F0502020204030204" pitchFamily="34" charset="0"/>
                <a:cs typeface="Times New Roman" panose="02020603050405020304" pitchFamily="18" charset="0"/>
              </a:rPr>
              <a:t>Saheed</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i="1" dirty="0">
                <a:latin typeface="Calibri" panose="020F0502020204030204" pitchFamily="34" charset="0"/>
                <a:ea typeface="Calibri" panose="020F0502020204030204" pitchFamily="34" charset="0"/>
                <a:cs typeface="Times New Roman" panose="02020603050405020304" pitchFamily="18" charset="0"/>
              </a:rPr>
              <a:t>The First Victoria Cross, A tale of Three Cities</a:t>
            </a:r>
            <a:r>
              <a:rPr lang="en-US" dirty="0">
                <a:latin typeface="Calibri" panose="020F0502020204030204" pitchFamily="34" charset="0"/>
                <a:ea typeface="Calibri" panose="020F0502020204030204" pitchFamily="34" charset="0"/>
                <a:cs typeface="Times New Roman" panose="02020603050405020304" pitchFamily="18" charset="0"/>
              </a:rPr>
              <a:t> (2019)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US" dirty="0">
                <a:latin typeface="Calibri" panose="020F0502020204030204" pitchFamily="34" charset="0"/>
                <a:ea typeface="Calibri" panose="020F0502020204030204" pitchFamily="34" charset="0"/>
                <a:cs typeface="Times New Roman" panose="02020603050405020304" pitchFamily="18" charset="0"/>
              </a:rPr>
              <a:t>The Officers of Arms, </a:t>
            </a:r>
            <a:r>
              <a:rPr lang="en-US" i="1" dirty="0">
                <a:latin typeface="Calibri" panose="020F0502020204030204" pitchFamily="34" charset="0"/>
                <a:ea typeface="Calibri" panose="020F0502020204030204" pitchFamily="34" charset="0"/>
                <a:cs typeface="Times New Roman" panose="02020603050405020304" pitchFamily="18" charset="0"/>
              </a:rPr>
              <a:t>The Law of Arms</a:t>
            </a:r>
            <a:r>
              <a:rPr lang="en-US" dirty="0">
                <a:latin typeface="Calibri" panose="020F0502020204030204" pitchFamily="34" charset="0"/>
                <a:ea typeface="Calibri" panose="020F0502020204030204" pitchFamily="34" charset="0"/>
                <a:cs typeface="Times New Roman" panose="02020603050405020304" pitchFamily="18" charset="0"/>
              </a:rPr>
              <a:t> (2019) &lt;https://www.college-of-arms.gov.uk/&gt; [accessed 24 May 2019].</a:t>
            </a:r>
            <a:br>
              <a:rPr lang="en-US"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2547920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540</TotalTime>
  <Words>998</Words>
  <Application>Microsoft Office PowerPoint</Application>
  <PresentationFormat>Widescreen</PresentationFormat>
  <Paragraphs>119</Paragraphs>
  <Slides>20</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In respect of  The Victoria Cross</vt:lpstr>
      <vt:lpstr>PowerPoint Presentation</vt:lpstr>
      <vt:lpstr>In addition to these ‘Campaign medals’  arose the ultimate award for serving British troops or those under their command, including civilians.  It was called ‘The Victoria Cross’ and was awarded for  ‘Gallantry in the face of the enemy’. </vt:lpstr>
      <vt:lpstr>WHAT CAME BEFORE?? </vt:lpstr>
      <vt:lpstr>WHY WAS THE VICTORIA CROSS DIFFERENT?</vt:lpstr>
      <vt:lpstr>Who gets the Victoria Cross?</vt:lpstr>
      <vt:lpstr> THE VERY FIRST VICTORIA CROSS…. …..was awarded  after the Crimean War to an Irishman, Charles Lucas, aged 20.  He picked up a live shell from the deck of his ship and dropped it into the sea. The shell exploded on hitting the water. Lucas saved the ship and it’s entire company.  </vt:lpstr>
      <vt:lpstr>Did Non-British-nationals receive the Victoria Cross?</vt:lpstr>
      <vt:lpstr>Sepoy Khudadad Khan V.C.</vt:lpstr>
      <vt:lpstr>My favourite Victoria Cross story ….</vt:lpstr>
      <vt:lpstr>History v. Hollywood</vt:lpstr>
      <vt:lpstr>   The Scottish poet McGonegall wrote a poem about ‘The Hero of Rorke’s Drift’ one Private Henry Hook  </vt:lpstr>
      <vt:lpstr>Gallantry at Rouke’s Drift</vt:lpstr>
      <vt:lpstr>What else is awarded beside a medal?</vt:lpstr>
      <vt:lpstr>The Making of  the medal </vt:lpstr>
      <vt:lpstr>What metal is  the medal made from?</vt:lpstr>
      <vt:lpstr>Value?</vt:lpstr>
      <vt:lpstr>Dr Noel Chavasse…..</vt:lpstr>
      <vt:lpstr>Conclusion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respect of  The Victoria Cross</dc:title>
  <dc:creator>Jan White</dc:creator>
  <cp:lastModifiedBy>John</cp:lastModifiedBy>
  <cp:revision>48</cp:revision>
  <dcterms:created xsi:type="dcterms:W3CDTF">2019-05-24T14:17:39Z</dcterms:created>
  <dcterms:modified xsi:type="dcterms:W3CDTF">2019-05-31T11:59:14Z</dcterms:modified>
</cp:coreProperties>
</file>