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1.xml" ContentType="application/vnd.openxmlformats-officedocument.theme+xml"/>
  <Override PartName="/ppt/slideMasters/slideMaster1.xml" ContentType="application/vnd.openxmlformats-officedocument.presentationml.slideMaster+xml"/>
  <Override PartName="/ppt/theme/theme2.xml" ContentType="application/vnd.openxmlformats-officedocument.them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slides/slide1.xml" ContentType="application/vnd.openxmlformats-officedocument.presentationml.slide+xml"/>
  <Override PartName="/ppt/notesSlides/notesSlide2.xml" ContentType="application/vnd.openxmlformats-officedocument.presentationml.notesSlide+xml"/>
  <Override PartName="/ppt/slides/slide2.xml" ContentType="application/vnd.openxmlformats-officedocument.presentationml.slide+xml"/>
  <Override PartName="/ppt/notesSlides/notesSlide3.xml" ContentType="application/vnd.openxmlformats-officedocument.presentationml.notesSlide+xml"/>
  <Override PartName="/ppt/slides/slide3.xml" ContentType="application/vnd.openxmlformats-officedocument.presentationml.slide+xml"/>
  <Override PartName="/ppt/notesSlides/notesSlide4.xml" ContentType="application/vnd.openxmlformats-officedocument.presentationml.notesSlide+xml"/>
  <Override PartName="/ppt/slides/slide4.xml" ContentType="application/vnd.openxmlformats-officedocument.presentationml.slide+xml"/>
  <Override PartName="/ppt/notesSlides/notesSlide5.xml" ContentType="application/vnd.openxmlformats-officedocument.presentationml.notesSlide+xml"/>
  <Override PartName="/ppt/slides/slide5.xml" ContentType="application/vnd.openxmlformats-officedocument.presentationml.slide+xml"/>
  <Override PartName="/ppt/notesSlides/notesSlide6.xml" ContentType="application/vnd.openxmlformats-officedocument.presentationml.notesSlide+xml"/>
  <Override PartName="/ppt/slides/slide6.xml" ContentType="application/vnd.openxmlformats-officedocument.presentationml.slide+xml"/>
  <Override PartName="/ppt/notesSlides/notesSlide7.xml" ContentType="application/vnd.openxmlformats-officedocument.presentationml.notesSlide+xml"/>
  <Override PartName="/ppt/slides/slide7.xml" ContentType="application/vnd.openxmlformats-officedocument.presentationml.slide+xml"/>
  <Override PartName="/ppt/notesSlides/notesSlide8.xml" ContentType="application/vnd.openxmlformats-officedocument.presentationml.notesSlide+xml"/>
  <Override PartName="/ppt/slides/slide8.xml" ContentType="application/vnd.openxmlformats-officedocument.presentationml.slide+xml"/>
  <Override PartName="/ppt/notesSlides/notesSlide9.xml" ContentType="application/vnd.openxmlformats-officedocument.presentationml.notesSlide+xml"/>
  <Override PartName="/ppt/slides/slide9.xml" ContentType="application/vnd.openxmlformats-officedocument.presentationml.slide+xml"/>
  <Override PartName="/ppt/notesSlides/notesSlide10.xml" ContentType="application/vnd.openxmlformats-officedocument.presentationml.notesSlide+xml"/>
  <Override PartName="/ppt/slides/slide10.xml" ContentType="application/vnd.openxmlformats-officedocument.presentationml.slide+xml"/>
  <Override PartName="/ppt/notesSlides/notesSlide11.xml" ContentType="application/vnd.openxmlformats-officedocument.presentationml.notesSlide+xml"/>
  <Override PartName="/ppt/slides/slide11.xml" ContentType="application/vnd.openxmlformats-officedocument.presentationml.slide+xml"/>
  <Override PartName="/ppt/notesSlides/notesSlide12.xml" ContentType="application/vnd.openxmlformats-officedocument.presentationml.notesSlide+xml"/>
  <Override PartName="/ppt/slides/slide12.xml" ContentType="application/vnd.openxmlformats-officedocument.presentationml.slide+xml"/>
  <Override PartName="/ppt/notesSlides/notesSlide13.xml" ContentType="application/vnd.openxmlformats-officedocument.presentationml.notesSlide+xml"/>
  <Override PartName="/ppt/slides/slide13.xml" ContentType="application/vnd.openxmlformats-officedocument.presentationml.slide+xml"/>
  <Override PartName="/ppt/notesSlides/notesSlide14.xml" ContentType="application/vnd.openxmlformats-officedocument.presentationml.notesSlide+xml"/>
  <Override PartName="/ppt/slides/slide14.xml" ContentType="application/vnd.openxmlformats-officedocument.presentationml.slide+xml"/>
  <Override PartName="/ppt/notesSlides/notesSlide15.xml" ContentType="application/vnd.openxmlformats-officedocument.presentationml.notesSlide+xml"/>
  <Override PartName="/ppt/slides/slide15.xml" ContentType="application/vnd.openxmlformats-officedocument.presentationml.slide+xml"/>
  <Override PartName="/ppt/notesSlides/notesSlide16.xml" ContentType="application/vnd.openxmlformats-officedocument.presentationml.notesSlide+xml"/>
  <Override PartName="/ppt/slides/slide16.xml" ContentType="application/vnd.openxmlformats-officedocument.presentationml.slide+xml"/>
  <Override PartName="/ppt/notesSlides/notesSlide17.xml" ContentType="application/vnd.openxmlformats-officedocument.presentationml.notes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p="http://schemas.openxmlformats.org/presentationml/2006/main" xmlns:r="http://schemas.openxmlformats.org/officeDocument/2006/relationships" xmlns:a="http://schemas.openxmlformats.org/drawingml/2006/main">
  <p:sldMasterIdLst>
    <p:sldMasterId id="2147483661" r:id="rId1"/>
  </p:sldMasterIdLst>
  <p:notesMasterIdLst>
    <p:notesMasterId r:id="rId2"/>
  </p:notes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Lst>
  <p:sldSz cx="9144000" cy="5143500"/>
  <p:notesSz cx="6857895" cy="9143861"/>
  <p:kinsoku lang="zh-CN" invalStChars="!%),.:;?]}¨·ˇˉ་―‖’”…‰∶、。〃々〉》」』】〕〗！＂＇％），．：；？］｀｜｝～￠" invalEndChars="([{·‘“〈《「『【〔〖（．［｛￡￥"/>
  <p:defaultTextStyle>
    <a:defPPr>
      <a:defRPr lang="zh-CN"/>
    </a:defPPr>
    <a:lvl1pPr marL="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1pPr>
    <a:lvl2pPr marL="4572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2pPr>
    <a:lvl3pPr marL="9144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3pPr>
    <a:lvl4pPr marL="13716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4pPr>
    <a:lvl5pPr marL="18288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5pPr>
    <a:lvl6pPr marL="22860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6pPr>
    <a:lvl7pPr marL="27432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7pPr>
    <a:lvl8pPr marL="32004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8pPr>
    <a:lvl9pPr marL="32004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showPr showNarration="1">
    <p:penClr>
      <a:srgbClr val="FF0000"/>
    </p:penClr>
    <p:extLst>
      <p:ext uri="{EC167BDD-8182-4AB7-AECC-EB403E3ABB37}">
        <p14:laserClr xmlns:p14="http://schemas.microsoft.com/office/powerpoint/2010/main">
          <a:srgbClr val="FF0000"/>
        </p14:laserClr>
      </p:ext>
    </p:extLst>
  </p:showPr>
</p:presentationPr>
</file>

<file path=ppt/tableStyles.xml><?xml version="1.0" encoding="utf-8"?>
<a:tblStyleLst xmlns:a="http://schemas.openxmlformats.org/drawingml/2006/main" def="{5C22544A-7EE6-4342-B048-85BDC9FD1C3A}"/>
</file>

<file path=ppt/viewProps.xml><?xml version="1.0" encoding="utf-8"?>
<p:viewPr xmlns:p="http://schemas.openxmlformats.org/presentationml/2006/main" xmlns:r="http://schemas.openxmlformats.org/officeDocument/2006/relationships" xmlns:a="http://schemas.openxmlformats.org/drawingml/2006/main">
  <p:normalViewPr>
    <p:restoredLeft sz="15620" autoAdjust="0"/>
    <p:restoredTop sz="94471" autoAdjust="0"/>
  </p:normalViewPr>
  <p:slideViewPr>
    <p:cSldViewPr snapToGrid="0">
      <p:cViewPr varScale="1">
        <p:scale>
          <a:sx n="75" d="100"/>
          <a:sy n="75" d="100"/>
        </p:scale>
        <p:origin x="0" y="0"/>
      </p:cViewPr>
      <p:guideLst>
        <p:guide orient="horz" pos="1616"/>
        <p:guide pos="2880"/>
      </p:guideLst>
    </p:cSldViewPr>
  </p:slideViewPr>
  <p:outlineViewPr>
    <p:cViewPr>
      <p:scale>
        <a:sx n="33" d="100"/>
        <a:sy n="33" d="100"/>
      </p:scale>
      <p:origin x="0" y="0"/>
    </p:cViewPr>
    <p:sldLst/>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57" d="100"/>
          <a:sy n="57" d="100"/>
        </p:scale>
        <p:origin x="0" y="0"/>
      </p:cViewPr>
      <p:guideLst/>
    </p:cSldViewPr>
  </p:notesViewPr>
  <p:gridSpacing cx="72009" cy="72009"/>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theme" Target="theme/theme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slide" Target="slides/slide13.xml"/><Relationship Id="rId17" Type="http://schemas.openxmlformats.org/officeDocument/2006/relationships/slide" Target="slides/slide14.xml"/><Relationship Id="rId18" Type="http://schemas.openxmlformats.org/officeDocument/2006/relationships/slide" Target="slides/slide15.xml"/><Relationship Id="rId19" Type="http://schemas.openxmlformats.org/officeDocument/2006/relationships/slide" Target="slides/slide16.xml"/><Relationship Id="rId20" Type="http://schemas.openxmlformats.org/officeDocument/2006/relationships/slide" Target="slides/slide17.xml"/><Relationship Id="rId21" Type="http://schemas.openxmlformats.org/officeDocument/2006/relationships/slide" Target="slides/slide18.xml"/><Relationship Id="rId22" Type="http://schemas.openxmlformats.org/officeDocument/2006/relationships/slide" Target="slides/slide19.xml"/><Relationship Id="rId23" Type="http://schemas.openxmlformats.org/officeDocument/2006/relationships/slide" Target="slides/slide20.xml"/><Relationship Id="rId24" Type="http://schemas.openxmlformats.org/officeDocument/2006/relationships/presProps" Target="presProps.xml"/><Relationship Id="rId25" Type="http://schemas.openxmlformats.org/officeDocument/2006/relationships/viewProps" Target="viewProps.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9" name="对象"/>
          <p:cNvSpPr>
            <a:spLocks noGrp="1" noChangeAspect="1"/>
          </p:cNvSpPr>
          <p:nvPr>
            <p:ph type="sldImg" idx="2"/>
          </p:nvPr>
        </p:nvSpPr>
        <p:spPr>
          <a:xfrm rot="0">
            <a:off x="381299" y="685800"/>
            <a:ext cx="6096075"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w="9525" cmpd="sng" cap="flat">
            <a:solidFill>
              <a:srgbClr val="000000"/>
            </a:solidFill>
            <a:prstDash val="solid"/>
            <a:round/>
          </a:ln>
        </p:spPr>
      </p:sp>
      <p:sp>
        <p:nvSpPr>
          <p:cNvPr id="10" name="文本框"/>
          <p:cNvSpPr>
            <a:spLocks noGrp="1"/>
          </p:cNvSpPr>
          <p:nvPr>
            <p:ph type="body" idx="1"/>
          </p:nvPr>
        </p:nvSpPr>
        <p:spPr>
          <a:xfrm rot="0">
            <a:off x="685800" y="4343400"/>
            <a:ext cx="5486400" cy="4114800"/>
          </a:xfrm>
          <a:prstGeom prst="rect"/>
          <a:noFill/>
          <a:ln w="12700" cmpd="sng" cap="flat">
            <a:noFill/>
            <a:prstDash val="solid"/>
            <a:round/>
          </a:ln>
        </p:spPr>
        <p:txBody>
          <a:bodyPr vert="horz" wrap="square" lIns="91425" tIns="91425" rIns="91425" bIns="91425" anchor="t" anchorCtr="0">
            <a:prstTxWarp prst="textNoShape"/>
          </a:bodyPr>
          <a:lstStyle/>
          <a:p>
            <a:pPr marL="457200" indent="-298450">
              <a:spcBef>
                <a:spcPts val="0"/>
              </a:spcBef>
              <a:spcAft>
                <a:spcPts val="0"/>
              </a:spcAft>
              <a:buSzPts val="1100"/>
              <a:buFont typeface="Droid Sans" pitchFamily="0" charset="0"/>
              <a:buChar char="●"/>
            </a:pPr>
            <a:endParaRPr lang="zh-CN" altLang="en-US" sz="1100"/>
          </a:p>
        </p:txBody>
      </p:sp>
    </p:spTree>
    <p:extLst>
      <p:ext uri="{BB962C8B-B14F-4D97-AF65-F5344CB8AC3E}">
        <p14:creationId xmlns:p14="http://schemas.microsoft.com/office/powerpoint/2010/main" val="1922843707"/>
      </p:ext>
    </p:extLst>
  </p:cSld>
  <p:clrMap bg1="lt1" tx1="dk1" bg2="lt2" tx2="dk2" accent1="accent1" accent2="accent2" accent3="accent3" accent4="accent4" accent5="accent5" accent6="accent6" hlink="hlink" folHlink="folHlink"/>
  <p:hf sldNum="1" hdr="0" ftr="0" dt="0"/>
  <p:notesStyle>
    <a:lvl1pPr marL="0" indent="0" algn="l" defTabSz="914400" fontAlgn="auto" hangingPunct="1">
      <a:lnSpc>
        <a:spcPct val="100000"/>
      </a:lnSpc>
      <a:spcBef>
        <a:spcPts val="0"/>
      </a:spcBef>
      <a:spcAft>
        <a:spcPts val="0"/>
      </a:spcAft>
      <a:buNone/>
      <a:defRPr sz="1400" b="0" i="0" u="none" strike="noStrike" kern="0" cap="none" spc="0" baseline="0">
        <a:solidFill>
          <a:srgbClr val="000000"/>
        </a:solidFill>
        <a:latin typeface="Arial" pitchFamily="0" charset="0"/>
        <a:ea typeface="Arial" pitchFamily="0" charset="0"/>
        <a:cs typeface="Arial" pitchFamily="0" charset="0"/>
      </a:defRPr>
    </a:lvl1pPr>
    <a:lvl2pPr marL="0" indent="0" algn="l" defTabSz="914400" fontAlgn="auto" hangingPunct="1">
      <a:lnSpc>
        <a:spcPct val="100000"/>
      </a:lnSpc>
      <a:spcBef>
        <a:spcPts val="0"/>
      </a:spcBef>
      <a:spcAft>
        <a:spcPts val="0"/>
      </a:spcAft>
      <a:buNone/>
      <a:defRPr sz="1400" b="0" i="0" u="none" strike="noStrike" kern="0" cap="none" spc="0" baseline="0">
        <a:solidFill>
          <a:srgbClr val="000000"/>
        </a:solidFill>
        <a:latin typeface="Arial" pitchFamily="0" charset="0"/>
        <a:ea typeface="Arial" pitchFamily="0" charset="0"/>
        <a:cs typeface="Arial" pitchFamily="0" charset="0"/>
      </a:defRPr>
    </a:lvl2pPr>
    <a:lvl3pPr marL="0" indent="0" algn="l" defTabSz="914400" fontAlgn="auto" hangingPunct="1">
      <a:lnSpc>
        <a:spcPct val="100000"/>
      </a:lnSpc>
      <a:spcBef>
        <a:spcPts val="0"/>
      </a:spcBef>
      <a:spcAft>
        <a:spcPts val="0"/>
      </a:spcAft>
      <a:buNone/>
      <a:defRPr sz="1400" b="0" i="0" u="none" strike="noStrike" kern="0" cap="none" spc="0" baseline="0">
        <a:solidFill>
          <a:srgbClr val="000000"/>
        </a:solidFill>
        <a:latin typeface="Arial" pitchFamily="0" charset="0"/>
        <a:ea typeface="Arial" pitchFamily="0" charset="0"/>
        <a:cs typeface="Arial" pitchFamily="0" charset="0"/>
      </a:defRPr>
    </a:lvl3pPr>
    <a:lvl4pPr marL="0" indent="0" algn="l" defTabSz="914400" fontAlgn="auto" hangingPunct="1">
      <a:lnSpc>
        <a:spcPct val="100000"/>
      </a:lnSpc>
      <a:spcBef>
        <a:spcPts val="0"/>
      </a:spcBef>
      <a:spcAft>
        <a:spcPts val="0"/>
      </a:spcAft>
      <a:buNone/>
      <a:defRPr sz="1400" b="0" i="0" u="none" strike="noStrike" kern="0" cap="none" spc="0" baseline="0">
        <a:solidFill>
          <a:srgbClr val="000000"/>
        </a:solidFill>
        <a:latin typeface="Arial" pitchFamily="0" charset="0"/>
        <a:ea typeface="Arial" pitchFamily="0" charset="0"/>
        <a:cs typeface="Arial" pitchFamily="0" charset="0"/>
      </a:defRPr>
    </a:lvl4pPr>
    <a:lvl5pPr marL="0" indent="0" algn="l" defTabSz="914400" fontAlgn="auto" hangingPunct="1">
      <a:lnSpc>
        <a:spcPct val="100000"/>
      </a:lnSpc>
      <a:spcBef>
        <a:spcPts val="0"/>
      </a:spcBef>
      <a:spcAft>
        <a:spcPts val="0"/>
      </a:spcAft>
      <a:buNone/>
      <a:defRPr sz="1400" b="0" i="0" u="none" strike="noStrike" kern="0" cap="none" spc="0" baseline="0">
        <a:solidFill>
          <a:srgbClr val="000000"/>
        </a:solidFill>
        <a:latin typeface="Arial" pitchFamily="0" charset="0"/>
        <a:ea typeface="Arial" pitchFamily="0" charset="0"/>
        <a:cs typeface="Arial" pitchFamily="0" charset="0"/>
      </a:defRPr>
    </a:lvl5pPr>
    <a:lvl6pPr marL="0" indent="0" algn="l" defTabSz="914400" fontAlgn="auto" hangingPunct="1">
      <a:lnSpc>
        <a:spcPct val="100000"/>
      </a:lnSpc>
      <a:spcBef>
        <a:spcPts val="0"/>
      </a:spcBef>
      <a:spcAft>
        <a:spcPts val="0"/>
      </a:spcAft>
      <a:buNone/>
      <a:defRPr sz="1400" b="0" i="0" u="none" strike="noStrike" kern="0" cap="none" spc="0" baseline="0">
        <a:solidFill>
          <a:srgbClr val="000000"/>
        </a:solidFill>
        <a:latin typeface="Arial" pitchFamily="0" charset="0"/>
        <a:ea typeface="Arial" pitchFamily="0" charset="0"/>
        <a:cs typeface="Arial" pitchFamily="0" charset="0"/>
      </a:defRPr>
    </a:lvl6pPr>
    <a:lvl7pPr marL="0" indent="0" algn="l" defTabSz="914400" fontAlgn="auto" hangingPunct="1">
      <a:lnSpc>
        <a:spcPct val="100000"/>
      </a:lnSpc>
      <a:spcBef>
        <a:spcPts val="0"/>
      </a:spcBef>
      <a:spcAft>
        <a:spcPts val="0"/>
      </a:spcAft>
      <a:buNone/>
      <a:defRPr sz="1400" b="0" i="0" u="none" strike="noStrike" kern="0" cap="none" spc="0" baseline="0">
        <a:solidFill>
          <a:srgbClr val="000000"/>
        </a:solidFill>
        <a:latin typeface="Arial" pitchFamily="0" charset="0"/>
        <a:ea typeface="Arial" pitchFamily="0" charset="0"/>
        <a:cs typeface="Arial" pitchFamily="0" charset="0"/>
      </a:defRPr>
    </a:lvl7pPr>
    <a:lvl8pPr marL="0" indent="0" algn="l" defTabSz="914400" fontAlgn="auto" hangingPunct="1">
      <a:lnSpc>
        <a:spcPct val="100000"/>
      </a:lnSpc>
      <a:spcBef>
        <a:spcPts val="0"/>
      </a:spcBef>
      <a:spcAft>
        <a:spcPts val="0"/>
      </a:spcAft>
      <a:buNone/>
      <a:defRPr sz="1400" b="0" i="0" u="none" strike="noStrike" kern="0" cap="none" spc="0" baseline="0">
        <a:solidFill>
          <a:srgbClr val="000000"/>
        </a:solidFill>
        <a:latin typeface="Arial" pitchFamily="0" charset="0"/>
        <a:ea typeface="Arial" pitchFamily="0" charset="0"/>
        <a:cs typeface="Arial" pitchFamily="0" charset="0"/>
      </a:defRPr>
    </a:lvl8pPr>
    <a:lvl9pPr marL="0" indent="0" algn="l" defTabSz="914400" fontAlgn="auto" hangingPunct="1">
      <a:lnSpc>
        <a:spcPct val="100000"/>
      </a:lnSpc>
      <a:spcBef>
        <a:spcPts val="0"/>
      </a:spcBef>
      <a:spcAft>
        <a:spcPts val="0"/>
      </a:spcAft>
      <a:buNone/>
      <a:defRPr sz="1400" b="0" i="0" u="none" strike="noStrike" kern="0" cap="none" spc="0" baseline="0">
        <a:solidFill>
          <a:srgbClr val="000000"/>
        </a:solidFill>
        <a:latin typeface="Arial" pitchFamily="0" charset="0"/>
        <a:ea typeface="Arial" pitchFamily="0" charset="0"/>
        <a:cs typeface="Arial" pitchFamily="0" charset="0"/>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notesSlide1.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4" name="对象"/>
          <p:cNvSpPr>
            <a:spLocks noGrp="1" noChangeAspect="1"/>
          </p:cNvSpPr>
          <p:nvPr>
            <p:ph type="sldImg" idx="2"/>
          </p:nvPr>
        </p:nvSpPr>
        <p:spPr>
          <a:xfrm rot="0">
            <a:off x="381000"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25"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endParaRPr lang="zh-CN" altLang="en-US"/>
          </a:p>
        </p:txBody>
      </p:sp>
    </p:spTree>
    <p:extLst>
      <p:ext uri="{BB962C8B-B14F-4D97-AF65-F5344CB8AC3E}">
        <p14:creationId xmlns:p14="http://schemas.microsoft.com/office/powerpoint/2010/main" val="1532064762"/>
      </p:ext>
    </p:extLst>
  </p:cSld>
  <p:clrMapOvr>
    <a:masterClrMapping/>
  </p:clrMapOvr>
</p:notes>
</file>

<file path=ppt/notesSlides/notesSlide2.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4" name="对象"/>
          <p:cNvSpPr>
            <a:spLocks noGrp="1" noChangeAspect="1"/>
          </p:cNvSpPr>
          <p:nvPr>
            <p:ph type="sldImg" idx="2"/>
          </p:nvPr>
        </p:nvSpPr>
        <p:spPr>
          <a:xfrm rot="0">
            <a:off x="381000"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35"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endParaRPr lang="zh-CN" altLang="en-US"/>
          </a:p>
        </p:txBody>
      </p:sp>
    </p:spTree>
    <p:extLst>
      <p:ext uri="{BB962C8B-B14F-4D97-AF65-F5344CB8AC3E}">
        <p14:creationId xmlns:p14="http://schemas.microsoft.com/office/powerpoint/2010/main" val="587939405"/>
      </p:ext>
    </p:extLst>
  </p:cSld>
  <p:clrMapOvr>
    <a:masterClrMapping/>
  </p:clrMapOvr>
</p:notes>
</file>

<file path=ppt/notesSlides/notesSlide3.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40" name="对象"/>
          <p:cNvSpPr>
            <a:spLocks noGrp="1" noChangeAspect="1"/>
          </p:cNvSpPr>
          <p:nvPr>
            <p:ph type="sldImg" idx="2"/>
          </p:nvPr>
        </p:nvSpPr>
        <p:spPr>
          <a:xfrm rot="0">
            <a:off x="381000"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41"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r>
              <a:rPr lang="en-US" altLang="zh-CN" sz="1100" b="0" i="0" u="none" strike="noStrike" cap="none">
                <a:solidFill>
                  <a:srgbClr val="000000"/>
                </a:solidFill>
                <a:latin typeface="Times New Roman" pitchFamily="18" charset="0"/>
                <a:ea typeface="Arial" pitchFamily="0" charset="0"/>
                <a:cs typeface="Times New Roman" pitchFamily="18" charset="0"/>
                <a:sym typeface="Arial" pitchFamily="0" charset="0"/>
              </a:rPr>
              <a:t>British Airways is one of the leading global airline companies that has been operating its business for over 100 years. The company has more than 3000 employees. However, the current changing business environment has led the company to experience severe challenges regarding employee engagement and motivation.</a:t>
            </a:r>
            <a:endParaRPr lang="zh-CN" altLang="en-US" b="0">
              <a:latin typeface="Times New Roman" pitchFamily="18" charset="0"/>
              <a:cs typeface="Times New Roman" pitchFamily="18" charset="0"/>
            </a:endParaRPr>
          </a:p>
        </p:txBody>
      </p:sp>
    </p:spTree>
    <p:extLst>
      <p:ext uri="{BB962C8B-B14F-4D97-AF65-F5344CB8AC3E}">
        <p14:creationId xmlns:p14="http://schemas.microsoft.com/office/powerpoint/2010/main" val="307908371"/>
      </p:ext>
    </p:extLst>
  </p:cSld>
  <p:clrMapOvr>
    <a:masterClrMapping/>
  </p:clrMapOvr>
</p:notes>
</file>

<file path=ppt/notesSlides/notesSlide4.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45" name="对象"/>
          <p:cNvSpPr>
            <a:spLocks noGrp="1" noChangeAspect="1"/>
          </p:cNvSpPr>
          <p:nvPr>
            <p:ph type="sldImg" idx="2"/>
          </p:nvPr>
        </p:nvSpPr>
        <p:spPr>
          <a:xfrm rot="0">
            <a:off x="381000"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46"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r>
              <a:rPr lang="en-US" altLang="zh-CN" sz="1100" b="0" i="0" u="none" strike="noStrike" cap="none">
                <a:solidFill>
                  <a:srgbClr val="000000"/>
                </a:solidFill>
                <a:latin typeface="Times New Roman" pitchFamily="18" charset="0"/>
                <a:ea typeface="Arial" pitchFamily="0" charset="0"/>
                <a:cs typeface="Times New Roman" pitchFamily="18" charset="0"/>
                <a:sym typeface="Arial" pitchFamily="0" charset="0"/>
              </a:rPr>
              <a:t>As it has been identified that the </a:t>
            </a:r>
            <a:r>
              <a:rPr lang="en-US" altLang="zh-CN" sz="1100" b="0" i="0" u="none" strike="noStrike" cap="none">
                <a:solidFill>
                  <a:srgbClr val="000000"/>
                </a:solidFill>
                <a:latin typeface="Times New Roman" pitchFamily="18" charset="0"/>
                <a:ea typeface="Arial" pitchFamily="0" charset="0"/>
                <a:cs typeface="Times New Roman" pitchFamily="18" charset="0"/>
                <a:sym typeface="Arial" pitchFamily="0" charset="0"/>
              </a:rPr>
              <a:t>organisation</a:t>
            </a:r>
            <a:r>
              <a:rPr lang="en-US" altLang="zh-CN" sz="1100" b="0" i="0" u="none" strike="noStrike" cap="none">
                <a:solidFill>
                  <a:srgbClr val="000000"/>
                </a:solidFill>
                <a:latin typeface="Times New Roman" pitchFamily="18" charset="0"/>
                <a:ea typeface="Arial" pitchFamily="0" charset="0"/>
                <a:cs typeface="Times New Roman" pitchFamily="18" charset="0"/>
                <a:sym typeface="Arial" pitchFamily="0" charset="0"/>
              </a:rPr>
              <a:t> of British Airways has facade issues regarding employee engagement due to increasing living costs within the UK. Accordingly, the low amount of salary paid by the company has also affected employee’s mental health causing stress, anxiety and distraction which has further impacted the </a:t>
            </a:r>
            <a:r>
              <a:rPr lang="en-US" altLang="zh-CN" sz="1100" b="0" i="0" u="none" strike="noStrike" cap="none">
                <a:solidFill>
                  <a:srgbClr val="000000"/>
                </a:solidFill>
                <a:latin typeface="Times New Roman" pitchFamily="18" charset="0"/>
                <a:ea typeface="Arial" pitchFamily="0" charset="0"/>
                <a:cs typeface="Times New Roman" pitchFamily="18" charset="0"/>
                <a:sym typeface="Arial" pitchFamily="0" charset="0"/>
              </a:rPr>
              <a:t>organisation’s</a:t>
            </a:r>
            <a:r>
              <a:rPr lang="en-US" altLang="zh-CN" sz="1100" b="0" i="0" u="none" strike="noStrike" cap="none">
                <a:solidFill>
                  <a:srgbClr val="000000"/>
                </a:solidFill>
                <a:latin typeface="Times New Roman" pitchFamily="18" charset="0"/>
                <a:ea typeface="Arial" pitchFamily="0" charset="0"/>
                <a:cs typeface="Times New Roman" pitchFamily="18" charset="0"/>
                <a:sym typeface="Arial" pitchFamily="0" charset="0"/>
              </a:rPr>
              <a:t> productivity.  The priority area that will be focused on in this assignment will be “lack of employee engagement in British Airways”. </a:t>
            </a:r>
            <a:endParaRPr lang="en-US" altLang="zh-CN" b="0">
              <a:latin typeface="Times New Roman" pitchFamily="18" charset="0"/>
              <a:cs typeface="Times New Roman" pitchFamily="18" charset="0"/>
            </a:endParaRPr>
          </a:p>
          <a:p>
            <a:endParaRPr lang="zh-CN" altLang="en-US"/>
          </a:p>
        </p:txBody>
      </p:sp>
    </p:spTree>
    <p:extLst>
      <p:ext uri="{BB962C8B-B14F-4D97-AF65-F5344CB8AC3E}">
        <p14:creationId xmlns:p14="http://schemas.microsoft.com/office/powerpoint/2010/main" val="1649139894"/>
      </p:ext>
    </p:extLst>
  </p:cSld>
  <p:clrMapOvr>
    <a:masterClrMapping/>
  </p:clrMapOvr>
</p:notes>
</file>

<file path=ppt/notesSlides/notesSlide5.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51" name="对象"/>
          <p:cNvSpPr>
            <a:spLocks noGrp="1" noChangeAspect="1"/>
          </p:cNvSpPr>
          <p:nvPr>
            <p:ph type="sldImg" idx="2"/>
          </p:nvPr>
        </p:nvSpPr>
        <p:spPr>
          <a:xfrm rot="0">
            <a:off x="381000"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52"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r>
              <a:rPr lang="en-US" altLang="zh-CN" sz="1100" b="0" i="0" u="none" strike="noStrike" cap="none">
                <a:solidFill>
                  <a:srgbClr val="000000"/>
                </a:solidFill>
                <a:latin typeface="Times New Roman" pitchFamily="18" charset="0"/>
                <a:ea typeface="Arial" pitchFamily="0" charset="0"/>
                <a:cs typeface="Times New Roman" pitchFamily="18" charset="0"/>
                <a:sym typeface="Arial" pitchFamily="0" charset="0"/>
              </a:rPr>
              <a:t>According to Maslow’s Hierarchy of Needs, the HRM of British Airways can develop skills and strategies to get the employees engaged and overcome challenges. Communication, talent management and development can efficiently help the company to mitigate the issue of employee engagement.</a:t>
            </a:r>
            <a:endParaRPr lang="zh-CN" altLang="en-US" b="0">
              <a:latin typeface="Times New Roman" pitchFamily="18" charset="0"/>
              <a:cs typeface="Times New Roman" pitchFamily="18" charset="0"/>
            </a:endParaRPr>
          </a:p>
        </p:txBody>
      </p:sp>
    </p:spTree>
    <p:extLst>
      <p:ext uri="{BB962C8B-B14F-4D97-AF65-F5344CB8AC3E}">
        <p14:creationId xmlns:p14="http://schemas.microsoft.com/office/powerpoint/2010/main" val="1552256730"/>
      </p:ext>
    </p:extLst>
  </p:cSld>
  <p:clrMapOvr>
    <a:masterClrMapping/>
  </p:clrMapOvr>
</p:notes>
</file>

<file path=ppt/notesSlides/notesSlide6.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63" name="对象"/>
          <p:cNvSpPr>
            <a:spLocks noGrp="1" noChangeAspect="1"/>
          </p:cNvSpPr>
          <p:nvPr>
            <p:ph type="sldImg"/>
          </p:nvPr>
        </p:nvSpPr>
        <p:spPr>
          <a:xfrm rot="0">
            <a:off x="381000" y="685800"/>
            <a:ext cx="6096000" cy="3429000"/>
          </a:xfrm>
          <a:prstGeom prst="rect"/>
          <a:noFill/>
          <a:ln w="12700" cmpd="sng" cap="flat">
            <a:noFill/>
            <a:prstDash val="solid"/>
            <a:miter/>
          </a:ln>
        </p:spPr>
      </p:sp>
      <p:sp>
        <p:nvSpPr>
          <p:cNvPr id="64"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Currently</a:t>
            </a:r>
            <a:r>
              <a:rPr lang="en-US" altLang="zh-CN" baseline="0"/>
              <a:t>, British Airways comprises of significant talent acquisition, talent retention as well as life cycle management </a:t>
            </a:r>
            <a:r>
              <a:rPr lang="en-US" altLang="zh-CN" baseline="0"/>
              <a:t>throuh</a:t>
            </a:r>
            <a:r>
              <a:rPr lang="en-US" altLang="zh-CN" baseline="0"/>
              <a:t> which effective and productive workforce is gained. </a:t>
            </a:r>
            <a:endParaRPr lang="zh-CN" altLang="en-US"/>
          </a:p>
        </p:txBody>
      </p:sp>
    </p:spTree>
    <p:extLst>
      <p:ext uri="{BB962C8B-B14F-4D97-AF65-F5344CB8AC3E}">
        <p14:creationId xmlns:p14="http://schemas.microsoft.com/office/powerpoint/2010/main" val="1426592080"/>
      </p:ext>
    </p:extLst>
  </p:cSld>
  <p:clrMapOvr>
    <a:masterClrMapping/>
  </p:clrMapOvr>
</p:notes>
</file>

<file path=ppt/notesSlides/notesSlide7.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68" name="对象"/>
          <p:cNvSpPr>
            <a:spLocks noGrp="1" noChangeAspect="1"/>
          </p:cNvSpPr>
          <p:nvPr>
            <p:ph type="sldImg"/>
          </p:nvPr>
        </p:nvSpPr>
        <p:spPr>
          <a:xfrm rot="0">
            <a:off x="381000" y="685800"/>
            <a:ext cx="6096000" cy="3429000"/>
          </a:xfrm>
          <a:prstGeom prst="rect"/>
          <a:noFill/>
          <a:ln w="12700" cmpd="sng" cap="flat">
            <a:noFill/>
            <a:prstDash val="solid"/>
            <a:miter/>
          </a:ln>
        </p:spPr>
      </p:sp>
      <p:sp>
        <p:nvSpPr>
          <p:cNvPr id="69"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Despite</a:t>
            </a:r>
            <a:r>
              <a:rPr lang="en-US" altLang="zh-CN" baseline="0"/>
              <a:t> the effective strategies of </a:t>
            </a:r>
            <a:r>
              <a:rPr lang="en-US" altLang="zh-CN" baseline="0"/>
              <a:t>HRm</a:t>
            </a:r>
            <a:r>
              <a:rPr lang="en-US" altLang="zh-CN" baseline="0"/>
              <a:t> of the </a:t>
            </a:r>
            <a:r>
              <a:rPr lang="en-US" altLang="zh-CN" baseline="0"/>
              <a:t>organisation</a:t>
            </a:r>
            <a:r>
              <a:rPr lang="en-US" altLang="zh-CN" baseline="0"/>
              <a:t>, the </a:t>
            </a:r>
            <a:r>
              <a:rPr lang="en-US" altLang="zh-CN" baseline="0"/>
              <a:t>organisation</a:t>
            </a:r>
            <a:r>
              <a:rPr lang="en-US" altLang="zh-CN" baseline="0"/>
              <a:t> is facing challenges such as high employee turnover rate and lack of </a:t>
            </a:r>
            <a:r>
              <a:rPr lang="en-US" altLang="zh-CN" baseline="0"/>
              <a:t>propre</a:t>
            </a:r>
            <a:r>
              <a:rPr lang="en-US" altLang="zh-CN" baseline="0"/>
              <a:t> employee wages as well as lack of proper policies. </a:t>
            </a:r>
            <a:endParaRPr lang="zh-CN" altLang="en-US"/>
          </a:p>
        </p:txBody>
      </p:sp>
    </p:spTree>
    <p:extLst>
      <p:ext uri="{BB962C8B-B14F-4D97-AF65-F5344CB8AC3E}">
        <p14:creationId xmlns:p14="http://schemas.microsoft.com/office/powerpoint/2010/main" val="2118720209"/>
      </p:ext>
    </p:extLst>
  </p:cSld>
  <p:clrMapOvr>
    <a:masterClrMapping/>
  </p:clrMapOvr>
</p:notes>
</file>

<file path=ppt/notesSlides/notesSlide8.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3" name="对象"/>
          <p:cNvSpPr>
            <a:spLocks noGrp="1" noChangeAspect="1"/>
          </p:cNvSpPr>
          <p:nvPr>
            <p:ph type="sldImg"/>
          </p:nvPr>
        </p:nvSpPr>
        <p:spPr>
          <a:xfrm rot="0">
            <a:off x="381000" y="685800"/>
            <a:ext cx="6096000" cy="3429000"/>
          </a:xfrm>
          <a:prstGeom prst="rect"/>
          <a:noFill/>
          <a:ln w="12700" cmpd="sng" cap="flat">
            <a:noFill/>
            <a:prstDash val="solid"/>
            <a:miter/>
          </a:ln>
        </p:spPr>
      </p:sp>
      <p:sp>
        <p:nvSpPr>
          <p:cNvPr id="74"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40" tIns="45720" rIns="91440" bIns="45720" anchor="t" anchorCtr="0">
            <a:prstTxWarp prst="textNoShape"/>
          </a:bodyPr>
          <a:lstStyle/>
          <a:p>
            <a:r>
              <a:rPr lang="en-US" altLang="zh-CN">
                <a:latin typeface="Times New Roman" pitchFamily="18" charset="0"/>
                <a:cs typeface="Times New Roman" pitchFamily="18" charset="0"/>
              </a:rPr>
              <a:t>It should be ensured that all the little details are noticed through which the needs of the employees can be identified and fulfilled. Paying details to little areas can be helpful in concentrating on the areas of improvement of the employees which can improve employee engagement and also employee skills. </a:t>
            </a:r>
            <a:endParaRPr lang="zh-CN" altLang="en-US">
              <a:latin typeface="Times New Roman" pitchFamily="18" charset="0"/>
              <a:cs typeface="Times New Roman" pitchFamily="18" charset="0"/>
            </a:endParaRPr>
          </a:p>
        </p:txBody>
      </p:sp>
    </p:spTree>
    <p:extLst>
      <p:ext uri="{BB962C8B-B14F-4D97-AF65-F5344CB8AC3E}">
        <p14:creationId xmlns:p14="http://schemas.microsoft.com/office/powerpoint/2010/main" val="1865460569"/>
      </p:ext>
    </p:extLst>
  </p:cSld>
  <p:clrMapOvr>
    <a:masterClrMapping/>
  </p:clrMapOvr>
</p:notes>
</file>

<file path=ppt/notesSlides/notesSlide9.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80" name="对象"/>
          <p:cNvSpPr>
            <a:spLocks noGrp="1" noChangeAspect="1"/>
          </p:cNvSpPr>
          <p:nvPr>
            <p:ph type="sldImg"/>
          </p:nvPr>
        </p:nvSpPr>
        <p:spPr>
          <a:xfrm rot="0">
            <a:off x="381000" y="685800"/>
            <a:ext cx="6096000" cy="3429000"/>
          </a:xfrm>
          <a:prstGeom prst="rect"/>
          <a:noFill/>
          <a:ln w="12700" cmpd="sng" cap="flat">
            <a:noFill/>
            <a:prstDash val="solid"/>
            <a:miter/>
          </a:ln>
        </p:spPr>
      </p:sp>
      <p:sp>
        <p:nvSpPr>
          <p:cNvPr id="81"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40" tIns="45720" rIns="91440" bIns="45720" anchor="t" anchorCtr="0">
            <a:prstTxWarp prst="textNoShape"/>
          </a:bodyPr>
          <a:lstStyle/>
          <a:p>
            <a:pPr marL="457200" indent="-298450" algn="l" eaLnBrk="1" fontAlgn="auto" latinLnBrk="0" hangingPunct="1">
              <a:lnSpc>
                <a:spcPct val="100000"/>
              </a:lnSpc>
              <a:spcBef>
                <a:spcPts val="0"/>
              </a:spcBef>
              <a:spcAft>
                <a:spcPts val="0"/>
              </a:spcAft>
            </a:pPr>
            <a:r>
              <a:rPr lang="en-US" altLang="zh-CN" sz="1100" b="0" i="0" u="none" strike="noStrike" cap="none">
                <a:solidFill>
                  <a:srgbClr val="000000"/>
                </a:solidFill>
                <a:latin typeface="Times New Roman" pitchFamily="18" charset="0"/>
                <a:ea typeface="Arial" pitchFamily="0" charset="0"/>
                <a:cs typeface="Times New Roman" pitchFamily="18" charset="0"/>
                <a:sym typeface="Arial" pitchFamily="0" charset="0"/>
              </a:rPr>
              <a:t>Professional</a:t>
            </a:r>
            <a:r>
              <a:rPr lang="en-US" altLang="zh-CN" sz="1100" b="1" i="0" u="none" strike="noStrike" cap="none">
                <a:solidFill>
                  <a:srgbClr val="000000"/>
                </a:solidFill>
                <a:latin typeface="Times New Roman" pitchFamily="18" charset="0"/>
                <a:ea typeface="Arial" pitchFamily="0" charset="0"/>
                <a:cs typeface="Times New Roman" pitchFamily="18" charset="0"/>
                <a:sym typeface="Arial" pitchFamily="0" charset="0"/>
              </a:rPr>
              <a:t> </a:t>
            </a:r>
            <a:r>
              <a:rPr lang="en-US" altLang="zh-CN" sz="1100" b="0" i="0" u="none" strike="noStrike" cap="none">
                <a:solidFill>
                  <a:srgbClr val="000000"/>
                </a:solidFill>
                <a:latin typeface="Times New Roman" pitchFamily="18" charset="0"/>
                <a:ea typeface="Arial" pitchFamily="0" charset="0"/>
                <a:cs typeface="Times New Roman" pitchFamily="18" charset="0"/>
                <a:sym typeface="Arial" pitchFamily="0" charset="0"/>
              </a:rPr>
              <a:t>development is highly effective for the career growth of the employees which is why it is a highly useful skill for increasing employee engagement. Further, it can also be </a:t>
            </a:r>
            <a:r>
              <a:rPr lang="en-US" altLang="zh-CN" sz="1100" b="0" i="0" u="none" strike="noStrike" cap="none">
                <a:solidFill>
                  <a:srgbClr val="000000"/>
                </a:solidFill>
                <a:latin typeface="Times New Roman" pitchFamily="18" charset="0"/>
                <a:ea typeface="Arial" pitchFamily="0" charset="0"/>
                <a:cs typeface="Times New Roman" pitchFamily="18" charset="0"/>
                <a:sym typeface="Arial" pitchFamily="0" charset="0"/>
              </a:rPr>
              <a:t>analysed</a:t>
            </a:r>
            <a:r>
              <a:rPr lang="en-US" altLang="zh-CN" sz="1100" b="0" i="0" u="none" strike="noStrike" cap="none">
                <a:solidFill>
                  <a:srgbClr val="000000"/>
                </a:solidFill>
                <a:latin typeface="Times New Roman" pitchFamily="18" charset="0"/>
                <a:ea typeface="Arial" pitchFamily="0" charset="0"/>
                <a:cs typeface="Times New Roman" pitchFamily="18" charset="0"/>
                <a:sym typeface="Arial" pitchFamily="0" charset="0"/>
              </a:rPr>
              <a:t> that professional development can also be helpful in developing capabilities among the employees. </a:t>
            </a:r>
            <a:endParaRPr lang="en-US" altLang="zh-CN" sz="1100" b="0" i="0" u="none" strike="noStrike" cap="none">
              <a:solidFill>
                <a:srgbClr val="000000"/>
              </a:solidFill>
              <a:latin typeface="Times New Roman" pitchFamily="18" charset="0"/>
              <a:ea typeface="Arial" pitchFamily="0" charset="0"/>
              <a:cs typeface="Times New Roman" pitchFamily="18" charset="0"/>
              <a:sym typeface="Arial" pitchFamily="0" charset="0"/>
            </a:endParaRPr>
          </a:p>
          <a:p>
            <a:endParaRPr lang="zh-CN" altLang="en-US"/>
          </a:p>
        </p:txBody>
      </p:sp>
    </p:spTree>
    <p:extLst>
      <p:ext uri="{BB962C8B-B14F-4D97-AF65-F5344CB8AC3E}">
        <p14:creationId xmlns:p14="http://schemas.microsoft.com/office/powerpoint/2010/main" val="1600443277"/>
      </p:ext>
    </p:extLst>
  </p:cSld>
  <p:clrMapOvr>
    <a:masterClrMapping/>
  </p:clrMapOvr>
</p:notes>
</file>

<file path=ppt/notesSlides/notesSlide10.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85" name="对象"/>
          <p:cNvSpPr>
            <a:spLocks noGrp="1" noChangeAspect="1"/>
          </p:cNvSpPr>
          <p:nvPr>
            <p:ph type="sldImg"/>
          </p:nvPr>
        </p:nvSpPr>
        <p:spPr>
          <a:xfrm rot="0">
            <a:off x="381000" y="685800"/>
            <a:ext cx="6096000" cy="3429000"/>
          </a:xfrm>
          <a:prstGeom prst="rect"/>
          <a:noFill/>
          <a:ln w="12700" cmpd="sng" cap="flat">
            <a:noFill/>
            <a:prstDash val="solid"/>
            <a:miter/>
          </a:ln>
        </p:spPr>
      </p:sp>
      <p:sp>
        <p:nvSpPr>
          <p:cNvPr id="86"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40" tIns="45720" rIns="91440" bIns="45720" anchor="t" anchorCtr="0">
            <a:prstTxWarp prst="textNoShape"/>
          </a:bodyPr>
          <a:lstStyle/>
          <a:p>
            <a:r>
              <a:rPr lang="en-US" altLang="zh-CN" sz="1100" b="0" i="0" u="none" strike="noStrike" cap="none">
                <a:solidFill>
                  <a:srgbClr val="000000"/>
                </a:solidFill>
                <a:latin typeface="Times New Roman" pitchFamily="18" charset="0"/>
                <a:ea typeface="Arial" pitchFamily="0" charset="0"/>
                <a:cs typeface="Times New Roman" pitchFamily="18" charset="0"/>
                <a:sym typeface="Arial" pitchFamily="0" charset="0"/>
              </a:rPr>
              <a:t>According to the theory of transformation leadership, it can be observed that leadership is highly important for incorporating a change. Increasing employee engagement is a major change in an </a:t>
            </a:r>
            <a:r>
              <a:rPr lang="en-US" altLang="zh-CN" sz="1100" b="0" i="0" u="none" strike="noStrike" cap="none">
                <a:solidFill>
                  <a:srgbClr val="000000"/>
                </a:solidFill>
                <a:latin typeface="Times New Roman" pitchFamily="18" charset="0"/>
                <a:ea typeface="Arial" pitchFamily="0" charset="0"/>
                <a:cs typeface="Times New Roman" pitchFamily="18" charset="0"/>
                <a:sym typeface="Arial" pitchFamily="0" charset="0"/>
              </a:rPr>
              <a:t>organisation</a:t>
            </a:r>
            <a:r>
              <a:rPr lang="en-US" altLang="zh-CN" sz="1100" b="0" i="0" u="none" strike="noStrike" cap="none">
                <a:solidFill>
                  <a:srgbClr val="000000"/>
                </a:solidFill>
                <a:latin typeface="Times New Roman" pitchFamily="18" charset="0"/>
                <a:ea typeface="Arial" pitchFamily="0" charset="0"/>
                <a:cs typeface="Times New Roman" pitchFamily="18" charset="0"/>
                <a:sym typeface="Arial" pitchFamily="0" charset="0"/>
              </a:rPr>
              <a:t> that can be supported by an effective leader. </a:t>
            </a:r>
            <a:endParaRPr lang="zh-CN" altLang="en-US">
              <a:latin typeface="Times New Roman" pitchFamily="18" charset="0"/>
              <a:cs typeface="Times New Roman" pitchFamily="18" charset="0"/>
            </a:endParaRPr>
          </a:p>
        </p:txBody>
      </p:sp>
    </p:spTree>
    <p:extLst>
      <p:ext uri="{BB962C8B-B14F-4D97-AF65-F5344CB8AC3E}">
        <p14:creationId xmlns:p14="http://schemas.microsoft.com/office/powerpoint/2010/main" val="1107773282"/>
      </p:ext>
    </p:extLst>
  </p:cSld>
  <p:clrMapOvr>
    <a:masterClrMapping/>
  </p:clrMapOvr>
</p:notes>
</file>

<file path=ppt/notesSlides/notesSlide11.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91" name="对象"/>
          <p:cNvSpPr>
            <a:spLocks noGrp="1" noChangeAspect="1"/>
          </p:cNvSpPr>
          <p:nvPr>
            <p:ph type="sldImg"/>
          </p:nvPr>
        </p:nvSpPr>
        <p:spPr>
          <a:xfrm rot="0">
            <a:off x="381000" y="685800"/>
            <a:ext cx="6096000" cy="3429000"/>
          </a:xfrm>
          <a:prstGeom prst="rect"/>
          <a:noFill/>
          <a:ln w="12700" cmpd="sng" cap="flat">
            <a:noFill/>
            <a:prstDash val="solid"/>
            <a:miter/>
          </a:ln>
        </p:spPr>
      </p:sp>
      <p:sp>
        <p:nvSpPr>
          <p:cNvPr id="92"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40" tIns="45720" rIns="91440" bIns="45720" anchor="t" anchorCtr="0">
            <a:prstTxWarp prst="textNoShape"/>
          </a:bodyPr>
          <a:lstStyle/>
          <a:p>
            <a:pPr marL="457200" indent="-298450" algn="l" eaLnBrk="1" fontAlgn="auto" latinLnBrk="0" hangingPunct="1">
              <a:lnSpc>
                <a:spcPct val="100000"/>
              </a:lnSpc>
              <a:spcBef>
                <a:spcPts val="0"/>
              </a:spcBef>
              <a:spcAft>
                <a:spcPts val="0"/>
              </a:spcAft>
            </a:pPr>
            <a:r>
              <a:rPr lang="en-US" altLang="zh-CN" sz="1100" b="1" i="0" u="none" strike="noStrike" cap="none">
                <a:solidFill>
                  <a:srgbClr val="000000"/>
                </a:solidFill>
                <a:latin typeface="Times New Roman" pitchFamily="18" charset="0"/>
                <a:ea typeface="Arial" pitchFamily="0" charset="0"/>
                <a:cs typeface="Times New Roman" pitchFamily="18" charset="0"/>
                <a:sym typeface="Arial" pitchFamily="0" charset="0"/>
              </a:rPr>
              <a:t> </a:t>
            </a:r>
            <a:r>
              <a:rPr lang="en-US" altLang="zh-CN" sz="1100" b="0" i="0" u="none" strike="noStrike" cap="none">
                <a:solidFill>
                  <a:srgbClr val="000000"/>
                </a:solidFill>
                <a:latin typeface="Times New Roman" pitchFamily="18" charset="0"/>
                <a:ea typeface="Arial" pitchFamily="0" charset="0"/>
                <a:cs typeface="Times New Roman" pitchFamily="18" charset="0"/>
                <a:sym typeface="Arial" pitchFamily="0" charset="0"/>
              </a:rPr>
              <a:t>It can be observed that workers in the </a:t>
            </a:r>
            <a:r>
              <a:rPr lang="en-US" altLang="zh-CN" sz="1100" b="0" i="0" u="none" strike="noStrike" cap="none">
                <a:solidFill>
                  <a:srgbClr val="000000"/>
                </a:solidFill>
                <a:latin typeface="Times New Roman" pitchFamily="18" charset="0"/>
                <a:ea typeface="Arial" pitchFamily="0" charset="0"/>
                <a:cs typeface="Times New Roman" pitchFamily="18" charset="0"/>
                <a:sym typeface="Arial" pitchFamily="0" charset="0"/>
              </a:rPr>
              <a:t>organisation</a:t>
            </a:r>
            <a:r>
              <a:rPr lang="en-US" altLang="zh-CN" sz="1100" b="0" i="0" u="none" strike="noStrike" cap="none">
                <a:solidFill>
                  <a:srgbClr val="000000"/>
                </a:solidFill>
                <a:latin typeface="Times New Roman" pitchFamily="18" charset="0"/>
                <a:ea typeface="Arial" pitchFamily="0" charset="0"/>
                <a:cs typeface="Times New Roman" pitchFamily="18" charset="0"/>
                <a:sym typeface="Arial" pitchFamily="0" charset="0"/>
              </a:rPr>
              <a:t> were treated in an extremely bad manner which led to the increasing employee turnover rate, especially during the pandemic. </a:t>
            </a:r>
            <a:endParaRPr lang="en-US" altLang="zh-CN" sz="1100" b="0" i="0" u="none" strike="noStrike" cap="none">
              <a:solidFill>
                <a:srgbClr val="000000"/>
              </a:solidFill>
              <a:latin typeface="Times New Roman" pitchFamily="18" charset="0"/>
              <a:ea typeface="Arial" pitchFamily="0" charset="0"/>
              <a:cs typeface="Times New Roman" pitchFamily="18" charset="0"/>
              <a:sym typeface="Arial" pitchFamily="0" charset="0"/>
            </a:endParaRPr>
          </a:p>
          <a:p>
            <a:endParaRPr lang="zh-CN" altLang="en-US"/>
          </a:p>
        </p:txBody>
      </p:sp>
    </p:spTree>
    <p:extLst>
      <p:ext uri="{BB962C8B-B14F-4D97-AF65-F5344CB8AC3E}">
        <p14:creationId xmlns:p14="http://schemas.microsoft.com/office/powerpoint/2010/main" val="798041089"/>
      </p:ext>
    </p:extLst>
  </p:cSld>
  <p:clrMapOvr>
    <a:masterClrMapping/>
  </p:clrMapOvr>
</p:notes>
</file>

<file path=ppt/notesSlides/notesSlide12.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96" name="对象"/>
          <p:cNvSpPr>
            <a:spLocks noGrp="1" noChangeAspect="1"/>
          </p:cNvSpPr>
          <p:nvPr>
            <p:ph type="sldImg"/>
          </p:nvPr>
        </p:nvSpPr>
        <p:spPr>
          <a:xfrm rot="0">
            <a:off x="381000" y="685800"/>
            <a:ext cx="6096000" cy="3429000"/>
          </a:xfrm>
          <a:prstGeom prst="rect"/>
          <a:noFill/>
          <a:ln w="12700" cmpd="sng" cap="flat">
            <a:noFill/>
            <a:prstDash val="solid"/>
            <a:miter/>
          </a:ln>
        </p:spPr>
      </p:sp>
      <p:sp>
        <p:nvSpPr>
          <p:cNvPr id="97"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40" tIns="45720" rIns="91440" bIns="45720" anchor="t" anchorCtr="0">
            <a:prstTxWarp prst="textNoShape"/>
          </a:bodyPr>
          <a:lstStyle/>
          <a:p>
            <a:r>
              <a:rPr lang="en-US" altLang="zh-CN" sz="1100" b="0" i="0" u="none" strike="noStrike" cap="none">
                <a:solidFill>
                  <a:srgbClr val="000000"/>
                </a:solidFill>
                <a:latin typeface="Times New Roman" pitchFamily="18" charset="0"/>
                <a:ea typeface="Arial" pitchFamily="0" charset="0"/>
                <a:cs typeface="Times New Roman" pitchFamily="18" charset="0"/>
                <a:sym typeface="Arial" pitchFamily="0" charset="0"/>
              </a:rPr>
              <a:t>Moreover</a:t>
            </a:r>
            <a:r>
              <a:rPr lang="en-US" altLang="zh-CN" sz="1100" b="0" i="0" u="none" strike="noStrike" cap="none">
                <a:solidFill>
                  <a:srgbClr val="000000"/>
                </a:solidFill>
                <a:latin typeface="Arial" pitchFamily="0" charset="0"/>
                <a:ea typeface="Arial" pitchFamily="0" charset="0"/>
                <a:cs typeface="Arial" pitchFamily="0" charset="0"/>
                <a:sym typeface="Arial" pitchFamily="0" charset="0"/>
              </a:rPr>
              <a:t>, gaining employee feedback can be helpful in meeting the needs of the employees which can further be helpful in ensuring employee wellbeing and increasing employee participation. </a:t>
            </a:r>
            <a:endParaRPr lang="zh-CN" altLang="en-US"/>
          </a:p>
        </p:txBody>
      </p:sp>
    </p:spTree>
    <p:extLst>
      <p:ext uri="{BB962C8B-B14F-4D97-AF65-F5344CB8AC3E}">
        <p14:creationId xmlns:p14="http://schemas.microsoft.com/office/powerpoint/2010/main" val="577950096"/>
      </p:ext>
    </p:extLst>
  </p:cSld>
  <p:clrMapOvr>
    <a:masterClrMapping/>
  </p:clrMapOvr>
</p:notes>
</file>

<file path=ppt/notesSlides/notesSlide13.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02" name="对象"/>
          <p:cNvSpPr>
            <a:spLocks noGrp="1" noChangeAspect="1"/>
          </p:cNvSpPr>
          <p:nvPr>
            <p:ph type="sldImg"/>
          </p:nvPr>
        </p:nvSpPr>
        <p:spPr>
          <a:xfrm rot="0">
            <a:off x="381000" y="685800"/>
            <a:ext cx="6096000" cy="3429000"/>
          </a:xfrm>
          <a:prstGeom prst="rect"/>
          <a:noFill/>
          <a:ln w="12700" cmpd="sng" cap="flat">
            <a:noFill/>
            <a:prstDash val="solid"/>
            <a:miter/>
          </a:ln>
        </p:spPr>
      </p:sp>
      <p:sp>
        <p:nvSpPr>
          <p:cNvPr id="103"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40" tIns="45720" rIns="91440" bIns="45720" anchor="t" anchorCtr="0">
            <a:prstTxWarp prst="textNoShape"/>
          </a:bodyPr>
          <a:lstStyle/>
          <a:p>
            <a:r>
              <a:rPr lang="en-US" altLang="zh-CN" sz="1100" b="0" i="0" u="none" strike="noStrike" cap="none">
                <a:solidFill>
                  <a:srgbClr val="000000"/>
                </a:solidFill>
                <a:latin typeface="Times New Roman" pitchFamily="18" charset="0"/>
                <a:ea typeface="Arial" pitchFamily="0" charset="0"/>
                <a:cs typeface="Times New Roman" pitchFamily="18" charset="0"/>
                <a:sym typeface="Arial" pitchFamily="0" charset="0"/>
              </a:rPr>
              <a:t>British Airways can incorporate employee benefit </a:t>
            </a:r>
            <a:r>
              <a:rPr lang="en-US" altLang="zh-CN" sz="1100" b="0" i="0" u="none" strike="noStrike" cap="none">
                <a:solidFill>
                  <a:srgbClr val="000000"/>
                </a:solidFill>
                <a:latin typeface="Times New Roman" pitchFamily="18" charset="0"/>
                <a:ea typeface="Arial" pitchFamily="0" charset="0"/>
                <a:cs typeface="Times New Roman" pitchFamily="18" charset="0"/>
                <a:sym typeface="Arial" pitchFamily="0" charset="0"/>
              </a:rPr>
              <a:t>programmes</a:t>
            </a:r>
            <a:r>
              <a:rPr lang="en-US" altLang="zh-CN" sz="1100" b="0" i="0" u="none" strike="noStrike" cap="none">
                <a:solidFill>
                  <a:srgbClr val="000000"/>
                </a:solidFill>
                <a:latin typeface="Times New Roman" pitchFamily="18" charset="0"/>
                <a:ea typeface="Arial" pitchFamily="0" charset="0"/>
                <a:cs typeface="Times New Roman" pitchFamily="18" charset="0"/>
                <a:sym typeface="Arial" pitchFamily="0" charset="0"/>
              </a:rPr>
              <a:t> and recognitions through which employee well-being along with employee engagement can be ensured effectively by the </a:t>
            </a:r>
            <a:r>
              <a:rPr lang="en-US" altLang="zh-CN" sz="1100" b="0" i="0" u="none" strike="noStrike" cap="none">
                <a:solidFill>
                  <a:srgbClr val="000000"/>
                </a:solidFill>
                <a:latin typeface="Times New Roman" pitchFamily="18" charset="0"/>
                <a:ea typeface="Arial" pitchFamily="0" charset="0"/>
                <a:cs typeface="Times New Roman" pitchFamily="18" charset="0"/>
                <a:sym typeface="Arial" pitchFamily="0" charset="0"/>
              </a:rPr>
              <a:t>organisation</a:t>
            </a:r>
            <a:r>
              <a:rPr lang="en-US" altLang="zh-CN" sz="1100" b="0" i="0" u="none" strike="noStrike" cap="none">
                <a:solidFill>
                  <a:srgbClr val="000000"/>
                </a:solidFill>
                <a:latin typeface="Times New Roman" pitchFamily="18" charset="0"/>
                <a:ea typeface="Arial" pitchFamily="0" charset="0"/>
                <a:cs typeface="Times New Roman" pitchFamily="18" charset="0"/>
                <a:sym typeface="Arial" pitchFamily="0" charset="0"/>
              </a:rPr>
              <a:t>. </a:t>
            </a:r>
            <a:endParaRPr lang="zh-CN" altLang="en-US">
              <a:latin typeface="Times New Roman" pitchFamily="18" charset="0"/>
              <a:cs typeface="Times New Roman" pitchFamily="18" charset="0"/>
            </a:endParaRPr>
          </a:p>
        </p:txBody>
      </p:sp>
    </p:spTree>
    <p:extLst>
      <p:ext uri="{BB962C8B-B14F-4D97-AF65-F5344CB8AC3E}">
        <p14:creationId xmlns:p14="http://schemas.microsoft.com/office/powerpoint/2010/main" val="1841313899"/>
      </p:ext>
    </p:extLst>
  </p:cSld>
  <p:clrMapOvr>
    <a:masterClrMapping/>
  </p:clrMapOvr>
</p:notes>
</file>

<file path=ppt/notesSlides/notesSlide14.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07" name="对象"/>
          <p:cNvSpPr>
            <a:spLocks noGrp="1" noChangeAspect="1"/>
          </p:cNvSpPr>
          <p:nvPr>
            <p:ph type="sldImg"/>
          </p:nvPr>
        </p:nvSpPr>
        <p:spPr>
          <a:xfrm rot="0">
            <a:off x="381000" y="685800"/>
            <a:ext cx="6096000" cy="3429000"/>
          </a:xfrm>
          <a:prstGeom prst="rect"/>
          <a:noFill/>
          <a:ln w="12700" cmpd="sng" cap="flat">
            <a:noFill/>
            <a:prstDash val="solid"/>
            <a:miter/>
          </a:ln>
        </p:spPr>
      </p:sp>
      <p:sp>
        <p:nvSpPr>
          <p:cNvPr id="108"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40" tIns="45720" rIns="91440" bIns="45720" anchor="t" anchorCtr="0">
            <a:prstTxWarp prst="textNoShape"/>
          </a:bodyPr>
          <a:lstStyle/>
          <a:p>
            <a:r>
              <a:rPr lang="en-US" altLang="zh-CN" sz="1100" b="0" i="0" u="none" strike="noStrike" cap="none">
                <a:solidFill>
                  <a:srgbClr val="000000"/>
                </a:solidFill>
                <a:latin typeface="Times New Roman" pitchFamily="18" charset="0"/>
                <a:ea typeface="Arial" pitchFamily="0" charset="0"/>
                <a:cs typeface="Times New Roman" pitchFamily="18" charset="0"/>
                <a:sym typeface="Arial" pitchFamily="0" charset="0"/>
              </a:rPr>
              <a:t>The Scientific Management Theory ensures that new ideas must be introduced in a manner that the productivity of the employees is increased. In the case of British Airways, the change in the management of the human resources, that is the employees will mitigate the area of conflict and create a mutual understanding between the management and the employees. This will also inspire the employees to be more loyal towards the </a:t>
            </a:r>
            <a:r>
              <a:rPr lang="en-US" altLang="zh-CN" sz="1100" b="0" i="0" u="none" strike="noStrike" cap="none">
                <a:solidFill>
                  <a:srgbClr val="000000"/>
                </a:solidFill>
                <a:latin typeface="Times New Roman" pitchFamily="18" charset="0"/>
                <a:ea typeface="Arial" pitchFamily="0" charset="0"/>
                <a:cs typeface="Times New Roman" pitchFamily="18" charset="0"/>
                <a:sym typeface="Arial" pitchFamily="0" charset="0"/>
              </a:rPr>
              <a:t>organisation</a:t>
            </a:r>
            <a:r>
              <a:rPr lang="en-US" altLang="zh-CN" sz="1100" b="0" i="0" u="none" strike="noStrike" cap="none">
                <a:solidFill>
                  <a:srgbClr val="000000"/>
                </a:solidFill>
                <a:latin typeface="Times New Roman" pitchFamily="18" charset="0"/>
                <a:ea typeface="Arial" pitchFamily="0" charset="0"/>
                <a:cs typeface="Times New Roman" pitchFamily="18" charset="0"/>
                <a:sym typeface="Arial" pitchFamily="0" charset="0"/>
              </a:rPr>
              <a:t>.</a:t>
            </a:r>
            <a:endParaRPr lang="en-US" altLang="zh-CN" b="0">
              <a:latin typeface="Times New Roman" pitchFamily="18" charset="0"/>
              <a:cs typeface="Times New Roman" pitchFamily="18" charset="0"/>
            </a:endParaRPr>
          </a:p>
          <a:p>
            <a:br>
              <a:rPr lang="zh-CN" altLang="en-US">
                <a:latin typeface="Times New Roman" pitchFamily="18" charset="0"/>
                <a:cs typeface="Times New Roman" pitchFamily="18" charset="0"/>
              </a:rPr>
            </a:br>
            <a:endParaRPr lang="zh-CN" altLang="en-US">
              <a:latin typeface="Times New Roman" pitchFamily="18" charset="0"/>
              <a:cs typeface="Times New Roman" pitchFamily="18" charset="0"/>
            </a:endParaRPr>
          </a:p>
        </p:txBody>
      </p:sp>
    </p:spTree>
    <p:extLst>
      <p:ext uri="{BB962C8B-B14F-4D97-AF65-F5344CB8AC3E}">
        <p14:creationId xmlns:p14="http://schemas.microsoft.com/office/powerpoint/2010/main" val="1585446194"/>
      </p:ext>
    </p:extLst>
  </p:cSld>
  <p:clrMapOvr>
    <a:masterClrMapping/>
  </p:clrMapOvr>
</p:notes>
</file>

<file path=ppt/notesSlides/notesSlide15.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12" name="对象"/>
          <p:cNvSpPr>
            <a:spLocks noGrp="1" noChangeAspect="1"/>
          </p:cNvSpPr>
          <p:nvPr>
            <p:ph type="sldImg"/>
          </p:nvPr>
        </p:nvSpPr>
        <p:spPr>
          <a:xfrm rot="0">
            <a:off x="381000" y="685800"/>
            <a:ext cx="6096000" cy="3429000"/>
          </a:xfrm>
          <a:prstGeom prst="rect"/>
          <a:noFill/>
          <a:ln w="12700" cmpd="sng" cap="flat">
            <a:noFill/>
            <a:prstDash val="solid"/>
            <a:miter/>
          </a:ln>
        </p:spPr>
      </p:sp>
      <p:sp>
        <p:nvSpPr>
          <p:cNvPr id="113"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40" tIns="45720" rIns="91440" bIns="45720" anchor="t" anchorCtr="0">
            <a:prstTxWarp prst="textNoShape"/>
          </a:bodyPr>
          <a:lstStyle/>
          <a:p>
            <a:r>
              <a:rPr lang="en-US" altLang="zh-CN" sz="1100" b="0" i="0" u="none" strike="noStrike" cap="none">
                <a:solidFill>
                  <a:srgbClr val="000000"/>
                </a:solidFill>
                <a:latin typeface="Times New Roman" pitchFamily="18" charset="0"/>
                <a:ea typeface="Arial" pitchFamily="0" charset="0"/>
                <a:cs typeface="Times New Roman" pitchFamily="18" charset="0"/>
                <a:sym typeface="Arial" pitchFamily="0" charset="0"/>
              </a:rPr>
              <a:t>As per the Human Relations Theory, </a:t>
            </a:r>
            <a:r>
              <a:rPr lang="en-US" altLang="zh-CN" sz="1100" b="0" i="0" u="none" strike="noStrike" cap="none">
                <a:solidFill>
                  <a:srgbClr val="000000"/>
                </a:solidFill>
                <a:latin typeface="Times New Roman" pitchFamily="18" charset="0"/>
                <a:ea typeface="Arial" pitchFamily="0" charset="0"/>
                <a:cs typeface="Times New Roman" pitchFamily="18" charset="0"/>
                <a:sym typeface="Arial" pitchFamily="0" charset="0"/>
              </a:rPr>
              <a:t>organisations</a:t>
            </a:r>
            <a:r>
              <a:rPr lang="en-US" altLang="zh-CN" sz="1100" b="0" i="0" u="none" strike="noStrike" cap="none">
                <a:solidFill>
                  <a:srgbClr val="000000"/>
                </a:solidFill>
                <a:latin typeface="Times New Roman" pitchFamily="18" charset="0"/>
                <a:ea typeface="Arial" pitchFamily="0" charset="0"/>
                <a:cs typeface="Times New Roman" pitchFamily="18" charset="0"/>
                <a:sym typeface="Arial" pitchFamily="0" charset="0"/>
              </a:rPr>
              <a:t> must undertake a humane approach that shall be the key driver of the motivation of human resources. In the case of British Airways, understanding the need of the increase in income and the difficulty of the employees in coping up with increasing cost of living. The direct interaction of the higher authority with the employees shall be a comforting action for the employees as it will make them feel that the </a:t>
            </a:r>
            <a:r>
              <a:rPr lang="en-US" altLang="zh-CN" sz="1100" b="0" i="0" u="none" strike="noStrike" cap="none">
                <a:solidFill>
                  <a:srgbClr val="000000"/>
                </a:solidFill>
                <a:latin typeface="Times New Roman" pitchFamily="18" charset="0"/>
                <a:ea typeface="Arial" pitchFamily="0" charset="0"/>
                <a:cs typeface="Times New Roman" pitchFamily="18" charset="0"/>
                <a:sym typeface="Arial" pitchFamily="0" charset="0"/>
              </a:rPr>
              <a:t>organisation</a:t>
            </a:r>
            <a:r>
              <a:rPr lang="en-US" altLang="zh-CN" sz="1100" b="0" i="0" u="none" strike="noStrike" cap="none">
                <a:solidFill>
                  <a:srgbClr val="000000"/>
                </a:solidFill>
                <a:latin typeface="Times New Roman" pitchFamily="18" charset="0"/>
                <a:ea typeface="Arial" pitchFamily="0" charset="0"/>
                <a:cs typeface="Times New Roman" pitchFamily="18" charset="0"/>
                <a:sym typeface="Arial" pitchFamily="0" charset="0"/>
              </a:rPr>
              <a:t> cares about their needs, thus increasing their loyalty.</a:t>
            </a:r>
            <a:endParaRPr lang="en-US" altLang="zh-CN" b="0">
              <a:latin typeface="Times New Roman" pitchFamily="18" charset="0"/>
              <a:cs typeface="Times New Roman" pitchFamily="18" charset="0"/>
            </a:endParaRPr>
          </a:p>
          <a:p>
            <a:endParaRPr lang="zh-CN" altLang="en-US"/>
          </a:p>
        </p:txBody>
      </p:sp>
    </p:spTree>
    <p:extLst>
      <p:ext uri="{BB962C8B-B14F-4D97-AF65-F5344CB8AC3E}">
        <p14:creationId xmlns:p14="http://schemas.microsoft.com/office/powerpoint/2010/main" val="388074320"/>
      </p:ext>
    </p:extLst>
  </p:cSld>
  <p:clrMapOvr>
    <a:masterClrMapping/>
  </p:clrMapOvr>
</p:notes>
</file>

<file path=ppt/notesSlides/notesSlide16.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17" name="对象"/>
          <p:cNvSpPr>
            <a:spLocks noGrp="1" noChangeAspect="1"/>
          </p:cNvSpPr>
          <p:nvPr>
            <p:ph type="sldImg"/>
          </p:nvPr>
        </p:nvSpPr>
        <p:spPr>
          <a:xfrm rot="0">
            <a:off x="381000" y="685800"/>
            <a:ext cx="6096000" cy="3429000"/>
          </a:xfrm>
          <a:prstGeom prst="rect"/>
          <a:noFill/>
          <a:ln w="12700" cmpd="sng" cap="flat">
            <a:noFill/>
            <a:prstDash val="solid"/>
            <a:miter/>
          </a:ln>
        </p:spPr>
      </p:sp>
      <p:sp>
        <p:nvSpPr>
          <p:cNvPr id="118"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40" tIns="45720" rIns="91440" bIns="45720" anchor="t" anchorCtr="0">
            <a:prstTxWarp prst="textNoShape"/>
          </a:bodyPr>
          <a:lstStyle/>
          <a:p>
            <a:pPr marL="457200" indent="-298450" algn="l" eaLnBrk="1" fontAlgn="auto" latinLnBrk="0" hangingPunct="1">
              <a:lnSpc>
                <a:spcPct val="100000"/>
              </a:lnSpc>
              <a:spcBef>
                <a:spcPts val="0"/>
              </a:spcBef>
              <a:spcAft>
                <a:spcPts val="0"/>
              </a:spcAft>
            </a:pPr>
            <a:r>
              <a:rPr lang="en-US" altLang="zh-CN">
                <a:latin typeface="Times New Roman" pitchFamily="18" charset="0"/>
                <a:cs typeface="Times New Roman" pitchFamily="18" charset="0"/>
              </a:rPr>
              <a:t>Companies like United Airlines avoid any kind of internal conflict as they frequently engage in constructive communication. Leaders, managers and supervisors ensure that the employees understand the Code of Conduct, and encourage open and constructive communication, which will ensure appropriate corrective action and support the </a:t>
            </a:r>
            <a:r>
              <a:rPr lang="en-US" altLang="zh-CN">
                <a:latin typeface="Times New Roman" pitchFamily="18" charset="0"/>
                <a:cs typeface="Times New Roman" pitchFamily="18" charset="0"/>
              </a:rPr>
              <a:t>organisation’s</a:t>
            </a:r>
            <a:r>
              <a:rPr lang="en-US" altLang="zh-CN">
                <a:latin typeface="Times New Roman" pitchFamily="18" charset="0"/>
                <a:cs typeface="Times New Roman" pitchFamily="18" charset="0"/>
              </a:rPr>
              <a:t> employees (United Airlines, 2021). British Airways can ensure this communication by arranging special meeting sessions where the employees can be open about their needs and crises.</a:t>
            </a:r>
            <a:endParaRPr lang="en-US" altLang="zh-CN">
              <a:latin typeface="Times New Roman" pitchFamily="18" charset="0"/>
              <a:cs typeface="Times New Roman" pitchFamily="18" charset="0"/>
            </a:endParaRPr>
          </a:p>
          <a:p>
            <a:endParaRPr lang="zh-CN" altLang="en-US"/>
          </a:p>
        </p:txBody>
      </p:sp>
    </p:spTree>
    <p:extLst>
      <p:ext uri="{BB962C8B-B14F-4D97-AF65-F5344CB8AC3E}">
        <p14:creationId xmlns:p14="http://schemas.microsoft.com/office/powerpoint/2010/main" val="357304886"/>
      </p:ext>
    </p:extLst>
  </p:cSld>
  <p:clrMapOvr>
    <a:masterClrMapping/>
  </p:clrMapOvr>
</p:notes>
</file>

<file path=ppt/notesSlides/notesSlide17.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2" name="对象"/>
          <p:cNvSpPr>
            <a:spLocks noGrp="1" noChangeAspect="1"/>
          </p:cNvSpPr>
          <p:nvPr>
            <p:ph type="sldImg"/>
          </p:nvPr>
        </p:nvSpPr>
        <p:spPr>
          <a:xfrm rot="0">
            <a:off x="381000" y="685800"/>
            <a:ext cx="6096000" cy="3429000"/>
          </a:xfrm>
          <a:prstGeom prst="rect"/>
          <a:noFill/>
          <a:ln w="12700" cmpd="sng" cap="flat">
            <a:noFill/>
            <a:prstDash val="solid"/>
            <a:miter/>
          </a:ln>
        </p:spPr>
      </p:sp>
      <p:sp>
        <p:nvSpPr>
          <p:cNvPr id="123"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40" tIns="45720" rIns="91440" bIns="45720" anchor="t" anchorCtr="0">
            <a:prstTxWarp prst="textNoShape"/>
          </a:bodyPr>
          <a:lstStyle/>
          <a:p>
            <a:r>
              <a:rPr lang="en-US" altLang="zh-CN" sz="1100" b="0" i="0" u="none" strike="noStrike" cap="none">
                <a:solidFill>
                  <a:srgbClr val="000000"/>
                </a:solidFill>
                <a:latin typeface="Times New Roman" pitchFamily="18" charset="0"/>
                <a:ea typeface="Arial" pitchFamily="0" charset="0"/>
                <a:cs typeface="Times New Roman" pitchFamily="18" charset="0"/>
                <a:sym typeface="Arial" pitchFamily="0" charset="0"/>
              </a:rPr>
              <a:t>Considering the thoughts of the authors </a:t>
            </a:r>
            <a:r>
              <a:rPr lang="en-US" altLang="zh-CN" sz="1100" b="0" i="0" u="none" strike="noStrike" cap="none">
                <a:solidFill>
                  <a:srgbClr val="000000"/>
                </a:solidFill>
                <a:latin typeface="Times New Roman" pitchFamily="18" charset="0"/>
                <a:ea typeface="Arial" pitchFamily="0" charset="0"/>
                <a:cs typeface="Times New Roman" pitchFamily="18" charset="0"/>
                <a:sym typeface="Arial" pitchFamily="0" charset="0"/>
              </a:rPr>
              <a:t>Yorston</a:t>
            </a:r>
            <a:r>
              <a:rPr lang="en-US" altLang="zh-CN" sz="1100" b="0" i="0" u="none" strike="noStrike" cap="none">
                <a:solidFill>
                  <a:srgbClr val="000000"/>
                </a:solidFill>
                <a:latin typeface="Times New Roman" pitchFamily="18" charset="0"/>
                <a:ea typeface="Arial" pitchFamily="0" charset="0"/>
                <a:cs typeface="Times New Roman" pitchFamily="18" charset="0"/>
                <a:sym typeface="Arial" pitchFamily="0" charset="0"/>
              </a:rPr>
              <a:t>, and </a:t>
            </a:r>
            <a:r>
              <a:rPr lang="en-US" altLang="zh-CN" sz="1100" b="0" i="0" u="none" strike="noStrike" cap="none">
                <a:solidFill>
                  <a:srgbClr val="000000"/>
                </a:solidFill>
                <a:latin typeface="Times New Roman" pitchFamily="18" charset="0"/>
                <a:ea typeface="Arial" pitchFamily="0" charset="0"/>
                <a:cs typeface="Times New Roman" pitchFamily="18" charset="0"/>
                <a:sym typeface="Arial" pitchFamily="0" charset="0"/>
              </a:rPr>
              <a:t>Duncalfe</a:t>
            </a:r>
            <a:r>
              <a:rPr lang="en-US" altLang="zh-CN" sz="1100" b="0" i="0" u="none" strike="noStrike" cap="none">
                <a:solidFill>
                  <a:srgbClr val="000000"/>
                </a:solidFill>
                <a:latin typeface="Times New Roman" pitchFamily="18" charset="0"/>
                <a:ea typeface="Arial" pitchFamily="0" charset="0"/>
                <a:cs typeface="Times New Roman" pitchFamily="18" charset="0"/>
                <a:sym typeface="Arial" pitchFamily="0" charset="0"/>
              </a:rPr>
              <a:t>, (2018), it can be mentioned that the airline industry needs to improve its planning and time management to improve emergency situation management. Resource management is mainly based on planning, scheduling, and allocating people, money, and technology to a project or program to get a better scope of managing some of the issues. In the context of the case company financial investment planning and the pepper people management is highly required.  </a:t>
            </a:r>
            <a:endParaRPr lang="en-US" altLang="zh-CN" b="0">
              <a:latin typeface="Times New Roman" pitchFamily="18" charset="0"/>
              <a:cs typeface="Times New Roman" pitchFamily="18" charset="0"/>
            </a:endParaRPr>
          </a:p>
          <a:p>
            <a:br>
              <a:rPr lang="zh-CN" altLang="en-US">
                <a:latin typeface="Times New Roman" pitchFamily="18" charset="0"/>
                <a:cs typeface="Times New Roman" pitchFamily="18" charset="0"/>
              </a:rPr>
            </a:br>
            <a:endParaRPr lang="zh-CN" altLang="en-US">
              <a:latin typeface="Times New Roman" pitchFamily="18" charset="0"/>
              <a:cs typeface="Times New Roman" pitchFamily="18" charset="0"/>
            </a:endParaRPr>
          </a:p>
        </p:txBody>
      </p:sp>
    </p:spTree>
    <p:extLst>
      <p:ext uri="{BB962C8B-B14F-4D97-AF65-F5344CB8AC3E}">
        <p14:creationId xmlns:p14="http://schemas.microsoft.com/office/powerpoint/2010/main" val="15403678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1.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p="http://schemas.openxmlformats.org/presentationml/2006/main" xmlns:a="http://schemas.openxmlformats.org/drawingml/2006/main" xmlns:r="http://schemas.openxmlformats.org/officeDocument/2006/relationships" showMasterSp="0" type="title" preserve="1">
  <p:cSld name="标题幻灯片">
    <p:bg>
      <p:bgPr>
        <a:blipFill>
          <a:blip r:embed="rId2">
            <a:duotone>
              <a:srgbClr val="FFFFFF"/>
              <a:srgbClr val="E7E7E7"/>
            </a:duotone>
          </a:blip>
          <a:tile/>
        </a:blipFill>
      </p:bgPr>
    </p:bg>
    <p:spTree>
      <p:nvGrpSpPr>
        <p:cNvPr id="1" name=""/>
        <p:cNvGrpSpPr/>
        <p:nvPr/>
      </p:nvGrpSpPr>
      <p:grpSpPr>
        <a:xfrm>
          <a:off x="0" y="0"/>
          <a:ext cx="0" cy="0"/>
          <a:chOff x="0" y="0"/>
          <a:chExt cx="0" cy="0"/>
        </a:xfrm>
      </p:grpSpPr>
      <p:sp>
        <p:nvSpPr>
          <p:cNvPr id="11" name="矩形"/>
          <p:cNvSpPr>
            <a:spLocks/>
          </p:cNvSpPr>
          <p:nvPr/>
        </p:nvSpPr>
        <p:spPr>
          <a:xfrm rot="0">
            <a:off x="0" y="0"/>
            <a:ext cx="9144000" cy="5143500"/>
          </a:xfrm>
          <a:prstGeom prst="rect"/>
          <a:solidFill>
            <a:srgbClr val="FFFFFF"/>
          </a:solidFill>
          <a:ln w="12700" cmpd="sng" cap="flat">
            <a:noFill/>
            <a:prstDash val="solid"/>
            <a:round/>
          </a:ln>
        </p:spPr>
      </p:sp>
      <p:sp useBgFill="1">
        <p:nvSpPr>
          <p:cNvPr id="12" name="圆角矩形"/>
          <p:cNvSpPr>
            <a:spLocks/>
          </p:cNvSpPr>
          <p:nvPr/>
        </p:nvSpPr>
        <p:spPr>
          <a:xfrm rot="0">
            <a:off x="65313" y="52317"/>
            <a:ext cx="9013372" cy="5019151"/>
          </a:xfrm>
          <a:prstGeom prst="roundRect">
            <a:avLst>
              <a:gd name="adj" fmla="val 4930"/>
            </a:avLst>
          </a:prstGeom>
          <a:ln w="6350" cmpd="sng" cap="sq">
            <a:solidFill>
              <a:srgbClr val="000000"/>
            </a:solidFill>
            <a:prstDash val="solid"/>
            <a:round/>
          </a:ln>
        </p:spPr>
      </p:sp>
      <p:sp>
        <p:nvSpPr>
          <p:cNvPr id="13" name="文本框"/>
          <p:cNvSpPr>
            <a:spLocks noGrp="1"/>
          </p:cNvSpPr>
          <p:nvPr>
            <p:ph type="subTitle" idx="1"/>
          </p:nvPr>
        </p:nvSpPr>
        <p:spPr>
          <a:xfrm rot="0">
            <a:off x="1295399" y="2400300"/>
            <a:ext cx="6400800" cy="1200150"/>
          </a:xfrm>
          <a:prstGeom prst="rect"/>
          <a:noFill/>
          <a:ln w="12700" cmpd="sng" cap="flat">
            <a:noFill/>
            <a:prstDash val="solid"/>
            <a:miter/>
          </a:ln>
        </p:spPr>
        <p:txBody>
          <a:bodyPr vert="horz" wrap="square" lIns="91440" tIns="45720" rIns="91440" bIns="45720" anchor="t" anchorCtr="0">
            <a:prstTxWarp prst="textNoShape"/>
          </a:bodyPr>
          <a:lstStyle/>
          <a:p>
            <a:pPr marL="0" indent="0" algn="ctr">
              <a:lnSpc>
                <a:spcPct val="100000"/>
              </a:lnSpc>
              <a:spcBef>
                <a:spcPts val="580"/>
              </a:spcBef>
              <a:spcAft>
                <a:spcPts val="0"/>
              </a:spcAft>
              <a:buNone/>
            </a:pPr>
            <a:r>
              <a:rPr lang="en-US" altLang="zh-CN" sz="2600" b="0" i="0" u="none" strike="noStrike" kern="1200" cap="none" spc="0" baseline="0">
                <a:solidFill>
                  <a:schemeClr val="tx2"/>
                </a:solidFill>
                <a:latin typeface="Perpetua" pitchFamily="0" charset="0"/>
                <a:ea typeface="宋体" pitchFamily="0" charset="0"/>
                <a:cs typeface="Lucida Sans" pitchFamily="0" charset="0"/>
              </a:rPr>
              <a:t>Click to edit Master subtitle style</a:t>
            </a:r>
            <a:endParaRPr lang="zh-CN" altLang="en-US" sz="2600" b="0" i="0" u="none" strike="noStrike" kern="1200" cap="none" spc="0" baseline="0">
              <a:solidFill>
                <a:schemeClr val="tx2"/>
              </a:solidFill>
              <a:latin typeface="Perpetua" pitchFamily="0" charset="0"/>
              <a:ea typeface="宋体" pitchFamily="0" charset="0"/>
              <a:cs typeface="Lucida Sans" pitchFamily="0" charset="0"/>
            </a:endParaRPr>
          </a:p>
        </p:txBody>
      </p:sp>
      <p:sp>
        <p:nvSpPr>
          <p:cNvPr id="14" name="文本框"/>
          <p:cNvSpPr>
            <a:spLocks noGrp="1"/>
          </p:cNvSpPr>
          <p:nvPr>
            <p:ph type="dt" idx="10"/>
          </p:nvPr>
        </p:nvSpPr>
        <p:spPr>
          <a:xfrm rot="0">
            <a:off x="6172200" y="4643437"/>
            <a:ext cx="2476500" cy="357188"/>
          </a:xfrm>
          <a:prstGeom prst="rect"/>
          <a:noFill/>
          <a:ln w="12700" cmpd="sng" cap="flat">
            <a:noFill/>
            <a:prstDash val="solid"/>
            <a:miter/>
          </a:ln>
        </p:spPr>
        <p:txBody>
          <a:bodyPr vert="horz" wrap="square" lIns="91440" tIns="45720" rIns="91440" bIns="45720" anchor="ctr" anchorCtr="0">
            <a:prstTxWarp prst="textNoShape"/>
          </a:bodyPr>
          <a:lstStyle/>
          <a:p>
            <a:pPr marL="0" indent="0" algn="r" eaLnBrk="1" latinLnBrk="0" hangingPunct="1">
              <a:lnSpc>
                <a:spcPct val="100000"/>
              </a:lnSpc>
              <a:spcBef>
                <a:spcPts val="0"/>
              </a:spcBef>
              <a:spcAft>
                <a:spcPts val="0"/>
              </a:spcAft>
              <a:buNone/>
            </a:pPr>
            <a:endParaRPr lang="zh-CN" altLang="en-US" sz="1400" b="0" i="0" u="none" strike="noStrike" kern="1200" cap="none" spc="0" baseline="0">
              <a:solidFill>
                <a:schemeClr val="tx2"/>
              </a:solidFill>
              <a:latin typeface="Perpetua" pitchFamily="0" charset="0"/>
              <a:ea typeface="宋体" pitchFamily="0" charset="0"/>
              <a:cs typeface="Perpetua" pitchFamily="0" charset="0"/>
            </a:endParaRPr>
          </a:p>
        </p:txBody>
      </p:sp>
      <p:sp>
        <p:nvSpPr>
          <p:cNvPr id="15" name="文本框"/>
          <p:cNvSpPr>
            <a:spLocks noGrp="1"/>
          </p:cNvSpPr>
          <p:nvPr>
            <p:ph type="ftr"/>
          </p:nvPr>
        </p:nvSpPr>
        <p:spPr>
          <a:xfrm rot="0">
            <a:off x="914400" y="4629150"/>
            <a:ext cx="3962400" cy="342899"/>
          </a:xfrm>
          <a:prstGeom prst="rect"/>
          <a:noFill/>
          <a:ln w="12700" cmpd="sng" cap="flat">
            <a:noFill/>
            <a:prstDash val="solid"/>
            <a:miter/>
          </a:ln>
        </p:spPr>
        <p:txBody>
          <a:bodyPr vert="horz" wrap="square" lIns="91440" tIns="45720" rIns="91440" bIns="45720" anchor="ctr" anchorCtr="0">
            <a:prstTxWarp prst="textNoShape"/>
          </a:bodyPr>
          <a:lstStyle/>
          <a:p>
            <a:pPr marL="0" indent="0" algn="l" eaLnBrk="1" latinLnBrk="0" hangingPunct="1">
              <a:lnSpc>
                <a:spcPct val="100000"/>
              </a:lnSpc>
              <a:spcBef>
                <a:spcPts val="0"/>
              </a:spcBef>
              <a:spcAft>
                <a:spcPts val="0"/>
              </a:spcAft>
              <a:buNone/>
            </a:pPr>
            <a:endParaRPr lang="zh-CN" altLang="en-US" sz="1400" b="0" i="0" u="none" strike="noStrike" kern="1200" cap="none" spc="0" baseline="0">
              <a:solidFill>
                <a:schemeClr val="tx2"/>
              </a:solidFill>
              <a:latin typeface="Perpetua" pitchFamily="0" charset="0"/>
              <a:ea typeface="宋体" pitchFamily="0" charset="0"/>
              <a:cs typeface="Perpetua" pitchFamily="0" charset="0"/>
            </a:endParaRPr>
          </a:p>
        </p:txBody>
      </p:sp>
      <p:sp>
        <p:nvSpPr>
          <p:cNvPr id="16" name="文本框"/>
          <p:cNvSpPr>
            <a:spLocks noGrp="1"/>
          </p:cNvSpPr>
          <p:nvPr>
            <p:ph type="sldNum"/>
          </p:nvPr>
        </p:nvSpPr>
        <p:spPr>
          <a:xfrm rot="0">
            <a:off x="146304" y="4657725"/>
            <a:ext cx="457200" cy="342900"/>
          </a:xfrm>
          <a:prstGeom prst="rect"/>
          <a:solidFill>
            <a:schemeClr val="accent1"/>
          </a:solidFill>
          <a:ln w="12700" cmpd="sng" cap="flat">
            <a:noFill/>
            <a:prstDash val="solid"/>
            <a:miter/>
          </a:ln>
        </p:spPr>
        <p:txBody>
          <a:bodyPr vert="horz" wrap="square" lIns="0" tIns="0" rIns="0" bIns="0" anchor="ctr" anchorCtr="1">
            <a:prstTxWarp prst="textNoShape"/>
          </a:bodyPr>
          <a:lstStyle/>
          <a:p>
            <a:pPr marL="0" indent="0" algn="r" eaLnBrk="1" latinLnBrk="0" hangingPunct="1">
              <a:lnSpc>
                <a:spcPct val="100000"/>
              </a:lnSpc>
              <a:spcBef>
                <a:spcPts val="0"/>
              </a:spcBef>
              <a:spcAft>
                <a:spcPts val="0"/>
              </a:spcAft>
              <a:buNone/>
            </a:pPr>
            <a:fld id="{CAD2D6BD-DE1B-4B5F-8B41-2702339687B9}" type="slidenum">
              <a:rPr lang="en-US" altLang="zh-CN" sz="1400" b="0" i="0" u="none" strike="noStrike" kern="1200" cap="none" spc="0" baseline="0">
                <a:solidFill>
                  <a:srgbClr val="FFFFFF"/>
                </a:solidFill>
                <a:latin typeface="Franklin Gothic Book" pitchFamily="0" charset="0"/>
                <a:ea typeface="幼圆" pitchFamily="0" charset="0"/>
                <a:cs typeface="Franklin Gothic Book" pitchFamily="0" charset="0"/>
              </a:rPr>
              <a:t>&lt;#&gt;</a:t>
            </a:fld>
            <a:endParaRPr lang="zh-CN" altLang="en-US" sz="1400" b="0" i="0" u="none" strike="noStrike" kern="1200" cap="none" spc="0" baseline="0">
              <a:solidFill>
                <a:srgbClr val="FFFFFF"/>
              </a:solidFill>
              <a:latin typeface="Franklin Gothic Book" pitchFamily="0" charset="0"/>
              <a:ea typeface="幼圆" pitchFamily="0" charset="0"/>
              <a:cs typeface="Franklin Gothic Book" pitchFamily="0" charset="0"/>
            </a:endParaRPr>
          </a:p>
        </p:txBody>
      </p:sp>
      <p:sp>
        <p:nvSpPr>
          <p:cNvPr id="17" name="矩形"/>
          <p:cNvSpPr>
            <a:spLocks/>
          </p:cNvSpPr>
          <p:nvPr/>
        </p:nvSpPr>
        <p:spPr>
          <a:xfrm rot="0">
            <a:off x="62932" y="1086978"/>
            <a:ext cx="9021537" cy="1145512"/>
          </a:xfrm>
          <a:prstGeom prst="rect"/>
          <a:solidFill>
            <a:srgbClr val="D34817"/>
          </a:solidFill>
          <a:ln w="19050" cmpd="sng" cap="sq">
            <a:noFill/>
            <a:prstDash val="solid"/>
            <a:round/>
          </a:ln>
        </p:spPr>
      </p:sp>
      <p:sp>
        <p:nvSpPr>
          <p:cNvPr id="18" name="矩形"/>
          <p:cNvSpPr>
            <a:spLocks/>
          </p:cNvSpPr>
          <p:nvPr/>
        </p:nvSpPr>
        <p:spPr>
          <a:xfrm rot="0">
            <a:off x="62932" y="1047540"/>
            <a:ext cx="9021537" cy="90434"/>
          </a:xfrm>
          <a:prstGeom prst="rect"/>
          <a:solidFill>
            <a:srgbClr val="E6B0A9"/>
          </a:solidFill>
          <a:ln w="19050" cmpd="sng" cap="sq">
            <a:noFill/>
            <a:prstDash val="solid"/>
            <a:round/>
          </a:ln>
        </p:spPr>
      </p:sp>
      <p:sp>
        <p:nvSpPr>
          <p:cNvPr id="19" name="矩形"/>
          <p:cNvSpPr>
            <a:spLocks/>
          </p:cNvSpPr>
          <p:nvPr/>
        </p:nvSpPr>
        <p:spPr>
          <a:xfrm rot="0">
            <a:off x="62932" y="2232487"/>
            <a:ext cx="9021537" cy="82899"/>
          </a:xfrm>
          <a:prstGeom prst="rect"/>
          <a:solidFill>
            <a:schemeClr val="accent5"/>
          </a:solidFill>
          <a:ln w="19050" cmpd="sng" cap="sq">
            <a:noFill/>
            <a:prstDash val="solid"/>
            <a:round/>
          </a:ln>
        </p:spPr>
      </p:sp>
      <p:sp>
        <p:nvSpPr>
          <p:cNvPr id="20" name="文本框"/>
          <p:cNvSpPr>
            <a:spLocks noGrp="1"/>
          </p:cNvSpPr>
          <p:nvPr>
            <p:ph type="ctrTitle"/>
          </p:nvPr>
        </p:nvSpPr>
        <p:spPr>
          <a:xfrm rot="0">
            <a:off x="457200" y="1129448"/>
            <a:ext cx="8229600" cy="1102518"/>
          </a:xfrm>
          <a:prstGeom prst="rect"/>
          <a:noFill/>
          <a:ln w="12700" cmpd="sng" cap="flat">
            <a:noFill/>
            <a:prstDash val="solid"/>
            <a:miter/>
          </a:ln>
        </p:spPr>
        <p:txBody>
          <a:bodyPr vert="horz" wrap="square" lIns="91440" tIns="45720" rIns="91440" bIns="45720" anchor="ctr" anchorCtr="0">
            <a:prstTxWarp prst="textNoShape"/>
          </a:bodyPr>
          <a:lstStyle/>
          <a:p>
            <a:pPr marL="0" indent="0" algn="ctr">
              <a:lnSpc>
                <a:spcPct val="100000"/>
              </a:lnSpc>
              <a:spcBef>
                <a:spcPts val="0"/>
              </a:spcBef>
              <a:spcAft>
                <a:spcPts val="0"/>
              </a:spcAft>
              <a:buNone/>
            </a:pPr>
            <a:r>
              <a:rPr lang="en-US" altLang="zh-CN" sz="4000" b="0" i="0" u="none" strike="noStrike" kern="1200" cap="none" spc="0" baseline="0">
                <a:solidFill>
                  <a:srgbClr val="FFFFFF"/>
                </a:solidFill>
                <a:latin typeface="Franklin Gothic Book" pitchFamily="0" charset="0"/>
                <a:ea typeface="幼圆" pitchFamily="0" charset="0"/>
                <a:cs typeface="Lucida Sans" pitchFamily="0" charset="0"/>
              </a:rPr>
              <a:t>Click to edit Master title style</a:t>
            </a:r>
            <a:endParaRPr lang="zh-CN" altLang="en-US" sz="4000" b="0" i="0" u="none" strike="noStrike" kern="1200" cap="none" spc="0" baseline="0">
              <a:solidFill>
                <a:srgbClr val="FFFFFF"/>
              </a:solidFill>
              <a:latin typeface="Franklin Gothic Book" pitchFamily="0" charset="0"/>
              <a:ea typeface="幼圆" pitchFamily="0" charset="0"/>
              <a:cs typeface="Lucida Sans" pitchFamily="0" charset="0"/>
            </a:endParaRPr>
          </a:p>
        </p:txBody>
      </p:sp>
    </p:spTree>
    <p:extLst>
      <p:ext uri="{BB962C8B-B14F-4D97-AF65-F5344CB8AC3E}">
        <p14:creationId xmlns:p14="http://schemas.microsoft.com/office/powerpoint/2010/main" val="239582757"/>
      </p:ext>
    </p:extLst>
  </p:cSld>
  <p:clrMapOvr>
    <a:masterClrMapping/>
  </p:clrMapOvr>
</p:sldLayout>
</file>

<file path=ppt/slideLayouts/slideLayout2.xml><?xml version="1.0" encoding="utf-8"?>
<p:sldLayout xmlns:p="http://schemas.openxmlformats.org/presentationml/2006/main" type="obj" preserve="1">
  <p:cSld name="标题和内容">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idx="1"/>
          </p:nvPr>
        </p:nvSpPr>
        <p:spPr/>
        <p:txBody>
          <a:bodyPr xmlns:a="http://schemas.openxmlformats.org/drawingml/2006/main"/>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825526327"/>
      </p:ext>
    </p:extLst>
  </p:cSld>
  <p:clrMapOvr>
    <a:masterClrMapping xmlns:a="http://schemas.openxmlformats.org/drawingml/2006/main"/>
  </p:clrMapOvr>
</p:sldLayout>
</file>

<file path=ppt/slideLayouts/slideLayout3.xml><?xml version="1.0" encoding="utf-8"?>
<p:sldLayout xmlns:p="http://schemas.openxmlformats.org/presentationml/2006/main" type="secHead" preserve="1">
  <p:cSld name="节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722313" y="4406900"/>
            <a:ext cx="7772400" cy="1362075"/>
          </a:xfrm>
        </p:spPr>
        <p:txBody>
          <a:bodyPr xmlns:a="http://schemas.openxmlformats.org/drawingml/2006/main" anchor="t"/>
          <a:lstStyle xmlns:a="http://schemas.openxmlformats.org/drawingml/2006/main">
            <a:lvl1pPr algn="l">
              <a:defRPr sz="4000" b="1" cap="all"/>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idx="1"/>
          </p:nvPr>
        </p:nvSpPr>
        <p:spPr>
          <a:xfrm xmlns:a="http://schemas.openxmlformats.org/drawingml/2006/main">
            <a:off x="722313" y="2906713"/>
            <a:ext cx="7772400" cy="1500187"/>
          </a:xfrm>
        </p:spPr>
        <p:txBody>
          <a:bodyPr xmlns:a="http://schemas.openxmlformats.org/drawingml/2006/main" anchor="b"/>
          <a:lstStyle xmlns:a="http://schemas.openxmlformats.org/drawingml/2006/main">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xmlns:a="http://schemas.openxmlformats.org/drawingml/2006/main">
            <a:pPr lvl="0"/>
            <a:r>
              <a:rPr lang="zh-CN" altLang="en-US" smtClean="0"/>
              <a:t>单击此处编辑母版文本样式</a:t>
            </a:r>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180531971"/>
      </p:ext>
    </p:extLst>
  </p:cSld>
  <p:clrMapOvr>
    <a:masterClrMapping xmlns:a="http://schemas.openxmlformats.org/drawingml/2006/main"/>
  </p:clrMapOvr>
</p:sldLayout>
</file>

<file path=ppt/slideLayouts/slideLayout4.xml><?xml version="1.0" encoding="utf-8"?>
<p:sldLayout xmlns:p="http://schemas.openxmlformats.org/presentationml/2006/main" type="twoObj" preserve="1">
  <p:cSld name="两栏内容">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sz="half" idx="1"/>
          </p:nvPr>
        </p:nvSpPr>
        <p:spPr>
          <a:xfrm xmlns:a="http://schemas.openxmlformats.org/drawingml/2006/main">
            <a:off x="457200" y="1600200"/>
            <a:ext cx="4038600" cy="4525963"/>
          </a:xfrm>
        </p:spPr>
        <p:txBody>
          <a:bodyPr xmlns:a="http://schemas.openxmlformats.org/drawingml/2006/main"/>
          <a:lstStyle xmlns:a="http://schemas.openxmlformats.org/drawingml/2006/main">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sz="half" idx="2"/>
          </p:nvPr>
        </p:nvSpPr>
        <p:spPr>
          <a:xfrm xmlns:a="http://schemas.openxmlformats.org/drawingml/2006/main">
            <a:off x="4648200" y="1600200"/>
            <a:ext cx="4038600" cy="4525963"/>
          </a:xfrm>
        </p:spPr>
        <p:txBody>
          <a:bodyPr xmlns:a="http://schemas.openxmlformats.org/drawingml/2006/main"/>
          <a:lstStyle xmlns:a="http://schemas.openxmlformats.org/drawingml/2006/main">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5"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6"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7"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744991907"/>
      </p:ext>
    </p:extLst>
  </p:cSld>
  <p:clrMapOvr>
    <a:masterClrMapping xmlns:a="http://schemas.openxmlformats.org/drawingml/2006/main"/>
  </p:clrMapOvr>
</p:sldLayout>
</file>

<file path=ppt/slideLayouts/slideLayout5.xml><?xml version="1.0" encoding="utf-8"?>
<p:sldLayout xmlns:p="http://schemas.openxmlformats.org/presentationml/2006/main" type="twoTxTwoObj" preserve="1">
  <p:cSld name="比较">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lvl1pPr>
              <a:defRPr/>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idx="1"/>
          </p:nvPr>
        </p:nvSpPr>
        <p:spPr>
          <a:xfrm xmlns:a="http://schemas.openxmlformats.org/drawingml/2006/main">
            <a:off x="457200" y="1535113"/>
            <a:ext cx="4040188" cy="639762"/>
          </a:xfrm>
        </p:spPr>
        <p:txBody>
          <a:bodyPr xmlns:a="http://schemas.openxmlformats.org/drawingml/2006/main" anchor="b"/>
          <a:lstStyle xmlns:a="http://schemas.openxmlformats.org/drawingml/2006/main">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xmlns:a="http://schemas.openxmlformats.org/drawingml/2006/main">
            <a:pPr lvl="0"/>
            <a:r>
              <a:rPr lang="zh-CN" altLang="en-US" smtClean="0"/>
              <a:t>单击此处编辑母版文本样式</a:t>
            </a:r>
          </a:p>
        </p:txBody>
      </p:sp>
      <p:sp>
        <p:nvSpPr>
          <p:cNvPr id="4" name="文本框"/>
          <p:cNvSpPr>
            <a:spLocks xmlns:a="http://schemas.openxmlformats.org/drawingml/2006/main" noGrp="1"/>
          </p:cNvSpPr>
          <p:nvPr>
            <p:ph sz="half" idx="2"/>
          </p:nvPr>
        </p:nvSpPr>
        <p:spPr>
          <a:xfrm xmlns:a="http://schemas.openxmlformats.org/drawingml/2006/main">
            <a:off x="457200" y="2174875"/>
            <a:ext cx="4040188" cy="3951288"/>
          </a:xfrm>
        </p:spPr>
        <p:txBody>
          <a:bodyPr xmlns:a="http://schemas.openxmlformats.org/drawingml/2006/main"/>
          <a:lstStyle xmlns:a="http://schemas.openxmlformats.org/drawingml/2006/main">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5" name="文本框"/>
          <p:cNvSpPr>
            <a:spLocks xmlns:a="http://schemas.openxmlformats.org/drawingml/2006/main" noGrp="1"/>
          </p:cNvSpPr>
          <p:nvPr>
            <p:ph type="body" sz="quarter" idx="3"/>
          </p:nvPr>
        </p:nvSpPr>
        <p:spPr>
          <a:xfrm xmlns:a="http://schemas.openxmlformats.org/drawingml/2006/main">
            <a:off x="4645025" y="1535113"/>
            <a:ext cx="4041775" cy="639762"/>
          </a:xfrm>
        </p:spPr>
        <p:txBody>
          <a:bodyPr xmlns:a="http://schemas.openxmlformats.org/drawingml/2006/main" anchor="b"/>
          <a:lstStyle xmlns:a="http://schemas.openxmlformats.org/drawingml/2006/main">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xmlns:a="http://schemas.openxmlformats.org/drawingml/2006/main">
            <a:pPr lvl="0"/>
            <a:r>
              <a:rPr lang="zh-CN" altLang="en-US" smtClean="0"/>
              <a:t>单击此处编辑母版文本样式</a:t>
            </a:r>
          </a:p>
        </p:txBody>
      </p:sp>
      <p:sp>
        <p:nvSpPr>
          <p:cNvPr id="6" name="文本框"/>
          <p:cNvSpPr>
            <a:spLocks xmlns:a="http://schemas.openxmlformats.org/drawingml/2006/main" noGrp="1"/>
          </p:cNvSpPr>
          <p:nvPr>
            <p:ph sz="quarter" idx="4"/>
          </p:nvPr>
        </p:nvSpPr>
        <p:spPr>
          <a:xfrm xmlns:a="http://schemas.openxmlformats.org/drawingml/2006/main">
            <a:off x="4645025" y="2174875"/>
            <a:ext cx="4041775" cy="3951288"/>
          </a:xfrm>
        </p:spPr>
        <p:txBody>
          <a:bodyPr xmlns:a="http://schemas.openxmlformats.org/drawingml/2006/main"/>
          <a:lstStyle xmlns:a="http://schemas.openxmlformats.org/drawingml/2006/main">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7"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8"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9"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595970908"/>
      </p:ext>
    </p:extLst>
  </p:cSld>
  <p:clrMapOvr>
    <a:masterClrMapping xmlns:a="http://schemas.openxmlformats.org/drawingml/2006/main"/>
  </p:clrMapOvr>
</p:sldLayout>
</file>

<file path=ppt/slideLayouts/slideLayout6.xml><?xml version="1.0" encoding="utf-8"?>
<p:sldLayout xmlns:p="http://schemas.openxmlformats.org/presentationml/2006/main" type="titleOnly" preserve="1">
  <p:cSld name="仅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4"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5"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434956465"/>
      </p:ext>
    </p:extLst>
  </p:cSld>
  <p:clrMapOvr>
    <a:masterClrMapping xmlns:a="http://schemas.openxmlformats.org/drawingml/2006/main"/>
  </p:clrMapOvr>
</p:sldLayout>
</file>

<file path=ppt/slideLayouts/slideLayout7.xml><?xml version="1.0" encoding="utf-8"?>
<p:sldLayout xmlns:p="http://schemas.openxmlformats.org/presentationml/2006/main" type="blank" preserve="1">
  <p:cSld name="空白">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3"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4"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073545248"/>
      </p:ext>
    </p:extLst>
  </p:cSld>
  <p:clrMapOvr>
    <a:masterClrMapping xmlns:a="http://schemas.openxmlformats.org/drawingml/2006/main"/>
  </p:clrMapOvr>
</p:sldLayout>
</file>

<file path=ppt/slideLayouts/slideLayout8.xml><?xml version="1.0" encoding="utf-8"?>
<p:sldLayout xmlns:p="http://schemas.openxmlformats.org/presentationml/2006/main" type="objTx" preserve="1">
  <p:cSld name="内容与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457200" y="273050"/>
            <a:ext cx="3008313" cy="1162050"/>
          </a:xfrm>
        </p:spPr>
        <p:txBody>
          <a:bodyPr xmlns:a="http://schemas.openxmlformats.org/drawingml/2006/main" anchor="b"/>
          <a:lstStyle xmlns:a="http://schemas.openxmlformats.org/drawingml/2006/main">
            <a:lvl1pPr algn="l">
              <a:defRPr sz="2000" b="1"/>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idx="1"/>
          </p:nvPr>
        </p:nvSpPr>
        <p:spPr>
          <a:xfrm xmlns:a="http://schemas.openxmlformats.org/drawingml/2006/main">
            <a:off x="3575050" y="273050"/>
            <a:ext cx="5111750" cy="5853113"/>
          </a:xfrm>
        </p:spPr>
        <p:txBody>
          <a:bodyPr xmlns:a="http://schemas.openxmlformats.org/drawingml/2006/main"/>
          <a:lstStyle xmlns:a="http://schemas.openxmlformats.org/drawingml/2006/main">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body" sz="half" idx="2"/>
          </p:nvPr>
        </p:nvSpPr>
        <p:spPr>
          <a:xfrm xmlns:a="http://schemas.openxmlformats.org/drawingml/2006/main">
            <a:off x="457200" y="1435100"/>
            <a:ext cx="3008313" cy="4691063"/>
          </a:xfrm>
        </p:spPr>
        <p:txBody>
          <a:bodyPr xmlns:a="http://schemas.openxmlformats.org/drawingml/2006/main"/>
          <a:lstStyle xmlns:a="http://schemas.openxmlformats.org/drawingml/2006/main">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xmlns:a="http://schemas.openxmlformats.org/drawingml/2006/main">
            <a:pPr lvl="0"/>
            <a:r>
              <a:rPr lang="zh-CN" altLang="en-US" smtClean="0"/>
              <a:t>单击此处编辑母版文本样式</a:t>
            </a:r>
          </a:p>
        </p:txBody>
      </p:sp>
      <p:sp>
        <p:nvSpPr>
          <p:cNvPr id="5"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6"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7"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828051789"/>
      </p:ext>
    </p:extLst>
  </p:cSld>
  <p:clrMapOvr>
    <a:masterClrMapping xmlns:a="http://schemas.openxmlformats.org/drawingml/2006/main"/>
  </p:clrMapOvr>
</p:sldLayout>
</file>

<file path=ppt/slideLayouts/slideLayout9.xml><?xml version="1.0" encoding="utf-8"?>
<p:sldLayout xmlns:p="http://schemas.openxmlformats.org/presentationml/2006/main" type="picTx" preserve="1">
  <p:cSld name="图片与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1792288" y="4800600"/>
            <a:ext cx="5486400" cy="566738"/>
          </a:xfrm>
        </p:spPr>
        <p:txBody>
          <a:bodyPr xmlns:a="http://schemas.openxmlformats.org/drawingml/2006/main" anchor="b"/>
          <a:lstStyle xmlns:a="http://schemas.openxmlformats.org/drawingml/2006/main">
            <a:lvl1pPr algn="l">
              <a:defRPr sz="2000" b="1"/>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pic" idx="1"/>
          </p:nvPr>
        </p:nvSpPr>
        <p:spPr>
          <a:xfrm xmlns:a="http://schemas.openxmlformats.org/drawingml/2006/main">
            <a:off x="1792288" y="612775"/>
            <a:ext cx="5486400" cy="4114800"/>
          </a:xfrm>
        </p:spPr>
        <p:txBody>
          <a:bodyPr xmlns:a="http://schemas.openxmlformats.org/drawingml/2006/main"/>
          <a:lstStyle xmlns:a="http://schemas.openxmlformats.org/drawingml/2006/main">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xmlns:a="http://schemas.openxmlformats.org/drawingml/2006/main">
            <a:endParaRPr lang="zh-CN" altLang="en-US"/>
          </a:p>
        </p:txBody>
      </p:sp>
      <p:sp>
        <p:nvSpPr>
          <p:cNvPr id="4" name="文本框"/>
          <p:cNvSpPr>
            <a:spLocks xmlns:a="http://schemas.openxmlformats.org/drawingml/2006/main" noGrp="1"/>
          </p:cNvSpPr>
          <p:nvPr>
            <p:ph type="body" sz="half" idx="2"/>
          </p:nvPr>
        </p:nvSpPr>
        <p:spPr>
          <a:xfrm xmlns:a="http://schemas.openxmlformats.org/drawingml/2006/main">
            <a:off x="1792288" y="5367338"/>
            <a:ext cx="5486400" cy="804862"/>
          </a:xfrm>
        </p:spPr>
        <p:txBody>
          <a:bodyPr xmlns:a="http://schemas.openxmlformats.org/drawingml/2006/main"/>
          <a:lstStyle xmlns:a="http://schemas.openxmlformats.org/drawingml/2006/main">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xmlns:a="http://schemas.openxmlformats.org/drawingml/2006/main">
            <a:pPr lvl="0"/>
            <a:r>
              <a:rPr lang="zh-CN" altLang="en-US" smtClean="0"/>
              <a:t>单击此处编辑母版文本样式</a:t>
            </a:r>
          </a:p>
        </p:txBody>
      </p:sp>
      <p:sp>
        <p:nvSpPr>
          <p:cNvPr id="5"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6"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7"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299634108"/>
      </p:ext>
    </p:extLst>
  </p:cSld>
  <p:clrMapOvr>
    <a:masterClrMapping xmlns:a="http://schemas.openxmlformats.org/drawingml/2006/main"/>
  </p:clrMapOvr>
</p:sldLayout>
</file>

<file path=ppt/slideLayouts/slideLayout10.xml><?xml version="1.0" encoding="utf-8"?>
<p:sldLayout xmlns:p="http://schemas.openxmlformats.org/presentationml/2006/main" type="vertTx" preserve="1">
  <p:cSld name="标题和竖排文本">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orient="vert" idx="1"/>
          </p:nvPr>
        </p:nvSpPr>
        <p:spPr/>
        <p:txBody>
          <a:bodyPr xmlns:a="http://schemas.openxmlformats.org/drawingml/2006/main" vert="eaVert"/>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148745490"/>
      </p:ext>
    </p:extLst>
  </p:cSld>
  <p:clrMapOvr>
    <a:masterClrMapping xmlns:a="http://schemas.openxmlformats.org/drawingml/2006/main"/>
  </p:clrMapOvr>
</p:sldLayout>
</file>

<file path=ppt/slideLayouts/slideLayout11.xml><?xml version="1.0" encoding="utf-8"?>
<p:sldLayout xmlns:p="http://schemas.openxmlformats.org/presentationml/2006/main" type="vertTitleAndTx" preserve="1">
  <p:cSld name="垂直排列标题与文本">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orient="vert"/>
          </p:nvPr>
        </p:nvSpPr>
        <p:spPr>
          <a:xfrm xmlns:a="http://schemas.openxmlformats.org/drawingml/2006/main">
            <a:off x="6629400" y="274638"/>
            <a:ext cx="2057400" cy="5851525"/>
          </a:xfrm>
        </p:spPr>
        <p:txBody>
          <a:bodyPr xmlns:a="http://schemas.openxmlformats.org/drawingml/2006/main" vert="eaVert"/>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orient="vert" idx="1"/>
          </p:nvPr>
        </p:nvSpPr>
        <p:spPr>
          <a:xfrm xmlns:a="http://schemas.openxmlformats.org/drawingml/2006/main">
            <a:off x="457200" y="274638"/>
            <a:ext cx="6019800" cy="5851525"/>
          </a:xfrm>
        </p:spPr>
        <p:txBody>
          <a:bodyPr xmlns:a="http://schemas.openxmlformats.org/drawingml/2006/main" vert="eaVert"/>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380434109"/>
      </p:ext>
    </p:extLst>
  </p:cSld>
  <p:clrMapOvr>
    <a:masterClrMapping xmlns:a="http://schemas.openxmlformats.org/drawingml/2006/main"/>
  </p:clrMapOvr>
</p:sldLayout>
</file>

<file path=ppt/slideLayouts/slideLayout12.xml><?xml version="1.0" encoding="utf-8"?>
<p:sldLayout xmlns:p="http://schemas.openxmlformats.org/presentationml/2006/main" showMasterSp="0" preserve="1">
  <p:cSld name="自定义版式">
    <p:bg>
      <p:bgPr>
        <a:solidFill xmlns:a="http://schemas.openxmlformats.org/drawingml/2006/main">
          <a:schemeClr val="bg1"/>
        </a:solidFill>
      </p:bgPr>
    </p:bg>
    <p:spTree>
      <p:nvGrpSpPr>
        <p:cNvPr id="1" name=""/>
        <p:cNvGrpSpPr/>
        <p:nvPr/>
      </p:nvGrpSpPr>
      <p:grpSpPr>
        <a:xfrm xmlns:a="http://schemas.openxmlformats.org/drawingml/2006/main">
          <a:off x="0" y="0"/>
          <a:ext cx="0" cy="0"/>
          <a:chOff x="0" y="0"/>
          <a:chExt cx="0" cy="0"/>
        </a:xfrm>
      </p:grpSpPr>
      <p:sp>
        <p:nvSpPr>
          <p:cNvPr id="26" name="矩形"/>
          <p:cNvSpPr>
            <a:spLocks xmlns:a="http://schemas.openxmlformats.org/drawingml/2006/main"/>
          </p:cNvSpPr>
          <p:nvPr/>
        </p:nvSpPr>
        <p:spPr>
          <a:xfrm xmlns:a="http://schemas.openxmlformats.org/drawingml/2006/main" rot="0">
            <a:off x="0" y="0"/>
            <a:ext cx="9144000" cy="5143500"/>
          </a:xfrm>
          <a:prstGeom xmlns:a="http://schemas.openxmlformats.org/drawingml/2006/main" prst="rect"/>
          <a:solidFill xmlns:a="http://schemas.openxmlformats.org/drawingml/2006/main">
            <a:srgbClr val="FFFFFF"/>
          </a:solidFill>
          <a:ln xmlns:a="http://schemas.openxmlformats.org/drawingml/2006/main" w="12700" cmpd="sng" cap="flat">
            <a:noFill/>
            <a:prstDash val="solid"/>
            <a:round/>
          </a:ln>
        </p:spPr>
      </p:sp>
      <p:sp useBgFill="1">
        <p:nvSpPr>
          <p:cNvPr id="27" name="圆角矩形"/>
          <p:cNvSpPr>
            <a:spLocks xmlns:a="http://schemas.openxmlformats.org/drawingml/2006/main"/>
          </p:cNvSpPr>
          <p:nvPr/>
        </p:nvSpPr>
        <p:spPr>
          <a:xfrm xmlns:a="http://schemas.openxmlformats.org/drawingml/2006/main" rot="0">
            <a:off x="64007" y="52316"/>
            <a:ext cx="9013372" cy="5020056"/>
          </a:xfrm>
          <a:prstGeom xmlns:a="http://schemas.openxmlformats.org/drawingml/2006/main" prst="roundRect">
            <a:avLst>
              <a:gd name="adj" fmla="val 4930"/>
            </a:avLst>
          </a:prstGeom>
          <a:ln xmlns:a="http://schemas.openxmlformats.org/drawingml/2006/main" w="6350" cmpd="sng" cap="sq">
            <a:solidFill>
              <a:srgbClr val="000000"/>
            </a:solidFill>
            <a:prstDash val="solid"/>
            <a:round/>
          </a:ln>
        </p:spPr>
      </p:sp>
      <p:sp>
        <p:nvSpPr>
          <p:cNvPr id="28" name="文本框"/>
          <p:cNvSpPr>
            <a:spLocks xmlns:a="http://schemas.openxmlformats.org/drawingml/2006/main" noGrp="1"/>
          </p:cNvSpPr>
          <p:nvPr>
            <p:ph type="title"/>
          </p:nvPr>
        </p:nvSpPr>
        <p:spPr>
          <a:xfrm xmlns:a="http://schemas.openxmlformats.org/drawingml/2006/main" rot="0">
            <a:off x="1297500" y="393750"/>
            <a:ext cx="7038900" cy="914099"/>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25" tIns="91425" rIns="91425" bIns="91425" anchor="t" anchorCtr="0">
            <a:prstTxWarp prst="textNoShape"/>
          </a:bodyPr>
          <a:lstStyle xmlns:a="http://schemas.openxmlformats.org/drawingml/2006/main"/>
          <a:p xmlns:a="http://schemas.openxmlformats.org/drawingml/2006/main">
            <a:pPr>
              <a:spcBef>
                <a:spcPts val="0"/>
              </a:spcBef>
              <a:spcAft>
                <a:spcPts val="0"/>
              </a:spcAft>
            </a:pPr>
            <a:endParaRPr lang="zh-CN" altLang="en-US" sz="2400"/>
          </a:p>
        </p:txBody>
      </p:sp>
      <p:sp>
        <p:nvSpPr>
          <p:cNvPr id="29" name="文本框"/>
          <p:cNvSpPr>
            <a:spLocks xmlns:a="http://schemas.openxmlformats.org/drawingml/2006/main" noGrp="1"/>
          </p:cNvSpPr>
          <p:nvPr>
            <p:ph type="body" idx="1"/>
          </p:nvPr>
        </p:nvSpPr>
        <p:spPr>
          <a:xfrm xmlns:a="http://schemas.openxmlformats.org/drawingml/2006/main" rot="0">
            <a:off x="1297500" y="1567550"/>
            <a:ext cx="7038900" cy="2911200"/>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25" tIns="91425" rIns="91425" bIns="91425" anchor="t" anchorCtr="0">
            <a:prstTxWarp prst="textNoShape"/>
          </a:bodyPr>
          <a:lstStyle xmlns:a="http://schemas.openxmlformats.org/drawingml/2006/main"/>
          <a:p xmlns:a="http://schemas.openxmlformats.org/drawingml/2006/main">
            <a:pPr marL="457200" indent="-311150">
              <a:spcBef>
                <a:spcPts val="0"/>
              </a:spcBef>
              <a:spcAft>
                <a:spcPts val="0"/>
              </a:spcAft>
              <a:buClr>
                <a:schemeClr val="accent1"/>
              </a:buClr>
              <a:buSzPts val="1300"/>
              <a:buFont typeface="Droid Sans" pitchFamily="0" charset="0"/>
              <a:buChar char="●"/>
            </a:pPr>
            <a:endParaRPr lang="zh-CN" altLang="en-US"/>
          </a:p>
        </p:txBody>
      </p:sp>
      <p:sp>
        <p:nvSpPr>
          <p:cNvPr id="30" name="文本框"/>
          <p:cNvSpPr>
            <a:spLocks xmlns:a="http://schemas.openxmlformats.org/drawingml/2006/main" noGrp="1"/>
          </p:cNvSpPr>
          <p:nvPr>
            <p:ph type="sldNum"/>
          </p:nvPr>
        </p:nvSpPr>
        <p:spPr>
          <a:xfrm xmlns:a="http://schemas.openxmlformats.org/drawingml/2006/main" rot="0">
            <a:off x="8472458" y="4663217"/>
            <a:ext cx="548700" cy="393600"/>
          </a:xfrm>
          <a:prstGeom xmlns:a="http://schemas.openxmlformats.org/drawingml/2006/main" prst="rect"/>
          <a:solidFill xmlns:a="http://schemas.openxmlformats.org/drawingml/2006/main">
            <a:schemeClr val="accent1"/>
          </a:solidFill>
          <a:ln xmlns:a="http://schemas.openxmlformats.org/drawingml/2006/main" w="12700" cmpd="sng" cap="flat">
            <a:noFill/>
            <a:prstDash val="solid"/>
            <a:miter/>
          </a:ln>
        </p:spPr>
        <p:txBody>
          <a:bodyPr xmlns:a="http://schemas.openxmlformats.org/drawingml/2006/main" vert="horz" wrap="square" lIns="91425" tIns="91425" rIns="91425" bIns="91425" anchor="ctr" anchorCtr="0">
            <a:prstTxWarp prst="textNoShape"/>
          </a:bodyPr>
          <a:lstStyle xmlns:a="http://schemas.openxmlformats.org/drawingml/2006/main"/>
          <a:p xmlns:a="http://schemas.openxmlformats.org/drawingml/2006/main">
            <a:pPr marL="0" indent="0" algn="r" eaLnBrk="1" latinLnBrk="0" hangingPunct="1">
              <a:spcBef>
                <a:spcPts val="0"/>
              </a:spcBef>
              <a:spcAft>
                <a:spcPts val="0"/>
              </a:spcAft>
            </a:pPr>
            <a:fld id="{CAD2D6BD-DE1B-4B5F-8B41-2702339687B9}" type="slidenum">
              <a:rPr lang="en-US" altLang="zh-CN" sz="1400" b="0" i="0" u="none" strike="noStrike" kern="1200" cap="none" spc="0" baseline="0">
                <a:solidFill>
                  <a:srgbClr val="FFFFFF"/>
                </a:solidFill>
                <a:latin typeface="Franklin Gothic Book" pitchFamily="0" charset="0"/>
                <a:ea typeface="幼圆" pitchFamily="0" charset="0"/>
                <a:cs typeface="Franklin Gothic Book" pitchFamily="0" charset="0"/>
              </a:rPr>
              <a:t>&lt;#&gt;</a:t>
            </a:fld>
            <a:endParaRPr lang="zh-CN" altLang="en-US" sz="1400">
              <a:solidFill>
                <a:srgbClr val="FFFFFF"/>
              </a:solidFill>
              <a:latin typeface="Franklin Gothic Book" pitchFamily="0" charset="0"/>
              <a:ea typeface="幼圆" pitchFamily="0" charset="0"/>
              <a:cs typeface="Franklin Gothic Book" pitchFamily="0" charset="0"/>
            </a:endParaRPr>
          </a:p>
        </p:txBody>
      </p:sp>
    </p:spTree>
    <p:extLst>
      <p:ext uri="{BB962C8B-B14F-4D97-AF65-F5344CB8AC3E}">
        <p14:creationId xmlns:p14="http://schemas.microsoft.com/office/powerpoint/2010/main" val="1915418130"/>
      </p:ext>
    </p:extLst>
  </p:cSld>
  <p:clrMapOvr>
    <a:masterClrMapping xmlns:a="http://schemas.openxmlformats.org/drawingml/2006/main"/>
  </p:clrMapOvr>
</p:sldLayout>
</file>

<file path=ppt/slideLayouts/slideLayout13.xml><?xml version="1.0" encoding="utf-8"?>
<p:sldLayout xmlns:p="http://schemas.openxmlformats.org/presentationml/2006/main" showMasterSp="0" preserve="1">
  <p:cSld name="自定义版式">
    <p:bg>
      <p:bgPr>
        <a:solidFill xmlns:a="http://schemas.openxmlformats.org/drawingml/2006/main">
          <a:schemeClr val="bg1"/>
        </a:solidFill>
      </p:bgPr>
    </p:bg>
    <p:spTree>
      <p:nvGrpSpPr>
        <p:cNvPr id="1" name=""/>
        <p:cNvGrpSpPr/>
        <p:nvPr/>
      </p:nvGrpSpPr>
      <p:grpSpPr>
        <a:xfrm xmlns:a="http://schemas.openxmlformats.org/drawingml/2006/main">
          <a:off x="0" y="0"/>
          <a:ext cx="0" cy="0"/>
          <a:chOff x="0" y="0"/>
          <a:chExt cx="0" cy="0"/>
        </a:xfrm>
      </p:grpSpPr>
      <p:sp>
        <p:nvSpPr>
          <p:cNvPr id="53" name="矩形"/>
          <p:cNvSpPr>
            <a:spLocks xmlns:a="http://schemas.openxmlformats.org/drawingml/2006/main"/>
          </p:cNvSpPr>
          <p:nvPr/>
        </p:nvSpPr>
        <p:spPr>
          <a:xfrm xmlns:a="http://schemas.openxmlformats.org/drawingml/2006/main" rot="0">
            <a:off x="0" y="0"/>
            <a:ext cx="9144000" cy="5143500"/>
          </a:xfrm>
          <a:prstGeom xmlns:a="http://schemas.openxmlformats.org/drawingml/2006/main" prst="rect"/>
          <a:solidFill xmlns:a="http://schemas.openxmlformats.org/drawingml/2006/main">
            <a:srgbClr val="FFFFFF"/>
          </a:solidFill>
          <a:ln xmlns:a="http://schemas.openxmlformats.org/drawingml/2006/main" w="12700" cmpd="sng" cap="flat">
            <a:noFill/>
            <a:prstDash val="solid"/>
            <a:round/>
          </a:ln>
        </p:spPr>
      </p:sp>
      <p:sp useBgFill="1">
        <p:nvSpPr>
          <p:cNvPr id="54" name="圆角矩形"/>
          <p:cNvSpPr>
            <a:spLocks xmlns:a="http://schemas.openxmlformats.org/drawingml/2006/main"/>
          </p:cNvSpPr>
          <p:nvPr/>
        </p:nvSpPr>
        <p:spPr>
          <a:xfrm xmlns:a="http://schemas.openxmlformats.org/drawingml/2006/main" rot="0">
            <a:off x="64007" y="52316"/>
            <a:ext cx="9013372" cy="5020056"/>
          </a:xfrm>
          <a:prstGeom xmlns:a="http://schemas.openxmlformats.org/drawingml/2006/main" prst="roundRect">
            <a:avLst>
              <a:gd name="adj" fmla="val 4930"/>
            </a:avLst>
          </a:prstGeom>
          <a:ln xmlns:a="http://schemas.openxmlformats.org/drawingml/2006/main" w="6350" cmpd="sng" cap="sq">
            <a:solidFill>
              <a:srgbClr val="000000"/>
            </a:solidFill>
            <a:prstDash val="solid"/>
            <a:round/>
          </a:ln>
        </p:spPr>
      </p:sp>
      <p:sp>
        <p:nvSpPr>
          <p:cNvPr id="55" name="文本框"/>
          <p:cNvSpPr>
            <a:spLocks xmlns:a="http://schemas.openxmlformats.org/drawingml/2006/main" noGrp="1"/>
          </p:cNvSpPr>
          <p:nvPr>
            <p:ph type="title"/>
          </p:nvPr>
        </p:nvSpPr>
        <p:spPr>
          <a:xfrm xmlns:a="http://schemas.openxmlformats.org/drawingml/2006/main" rot="0">
            <a:off x="914400" y="205979"/>
            <a:ext cx="7772400" cy="857250"/>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b" anchorCtr="0">
            <a:prstTxWarp prst="textNoShape"/>
          </a:bodyPr>
          <a:lstStyle xmlns:a="http://schemas.openxmlformats.org/drawingml/2006/main"/>
          <a:p xmlns:a="http://schemas.openxmlformats.org/drawingml/2006/main">
            <a:r>
              <a:rPr lang="en-US" altLang="zh-CN"/>
              <a:t>Click to edit Master title style</a:t>
            </a:r>
            <a:endParaRPr lang="zh-CN" altLang="en-US"/>
          </a:p>
        </p:txBody>
      </p:sp>
      <p:sp>
        <p:nvSpPr>
          <p:cNvPr id="56" name="文本框"/>
          <p:cNvSpPr>
            <a:spLocks xmlns:a="http://schemas.openxmlformats.org/drawingml/2006/main" noGrp="1"/>
          </p:cNvSpPr>
          <p:nvPr>
            <p:ph type="dt" idx="10"/>
          </p:nvPr>
        </p:nvSpPr>
        <p:spPr>
          <a:xfrm xmlns:a="http://schemas.openxmlformats.org/drawingml/2006/main" rot="0">
            <a:off x="6172200" y="4643437"/>
            <a:ext cx="2476500" cy="357188"/>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pPr algn="r" eaLnBrk="1" latinLnBrk="0" hangingPunct="1"/>
            <a:endParaRPr lang="zh-CN" altLang="en-US" sz="1400">
              <a:solidFill>
                <a:schemeClr val="tx2"/>
              </a:solidFill>
              <a:latin typeface="Perpetua" pitchFamily="0" charset="0"/>
              <a:ea typeface="宋体" pitchFamily="0" charset="0"/>
              <a:cs typeface="Perpetua" pitchFamily="0" charset="0"/>
            </a:endParaRPr>
          </a:p>
        </p:txBody>
      </p:sp>
      <p:sp>
        <p:nvSpPr>
          <p:cNvPr id="57" name="文本框"/>
          <p:cNvSpPr>
            <a:spLocks xmlns:a="http://schemas.openxmlformats.org/drawingml/2006/main" noGrp="1"/>
          </p:cNvSpPr>
          <p:nvPr>
            <p:ph type="ftr"/>
          </p:nvPr>
        </p:nvSpPr>
        <p:spPr>
          <a:xfrm xmlns:a="http://schemas.openxmlformats.org/drawingml/2006/main" rot="0">
            <a:off x="914400" y="4629150"/>
            <a:ext cx="3962400" cy="342899"/>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pPr eaLnBrk="1" latinLnBrk="0" hangingPunct="1"/>
            <a:endParaRPr lang="zh-CN" altLang="en-US" sz="1400">
              <a:solidFill>
                <a:schemeClr val="tx2"/>
              </a:solidFill>
              <a:latin typeface="Perpetua" pitchFamily="0" charset="0"/>
              <a:ea typeface="宋体" pitchFamily="0" charset="0"/>
              <a:cs typeface="Perpetua" pitchFamily="0" charset="0"/>
            </a:endParaRPr>
          </a:p>
        </p:txBody>
      </p:sp>
      <p:sp>
        <p:nvSpPr>
          <p:cNvPr id="58" name="文本框"/>
          <p:cNvSpPr>
            <a:spLocks xmlns:a="http://schemas.openxmlformats.org/drawingml/2006/main" noGrp="1"/>
          </p:cNvSpPr>
          <p:nvPr>
            <p:ph type="sldNum"/>
          </p:nvPr>
        </p:nvSpPr>
        <p:spPr>
          <a:xfrm xmlns:a="http://schemas.openxmlformats.org/drawingml/2006/main" rot="0">
            <a:off x="146304" y="4657725"/>
            <a:ext cx="457200" cy="342900"/>
          </a:xfrm>
          <a:prstGeom xmlns:a="http://schemas.openxmlformats.org/drawingml/2006/main" prst="rect"/>
          <a:solidFill xmlns:a="http://schemas.openxmlformats.org/drawingml/2006/main">
            <a:schemeClr val="accent1"/>
          </a:solidFill>
          <a:ln xmlns:a="http://schemas.openxmlformats.org/drawingml/2006/main" w="12700" cmpd="sng" cap="flat">
            <a:noFill/>
            <a:prstDash val="solid"/>
            <a:miter/>
          </a:ln>
        </p:spPr>
        <p:txBody>
          <a:bodyPr xmlns:a="http://schemas.openxmlformats.org/drawingml/2006/main" vert="horz" wrap="square" lIns="91440" tIns="45720" rIns="91440" bIns="45720" anchor="ctr" anchorCtr="1">
            <a:prstTxWarp prst="textNoShape"/>
          </a:bodyPr>
          <a:lstStyle xmlns:a="http://schemas.openxmlformats.org/drawingml/2006/main"/>
          <a:p xmlns:a="http://schemas.openxmlformats.org/drawingml/2006/main">
            <a:pPr marL="0" indent="0" algn="r" eaLnBrk="1" latinLnBrk="0" hangingPunct="1">
              <a:spcBef>
                <a:spcPts val="0"/>
              </a:spcBef>
              <a:spcAft>
                <a:spcPts val="0"/>
              </a:spcAft>
            </a:pPr>
            <a:fld id="{CAD2D6BD-DE1B-4B5F-8B41-2702339687B9}" type="slidenum">
              <a:rPr lang="en-US" altLang="zh-CN" sz="1400" b="0" i="0" u="none" strike="noStrike" kern="1200" cap="none" spc="0" baseline="0">
                <a:solidFill>
                  <a:srgbClr val="FFFFFF"/>
                </a:solidFill>
                <a:latin typeface="Franklin Gothic Book" pitchFamily="0" charset="0"/>
                <a:ea typeface="幼圆" pitchFamily="0" charset="0"/>
                <a:cs typeface="Franklin Gothic Book" pitchFamily="0" charset="0"/>
              </a:rPr>
              <a:t>&lt;#&gt;</a:t>
            </a:fld>
            <a:endParaRPr lang="zh-CN" altLang="en-US" sz="1400">
              <a:solidFill>
                <a:srgbClr val="FFFFFF"/>
              </a:solidFill>
              <a:latin typeface="Franklin Gothic Book" pitchFamily="0" charset="0"/>
              <a:ea typeface="幼圆" pitchFamily="0" charset="0"/>
              <a:cs typeface="Franklin Gothic Book" pitchFamily="0" charset="0"/>
            </a:endParaRPr>
          </a:p>
        </p:txBody>
      </p:sp>
      <p:sp>
        <p:nvSpPr>
          <p:cNvPr id="59" name="文本框"/>
          <p:cNvSpPr>
            <a:spLocks xmlns:a="http://schemas.openxmlformats.org/drawingml/2006/main" noGrp="1"/>
          </p:cNvSpPr>
          <p:nvPr>
            <p:ph type="body" idx="1"/>
          </p:nvPr>
        </p:nvSpPr>
        <p:spPr>
          <a:xfrm xmlns:a="http://schemas.openxmlformats.org/drawingml/2006/main" rot="0">
            <a:off x="914400" y="1085850"/>
            <a:ext cx="7772400" cy="3429000"/>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t" anchorCtr="0">
            <a:prstTxWarp prst="textNoShape"/>
          </a:bodyPr>
          <a:lstStyle xmlns:a="http://schemas.openxmlformats.org/drawingml/2006/main"/>
          <a:p xmlns:a="http://schemas.openxmlformats.org/drawingml/2006/main">
            <a:pPr eaLnBrk="1" latinLnBrk="0" hangingPunct="1"/>
            <a:r>
              <a:rPr lang="en-US" altLang="zh-CN"/>
              <a:t>Click to edit Master text styles</a:t>
            </a:r>
            <a:endParaRPr lang="en-US" altLang="zh-CN"/>
          </a:p>
          <a:p xmlns:a="http://schemas.openxmlformats.org/drawingml/2006/main">
            <a:pPr lvl="1" eaLnBrk="1" latinLnBrk="0" hangingPunct="1"/>
            <a:r>
              <a:rPr lang="en-US" altLang="zh-CN"/>
              <a:t>Second level</a:t>
            </a:r>
            <a:endParaRPr lang="en-US" altLang="zh-CN"/>
          </a:p>
          <a:p xmlns:a="http://schemas.openxmlformats.org/drawingml/2006/main">
            <a:pPr lvl="2" eaLnBrk="1" latinLnBrk="0" hangingPunct="1"/>
            <a:r>
              <a:rPr lang="en-US" altLang="zh-CN"/>
              <a:t>Third level</a:t>
            </a:r>
            <a:endParaRPr lang="en-US" altLang="zh-CN"/>
          </a:p>
          <a:p xmlns:a="http://schemas.openxmlformats.org/drawingml/2006/main">
            <a:pPr lvl="3" eaLnBrk="1" latinLnBrk="0" hangingPunct="1"/>
            <a:r>
              <a:rPr lang="en-US" altLang="zh-CN"/>
              <a:t>Fourth level</a:t>
            </a:r>
            <a:endParaRPr lang="en-US" altLang="zh-CN"/>
          </a:p>
          <a:p xmlns:a="http://schemas.openxmlformats.org/drawingml/2006/main">
            <a:pPr lvl="4" eaLnBrk="1" latinLnBrk="0" hangingPunct="1"/>
            <a:r>
              <a:rPr lang="en-US" altLang="zh-CN"/>
              <a:t>Fifth level</a:t>
            </a:r>
            <a:endParaRPr lang="zh-CN" altLang="en-US"/>
          </a:p>
        </p:txBody>
      </p:sp>
    </p:spTree>
    <p:extLst>
      <p:ext uri="{BB962C8B-B14F-4D97-AF65-F5344CB8AC3E}">
        <p14:creationId xmlns:p14="http://schemas.microsoft.com/office/powerpoint/2010/main" val="1693520005"/>
      </p:ext>
    </p:extLst>
  </p:cSld>
  <p:clrMapOvr>
    <a:masterClrMapping xmlns:a="http://schemas.openxmlformats.org/drawingml/2006/main"/>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theme" Target="../theme/theme1.xml"/></Relationships>
</file>

<file path=ppt/slideMasters/slideMaster1.xml><?xml version="1.0" encoding="utf-8"?>
<p:sldMaster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 name="矩形"/>
          <p:cNvSpPr>
            <a:spLocks/>
          </p:cNvSpPr>
          <p:nvPr/>
        </p:nvSpPr>
        <p:spPr>
          <a:xfrm rot="0">
            <a:off x="0" y="0"/>
            <a:ext cx="9144000" cy="5143500"/>
          </a:xfrm>
          <a:prstGeom prst="rect"/>
          <a:solidFill>
            <a:srgbClr val="FFFFFF"/>
          </a:solidFill>
          <a:ln w="12700" cmpd="sng" cap="flat">
            <a:noFill/>
            <a:prstDash val="solid"/>
            <a:round/>
          </a:ln>
        </p:spPr>
      </p:sp>
      <p:sp useBgFill="1">
        <p:nvSpPr>
          <p:cNvPr id="3" name="圆角矩形"/>
          <p:cNvSpPr>
            <a:spLocks/>
          </p:cNvSpPr>
          <p:nvPr/>
        </p:nvSpPr>
        <p:spPr>
          <a:xfrm rot="0">
            <a:off x="64007" y="52316"/>
            <a:ext cx="9013372" cy="5020056"/>
          </a:xfrm>
          <a:prstGeom prst="roundRect">
            <a:avLst>
              <a:gd name="adj" fmla="val 4930"/>
            </a:avLst>
          </a:prstGeom>
          <a:ln w="6350" cmpd="sng" cap="sq">
            <a:solidFill>
              <a:srgbClr val="000000"/>
            </a:solidFill>
            <a:prstDash val="solid"/>
            <a:round/>
          </a:ln>
        </p:spPr>
      </p:sp>
      <p:sp>
        <p:nvSpPr>
          <p:cNvPr id="4" name="文本框"/>
          <p:cNvSpPr>
            <a:spLocks noGrp="1"/>
          </p:cNvSpPr>
          <p:nvPr>
            <p:ph type="title"/>
          </p:nvPr>
        </p:nvSpPr>
        <p:spPr>
          <a:xfrm rot="0">
            <a:off x="914400" y="205979"/>
            <a:ext cx="7772400" cy="857250"/>
          </a:xfrm>
          <a:prstGeom prst="rect"/>
          <a:noFill/>
          <a:ln w="12700" cmpd="sng" cap="flat">
            <a:noFill/>
            <a:prstDash val="solid"/>
            <a:miter/>
          </a:ln>
        </p:spPr>
        <p:txBody>
          <a:bodyPr vert="horz" wrap="square" lIns="91440" tIns="45720" rIns="91440" bIns="91440" anchor="b" anchorCtr="0">
            <a:prstTxWarp prst="textNoShape"/>
          </a:bodyPr>
          <a:lstStyle/>
          <a:p>
            <a:r>
              <a:rPr lang="en-US" altLang="zh-CN"/>
              <a:t>Click to edit Master title style</a:t>
            </a:r>
            <a:endParaRPr lang="zh-CN" altLang="en-US"/>
          </a:p>
        </p:txBody>
      </p:sp>
      <p:sp>
        <p:nvSpPr>
          <p:cNvPr id="5" name="文本框"/>
          <p:cNvSpPr>
            <a:spLocks noGrp="1"/>
          </p:cNvSpPr>
          <p:nvPr>
            <p:ph type="body" idx="1"/>
          </p:nvPr>
        </p:nvSpPr>
        <p:spPr>
          <a:xfrm rot="0">
            <a:off x="914400" y="1085850"/>
            <a:ext cx="7772400" cy="3429000"/>
          </a:xfrm>
          <a:prstGeom prst="rect"/>
          <a:noFill/>
          <a:ln w="12700" cmpd="sng" cap="flat">
            <a:noFill/>
            <a:prstDash val="solid"/>
            <a:miter/>
          </a:ln>
        </p:spPr>
        <p:txBody>
          <a:bodyPr vert="horz" wrap="square" lIns="91440" tIns="45720" rIns="91440" bIns="45720" anchor="t" anchorCtr="0">
            <a:prstTxWarp prst="textNoShape"/>
          </a:bodyPr>
          <a:lstStyle/>
          <a:p>
            <a:pPr eaLnBrk="1" latinLnBrk="0" hangingPunct="1"/>
            <a:r>
              <a:rPr lang="en-US" altLang="zh-CN"/>
              <a:t>Click to edit Master text styles</a:t>
            </a:r>
            <a:endParaRPr lang="en-US" altLang="zh-CN"/>
          </a:p>
          <a:p>
            <a:pPr lvl="1" eaLnBrk="1" latinLnBrk="0" hangingPunct="1"/>
            <a:r>
              <a:rPr lang="en-US" altLang="zh-CN"/>
              <a:t>Second level</a:t>
            </a:r>
            <a:endParaRPr lang="en-US" altLang="zh-CN"/>
          </a:p>
          <a:p>
            <a:pPr lvl="2" eaLnBrk="1" latinLnBrk="0" hangingPunct="1"/>
            <a:r>
              <a:rPr lang="en-US" altLang="zh-CN"/>
              <a:t>Third level</a:t>
            </a:r>
            <a:endParaRPr lang="en-US" altLang="zh-CN"/>
          </a:p>
          <a:p>
            <a:pPr lvl="3" eaLnBrk="1" latinLnBrk="0" hangingPunct="1"/>
            <a:r>
              <a:rPr lang="en-US" altLang="zh-CN"/>
              <a:t>Fourth level</a:t>
            </a:r>
            <a:endParaRPr lang="en-US" altLang="zh-CN"/>
          </a:p>
          <a:p>
            <a:pPr lvl="4" eaLnBrk="1" latinLnBrk="0" hangingPunct="1"/>
            <a:r>
              <a:rPr lang="en-US" altLang="zh-CN"/>
              <a:t>Fifth level</a:t>
            </a:r>
            <a:endParaRPr lang="zh-CN" altLang="en-US"/>
          </a:p>
        </p:txBody>
      </p:sp>
      <p:sp>
        <p:nvSpPr>
          <p:cNvPr id="6" name="文本框"/>
          <p:cNvSpPr>
            <a:spLocks noGrp="1"/>
          </p:cNvSpPr>
          <p:nvPr>
            <p:ph type="dt" idx="2"/>
          </p:nvPr>
        </p:nvSpPr>
        <p:spPr>
          <a:xfrm rot="0">
            <a:off x="6172200" y="4643437"/>
            <a:ext cx="2476500" cy="357188"/>
          </a:xfrm>
          <a:prstGeom prst="rect"/>
          <a:noFill/>
          <a:ln w="12700" cmpd="sng" cap="flat">
            <a:noFill/>
            <a:prstDash val="solid"/>
            <a:miter/>
          </a:ln>
        </p:spPr>
        <p:txBody>
          <a:bodyPr vert="horz" wrap="square" lIns="91440" tIns="45720" rIns="91440" bIns="45720" anchor="ctr" anchorCtr="0">
            <a:prstTxWarp prst="textNoShape"/>
          </a:bodyPr>
          <a:lstStyle/>
          <a:p>
            <a:pPr algn="r" eaLnBrk="1" latinLnBrk="0" hangingPunct="1"/>
            <a:fld id="{CAD2D6BD-DE1B-4B5F-8B41-2702339687B9}" type="datetime1">
              <a:rPr lang="en-US" altLang="zh-CN" sz="1400">
                <a:solidFill>
                  <a:schemeClr val="tx2"/>
                </a:solidFill>
                <a:latin typeface="Perpetua" pitchFamily="0" charset="0"/>
                <a:ea typeface="宋体" pitchFamily="0" charset="0"/>
                <a:cs typeface="Perpetua" pitchFamily="0" charset="0"/>
              </a:rPr>
              <a:t>7/21/2023</a:t>
            </a:fld>
            <a:endParaRPr lang="zh-CN" altLang="en-US" sz="1400">
              <a:solidFill>
                <a:schemeClr val="tx2"/>
              </a:solidFill>
              <a:latin typeface="Perpetua" pitchFamily="0" charset="0"/>
              <a:ea typeface="宋体" pitchFamily="0" charset="0"/>
              <a:cs typeface="Perpetua" pitchFamily="0" charset="0"/>
            </a:endParaRPr>
          </a:p>
        </p:txBody>
      </p:sp>
      <p:sp>
        <p:nvSpPr>
          <p:cNvPr id="7" name="文本框"/>
          <p:cNvSpPr>
            <a:spLocks noGrp="1"/>
          </p:cNvSpPr>
          <p:nvPr>
            <p:ph type="ftr" idx="3"/>
          </p:nvPr>
        </p:nvSpPr>
        <p:spPr>
          <a:xfrm rot="0">
            <a:off x="914400" y="4629150"/>
            <a:ext cx="3962400" cy="342899"/>
          </a:xfrm>
          <a:prstGeom prst="rect"/>
          <a:noFill/>
          <a:ln w="12700" cmpd="sng" cap="flat">
            <a:noFill/>
            <a:prstDash val="solid"/>
            <a:miter/>
          </a:ln>
        </p:spPr>
        <p:txBody>
          <a:bodyPr vert="horz" wrap="square" lIns="91440" tIns="45720" rIns="91440" bIns="45720" anchor="ctr" anchorCtr="0">
            <a:prstTxWarp prst="textNoShape"/>
          </a:bodyPr>
          <a:lstStyle/>
          <a:p>
            <a:pPr eaLnBrk="1" latinLnBrk="0" hangingPunct="1"/>
            <a:endParaRPr lang="zh-CN" altLang="en-US" sz="1400">
              <a:solidFill>
                <a:schemeClr val="tx2"/>
              </a:solidFill>
              <a:latin typeface="Perpetua" pitchFamily="0" charset="0"/>
              <a:ea typeface="宋体" pitchFamily="0" charset="0"/>
              <a:cs typeface="Perpetua" pitchFamily="0" charset="0"/>
            </a:endParaRPr>
          </a:p>
        </p:txBody>
      </p:sp>
      <p:sp>
        <p:nvSpPr>
          <p:cNvPr id="8" name="文本框"/>
          <p:cNvSpPr>
            <a:spLocks noGrp="1"/>
          </p:cNvSpPr>
          <p:nvPr>
            <p:ph type="sldNum" idx="4"/>
          </p:nvPr>
        </p:nvSpPr>
        <p:spPr>
          <a:xfrm rot="0">
            <a:off x="146304" y="4657725"/>
            <a:ext cx="457200" cy="342900"/>
          </a:xfrm>
          <a:prstGeom prst="ellipse"/>
          <a:solidFill>
            <a:schemeClr val="accent1"/>
          </a:solidFill>
          <a:ln w="12700" cmpd="sng" cap="flat">
            <a:noFill/>
            <a:prstDash val="solid"/>
            <a:miter/>
          </a:ln>
        </p:spPr>
        <p:txBody>
          <a:bodyPr vert="horz" wrap="none" lIns="0" tIns="0" rIns="0" bIns="0" anchor="ctr" anchorCtr="1">
            <a:prstTxWarp prst="textNoShape"/>
          </a:bodyPr>
          <a:lstStyle/>
          <a:p>
            <a:pPr marL="0" indent="0" algn="r" eaLnBrk="1" latinLnBrk="0" hangingPunct="1">
              <a:spcBef>
                <a:spcPts val="0"/>
              </a:spcBef>
              <a:spcAft>
                <a:spcPts val="0"/>
              </a:spcAft>
            </a:pPr>
            <a:fld id="{CAD2D6BD-DE1B-4B5F-8B41-2702339687B9}" type="slidenum">
              <a:rPr lang="en-US" altLang="zh-CN" sz="1400" b="0" i="0" u="none" strike="noStrike" kern="1200" cap="none" spc="0" baseline="0">
                <a:solidFill>
                  <a:srgbClr val="FFFFFF"/>
                </a:solidFill>
                <a:latin typeface="Franklin Gothic Book" pitchFamily="0" charset="0"/>
                <a:ea typeface="幼圆" pitchFamily="0" charset="0"/>
                <a:cs typeface="Franklin Gothic Book" pitchFamily="0" charset="0"/>
              </a:rPr>
              <a:t>&lt;#&gt;</a:t>
            </a:fld>
            <a:endParaRPr lang="zh-CN" altLang="en-US" sz="1400">
              <a:solidFill>
                <a:srgbClr val="FFFFFF"/>
              </a:solidFill>
              <a:latin typeface="Franklin Gothic Book" pitchFamily="0" charset="0"/>
              <a:ea typeface="幼圆" pitchFamily="0" charset="0"/>
              <a:cs typeface="Franklin Gothic Book" pitchFamily="0" charset="0"/>
            </a:endParaRPr>
          </a:p>
        </p:txBody>
      </p:sp>
    </p:spTree>
    <p:extLst>
      <p:ext uri="{BB962C8B-B14F-4D97-AF65-F5344CB8AC3E}">
        <p14:creationId xmlns:p14="http://schemas.microsoft.com/office/powerpoint/2010/main" val="1689526001"/>
      </p:ext>
    </p:extLst>
  </p:cSld>
  <p:clrMap bg1="lt1" tx1="dk1" bg2="lt2" tx2="dk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hf sldNum="0" hdr="0" ftr="0" dt="0"/>
  <p:txStyles>
    <p:titleStyle>
      <a:lvl1pPr algn="l" defTabSz="914400" eaLnBrk="1" fontAlgn="auto" latinLnBrk="0" hangingPunct="1">
        <a:spcBef>
          <a:spcPts val="0"/>
        </a:spcBef>
        <a:buNone/>
        <a:defRPr sz="4000" kern="1200">
          <a:solidFill>
            <a:schemeClr val="tx2"/>
          </a:solidFill>
          <a:latin typeface="Franklin Gothic Book" pitchFamily="0" charset="0"/>
          <a:ea typeface="幼圆" pitchFamily="0" charset="0"/>
          <a:cs typeface="Franklin Gothic Book" pitchFamily="0" charset="0"/>
        </a:defRPr>
      </a:lvl1pPr>
    </p:titleStyle>
    <p:bodyStyle>
      <a:lvl1pPr marL="274320" indent="-274320" algn="l" defTabSz="914400" eaLnBrk="1" fontAlgn="auto" latinLnBrk="0" hangingPunct="1">
        <a:spcBef>
          <a:spcPts val="580"/>
        </a:spcBef>
        <a:buClr>
          <a:schemeClr val="accent1"/>
        </a:buClr>
        <a:buSzPct val="85000"/>
        <a:buFont typeface="Wingdings 2" pitchFamily="0" charset="0"/>
        <a:buChar char=""/>
        <a:defRPr sz="2600" kern="1200">
          <a:solidFill>
            <a:schemeClr val="tx1"/>
          </a:solidFill>
          <a:latin typeface="Perpetua" pitchFamily="0" charset="0"/>
          <a:ea typeface="宋体" pitchFamily="0" charset="0"/>
          <a:cs typeface="Perpetua" pitchFamily="0" charset="0"/>
        </a:defRPr>
      </a:lvl1pPr>
      <a:lvl2pPr marL="548640" indent="-228600" algn="l" defTabSz="914400" eaLnBrk="1" fontAlgn="auto" latinLnBrk="0" hangingPunct="1">
        <a:spcBef>
          <a:spcPts val="370"/>
        </a:spcBef>
        <a:buClr>
          <a:schemeClr val="accent2"/>
        </a:buClr>
        <a:buSzPct val="85000"/>
        <a:buFont typeface="Wingdings 2" pitchFamily="0" charset="0"/>
        <a:buChar char=""/>
        <a:defRPr sz="2400" kern="1200">
          <a:solidFill>
            <a:schemeClr val="tx1"/>
          </a:solidFill>
          <a:latin typeface="Perpetua" pitchFamily="0" charset="0"/>
          <a:ea typeface="宋体" pitchFamily="0" charset="0"/>
          <a:cs typeface="Perpetua" pitchFamily="0" charset="0"/>
        </a:defRPr>
      </a:lvl2pPr>
      <a:lvl3pPr marL="822960" indent="-228600" algn="l" defTabSz="914400" eaLnBrk="1" fontAlgn="auto" latinLnBrk="0" hangingPunct="1">
        <a:spcBef>
          <a:spcPts val="370"/>
        </a:spcBef>
        <a:buClr>
          <a:srgbClr val="E6B0A9"/>
        </a:buClr>
        <a:buSzPct val="85000"/>
        <a:buFont typeface="Wingdings 2" pitchFamily="0" charset="0"/>
        <a:buChar char=""/>
        <a:defRPr sz="2000" kern="1200">
          <a:solidFill>
            <a:schemeClr val="tx1"/>
          </a:solidFill>
          <a:latin typeface="Perpetua" pitchFamily="0" charset="0"/>
          <a:ea typeface="宋体" pitchFamily="0" charset="0"/>
          <a:cs typeface="Perpetua" pitchFamily="0" charset="0"/>
        </a:defRPr>
      </a:lvl3pPr>
      <a:lvl4pPr marL="1097280" indent="-228600" algn="l" defTabSz="914400" eaLnBrk="1" fontAlgn="auto" latinLnBrk="0" hangingPunct="1">
        <a:spcBef>
          <a:spcPts val="370"/>
        </a:spcBef>
        <a:buClr>
          <a:schemeClr val="accent3"/>
        </a:buClr>
        <a:buSzPct val="80000"/>
        <a:buFont typeface="Wingdings 2" pitchFamily="0" charset="0"/>
        <a:buChar char=""/>
        <a:defRPr sz="2000" kern="1200">
          <a:solidFill>
            <a:schemeClr val="tx1"/>
          </a:solidFill>
          <a:latin typeface="Perpetua" pitchFamily="0" charset="0"/>
          <a:ea typeface="宋体" pitchFamily="0" charset="0"/>
          <a:cs typeface="Perpetua" pitchFamily="0" charset="0"/>
        </a:defRPr>
      </a:lvl4pPr>
      <a:lvl5pPr marL="1371600" indent="-228600" algn="l" defTabSz="914400" eaLnBrk="1" fontAlgn="auto" latinLnBrk="0" hangingPunct="1">
        <a:spcBef>
          <a:spcPts val="370"/>
        </a:spcBef>
        <a:buClr>
          <a:schemeClr val="accent3"/>
        </a:buClr>
        <a:buFontTx/>
        <a:buChar char="o"/>
        <a:defRPr sz="2000" kern="1200">
          <a:solidFill>
            <a:schemeClr val="tx1"/>
          </a:solidFill>
          <a:latin typeface="Perpetua" pitchFamily="0" charset="0"/>
          <a:ea typeface="宋体" pitchFamily="0" charset="0"/>
          <a:cs typeface="Perpetua" pitchFamily="0" charset="0"/>
        </a:defRPr>
      </a:lvl5pPr>
      <a:lvl6pPr marL="1645920" indent="-228600" algn="l" defTabSz="914400" eaLnBrk="1" fontAlgn="auto" latinLnBrk="0" hangingPunct="1">
        <a:spcBef>
          <a:spcPts val="370"/>
        </a:spcBef>
        <a:buClr>
          <a:schemeClr val="accent3"/>
        </a:buClr>
        <a:buChar char="•"/>
        <a:defRPr sz="1800" kern="1200" baseline="0">
          <a:solidFill>
            <a:schemeClr val="tx1"/>
          </a:solidFill>
          <a:latin typeface="Perpetua" pitchFamily="0" charset="0"/>
          <a:ea typeface="宋体" pitchFamily="0" charset="0"/>
          <a:cs typeface="Perpetua" pitchFamily="0" charset="0"/>
        </a:defRPr>
      </a:lvl6pPr>
      <a:lvl7pPr marL="1920240" indent="-228600" algn="l" defTabSz="914400" eaLnBrk="1" fontAlgn="auto" latinLnBrk="0" hangingPunct="1">
        <a:spcBef>
          <a:spcPts val="370"/>
        </a:spcBef>
        <a:buClr>
          <a:schemeClr val="accent2"/>
        </a:buClr>
        <a:buChar char="•"/>
        <a:defRPr sz="1800" kern="1200">
          <a:solidFill>
            <a:schemeClr val="tx1"/>
          </a:solidFill>
          <a:latin typeface="Perpetua" pitchFamily="0" charset="0"/>
          <a:ea typeface="宋体" pitchFamily="0" charset="0"/>
          <a:cs typeface="Perpetua" pitchFamily="0" charset="0"/>
        </a:defRPr>
      </a:lvl7pPr>
      <a:lvl8pPr marL="2194560" indent="-228600" algn="l" defTabSz="914400" eaLnBrk="1" fontAlgn="auto" latinLnBrk="0" hangingPunct="1">
        <a:spcBef>
          <a:spcPts val="370"/>
        </a:spcBef>
        <a:buClr>
          <a:srgbClr val="E6B0A9"/>
        </a:buClr>
        <a:buChar char="•"/>
        <a:defRPr sz="1800" kern="1200">
          <a:solidFill>
            <a:schemeClr val="tx1"/>
          </a:solidFill>
          <a:latin typeface="Perpetua" pitchFamily="0" charset="0"/>
          <a:ea typeface="宋体" pitchFamily="0" charset="0"/>
          <a:cs typeface="Perpetua" pitchFamily="0" charset="0"/>
        </a:defRPr>
      </a:lvl8pPr>
      <a:lvl9pPr marL="2194560" indent="-228600" algn="l" defTabSz="914400" eaLnBrk="1" fontAlgn="auto" latinLnBrk="0" hangingPunct="1">
        <a:spcBef>
          <a:spcPts val="370"/>
        </a:spcBef>
        <a:buClr>
          <a:srgbClr val="E6B0A9"/>
        </a:buClr>
        <a:buChar char="•"/>
        <a:defRPr sz="1800" kern="1200">
          <a:solidFill>
            <a:schemeClr val="tx1"/>
          </a:solidFill>
          <a:latin typeface="Perpetua" pitchFamily="0" charset="0"/>
          <a:ea typeface="宋体" pitchFamily="0" charset="0"/>
          <a:cs typeface="Perpetua" pitchFamily="0" charset="0"/>
        </a:defRPr>
      </a:lvl9pPr>
    </p:body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2.png"/><Relationship Id="rId2" Type="http://schemas.openxmlformats.org/officeDocument/2006/relationships/slideLayout" Target="../slideLayouts/slideLayout1.xml"/><Relationship Id="rId3"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2.png"/><Relationship Id="rId2" Type="http://schemas.openxmlformats.org/officeDocument/2006/relationships/slideLayout" Target="../slideLayouts/slideLayout12.xml"/><Relationship Id="rId3"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2.png"/><Relationship Id="rId2" Type="http://schemas.openxmlformats.org/officeDocument/2006/relationships/image" Target="../media/3.png"/><Relationship Id="rId3" Type="http://schemas.openxmlformats.org/officeDocument/2006/relationships/slideLayout" Target="../slideLayouts/slideLayout12.xml"/><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2.png"/><Relationship Id="rId2" Type="http://schemas.openxmlformats.org/officeDocument/2006/relationships/slideLayout" Target="../slideLayouts/slideLayout12.xml"/><Relationship Id="rId3"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2.png"/><Relationship Id="rId2" Type="http://schemas.openxmlformats.org/officeDocument/2006/relationships/image" Target="../media/4.png"/><Relationship Id="rId3" Type="http://schemas.openxmlformats.org/officeDocument/2006/relationships/slideLayout" Target="../slideLayouts/slideLayout12.xml"/><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2.png"/><Relationship Id="rId2" Type="http://schemas.openxmlformats.org/officeDocument/2006/relationships/slideLayout" Target="../slideLayouts/slideLayout13.xml"/><Relationship Id="rId3"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2.png"/><Relationship Id="rId2" Type="http://schemas.openxmlformats.org/officeDocument/2006/relationships/slideLayout" Target="../slideLayouts/slideLayout13.xml"/><Relationship Id="rId3"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2.png"/><Relationship Id="rId2" Type="http://schemas.openxmlformats.org/officeDocument/2006/relationships/slideLayout" Target="../slideLayouts/slideLayout12.xml"/><Relationship Id="rId3"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2.png"/><Relationship Id="rId2" Type="http://schemas.openxmlformats.org/officeDocument/2006/relationships/image" Target="../media/5.png"/><Relationship Id="rId3" Type="http://schemas.openxmlformats.org/officeDocument/2006/relationships/slideLayout" Target="../slideLayouts/slideLayout12.xml"/><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2.png"/><Relationship Id="rId2" Type="http://schemas.openxmlformats.org/officeDocument/2006/relationships/slideLayout" Target="../slideLayouts/slideLayout12.xml"/><Relationship Id="rId3"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2.png"/><Relationship Id="rId2" Type="http://schemas.openxmlformats.org/officeDocument/2006/relationships/image" Target="../media/6.png"/><Relationship Id="rId3" Type="http://schemas.openxmlformats.org/officeDocument/2006/relationships/slideLayout" Target="../slideLayouts/slideLayout12.xml"/><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2.png"/><Relationship Id="rId2" Type="http://schemas.openxmlformats.org/officeDocument/2006/relationships/slideLayout" Target="../slideLayouts/slideLayout12.xml"/><Relationship Id="rId3"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2.png"/><Relationship Id="rId2" Type="http://schemas.openxmlformats.org/officeDocument/2006/relationships/image" Target="../media/7.png"/><Relationship Id="rId3" Type="http://schemas.openxmlformats.org/officeDocument/2006/relationships/slideLayout" Target="../slideLayouts/slideLayout12.xml"/><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2.png"/><Relationship Id="rId2" Type="http://schemas.openxmlformats.org/officeDocument/2006/relationships/slideLayout" Target="../slideLayouts/slideLayout12.xml"/><Relationship Id="rId3"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2.png"/><Relationship Id="rId2" Type="http://schemas.openxmlformats.org/officeDocument/2006/relationships/slideLayout" Target="../slideLayouts/slideLayout12.xml"/><Relationship Id="rId3"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2.png"/><Relationship Id="rId2" Type="http://schemas.openxmlformats.org/officeDocument/2006/relationships/slideLayout" Target="../slideLayouts/slideLayout12.xml"/><Relationship Id="rId3"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2.png"/><Relationship Id="rId2" Type="http://schemas.openxmlformats.org/officeDocument/2006/relationships/slideLayout" Target="../slideLayouts/slideLayout12.xml"/><Relationship Id="rId3"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2.png"/><Relationship Id="rId2"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hyperlink" Target="https://www.britishairways.com/en-in/information/about-ba" TargetMode="External"/><Relationship Id="rId2" Type="http://schemas.openxmlformats.org/officeDocument/2006/relationships/hyperlink" Target="https://www.theguardian.com/business/2022/dec/11/stress-over-cost-of-living-crisis-harming-workers-performance-survey-finds" TargetMode="External"/><Relationship Id="rId3" Type="http://schemas.openxmlformats.org/officeDocument/2006/relationships/hyperlink" Target="https://hr-congress.com/2022/07/07/british-airways-employees-vote-to-strike-over-wages-as-a-wave-of-employee-discontentment-increases-in-the-uk/" TargetMode="External"/><Relationship Id="rId4" Type="http://schemas.openxmlformats.org/officeDocument/2006/relationships/hyperlink" Target="https://www.bbc.com/news/business-53027776" TargetMode="External"/><Relationship Id="rId5" Type="http://schemas.openxmlformats.org/officeDocument/2006/relationships/hyperlink" Target="https://www.tesco-careers.com/explore-our-world/life-at-tesco/" TargetMode="External"/><Relationship Id="rId6" Type="http://schemas.openxmlformats.org/officeDocument/2006/relationships/hyperlink" Target="https://www.ambitionbox.com/benefits/indigo-benefits/airport-ground-staff" TargetMode="External"/><Relationship Id="rId7" Type="http://schemas.openxmlformats.org/officeDocument/2006/relationships/hyperlink" Target="https://ir.united.com/static-files/3482652b-31b2-4b3e-be3c-69c773b12e11" TargetMode="External"/><Relationship Id="rId8" Type="http://schemas.openxmlformats.org/officeDocument/2006/relationships/image" Target="../media/2.png"/><Relationship Id="rId9"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image" Target="../media/8.png"/><Relationship Id="rId2" Type="http://schemas.openxmlformats.org/officeDocument/2006/relationships/image" Target="../media/2.png"/><Relationship Id="rId3" Type="http://schemas.openxmlformats.org/officeDocument/2006/relationships/slideLayout" Target="../slideLayouts/slideLayout12.xml"/></Relationships>
</file>

<file path=ppt/slides/slide1.xml><?xml version="1.0" encoding="utf-8"?>
<p:sld xmlns:p="http://schemas.openxmlformats.org/presentationml/2006/main" xmlns:r="http://schemas.openxmlformats.org/officeDocument/2006/relationships" xmlns:a="http://schemas.openxmlformats.org/drawingml/2006/main">
  <p:cSld>
    <p:bg>
      <p:bgPr>
        <a:solidFill>
          <a:srgbClr val="D8D1C0"/>
        </a:solidFill>
      </p:bgPr>
    </p:bg>
    <p:spTree>
      <p:nvGrpSpPr>
        <p:cNvPr id="1" name=""/>
        <p:cNvGrpSpPr/>
        <p:nvPr/>
      </p:nvGrpSpPr>
      <p:grpSpPr>
        <a:xfrm>
          <a:off x="0" y="0"/>
          <a:ext cx="0" cy="0"/>
          <a:chOff x="0" y="0"/>
          <a:chExt cx="0" cy="0"/>
        </a:xfrm>
      </p:grpSpPr>
      <p:sp>
        <p:nvSpPr>
          <p:cNvPr id="21" name="文本框"/>
          <p:cNvSpPr>
            <a:spLocks noGrp="1"/>
          </p:cNvSpPr>
          <p:nvPr>
            <p:ph type="ctrTitle"/>
          </p:nvPr>
        </p:nvSpPr>
        <p:spPr>
          <a:xfrm rot="0">
            <a:off x="3510517" y="1045740"/>
            <a:ext cx="5017498" cy="1578900"/>
          </a:xfrm>
          <a:prstGeom prst="rect"/>
          <a:noFill/>
          <a:ln w="12700" cmpd="sng" cap="flat">
            <a:noFill/>
            <a:prstDash val="solid"/>
            <a:miter/>
          </a:ln>
        </p:spPr>
        <p:txBody>
          <a:bodyPr vert="horz" wrap="square" lIns="91425" tIns="91425" rIns="91425" bIns="91425" anchor="t" anchorCtr="0">
            <a:prstTxWarp prst="textNoShape"/>
          </a:bodyPr>
          <a:lstStyle/>
          <a:p>
            <a:pPr marL="0" indent="0" algn="ctr">
              <a:lnSpc>
                <a:spcPct val="100000"/>
              </a:lnSpc>
              <a:spcBef>
                <a:spcPts val="0"/>
              </a:spcBef>
              <a:spcAft>
                <a:spcPts val="0"/>
              </a:spcAft>
              <a:buNone/>
            </a:pPr>
            <a:r>
              <a:rPr lang="en-US" altLang="zh-CN" sz="3600" b="1" i="0" u="none" strike="noStrike" kern="1200" cap="none" spc="0" baseline="0">
                <a:solidFill>
                  <a:srgbClr val="FFFFFF"/>
                </a:solidFill>
                <a:effectLst>
                  <a:outerShdw sx="100000" sy="100000" blurRad="38100" dir="2700000" dist="38100" algn="tl">
                    <a:srgbClr val="000000">
                      <a:alpha val="43000"/>
                    </a:srgbClr>
                  </a:outerShdw>
                </a:effectLst>
                <a:latin typeface="Franklin Gothic Book" pitchFamily="0" charset="0"/>
                <a:ea typeface="幼圆" pitchFamily="0" charset="0"/>
                <a:cs typeface="Lucida Sans" pitchFamily="0" charset="0"/>
              </a:rPr>
              <a:t>BMMB7007</a:t>
            </a:r>
            <a:br>
              <a:rPr lang="zh-CN" altLang="en-US" sz="3600" b="0" i="0" u="none" strike="noStrike" kern="1200" cap="none" spc="0" baseline="0">
                <a:solidFill>
                  <a:srgbClr val="FFFFFF"/>
                </a:solidFill>
                <a:effectLst>
                  <a:outerShdw sx="100000" sy="100000" blurRad="38100" dir="2700000" dist="38100" algn="tl">
                    <a:srgbClr val="000000">
                      <a:alpha val="43000"/>
                    </a:srgbClr>
                  </a:outerShdw>
                </a:effectLst>
                <a:latin typeface="Franklin Gothic Book" pitchFamily="0" charset="0"/>
                <a:ea typeface="幼圆" pitchFamily="0" charset="0"/>
                <a:cs typeface="Lucida Sans" pitchFamily="0" charset="0"/>
              </a:rPr>
            </a:br>
            <a:r>
              <a:rPr lang="en-US" altLang="zh-CN" sz="3600" b="1" i="0" u="none" strike="noStrike" kern="1200" cap="none" spc="0" baseline="0">
                <a:solidFill>
                  <a:srgbClr val="FFFFFF"/>
                </a:solidFill>
                <a:effectLst>
                  <a:outerShdw sx="100000" sy="100000" blurRad="38100" dir="2700000" dist="38100" algn="tl">
                    <a:srgbClr val="000000">
                      <a:alpha val="43000"/>
                    </a:srgbClr>
                  </a:outerShdw>
                </a:effectLst>
                <a:latin typeface="Franklin Gothic Book" pitchFamily="0" charset="0"/>
                <a:ea typeface="幼圆" pitchFamily="0" charset="0"/>
                <a:cs typeface="Lucida Sans" pitchFamily="0" charset="0"/>
              </a:rPr>
              <a:t>HUMAN RESOURCE MANAGEMENT</a:t>
            </a:r>
            <a:endParaRPr lang="zh-CN" altLang="en-US" sz="3600" b="0" i="0" u="none" strike="noStrike" kern="1200" cap="none" spc="0" baseline="0">
              <a:solidFill>
                <a:srgbClr val="FFFFFF"/>
              </a:solidFill>
              <a:effectLst>
                <a:outerShdw sx="100000" sy="100000" blurRad="38100" dir="2700000" dist="38100" algn="tl">
                  <a:srgbClr val="000000">
                    <a:alpha val="43000"/>
                  </a:srgbClr>
                </a:outerShdw>
              </a:effectLst>
              <a:latin typeface="Franklin Gothic Book" pitchFamily="0" charset="0"/>
              <a:ea typeface="幼圆" pitchFamily="0" charset="0"/>
              <a:cs typeface="Lucida Sans" pitchFamily="0" charset="0"/>
            </a:endParaRPr>
          </a:p>
        </p:txBody>
      </p:sp>
      <p:pic>
        <p:nvPicPr>
          <p:cNvPr id="22" name="图片" descr="British-Airways-Logo.png"/>
          <p:cNvPicPr>
            <a:picLocks noChangeAspect="1"/>
          </p:cNvPicPr>
          <p:nvPr/>
        </p:nvPicPr>
        <p:blipFill>
          <a:blip r:embed="rId1" cstate="print"/>
          <a:stretch>
            <a:fillRect/>
          </a:stretch>
        </p:blipFill>
        <p:spPr>
          <a:xfrm rot="0">
            <a:off x="2619374" y="2383542"/>
            <a:ext cx="6496050" cy="4045822"/>
          </a:xfrm>
          <a:prstGeom prst="rect"/>
          <a:noFill/>
          <a:ln w="12700" cmpd="sng" cap="flat">
            <a:noFill/>
            <a:prstDash val="solid"/>
            <a:miter/>
          </a:ln>
        </p:spPr>
      </p:pic>
      <p:sp>
        <p:nvSpPr>
          <p:cNvPr id="23" name="矩形"/>
          <p:cNvSpPr>
            <a:spLocks/>
          </p:cNvSpPr>
          <p:nvPr/>
        </p:nvSpPr>
        <p:spPr>
          <a:xfrm rot="0">
            <a:off x="190496" y="2104993"/>
            <a:ext cx="5727613" cy="2186940"/>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800" b="0" i="0" u="none" strike="noStrike" kern="1200" cap="none" spc="0" baseline="0">
                <a:solidFill>
                  <a:schemeClr val="tx1"/>
                </a:solidFill>
                <a:latin typeface="Droid Sans" pitchFamily="0" charset="0"/>
                <a:ea typeface="宋体" pitchFamily="0" charset="0"/>
                <a:cs typeface="Lucida Sans" pitchFamily="0" charset="0"/>
              </a:rPr>
              <a:t>                            </a:t>
            </a:r>
            <a:r>
              <a:rPr lang="en-US" altLang="zh-CN" sz="2300" b="1" i="0" u="none" strike="noStrike" kern="1200" cap="none" spc="0" baseline="0">
                <a:solidFill>
                  <a:schemeClr val="tx1"/>
                </a:solidFill>
                <a:latin typeface="Droid Sans" pitchFamily="0" charset="0"/>
                <a:ea typeface="宋体" pitchFamily="0" charset="0"/>
                <a:cs typeface="Lucida Sans" pitchFamily="0" charset="0"/>
              </a:rPr>
              <a:t> </a:t>
            </a:r>
            <a:endParaRPr lang="en-US" altLang="zh-CN" sz="2300" b="1" i="0" u="none" strike="noStrike" kern="1200" cap="none" spc="0" baseline="0">
              <a:solidFill>
                <a:schemeClr val="tx1"/>
              </a:solidFill>
              <a:latin typeface="Droid Sans" pitchFamily="0" charset="0"/>
              <a:ea typeface="宋体" pitchFamily="0" charset="0"/>
              <a:cs typeface="Lucida Sans" pitchFamily="0" charset="0"/>
            </a:endParaRPr>
          </a:p>
          <a:p>
            <a:pPr marL="0" indent="0" algn="l">
              <a:lnSpc>
                <a:spcPct val="100000"/>
              </a:lnSpc>
              <a:spcBef>
                <a:spcPts val="0"/>
              </a:spcBef>
              <a:spcAft>
                <a:spcPts val="0"/>
              </a:spcAft>
              <a:buNone/>
            </a:pPr>
            <a:r>
              <a:rPr lang="en-US" altLang="zh-CN" sz="2300" b="1" i="0" u="none" strike="noStrike" kern="1200" cap="none" spc="0" baseline="0">
                <a:solidFill>
                  <a:schemeClr val="tx1"/>
                </a:solidFill>
                <a:latin typeface="Droid Sans" pitchFamily="0" charset="0"/>
                <a:ea typeface="宋体" pitchFamily="0" charset="0"/>
                <a:cs typeface="Lucida Sans" pitchFamily="0" charset="0"/>
              </a:rPr>
              <a:t>                        NAME- BHUMIKA                                                                                    </a:t>
            </a:r>
            <a:endParaRPr lang="en-US" altLang="zh-CN" sz="2300" b="1" i="0" u="none" strike="noStrike" kern="1200" cap="none" spc="0" baseline="0">
              <a:solidFill>
                <a:schemeClr val="tx1"/>
              </a:solidFill>
              <a:latin typeface="Droid Sans" pitchFamily="0" charset="0"/>
              <a:ea typeface="宋体" pitchFamily="0" charset="0"/>
              <a:cs typeface="Lucida Sans" pitchFamily="0" charset="0"/>
            </a:endParaRPr>
          </a:p>
          <a:p>
            <a:pPr marL="0" indent="0" algn="l">
              <a:lnSpc>
                <a:spcPct val="100000"/>
              </a:lnSpc>
              <a:spcBef>
                <a:spcPts val="0"/>
              </a:spcBef>
              <a:spcAft>
                <a:spcPts val="0"/>
              </a:spcAft>
              <a:buNone/>
            </a:pPr>
            <a:r>
              <a:rPr lang="en-US" altLang="zh-CN" sz="2300" b="1" i="0" u="none" strike="noStrike" kern="1200" cap="none" spc="0" baseline="0">
                <a:solidFill>
                  <a:schemeClr val="tx1"/>
                </a:solidFill>
                <a:latin typeface="Droid Sans" pitchFamily="0" charset="0"/>
                <a:ea typeface="宋体" pitchFamily="0" charset="0"/>
                <a:cs typeface="Lucida Sans" pitchFamily="0" charset="0"/>
              </a:rPr>
              <a:t>                    STUDENT I'D- 2230753</a:t>
            </a:r>
            <a:endParaRPr lang="en-US" altLang="zh-CN" sz="2300" b="1" i="0" u="none" strike="noStrike" kern="1200" cap="none" spc="0" baseline="0">
              <a:solidFill>
                <a:schemeClr val="tx1"/>
              </a:solidFill>
              <a:latin typeface="Droid Sans" pitchFamily="0" charset="0"/>
              <a:ea typeface="宋体" pitchFamily="0" charset="0"/>
              <a:cs typeface="Lucida Sans" pitchFamily="0" charset="0"/>
            </a:endParaRPr>
          </a:p>
          <a:p>
            <a:pPr marL="0" indent="0" algn="l">
              <a:lnSpc>
                <a:spcPct val="100000"/>
              </a:lnSpc>
              <a:spcBef>
                <a:spcPts val="0"/>
              </a:spcBef>
              <a:spcAft>
                <a:spcPts val="0"/>
              </a:spcAft>
              <a:buNone/>
            </a:pPr>
            <a:endParaRPr lang="en-US" altLang="zh-CN" sz="1800" b="1" i="0" u="none" strike="noStrike" kern="1200" cap="none" spc="0" baseline="0">
              <a:solidFill>
                <a:srgbClr val="3B63D2"/>
              </a:solidFill>
              <a:latin typeface="Droid Sans" pitchFamily="0" charset="0"/>
              <a:ea typeface="宋体" pitchFamily="0" charset="0"/>
              <a:cs typeface="Lucida Sans" pitchFamily="0" charset="0"/>
            </a:endParaRPr>
          </a:p>
          <a:p>
            <a:pPr marL="0" indent="0" algn="l">
              <a:lnSpc>
                <a:spcPct val="100000"/>
              </a:lnSpc>
              <a:spcBef>
                <a:spcPts val="0"/>
              </a:spcBef>
              <a:spcAft>
                <a:spcPts val="0"/>
              </a:spcAft>
              <a:buNone/>
            </a:pPr>
            <a:r>
              <a:rPr lang="en-US" altLang="zh-CN" sz="1800" b="1" i="0" u="none" strike="noStrike" kern="1200" cap="none" spc="0" baseline="0">
                <a:solidFill>
                  <a:srgbClr val="3B63D2"/>
                </a:solidFill>
                <a:latin typeface="Droid Sans" pitchFamily="0" charset="0"/>
                <a:ea typeface="宋体" pitchFamily="0" charset="0"/>
                <a:cs typeface="Lucida Sans" pitchFamily="0" charset="0"/>
              </a:rPr>
              <a:t>https://uowtsd-my.sharepoint.com/:p:/g/personal/2230753_student_uwtsd_ac_uk/EXcX5Fjv8H1Ogtj0FcNEJI4BbaMicnN4-Bo7Z8gEXKYs5A?email=j.moore%40uwtsd.ac.uk&amp;e=zzBltW</a:t>
            </a:r>
            <a:endParaRPr lang="zh-CN" altLang="en-US" sz="1600" b="1" i="0" u="none" strike="noStrike" kern="1200" cap="none" spc="0" baseline="0">
              <a:solidFill>
                <a:srgbClr val="3B63D2"/>
              </a:solidFill>
              <a:latin typeface="Droid Sans" pitchFamily="0" charset="0"/>
              <a:ea typeface="宋体" pitchFamily="0" charset="0"/>
              <a:cs typeface="Lucida Sans" pitchFamily="0" charset="0"/>
            </a:endParaRPr>
          </a:p>
        </p:txBody>
      </p:sp>
    </p:spTree>
    <p:extLst>
      <p:ext uri="{BB962C8B-B14F-4D97-AF65-F5344CB8AC3E}">
        <p14:creationId xmlns:p14="http://schemas.microsoft.com/office/powerpoint/2010/main" val="1661386027"/>
      </p:ext>
    </p:extLst>
  </p:cSld>
  <p:clrMapOvr>
    <a:masterClrMapping/>
  </p:clrMapOvr>
</p:sld>
</file>

<file path=ppt/slides/slide2.xml><?xml version="1.0" encoding="utf-8"?>
<p:sld xmlns:p="http://schemas.openxmlformats.org/presentationml/2006/main" xmlns:r="http://schemas.openxmlformats.org/officeDocument/2006/relationships" xmlns:a="http://schemas.openxmlformats.org/drawingml/2006/main">
  <p:cSld>
    <p:bg>
      <p:bgPr>
        <a:solidFill>
          <a:srgbClr val="D8D1C0"/>
        </a:solidFill>
      </p:bgPr>
    </p:bg>
    <p:spTree>
      <p:nvGrpSpPr>
        <p:cNvPr id="1" name=""/>
        <p:cNvGrpSpPr/>
        <p:nvPr/>
      </p:nvGrpSpPr>
      <p:grpSpPr>
        <a:xfrm>
          <a:off x="0" y="0"/>
          <a:ext cx="0" cy="0"/>
          <a:chOff x="0" y="0"/>
          <a:chExt cx="0" cy="0"/>
        </a:xfrm>
      </p:grpSpPr>
      <p:sp>
        <p:nvSpPr>
          <p:cNvPr id="31" name="文本框"/>
          <p:cNvSpPr>
            <a:spLocks noGrp="1"/>
          </p:cNvSpPr>
          <p:nvPr>
            <p:ph type="title"/>
          </p:nvPr>
        </p:nvSpPr>
        <p:spPr>
          <a:xfrm rot="0">
            <a:off x="1297500" y="393750"/>
            <a:ext cx="7038900" cy="914099"/>
          </a:xfrm>
          <a:prstGeom prst="rect"/>
          <a:noFill/>
          <a:ln w="12700" cmpd="sng" cap="flat">
            <a:noFill/>
            <a:prstDash val="solid"/>
            <a:miter/>
          </a:ln>
        </p:spPr>
        <p:txBody>
          <a:bodyPr vert="horz" wrap="square" lIns="91425" tIns="91425" rIns="91425" bIns="91425" anchor="t" anchorCtr="0">
            <a:prstTxWarp prst="textNoShape"/>
          </a:bodyPr>
          <a:lstStyle/>
          <a:p>
            <a:pPr marL="0" indent="0" algn="l">
              <a:lnSpc>
                <a:spcPct val="100000"/>
              </a:lnSpc>
              <a:spcBef>
                <a:spcPts val="0"/>
              </a:spcBef>
              <a:spcAft>
                <a:spcPts val="0"/>
              </a:spcAft>
              <a:buNone/>
            </a:pPr>
            <a:r>
              <a:rPr lang="en-US" altLang="zh-CN" sz="2400" b="1" i="0" u="none" strike="noStrike" kern="1200" cap="none" spc="0" baseline="0">
                <a:solidFill>
                  <a:schemeClr val="tx2"/>
                </a:solidFill>
                <a:latin typeface="Franklin Gothic Book" pitchFamily="0" charset="0"/>
                <a:ea typeface="幼圆" pitchFamily="0" charset="0"/>
                <a:cs typeface="Lucida Sans" pitchFamily="0" charset="0"/>
              </a:rPr>
              <a:t> INTRODUCTION</a:t>
            </a:r>
            <a:endParaRPr lang="zh-CN" altLang="en-US" sz="2400" b="1" i="0" u="none" strike="noStrike" kern="1200" cap="none" spc="0" baseline="0">
              <a:solidFill>
                <a:schemeClr val="tx2"/>
              </a:solidFill>
              <a:latin typeface="Franklin Gothic Book" pitchFamily="0" charset="0"/>
              <a:ea typeface="幼圆" pitchFamily="0" charset="0"/>
              <a:cs typeface="Lucida Sans" pitchFamily="0" charset="0"/>
            </a:endParaRPr>
          </a:p>
        </p:txBody>
      </p:sp>
      <p:sp>
        <p:nvSpPr>
          <p:cNvPr id="32" name="文本框"/>
          <p:cNvSpPr>
            <a:spLocks noGrp="1"/>
          </p:cNvSpPr>
          <p:nvPr>
            <p:ph type="body" idx="1"/>
          </p:nvPr>
        </p:nvSpPr>
        <p:spPr>
          <a:xfrm rot="0">
            <a:off x="303722" y="1405505"/>
            <a:ext cx="8518800" cy="3492900"/>
          </a:xfrm>
          <a:prstGeom prst="rect"/>
          <a:noFill/>
          <a:ln w="12700" cmpd="sng" cap="flat">
            <a:noFill/>
            <a:prstDash val="solid"/>
            <a:miter/>
          </a:ln>
        </p:spPr>
        <p:txBody>
          <a:bodyPr vert="horz" wrap="square" lIns="91425" tIns="91425" rIns="91425" bIns="91425" anchor="t" anchorCtr="0">
            <a:prstTxWarp prst="textNoShape"/>
          </a:bodyPr>
          <a:lstStyle/>
          <a:p>
            <a:pPr marL="457200" indent="-311150" algn="just" fontAlgn="base">
              <a:lnSpc>
                <a:spcPct val="129000"/>
              </a:lnSpc>
              <a:spcBef>
                <a:spcPts val="0"/>
              </a:spcBef>
              <a:spcAft>
                <a:spcPts val="0"/>
              </a:spcAft>
              <a:buClr>
                <a:schemeClr val="accent1"/>
              </a:buClr>
              <a:buSzPts val="1300"/>
              <a:buFont typeface="Wingdings" pitchFamily="2" charset="2"/>
              <a:buChar char="v"/>
            </a:pPr>
            <a:r>
              <a:rPr lang="en-US" altLang="zh-CN" sz="2000" b="0" i="0" u="none" strike="noStrike" kern="1200" cap="none" spc="0" baseline="0">
                <a:solidFill>
                  <a:schemeClr val="tx1"/>
                </a:solidFill>
                <a:latin typeface="Franklin Gothic Book" pitchFamily="0" charset="0"/>
                <a:ea typeface="宋体" pitchFamily="0" charset="0"/>
                <a:cs typeface="Lucida Sans" pitchFamily="0" charset="0"/>
              </a:rPr>
              <a:t>The following presentation will provide a brief recommendation to the Human Resource Management of British Airways </a:t>
            </a:r>
            <a:endParaRPr lang="en-US" altLang="zh-CN" sz="2000" b="0" i="0" u="none" strike="noStrike" kern="1200" cap="none" spc="0" baseline="0">
              <a:solidFill>
                <a:schemeClr val="tx1"/>
              </a:solidFill>
              <a:latin typeface="Franklin Gothic Book" pitchFamily="0" charset="0"/>
              <a:ea typeface="宋体" pitchFamily="0" charset="0"/>
              <a:cs typeface="Lucida Sans" pitchFamily="0" charset="0"/>
            </a:endParaRPr>
          </a:p>
          <a:p>
            <a:pPr marL="457200" indent="-311150" algn="just" fontAlgn="base">
              <a:lnSpc>
                <a:spcPct val="129000"/>
              </a:lnSpc>
              <a:spcBef>
                <a:spcPts val="0"/>
              </a:spcBef>
              <a:spcAft>
                <a:spcPts val="0"/>
              </a:spcAft>
              <a:buClr>
                <a:schemeClr val="accent1"/>
              </a:buClr>
              <a:buSzPts val="1300"/>
              <a:buFont typeface="Wingdings" pitchFamily="2" charset="2"/>
              <a:buChar char="v"/>
            </a:pPr>
            <a:r>
              <a:rPr lang="en-US" altLang="zh-CN" sz="2000" b="0" i="0" u="none" strike="noStrike" kern="1200" cap="none" spc="0" baseline="0">
                <a:solidFill>
                  <a:schemeClr val="tx1"/>
                </a:solidFill>
                <a:latin typeface="Franklin Gothic Book" pitchFamily="0" charset="0"/>
                <a:ea typeface="宋体" pitchFamily="0" charset="0"/>
                <a:cs typeface="Lucida Sans" pitchFamily="0" charset="0"/>
              </a:rPr>
              <a:t>Based on the recommendation made in Assignment 1, this presentation will focus on the skills and approach </a:t>
            </a:r>
            <a:endParaRPr lang="en-US" altLang="zh-CN" sz="2000" b="0" i="0" u="none" strike="noStrike" kern="1200" cap="none" spc="0" baseline="0">
              <a:solidFill>
                <a:schemeClr val="tx1"/>
              </a:solidFill>
              <a:latin typeface="Franklin Gothic Book" pitchFamily="0" charset="0"/>
              <a:ea typeface="宋体" pitchFamily="0" charset="0"/>
              <a:cs typeface="Lucida Sans" pitchFamily="0" charset="0"/>
            </a:endParaRPr>
          </a:p>
          <a:p>
            <a:pPr marL="457200" indent="-311150" algn="just" fontAlgn="base">
              <a:lnSpc>
                <a:spcPct val="129000"/>
              </a:lnSpc>
              <a:spcBef>
                <a:spcPts val="0"/>
              </a:spcBef>
              <a:spcAft>
                <a:spcPts val="0"/>
              </a:spcAft>
              <a:buClr>
                <a:schemeClr val="accent1"/>
              </a:buClr>
              <a:buSzPts val="1300"/>
              <a:buFont typeface="Wingdings" pitchFamily="2" charset="2"/>
              <a:buChar char="v"/>
            </a:pPr>
            <a:r>
              <a:rPr lang="en-US" altLang="zh-CN" sz="2000" b="0" i="0" u="none" strike="noStrike" kern="1200" cap="none" spc="0" baseline="0">
                <a:solidFill>
                  <a:schemeClr val="tx1"/>
                </a:solidFill>
                <a:latin typeface="Franklin Gothic Book" pitchFamily="0" charset="0"/>
                <a:ea typeface="宋体" pitchFamily="0" charset="0"/>
                <a:cs typeface="Lucida Sans" pitchFamily="0" charset="0"/>
              </a:rPr>
              <a:t>The strategies, skills and approaches that can be further used by the HRM to manage the crisis will be discussed here  </a:t>
            </a:r>
            <a:endParaRPr lang="en-US" altLang="zh-CN" sz="2000" b="0" i="0" u="none" strike="noStrike" kern="1200" cap="none" spc="0" baseline="0">
              <a:solidFill>
                <a:schemeClr val="tx1"/>
              </a:solidFill>
              <a:latin typeface="Franklin Gothic Book" pitchFamily="0" charset="0"/>
              <a:ea typeface="宋体" pitchFamily="0" charset="0"/>
              <a:cs typeface="Lucida Sans" pitchFamily="0" charset="0"/>
            </a:endParaRPr>
          </a:p>
          <a:p>
            <a:pPr marL="457200" indent="-311150" algn="just" fontAlgn="base">
              <a:lnSpc>
                <a:spcPct val="129000"/>
              </a:lnSpc>
              <a:spcBef>
                <a:spcPts val="0"/>
              </a:spcBef>
              <a:spcAft>
                <a:spcPts val="0"/>
              </a:spcAft>
              <a:buClr>
                <a:schemeClr val="accent1"/>
              </a:buClr>
              <a:buSzPts val="1300"/>
              <a:buFont typeface="Wingdings" pitchFamily="2" charset="2"/>
              <a:buChar char="v"/>
            </a:pPr>
            <a:r>
              <a:rPr lang="en-US" altLang="zh-CN" sz="2000" b="0" i="0" u="none" strike="noStrike" kern="1200" cap="none" spc="0" baseline="0">
                <a:solidFill>
                  <a:schemeClr val="tx1"/>
                </a:solidFill>
                <a:latin typeface="Franklin Gothic Book" pitchFamily="0" charset="0"/>
                <a:ea typeface="宋体" pitchFamily="0" charset="0"/>
                <a:cs typeface="Lucida Sans" pitchFamily="0" charset="0"/>
              </a:rPr>
              <a:t>Communication, talent management, feedback and fulfilling the basic needs of the employees will be discussed in the following </a:t>
            </a:r>
            <a:endParaRPr lang="en-US" altLang="zh-CN" sz="2000" b="0" i="0" u="none" strike="noStrike" kern="1200" cap="none" spc="0" baseline="0">
              <a:solidFill>
                <a:schemeClr val="tx1"/>
              </a:solidFill>
              <a:latin typeface="Franklin Gothic Book" pitchFamily="0" charset="0"/>
              <a:ea typeface="宋体" pitchFamily="0" charset="0"/>
              <a:cs typeface="Lucida Sans" pitchFamily="0" charset="0"/>
            </a:endParaRPr>
          </a:p>
          <a:p>
            <a:pPr marL="0" indent="0" algn="just">
              <a:lnSpc>
                <a:spcPct val="129000"/>
              </a:lnSpc>
              <a:spcBef>
                <a:spcPts val="0"/>
              </a:spcBef>
              <a:spcAft>
                <a:spcPts val="0"/>
              </a:spcAft>
              <a:buClr>
                <a:schemeClr val="accent1"/>
              </a:buClr>
              <a:buSzPts val="1300"/>
              <a:buFont typeface="Wingdings" pitchFamily="2" charset="2"/>
              <a:buChar char="v"/>
            </a:pPr>
            <a:endParaRPr lang="zh-CN" altLang="en-US" sz="2000" b="0" i="0" u="none" strike="noStrike" kern="1200" cap="none" spc="0" baseline="0">
              <a:solidFill>
                <a:schemeClr val="tx1"/>
              </a:solidFill>
              <a:latin typeface="Franklin Gothic Book" pitchFamily="0" charset="0"/>
              <a:ea typeface="宋体" pitchFamily="0" charset="0"/>
              <a:cs typeface="Lucida Sans" pitchFamily="0" charset="0"/>
            </a:endParaRPr>
          </a:p>
        </p:txBody>
      </p:sp>
      <p:pic>
        <p:nvPicPr>
          <p:cNvPr id="33" name="图片" descr="British-Airways-Logo.png"/>
          <p:cNvPicPr>
            <a:picLocks noChangeAspect="1"/>
          </p:cNvPicPr>
          <p:nvPr/>
        </p:nvPicPr>
        <p:blipFill>
          <a:blip r:embed="rId1" cstate="print"/>
          <a:stretch>
            <a:fillRect/>
          </a:stretch>
        </p:blipFill>
        <p:spPr>
          <a:xfrm rot="0">
            <a:off x="6667499" y="-323848"/>
            <a:ext cx="2091619" cy="1466850"/>
          </a:xfrm>
          <a:prstGeom prst="rect"/>
          <a:noFill/>
          <a:ln w="12700" cmpd="sng" cap="flat">
            <a:noFill/>
            <a:prstDash val="solid"/>
            <a:miter/>
          </a:ln>
        </p:spPr>
      </p:pic>
    </p:spTree>
    <p:extLst>
      <p:ext uri="{BB962C8B-B14F-4D97-AF65-F5344CB8AC3E}">
        <p14:creationId xmlns:p14="http://schemas.microsoft.com/office/powerpoint/2010/main" val="170933655"/>
      </p:ext>
    </p:extLst>
  </p:cSld>
  <p:clrMapOvr>
    <a:masterClrMapping/>
  </p:clrMapOvr>
</p:sld>
</file>

<file path=ppt/slides/slide3.xml><?xml version="1.0" encoding="utf-8"?>
<p:sld xmlns:p="http://schemas.openxmlformats.org/presentationml/2006/main" xmlns:r="http://schemas.openxmlformats.org/officeDocument/2006/relationships" xmlns:a="http://schemas.openxmlformats.org/drawingml/2006/main">
  <p:cSld>
    <p:bg>
      <p:bgPr>
        <a:solidFill>
          <a:srgbClr val="D8D1C0"/>
        </a:solidFill>
      </p:bgPr>
    </p:bg>
    <p:spTree>
      <p:nvGrpSpPr>
        <p:cNvPr id="1" name=""/>
        <p:cNvGrpSpPr/>
        <p:nvPr/>
      </p:nvGrpSpPr>
      <p:grpSpPr>
        <a:xfrm>
          <a:off x="0" y="0"/>
          <a:ext cx="0" cy="0"/>
          <a:chOff x="0" y="0"/>
          <a:chExt cx="0" cy="0"/>
        </a:xfrm>
      </p:grpSpPr>
      <p:sp>
        <p:nvSpPr>
          <p:cNvPr id="36" name="文本框"/>
          <p:cNvSpPr>
            <a:spLocks noGrp="1"/>
          </p:cNvSpPr>
          <p:nvPr>
            <p:ph type="title"/>
          </p:nvPr>
        </p:nvSpPr>
        <p:spPr>
          <a:xfrm rot="0">
            <a:off x="1297499" y="393750"/>
            <a:ext cx="7447005" cy="914099"/>
          </a:xfrm>
          <a:prstGeom prst="rect"/>
          <a:noFill/>
          <a:ln w="12700" cmpd="sng" cap="flat">
            <a:noFill/>
            <a:prstDash val="solid"/>
            <a:miter/>
          </a:ln>
        </p:spPr>
        <p:txBody>
          <a:bodyPr vert="horz" wrap="square" lIns="91425" tIns="91425" rIns="91425" bIns="91425" anchor="t" anchorCtr="0">
            <a:prstTxWarp prst="textNoShape"/>
          </a:bodyPr>
          <a:lstStyle/>
          <a:p>
            <a:pPr marL="0" indent="0" algn="l">
              <a:lnSpc>
                <a:spcPct val="100000"/>
              </a:lnSpc>
              <a:spcBef>
                <a:spcPts val="0"/>
              </a:spcBef>
              <a:spcAft>
                <a:spcPts val="0"/>
              </a:spcAft>
              <a:buNone/>
            </a:pPr>
            <a:r>
              <a:rPr lang="en-US" altLang="zh-CN" sz="2400" b="1" i="0" u="none" strike="noStrike" kern="1200" cap="none" spc="0" baseline="0">
                <a:solidFill>
                  <a:schemeClr val="tx2"/>
                </a:solidFill>
                <a:effectLst>
                  <a:outerShdw sx="100000" sy="100000" blurRad="38100" dir="2700000" dist="38100" algn="tl">
                    <a:srgbClr val="000000">
                      <a:alpha val="43000"/>
                    </a:srgbClr>
                  </a:outerShdw>
                </a:effectLst>
                <a:latin typeface="Franklin Gothic Book" pitchFamily="0" charset="0"/>
                <a:ea typeface="幼圆" pitchFamily="0" charset="0"/>
                <a:cs typeface="Lucida Sans" pitchFamily="0" charset="0"/>
              </a:rPr>
              <a:t>OVERVIEW OF THE ORGANISATION AND ITS ISSUES </a:t>
            </a:r>
            <a:endParaRPr lang="zh-CN" altLang="en-US" sz="2400" b="0" i="0" u="none" strike="noStrike" kern="1200" cap="none" spc="0" baseline="0">
              <a:solidFill>
                <a:schemeClr val="tx2"/>
              </a:solidFill>
              <a:effectLst>
                <a:outerShdw sx="100000" sy="100000" blurRad="38100" dir="2700000" dist="38100" algn="tl">
                  <a:srgbClr val="000000">
                    <a:alpha val="43000"/>
                  </a:srgbClr>
                </a:outerShdw>
              </a:effectLst>
              <a:latin typeface="Franklin Gothic Book" pitchFamily="0" charset="0"/>
              <a:ea typeface="幼圆" pitchFamily="0" charset="0"/>
              <a:cs typeface="Lucida Sans" pitchFamily="0" charset="0"/>
            </a:endParaRPr>
          </a:p>
        </p:txBody>
      </p:sp>
      <p:sp>
        <p:nvSpPr>
          <p:cNvPr id="37" name="文本框"/>
          <p:cNvSpPr>
            <a:spLocks noGrp="1"/>
          </p:cNvSpPr>
          <p:nvPr>
            <p:ph type="body" idx="1"/>
          </p:nvPr>
        </p:nvSpPr>
        <p:spPr>
          <a:xfrm rot="0">
            <a:off x="1297500" y="1338950"/>
            <a:ext cx="7038900" cy="2911200"/>
          </a:xfrm>
          <a:prstGeom prst="rect"/>
          <a:noFill/>
          <a:ln w="12700" cmpd="sng" cap="flat">
            <a:noFill/>
            <a:prstDash val="solid"/>
            <a:miter/>
          </a:ln>
        </p:spPr>
        <p:txBody>
          <a:bodyPr vert="horz" wrap="square" lIns="91425" tIns="91425" rIns="91425" bIns="91425" anchor="t" anchorCtr="0">
            <a:prstTxWarp prst="textNoShape"/>
          </a:bodyPr>
          <a:lstStyle/>
          <a:p>
            <a:pPr marL="457200" indent="-311150" algn="just" fontAlgn="base">
              <a:lnSpc>
                <a:spcPct val="150000"/>
              </a:lnSpc>
              <a:spcBef>
                <a:spcPts val="0"/>
              </a:spcBef>
              <a:spcAft>
                <a:spcPts val="0"/>
              </a:spcAft>
              <a:buClr>
                <a:schemeClr val="accent1"/>
              </a:buClr>
              <a:buSzPts val="1300"/>
              <a:buFont typeface="Wingdings" pitchFamily="2" charset="2"/>
              <a:buChar char="v"/>
            </a:pP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British Airways is a global airline that is operating for more than 100 years (British Airways, 2023)</a:t>
            </a:r>
            <a:endParaRPr lang="en-US" altLang="zh-CN" sz="1400" b="0" i="0" u="none" strike="noStrike" kern="1200" cap="none" spc="0" baseline="0">
              <a:solidFill>
                <a:schemeClr val="tx1"/>
              </a:solidFill>
              <a:latin typeface="Franklin Gothic Book" pitchFamily="0" charset="0"/>
              <a:ea typeface="宋体" pitchFamily="0" charset="0"/>
              <a:cs typeface="Lucida Sans" pitchFamily="0" charset="0"/>
            </a:endParaRPr>
          </a:p>
          <a:p>
            <a:pPr marL="457200" indent="-311150" algn="just" fontAlgn="base">
              <a:lnSpc>
                <a:spcPct val="150000"/>
              </a:lnSpc>
              <a:spcBef>
                <a:spcPts val="0"/>
              </a:spcBef>
              <a:spcAft>
                <a:spcPts val="0"/>
              </a:spcAft>
              <a:buClr>
                <a:schemeClr val="accent1"/>
              </a:buClr>
              <a:buSzPts val="1300"/>
              <a:buFont typeface="Wingdings" pitchFamily="2" charset="2"/>
              <a:buChar char="v"/>
            </a:pP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The company has more than 3000 employees working with them (British Airways, 2023)</a:t>
            </a:r>
            <a:endParaRPr lang="en-US" altLang="zh-CN" sz="1400" b="0" i="0" u="none" strike="noStrike" kern="1200" cap="none" spc="0" baseline="0">
              <a:solidFill>
                <a:schemeClr val="tx1"/>
              </a:solidFill>
              <a:latin typeface="Franklin Gothic Book" pitchFamily="0" charset="0"/>
              <a:ea typeface="宋体" pitchFamily="0" charset="0"/>
              <a:cs typeface="Lucida Sans" pitchFamily="0" charset="0"/>
            </a:endParaRPr>
          </a:p>
          <a:p>
            <a:pPr marL="457200" indent="-311150" algn="just" fontAlgn="base">
              <a:lnSpc>
                <a:spcPct val="150000"/>
              </a:lnSpc>
              <a:spcBef>
                <a:spcPts val="0"/>
              </a:spcBef>
              <a:spcAft>
                <a:spcPts val="0"/>
              </a:spcAft>
              <a:buClr>
                <a:schemeClr val="accent1"/>
              </a:buClr>
              <a:buSzPts val="1300"/>
              <a:buFont typeface="Wingdings" pitchFamily="2" charset="2"/>
              <a:buChar char="v"/>
            </a:pP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However, employee engagement has become a major challenge for the </a:t>
            </a: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organisation</a:t>
            </a: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 </a:t>
            </a:r>
            <a:endParaRPr lang="en-US" altLang="zh-CN" sz="1400" b="0" i="0" u="none" strike="noStrike" kern="1200" cap="none" spc="0" baseline="0">
              <a:solidFill>
                <a:schemeClr val="tx1"/>
              </a:solidFill>
              <a:latin typeface="Franklin Gothic Book" pitchFamily="0" charset="0"/>
              <a:ea typeface="宋体" pitchFamily="0" charset="0"/>
              <a:cs typeface="Lucida Sans" pitchFamily="0" charset="0"/>
            </a:endParaRPr>
          </a:p>
          <a:p>
            <a:pPr marL="457200" indent="-311150" algn="just" fontAlgn="base">
              <a:lnSpc>
                <a:spcPct val="150000"/>
              </a:lnSpc>
              <a:spcBef>
                <a:spcPts val="0"/>
              </a:spcBef>
              <a:spcAft>
                <a:spcPts val="0"/>
              </a:spcAft>
              <a:buClr>
                <a:schemeClr val="accent1"/>
              </a:buClr>
              <a:buSzPts val="1300"/>
              <a:buFont typeface="Wingdings" pitchFamily="2" charset="2"/>
              <a:buChar char="v"/>
            </a:pP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Increasing living costs and changing business environment had led the company to face challenges in managing employees </a:t>
            </a:r>
            <a:endParaRPr lang="zh-CN" altLang="en-US" sz="1400" b="0" i="0" u="none" strike="noStrike" kern="1200" cap="none" spc="0" baseline="0">
              <a:solidFill>
                <a:schemeClr val="tx1"/>
              </a:solidFill>
              <a:latin typeface="Franklin Gothic Book" pitchFamily="0" charset="0"/>
              <a:ea typeface="宋体" pitchFamily="0" charset="0"/>
              <a:cs typeface="Lucida Sans" pitchFamily="0" charset="0"/>
            </a:endParaRPr>
          </a:p>
        </p:txBody>
      </p:sp>
      <p:pic>
        <p:nvPicPr>
          <p:cNvPr id="38" name="图片" descr="British-Airways-Logo.png"/>
          <p:cNvPicPr>
            <a:picLocks noChangeAspect="1"/>
          </p:cNvPicPr>
          <p:nvPr/>
        </p:nvPicPr>
        <p:blipFill>
          <a:blip r:embed="rId1" cstate="print"/>
          <a:stretch>
            <a:fillRect/>
          </a:stretch>
        </p:blipFill>
        <p:spPr>
          <a:xfrm rot="0">
            <a:off x="6419849" y="3676650"/>
            <a:ext cx="2091619" cy="1466849"/>
          </a:xfrm>
          <a:prstGeom prst="rect"/>
          <a:noFill/>
          <a:ln w="12700" cmpd="sng" cap="flat">
            <a:noFill/>
            <a:prstDash val="solid"/>
            <a:miter/>
          </a:ln>
        </p:spPr>
      </p:pic>
      <p:pic>
        <p:nvPicPr>
          <p:cNvPr id="39" name="图片"/>
          <p:cNvPicPr>
            <a:picLocks noChangeAspect="1"/>
          </p:cNvPicPr>
          <p:nvPr/>
        </p:nvPicPr>
        <p:blipFill>
          <a:blip r:embed="rId2" cstate="print"/>
          <a:stretch>
            <a:fillRect/>
          </a:stretch>
        </p:blipFill>
        <p:spPr>
          <a:xfrm rot="0">
            <a:off x="609600" y="3609975"/>
            <a:ext cx="3855028" cy="1133474"/>
          </a:xfrm>
          <a:prstGeom prst="rect"/>
          <a:noFill/>
          <a:ln w="12700" cmpd="sng" cap="flat">
            <a:noFill/>
            <a:prstDash val="solid"/>
            <a:round/>
          </a:ln>
          <a:effectLst>
            <a:outerShdw sx="100000" sy="100000" algn="tl" rotWithShape="0" blurRad="292100" dist="139700" dir="2700000">
              <a:srgbClr val="333333">
                <a:alpha val="64705"/>
              </a:srgbClr>
            </a:outerShdw>
          </a:effectLst>
        </p:spPr>
      </p:pic>
    </p:spTree>
    <p:extLst>
      <p:ext uri="{BB962C8B-B14F-4D97-AF65-F5344CB8AC3E}">
        <p14:creationId xmlns:p14="http://schemas.microsoft.com/office/powerpoint/2010/main" val="521604111"/>
      </p:ext>
    </p:extLst>
  </p:cSld>
  <p:clrMapOvr>
    <a:masterClrMapping/>
  </p:clrMapOvr>
</p:sld>
</file>

<file path=ppt/slides/slide4.xml><?xml version="1.0" encoding="utf-8"?>
<p:sld xmlns:p="http://schemas.openxmlformats.org/presentationml/2006/main" xmlns:r="http://schemas.openxmlformats.org/officeDocument/2006/relationships" xmlns:a="http://schemas.openxmlformats.org/drawingml/2006/main">
  <p:cSld>
    <p:bg>
      <p:bgPr>
        <a:solidFill>
          <a:srgbClr val="D8D1C0"/>
        </a:solidFill>
      </p:bgPr>
    </p:bg>
    <p:spTree>
      <p:nvGrpSpPr>
        <p:cNvPr id="1" name=""/>
        <p:cNvGrpSpPr/>
        <p:nvPr/>
      </p:nvGrpSpPr>
      <p:grpSpPr>
        <a:xfrm>
          <a:off x="0" y="0"/>
          <a:ext cx="0" cy="0"/>
          <a:chOff x="0" y="0"/>
          <a:chExt cx="0" cy="0"/>
        </a:xfrm>
      </p:grpSpPr>
      <p:sp>
        <p:nvSpPr>
          <p:cNvPr id="42" name="文本框"/>
          <p:cNvSpPr>
            <a:spLocks noGrp="1"/>
          </p:cNvSpPr>
          <p:nvPr>
            <p:ph type="title"/>
          </p:nvPr>
        </p:nvSpPr>
        <p:spPr>
          <a:xfrm rot="0">
            <a:off x="1211775" y="384225"/>
            <a:ext cx="7038900" cy="914099"/>
          </a:xfrm>
          <a:prstGeom prst="rect"/>
          <a:noFill/>
          <a:ln w="12700" cmpd="sng" cap="flat">
            <a:noFill/>
            <a:prstDash val="solid"/>
            <a:miter/>
          </a:ln>
        </p:spPr>
        <p:txBody>
          <a:bodyPr vert="horz" wrap="square" lIns="91425" tIns="91425" rIns="91425" bIns="91425" anchor="t" anchorCtr="0">
            <a:prstTxWarp prst="textNoShape"/>
          </a:bodyPr>
          <a:lstStyle/>
          <a:p>
            <a:pPr marL="0" indent="0" algn="l">
              <a:lnSpc>
                <a:spcPct val="100000"/>
              </a:lnSpc>
              <a:spcBef>
                <a:spcPts val="0"/>
              </a:spcBef>
              <a:spcAft>
                <a:spcPts val="0"/>
              </a:spcAft>
              <a:buNone/>
            </a:pPr>
            <a:r>
              <a:rPr lang="en-US" altLang="zh-CN" sz="2400" b="1" i="0" u="none" strike="noStrike" kern="1200" cap="none" spc="0" baseline="0">
                <a:solidFill>
                  <a:schemeClr val="tx2"/>
                </a:solidFill>
                <a:latin typeface="Franklin Gothic Book" pitchFamily="0" charset="0"/>
                <a:ea typeface="幼圆" pitchFamily="0" charset="0"/>
                <a:cs typeface="Lucida Sans" pitchFamily="0" charset="0"/>
              </a:rPr>
              <a:t>OVERVIEW OF THE PRIORITY AREA </a:t>
            </a:r>
            <a:endParaRPr lang="zh-CN" altLang="en-US" sz="2400" b="1" i="0" u="none" strike="noStrike" kern="1200" cap="none" spc="0" baseline="0">
              <a:solidFill>
                <a:schemeClr val="tx2"/>
              </a:solidFill>
              <a:latin typeface="Franklin Gothic Book" pitchFamily="0" charset="0"/>
              <a:ea typeface="幼圆" pitchFamily="0" charset="0"/>
              <a:cs typeface="Lucida Sans" pitchFamily="0" charset="0"/>
            </a:endParaRPr>
          </a:p>
        </p:txBody>
      </p:sp>
      <p:sp>
        <p:nvSpPr>
          <p:cNvPr id="43" name="文本框"/>
          <p:cNvSpPr>
            <a:spLocks noGrp="1"/>
          </p:cNvSpPr>
          <p:nvPr>
            <p:ph type="body" idx="1"/>
          </p:nvPr>
        </p:nvSpPr>
        <p:spPr>
          <a:xfrm rot="0">
            <a:off x="1297500" y="1567550"/>
            <a:ext cx="7038900" cy="2911200"/>
          </a:xfrm>
          <a:prstGeom prst="rect"/>
          <a:noFill/>
          <a:ln w="12700" cmpd="sng" cap="flat">
            <a:noFill/>
            <a:prstDash val="solid"/>
            <a:miter/>
          </a:ln>
        </p:spPr>
        <p:txBody>
          <a:bodyPr vert="horz" wrap="square" lIns="91425" tIns="91425" rIns="91425" bIns="91425" anchor="t" anchorCtr="0">
            <a:prstTxWarp prst="textNoShape"/>
          </a:bodyPr>
          <a:lstStyle/>
          <a:p>
            <a:pPr marL="457200" indent="-311150" algn="just" fontAlgn="base">
              <a:lnSpc>
                <a:spcPct val="129000"/>
              </a:lnSpc>
              <a:spcBef>
                <a:spcPts val="0"/>
              </a:spcBef>
              <a:spcAft>
                <a:spcPts val="0"/>
              </a:spcAft>
              <a:buClr>
                <a:schemeClr val="accent1"/>
              </a:buClr>
              <a:buSzPts val="1300"/>
              <a:buFont typeface="Wingdings" pitchFamily="2" charset="2"/>
              <a:buChar char="v"/>
            </a:pPr>
            <a:r>
              <a:rPr lang="en-US" altLang="zh-CN" sz="1200" b="0" i="0" u="none" strike="noStrike" kern="1200" cap="none" spc="0" baseline="0">
                <a:solidFill>
                  <a:schemeClr val="tx1"/>
                </a:solidFill>
                <a:latin typeface="Franklin Gothic Book" pitchFamily="0" charset="0"/>
                <a:ea typeface="宋体" pitchFamily="0" charset="0"/>
                <a:cs typeface="Lucida Sans" pitchFamily="0" charset="0"/>
              </a:rPr>
              <a:t>According to a current news increasing cost of living has disruptively affected employee engagement (Stewart, 2022)</a:t>
            </a:r>
            <a:endParaRPr lang="en-US" altLang="zh-CN" sz="1200" b="0" i="0" u="none" strike="noStrike" kern="1200" cap="none" spc="0" baseline="0">
              <a:solidFill>
                <a:schemeClr val="tx1"/>
              </a:solidFill>
              <a:latin typeface="Franklin Gothic Book" pitchFamily="0" charset="0"/>
              <a:ea typeface="宋体" pitchFamily="0" charset="0"/>
              <a:cs typeface="Lucida Sans" pitchFamily="0" charset="0"/>
            </a:endParaRPr>
          </a:p>
          <a:p>
            <a:pPr marL="457200" indent="-311150" algn="just" fontAlgn="base">
              <a:lnSpc>
                <a:spcPct val="129000"/>
              </a:lnSpc>
              <a:spcBef>
                <a:spcPts val="0"/>
              </a:spcBef>
              <a:spcAft>
                <a:spcPts val="0"/>
              </a:spcAft>
              <a:buClr>
                <a:schemeClr val="accent1"/>
              </a:buClr>
              <a:buSzPts val="1300"/>
              <a:buFont typeface="Wingdings" pitchFamily="2" charset="2"/>
              <a:buChar char="v"/>
            </a:pPr>
            <a:r>
              <a:rPr lang="en-US" altLang="zh-CN" sz="1200" b="0" i="0" u="none" strike="noStrike" kern="1200" cap="none" spc="0" baseline="0">
                <a:solidFill>
                  <a:schemeClr val="tx1"/>
                </a:solidFill>
                <a:latin typeface="Franklin Gothic Book" pitchFamily="0" charset="0"/>
                <a:ea typeface="宋体" pitchFamily="0" charset="0"/>
                <a:cs typeface="Lucida Sans" pitchFamily="0" charset="0"/>
              </a:rPr>
              <a:t>It has caused anxiety, stress and distraction that has further affected increasing absenteeism and decreasing productivity </a:t>
            </a:r>
            <a:endParaRPr lang="en-US" altLang="zh-CN" sz="1200" b="0" i="0" u="none" strike="noStrike" kern="1200" cap="none" spc="0" baseline="0">
              <a:solidFill>
                <a:schemeClr val="tx1"/>
              </a:solidFill>
              <a:latin typeface="Franklin Gothic Book" pitchFamily="0" charset="0"/>
              <a:ea typeface="宋体" pitchFamily="0" charset="0"/>
              <a:cs typeface="Lucida Sans" pitchFamily="0" charset="0"/>
            </a:endParaRPr>
          </a:p>
          <a:p>
            <a:pPr marL="457200" indent="-311150" algn="just" fontAlgn="base">
              <a:lnSpc>
                <a:spcPct val="129000"/>
              </a:lnSpc>
              <a:spcBef>
                <a:spcPts val="0"/>
              </a:spcBef>
              <a:spcAft>
                <a:spcPts val="0"/>
              </a:spcAft>
              <a:buClr>
                <a:schemeClr val="accent1"/>
              </a:buClr>
              <a:buSzPts val="1300"/>
              <a:buFont typeface="Wingdings" pitchFamily="2" charset="2"/>
              <a:buChar char="v"/>
            </a:pPr>
            <a:r>
              <a:rPr lang="en-US" altLang="zh-CN" sz="1200" b="0" i="0" u="none" strike="noStrike" kern="1200" cap="none" spc="0" baseline="0">
                <a:solidFill>
                  <a:schemeClr val="tx1"/>
                </a:solidFill>
                <a:latin typeface="Franklin Gothic Book" pitchFamily="0" charset="0"/>
                <a:ea typeface="宋体" pitchFamily="0" charset="0"/>
                <a:cs typeface="Lucida Sans" pitchFamily="0" charset="0"/>
              </a:rPr>
              <a:t>British Airways employees has also voted for strike due to job cuts and low amount of salaries (Mugabe, 2022)</a:t>
            </a:r>
            <a:endParaRPr lang="en-US" altLang="zh-CN" sz="1200" b="0" i="0" u="none" strike="noStrike" kern="1200" cap="none" spc="0" baseline="0">
              <a:solidFill>
                <a:schemeClr val="tx1"/>
              </a:solidFill>
              <a:latin typeface="Franklin Gothic Book" pitchFamily="0" charset="0"/>
              <a:ea typeface="宋体" pitchFamily="0" charset="0"/>
              <a:cs typeface="Lucida Sans" pitchFamily="0" charset="0"/>
            </a:endParaRPr>
          </a:p>
          <a:p>
            <a:pPr marL="457200" indent="-311150" algn="just" fontAlgn="base">
              <a:lnSpc>
                <a:spcPct val="129000"/>
              </a:lnSpc>
              <a:spcBef>
                <a:spcPts val="0"/>
              </a:spcBef>
              <a:spcAft>
                <a:spcPts val="0"/>
              </a:spcAft>
              <a:buClr>
                <a:schemeClr val="accent1"/>
              </a:buClr>
              <a:buSzPts val="1300"/>
              <a:buFont typeface="Wingdings" pitchFamily="2" charset="2"/>
              <a:buChar char="v"/>
            </a:pPr>
            <a:r>
              <a:rPr lang="en-US" altLang="zh-CN" sz="1200" b="0" i="0" u="none" strike="noStrike" kern="1200" cap="none" spc="0" baseline="0">
                <a:solidFill>
                  <a:schemeClr val="tx1"/>
                </a:solidFill>
                <a:latin typeface="Franklin Gothic Book" pitchFamily="0" charset="0"/>
                <a:ea typeface="宋体" pitchFamily="0" charset="0"/>
                <a:cs typeface="Lucida Sans" pitchFamily="0" charset="0"/>
              </a:rPr>
              <a:t>All these reasons have influenced lack of employee engagement and productivity within the </a:t>
            </a:r>
            <a:r>
              <a:rPr lang="en-US" altLang="zh-CN" sz="1200" b="0" i="0" u="none" strike="noStrike" kern="1200" cap="none" spc="0" baseline="0">
                <a:solidFill>
                  <a:schemeClr val="tx1"/>
                </a:solidFill>
                <a:latin typeface="Franklin Gothic Book" pitchFamily="0" charset="0"/>
                <a:ea typeface="宋体" pitchFamily="0" charset="0"/>
                <a:cs typeface="Lucida Sans" pitchFamily="0" charset="0"/>
              </a:rPr>
              <a:t>organisation</a:t>
            </a:r>
            <a:r>
              <a:rPr lang="en-US" altLang="zh-CN" sz="1200" b="0" i="0" u="none" strike="noStrike" kern="1200" cap="none" spc="0" baseline="0">
                <a:solidFill>
                  <a:schemeClr val="tx1"/>
                </a:solidFill>
                <a:latin typeface="Franklin Gothic Book" pitchFamily="0" charset="0"/>
                <a:ea typeface="宋体" pitchFamily="0" charset="0"/>
                <a:cs typeface="Lucida Sans" pitchFamily="0" charset="0"/>
              </a:rPr>
              <a:t> of British Airways </a:t>
            </a:r>
            <a:endParaRPr lang="en-US" altLang="zh-CN" sz="1200" b="0" i="0" u="none" strike="noStrike" kern="1200" cap="none" spc="0" baseline="0">
              <a:solidFill>
                <a:schemeClr val="tx1"/>
              </a:solidFill>
              <a:latin typeface="Franklin Gothic Book" pitchFamily="0" charset="0"/>
              <a:ea typeface="宋体" pitchFamily="0" charset="0"/>
              <a:cs typeface="Lucida Sans" pitchFamily="0" charset="0"/>
            </a:endParaRPr>
          </a:p>
          <a:p>
            <a:pPr marL="457200" indent="-311150" algn="just" fontAlgn="base">
              <a:lnSpc>
                <a:spcPct val="129000"/>
              </a:lnSpc>
              <a:spcBef>
                <a:spcPts val="0"/>
              </a:spcBef>
              <a:spcAft>
                <a:spcPts val="0"/>
              </a:spcAft>
              <a:buClr>
                <a:schemeClr val="accent1"/>
              </a:buClr>
              <a:buSzPts val="1300"/>
              <a:buFont typeface="Wingdings" pitchFamily="2" charset="2"/>
              <a:buChar char="v"/>
            </a:pPr>
            <a:r>
              <a:rPr lang="en-US" altLang="zh-CN" sz="1200" b="0" i="0" u="none" strike="noStrike" kern="1200" cap="none" spc="0" baseline="0">
                <a:solidFill>
                  <a:schemeClr val="tx1"/>
                </a:solidFill>
                <a:latin typeface="Franklin Gothic Book" pitchFamily="0" charset="0"/>
                <a:ea typeface="宋体" pitchFamily="0" charset="0"/>
                <a:cs typeface="Lucida Sans" pitchFamily="0" charset="0"/>
              </a:rPr>
              <a:t>The priority area of the assignment is lack of employee engagement within </a:t>
            </a:r>
            <a:r>
              <a:rPr lang="en-US" altLang="zh-CN" sz="1200" b="0" i="0" u="none" strike="noStrike" kern="1200" cap="none" spc="0" baseline="0">
                <a:solidFill>
                  <a:schemeClr val="tx1"/>
                </a:solidFill>
                <a:latin typeface="Franklin Gothic Book" pitchFamily="0" charset="0"/>
                <a:ea typeface="宋体" pitchFamily="0" charset="0"/>
                <a:cs typeface="Lucida Sans" pitchFamily="0" charset="0"/>
              </a:rPr>
              <a:t>british</a:t>
            </a:r>
            <a:r>
              <a:rPr lang="en-US" altLang="zh-CN" sz="1200" b="0" i="0" u="none" strike="noStrike" kern="1200" cap="none" spc="0" baseline="0">
                <a:solidFill>
                  <a:schemeClr val="tx1"/>
                </a:solidFill>
                <a:latin typeface="Franklin Gothic Book" pitchFamily="0" charset="0"/>
                <a:ea typeface="宋体" pitchFamily="0" charset="0"/>
                <a:cs typeface="Lucida Sans" pitchFamily="0" charset="0"/>
              </a:rPr>
              <a:t> Airways </a:t>
            </a:r>
            <a:endParaRPr lang="zh-CN" altLang="en-US" sz="1200" b="0" i="0" u="none" strike="noStrike" kern="1200" cap="none" spc="0" baseline="0">
              <a:solidFill>
                <a:schemeClr val="tx1"/>
              </a:solidFill>
              <a:latin typeface="Franklin Gothic Book" pitchFamily="0" charset="0"/>
              <a:ea typeface="宋体" pitchFamily="0" charset="0"/>
              <a:cs typeface="Lucida Sans" pitchFamily="0" charset="0"/>
            </a:endParaRPr>
          </a:p>
        </p:txBody>
      </p:sp>
      <p:pic>
        <p:nvPicPr>
          <p:cNvPr id="44" name="图片" descr="British-Airways-Logo.png"/>
          <p:cNvPicPr>
            <a:picLocks noChangeAspect="1"/>
          </p:cNvPicPr>
          <p:nvPr/>
        </p:nvPicPr>
        <p:blipFill>
          <a:blip r:embed="rId1" cstate="print"/>
          <a:stretch>
            <a:fillRect/>
          </a:stretch>
        </p:blipFill>
        <p:spPr>
          <a:xfrm rot="0">
            <a:off x="6871406" y="-276225"/>
            <a:ext cx="2091619" cy="1466850"/>
          </a:xfrm>
          <a:prstGeom prst="rect"/>
          <a:noFill/>
          <a:ln w="12700" cmpd="sng" cap="flat">
            <a:noFill/>
            <a:prstDash val="solid"/>
            <a:miter/>
          </a:ln>
        </p:spPr>
      </p:pic>
    </p:spTree>
    <p:extLst>
      <p:ext uri="{BB962C8B-B14F-4D97-AF65-F5344CB8AC3E}">
        <p14:creationId xmlns:p14="http://schemas.microsoft.com/office/powerpoint/2010/main" val="1108259888"/>
      </p:ext>
    </p:extLst>
  </p:cSld>
  <p:clrMapOvr>
    <a:masterClrMapping/>
  </p:clrMapOvr>
</p:sld>
</file>

<file path=ppt/slides/slide5.xml><?xml version="1.0" encoding="utf-8"?>
<p:sld xmlns:p="http://schemas.openxmlformats.org/presentationml/2006/main" xmlns:r="http://schemas.openxmlformats.org/officeDocument/2006/relationships" xmlns:a="http://schemas.openxmlformats.org/drawingml/2006/main">
  <p:cSld>
    <p:bg>
      <p:bgPr>
        <a:solidFill>
          <a:srgbClr val="D8D1C0"/>
        </a:solidFill>
      </p:bgPr>
    </p:bg>
    <p:spTree>
      <p:nvGrpSpPr>
        <p:cNvPr id="1" name=""/>
        <p:cNvGrpSpPr/>
        <p:nvPr/>
      </p:nvGrpSpPr>
      <p:grpSpPr>
        <a:xfrm>
          <a:off x="0" y="0"/>
          <a:ext cx="0" cy="0"/>
          <a:chOff x="0" y="0"/>
          <a:chExt cx="0" cy="0"/>
        </a:xfrm>
      </p:grpSpPr>
      <p:sp>
        <p:nvSpPr>
          <p:cNvPr id="47" name="文本框"/>
          <p:cNvSpPr>
            <a:spLocks noGrp="1"/>
          </p:cNvSpPr>
          <p:nvPr>
            <p:ph type="title"/>
          </p:nvPr>
        </p:nvSpPr>
        <p:spPr>
          <a:xfrm rot="0">
            <a:off x="1297500" y="393750"/>
            <a:ext cx="7038900" cy="914099"/>
          </a:xfrm>
          <a:prstGeom prst="rect"/>
          <a:noFill/>
          <a:ln w="12700" cmpd="sng" cap="flat">
            <a:noFill/>
            <a:prstDash val="solid"/>
            <a:miter/>
          </a:ln>
        </p:spPr>
        <p:txBody>
          <a:bodyPr vert="horz" wrap="square" lIns="91425" tIns="91425" rIns="91425" bIns="91425" anchor="t" anchorCtr="0">
            <a:prstTxWarp prst="textNoShape"/>
          </a:bodyPr>
          <a:lstStyle/>
          <a:p>
            <a:pPr marL="0" indent="0" algn="l">
              <a:lnSpc>
                <a:spcPct val="100000"/>
              </a:lnSpc>
              <a:spcBef>
                <a:spcPts val="0"/>
              </a:spcBef>
              <a:spcAft>
                <a:spcPts val="0"/>
              </a:spcAft>
              <a:buNone/>
            </a:pPr>
            <a:r>
              <a:rPr lang="en-US" altLang="zh-CN" sz="2400" b="1" i="0" u="none" strike="noStrike" kern="1200" cap="none" spc="0" baseline="0">
                <a:solidFill>
                  <a:schemeClr val="tx2"/>
                </a:solidFill>
                <a:latin typeface="Franklin Gothic Book" pitchFamily="0" charset="0"/>
                <a:ea typeface="幼圆" pitchFamily="0" charset="0"/>
                <a:cs typeface="Lucida Sans" pitchFamily="0" charset="0"/>
              </a:rPr>
              <a:t>CONTD.</a:t>
            </a:r>
            <a:endParaRPr lang="zh-CN" altLang="en-US" sz="2400" b="0" i="0" u="none" strike="noStrike" kern="1200" cap="none" spc="0" baseline="0">
              <a:solidFill>
                <a:schemeClr val="tx2"/>
              </a:solidFill>
              <a:latin typeface="Franklin Gothic Book" pitchFamily="0" charset="0"/>
              <a:ea typeface="幼圆" pitchFamily="0" charset="0"/>
              <a:cs typeface="Lucida Sans" pitchFamily="0" charset="0"/>
            </a:endParaRPr>
          </a:p>
        </p:txBody>
      </p:sp>
      <p:sp>
        <p:nvSpPr>
          <p:cNvPr id="48" name="文本框"/>
          <p:cNvSpPr>
            <a:spLocks noGrp="1"/>
          </p:cNvSpPr>
          <p:nvPr>
            <p:ph type="body" idx="1"/>
          </p:nvPr>
        </p:nvSpPr>
        <p:spPr>
          <a:xfrm rot="0">
            <a:off x="2514598" y="1310374"/>
            <a:ext cx="6345675" cy="2911200"/>
          </a:xfrm>
          <a:prstGeom prst="rect"/>
          <a:noFill/>
          <a:ln w="12700" cmpd="sng" cap="flat">
            <a:noFill/>
            <a:prstDash val="solid"/>
            <a:miter/>
          </a:ln>
        </p:spPr>
        <p:txBody>
          <a:bodyPr vert="horz" wrap="square" lIns="91425" tIns="91425" rIns="91425" bIns="91425" anchor="t" anchorCtr="0">
            <a:prstTxWarp prst="textNoShape"/>
          </a:bodyPr>
          <a:lstStyle/>
          <a:p>
            <a:pPr marL="457200" indent="-311150" algn="just" fontAlgn="base">
              <a:lnSpc>
                <a:spcPct val="150000"/>
              </a:lnSpc>
              <a:spcBef>
                <a:spcPts val="0"/>
              </a:spcBef>
              <a:spcAft>
                <a:spcPts val="0"/>
              </a:spcAft>
              <a:buClr>
                <a:schemeClr val="accent1"/>
              </a:buClr>
              <a:buSzPts val="1300"/>
              <a:buFont typeface="Wingdings" pitchFamily="2" charset="2"/>
              <a:buChar char="v"/>
            </a:pP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The assignment has recommended the </a:t>
            </a: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organisation</a:t>
            </a: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 </a:t>
            </a: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fulfil</a:t>
            </a: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 the basic needs of the </a:t>
            </a: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organisation</a:t>
            </a: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 </a:t>
            </a:r>
            <a:endParaRPr lang="en-US" altLang="zh-CN" sz="1400" b="0" i="0" u="none" strike="noStrike" kern="1200" cap="none" spc="0" baseline="0">
              <a:solidFill>
                <a:schemeClr val="tx1"/>
              </a:solidFill>
              <a:latin typeface="Franklin Gothic Book" pitchFamily="0" charset="0"/>
              <a:ea typeface="宋体" pitchFamily="0" charset="0"/>
              <a:cs typeface="Lucida Sans" pitchFamily="0" charset="0"/>
            </a:endParaRPr>
          </a:p>
          <a:p>
            <a:pPr marL="457200" indent="-311150" algn="just" fontAlgn="base">
              <a:lnSpc>
                <a:spcPct val="150000"/>
              </a:lnSpc>
              <a:spcBef>
                <a:spcPts val="0"/>
              </a:spcBef>
              <a:spcAft>
                <a:spcPts val="0"/>
              </a:spcAft>
              <a:buClr>
                <a:schemeClr val="accent1"/>
              </a:buClr>
              <a:buSzPts val="1300"/>
              <a:buFont typeface="Wingdings" pitchFamily="2" charset="2"/>
              <a:buChar char="v"/>
            </a:pP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According to Maslow’s Hierarchy of needs, self-</a:t>
            </a: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actualisation</a:t>
            </a: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 self-esteem, love and belongingness, physiological needs and safety and security are the most important needs for an individual (Maslow and Lewis, 1987)</a:t>
            </a:r>
            <a:endParaRPr lang="en-US" altLang="zh-CN" sz="1400" b="0" i="0" u="none" strike="noStrike" kern="1200" cap="none" spc="0" baseline="0">
              <a:solidFill>
                <a:schemeClr val="tx1"/>
              </a:solidFill>
              <a:latin typeface="Franklin Gothic Book" pitchFamily="0" charset="0"/>
              <a:ea typeface="宋体" pitchFamily="0" charset="0"/>
              <a:cs typeface="Lucida Sans" pitchFamily="0" charset="0"/>
            </a:endParaRPr>
          </a:p>
          <a:p>
            <a:pPr marL="457200" indent="-311150" algn="just" fontAlgn="base">
              <a:lnSpc>
                <a:spcPct val="150000"/>
              </a:lnSpc>
              <a:spcBef>
                <a:spcPts val="0"/>
              </a:spcBef>
              <a:spcAft>
                <a:spcPts val="0"/>
              </a:spcAft>
              <a:buClr>
                <a:schemeClr val="accent1"/>
              </a:buClr>
              <a:buSzPts val="1300"/>
              <a:buFont typeface="Wingdings" pitchFamily="2" charset="2"/>
              <a:buChar char="v"/>
            </a:pP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The Human Resource Management of British Airways can consider developing skills and strategies to meet the needs of the employees </a:t>
            </a:r>
            <a:endParaRPr lang="zh-CN" altLang="en-US" sz="1400" b="0" i="0" u="none" strike="noStrike" kern="1200" cap="none" spc="0" baseline="0">
              <a:solidFill>
                <a:schemeClr val="tx1"/>
              </a:solidFill>
              <a:latin typeface="Franklin Gothic Book" pitchFamily="0" charset="0"/>
              <a:ea typeface="宋体" pitchFamily="0" charset="0"/>
              <a:cs typeface="Lucida Sans" pitchFamily="0" charset="0"/>
            </a:endParaRPr>
          </a:p>
        </p:txBody>
      </p:sp>
      <p:pic>
        <p:nvPicPr>
          <p:cNvPr id="49" name="图片" descr="British-Airways-Logo.png"/>
          <p:cNvPicPr>
            <a:picLocks noChangeAspect="1"/>
          </p:cNvPicPr>
          <p:nvPr/>
        </p:nvPicPr>
        <p:blipFill>
          <a:blip r:embed="rId1" cstate="print"/>
          <a:stretch>
            <a:fillRect/>
          </a:stretch>
        </p:blipFill>
        <p:spPr>
          <a:xfrm rot="0">
            <a:off x="6667499" y="-323848"/>
            <a:ext cx="2091619" cy="1466850"/>
          </a:xfrm>
          <a:prstGeom prst="rect"/>
          <a:noFill/>
          <a:ln w="12700" cmpd="sng" cap="flat">
            <a:noFill/>
            <a:prstDash val="solid"/>
            <a:miter/>
          </a:ln>
        </p:spPr>
      </p:pic>
      <p:pic>
        <p:nvPicPr>
          <p:cNvPr id="50" name="图片" descr="https://lh6.googleusercontent.com/pXcYMXMXjZKKGinl7KOQfOgCUIGa2lDIl7d1BSTePCgr0Q9eMlfSNdMYR6fgfVCTMqnfC7bjqVLpAe97BA_TqcL1YofjDH7F7drSISdX3df0nUw8L4twMYmHIebLw7rgVL7IETCsZSdt92fbB1TxMPo"/>
          <p:cNvPicPr>
            <a:picLocks noChangeAspect="1"/>
          </p:cNvPicPr>
          <p:nvPr/>
        </p:nvPicPr>
        <p:blipFill>
          <a:blip r:embed="rId2" cstate="print">
            <a:clrChange>
              <a:clrFrom>
                <a:srgbClr val="FFFFFF"/>
              </a:clrFrom>
              <a:clrTo>
                <a:srgbClr val="FFFFFF">
                  <a:alpha val="0"/>
                </a:srgbClr>
              </a:clrTo>
            </a:clrChange>
          </a:blip>
          <a:stretch>
            <a:fillRect/>
          </a:stretch>
        </p:blipFill>
        <p:spPr>
          <a:xfrm rot="0">
            <a:off x="0" y="2238375"/>
            <a:ext cx="2924175" cy="2624136"/>
          </a:xfrm>
          <a:prstGeom prst="rect"/>
          <a:noFill/>
          <a:ln w="12700" cmpd="sng" cap="flat">
            <a:noFill/>
            <a:prstDash val="solid"/>
            <a:miter/>
          </a:ln>
        </p:spPr>
      </p:pic>
    </p:spTree>
    <p:extLst>
      <p:ext uri="{BB962C8B-B14F-4D97-AF65-F5344CB8AC3E}">
        <p14:creationId xmlns:p14="http://schemas.microsoft.com/office/powerpoint/2010/main" val="1020643602"/>
      </p:ext>
    </p:extLst>
  </p:cSld>
  <p:clrMapOvr>
    <a:masterClrMapping/>
  </p:clrMapOvr>
</p:sld>
</file>

<file path=ppt/slides/slide6.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60" name="文本框"/>
          <p:cNvSpPr>
            <a:spLocks noGrp="1"/>
          </p:cNvSpPr>
          <p:nvPr>
            <p:ph type="title"/>
          </p:nvPr>
        </p:nvSpPr>
        <p:spPr>
          <a:xfrm rot="0">
            <a:off x="914400" y="205979"/>
            <a:ext cx="7772400" cy="857250"/>
          </a:xfrm>
          <a:prstGeom prst="rect"/>
          <a:noFill/>
          <a:ln w="12700" cmpd="sng" cap="flat">
            <a:noFill/>
            <a:prstDash val="solid"/>
            <a:miter/>
          </a:ln>
        </p:spPr>
        <p:txBody>
          <a:bodyPr vert="horz" wrap="square" lIns="91440" tIns="45720" rIns="91440" bIns="45720" anchor="b" anchorCtr="0">
            <a:prstTxWarp prst="textNoShape"/>
          </a:bodyPr>
          <a:lstStyle/>
          <a:p>
            <a:pPr marL="0" indent="0" algn="l">
              <a:lnSpc>
                <a:spcPct val="100000"/>
              </a:lnSpc>
              <a:spcBef>
                <a:spcPts val="0"/>
              </a:spcBef>
              <a:spcAft>
                <a:spcPts val="0"/>
              </a:spcAft>
              <a:buNone/>
            </a:pPr>
            <a:r>
              <a:rPr lang="en-US" altLang="zh-CN" sz="2000" b="1" i="0" u="none" strike="noStrike" kern="1200" cap="none" spc="0" baseline="0">
                <a:solidFill>
                  <a:schemeClr val="tx2"/>
                </a:solidFill>
                <a:latin typeface="Franklin Gothic Book" pitchFamily="0" charset="0"/>
                <a:ea typeface="幼圆" pitchFamily="0" charset="0"/>
                <a:cs typeface="Lucida Sans" pitchFamily="0" charset="0"/>
              </a:rPr>
              <a:t>THE SKILLS THAT ARE CURRENTLY PRESENT </a:t>
            </a:r>
            <a:endParaRPr lang="zh-CN" altLang="en-US" sz="2000" b="1" i="0" u="none" strike="noStrike" kern="1200" cap="none" spc="0" baseline="0">
              <a:solidFill>
                <a:schemeClr val="tx2"/>
              </a:solidFill>
              <a:latin typeface="Franklin Gothic Book" pitchFamily="0" charset="0"/>
              <a:ea typeface="幼圆" pitchFamily="0" charset="0"/>
              <a:cs typeface="Lucida Sans" pitchFamily="0" charset="0"/>
            </a:endParaRPr>
          </a:p>
        </p:txBody>
      </p:sp>
      <p:sp>
        <p:nvSpPr>
          <p:cNvPr id="61" name="文本框"/>
          <p:cNvSpPr>
            <a:spLocks noGrp="1"/>
          </p:cNvSpPr>
          <p:nvPr>
            <p:ph type="body" idx="1"/>
          </p:nvPr>
        </p:nvSpPr>
        <p:spPr>
          <a:xfrm rot="0">
            <a:off x="914400" y="1085850"/>
            <a:ext cx="7772400" cy="3429000"/>
          </a:xfrm>
          <a:prstGeom prst="rect"/>
          <a:noFill/>
          <a:ln w="12700" cmpd="sng" cap="flat">
            <a:noFill/>
            <a:prstDash val="solid"/>
            <a:miter/>
          </a:ln>
        </p:spPr>
        <p:txBody>
          <a:bodyPr vert="horz" wrap="square" lIns="91440" tIns="45720" rIns="91440" bIns="45720" anchor="t" anchorCtr="0">
            <a:prstTxWarp prst="textNoShape"/>
          </a:bodyPr>
          <a:lstStyle/>
          <a:p>
            <a:pPr marL="274320" indent="-274320" algn="l">
              <a:lnSpc>
                <a:spcPct val="100000"/>
              </a:lnSpc>
              <a:spcBef>
                <a:spcPts val="580"/>
              </a:spcBef>
              <a:spcAft>
                <a:spcPts val="0"/>
              </a:spcAft>
              <a:buClr>
                <a:schemeClr val="accent1"/>
              </a:buClr>
              <a:buSzPct val="85000"/>
              <a:buFont typeface="Wingdings 2" pitchFamily="0" charset="0"/>
              <a:buChar char=""/>
            </a:pPr>
            <a:r>
              <a:rPr lang="en-US" altLang="zh-CN" sz="1800" b="0" i="0" u="none" strike="noStrike" kern="1200" cap="none" spc="0" baseline="0">
                <a:solidFill>
                  <a:schemeClr val="tx1"/>
                </a:solidFill>
                <a:latin typeface="Perpetua" pitchFamily="0" charset="0"/>
                <a:ea typeface="宋体" pitchFamily="0" charset="0"/>
                <a:cs typeface="Lucida Sans" pitchFamily="0" charset="0"/>
              </a:rPr>
              <a:t>Talent acquisition</a:t>
            </a:r>
            <a:endParaRPr lang="en-US" altLang="zh-CN" sz="1800" b="0" i="0" u="none" strike="noStrike" kern="1200" cap="none" spc="0" baseline="0">
              <a:solidFill>
                <a:schemeClr val="tx1"/>
              </a:solidFill>
              <a:latin typeface="Perpetua" pitchFamily="0" charset="0"/>
              <a:ea typeface="宋体" pitchFamily="0" charset="0"/>
              <a:cs typeface="Lucida Sans" pitchFamily="0" charset="0"/>
            </a:endParaRPr>
          </a:p>
          <a:p>
            <a:pPr marL="274320" indent="-274320" algn="l">
              <a:lnSpc>
                <a:spcPct val="100000"/>
              </a:lnSpc>
              <a:spcBef>
                <a:spcPts val="580"/>
              </a:spcBef>
              <a:spcAft>
                <a:spcPts val="0"/>
              </a:spcAft>
              <a:buClr>
                <a:schemeClr val="accent1"/>
              </a:buClr>
              <a:buSzPct val="85000"/>
              <a:buFont typeface="Wingdings 2" pitchFamily="0" charset="0"/>
              <a:buChar char=""/>
            </a:pPr>
            <a:r>
              <a:rPr lang="en-US" altLang="zh-CN" sz="1800" b="0" i="0" u="none" strike="noStrike" kern="1200" cap="none" spc="0" baseline="0">
                <a:solidFill>
                  <a:schemeClr val="tx1"/>
                </a:solidFill>
                <a:latin typeface="Perpetua" pitchFamily="0" charset="0"/>
                <a:ea typeface="宋体" pitchFamily="0" charset="0"/>
                <a:cs typeface="Lucida Sans" pitchFamily="0" charset="0"/>
              </a:rPr>
              <a:t>Effective Talent retention</a:t>
            </a:r>
            <a:endParaRPr lang="en-US" altLang="zh-CN" sz="1800" b="0" i="0" u="none" strike="noStrike" kern="1200" cap="none" spc="0" baseline="0">
              <a:solidFill>
                <a:schemeClr val="tx1"/>
              </a:solidFill>
              <a:latin typeface="Perpetua" pitchFamily="0" charset="0"/>
              <a:ea typeface="宋体" pitchFamily="0" charset="0"/>
              <a:cs typeface="Lucida Sans" pitchFamily="0" charset="0"/>
            </a:endParaRPr>
          </a:p>
          <a:p>
            <a:pPr marL="274320" indent="-274320" algn="l">
              <a:lnSpc>
                <a:spcPct val="100000"/>
              </a:lnSpc>
              <a:spcBef>
                <a:spcPts val="580"/>
              </a:spcBef>
              <a:spcAft>
                <a:spcPts val="0"/>
              </a:spcAft>
              <a:buClr>
                <a:schemeClr val="accent1"/>
              </a:buClr>
              <a:buSzPct val="85000"/>
              <a:buFont typeface="Wingdings 2" pitchFamily="0" charset="0"/>
              <a:buChar char=""/>
            </a:pPr>
            <a:r>
              <a:rPr lang="en-US" altLang="zh-CN" sz="1800" b="0" i="0" u="none" strike="noStrike" kern="1200" cap="none" spc="0" baseline="0">
                <a:solidFill>
                  <a:schemeClr val="tx1"/>
                </a:solidFill>
                <a:latin typeface="Perpetua" pitchFamily="0" charset="0"/>
                <a:ea typeface="宋体" pitchFamily="0" charset="0"/>
                <a:cs typeface="Lucida Sans" pitchFamily="0" charset="0"/>
              </a:rPr>
              <a:t>Effective life cycle management</a:t>
            </a:r>
            <a:endParaRPr lang="en-US" altLang="zh-CN" sz="1800" b="0" i="0" u="none" strike="noStrike" kern="1200" cap="none" spc="0" baseline="0">
              <a:solidFill>
                <a:schemeClr val="tx1"/>
              </a:solidFill>
              <a:latin typeface="Perpetua" pitchFamily="0" charset="0"/>
              <a:ea typeface="宋体" pitchFamily="0" charset="0"/>
              <a:cs typeface="Lucida Sans" pitchFamily="0" charset="0"/>
            </a:endParaRPr>
          </a:p>
          <a:p>
            <a:pPr marL="274320" indent="-274320" algn="l">
              <a:lnSpc>
                <a:spcPct val="100000"/>
              </a:lnSpc>
              <a:spcBef>
                <a:spcPts val="580"/>
              </a:spcBef>
              <a:spcAft>
                <a:spcPts val="0"/>
              </a:spcAft>
              <a:buClr>
                <a:schemeClr val="accent1"/>
              </a:buClr>
              <a:buSzPct val="85000"/>
              <a:buFont typeface="Wingdings 2" pitchFamily="0" charset="0"/>
              <a:buChar char=""/>
            </a:pPr>
            <a:endParaRPr lang="en-US" altLang="zh-CN" sz="2600" b="0" i="0" u="none" strike="noStrike" kern="1200" cap="none" spc="0" baseline="0">
              <a:solidFill>
                <a:schemeClr val="tx1"/>
              </a:solidFill>
              <a:latin typeface="Perpetua" pitchFamily="0" charset="0"/>
              <a:ea typeface="宋体" pitchFamily="0" charset="0"/>
              <a:cs typeface="Lucida Sans" pitchFamily="0" charset="0"/>
            </a:endParaRPr>
          </a:p>
          <a:p>
            <a:pPr marL="274320" indent="-274320" algn="l">
              <a:lnSpc>
                <a:spcPct val="100000"/>
              </a:lnSpc>
              <a:spcBef>
                <a:spcPts val="580"/>
              </a:spcBef>
              <a:spcAft>
                <a:spcPts val="0"/>
              </a:spcAft>
              <a:buClr>
                <a:schemeClr val="accent1"/>
              </a:buClr>
              <a:buSzPct val="85000"/>
              <a:buFont typeface="Wingdings 2" pitchFamily="0" charset="0"/>
              <a:buChar char=""/>
            </a:pPr>
            <a:endParaRPr lang="zh-CN" altLang="en-US" sz="2600" b="0" i="0" u="none" strike="noStrike" kern="1200" cap="none" spc="0" baseline="0">
              <a:solidFill>
                <a:schemeClr val="tx1"/>
              </a:solidFill>
              <a:latin typeface="Perpetua" pitchFamily="0" charset="0"/>
              <a:ea typeface="宋体" pitchFamily="0" charset="0"/>
              <a:cs typeface="Lucida Sans" pitchFamily="0" charset="0"/>
            </a:endParaRPr>
          </a:p>
        </p:txBody>
      </p:sp>
      <p:pic>
        <p:nvPicPr>
          <p:cNvPr id="62" name="图片" descr="British-Airways-Logo.png"/>
          <p:cNvPicPr>
            <a:picLocks noChangeAspect="1"/>
          </p:cNvPicPr>
          <p:nvPr/>
        </p:nvPicPr>
        <p:blipFill>
          <a:blip r:embed="rId1" cstate="print"/>
          <a:stretch>
            <a:fillRect/>
          </a:stretch>
        </p:blipFill>
        <p:spPr>
          <a:xfrm rot="0">
            <a:off x="6629400" y="3457574"/>
            <a:ext cx="2091619" cy="1466850"/>
          </a:xfrm>
          <a:prstGeom prst="rect"/>
          <a:noFill/>
          <a:ln w="12700" cmpd="sng" cap="flat">
            <a:noFill/>
            <a:prstDash val="solid"/>
            <a:miter/>
          </a:ln>
        </p:spPr>
      </p:pic>
    </p:spTree>
    <p:extLst>
      <p:ext uri="{BB962C8B-B14F-4D97-AF65-F5344CB8AC3E}">
        <p14:creationId xmlns:p14="http://schemas.microsoft.com/office/powerpoint/2010/main" val="881966962"/>
      </p:ext>
    </p:extLst>
  </p:cSld>
  <p:clrMapOvr>
    <a:masterClrMapping/>
  </p:clrMapOvr>
</p:sld>
</file>

<file path=ppt/slides/slide7.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65" name="文本框"/>
          <p:cNvSpPr>
            <a:spLocks noGrp="1"/>
          </p:cNvSpPr>
          <p:nvPr>
            <p:ph type="title"/>
          </p:nvPr>
        </p:nvSpPr>
        <p:spPr>
          <a:xfrm rot="0">
            <a:off x="914400" y="205979"/>
            <a:ext cx="7772400" cy="857250"/>
          </a:xfrm>
          <a:prstGeom prst="rect"/>
          <a:noFill/>
          <a:ln w="12700" cmpd="sng" cap="flat">
            <a:noFill/>
            <a:prstDash val="solid"/>
            <a:miter/>
          </a:ln>
        </p:spPr>
        <p:txBody>
          <a:bodyPr vert="horz" wrap="square" lIns="91440" tIns="45720" rIns="91440" bIns="45720" anchor="b" anchorCtr="0">
            <a:prstTxWarp prst="textNoShape"/>
          </a:bodyPr>
          <a:lstStyle/>
          <a:p>
            <a:pPr marL="0" indent="0" algn="l">
              <a:lnSpc>
                <a:spcPct val="100000"/>
              </a:lnSpc>
              <a:spcBef>
                <a:spcPts val="0"/>
              </a:spcBef>
              <a:spcAft>
                <a:spcPts val="0"/>
              </a:spcAft>
              <a:buNone/>
            </a:pPr>
            <a:r>
              <a:rPr lang="en-US" altLang="zh-CN" sz="2000" b="1" i="0" u="none" strike="noStrike" kern="1200" cap="none" spc="0" baseline="0">
                <a:solidFill>
                  <a:schemeClr val="tx2"/>
                </a:solidFill>
                <a:latin typeface="Franklin Gothic Book" pitchFamily="0" charset="0"/>
                <a:ea typeface="幼圆" pitchFamily="0" charset="0"/>
                <a:cs typeface="Lucida Sans" pitchFamily="0" charset="0"/>
              </a:rPr>
              <a:t>THE AREAS THAT ARE LACKING </a:t>
            </a:r>
            <a:endParaRPr lang="zh-CN" altLang="en-US" sz="2000" b="1" i="0" u="none" strike="noStrike" kern="1200" cap="none" spc="0" baseline="0">
              <a:solidFill>
                <a:schemeClr val="tx2"/>
              </a:solidFill>
              <a:latin typeface="Franklin Gothic Book" pitchFamily="0" charset="0"/>
              <a:ea typeface="幼圆" pitchFamily="0" charset="0"/>
              <a:cs typeface="Lucida Sans" pitchFamily="0" charset="0"/>
            </a:endParaRPr>
          </a:p>
        </p:txBody>
      </p:sp>
      <p:sp>
        <p:nvSpPr>
          <p:cNvPr id="66" name="文本框"/>
          <p:cNvSpPr>
            <a:spLocks noGrp="1"/>
          </p:cNvSpPr>
          <p:nvPr>
            <p:ph type="body" idx="1"/>
          </p:nvPr>
        </p:nvSpPr>
        <p:spPr>
          <a:xfrm rot="0">
            <a:off x="914400" y="1085850"/>
            <a:ext cx="7772400" cy="3429000"/>
          </a:xfrm>
          <a:prstGeom prst="rect"/>
          <a:noFill/>
          <a:ln w="12700" cmpd="sng" cap="flat">
            <a:noFill/>
            <a:prstDash val="solid"/>
            <a:miter/>
          </a:ln>
        </p:spPr>
        <p:txBody>
          <a:bodyPr vert="horz" wrap="square" lIns="91440" tIns="45720" rIns="91440" bIns="45720" anchor="t" anchorCtr="0">
            <a:prstTxWarp prst="textNoShape"/>
          </a:bodyPr>
          <a:lstStyle/>
          <a:p>
            <a:pPr marL="274320" indent="-274320" algn="l">
              <a:lnSpc>
                <a:spcPct val="100000"/>
              </a:lnSpc>
              <a:spcBef>
                <a:spcPts val="580"/>
              </a:spcBef>
              <a:spcAft>
                <a:spcPts val="0"/>
              </a:spcAft>
              <a:buClr>
                <a:schemeClr val="accent1"/>
              </a:buClr>
              <a:buSzPct val="85000"/>
              <a:buFont typeface="Wingdings 2" pitchFamily="0" charset="0"/>
              <a:buChar char=""/>
            </a:pPr>
            <a:r>
              <a:rPr lang="en-US" altLang="zh-CN" sz="1800" b="0" i="0" u="none" strike="noStrike" kern="1200" cap="none" spc="0" baseline="0">
                <a:solidFill>
                  <a:schemeClr val="tx1"/>
                </a:solidFill>
                <a:latin typeface="Times New Roman" pitchFamily="18" charset="0"/>
                <a:ea typeface="宋体" pitchFamily="0" charset="0"/>
                <a:cs typeface="Times New Roman" pitchFamily="18" charset="0"/>
              </a:rPr>
              <a:t>High employee turnover rate </a:t>
            </a:r>
            <a:endParaRPr lang="en-US" altLang="zh-CN" sz="1800" b="0" i="0" u="none" strike="noStrike" kern="1200" cap="none" spc="0" baseline="0">
              <a:solidFill>
                <a:schemeClr val="tx1"/>
              </a:solidFill>
              <a:latin typeface="Times New Roman" pitchFamily="18" charset="0"/>
              <a:ea typeface="宋体" pitchFamily="0" charset="0"/>
              <a:cs typeface="Times New Roman" pitchFamily="18" charset="0"/>
            </a:endParaRPr>
          </a:p>
          <a:p>
            <a:pPr marL="274320" indent="-274320" algn="l">
              <a:lnSpc>
                <a:spcPct val="100000"/>
              </a:lnSpc>
              <a:spcBef>
                <a:spcPts val="580"/>
              </a:spcBef>
              <a:spcAft>
                <a:spcPts val="0"/>
              </a:spcAft>
              <a:buClr>
                <a:schemeClr val="accent1"/>
              </a:buClr>
              <a:buSzPct val="85000"/>
              <a:buFont typeface="Wingdings 2" pitchFamily="0" charset="0"/>
              <a:buChar char=""/>
            </a:pPr>
            <a:r>
              <a:rPr lang="en-US" altLang="zh-CN" sz="1800" b="0" i="0" u="none" strike="noStrike" kern="1200" cap="none" spc="0" baseline="0">
                <a:solidFill>
                  <a:schemeClr val="tx1"/>
                </a:solidFill>
                <a:latin typeface="Times New Roman" pitchFamily="18" charset="0"/>
                <a:ea typeface="宋体" pitchFamily="0" charset="0"/>
                <a:cs typeface="Times New Roman" pitchFamily="18" charset="0"/>
              </a:rPr>
              <a:t>Lack of proper and effective policies </a:t>
            </a:r>
            <a:endParaRPr lang="en-US" altLang="zh-CN" sz="1800" b="0" i="0" u="none" strike="noStrike" kern="1200" cap="none" spc="0" baseline="0">
              <a:solidFill>
                <a:schemeClr val="tx1"/>
              </a:solidFill>
              <a:latin typeface="Times New Roman" pitchFamily="18" charset="0"/>
              <a:ea typeface="宋体" pitchFamily="0" charset="0"/>
              <a:cs typeface="Times New Roman" pitchFamily="18" charset="0"/>
            </a:endParaRPr>
          </a:p>
          <a:p>
            <a:pPr marL="274320" indent="-274320" algn="l">
              <a:lnSpc>
                <a:spcPct val="100000"/>
              </a:lnSpc>
              <a:spcBef>
                <a:spcPts val="580"/>
              </a:spcBef>
              <a:spcAft>
                <a:spcPts val="0"/>
              </a:spcAft>
              <a:buClr>
                <a:schemeClr val="accent1"/>
              </a:buClr>
              <a:buSzPct val="85000"/>
              <a:buFont typeface="Wingdings 2" pitchFamily="0" charset="0"/>
              <a:buChar char=""/>
            </a:pPr>
            <a:r>
              <a:rPr lang="en-US" altLang="zh-CN" sz="1800" b="0" i="0" u="none" strike="noStrike" kern="1200" cap="none" spc="0" baseline="0">
                <a:solidFill>
                  <a:schemeClr val="tx1"/>
                </a:solidFill>
                <a:latin typeface="Times New Roman" pitchFamily="18" charset="0"/>
                <a:ea typeface="宋体" pitchFamily="0" charset="0"/>
                <a:cs typeface="Times New Roman" pitchFamily="18" charset="0"/>
              </a:rPr>
              <a:t>Lack of proper wages </a:t>
            </a:r>
            <a:endParaRPr lang="zh-CN" altLang="en-US" sz="1800" b="0" i="0" u="none" strike="noStrike" kern="1200" cap="none" spc="0" baseline="0">
              <a:solidFill>
                <a:schemeClr val="tx1"/>
              </a:solidFill>
              <a:latin typeface="Times New Roman" pitchFamily="18" charset="0"/>
              <a:ea typeface="宋体" pitchFamily="0" charset="0"/>
              <a:cs typeface="Times New Roman" pitchFamily="18" charset="0"/>
            </a:endParaRPr>
          </a:p>
        </p:txBody>
      </p:sp>
      <p:pic>
        <p:nvPicPr>
          <p:cNvPr id="67" name="图片" descr="British-Airways-Logo.png"/>
          <p:cNvPicPr>
            <a:picLocks noChangeAspect="1"/>
          </p:cNvPicPr>
          <p:nvPr/>
        </p:nvPicPr>
        <p:blipFill>
          <a:blip r:embed="rId1" cstate="print"/>
          <a:stretch>
            <a:fillRect/>
          </a:stretch>
        </p:blipFill>
        <p:spPr>
          <a:xfrm rot="0">
            <a:off x="6629400" y="3457574"/>
            <a:ext cx="2091619" cy="1466850"/>
          </a:xfrm>
          <a:prstGeom prst="rect"/>
          <a:noFill/>
          <a:ln w="12700" cmpd="sng" cap="flat">
            <a:noFill/>
            <a:prstDash val="solid"/>
            <a:miter/>
          </a:ln>
        </p:spPr>
      </p:pic>
    </p:spTree>
    <p:extLst>
      <p:ext uri="{BB962C8B-B14F-4D97-AF65-F5344CB8AC3E}">
        <p14:creationId xmlns:p14="http://schemas.microsoft.com/office/powerpoint/2010/main" val="503580455"/>
      </p:ext>
    </p:extLst>
  </p:cSld>
  <p:clrMapOvr>
    <a:masterClrMapping/>
  </p:clrMapOvr>
</p:sld>
</file>

<file path=ppt/slides/slide8.xml><?xml version="1.0" encoding="utf-8"?>
<p:sld xmlns:p="http://schemas.openxmlformats.org/presentationml/2006/main" xmlns:r="http://schemas.openxmlformats.org/officeDocument/2006/relationships" xmlns:a="http://schemas.openxmlformats.org/drawingml/2006/main">
  <p:cSld>
    <p:bg>
      <p:bgPr>
        <a:solidFill>
          <a:srgbClr val="D8D1C0"/>
        </a:solidFill>
      </p:bgPr>
    </p:bg>
    <p:spTree>
      <p:nvGrpSpPr>
        <p:cNvPr id="1" name=""/>
        <p:cNvGrpSpPr/>
        <p:nvPr/>
      </p:nvGrpSpPr>
      <p:grpSpPr>
        <a:xfrm>
          <a:off x="0" y="0"/>
          <a:ext cx="0" cy="0"/>
          <a:chOff x="0" y="0"/>
          <a:chExt cx="0" cy="0"/>
        </a:xfrm>
      </p:grpSpPr>
      <p:sp>
        <p:nvSpPr>
          <p:cNvPr id="70" name="文本框"/>
          <p:cNvSpPr>
            <a:spLocks noGrp="1"/>
          </p:cNvSpPr>
          <p:nvPr>
            <p:ph type="title"/>
          </p:nvPr>
        </p:nvSpPr>
        <p:spPr>
          <a:xfrm rot="0">
            <a:off x="1297500" y="393750"/>
            <a:ext cx="7038900" cy="914099"/>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2200" b="1" i="0" u="none" strike="noStrike" kern="1200" cap="none" spc="0" baseline="0">
                <a:solidFill>
                  <a:schemeClr val="tx2"/>
                </a:solidFill>
                <a:latin typeface="Franklin Gothic Book" pitchFamily="0" charset="0"/>
                <a:ea typeface="幼圆" pitchFamily="0" charset="0"/>
                <a:cs typeface="Lucida Sans" pitchFamily="0" charset="0"/>
              </a:rPr>
              <a:t>HRM SKILLS THAT CAN HELP TO IMPROVE THE PRIORITY AREA</a:t>
            </a:r>
            <a:endParaRPr lang="zh-CN" altLang="en-US" sz="2200" b="0" i="0" u="none" strike="noStrike" kern="1200" cap="none" spc="0" baseline="0">
              <a:solidFill>
                <a:schemeClr val="tx2"/>
              </a:solidFill>
              <a:latin typeface="Franklin Gothic Book" pitchFamily="0" charset="0"/>
              <a:ea typeface="幼圆" pitchFamily="0" charset="0"/>
              <a:cs typeface="Lucida Sans" pitchFamily="0" charset="0"/>
            </a:endParaRPr>
          </a:p>
        </p:txBody>
      </p:sp>
      <p:sp>
        <p:nvSpPr>
          <p:cNvPr id="71" name="文本框"/>
          <p:cNvSpPr>
            <a:spLocks noGrp="1"/>
          </p:cNvSpPr>
          <p:nvPr>
            <p:ph type="body" idx="1"/>
          </p:nvPr>
        </p:nvSpPr>
        <p:spPr>
          <a:xfrm rot="0">
            <a:off x="1297500" y="1567550"/>
            <a:ext cx="7038900" cy="2911200"/>
          </a:xfrm>
          <a:prstGeom prst="rect"/>
          <a:noFill/>
          <a:ln w="12700" cmpd="sng" cap="flat">
            <a:noFill/>
            <a:prstDash val="solid"/>
            <a:miter/>
          </a:ln>
        </p:spPr>
        <p:txBody>
          <a:bodyPr vert="horz" wrap="square" lIns="91440" tIns="45720" rIns="91440" bIns="45720" anchor="t" anchorCtr="0">
            <a:prstTxWarp prst="textNoShape"/>
          </a:bodyPr>
          <a:lstStyle/>
          <a:p>
            <a:pPr marL="457200" indent="-311150" algn="just">
              <a:lnSpc>
                <a:spcPct val="150000"/>
              </a:lnSpc>
              <a:spcBef>
                <a:spcPts val="0"/>
              </a:spcBef>
              <a:spcAft>
                <a:spcPts val="0"/>
              </a:spcAft>
              <a:buClr>
                <a:schemeClr val="accent1"/>
              </a:buClr>
              <a:buSzPts val="1300"/>
              <a:buFont typeface="Wingdings" pitchFamily="2" charset="2"/>
              <a:buChar char="v"/>
            </a:pPr>
            <a:r>
              <a:rPr lang="en-US" altLang="zh-CN" sz="1400" b="0" i="0" u="none" strike="noStrike" kern="1200" cap="none" spc="0" baseline="0">
                <a:solidFill>
                  <a:schemeClr val="tx1"/>
                </a:solidFill>
                <a:latin typeface="Times New Roman" pitchFamily="18" charset="0"/>
                <a:ea typeface="宋体" pitchFamily="0" charset="0"/>
                <a:cs typeface="Times New Roman" pitchFamily="18" charset="0"/>
              </a:rPr>
              <a:t>Incorporation of valid skills in boosting employee engagement can be helpful in increasing valuable contributions (Albrecht </a:t>
            </a:r>
            <a:r>
              <a:rPr lang="en-US" altLang="zh-CN" sz="1400" b="0" i="1" u="none" strike="noStrike" kern="1200" cap="none" spc="0" baseline="0">
                <a:solidFill>
                  <a:schemeClr val="tx1"/>
                </a:solidFill>
                <a:latin typeface="Times New Roman" pitchFamily="18" charset="0"/>
                <a:ea typeface="宋体" pitchFamily="0" charset="0"/>
                <a:cs typeface="Times New Roman" pitchFamily="18" charset="0"/>
              </a:rPr>
              <a:t>et al., </a:t>
            </a:r>
            <a:r>
              <a:rPr lang="en-US" altLang="zh-CN" sz="1400" b="0" i="0" u="none" strike="noStrike" kern="1200" cap="none" spc="0" baseline="0">
                <a:solidFill>
                  <a:schemeClr val="tx1"/>
                </a:solidFill>
                <a:latin typeface="Times New Roman" pitchFamily="18" charset="0"/>
                <a:ea typeface="宋体" pitchFamily="0" charset="0"/>
                <a:cs typeface="Times New Roman" pitchFamily="18" charset="0"/>
              </a:rPr>
              <a:t>2021)</a:t>
            </a:r>
            <a:endParaRPr lang="en-US" altLang="zh-CN" sz="1400" b="0" i="0" u="none" strike="noStrike" kern="1200" cap="none" spc="0" baseline="0">
              <a:solidFill>
                <a:schemeClr val="tx1"/>
              </a:solidFill>
              <a:latin typeface="Times New Roman" pitchFamily="18" charset="0"/>
              <a:ea typeface="宋体" pitchFamily="0" charset="0"/>
              <a:cs typeface="Times New Roman" pitchFamily="18" charset="0"/>
            </a:endParaRPr>
          </a:p>
          <a:p>
            <a:pPr marL="457200" indent="-311150" algn="just">
              <a:lnSpc>
                <a:spcPct val="150000"/>
              </a:lnSpc>
              <a:spcBef>
                <a:spcPts val="0"/>
              </a:spcBef>
              <a:spcAft>
                <a:spcPts val="0"/>
              </a:spcAft>
              <a:buClr>
                <a:schemeClr val="accent1"/>
              </a:buClr>
              <a:buSzPts val="1300"/>
              <a:buFont typeface="Wingdings" pitchFamily="2" charset="2"/>
              <a:buChar char="v"/>
            </a:pPr>
            <a:r>
              <a:rPr lang="en-US" altLang="zh-CN" sz="1400" b="0" i="0" u="none" strike="noStrike" kern="1200" cap="none" spc="0" baseline="0">
                <a:solidFill>
                  <a:schemeClr val="tx1"/>
                </a:solidFill>
                <a:latin typeface="Times New Roman" pitchFamily="18" charset="0"/>
                <a:ea typeface="宋体" pitchFamily="0" charset="0"/>
                <a:cs typeface="Times New Roman" pitchFamily="18" charset="0"/>
              </a:rPr>
              <a:t>Giving attention to little things can be beneficial for boosting the employee engagement</a:t>
            </a:r>
            <a:endParaRPr lang="en-US" altLang="zh-CN" sz="1400" b="0" i="0" u="none" strike="noStrike" kern="1200" cap="none" spc="0" baseline="0">
              <a:solidFill>
                <a:schemeClr val="tx1"/>
              </a:solidFill>
              <a:latin typeface="Times New Roman" pitchFamily="18" charset="0"/>
              <a:ea typeface="宋体" pitchFamily="0" charset="0"/>
              <a:cs typeface="Times New Roman" pitchFamily="18" charset="0"/>
            </a:endParaRPr>
          </a:p>
          <a:p>
            <a:pPr marL="457200" indent="-311150" algn="just">
              <a:lnSpc>
                <a:spcPct val="150000"/>
              </a:lnSpc>
              <a:spcBef>
                <a:spcPts val="0"/>
              </a:spcBef>
              <a:spcAft>
                <a:spcPts val="0"/>
              </a:spcAft>
              <a:buClr>
                <a:schemeClr val="accent1"/>
              </a:buClr>
              <a:buSzPts val="1300"/>
              <a:buFont typeface="Wingdings" pitchFamily="2" charset="2"/>
              <a:buChar char="v"/>
            </a:pPr>
            <a:r>
              <a:rPr lang="en-US" altLang="zh-CN" sz="1400" b="0" i="0" u="none" strike="noStrike" kern="1200" cap="none" spc="0" baseline="0">
                <a:solidFill>
                  <a:schemeClr val="tx1"/>
                </a:solidFill>
                <a:latin typeface="Times New Roman" pitchFamily="18" charset="0"/>
                <a:ea typeface="宋体" pitchFamily="0" charset="0"/>
                <a:cs typeface="Times New Roman" pitchFamily="18" charset="0"/>
              </a:rPr>
              <a:t>Knowing all the details in the workplace can be effective for increasing participation among employees </a:t>
            </a:r>
            <a:endParaRPr lang="en-US" altLang="zh-CN" sz="1400" b="0" i="0" u="none" strike="noStrike" kern="1200" cap="none" spc="0" baseline="0">
              <a:solidFill>
                <a:schemeClr val="tx1"/>
              </a:solidFill>
              <a:latin typeface="Times New Roman" pitchFamily="18" charset="0"/>
              <a:ea typeface="宋体" pitchFamily="0" charset="0"/>
              <a:cs typeface="Times New Roman" pitchFamily="18" charset="0"/>
            </a:endParaRPr>
          </a:p>
          <a:p>
            <a:pPr marL="457200" indent="-311150" algn="l">
              <a:lnSpc>
                <a:spcPct val="100000"/>
              </a:lnSpc>
              <a:spcBef>
                <a:spcPts val="0"/>
              </a:spcBef>
              <a:spcAft>
                <a:spcPts val="0"/>
              </a:spcAft>
              <a:buClr>
                <a:schemeClr val="accent1"/>
              </a:buClr>
              <a:buSzPts val="1300"/>
              <a:buFont typeface="Wingdings" pitchFamily="2" charset="2"/>
              <a:buChar char="v"/>
            </a:pPr>
            <a:endParaRPr lang="zh-CN" altLang="en-US" sz="2600" b="0" i="0" u="none" strike="noStrike" kern="1200" cap="none" spc="0" baseline="0">
              <a:solidFill>
                <a:schemeClr val="tx1"/>
              </a:solidFill>
              <a:latin typeface="Perpetua" pitchFamily="0" charset="0"/>
              <a:ea typeface="宋体" pitchFamily="0" charset="0"/>
              <a:cs typeface="Lucida Sans" pitchFamily="0" charset="0"/>
            </a:endParaRPr>
          </a:p>
        </p:txBody>
      </p:sp>
      <p:pic>
        <p:nvPicPr>
          <p:cNvPr id="72" name="图片" descr="British-Airways-Logo.png"/>
          <p:cNvPicPr>
            <a:picLocks noChangeAspect="1"/>
          </p:cNvPicPr>
          <p:nvPr/>
        </p:nvPicPr>
        <p:blipFill>
          <a:blip r:embed="rId1" cstate="print"/>
          <a:stretch>
            <a:fillRect/>
          </a:stretch>
        </p:blipFill>
        <p:spPr>
          <a:xfrm rot="0">
            <a:off x="6629400" y="3457574"/>
            <a:ext cx="2091619" cy="1466850"/>
          </a:xfrm>
          <a:prstGeom prst="rect"/>
          <a:noFill/>
          <a:ln w="12700" cmpd="sng" cap="flat">
            <a:noFill/>
            <a:prstDash val="solid"/>
            <a:miter/>
          </a:ln>
        </p:spPr>
      </p:pic>
    </p:spTree>
    <p:extLst>
      <p:ext uri="{BB962C8B-B14F-4D97-AF65-F5344CB8AC3E}">
        <p14:creationId xmlns:p14="http://schemas.microsoft.com/office/powerpoint/2010/main" val="1373010391"/>
      </p:ext>
    </p:extLst>
  </p:cSld>
  <p:clrMapOvr>
    <a:masterClrMapping/>
  </p:clrMapOvr>
</p:sld>
</file>

<file path=ppt/slides/slide9.xml><?xml version="1.0" encoding="utf-8"?>
<p:sld xmlns:p="http://schemas.openxmlformats.org/presentationml/2006/main" xmlns:r="http://schemas.openxmlformats.org/officeDocument/2006/relationships" xmlns:a="http://schemas.openxmlformats.org/drawingml/2006/main">
  <p:cSld>
    <p:bg>
      <p:bgPr>
        <a:solidFill>
          <a:srgbClr val="D8D1C0"/>
        </a:solidFill>
      </p:bgPr>
    </p:bg>
    <p:spTree>
      <p:nvGrpSpPr>
        <p:cNvPr id="1" name=""/>
        <p:cNvGrpSpPr/>
        <p:nvPr/>
      </p:nvGrpSpPr>
      <p:grpSpPr>
        <a:xfrm>
          <a:off x="0" y="0"/>
          <a:ext cx="0" cy="0"/>
          <a:chOff x="0" y="0"/>
          <a:chExt cx="0" cy="0"/>
        </a:xfrm>
      </p:grpSpPr>
      <p:sp>
        <p:nvSpPr>
          <p:cNvPr id="75" name="文本框"/>
          <p:cNvSpPr>
            <a:spLocks noGrp="1"/>
          </p:cNvSpPr>
          <p:nvPr>
            <p:ph type="title"/>
          </p:nvPr>
        </p:nvSpPr>
        <p:spPr>
          <a:xfrm rot="0">
            <a:off x="1297500" y="393750"/>
            <a:ext cx="7038900" cy="914099"/>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2400" b="1" i="0" u="none" strike="noStrike" kern="1200" cap="none" spc="0" baseline="0">
                <a:solidFill>
                  <a:schemeClr val="tx2"/>
                </a:solidFill>
                <a:latin typeface="Franklin Gothic Book" pitchFamily="0" charset="0"/>
                <a:ea typeface="幼圆" pitchFamily="0" charset="0"/>
                <a:cs typeface="Lucida Sans" pitchFamily="0" charset="0"/>
              </a:rPr>
              <a:t>CONTD.</a:t>
            </a:r>
            <a:endParaRPr lang="zh-CN" altLang="en-US" sz="2400" b="0" i="0" u="none" strike="noStrike" kern="1200" cap="none" spc="0" baseline="0">
              <a:solidFill>
                <a:schemeClr val="tx2"/>
              </a:solidFill>
              <a:latin typeface="Franklin Gothic Book" pitchFamily="0" charset="0"/>
              <a:ea typeface="幼圆" pitchFamily="0" charset="0"/>
              <a:cs typeface="Lucida Sans" pitchFamily="0" charset="0"/>
            </a:endParaRPr>
          </a:p>
        </p:txBody>
      </p:sp>
      <p:sp>
        <p:nvSpPr>
          <p:cNvPr id="76" name="文本框"/>
          <p:cNvSpPr>
            <a:spLocks noGrp="1"/>
          </p:cNvSpPr>
          <p:nvPr>
            <p:ph type="body" idx="1"/>
          </p:nvPr>
        </p:nvSpPr>
        <p:spPr>
          <a:xfrm rot="0">
            <a:off x="1211775" y="1034150"/>
            <a:ext cx="7038900" cy="2911200"/>
          </a:xfrm>
          <a:prstGeom prst="rect"/>
          <a:noFill/>
          <a:ln w="12700" cmpd="sng" cap="flat">
            <a:noFill/>
            <a:prstDash val="solid"/>
            <a:miter/>
          </a:ln>
        </p:spPr>
        <p:txBody>
          <a:bodyPr vert="horz" wrap="square" lIns="91440" tIns="45720" rIns="91440" bIns="45720" anchor="t" anchorCtr="0">
            <a:prstTxWarp prst="textNoShape"/>
          </a:bodyPr>
          <a:lstStyle/>
          <a:p>
            <a:pPr marL="457200" indent="-311150" algn="just" fontAlgn="base">
              <a:lnSpc>
                <a:spcPct val="150000"/>
              </a:lnSpc>
              <a:spcBef>
                <a:spcPts val="0"/>
              </a:spcBef>
              <a:spcAft>
                <a:spcPts val="0"/>
              </a:spcAft>
              <a:buClr>
                <a:schemeClr val="accent1"/>
              </a:buClr>
              <a:buSzPts val="1300"/>
              <a:buFont typeface="Wingdings" pitchFamily="2" charset="2"/>
              <a:buChar char="v"/>
            </a:pP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Promotion of professional development can be helpful for the development and growth of the employees </a:t>
            </a:r>
            <a:endParaRPr lang="en-US" altLang="zh-CN" sz="1400" b="0" i="0" u="none" strike="noStrike" kern="1200" cap="none" spc="0" baseline="0">
              <a:solidFill>
                <a:schemeClr val="tx1"/>
              </a:solidFill>
              <a:latin typeface="Franklin Gothic Book" pitchFamily="0" charset="0"/>
              <a:ea typeface="宋体" pitchFamily="0" charset="0"/>
              <a:cs typeface="Lucida Sans" pitchFamily="0" charset="0"/>
            </a:endParaRPr>
          </a:p>
          <a:p>
            <a:pPr marL="457200" indent="-311150" algn="just" fontAlgn="base">
              <a:lnSpc>
                <a:spcPct val="150000"/>
              </a:lnSpc>
              <a:spcBef>
                <a:spcPts val="0"/>
              </a:spcBef>
              <a:spcAft>
                <a:spcPts val="0"/>
              </a:spcAft>
              <a:buClr>
                <a:schemeClr val="accent1"/>
              </a:buClr>
              <a:buSzPts val="1300"/>
              <a:buFont typeface="Wingdings" pitchFamily="2" charset="2"/>
              <a:buChar char="v"/>
            </a:pP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It not only increases employee engagement but also enhances the skills development of the employees</a:t>
            </a:r>
            <a:endParaRPr lang="en-US" altLang="zh-CN" sz="1400" b="0" i="0" u="none" strike="noStrike" kern="1200" cap="none" spc="0" baseline="0">
              <a:solidFill>
                <a:schemeClr val="tx1"/>
              </a:solidFill>
              <a:latin typeface="Franklin Gothic Book" pitchFamily="0" charset="0"/>
              <a:ea typeface="宋体" pitchFamily="0" charset="0"/>
              <a:cs typeface="Lucida Sans" pitchFamily="0" charset="0"/>
            </a:endParaRPr>
          </a:p>
          <a:p>
            <a:pPr marL="457200" indent="-311150" algn="just" fontAlgn="base">
              <a:lnSpc>
                <a:spcPct val="150000"/>
              </a:lnSpc>
              <a:spcBef>
                <a:spcPts val="0"/>
              </a:spcBef>
              <a:spcAft>
                <a:spcPts val="0"/>
              </a:spcAft>
              <a:buClr>
                <a:schemeClr val="accent1"/>
              </a:buClr>
              <a:buSzPts val="1300"/>
              <a:buFont typeface="Wingdings" pitchFamily="2" charset="2"/>
              <a:buChar char="v"/>
            </a:pP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Professional development can be effective for inculcating fast changes by which the employees can feel involved (Molino </a:t>
            </a:r>
            <a:r>
              <a:rPr lang="en-US" altLang="zh-CN" sz="1400" b="0" i="1" u="none" strike="noStrike" kern="1200" cap="none" spc="0" baseline="0">
                <a:solidFill>
                  <a:schemeClr val="tx1"/>
                </a:solidFill>
                <a:latin typeface="Franklin Gothic Book" pitchFamily="0" charset="0"/>
                <a:ea typeface="宋体" pitchFamily="0" charset="0"/>
                <a:cs typeface="Lucida Sans" pitchFamily="0" charset="0"/>
              </a:rPr>
              <a:t>et al., </a:t>
            </a: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2020). </a:t>
            </a:r>
            <a:endParaRPr lang="zh-CN" altLang="en-US" sz="1400" b="0" i="0" u="none" strike="noStrike" kern="1200" cap="none" spc="0" baseline="0">
              <a:solidFill>
                <a:schemeClr val="tx1"/>
              </a:solidFill>
              <a:latin typeface="Franklin Gothic Book" pitchFamily="0" charset="0"/>
              <a:ea typeface="宋体" pitchFamily="0" charset="0"/>
              <a:cs typeface="Lucida Sans" pitchFamily="0" charset="0"/>
            </a:endParaRPr>
          </a:p>
        </p:txBody>
      </p:sp>
      <p:pic>
        <p:nvPicPr>
          <p:cNvPr id="77" name="图片" descr="British-Airways-Logo.png"/>
          <p:cNvPicPr>
            <a:picLocks noChangeAspect="1"/>
          </p:cNvPicPr>
          <p:nvPr/>
        </p:nvPicPr>
        <p:blipFill>
          <a:blip r:embed="rId1" cstate="print"/>
          <a:stretch>
            <a:fillRect/>
          </a:stretch>
        </p:blipFill>
        <p:spPr>
          <a:xfrm rot="0">
            <a:off x="6667499" y="-323848"/>
            <a:ext cx="2091619" cy="1466850"/>
          </a:xfrm>
          <a:prstGeom prst="rect"/>
          <a:noFill/>
          <a:ln w="12700" cmpd="sng" cap="flat">
            <a:noFill/>
            <a:prstDash val="solid"/>
            <a:miter/>
          </a:ln>
        </p:spPr>
      </p:pic>
      <p:sp>
        <p:nvSpPr>
          <p:cNvPr id="78" name="矩形" descr="https://er.educause.edu/-/media/images/blogs/2019/9/er19_3303_706x394_blog.jpg?hash=60B4CBAE0EBAE7D641F847DF4D2555090298A0C2&amp;la=en"/>
          <p:cNvSpPr>
            <a:spLocks noChangeAspect="1"/>
          </p:cNvSpPr>
          <p:nvPr/>
        </p:nvSpPr>
        <p:spPr>
          <a:xfrm rot="0">
            <a:off x="155575" y="-144463"/>
            <a:ext cx="304800" cy="304800"/>
          </a:xfrm>
          <a:prstGeom prst="rect"/>
          <a:noFill/>
          <a:ln w="12700" cmpd="sng" cap="flat">
            <a:noFill/>
            <a:prstDash val="solid"/>
            <a:miter/>
          </a:ln>
        </p:spPr>
      </p:sp>
      <p:pic>
        <p:nvPicPr>
          <p:cNvPr id="79" name="图片"/>
          <p:cNvPicPr>
            <a:picLocks noChangeAspect="1"/>
          </p:cNvPicPr>
          <p:nvPr/>
        </p:nvPicPr>
        <p:blipFill>
          <a:blip r:embed="rId2" cstate="print">
            <a:duotone>
              <a:prstClr val="black"/>
              <a:srgbClr val="F0D8B8"/>
            </a:duotone>
          </a:blip>
          <a:stretch>
            <a:fillRect/>
          </a:stretch>
        </p:blipFill>
        <p:spPr>
          <a:xfrm rot="0">
            <a:off x="2571750" y="3114675"/>
            <a:ext cx="4162423" cy="1885948"/>
          </a:xfrm>
          <a:prstGeom prst="rect"/>
          <a:noFill/>
          <a:ln w="9525" cmpd="sng" cap="flat">
            <a:noFill/>
            <a:prstDash val="solid"/>
            <a:miter/>
          </a:ln>
        </p:spPr>
      </p:pic>
    </p:spTree>
    <p:extLst>
      <p:ext uri="{BB962C8B-B14F-4D97-AF65-F5344CB8AC3E}">
        <p14:creationId xmlns:p14="http://schemas.microsoft.com/office/powerpoint/2010/main" val="1540540719"/>
      </p:ext>
    </p:extLst>
  </p:cSld>
  <p:clrMapOvr>
    <a:masterClrMapping/>
  </p:clrMapOvr>
</p:sld>
</file>

<file path=ppt/slides/slide10.xml><?xml version="1.0" encoding="utf-8"?>
<p:sld xmlns:p="http://schemas.openxmlformats.org/presentationml/2006/main" xmlns:r="http://schemas.openxmlformats.org/officeDocument/2006/relationships" xmlns:a="http://schemas.openxmlformats.org/drawingml/2006/main">
  <p:cSld>
    <p:bg>
      <p:bgPr>
        <a:solidFill>
          <a:srgbClr val="D8D1C0"/>
        </a:solidFill>
      </p:bgPr>
    </p:bg>
    <p:spTree>
      <p:nvGrpSpPr>
        <p:cNvPr id="1" name=""/>
        <p:cNvGrpSpPr/>
        <p:nvPr/>
      </p:nvGrpSpPr>
      <p:grpSpPr>
        <a:xfrm>
          <a:off x="0" y="0"/>
          <a:ext cx="0" cy="0"/>
          <a:chOff x="0" y="0"/>
          <a:chExt cx="0" cy="0"/>
        </a:xfrm>
      </p:grpSpPr>
      <p:sp>
        <p:nvSpPr>
          <p:cNvPr id="82" name="文本框"/>
          <p:cNvSpPr>
            <a:spLocks noGrp="1"/>
          </p:cNvSpPr>
          <p:nvPr>
            <p:ph type="title"/>
          </p:nvPr>
        </p:nvSpPr>
        <p:spPr>
          <a:xfrm rot="0">
            <a:off x="1297500" y="393750"/>
            <a:ext cx="7038900" cy="914099"/>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2400" b="1" i="0" u="none" strike="noStrike" kern="1200" cap="none" spc="0" baseline="0">
                <a:solidFill>
                  <a:schemeClr val="tx2"/>
                </a:solidFill>
                <a:latin typeface="Franklin Gothic Book" pitchFamily="0" charset="0"/>
                <a:ea typeface="幼圆" pitchFamily="0" charset="0"/>
                <a:cs typeface="Lucida Sans" pitchFamily="0" charset="0"/>
              </a:rPr>
              <a:t>CONTD.</a:t>
            </a:r>
            <a:endParaRPr lang="zh-CN" altLang="en-US" sz="2400" b="0" i="0" u="none" strike="noStrike" kern="1200" cap="none" spc="0" baseline="0">
              <a:solidFill>
                <a:schemeClr val="tx2"/>
              </a:solidFill>
              <a:latin typeface="Franklin Gothic Book" pitchFamily="0" charset="0"/>
              <a:ea typeface="幼圆" pitchFamily="0" charset="0"/>
              <a:cs typeface="Lucida Sans" pitchFamily="0" charset="0"/>
            </a:endParaRPr>
          </a:p>
        </p:txBody>
      </p:sp>
      <p:sp>
        <p:nvSpPr>
          <p:cNvPr id="83" name="文本框"/>
          <p:cNvSpPr>
            <a:spLocks noGrp="1"/>
          </p:cNvSpPr>
          <p:nvPr>
            <p:ph type="body" idx="1"/>
          </p:nvPr>
        </p:nvSpPr>
        <p:spPr>
          <a:xfrm rot="0">
            <a:off x="1297500" y="1567550"/>
            <a:ext cx="7038900" cy="2911200"/>
          </a:xfrm>
          <a:prstGeom prst="rect"/>
          <a:noFill/>
          <a:ln w="12700" cmpd="sng" cap="flat">
            <a:noFill/>
            <a:prstDash val="solid"/>
            <a:miter/>
          </a:ln>
        </p:spPr>
        <p:txBody>
          <a:bodyPr vert="horz" wrap="square" lIns="91440" tIns="45720" rIns="91440" bIns="45720" anchor="t" anchorCtr="0">
            <a:prstTxWarp prst="textNoShape"/>
          </a:bodyPr>
          <a:lstStyle/>
          <a:p>
            <a:pPr marL="457200" indent="-311150" algn="just" fontAlgn="base">
              <a:lnSpc>
                <a:spcPct val="150000"/>
              </a:lnSpc>
              <a:spcBef>
                <a:spcPts val="0"/>
              </a:spcBef>
              <a:spcAft>
                <a:spcPts val="0"/>
              </a:spcAft>
              <a:buClr>
                <a:schemeClr val="accent1"/>
              </a:buClr>
              <a:buSzPts val="1300"/>
              <a:buFont typeface="Droid Sans" pitchFamily="0" charset="0"/>
              <a:buChar char="●"/>
            </a:pP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Effective leadership also is a significant skill that can be helpful for the growth of the employees </a:t>
            </a:r>
            <a:endParaRPr lang="en-US" altLang="zh-CN" sz="1400" b="0" i="0" u="none" strike="noStrike" kern="1200" cap="none" spc="0" baseline="0">
              <a:solidFill>
                <a:schemeClr val="tx1"/>
              </a:solidFill>
              <a:latin typeface="Franklin Gothic Book" pitchFamily="0" charset="0"/>
              <a:ea typeface="宋体" pitchFamily="0" charset="0"/>
              <a:cs typeface="Lucida Sans" pitchFamily="0" charset="0"/>
            </a:endParaRPr>
          </a:p>
          <a:p>
            <a:pPr marL="457200" indent="-311150" algn="just" fontAlgn="base">
              <a:lnSpc>
                <a:spcPct val="150000"/>
              </a:lnSpc>
              <a:spcBef>
                <a:spcPts val="0"/>
              </a:spcBef>
              <a:spcAft>
                <a:spcPts val="0"/>
              </a:spcAft>
              <a:buClr>
                <a:schemeClr val="accent1"/>
              </a:buClr>
              <a:buSzPts val="1300"/>
              <a:buFont typeface="Droid Sans" pitchFamily="0" charset="0"/>
              <a:buChar char="●"/>
            </a:pP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Both leadership and employee engagement are complementary to each other (Li </a:t>
            </a:r>
            <a:r>
              <a:rPr lang="en-US" altLang="zh-CN" sz="1400" b="0" i="1" u="none" strike="noStrike" kern="1200" cap="none" spc="0" baseline="0">
                <a:solidFill>
                  <a:schemeClr val="tx1"/>
                </a:solidFill>
                <a:latin typeface="Franklin Gothic Book" pitchFamily="0" charset="0"/>
                <a:ea typeface="宋体" pitchFamily="0" charset="0"/>
                <a:cs typeface="Lucida Sans" pitchFamily="0" charset="0"/>
              </a:rPr>
              <a:t>et al., </a:t>
            </a: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2021)</a:t>
            </a:r>
            <a:endParaRPr lang="en-US" altLang="zh-CN" sz="1400" b="0" i="0" u="none" strike="noStrike" kern="1200" cap="none" spc="0" baseline="0">
              <a:solidFill>
                <a:schemeClr val="tx1"/>
              </a:solidFill>
              <a:latin typeface="Franklin Gothic Book" pitchFamily="0" charset="0"/>
              <a:ea typeface="宋体" pitchFamily="0" charset="0"/>
              <a:cs typeface="Lucida Sans" pitchFamily="0" charset="0"/>
            </a:endParaRPr>
          </a:p>
          <a:p>
            <a:pPr marL="457200" indent="-311150" algn="just" fontAlgn="base">
              <a:lnSpc>
                <a:spcPct val="150000"/>
              </a:lnSpc>
              <a:spcBef>
                <a:spcPts val="0"/>
              </a:spcBef>
              <a:spcAft>
                <a:spcPts val="0"/>
              </a:spcAft>
              <a:buClr>
                <a:schemeClr val="accent1"/>
              </a:buClr>
              <a:buSzPts val="1300"/>
              <a:buFont typeface="Droid Sans" pitchFamily="0" charset="0"/>
              <a:buChar char="●"/>
            </a:pP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Moreover, it is the leadership that allows to support and motivates employees in order to participate in various activities in the </a:t>
            </a: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organisation</a:t>
            </a: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 </a:t>
            </a:r>
            <a:endParaRPr lang="en-US" altLang="zh-CN" sz="1400" b="0" i="0" u="none" strike="noStrike" kern="1200" cap="none" spc="0" baseline="0">
              <a:solidFill>
                <a:schemeClr val="tx1"/>
              </a:solidFill>
              <a:latin typeface="Franklin Gothic Book" pitchFamily="0" charset="0"/>
              <a:ea typeface="宋体" pitchFamily="0" charset="0"/>
              <a:cs typeface="Lucida Sans" pitchFamily="0" charset="0"/>
            </a:endParaRPr>
          </a:p>
          <a:p>
            <a:pPr marL="457200" indent="-311150" algn="l">
              <a:lnSpc>
                <a:spcPct val="100000"/>
              </a:lnSpc>
              <a:spcBef>
                <a:spcPts val="0"/>
              </a:spcBef>
              <a:spcAft>
                <a:spcPts val="0"/>
              </a:spcAft>
              <a:buClr>
                <a:schemeClr val="accent1"/>
              </a:buClr>
              <a:buSzPts val="1300"/>
              <a:buFont typeface="Droid Sans" pitchFamily="0" charset="0"/>
              <a:buChar char="●"/>
            </a:pPr>
            <a:endParaRPr lang="zh-CN" altLang="en-US" sz="2600" b="0" i="0" u="none" strike="noStrike" kern="1200" cap="none" spc="0" baseline="0">
              <a:solidFill>
                <a:schemeClr val="tx1"/>
              </a:solidFill>
              <a:latin typeface="Perpetua" pitchFamily="0" charset="0"/>
              <a:ea typeface="宋体" pitchFamily="0" charset="0"/>
              <a:cs typeface="Lucida Sans" pitchFamily="0" charset="0"/>
            </a:endParaRPr>
          </a:p>
        </p:txBody>
      </p:sp>
      <p:pic>
        <p:nvPicPr>
          <p:cNvPr id="84" name="图片" descr="British-Airways-Logo.png"/>
          <p:cNvPicPr>
            <a:picLocks noChangeAspect="1"/>
          </p:cNvPicPr>
          <p:nvPr/>
        </p:nvPicPr>
        <p:blipFill>
          <a:blip r:embed="rId1" cstate="print"/>
          <a:stretch>
            <a:fillRect/>
          </a:stretch>
        </p:blipFill>
        <p:spPr>
          <a:xfrm rot="0">
            <a:off x="6667499" y="-314325"/>
            <a:ext cx="2091619" cy="1466850"/>
          </a:xfrm>
          <a:prstGeom prst="rect"/>
          <a:noFill/>
          <a:ln w="12700" cmpd="sng" cap="flat">
            <a:noFill/>
            <a:prstDash val="solid"/>
            <a:miter/>
          </a:ln>
        </p:spPr>
      </p:pic>
    </p:spTree>
    <p:extLst>
      <p:ext uri="{BB962C8B-B14F-4D97-AF65-F5344CB8AC3E}">
        <p14:creationId xmlns:p14="http://schemas.microsoft.com/office/powerpoint/2010/main" val="845015886"/>
      </p:ext>
    </p:extLst>
  </p:cSld>
  <p:clrMapOvr>
    <a:masterClrMapping/>
  </p:clrMapOvr>
</p:sld>
</file>

<file path=ppt/slides/slide11.xml><?xml version="1.0" encoding="utf-8"?>
<p:sld xmlns:p="http://schemas.openxmlformats.org/presentationml/2006/main" xmlns:r="http://schemas.openxmlformats.org/officeDocument/2006/relationships" xmlns:a="http://schemas.openxmlformats.org/drawingml/2006/main">
  <p:cSld>
    <p:bg>
      <p:bgPr>
        <a:solidFill>
          <a:srgbClr val="D8D1C0"/>
        </a:solidFill>
      </p:bgPr>
    </p:bg>
    <p:spTree>
      <p:nvGrpSpPr>
        <p:cNvPr id="1" name=""/>
        <p:cNvGrpSpPr/>
        <p:nvPr/>
      </p:nvGrpSpPr>
      <p:grpSpPr>
        <a:xfrm>
          <a:off x="0" y="0"/>
          <a:ext cx="0" cy="0"/>
          <a:chOff x="0" y="0"/>
          <a:chExt cx="0" cy="0"/>
        </a:xfrm>
      </p:grpSpPr>
      <p:sp>
        <p:nvSpPr>
          <p:cNvPr id="87" name="文本框"/>
          <p:cNvSpPr>
            <a:spLocks noGrp="1"/>
          </p:cNvSpPr>
          <p:nvPr>
            <p:ph type="title"/>
          </p:nvPr>
        </p:nvSpPr>
        <p:spPr>
          <a:xfrm rot="0">
            <a:off x="1297500" y="393750"/>
            <a:ext cx="7038900" cy="914099"/>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2400" b="1" i="0" u="none" strike="noStrike" kern="1200" cap="none" spc="0" baseline="0">
                <a:solidFill>
                  <a:schemeClr val="tx2"/>
                </a:solidFill>
                <a:latin typeface="Franklin Gothic Book" pitchFamily="0" charset="0"/>
                <a:ea typeface="幼圆" pitchFamily="0" charset="0"/>
                <a:cs typeface="Lucida Sans" pitchFamily="0" charset="0"/>
              </a:rPr>
              <a:t>HRM APPROACH AND STRATEGY</a:t>
            </a:r>
            <a:endParaRPr lang="zh-CN" altLang="en-US" sz="2400" b="0" i="0" u="none" strike="noStrike" kern="1200" cap="none" spc="0" baseline="0">
              <a:solidFill>
                <a:schemeClr val="tx2"/>
              </a:solidFill>
              <a:latin typeface="Franklin Gothic Book" pitchFamily="0" charset="0"/>
              <a:ea typeface="幼圆" pitchFamily="0" charset="0"/>
              <a:cs typeface="Lucida Sans" pitchFamily="0" charset="0"/>
            </a:endParaRPr>
          </a:p>
        </p:txBody>
      </p:sp>
      <p:sp>
        <p:nvSpPr>
          <p:cNvPr id="88" name="文本框"/>
          <p:cNvSpPr>
            <a:spLocks noGrp="1"/>
          </p:cNvSpPr>
          <p:nvPr>
            <p:ph type="body" idx="1"/>
          </p:nvPr>
        </p:nvSpPr>
        <p:spPr>
          <a:xfrm rot="0">
            <a:off x="1297500" y="1567550"/>
            <a:ext cx="7038900" cy="2911200"/>
          </a:xfrm>
          <a:prstGeom prst="rect"/>
          <a:noFill/>
          <a:ln w="12700" cmpd="sng" cap="flat">
            <a:noFill/>
            <a:prstDash val="solid"/>
            <a:miter/>
          </a:ln>
        </p:spPr>
        <p:txBody>
          <a:bodyPr vert="horz" wrap="square" lIns="91440" tIns="45720" rIns="91440" bIns="45720" anchor="t" anchorCtr="0">
            <a:prstTxWarp prst="textNoShape"/>
          </a:bodyPr>
          <a:lstStyle/>
          <a:p>
            <a:pPr marL="457200" indent="-311150" algn="just">
              <a:lnSpc>
                <a:spcPct val="150000"/>
              </a:lnSpc>
              <a:spcBef>
                <a:spcPts val="0"/>
              </a:spcBef>
              <a:spcAft>
                <a:spcPts val="0"/>
              </a:spcAft>
              <a:buClr>
                <a:schemeClr val="accent1"/>
              </a:buClr>
              <a:buSzPts val="1300"/>
              <a:buFont typeface="Wingdings" pitchFamily="2" charset="2"/>
              <a:buChar char="v"/>
            </a:pP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It can be seen in the case of British Airways that there is a high managerial insensitivity </a:t>
            </a:r>
            <a:endParaRPr lang="en-US" altLang="zh-CN" sz="1400" b="0" i="0" u="none" strike="noStrike" kern="1200" cap="none" spc="0" baseline="0">
              <a:solidFill>
                <a:schemeClr val="tx1"/>
              </a:solidFill>
              <a:latin typeface="Franklin Gothic Book" pitchFamily="0" charset="0"/>
              <a:ea typeface="宋体" pitchFamily="0" charset="0"/>
              <a:cs typeface="Lucida Sans" pitchFamily="0" charset="0"/>
            </a:endParaRPr>
          </a:p>
          <a:p>
            <a:pPr marL="457200" indent="-311150" algn="just">
              <a:lnSpc>
                <a:spcPct val="150000"/>
              </a:lnSpc>
              <a:spcBef>
                <a:spcPts val="0"/>
              </a:spcBef>
              <a:spcAft>
                <a:spcPts val="0"/>
              </a:spcAft>
              <a:buClr>
                <a:schemeClr val="accent1"/>
              </a:buClr>
              <a:buSzPts val="1300"/>
              <a:buFont typeface="Wingdings" pitchFamily="2" charset="2"/>
              <a:buChar char="v"/>
            </a:pP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The employees also reported that they are treated with disgrace which leads to a lack of employee engagement and motivation (BBC, 2020). </a:t>
            </a:r>
            <a:endParaRPr lang="en-US" altLang="zh-CN" sz="1400" b="0" i="0" u="none" strike="noStrike" kern="1200" cap="none" spc="0" baseline="0">
              <a:solidFill>
                <a:schemeClr val="tx1"/>
              </a:solidFill>
              <a:latin typeface="Franklin Gothic Book" pitchFamily="0" charset="0"/>
              <a:ea typeface="宋体" pitchFamily="0" charset="0"/>
              <a:cs typeface="Lucida Sans" pitchFamily="0" charset="0"/>
            </a:endParaRPr>
          </a:p>
          <a:p>
            <a:pPr marL="457200" indent="-311150" algn="l">
              <a:lnSpc>
                <a:spcPct val="100000"/>
              </a:lnSpc>
              <a:spcBef>
                <a:spcPts val="0"/>
              </a:spcBef>
              <a:spcAft>
                <a:spcPts val="0"/>
              </a:spcAft>
              <a:buClr>
                <a:schemeClr val="accent1"/>
              </a:buClr>
              <a:buSzPts val="1300"/>
              <a:buFont typeface="Wingdings" pitchFamily="2" charset="2"/>
              <a:buChar char="v"/>
            </a:pPr>
            <a:endParaRPr lang="zh-CN" altLang="en-US" sz="2600" b="0" i="0" u="none" strike="noStrike" kern="1200" cap="none" spc="0" baseline="0">
              <a:solidFill>
                <a:schemeClr val="tx1"/>
              </a:solidFill>
              <a:latin typeface="Perpetua" pitchFamily="0" charset="0"/>
              <a:ea typeface="宋体" pitchFamily="0" charset="0"/>
              <a:cs typeface="Lucida Sans" pitchFamily="0" charset="0"/>
            </a:endParaRPr>
          </a:p>
        </p:txBody>
      </p:sp>
      <p:pic>
        <p:nvPicPr>
          <p:cNvPr id="89" name="图片" descr="British-Airways-Logo.png"/>
          <p:cNvPicPr>
            <a:picLocks noChangeAspect="1"/>
          </p:cNvPicPr>
          <p:nvPr/>
        </p:nvPicPr>
        <p:blipFill>
          <a:blip r:embed="rId1" cstate="print"/>
          <a:stretch>
            <a:fillRect/>
          </a:stretch>
        </p:blipFill>
        <p:spPr>
          <a:xfrm rot="0">
            <a:off x="6667499" y="-323848"/>
            <a:ext cx="2091619" cy="1466850"/>
          </a:xfrm>
          <a:prstGeom prst="rect"/>
          <a:noFill/>
          <a:ln w="12700" cmpd="sng" cap="flat">
            <a:noFill/>
            <a:prstDash val="solid"/>
            <a:miter/>
          </a:ln>
        </p:spPr>
      </p:pic>
      <p:pic>
        <p:nvPicPr>
          <p:cNvPr id="90" name="图片"/>
          <p:cNvPicPr>
            <a:picLocks noChangeAspect="1"/>
          </p:cNvPicPr>
          <p:nvPr/>
        </p:nvPicPr>
        <p:blipFill>
          <a:blip r:embed="rId2" cstate="print"/>
          <a:stretch>
            <a:fillRect/>
          </a:stretch>
        </p:blipFill>
        <p:spPr>
          <a:xfrm rot="0">
            <a:off x="2886075" y="3000570"/>
            <a:ext cx="2867024" cy="1714302"/>
          </a:xfrm>
          <a:prstGeom prst="rect"/>
          <a:noFill/>
          <a:ln w="9525" cmpd="sng" cap="flat">
            <a:noFill/>
            <a:prstDash val="solid"/>
            <a:miter/>
          </a:ln>
        </p:spPr>
      </p:pic>
    </p:spTree>
    <p:extLst>
      <p:ext uri="{BB962C8B-B14F-4D97-AF65-F5344CB8AC3E}">
        <p14:creationId xmlns:p14="http://schemas.microsoft.com/office/powerpoint/2010/main" val="1898198706"/>
      </p:ext>
    </p:extLst>
  </p:cSld>
  <p:clrMapOvr>
    <a:masterClrMapping/>
  </p:clrMapOvr>
</p:sld>
</file>

<file path=ppt/slides/slide12.xml><?xml version="1.0" encoding="utf-8"?>
<p:sld xmlns:p="http://schemas.openxmlformats.org/presentationml/2006/main" xmlns:r="http://schemas.openxmlformats.org/officeDocument/2006/relationships" xmlns:a="http://schemas.openxmlformats.org/drawingml/2006/main">
  <p:cSld>
    <p:bg>
      <p:bgPr>
        <a:solidFill>
          <a:srgbClr val="D8D1C0"/>
        </a:solidFill>
      </p:bgPr>
    </p:bg>
    <p:spTree>
      <p:nvGrpSpPr>
        <p:cNvPr id="1" name=""/>
        <p:cNvGrpSpPr/>
        <p:nvPr/>
      </p:nvGrpSpPr>
      <p:grpSpPr>
        <a:xfrm>
          <a:off x="0" y="0"/>
          <a:ext cx="0" cy="0"/>
          <a:chOff x="0" y="0"/>
          <a:chExt cx="0" cy="0"/>
        </a:xfrm>
      </p:grpSpPr>
      <p:sp>
        <p:nvSpPr>
          <p:cNvPr id="93" name="文本框"/>
          <p:cNvSpPr>
            <a:spLocks noGrp="1"/>
          </p:cNvSpPr>
          <p:nvPr>
            <p:ph type="title"/>
          </p:nvPr>
        </p:nvSpPr>
        <p:spPr>
          <a:xfrm rot="0">
            <a:off x="1297500" y="393750"/>
            <a:ext cx="7038900" cy="914099"/>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2400" b="1" i="0" u="none" strike="noStrike" kern="1200" cap="none" spc="0" baseline="0">
                <a:solidFill>
                  <a:schemeClr val="tx2"/>
                </a:solidFill>
                <a:latin typeface="Franklin Gothic Book" pitchFamily="0" charset="0"/>
                <a:ea typeface="幼圆" pitchFamily="0" charset="0"/>
                <a:cs typeface="Lucida Sans" pitchFamily="0" charset="0"/>
              </a:rPr>
              <a:t>CONTD. </a:t>
            </a:r>
            <a:endParaRPr lang="zh-CN" altLang="en-US" sz="2400" b="0" i="0" u="none" strike="noStrike" kern="1200" cap="none" spc="0" baseline="0">
              <a:solidFill>
                <a:schemeClr val="tx2"/>
              </a:solidFill>
              <a:latin typeface="Franklin Gothic Book" pitchFamily="0" charset="0"/>
              <a:ea typeface="幼圆" pitchFamily="0" charset="0"/>
              <a:cs typeface="Lucida Sans" pitchFamily="0" charset="0"/>
            </a:endParaRPr>
          </a:p>
        </p:txBody>
      </p:sp>
      <p:sp>
        <p:nvSpPr>
          <p:cNvPr id="94" name="文本框"/>
          <p:cNvSpPr>
            <a:spLocks noGrp="1"/>
          </p:cNvSpPr>
          <p:nvPr>
            <p:ph type="body" idx="1"/>
          </p:nvPr>
        </p:nvSpPr>
        <p:spPr>
          <a:xfrm rot="0">
            <a:off x="1297500" y="1567550"/>
            <a:ext cx="7038900" cy="2911200"/>
          </a:xfrm>
          <a:prstGeom prst="rect"/>
          <a:noFill/>
          <a:ln w="12700" cmpd="sng" cap="flat">
            <a:noFill/>
            <a:prstDash val="solid"/>
            <a:miter/>
          </a:ln>
        </p:spPr>
        <p:txBody>
          <a:bodyPr vert="horz" wrap="square" lIns="91440" tIns="45720" rIns="91440" bIns="45720" anchor="t" anchorCtr="0">
            <a:prstTxWarp prst="textNoShape"/>
          </a:bodyPr>
          <a:lstStyle/>
          <a:p>
            <a:pPr marL="457200" indent="-311150" algn="just" fontAlgn="base">
              <a:lnSpc>
                <a:spcPct val="150000"/>
              </a:lnSpc>
              <a:spcBef>
                <a:spcPts val="0"/>
              </a:spcBef>
              <a:spcAft>
                <a:spcPts val="0"/>
              </a:spcAft>
              <a:buClr>
                <a:schemeClr val="accent1"/>
              </a:buClr>
              <a:buSzPts val="1300"/>
              <a:buFont typeface="Wingdings" pitchFamily="2" charset="2"/>
              <a:buChar char="v"/>
            </a:pP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Identifying the needs of the employees is highly important for increasing employee engagement.</a:t>
            </a:r>
            <a:endParaRPr lang="en-US" altLang="zh-CN" sz="1400" b="0" i="0" u="none" strike="noStrike" kern="1200" cap="none" spc="0" baseline="0">
              <a:solidFill>
                <a:schemeClr val="tx1"/>
              </a:solidFill>
              <a:latin typeface="Franklin Gothic Book" pitchFamily="0" charset="0"/>
              <a:ea typeface="宋体" pitchFamily="0" charset="0"/>
              <a:cs typeface="Lucida Sans" pitchFamily="0" charset="0"/>
            </a:endParaRPr>
          </a:p>
          <a:p>
            <a:pPr marL="457200" indent="-311150" algn="just" fontAlgn="base">
              <a:lnSpc>
                <a:spcPct val="150000"/>
              </a:lnSpc>
              <a:spcBef>
                <a:spcPts val="0"/>
              </a:spcBef>
              <a:spcAft>
                <a:spcPts val="0"/>
              </a:spcAft>
              <a:buClr>
                <a:schemeClr val="accent1"/>
              </a:buClr>
              <a:buSzPts val="1300"/>
              <a:buFont typeface="Wingdings" pitchFamily="2" charset="2"/>
              <a:buChar char="v"/>
            </a:pP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Developing employee surveys and feedback forms can be beneficial for the </a:t>
            </a: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organisation</a:t>
            </a: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 to motivate employees. </a:t>
            </a:r>
            <a:endParaRPr lang="en-US" altLang="zh-CN" sz="1400" b="0" i="0" u="none" strike="noStrike" kern="1200" cap="none" spc="0" baseline="0">
              <a:solidFill>
                <a:schemeClr val="tx1"/>
              </a:solidFill>
              <a:latin typeface="Franklin Gothic Book" pitchFamily="0" charset="0"/>
              <a:ea typeface="宋体" pitchFamily="0" charset="0"/>
              <a:cs typeface="Lucida Sans" pitchFamily="0" charset="0"/>
            </a:endParaRPr>
          </a:p>
          <a:p>
            <a:pPr marL="457200" indent="-311150" algn="just" fontAlgn="base">
              <a:lnSpc>
                <a:spcPct val="150000"/>
              </a:lnSpc>
              <a:spcBef>
                <a:spcPts val="0"/>
              </a:spcBef>
              <a:spcAft>
                <a:spcPts val="0"/>
              </a:spcAft>
              <a:buClr>
                <a:schemeClr val="accent1"/>
              </a:buClr>
              <a:buSzPts val="1300"/>
              <a:buFont typeface="Wingdings" pitchFamily="2" charset="2"/>
              <a:buChar char="v"/>
            </a:pP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Feedback from the employees is gained at Tesco in order to ensure their well-being which further helps to increase employee engagement and inclusivity (Tesco, 2023).</a:t>
            </a:r>
            <a:endParaRPr lang="en-US" altLang="zh-CN" sz="1400" b="0" i="0" u="none" strike="noStrike" kern="1200" cap="none" spc="0" baseline="0">
              <a:solidFill>
                <a:schemeClr val="tx1"/>
              </a:solidFill>
              <a:latin typeface="Franklin Gothic Book" pitchFamily="0" charset="0"/>
              <a:ea typeface="宋体" pitchFamily="0" charset="0"/>
              <a:cs typeface="Lucida Sans" pitchFamily="0" charset="0"/>
            </a:endParaRPr>
          </a:p>
          <a:p>
            <a:pPr marL="457200" indent="-311150" algn="l">
              <a:lnSpc>
                <a:spcPct val="100000"/>
              </a:lnSpc>
              <a:spcBef>
                <a:spcPts val="0"/>
              </a:spcBef>
              <a:spcAft>
                <a:spcPts val="0"/>
              </a:spcAft>
              <a:buClr>
                <a:schemeClr val="accent1"/>
              </a:buClr>
              <a:buSzPts val="1300"/>
              <a:buFont typeface="Wingdings" pitchFamily="2" charset="2"/>
              <a:buChar char="v"/>
            </a:pPr>
            <a:endParaRPr lang="zh-CN" altLang="en-US" sz="2600" b="0" i="0" u="none" strike="noStrike" kern="1200" cap="none" spc="0" baseline="0">
              <a:solidFill>
                <a:schemeClr val="tx1"/>
              </a:solidFill>
              <a:latin typeface="Perpetua" pitchFamily="0" charset="0"/>
              <a:ea typeface="宋体" pitchFamily="0" charset="0"/>
              <a:cs typeface="Lucida Sans" pitchFamily="0" charset="0"/>
            </a:endParaRPr>
          </a:p>
        </p:txBody>
      </p:sp>
      <p:pic>
        <p:nvPicPr>
          <p:cNvPr id="95" name="图片" descr="British-Airways-Logo.png"/>
          <p:cNvPicPr>
            <a:picLocks noChangeAspect="1"/>
          </p:cNvPicPr>
          <p:nvPr/>
        </p:nvPicPr>
        <p:blipFill>
          <a:blip r:embed="rId1" cstate="print"/>
          <a:stretch>
            <a:fillRect/>
          </a:stretch>
        </p:blipFill>
        <p:spPr>
          <a:xfrm rot="0">
            <a:off x="6667499" y="-323848"/>
            <a:ext cx="2091619" cy="1466850"/>
          </a:xfrm>
          <a:prstGeom prst="rect"/>
          <a:noFill/>
          <a:ln w="12700" cmpd="sng" cap="flat">
            <a:noFill/>
            <a:prstDash val="solid"/>
            <a:miter/>
          </a:ln>
        </p:spPr>
      </p:pic>
    </p:spTree>
    <p:extLst>
      <p:ext uri="{BB962C8B-B14F-4D97-AF65-F5344CB8AC3E}">
        <p14:creationId xmlns:p14="http://schemas.microsoft.com/office/powerpoint/2010/main" val="1654052930"/>
      </p:ext>
    </p:extLst>
  </p:cSld>
  <p:clrMapOvr>
    <a:masterClrMapping/>
  </p:clrMapOvr>
</p:sld>
</file>

<file path=ppt/slides/slide13.xml><?xml version="1.0" encoding="utf-8"?>
<p:sld xmlns:p="http://schemas.openxmlformats.org/presentationml/2006/main" xmlns:r="http://schemas.openxmlformats.org/officeDocument/2006/relationships" xmlns:a="http://schemas.openxmlformats.org/drawingml/2006/main">
  <p:cSld>
    <p:bg>
      <p:bgPr>
        <a:solidFill>
          <a:srgbClr val="D8D1C0"/>
        </a:solidFill>
      </p:bgPr>
    </p:bg>
    <p:spTree>
      <p:nvGrpSpPr>
        <p:cNvPr id="1" name=""/>
        <p:cNvGrpSpPr/>
        <p:nvPr/>
      </p:nvGrpSpPr>
      <p:grpSpPr>
        <a:xfrm>
          <a:off x="0" y="0"/>
          <a:ext cx="0" cy="0"/>
          <a:chOff x="0" y="0"/>
          <a:chExt cx="0" cy="0"/>
        </a:xfrm>
      </p:grpSpPr>
      <p:sp>
        <p:nvSpPr>
          <p:cNvPr id="98" name="文本框"/>
          <p:cNvSpPr>
            <a:spLocks noGrp="1"/>
          </p:cNvSpPr>
          <p:nvPr>
            <p:ph type="title"/>
          </p:nvPr>
        </p:nvSpPr>
        <p:spPr>
          <a:xfrm rot="0">
            <a:off x="1297500" y="393750"/>
            <a:ext cx="7038900" cy="914099"/>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2400" b="1" i="0" u="none" strike="noStrike" kern="1200" cap="none" spc="0" baseline="0">
                <a:solidFill>
                  <a:schemeClr val="tx2"/>
                </a:solidFill>
                <a:latin typeface="Franklin Gothic Book" pitchFamily="0" charset="0"/>
                <a:ea typeface="幼圆" pitchFamily="0" charset="0"/>
                <a:cs typeface="Lucida Sans" pitchFamily="0" charset="0"/>
              </a:rPr>
              <a:t>CONTD. </a:t>
            </a:r>
            <a:endParaRPr lang="zh-CN" altLang="en-US" sz="2400" b="0" i="0" u="none" strike="noStrike" kern="1200" cap="none" spc="0" baseline="0">
              <a:solidFill>
                <a:schemeClr val="tx2"/>
              </a:solidFill>
              <a:latin typeface="Franklin Gothic Book" pitchFamily="0" charset="0"/>
              <a:ea typeface="幼圆" pitchFamily="0" charset="0"/>
              <a:cs typeface="Lucida Sans" pitchFamily="0" charset="0"/>
            </a:endParaRPr>
          </a:p>
        </p:txBody>
      </p:sp>
      <p:sp>
        <p:nvSpPr>
          <p:cNvPr id="99" name="文本框"/>
          <p:cNvSpPr>
            <a:spLocks noGrp="1"/>
          </p:cNvSpPr>
          <p:nvPr>
            <p:ph type="body" idx="1"/>
          </p:nvPr>
        </p:nvSpPr>
        <p:spPr>
          <a:xfrm rot="0">
            <a:off x="621225" y="1567550"/>
            <a:ext cx="4998527" cy="2911200"/>
          </a:xfrm>
          <a:prstGeom prst="rect"/>
          <a:noFill/>
          <a:ln w="12700" cmpd="sng" cap="flat">
            <a:noFill/>
            <a:prstDash val="solid"/>
            <a:miter/>
          </a:ln>
        </p:spPr>
        <p:txBody>
          <a:bodyPr vert="horz" wrap="square" lIns="91440" tIns="45720" rIns="91440" bIns="45720" anchor="t" anchorCtr="0">
            <a:prstTxWarp prst="textNoShape"/>
          </a:bodyPr>
          <a:lstStyle/>
          <a:p>
            <a:pPr marL="457200" indent="-311150" algn="just" fontAlgn="base">
              <a:lnSpc>
                <a:spcPct val="150000"/>
              </a:lnSpc>
              <a:spcBef>
                <a:spcPts val="0"/>
              </a:spcBef>
              <a:spcAft>
                <a:spcPts val="0"/>
              </a:spcAft>
              <a:buClr>
                <a:schemeClr val="accent1"/>
              </a:buClr>
              <a:buSzPts val="1300"/>
              <a:buFont typeface="Wingdings" pitchFamily="2" charset="2"/>
              <a:buChar char="v"/>
            </a:pP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British Airways can provide employee rewards and employee benefits in order to motivate the employees </a:t>
            </a:r>
            <a:endParaRPr lang="en-US" altLang="zh-CN" sz="1400" b="0" i="0" u="none" strike="noStrike" kern="1200" cap="none" spc="0" baseline="0">
              <a:solidFill>
                <a:schemeClr val="tx1"/>
              </a:solidFill>
              <a:latin typeface="Franklin Gothic Book" pitchFamily="0" charset="0"/>
              <a:ea typeface="宋体" pitchFamily="0" charset="0"/>
              <a:cs typeface="Lucida Sans" pitchFamily="0" charset="0"/>
            </a:endParaRPr>
          </a:p>
          <a:p>
            <a:pPr marL="457200" indent="-311150" algn="just" fontAlgn="base">
              <a:lnSpc>
                <a:spcPct val="150000"/>
              </a:lnSpc>
              <a:spcBef>
                <a:spcPts val="0"/>
              </a:spcBef>
              <a:spcAft>
                <a:spcPts val="0"/>
              </a:spcAft>
              <a:buClr>
                <a:schemeClr val="accent1"/>
              </a:buClr>
              <a:buSzPts val="1300"/>
              <a:buFont typeface="Wingdings" pitchFamily="2" charset="2"/>
              <a:buChar char="v"/>
            </a:pP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Indigo Airways is an </a:t>
            </a: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organisation</a:t>
            </a: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 that provides employee benefits such as job training, free food, healthcare and many more (Indigo, 2023). </a:t>
            </a:r>
            <a:endParaRPr lang="en-US" altLang="zh-CN" sz="1400" b="0" i="0" u="none" strike="noStrike" kern="1200" cap="none" spc="0" baseline="0">
              <a:solidFill>
                <a:schemeClr val="tx1"/>
              </a:solidFill>
              <a:latin typeface="Franklin Gothic Book" pitchFamily="0" charset="0"/>
              <a:ea typeface="宋体" pitchFamily="0" charset="0"/>
              <a:cs typeface="Lucida Sans" pitchFamily="0" charset="0"/>
            </a:endParaRPr>
          </a:p>
          <a:p>
            <a:pPr marL="457200" indent="-311150" algn="l">
              <a:lnSpc>
                <a:spcPct val="100000"/>
              </a:lnSpc>
              <a:spcBef>
                <a:spcPts val="0"/>
              </a:spcBef>
              <a:spcAft>
                <a:spcPts val="0"/>
              </a:spcAft>
              <a:buClr>
                <a:schemeClr val="accent1"/>
              </a:buClr>
              <a:buSzPts val="1300"/>
              <a:buFont typeface="Droid Sans" pitchFamily="0" charset="0"/>
              <a:buChar char="●"/>
            </a:pPr>
            <a:endParaRPr lang="zh-CN" altLang="en-US" sz="2600" b="0" i="0" u="none" strike="noStrike" kern="1200" cap="none" spc="0" baseline="0">
              <a:solidFill>
                <a:schemeClr val="tx1"/>
              </a:solidFill>
              <a:latin typeface="Perpetua" pitchFamily="0" charset="0"/>
              <a:ea typeface="宋体" pitchFamily="0" charset="0"/>
              <a:cs typeface="Lucida Sans" pitchFamily="0" charset="0"/>
            </a:endParaRPr>
          </a:p>
        </p:txBody>
      </p:sp>
      <p:pic>
        <p:nvPicPr>
          <p:cNvPr id="100" name="图片" descr="British-Airways-Logo.png"/>
          <p:cNvPicPr>
            <a:picLocks noChangeAspect="1"/>
          </p:cNvPicPr>
          <p:nvPr/>
        </p:nvPicPr>
        <p:blipFill>
          <a:blip r:embed="rId1" cstate="print"/>
          <a:stretch>
            <a:fillRect/>
          </a:stretch>
        </p:blipFill>
        <p:spPr>
          <a:xfrm rot="0">
            <a:off x="6667499" y="-323848"/>
            <a:ext cx="2091619" cy="1466850"/>
          </a:xfrm>
          <a:prstGeom prst="rect"/>
          <a:noFill/>
          <a:ln w="12700" cmpd="sng" cap="flat">
            <a:noFill/>
            <a:prstDash val="solid"/>
            <a:miter/>
          </a:ln>
        </p:spPr>
      </p:pic>
      <p:pic>
        <p:nvPicPr>
          <p:cNvPr id="101" name="图片"/>
          <p:cNvPicPr>
            <a:picLocks noChangeAspect="1"/>
          </p:cNvPicPr>
          <p:nvPr/>
        </p:nvPicPr>
        <p:blipFill>
          <a:blip r:embed="rId2" cstate="print"/>
          <a:stretch>
            <a:fillRect/>
          </a:stretch>
        </p:blipFill>
        <p:spPr>
          <a:xfrm rot="0">
            <a:off x="5810250" y="1448553"/>
            <a:ext cx="2990849" cy="3018672"/>
          </a:xfrm>
          <a:prstGeom prst="rect"/>
          <a:noFill/>
          <a:ln w="9525" cmpd="sng" cap="flat">
            <a:noFill/>
            <a:prstDash val="solid"/>
            <a:miter/>
          </a:ln>
        </p:spPr>
      </p:pic>
    </p:spTree>
    <p:extLst>
      <p:ext uri="{BB962C8B-B14F-4D97-AF65-F5344CB8AC3E}">
        <p14:creationId xmlns:p14="http://schemas.microsoft.com/office/powerpoint/2010/main" val="1007805479"/>
      </p:ext>
    </p:extLst>
  </p:cSld>
  <p:clrMapOvr>
    <a:masterClrMapping/>
  </p:clrMapOvr>
</p:sld>
</file>

<file path=ppt/slides/slide14.xml><?xml version="1.0" encoding="utf-8"?>
<p:sld xmlns:p="http://schemas.openxmlformats.org/presentationml/2006/main" xmlns:r="http://schemas.openxmlformats.org/officeDocument/2006/relationships" xmlns:a="http://schemas.openxmlformats.org/drawingml/2006/main">
  <p:cSld>
    <p:bg>
      <p:bgPr>
        <a:solidFill>
          <a:srgbClr val="D8D1C0"/>
        </a:solidFill>
      </p:bgPr>
    </p:bg>
    <p:spTree>
      <p:nvGrpSpPr>
        <p:cNvPr id="1" name=""/>
        <p:cNvGrpSpPr/>
        <p:nvPr/>
      </p:nvGrpSpPr>
      <p:grpSpPr>
        <a:xfrm>
          <a:off x="0" y="0"/>
          <a:ext cx="0" cy="0"/>
          <a:chOff x="0" y="0"/>
          <a:chExt cx="0" cy="0"/>
        </a:xfrm>
      </p:grpSpPr>
      <p:sp>
        <p:nvSpPr>
          <p:cNvPr id="104" name="文本框"/>
          <p:cNvSpPr>
            <a:spLocks noGrp="1"/>
          </p:cNvSpPr>
          <p:nvPr>
            <p:ph type="title"/>
          </p:nvPr>
        </p:nvSpPr>
        <p:spPr>
          <a:xfrm rot="0">
            <a:off x="1297500" y="393750"/>
            <a:ext cx="7038900" cy="914099"/>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Font typeface="Wingdings" pitchFamily="2" charset="2"/>
              <a:buChar char="v"/>
            </a:pPr>
            <a:r>
              <a:rPr lang="en-US" altLang="zh-CN" sz="2400" b="1" i="0" u="none" strike="noStrike" kern="1200" cap="none" spc="0" baseline="0">
                <a:solidFill>
                  <a:schemeClr val="tx2"/>
                </a:solidFill>
                <a:latin typeface="Franklin Gothic Book" pitchFamily="0" charset="0"/>
                <a:ea typeface="幼圆" pitchFamily="0" charset="0"/>
                <a:cs typeface="Lucida Sans" pitchFamily="0" charset="0"/>
              </a:rPr>
              <a:t>THEORETICAL IMPLICATION </a:t>
            </a:r>
            <a:endParaRPr lang="zh-CN" altLang="en-US" sz="2400" b="0" i="0" u="none" strike="noStrike" kern="1200" cap="none" spc="0" baseline="0">
              <a:solidFill>
                <a:schemeClr val="tx2"/>
              </a:solidFill>
              <a:latin typeface="Franklin Gothic Book" pitchFamily="0" charset="0"/>
              <a:ea typeface="幼圆" pitchFamily="0" charset="0"/>
              <a:cs typeface="Lucida Sans" pitchFamily="0" charset="0"/>
            </a:endParaRPr>
          </a:p>
        </p:txBody>
      </p:sp>
      <p:sp>
        <p:nvSpPr>
          <p:cNvPr id="105" name="文本框"/>
          <p:cNvSpPr>
            <a:spLocks noGrp="1"/>
          </p:cNvSpPr>
          <p:nvPr>
            <p:ph type="body" idx="1"/>
          </p:nvPr>
        </p:nvSpPr>
        <p:spPr>
          <a:xfrm rot="0">
            <a:off x="1297500" y="1567550"/>
            <a:ext cx="7038900" cy="2911200"/>
          </a:xfrm>
          <a:prstGeom prst="rect"/>
          <a:noFill/>
          <a:ln w="12700" cmpd="sng" cap="flat">
            <a:noFill/>
            <a:prstDash val="solid"/>
            <a:miter/>
          </a:ln>
        </p:spPr>
        <p:txBody>
          <a:bodyPr vert="horz" wrap="square" lIns="91440" tIns="45720" rIns="91440" bIns="45720" anchor="t" anchorCtr="0">
            <a:prstTxWarp prst="textNoShape"/>
          </a:bodyPr>
          <a:lstStyle/>
          <a:p>
            <a:pPr marL="457200" indent="-311150" algn="just" fontAlgn="base">
              <a:lnSpc>
                <a:spcPct val="150000"/>
              </a:lnSpc>
              <a:spcBef>
                <a:spcPts val="0"/>
              </a:spcBef>
              <a:spcAft>
                <a:spcPts val="0"/>
              </a:spcAft>
              <a:buClr>
                <a:schemeClr val="accent1"/>
              </a:buClr>
              <a:buSzPts val="1300"/>
              <a:buFont typeface="Wingdings" pitchFamily="2" charset="2"/>
              <a:buChar char="v"/>
            </a:pP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Scientific Management Theory resonates with the context of the issue</a:t>
            </a:r>
            <a:endParaRPr lang="en-US" altLang="zh-CN" sz="1400" b="0" i="0" u="none" strike="noStrike" kern="1200" cap="none" spc="0" baseline="0">
              <a:solidFill>
                <a:schemeClr val="tx1"/>
              </a:solidFill>
              <a:latin typeface="Franklin Gothic Book" pitchFamily="0" charset="0"/>
              <a:ea typeface="宋体" pitchFamily="0" charset="0"/>
              <a:cs typeface="Lucida Sans" pitchFamily="0" charset="0"/>
            </a:endParaRPr>
          </a:p>
          <a:p>
            <a:pPr marL="457200" indent="-311150" algn="just" fontAlgn="base">
              <a:lnSpc>
                <a:spcPct val="150000"/>
              </a:lnSpc>
              <a:spcBef>
                <a:spcPts val="0"/>
              </a:spcBef>
              <a:spcAft>
                <a:spcPts val="0"/>
              </a:spcAft>
              <a:buClr>
                <a:schemeClr val="accent1"/>
              </a:buClr>
              <a:buSzPts val="1300"/>
              <a:buFont typeface="Wingdings" pitchFamily="2" charset="2"/>
              <a:buChar char="v"/>
            </a:pP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The theory is concerned with the notion that the purpose of introducing ideas is associated with producing productive employees (Boon, 2021.). </a:t>
            </a:r>
            <a:endParaRPr lang="en-US" altLang="zh-CN" sz="1400" b="0" i="0" u="none" strike="noStrike" kern="1200" cap="none" spc="0" baseline="0">
              <a:solidFill>
                <a:schemeClr val="tx1"/>
              </a:solidFill>
              <a:latin typeface="Franklin Gothic Book" pitchFamily="0" charset="0"/>
              <a:ea typeface="宋体" pitchFamily="0" charset="0"/>
              <a:cs typeface="Lucida Sans" pitchFamily="0" charset="0"/>
            </a:endParaRPr>
          </a:p>
          <a:p>
            <a:pPr marL="457200" indent="-311150" algn="just" fontAlgn="base">
              <a:lnSpc>
                <a:spcPct val="150000"/>
              </a:lnSpc>
              <a:spcBef>
                <a:spcPts val="0"/>
              </a:spcBef>
              <a:spcAft>
                <a:spcPts val="0"/>
              </a:spcAft>
              <a:buClr>
                <a:schemeClr val="accent1"/>
              </a:buClr>
              <a:buSzPts val="1300"/>
              <a:buFont typeface="Wingdings" pitchFamily="2" charset="2"/>
              <a:buChar char="v"/>
            </a:pP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Enhancing the skills associated with HRM functions will ensure that British Airways is capable of addressing worker disputes and engaging them.</a:t>
            </a:r>
            <a:endParaRPr lang="en-US" altLang="zh-CN" sz="1400" b="0" i="0" u="none" strike="noStrike" kern="1200" cap="none" spc="0" baseline="0">
              <a:solidFill>
                <a:schemeClr val="tx1"/>
              </a:solidFill>
              <a:latin typeface="Franklin Gothic Book" pitchFamily="0" charset="0"/>
              <a:ea typeface="宋体" pitchFamily="0" charset="0"/>
              <a:cs typeface="Lucida Sans" pitchFamily="0" charset="0"/>
            </a:endParaRPr>
          </a:p>
          <a:p>
            <a:pPr marL="457200" indent="-311150" algn="l">
              <a:lnSpc>
                <a:spcPct val="100000"/>
              </a:lnSpc>
              <a:spcBef>
                <a:spcPts val="0"/>
              </a:spcBef>
              <a:spcAft>
                <a:spcPts val="0"/>
              </a:spcAft>
              <a:buClr>
                <a:schemeClr val="accent1"/>
              </a:buClr>
              <a:buSzPts val="1300"/>
              <a:buFont typeface="Droid Sans" pitchFamily="0" charset="0"/>
              <a:buChar char="●"/>
            </a:pPr>
            <a:endParaRPr lang="zh-CN" altLang="en-US" sz="2600" b="0" i="0" u="none" strike="noStrike" kern="1200" cap="none" spc="0" baseline="0">
              <a:solidFill>
                <a:schemeClr val="tx1"/>
              </a:solidFill>
              <a:latin typeface="Perpetua" pitchFamily="0" charset="0"/>
              <a:ea typeface="宋体" pitchFamily="0" charset="0"/>
              <a:cs typeface="Lucida Sans" pitchFamily="0" charset="0"/>
            </a:endParaRPr>
          </a:p>
        </p:txBody>
      </p:sp>
      <p:pic>
        <p:nvPicPr>
          <p:cNvPr id="106" name="图片" descr="British-Airways-Logo.png"/>
          <p:cNvPicPr>
            <a:picLocks noChangeAspect="1"/>
          </p:cNvPicPr>
          <p:nvPr/>
        </p:nvPicPr>
        <p:blipFill>
          <a:blip r:embed="rId1" cstate="print"/>
          <a:stretch>
            <a:fillRect/>
          </a:stretch>
        </p:blipFill>
        <p:spPr>
          <a:xfrm rot="0">
            <a:off x="6515100" y="3533775"/>
            <a:ext cx="2091619" cy="1466850"/>
          </a:xfrm>
          <a:prstGeom prst="rect"/>
          <a:noFill/>
          <a:ln w="12700" cmpd="sng" cap="flat">
            <a:noFill/>
            <a:prstDash val="solid"/>
            <a:miter/>
          </a:ln>
        </p:spPr>
      </p:pic>
    </p:spTree>
    <p:extLst>
      <p:ext uri="{BB962C8B-B14F-4D97-AF65-F5344CB8AC3E}">
        <p14:creationId xmlns:p14="http://schemas.microsoft.com/office/powerpoint/2010/main" val="1386263098"/>
      </p:ext>
    </p:extLst>
  </p:cSld>
  <p:clrMapOvr>
    <a:masterClrMapping/>
  </p:clrMapOvr>
</p:sld>
</file>

<file path=ppt/slides/slide15.xml><?xml version="1.0" encoding="utf-8"?>
<p:sld xmlns:p="http://schemas.openxmlformats.org/presentationml/2006/main" xmlns:r="http://schemas.openxmlformats.org/officeDocument/2006/relationships" xmlns:a="http://schemas.openxmlformats.org/drawingml/2006/main">
  <p:cSld>
    <p:bg>
      <p:bgPr>
        <a:solidFill>
          <a:srgbClr val="D8D1C0"/>
        </a:solidFill>
      </p:bgPr>
    </p:bg>
    <p:spTree>
      <p:nvGrpSpPr>
        <p:cNvPr id="1" name=""/>
        <p:cNvGrpSpPr/>
        <p:nvPr/>
      </p:nvGrpSpPr>
      <p:grpSpPr>
        <a:xfrm>
          <a:off x="0" y="0"/>
          <a:ext cx="0" cy="0"/>
          <a:chOff x="0" y="0"/>
          <a:chExt cx="0" cy="0"/>
        </a:xfrm>
      </p:grpSpPr>
      <p:sp>
        <p:nvSpPr>
          <p:cNvPr id="109" name="文本框"/>
          <p:cNvSpPr>
            <a:spLocks noGrp="1"/>
          </p:cNvSpPr>
          <p:nvPr>
            <p:ph type="title"/>
          </p:nvPr>
        </p:nvSpPr>
        <p:spPr>
          <a:xfrm rot="0">
            <a:off x="1297500" y="393750"/>
            <a:ext cx="7038900" cy="914099"/>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2400" b="1" i="0" u="none" strike="noStrike" kern="1200" cap="none" spc="0" baseline="0">
                <a:solidFill>
                  <a:schemeClr val="tx2"/>
                </a:solidFill>
                <a:latin typeface="Franklin Gothic Book" pitchFamily="0" charset="0"/>
                <a:ea typeface="幼圆" pitchFamily="0" charset="0"/>
                <a:cs typeface="Lucida Sans" pitchFamily="0" charset="0"/>
              </a:rPr>
              <a:t>CONTD.</a:t>
            </a:r>
            <a:endParaRPr lang="zh-CN" altLang="en-US" sz="2400" b="0" i="0" u="none" strike="noStrike" kern="1200" cap="none" spc="0" baseline="0">
              <a:solidFill>
                <a:schemeClr val="tx2"/>
              </a:solidFill>
              <a:latin typeface="Franklin Gothic Book" pitchFamily="0" charset="0"/>
              <a:ea typeface="幼圆" pitchFamily="0" charset="0"/>
              <a:cs typeface="Lucida Sans" pitchFamily="0" charset="0"/>
            </a:endParaRPr>
          </a:p>
        </p:txBody>
      </p:sp>
      <p:sp>
        <p:nvSpPr>
          <p:cNvPr id="110" name="文本框"/>
          <p:cNvSpPr>
            <a:spLocks noGrp="1"/>
          </p:cNvSpPr>
          <p:nvPr>
            <p:ph type="body" idx="1"/>
          </p:nvPr>
        </p:nvSpPr>
        <p:spPr>
          <a:xfrm rot="0">
            <a:off x="1297500" y="1567550"/>
            <a:ext cx="7038900" cy="2911200"/>
          </a:xfrm>
          <a:prstGeom prst="rect"/>
          <a:noFill/>
          <a:ln w="12700" cmpd="sng" cap="flat">
            <a:noFill/>
            <a:prstDash val="solid"/>
            <a:miter/>
          </a:ln>
        </p:spPr>
        <p:txBody>
          <a:bodyPr vert="horz" wrap="square" lIns="91440" tIns="45720" rIns="91440" bIns="45720" anchor="t" anchorCtr="0">
            <a:prstTxWarp prst="textNoShape"/>
          </a:bodyPr>
          <a:lstStyle/>
          <a:p>
            <a:pPr marL="488950" indent="-342900" algn="just" fontAlgn="base">
              <a:lnSpc>
                <a:spcPct val="150000"/>
              </a:lnSpc>
              <a:spcBef>
                <a:spcPts val="0"/>
              </a:spcBef>
              <a:spcAft>
                <a:spcPts val="0"/>
              </a:spcAft>
              <a:buClr>
                <a:schemeClr val="accent1"/>
              </a:buClr>
              <a:buSzPts val="1300"/>
              <a:buFont typeface="Wingdings" pitchFamily="2" charset="2"/>
              <a:buChar char="v"/>
            </a:pP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Another theoretical approach is the Human Relations theory</a:t>
            </a:r>
            <a:endParaRPr lang="en-US" altLang="zh-CN" sz="1400" b="0" i="0" u="none" strike="noStrike" kern="1200" cap="none" spc="0" baseline="0">
              <a:solidFill>
                <a:schemeClr val="tx1"/>
              </a:solidFill>
              <a:latin typeface="Franklin Gothic Book" pitchFamily="0" charset="0"/>
              <a:ea typeface="宋体" pitchFamily="0" charset="0"/>
              <a:cs typeface="Lucida Sans" pitchFamily="0" charset="0"/>
            </a:endParaRPr>
          </a:p>
          <a:p>
            <a:pPr marL="488950" indent="-342900" algn="just">
              <a:lnSpc>
                <a:spcPct val="150000"/>
              </a:lnSpc>
              <a:spcBef>
                <a:spcPts val="0"/>
              </a:spcBef>
              <a:spcAft>
                <a:spcPts val="0"/>
              </a:spcAft>
              <a:buClr>
                <a:schemeClr val="accent1"/>
              </a:buClr>
              <a:buSzPts val="1300"/>
              <a:buFont typeface="Wingdings" pitchFamily="2" charset="2"/>
              <a:buChar char="v"/>
            </a:pP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Omolawal</a:t>
            </a: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 (2021) argues that the major implication of the human relations theory is </a:t>
            </a: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itrs</a:t>
            </a: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 provision of foundational knowledge regarding the necessity of human side of enterprise by exhibiting what makes people work.</a:t>
            </a:r>
            <a:endParaRPr lang="zh-CN" altLang="en-US" sz="1400" b="0" i="0" u="none" strike="noStrike" kern="1200" cap="none" spc="0" baseline="0">
              <a:solidFill>
                <a:schemeClr val="tx1"/>
              </a:solidFill>
              <a:latin typeface="Franklin Gothic Book" pitchFamily="0" charset="0"/>
              <a:ea typeface="宋体" pitchFamily="0" charset="0"/>
              <a:cs typeface="Lucida Sans" pitchFamily="0" charset="0"/>
            </a:endParaRPr>
          </a:p>
        </p:txBody>
      </p:sp>
      <p:pic>
        <p:nvPicPr>
          <p:cNvPr id="111" name="图片" descr="British-Airways-Logo.png"/>
          <p:cNvPicPr>
            <a:picLocks noChangeAspect="1"/>
          </p:cNvPicPr>
          <p:nvPr/>
        </p:nvPicPr>
        <p:blipFill>
          <a:blip r:embed="rId1" cstate="print"/>
          <a:stretch>
            <a:fillRect/>
          </a:stretch>
        </p:blipFill>
        <p:spPr>
          <a:xfrm rot="0">
            <a:off x="6667499" y="-323848"/>
            <a:ext cx="2091619" cy="1466850"/>
          </a:xfrm>
          <a:prstGeom prst="rect"/>
          <a:noFill/>
          <a:ln w="12700" cmpd="sng" cap="flat">
            <a:noFill/>
            <a:prstDash val="solid"/>
            <a:miter/>
          </a:ln>
        </p:spPr>
      </p:pic>
    </p:spTree>
    <p:extLst>
      <p:ext uri="{BB962C8B-B14F-4D97-AF65-F5344CB8AC3E}">
        <p14:creationId xmlns:p14="http://schemas.microsoft.com/office/powerpoint/2010/main" val="919006879"/>
      </p:ext>
    </p:extLst>
  </p:cSld>
  <p:clrMapOvr>
    <a:masterClrMapping/>
  </p:clrMapOvr>
</p:sld>
</file>

<file path=ppt/slides/slide16.xml><?xml version="1.0" encoding="utf-8"?>
<p:sld xmlns:p="http://schemas.openxmlformats.org/presentationml/2006/main" xmlns:r="http://schemas.openxmlformats.org/officeDocument/2006/relationships" xmlns:a="http://schemas.openxmlformats.org/drawingml/2006/main">
  <p:cSld>
    <p:bg>
      <p:bgPr>
        <a:solidFill>
          <a:srgbClr val="D8D1C0"/>
        </a:solidFill>
      </p:bgPr>
    </p:bg>
    <p:spTree>
      <p:nvGrpSpPr>
        <p:cNvPr id="1" name=""/>
        <p:cNvGrpSpPr/>
        <p:nvPr/>
      </p:nvGrpSpPr>
      <p:grpSpPr>
        <a:xfrm>
          <a:off x="0" y="0"/>
          <a:ext cx="0" cy="0"/>
          <a:chOff x="0" y="0"/>
          <a:chExt cx="0" cy="0"/>
        </a:xfrm>
      </p:grpSpPr>
      <p:sp>
        <p:nvSpPr>
          <p:cNvPr id="114" name="文本框"/>
          <p:cNvSpPr>
            <a:spLocks noGrp="1"/>
          </p:cNvSpPr>
          <p:nvPr>
            <p:ph type="title"/>
          </p:nvPr>
        </p:nvSpPr>
        <p:spPr>
          <a:xfrm rot="0">
            <a:off x="1297500" y="393750"/>
            <a:ext cx="7038900" cy="914099"/>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2200" b="1" i="0" u="none" strike="noStrike" kern="1200" cap="none" spc="0" baseline="0">
                <a:solidFill>
                  <a:schemeClr val="tx2"/>
                </a:solidFill>
                <a:latin typeface="Franklin Gothic Book" pitchFamily="0" charset="0"/>
                <a:ea typeface="幼圆" pitchFamily="0" charset="0"/>
                <a:cs typeface="Lucida Sans" pitchFamily="0" charset="0"/>
              </a:rPr>
              <a:t>ANALYSIS OF THE SKILLS AND APPROACH IN MITIGATING CURRENT BUSINESS ISSUES </a:t>
            </a:r>
            <a:endParaRPr lang="zh-CN" altLang="en-US" sz="2200" b="0" i="0" u="none" strike="noStrike" kern="1200" cap="none" spc="0" baseline="0">
              <a:solidFill>
                <a:schemeClr val="tx2"/>
              </a:solidFill>
              <a:latin typeface="Franklin Gothic Book" pitchFamily="0" charset="0"/>
              <a:ea typeface="幼圆" pitchFamily="0" charset="0"/>
              <a:cs typeface="Lucida Sans" pitchFamily="0" charset="0"/>
            </a:endParaRPr>
          </a:p>
        </p:txBody>
      </p:sp>
      <p:sp>
        <p:nvSpPr>
          <p:cNvPr id="115" name="文本框"/>
          <p:cNvSpPr>
            <a:spLocks noGrp="1"/>
          </p:cNvSpPr>
          <p:nvPr>
            <p:ph type="body" idx="1"/>
          </p:nvPr>
        </p:nvSpPr>
        <p:spPr>
          <a:xfrm rot="0">
            <a:off x="1297500" y="1567550"/>
            <a:ext cx="7038900" cy="2911200"/>
          </a:xfrm>
          <a:prstGeom prst="rect"/>
          <a:noFill/>
          <a:ln w="12700" cmpd="sng" cap="flat">
            <a:noFill/>
            <a:prstDash val="solid"/>
            <a:miter/>
          </a:ln>
        </p:spPr>
        <p:txBody>
          <a:bodyPr vert="horz" wrap="square" lIns="91440" tIns="45720" rIns="91440" bIns="45720" anchor="t" anchorCtr="0">
            <a:prstTxWarp prst="textNoShape"/>
          </a:bodyPr>
          <a:lstStyle/>
          <a:p>
            <a:pPr marL="457200" indent="-311150" algn="just">
              <a:lnSpc>
                <a:spcPct val="150000"/>
              </a:lnSpc>
              <a:spcBef>
                <a:spcPts val="0"/>
              </a:spcBef>
              <a:spcAft>
                <a:spcPts val="0"/>
              </a:spcAft>
              <a:buClr>
                <a:schemeClr val="accent1"/>
              </a:buClr>
              <a:buSzPts val="1300"/>
              <a:buFont typeface="Wingdings" pitchFamily="2" charset="2"/>
              <a:buChar char="v"/>
            </a:pP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Increasing internal communication within the </a:t>
            </a: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organisation</a:t>
            </a: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 will help British Airways understand the need of employees.</a:t>
            </a:r>
            <a:endParaRPr lang="en-US" altLang="zh-CN" sz="1400" b="0" i="0" u="none" strike="noStrike" kern="1200" cap="none" spc="0" baseline="0">
              <a:solidFill>
                <a:schemeClr val="tx1"/>
              </a:solidFill>
              <a:latin typeface="Franklin Gothic Book" pitchFamily="0" charset="0"/>
              <a:ea typeface="宋体" pitchFamily="0" charset="0"/>
              <a:cs typeface="Lucida Sans" pitchFamily="0" charset="0"/>
            </a:endParaRPr>
          </a:p>
          <a:p>
            <a:pPr marL="457200" indent="-311150" algn="just">
              <a:lnSpc>
                <a:spcPct val="150000"/>
              </a:lnSpc>
              <a:spcBef>
                <a:spcPts val="0"/>
              </a:spcBef>
              <a:spcAft>
                <a:spcPts val="0"/>
              </a:spcAft>
              <a:buClr>
                <a:schemeClr val="accent1"/>
              </a:buClr>
              <a:buSzPts val="1300"/>
              <a:buFont typeface="Wingdings" pitchFamily="2" charset="2"/>
              <a:buChar char="v"/>
            </a:pP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Additionally, it will help the </a:t>
            </a: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organisation</a:t>
            </a: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 in explaining the limitations that the </a:t>
            </a: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organisation</a:t>
            </a: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 faces to </a:t>
            </a: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fulfil</a:t>
            </a: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 every demand of the employees.</a:t>
            </a:r>
            <a:endParaRPr lang="en-US" altLang="zh-CN" sz="1400" b="0" i="0" u="none" strike="noStrike" kern="1200" cap="none" spc="0" baseline="0">
              <a:solidFill>
                <a:schemeClr val="tx1"/>
              </a:solidFill>
              <a:latin typeface="Franklin Gothic Book" pitchFamily="0" charset="0"/>
              <a:ea typeface="宋体" pitchFamily="0" charset="0"/>
              <a:cs typeface="Lucida Sans" pitchFamily="0" charset="0"/>
            </a:endParaRPr>
          </a:p>
          <a:p>
            <a:pPr marL="457200" indent="-311150" algn="just">
              <a:lnSpc>
                <a:spcPct val="150000"/>
              </a:lnSpc>
              <a:spcBef>
                <a:spcPts val="0"/>
              </a:spcBef>
              <a:spcAft>
                <a:spcPts val="0"/>
              </a:spcAft>
              <a:buClr>
                <a:schemeClr val="accent1"/>
              </a:buClr>
              <a:buSzPts val="1300"/>
              <a:buFont typeface="Wingdings" pitchFamily="2" charset="2"/>
              <a:buChar char="v"/>
            </a:pP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United Airlines for instance engages in effective employee communication (United Airlines, 2021).</a:t>
            </a:r>
            <a:endParaRPr lang="en-US" altLang="zh-CN" sz="1400" b="0" i="0" u="none" strike="noStrike" kern="1200" cap="none" spc="0" baseline="0">
              <a:solidFill>
                <a:schemeClr val="tx1"/>
              </a:solidFill>
              <a:latin typeface="Franklin Gothic Book" pitchFamily="0" charset="0"/>
              <a:ea typeface="宋体" pitchFamily="0" charset="0"/>
              <a:cs typeface="Lucida Sans" pitchFamily="0" charset="0"/>
            </a:endParaRPr>
          </a:p>
          <a:p>
            <a:pPr marL="457200" indent="-311150" algn="just">
              <a:lnSpc>
                <a:spcPct val="150000"/>
              </a:lnSpc>
              <a:spcBef>
                <a:spcPts val="0"/>
              </a:spcBef>
              <a:spcAft>
                <a:spcPts val="0"/>
              </a:spcAft>
              <a:buClr>
                <a:schemeClr val="accent1"/>
              </a:buClr>
              <a:buSzPts val="1300"/>
              <a:buFont typeface="Wingdings" pitchFamily="2" charset="2"/>
              <a:buChar char="v"/>
            </a:pPr>
            <a:endParaRPr lang="zh-CN" altLang="en-US" sz="1400" b="0" i="0" u="none" strike="noStrike" kern="1200" cap="none" spc="0" baseline="0">
              <a:solidFill>
                <a:schemeClr val="tx1"/>
              </a:solidFill>
              <a:latin typeface="Franklin Gothic Book" pitchFamily="0" charset="0"/>
              <a:ea typeface="宋体" pitchFamily="0" charset="0"/>
              <a:cs typeface="Lucida Sans" pitchFamily="0" charset="0"/>
            </a:endParaRPr>
          </a:p>
        </p:txBody>
      </p:sp>
      <p:pic>
        <p:nvPicPr>
          <p:cNvPr id="116" name="图片" descr="British-Airways-Logo.png"/>
          <p:cNvPicPr>
            <a:picLocks noChangeAspect="1"/>
          </p:cNvPicPr>
          <p:nvPr/>
        </p:nvPicPr>
        <p:blipFill>
          <a:blip r:embed="rId1" cstate="print"/>
          <a:stretch>
            <a:fillRect/>
          </a:stretch>
        </p:blipFill>
        <p:spPr>
          <a:xfrm rot="0">
            <a:off x="6400800" y="3676650"/>
            <a:ext cx="2091619" cy="1466849"/>
          </a:xfrm>
          <a:prstGeom prst="rect"/>
          <a:noFill/>
          <a:ln w="12700" cmpd="sng" cap="flat">
            <a:noFill/>
            <a:prstDash val="solid"/>
            <a:miter/>
          </a:ln>
        </p:spPr>
      </p:pic>
    </p:spTree>
    <p:extLst>
      <p:ext uri="{BB962C8B-B14F-4D97-AF65-F5344CB8AC3E}">
        <p14:creationId xmlns:p14="http://schemas.microsoft.com/office/powerpoint/2010/main" val="136125320"/>
      </p:ext>
    </p:extLst>
  </p:cSld>
  <p:clrMapOvr>
    <a:masterClrMapping/>
  </p:clrMapOvr>
</p:sld>
</file>

<file path=ppt/slides/slide17.xml><?xml version="1.0" encoding="utf-8"?>
<p:sld xmlns:p="http://schemas.openxmlformats.org/presentationml/2006/main" xmlns:r="http://schemas.openxmlformats.org/officeDocument/2006/relationships" xmlns:a="http://schemas.openxmlformats.org/drawingml/2006/main">
  <p:cSld>
    <p:bg>
      <p:bgPr>
        <a:solidFill>
          <a:srgbClr val="D8D1C0"/>
        </a:solidFill>
      </p:bgPr>
    </p:bg>
    <p:spTree>
      <p:nvGrpSpPr>
        <p:cNvPr id="1" name=""/>
        <p:cNvGrpSpPr/>
        <p:nvPr/>
      </p:nvGrpSpPr>
      <p:grpSpPr>
        <a:xfrm>
          <a:off x="0" y="0"/>
          <a:ext cx="0" cy="0"/>
          <a:chOff x="0" y="0"/>
          <a:chExt cx="0" cy="0"/>
        </a:xfrm>
      </p:grpSpPr>
      <p:sp>
        <p:nvSpPr>
          <p:cNvPr id="119" name="文本框"/>
          <p:cNvSpPr>
            <a:spLocks noGrp="1"/>
          </p:cNvSpPr>
          <p:nvPr>
            <p:ph type="title"/>
          </p:nvPr>
        </p:nvSpPr>
        <p:spPr>
          <a:xfrm rot="0">
            <a:off x="1297500" y="393750"/>
            <a:ext cx="7038900" cy="914099"/>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2400" b="1" i="0" u="none" strike="noStrike" kern="1200" cap="none" spc="0" baseline="0">
                <a:solidFill>
                  <a:schemeClr val="tx2"/>
                </a:solidFill>
                <a:latin typeface="Franklin Gothic Book" pitchFamily="0" charset="0"/>
                <a:ea typeface="幼圆" pitchFamily="0" charset="0"/>
                <a:cs typeface="Lucida Sans" pitchFamily="0" charset="0"/>
              </a:rPr>
              <a:t>CONTD. </a:t>
            </a:r>
            <a:endParaRPr lang="zh-CN" altLang="en-US" sz="2400" b="0" i="0" u="none" strike="noStrike" kern="1200" cap="none" spc="0" baseline="0">
              <a:solidFill>
                <a:schemeClr val="tx2"/>
              </a:solidFill>
              <a:latin typeface="Franklin Gothic Book" pitchFamily="0" charset="0"/>
              <a:ea typeface="幼圆" pitchFamily="0" charset="0"/>
              <a:cs typeface="Lucida Sans" pitchFamily="0" charset="0"/>
            </a:endParaRPr>
          </a:p>
        </p:txBody>
      </p:sp>
      <p:sp>
        <p:nvSpPr>
          <p:cNvPr id="120" name="文本框"/>
          <p:cNvSpPr>
            <a:spLocks noGrp="1"/>
          </p:cNvSpPr>
          <p:nvPr>
            <p:ph type="body" idx="1"/>
          </p:nvPr>
        </p:nvSpPr>
        <p:spPr>
          <a:xfrm rot="0">
            <a:off x="1297500" y="1567550"/>
            <a:ext cx="7038900" cy="2911200"/>
          </a:xfrm>
          <a:prstGeom prst="rect"/>
          <a:noFill/>
          <a:ln w="12700" cmpd="sng" cap="flat">
            <a:noFill/>
            <a:prstDash val="solid"/>
            <a:miter/>
          </a:ln>
        </p:spPr>
        <p:txBody>
          <a:bodyPr vert="horz" wrap="square" lIns="91440" tIns="45720" rIns="91440" bIns="45720" anchor="t" anchorCtr="0">
            <a:prstTxWarp prst="textNoShape"/>
          </a:bodyPr>
          <a:lstStyle/>
          <a:p>
            <a:pPr marL="457200" indent="-311150" algn="just" fontAlgn="base">
              <a:lnSpc>
                <a:spcPct val="150000"/>
              </a:lnSpc>
              <a:spcBef>
                <a:spcPts val="0"/>
              </a:spcBef>
              <a:spcAft>
                <a:spcPts val="0"/>
              </a:spcAft>
              <a:buClr>
                <a:schemeClr val="accent1"/>
              </a:buClr>
              <a:buSzPts val="1300"/>
              <a:buFont typeface="Wingdings" pitchFamily="2" charset="2"/>
              <a:buChar char="v"/>
            </a:pP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Improve their resource management in terms of the financial investment </a:t>
            </a:r>
            <a:endParaRPr lang="en-US" altLang="zh-CN" sz="1400" b="0" i="0" u="none" strike="noStrike" kern="1200" cap="none" spc="0" baseline="0">
              <a:solidFill>
                <a:schemeClr val="tx1"/>
              </a:solidFill>
              <a:latin typeface="Franklin Gothic Book" pitchFamily="0" charset="0"/>
              <a:ea typeface="宋体" pitchFamily="0" charset="0"/>
              <a:cs typeface="Lucida Sans" pitchFamily="0" charset="0"/>
            </a:endParaRPr>
          </a:p>
          <a:p>
            <a:pPr marL="457200" indent="-311150" algn="just" fontAlgn="base">
              <a:lnSpc>
                <a:spcPct val="150000"/>
              </a:lnSpc>
              <a:spcBef>
                <a:spcPts val="0"/>
              </a:spcBef>
              <a:spcAft>
                <a:spcPts val="0"/>
              </a:spcAft>
              <a:buClr>
                <a:schemeClr val="accent1"/>
              </a:buClr>
              <a:buSzPts val="1300"/>
              <a:buFont typeface="Wingdings" pitchFamily="2" charset="2"/>
              <a:buChar char="v"/>
            </a:pP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In order to manage the effective pay structure to improve the planning of the individual employee engagement</a:t>
            </a:r>
            <a:endParaRPr lang="en-US" altLang="zh-CN" sz="1400" b="0" i="0" u="none" strike="noStrike" kern="1200" cap="none" spc="0" baseline="0">
              <a:solidFill>
                <a:schemeClr val="tx1"/>
              </a:solidFill>
              <a:latin typeface="Franklin Gothic Book" pitchFamily="0" charset="0"/>
              <a:ea typeface="宋体" pitchFamily="0" charset="0"/>
              <a:cs typeface="Lucida Sans" pitchFamily="0" charset="0"/>
            </a:endParaRPr>
          </a:p>
          <a:p>
            <a:pPr marL="457200" indent="-311150" algn="just" fontAlgn="base">
              <a:lnSpc>
                <a:spcPct val="150000"/>
              </a:lnSpc>
              <a:spcBef>
                <a:spcPts val="0"/>
              </a:spcBef>
              <a:spcAft>
                <a:spcPts val="0"/>
              </a:spcAft>
              <a:buClr>
                <a:schemeClr val="accent1"/>
              </a:buClr>
              <a:buSzPts val="1300"/>
              <a:buFont typeface="Wingdings" pitchFamily="2" charset="2"/>
              <a:buChar char="v"/>
            </a:pP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Planning to motivate their employee to reduce issues regarding their job, pay, and working pattern  </a:t>
            </a:r>
            <a:endParaRPr lang="en-US" altLang="zh-CN" sz="1400" b="0" i="0" u="none" strike="noStrike" kern="1200" cap="none" spc="0" baseline="0">
              <a:solidFill>
                <a:schemeClr val="tx1"/>
              </a:solidFill>
              <a:latin typeface="Franklin Gothic Book" pitchFamily="0" charset="0"/>
              <a:ea typeface="宋体" pitchFamily="0" charset="0"/>
              <a:cs typeface="Lucida Sans" pitchFamily="0" charset="0"/>
            </a:endParaRPr>
          </a:p>
          <a:p>
            <a:pPr marL="457200" indent="-311150" algn="l">
              <a:lnSpc>
                <a:spcPct val="100000"/>
              </a:lnSpc>
              <a:spcBef>
                <a:spcPts val="0"/>
              </a:spcBef>
              <a:spcAft>
                <a:spcPts val="0"/>
              </a:spcAft>
              <a:buClr>
                <a:schemeClr val="accent1"/>
              </a:buClr>
              <a:buSzPts val="1300"/>
              <a:buFont typeface="Droid Sans" pitchFamily="0" charset="0"/>
              <a:buChar char="●"/>
            </a:pPr>
            <a:endParaRPr lang="zh-CN" altLang="en-US" sz="2600" b="0" i="0" u="none" strike="noStrike" kern="1200" cap="none" spc="0" baseline="0">
              <a:solidFill>
                <a:schemeClr val="tx1"/>
              </a:solidFill>
              <a:latin typeface="Perpetua" pitchFamily="0" charset="0"/>
              <a:ea typeface="宋体" pitchFamily="0" charset="0"/>
              <a:cs typeface="Lucida Sans" pitchFamily="0" charset="0"/>
            </a:endParaRPr>
          </a:p>
        </p:txBody>
      </p:sp>
      <p:pic>
        <p:nvPicPr>
          <p:cNvPr id="121" name="图片" descr="British-Airways-Logo.png"/>
          <p:cNvPicPr>
            <a:picLocks noChangeAspect="1"/>
          </p:cNvPicPr>
          <p:nvPr/>
        </p:nvPicPr>
        <p:blipFill>
          <a:blip r:embed="rId1" cstate="print"/>
          <a:stretch>
            <a:fillRect/>
          </a:stretch>
        </p:blipFill>
        <p:spPr>
          <a:xfrm rot="0">
            <a:off x="6667499" y="-323848"/>
            <a:ext cx="2091619" cy="1466850"/>
          </a:xfrm>
          <a:prstGeom prst="rect"/>
          <a:noFill/>
          <a:ln w="12700" cmpd="sng" cap="flat">
            <a:noFill/>
            <a:prstDash val="solid"/>
            <a:miter/>
          </a:ln>
        </p:spPr>
      </p:pic>
    </p:spTree>
    <p:extLst>
      <p:ext uri="{BB962C8B-B14F-4D97-AF65-F5344CB8AC3E}">
        <p14:creationId xmlns:p14="http://schemas.microsoft.com/office/powerpoint/2010/main" val="940760842"/>
      </p:ext>
    </p:extLst>
  </p:cSld>
  <p:clrMapOvr>
    <a:masterClrMapping/>
  </p:clrMapOvr>
</p:sld>
</file>

<file path=ppt/slides/slide18.xml><?xml version="1.0" encoding="utf-8"?>
<p:sld xmlns:p="http://schemas.openxmlformats.org/presentationml/2006/main" xmlns:r="http://schemas.openxmlformats.org/officeDocument/2006/relationships" xmlns:a="http://schemas.openxmlformats.org/drawingml/2006/main">
  <p:cSld>
    <p:bg>
      <p:bgPr>
        <a:solidFill>
          <a:srgbClr val="D8D1C0"/>
        </a:solidFill>
      </p:bgPr>
    </p:bg>
    <p:spTree>
      <p:nvGrpSpPr>
        <p:cNvPr id="1" name=""/>
        <p:cNvGrpSpPr/>
        <p:nvPr/>
      </p:nvGrpSpPr>
      <p:grpSpPr>
        <a:xfrm>
          <a:off x="0" y="0"/>
          <a:ext cx="0" cy="0"/>
          <a:chOff x="0" y="0"/>
          <a:chExt cx="0" cy="0"/>
        </a:xfrm>
      </p:grpSpPr>
      <p:sp>
        <p:nvSpPr>
          <p:cNvPr id="124" name="文本框"/>
          <p:cNvSpPr>
            <a:spLocks noGrp="1"/>
          </p:cNvSpPr>
          <p:nvPr>
            <p:ph type="title"/>
          </p:nvPr>
        </p:nvSpPr>
        <p:spPr>
          <a:xfrm rot="0">
            <a:off x="1297500" y="393750"/>
            <a:ext cx="7038900" cy="914099"/>
          </a:xfrm>
          <a:prstGeom prst="rect"/>
          <a:noFill/>
          <a:ln w="12700" cmpd="sng" cap="flat">
            <a:noFill/>
            <a:prstDash val="solid"/>
            <a:miter/>
          </a:ln>
        </p:spPr>
        <p:txBody>
          <a:bodyPr vert="horz" wrap="square" lIns="91440" tIns="45720" rIns="91440" bIns="45720" anchor="t" anchorCtr="0">
            <a:prstTxWarp prst="textNoShape"/>
          </a:bodyPr>
          <a:lstStyle/>
          <a:p>
            <a:pPr marL="0" indent="0" algn="just">
              <a:lnSpc>
                <a:spcPct val="100000"/>
              </a:lnSpc>
              <a:spcBef>
                <a:spcPts val="0"/>
              </a:spcBef>
              <a:spcAft>
                <a:spcPts val="0"/>
              </a:spcAft>
              <a:buNone/>
            </a:pPr>
            <a:r>
              <a:rPr lang="en-US" altLang="zh-CN" sz="2400" b="1" i="0" u="none" strike="noStrike" kern="1200" cap="none" spc="0" baseline="0">
                <a:solidFill>
                  <a:schemeClr val="tx2"/>
                </a:solidFill>
                <a:latin typeface="Times New Roman" pitchFamily="18" charset="0"/>
                <a:ea typeface="幼圆" pitchFamily="0" charset="0"/>
                <a:cs typeface="Times New Roman" pitchFamily="18" charset="0"/>
              </a:rPr>
              <a:t>CONCLUSION </a:t>
            </a:r>
            <a:endParaRPr lang="zh-CN" altLang="en-US" sz="2400" b="0" i="0" u="none" strike="noStrike" kern="1200" cap="none" spc="0" baseline="0">
              <a:solidFill>
                <a:schemeClr val="tx2"/>
              </a:solidFill>
              <a:latin typeface="Times New Roman" pitchFamily="18" charset="0"/>
              <a:ea typeface="幼圆" pitchFamily="0" charset="0"/>
              <a:cs typeface="Times New Roman" pitchFamily="18" charset="0"/>
            </a:endParaRPr>
          </a:p>
        </p:txBody>
      </p:sp>
      <p:sp>
        <p:nvSpPr>
          <p:cNvPr id="125" name="文本框"/>
          <p:cNvSpPr>
            <a:spLocks noGrp="1"/>
          </p:cNvSpPr>
          <p:nvPr>
            <p:ph type="body" idx="1"/>
          </p:nvPr>
        </p:nvSpPr>
        <p:spPr>
          <a:xfrm rot="0">
            <a:off x="1297500" y="1567550"/>
            <a:ext cx="7038900" cy="2911200"/>
          </a:xfrm>
          <a:prstGeom prst="rect"/>
          <a:noFill/>
          <a:ln w="12700" cmpd="sng" cap="flat">
            <a:noFill/>
            <a:prstDash val="solid"/>
            <a:miter/>
          </a:ln>
        </p:spPr>
        <p:txBody>
          <a:bodyPr vert="horz" wrap="square" lIns="91440" tIns="45720" rIns="91440" bIns="45720" anchor="t" anchorCtr="0">
            <a:prstTxWarp prst="textNoShape"/>
          </a:bodyPr>
          <a:lstStyle/>
          <a:p>
            <a:pPr marL="457200" indent="-311150" algn="just" fontAlgn="base">
              <a:lnSpc>
                <a:spcPct val="150000"/>
              </a:lnSpc>
              <a:spcBef>
                <a:spcPts val="0"/>
              </a:spcBef>
              <a:spcAft>
                <a:spcPts val="0"/>
              </a:spcAft>
              <a:buClr>
                <a:schemeClr val="accent1"/>
              </a:buClr>
              <a:buSzPts val="1300"/>
              <a:buFont typeface="Wingdings" pitchFamily="2" charset="2"/>
              <a:buChar char="v"/>
            </a:pP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The issue of employee engagement can be addressed by understanding the needs of the employees</a:t>
            </a:r>
            <a:endParaRPr lang="en-US" altLang="zh-CN" sz="1400" b="0" i="0" u="none" strike="noStrike" kern="1200" cap="none" spc="0" baseline="0">
              <a:solidFill>
                <a:schemeClr val="tx1"/>
              </a:solidFill>
              <a:latin typeface="Franklin Gothic Book" pitchFamily="0" charset="0"/>
              <a:ea typeface="宋体" pitchFamily="0" charset="0"/>
              <a:cs typeface="Lucida Sans" pitchFamily="0" charset="0"/>
            </a:endParaRPr>
          </a:p>
          <a:p>
            <a:pPr marL="457200" indent="-311150" algn="just" fontAlgn="base">
              <a:lnSpc>
                <a:spcPct val="150000"/>
              </a:lnSpc>
              <a:spcBef>
                <a:spcPts val="0"/>
              </a:spcBef>
              <a:spcAft>
                <a:spcPts val="0"/>
              </a:spcAft>
              <a:buClr>
                <a:schemeClr val="accent1"/>
              </a:buClr>
              <a:buSzPts val="1300"/>
              <a:buFont typeface="Wingdings" pitchFamily="2" charset="2"/>
              <a:buChar char="v"/>
            </a:pP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Communication can be an effective tool to understand employee needs</a:t>
            </a:r>
            <a:endParaRPr lang="en-US" altLang="zh-CN" sz="1400" b="0" i="0" u="none" strike="noStrike" kern="1200" cap="none" spc="0" baseline="0">
              <a:solidFill>
                <a:schemeClr val="tx1"/>
              </a:solidFill>
              <a:latin typeface="Franklin Gothic Book" pitchFamily="0" charset="0"/>
              <a:ea typeface="宋体" pitchFamily="0" charset="0"/>
              <a:cs typeface="Lucida Sans" pitchFamily="0" charset="0"/>
            </a:endParaRPr>
          </a:p>
          <a:p>
            <a:pPr marL="457200" indent="-311150" algn="just" fontAlgn="base">
              <a:lnSpc>
                <a:spcPct val="150000"/>
              </a:lnSpc>
              <a:spcBef>
                <a:spcPts val="0"/>
              </a:spcBef>
              <a:spcAft>
                <a:spcPts val="0"/>
              </a:spcAft>
              <a:buClr>
                <a:schemeClr val="accent1"/>
              </a:buClr>
              <a:buSzPts val="1300"/>
              <a:buFont typeface="Wingdings" pitchFamily="2" charset="2"/>
              <a:buChar char="v"/>
            </a:pP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Through Scientific Management Theory and Human Relations Theory, the need for a humane approach to </a:t>
            </a: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organisations</a:t>
            </a: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 can be discussed.</a:t>
            </a:r>
            <a:endParaRPr lang="en-US" altLang="zh-CN" sz="1400" b="0" i="0" u="none" strike="noStrike" kern="1200" cap="none" spc="0" baseline="0">
              <a:solidFill>
                <a:schemeClr val="tx1"/>
              </a:solidFill>
              <a:latin typeface="Franklin Gothic Book" pitchFamily="0" charset="0"/>
              <a:ea typeface="宋体" pitchFamily="0" charset="0"/>
              <a:cs typeface="Lucida Sans" pitchFamily="0" charset="0"/>
            </a:endParaRPr>
          </a:p>
          <a:p>
            <a:pPr marL="457200" indent="-311150" algn="just" fontAlgn="base">
              <a:lnSpc>
                <a:spcPct val="150000"/>
              </a:lnSpc>
              <a:spcBef>
                <a:spcPts val="0"/>
              </a:spcBef>
              <a:spcAft>
                <a:spcPts val="0"/>
              </a:spcAft>
              <a:buClr>
                <a:schemeClr val="accent1"/>
              </a:buClr>
              <a:buSzPts val="1300"/>
              <a:buFont typeface="Wingdings" pitchFamily="2" charset="2"/>
              <a:buChar char="v"/>
            </a:pPr>
            <a:r>
              <a:rPr lang="en-US" altLang="zh-CN" sz="1400" b="0" i="0" u="none" strike="noStrike" kern="1200" cap="none" spc="0" baseline="0">
                <a:solidFill>
                  <a:schemeClr val="tx1"/>
                </a:solidFill>
                <a:latin typeface="Franklin Gothic Book" pitchFamily="0" charset="0"/>
                <a:ea typeface="宋体" pitchFamily="0" charset="0"/>
                <a:cs typeface="Lucida Sans" pitchFamily="0" charset="0"/>
              </a:rPr>
              <a:t>Proper planning by the managerial body can also improve the resource management procedure.</a:t>
            </a:r>
            <a:endParaRPr lang="en-US" altLang="zh-CN" sz="1400" b="0" i="0" u="none" strike="noStrike" kern="1200" cap="none" spc="0" baseline="0">
              <a:solidFill>
                <a:schemeClr val="tx1"/>
              </a:solidFill>
              <a:latin typeface="Franklin Gothic Book" pitchFamily="0" charset="0"/>
              <a:ea typeface="宋体" pitchFamily="0" charset="0"/>
              <a:cs typeface="Lucida Sans" pitchFamily="0" charset="0"/>
            </a:endParaRPr>
          </a:p>
          <a:p>
            <a:pPr marL="457200" indent="-311150" algn="l">
              <a:lnSpc>
                <a:spcPct val="100000"/>
              </a:lnSpc>
              <a:spcBef>
                <a:spcPts val="0"/>
              </a:spcBef>
              <a:spcAft>
                <a:spcPts val="0"/>
              </a:spcAft>
              <a:buClr>
                <a:schemeClr val="accent1"/>
              </a:buClr>
              <a:buSzPts val="1300"/>
              <a:buFont typeface="Droid Sans" pitchFamily="0" charset="0"/>
              <a:buChar char="●"/>
            </a:pPr>
            <a:endParaRPr lang="zh-CN" altLang="en-US" sz="2600" b="0" i="0" u="none" strike="noStrike" kern="1200" cap="none" spc="0" baseline="0">
              <a:solidFill>
                <a:schemeClr val="tx1"/>
              </a:solidFill>
              <a:latin typeface="Perpetua" pitchFamily="0" charset="0"/>
              <a:ea typeface="宋体" pitchFamily="0" charset="0"/>
              <a:cs typeface="Lucida Sans" pitchFamily="0" charset="0"/>
            </a:endParaRPr>
          </a:p>
        </p:txBody>
      </p:sp>
      <p:pic>
        <p:nvPicPr>
          <p:cNvPr id="126" name="图片" descr="British-Airways-Logo.png"/>
          <p:cNvPicPr>
            <a:picLocks noChangeAspect="1"/>
          </p:cNvPicPr>
          <p:nvPr/>
        </p:nvPicPr>
        <p:blipFill>
          <a:blip r:embed="rId1" cstate="print"/>
          <a:stretch>
            <a:fillRect/>
          </a:stretch>
        </p:blipFill>
        <p:spPr>
          <a:xfrm rot="0">
            <a:off x="6667499" y="-323848"/>
            <a:ext cx="2091619" cy="1466850"/>
          </a:xfrm>
          <a:prstGeom prst="rect"/>
          <a:noFill/>
          <a:ln w="12700" cmpd="sng" cap="flat">
            <a:noFill/>
            <a:prstDash val="solid"/>
            <a:miter/>
          </a:ln>
        </p:spPr>
      </p:pic>
    </p:spTree>
    <p:extLst>
      <p:ext uri="{BB962C8B-B14F-4D97-AF65-F5344CB8AC3E}">
        <p14:creationId xmlns:p14="http://schemas.microsoft.com/office/powerpoint/2010/main" val="349525371"/>
      </p:ext>
    </p:extLst>
  </p:cSld>
  <p:clrMapOvr>
    <a:masterClrMapping/>
  </p:clrMapOvr>
</p:sld>
</file>

<file path=ppt/slides/slide19.xml><?xml version="1.0" encoding="utf-8"?>
<p:sld xmlns:p="http://schemas.openxmlformats.org/presentationml/2006/main" xmlns:r="http://schemas.openxmlformats.org/officeDocument/2006/relationships" xmlns:a="http://schemas.openxmlformats.org/drawingml/2006/main">
  <p:cSld>
    <p:bg>
      <p:bgPr>
        <a:solidFill>
          <a:srgbClr val="D8D1C0"/>
        </a:solidFill>
      </p:bgPr>
    </p:bg>
    <p:spTree>
      <p:nvGrpSpPr>
        <p:cNvPr id="1" name=""/>
        <p:cNvGrpSpPr/>
        <p:nvPr/>
      </p:nvGrpSpPr>
      <p:grpSpPr>
        <a:xfrm>
          <a:off x="0" y="0"/>
          <a:ext cx="0" cy="0"/>
          <a:chOff x="0" y="0"/>
          <a:chExt cx="0" cy="0"/>
        </a:xfrm>
      </p:grpSpPr>
      <p:sp>
        <p:nvSpPr>
          <p:cNvPr id="127" name="文本框"/>
          <p:cNvSpPr>
            <a:spLocks noGrp="1"/>
          </p:cNvSpPr>
          <p:nvPr>
            <p:ph type="title"/>
          </p:nvPr>
        </p:nvSpPr>
        <p:spPr>
          <a:xfrm rot="0">
            <a:off x="1297500" y="393750"/>
            <a:ext cx="7038900" cy="914099"/>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2400" b="1" i="0" u="none" strike="noStrike" kern="1200" cap="none" spc="0" baseline="0">
                <a:solidFill>
                  <a:schemeClr val="tx2"/>
                </a:solidFill>
                <a:latin typeface="Franklin Gothic Book" pitchFamily="0" charset="0"/>
                <a:ea typeface="幼圆" pitchFamily="0" charset="0"/>
                <a:cs typeface="Lucida Sans" pitchFamily="0" charset="0"/>
              </a:rPr>
              <a:t>REFERENCES </a:t>
            </a:r>
            <a:endParaRPr lang="zh-CN" altLang="en-US" sz="2400" b="0" i="0" u="none" strike="noStrike" kern="1200" cap="none" spc="0" baseline="0">
              <a:solidFill>
                <a:schemeClr val="tx2"/>
              </a:solidFill>
              <a:latin typeface="Franklin Gothic Book" pitchFamily="0" charset="0"/>
              <a:ea typeface="幼圆" pitchFamily="0" charset="0"/>
              <a:cs typeface="Lucida Sans" pitchFamily="0" charset="0"/>
            </a:endParaRPr>
          </a:p>
        </p:txBody>
      </p:sp>
      <p:sp>
        <p:nvSpPr>
          <p:cNvPr id="128" name="文本框"/>
          <p:cNvSpPr>
            <a:spLocks noGrp="1"/>
          </p:cNvSpPr>
          <p:nvPr>
            <p:ph type="body" idx="1"/>
          </p:nvPr>
        </p:nvSpPr>
        <p:spPr>
          <a:xfrm rot="0">
            <a:off x="1297500" y="1567550"/>
            <a:ext cx="7038900" cy="2911200"/>
          </a:xfrm>
          <a:prstGeom prst="rect"/>
          <a:noFill/>
          <a:ln w="12700" cmpd="sng" cap="flat">
            <a:noFill/>
            <a:prstDash val="solid"/>
            <a:miter/>
          </a:ln>
        </p:spPr>
        <p:txBody>
          <a:bodyPr vert="horz" wrap="square" lIns="91440" tIns="45720" rIns="91440" bIns="45720" anchor="t" anchorCtr="0">
            <a:prstTxWarp prst="textNoShape"/>
          </a:bodyPr>
          <a:lstStyle/>
          <a:p>
            <a:pPr marL="457200" indent="-311150" algn="just">
              <a:lnSpc>
                <a:spcPct val="150000"/>
              </a:lnSpc>
              <a:spcBef>
                <a:spcPts val="0"/>
              </a:spcBef>
              <a:spcAft>
                <a:spcPts val="0"/>
              </a:spcAft>
              <a:buClr>
                <a:schemeClr val="accent1"/>
              </a:buClr>
              <a:buSzPts val="1300"/>
              <a:buFont typeface="Wingdings" pitchFamily="2" charset="2"/>
              <a:buChar char="v"/>
            </a:pPr>
            <a:r>
              <a:rPr lang="en-US" altLang="zh-CN" sz="700" b="0" i="0" u="none" strike="noStrike" kern="1200" cap="none" spc="0" baseline="0">
                <a:solidFill>
                  <a:schemeClr val="tx1"/>
                </a:solidFill>
                <a:latin typeface="Franklin Gothic Book" pitchFamily="0" charset="0"/>
                <a:ea typeface="宋体" pitchFamily="0" charset="0"/>
                <a:cs typeface="Lucida Sans" pitchFamily="0" charset="0"/>
              </a:rPr>
              <a:t>British Airways, 2023, </a:t>
            </a:r>
            <a:r>
              <a:rPr lang="en-US" altLang="zh-CN" sz="700" b="0" i="1" u="none" strike="noStrike" kern="1200" cap="none" spc="0" baseline="0">
                <a:solidFill>
                  <a:schemeClr val="tx1"/>
                </a:solidFill>
                <a:latin typeface="Franklin Gothic Book" pitchFamily="0" charset="0"/>
                <a:ea typeface="宋体" pitchFamily="0" charset="0"/>
                <a:cs typeface="Lucida Sans" pitchFamily="0" charset="0"/>
              </a:rPr>
              <a:t>About British Airlines </a:t>
            </a:r>
            <a:r>
              <a:rPr lang="en-US" altLang="zh-CN" sz="700" b="0" i="0" u="none" strike="noStrike" kern="1200" cap="none" spc="0" baseline="0">
                <a:solidFill>
                  <a:schemeClr val="tx1"/>
                </a:solidFill>
                <a:latin typeface="Franklin Gothic Book" pitchFamily="0" charset="0"/>
                <a:ea typeface="宋体" pitchFamily="0" charset="0"/>
                <a:cs typeface="Lucida Sans" pitchFamily="0" charset="0"/>
              </a:rPr>
              <a:t>Available </a:t>
            </a:r>
            <a:r>
              <a:rPr lang="en-US" altLang="zh-CN" sz="700" b="0" i="0" u="none" strike="noStrike" kern="1200" cap="none" spc="0" baseline="0">
                <a:solidFill>
                  <a:schemeClr val="tx1"/>
                </a:solidFill>
                <a:latin typeface="Franklin Gothic Book" pitchFamily="0" charset="0"/>
                <a:ea typeface="宋体" pitchFamily="0" charset="0"/>
                <a:cs typeface="Lucida Sans" pitchFamily="0" charset="0"/>
              </a:rPr>
              <a:t>at:</a:t>
            </a:r>
            <a:r>
              <a:rPr lang="en-US" altLang="zh-CN" sz="700" b="0" i="0" u="sng" strike="noStrike" kern="1200" cap="none" spc="0" baseline="0">
                <a:solidFill>
                  <a:schemeClr val="tx1"/>
                </a:solidFill>
                <a:latin typeface="Franklin Gothic Book" pitchFamily="0" charset="0"/>
                <a:ea typeface="宋体" pitchFamily="0" charset="0"/>
                <a:cs typeface="Lucida Sans" pitchFamily="0" charset="0"/>
                <a:hlinkClick r:id="rId1"/>
              </a:rPr>
              <a:t>https://www.britishairways.com/en-in/information/about-ba</a:t>
            </a:r>
            <a:r>
              <a:rPr lang="en-US" altLang="zh-CN" sz="700" b="0" i="0" u="none" strike="noStrike" kern="1200" cap="none" spc="0" baseline="0">
                <a:solidFill>
                  <a:schemeClr val="tx1"/>
                </a:solidFill>
                <a:latin typeface="Franklin Gothic Book" pitchFamily="0" charset="0"/>
                <a:ea typeface="宋体" pitchFamily="0" charset="0"/>
                <a:cs typeface="Lucida Sans" pitchFamily="0" charset="0"/>
              </a:rPr>
              <a:t> [Accessed 10 July 2023]</a:t>
            </a:r>
            <a:endParaRPr lang="en-US" altLang="zh-CN" sz="700" b="0" i="0" u="none" strike="noStrike" kern="1200" cap="none" spc="0" baseline="0">
              <a:solidFill>
                <a:schemeClr val="tx1"/>
              </a:solidFill>
              <a:latin typeface="Franklin Gothic Book" pitchFamily="0" charset="0"/>
              <a:ea typeface="宋体" pitchFamily="0" charset="0"/>
              <a:cs typeface="Lucida Sans" pitchFamily="0" charset="0"/>
            </a:endParaRPr>
          </a:p>
          <a:p>
            <a:pPr marL="457200" indent="-311150" algn="just">
              <a:lnSpc>
                <a:spcPct val="150000"/>
              </a:lnSpc>
              <a:spcBef>
                <a:spcPts val="0"/>
              </a:spcBef>
              <a:spcAft>
                <a:spcPts val="0"/>
              </a:spcAft>
              <a:buClr>
                <a:schemeClr val="accent1"/>
              </a:buClr>
              <a:buSzPts val="1300"/>
              <a:buFont typeface="Wingdings" pitchFamily="2" charset="2"/>
              <a:buChar char="v"/>
            </a:pPr>
            <a:r>
              <a:rPr lang="en-US" altLang="zh-CN" sz="700" b="0" i="0" u="none" strike="noStrike" kern="1200" cap="none" spc="0" baseline="0">
                <a:solidFill>
                  <a:schemeClr val="tx1"/>
                </a:solidFill>
                <a:latin typeface="Franklin Gothic Book" pitchFamily="0" charset="0"/>
                <a:ea typeface="宋体" pitchFamily="0" charset="0"/>
                <a:cs typeface="Lucida Sans" pitchFamily="0" charset="0"/>
              </a:rPr>
              <a:t>Stewart, H., 2022, </a:t>
            </a:r>
            <a:r>
              <a:rPr lang="en-US" altLang="zh-CN" sz="700" b="0" i="1" u="none" strike="noStrike" kern="1200" cap="none" spc="0" baseline="0">
                <a:solidFill>
                  <a:schemeClr val="tx1"/>
                </a:solidFill>
                <a:latin typeface="Franklin Gothic Book" pitchFamily="0" charset="0"/>
                <a:ea typeface="宋体" pitchFamily="0" charset="0"/>
                <a:cs typeface="Lucida Sans" pitchFamily="0" charset="0"/>
              </a:rPr>
              <a:t>Stress over cost of living crisis harming workers’ performance, survey finds</a:t>
            </a:r>
            <a:r>
              <a:rPr lang="en-US" altLang="zh-CN" sz="700" b="0" i="0" u="none" strike="noStrike" kern="1200" cap="none" spc="0" baseline="0">
                <a:solidFill>
                  <a:schemeClr val="tx1"/>
                </a:solidFill>
                <a:latin typeface="Franklin Gothic Book" pitchFamily="0" charset="0"/>
                <a:ea typeface="宋体" pitchFamily="0" charset="0"/>
                <a:cs typeface="Lucida Sans" pitchFamily="0" charset="0"/>
              </a:rPr>
              <a:t> Available </a:t>
            </a:r>
            <a:r>
              <a:rPr lang="en-US" altLang="zh-CN" sz="700" b="0" i="0" u="none" strike="noStrike" kern="1200" cap="none" spc="0" baseline="0">
                <a:solidFill>
                  <a:schemeClr val="tx1"/>
                </a:solidFill>
                <a:latin typeface="Franklin Gothic Book" pitchFamily="0" charset="0"/>
                <a:ea typeface="宋体" pitchFamily="0" charset="0"/>
                <a:cs typeface="Lucida Sans" pitchFamily="0" charset="0"/>
              </a:rPr>
              <a:t>at:</a:t>
            </a:r>
            <a:r>
              <a:rPr lang="en-US" altLang="zh-CN" sz="700" b="0" i="0" u="sng" strike="noStrike" kern="1200" cap="none" spc="0" baseline="0">
                <a:solidFill>
                  <a:schemeClr val="tx1"/>
                </a:solidFill>
                <a:latin typeface="Franklin Gothic Book" pitchFamily="0" charset="0"/>
                <a:ea typeface="宋体" pitchFamily="0" charset="0"/>
                <a:cs typeface="Lucida Sans" pitchFamily="0" charset="0"/>
                <a:hlinkClick r:id="rId2"/>
              </a:rPr>
              <a:t>https://www.theguardian.com/business/2022/dec/11/stress-over-cost-of-living-crisis-harming-workers-performance-survey-finds</a:t>
            </a:r>
            <a:r>
              <a:rPr lang="en-US" altLang="zh-CN" sz="700" b="0" i="0" u="none" strike="noStrike" kern="1200" cap="none" spc="0" baseline="0">
                <a:solidFill>
                  <a:schemeClr val="tx1"/>
                </a:solidFill>
                <a:latin typeface="Franklin Gothic Book" pitchFamily="0" charset="0"/>
                <a:ea typeface="宋体" pitchFamily="0" charset="0"/>
                <a:cs typeface="Lucida Sans" pitchFamily="0" charset="0"/>
              </a:rPr>
              <a:t>  [Accessed 10 July 2023]</a:t>
            </a:r>
            <a:endParaRPr lang="en-US" altLang="zh-CN" sz="700" b="0" i="0" u="none" strike="noStrike" kern="1200" cap="none" spc="0" baseline="0">
              <a:solidFill>
                <a:schemeClr val="tx1"/>
              </a:solidFill>
              <a:latin typeface="Franklin Gothic Book" pitchFamily="0" charset="0"/>
              <a:ea typeface="宋体" pitchFamily="0" charset="0"/>
              <a:cs typeface="Lucida Sans" pitchFamily="0" charset="0"/>
            </a:endParaRPr>
          </a:p>
          <a:p>
            <a:pPr marL="457200" indent="-311150" algn="just">
              <a:lnSpc>
                <a:spcPct val="150000"/>
              </a:lnSpc>
              <a:spcBef>
                <a:spcPts val="0"/>
              </a:spcBef>
              <a:spcAft>
                <a:spcPts val="0"/>
              </a:spcAft>
              <a:buClr>
                <a:schemeClr val="accent1"/>
              </a:buClr>
              <a:buSzPts val="1300"/>
              <a:buFont typeface="Wingdings" pitchFamily="2" charset="2"/>
              <a:buChar char="v"/>
            </a:pPr>
            <a:r>
              <a:rPr lang="en-US" altLang="zh-CN" sz="700" b="0" i="0" u="none" strike="noStrike" kern="1200" cap="none" spc="0" baseline="0">
                <a:solidFill>
                  <a:schemeClr val="tx1"/>
                </a:solidFill>
                <a:latin typeface="Franklin Gothic Book" pitchFamily="0" charset="0"/>
                <a:ea typeface="宋体" pitchFamily="0" charset="0"/>
                <a:cs typeface="Lucida Sans" pitchFamily="0" charset="0"/>
              </a:rPr>
              <a:t>Mugabe, F., 2022, </a:t>
            </a:r>
            <a:r>
              <a:rPr lang="en-US" altLang="zh-CN" sz="700" b="0" i="1" u="none" strike="noStrike" kern="1200" cap="none" spc="0" baseline="0">
                <a:solidFill>
                  <a:schemeClr val="tx1"/>
                </a:solidFill>
                <a:latin typeface="Franklin Gothic Book" pitchFamily="0" charset="0"/>
                <a:ea typeface="宋体" pitchFamily="0" charset="0"/>
                <a:cs typeface="Lucida Sans" pitchFamily="0" charset="0"/>
              </a:rPr>
              <a:t>British Airways employees vote to strike over wages as a wave of employee discontentment increases in the UK</a:t>
            </a:r>
            <a:r>
              <a:rPr lang="en-US" altLang="zh-CN" sz="700" b="0" i="0" u="sng" strike="noStrike" kern="1200" cap="none" spc="0" baseline="0">
                <a:solidFill>
                  <a:schemeClr val="tx1"/>
                </a:solidFill>
                <a:latin typeface="Franklin Gothic Book" pitchFamily="0" charset="0"/>
                <a:ea typeface="宋体" pitchFamily="0" charset="0"/>
                <a:cs typeface="Lucida Sans" pitchFamily="0" charset="0"/>
                <a:hlinkClick r:id="rId3"/>
              </a:rPr>
              <a:t>https://hr-congress.com/2022/07/07/british-airways-employees-vote-to-strike-over-wages-as-a-wave-of-employee-discontentment-increases-in-the-uk/</a:t>
            </a:r>
            <a:endParaRPr lang="en-US" altLang="zh-CN" sz="700" b="0" i="0" u="none" strike="noStrike" kern="1200" cap="none" spc="0" baseline="0">
              <a:solidFill>
                <a:schemeClr val="tx1"/>
              </a:solidFill>
              <a:latin typeface="Franklin Gothic Book" pitchFamily="0" charset="0"/>
              <a:ea typeface="宋体" pitchFamily="0" charset="0"/>
              <a:cs typeface="Lucida Sans" pitchFamily="0" charset="0"/>
            </a:endParaRPr>
          </a:p>
          <a:p>
            <a:pPr marL="457200" indent="-311150" algn="just">
              <a:lnSpc>
                <a:spcPct val="150000"/>
              </a:lnSpc>
              <a:spcBef>
                <a:spcPts val="0"/>
              </a:spcBef>
              <a:spcAft>
                <a:spcPts val="0"/>
              </a:spcAft>
              <a:buClr>
                <a:schemeClr val="accent1"/>
              </a:buClr>
              <a:buSzPts val="1300"/>
              <a:buFont typeface="Wingdings" pitchFamily="2" charset="2"/>
              <a:buChar char="v"/>
            </a:pPr>
            <a:r>
              <a:rPr lang="en-US" altLang="zh-CN" sz="700" b="0" i="0" u="none" strike="noStrike" kern="1200" cap="none" spc="0" baseline="0">
                <a:solidFill>
                  <a:schemeClr val="tx1"/>
                </a:solidFill>
                <a:latin typeface="Franklin Gothic Book" pitchFamily="0" charset="0"/>
                <a:ea typeface="宋体" pitchFamily="0" charset="0"/>
                <a:cs typeface="Lucida Sans" pitchFamily="0" charset="0"/>
              </a:rPr>
              <a:t>Maslow, A. and Lewis, K.J., 1987. Maslow's hierarchy of needs. </a:t>
            </a:r>
            <a:r>
              <a:rPr lang="en-US" altLang="zh-CN" sz="700" b="0" i="1" u="none" strike="noStrike" kern="1200" cap="none" spc="0" baseline="0">
                <a:solidFill>
                  <a:schemeClr val="tx1"/>
                </a:solidFill>
                <a:latin typeface="Franklin Gothic Book" pitchFamily="0" charset="0"/>
                <a:ea typeface="宋体" pitchFamily="0" charset="0"/>
                <a:cs typeface="Lucida Sans" pitchFamily="0" charset="0"/>
              </a:rPr>
              <a:t>Salenger</a:t>
            </a:r>
            <a:r>
              <a:rPr lang="en-US" altLang="zh-CN" sz="700" b="0" i="1" u="none" strike="noStrike" kern="1200" cap="none" spc="0" baseline="0">
                <a:solidFill>
                  <a:schemeClr val="tx1"/>
                </a:solidFill>
                <a:latin typeface="Franklin Gothic Book" pitchFamily="0" charset="0"/>
                <a:ea typeface="宋体" pitchFamily="0" charset="0"/>
                <a:cs typeface="Lucida Sans" pitchFamily="0" charset="0"/>
              </a:rPr>
              <a:t> Incorporated</a:t>
            </a:r>
            <a:r>
              <a:rPr lang="en-US" altLang="zh-CN" sz="700" b="0" i="0" u="none" strike="noStrike" kern="1200" cap="none" spc="0" baseline="0">
                <a:solidFill>
                  <a:schemeClr val="tx1"/>
                </a:solidFill>
                <a:latin typeface="Franklin Gothic Book" pitchFamily="0" charset="0"/>
                <a:ea typeface="宋体" pitchFamily="0" charset="0"/>
                <a:cs typeface="Lucida Sans" pitchFamily="0" charset="0"/>
              </a:rPr>
              <a:t>, </a:t>
            </a:r>
            <a:r>
              <a:rPr lang="en-US" altLang="zh-CN" sz="700" b="0" i="1" u="none" strike="noStrike" kern="1200" cap="none" spc="0" baseline="0">
                <a:solidFill>
                  <a:schemeClr val="tx1"/>
                </a:solidFill>
                <a:latin typeface="Franklin Gothic Book" pitchFamily="0" charset="0"/>
                <a:ea typeface="宋体" pitchFamily="0" charset="0"/>
                <a:cs typeface="Lucida Sans" pitchFamily="0" charset="0"/>
              </a:rPr>
              <a:t>14</a:t>
            </a:r>
            <a:r>
              <a:rPr lang="en-US" altLang="zh-CN" sz="700" b="0" i="0" u="none" strike="noStrike" kern="1200" cap="none" spc="0" baseline="0">
                <a:solidFill>
                  <a:schemeClr val="tx1"/>
                </a:solidFill>
                <a:latin typeface="Franklin Gothic Book" pitchFamily="0" charset="0"/>
                <a:ea typeface="宋体" pitchFamily="0" charset="0"/>
                <a:cs typeface="Lucida Sans" pitchFamily="0" charset="0"/>
              </a:rPr>
              <a:t>(17), pp.987-990.   </a:t>
            </a:r>
            <a:endParaRPr lang="en-US" altLang="zh-CN" sz="700" b="0" i="0" u="none" strike="noStrike" kern="1200" cap="none" spc="0" baseline="0">
              <a:solidFill>
                <a:schemeClr val="tx1"/>
              </a:solidFill>
              <a:latin typeface="Franklin Gothic Book" pitchFamily="0" charset="0"/>
              <a:ea typeface="宋体" pitchFamily="0" charset="0"/>
              <a:cs typeface="Lucida Sans" pitchFamily="0" charset="0"/>
            </a:endParaRPr>
          </a:p>
          <a:p>
            <a:pPr marL="457200" indent="-311150" algn="just">
              <a:lnSpc>
                <a:spcPct val="150000"/>
              </a:lnSpc>
              <a:spcBef>
                <a:spcPts val="0"/>
              </a:spcBef>
              <a:spcAft>
                <a:spcPts val="0"/>
              </a:spcAft>
              <a:buClr>
                <a:schemeClr val="accent1"/>
              </a:buClr>
              <a:buSzPts val="1300"/>
              <a:buFont typeface="Wingdings" pitchFamily="2" charset="2"/>
              <a:buChar char="v"/>
            </a:pPr>
            <a:r>
              <a:rPr lang="en-US" altLang="zh-CN" sz="700" b="0" i="0" u="none" strike="noStrike" kern="1200" cap="none" spc="0" baseline="0">
                <a:solidFill>
                  <a:schemeClr val="tx1"/>
                </a:solidFill>
                <a:latin typeface="Franklin Gothic Book" pitchFamily="0" charset="0"/>
                <a:ea typeface="宋体" pitchFamily="0" charset="0"/>
                <a:cs typeface="Lucida Sans" pitchFamily="0" charset="0"/>
              </a:rPr>
              <a:t>Yorston</a:t>
            </a:r>
            <a:r>
              <a:rPr lang="en-US" altLang="zh-CN" sz="700" b="0" i="0" u="none" strike="noStrike" kern="1200" cap="none" spc="0" baseline="0">
                <a:solidFill>
                  <a:schemeClr val="tx1"/>
                </a:solidFill>
                <a:latin typeface="Franklin Gothic Book" pitchFamily="0" charset="0"/>
                <a:ea typeface="宋体" pitchFamily="0" charset="0"/>
                <a:cs typeface="Lucida Sans" pitchFamily="0" charset="0"/>
              </a:rPr>
              <a:t>, D. and </a:t>
            </a:r>
            <a:r>
              <a:rPr lang="en-US" altLang="zh-CN" sz="700" b="0" i="0" u="none" strike="noStrike" kern="1200" cap="none" spc="0" baseline="0">
                <a:solidFill>
                  <a:schemeClr val="tx1"/>
                </a:solidFill>
                <a:latin typeface="Franklin Gothic Book" pitchFamily="0" charset="0"/>
                <a:ea typeface="宋体" pitchFamily="0" charset="0"/>
                <a:cs typeface="Lucida Sans" pitchFamily="0" charset="0"/>
              </a:rPr>
              <a:t>Duncalfe</a:t>
            </a:r>
            <a:r>
              <a:rPr lang="en-US" altLang="zh-CN" sz="700" b="0" i="0" u="none" strike="noStrike" kern="1200" cap="none" spc="0" baseline="0">
                <a:solidFill>
                  <a:schemeClr val="tx1"/>
                </a:solidFill>
                <a:latin typeface="Franklin Gothic Book" pitchFamily="0" charset="0"/>
                <a:ea typeface="宋体" pitchFamily="0" charset="0"/>
                <a:cs typeface="Lucida Sans" pitchFamily="0" charset="0"/>
              </a:rPr>
              <a:t>, M., 2018. Managing emergencies: lessons from aviation. </a:t>
            </a:r>
            <a:r>
              <a:rPr lang="en-US" altLang="zh-CN" sz="700" b="0" i="1" u="none" strike="noStrike" kern="1200" cap="none" spc="0" baseline="0">
                <a:solidFill>
                  <a:schemeClr val="tx1"/>
                </a:solidFill>
                <a:latin typeface="Franklin Gothic Book" pitchFamily="0" charset="0"/>
                <a:ea typeface="宋体" pitchFamily="0" charset="0"/>
                <a:cs typeface="Lucida Sans" pitchFamily="0" charset="0"/>
              </a:rPr>
              <a:t>Community Eye Health</a:t>
            </a:r>
            <a:r>
              <a:rPr lang="en-US" altLang="zh-CN" sz="700" b="0" i="0" u="none" strike="noStrike" kern="1200" cap="none" spc="0" baseline="0">
                <a:solidFill>
                  <a:schemeClr val="tx1"/>
                </a:solidFill>
                <a:latin typeface="Franklin Gothic Book" pitchFamily="0" charset="0"/>
                <a:ea typeface="宋体" pitchFamily="0" charset="0"/>
                <a:cs typeface="Lucida Sans" pitchFamily="0" charset="0"/>
              </a:rPr>
              <a:t>, </a:t>
            </a:r>
            <a:r>
              <a:rPr lang="en-US" altLang="zh-CN" sz="700" b="0" i="1" u="none" strike="noStrike" kern="1200" cap="none" spc="0" baseline="0">
                <a:solidFill>
                  <a:schemeClr val="tx1"/>
                </a:solidFill>
                <a:latin typeface="Franklin Gothic Book" pitchFamily="0" charset="0"/>
                <a:ea typeface="宋体" pitchFamily="0" charset="0"/>
                <a:cs typeface="Lucida Sans" pitchFamily="0" charset="0"/>
              </a:rPr>
              <a:t>31</a:t>
            </a:r>
            <a:r>
              <a:rPr lang="en-US" altLang="zh-CN" sz="700" b="0" i="0" u="none" strike="noStrike" kern="1200" cap="none" spc="0" baseline="0">
                <a:solidFill>
                  <a:schemeClr val="tx1"/>
                </a:solidFill>
                <a:latin typeface="Franklin Gothic Book" pitchFamily="0" charset="0"/>
                <a:ea typeface="宋体" pitchFamily="0" charset="0"/>
                <a:cs typeface="Lucida Sans" pitchFamily="0" charset="0"/>
              </a:rPr>
              <a:t>(103), p.58. </a:t>
            </a:r>
            <a:endParaRPr lang="en-US" altLang="zh-CN" sz="700" b="0" i="0" u="none" strike="noStrike" kern="1200" cap="none" spc="0" baseline="0">
              <a:solidFill>
                <a:schemeClr val="tx1"/>
              </a:solidFill>
              <a:latin typeface="Franklin Gothic Book" pitchFamily="0" charset="0"/>
              <a:ea typeface="宋体" pitchFamily="0" charset="0"/>
              <a:cs typeface="Lucida Sans" pitchFamily="0" charset="0"/>
            </a:endParaRPr>
          </a:p>
          <a:p>
            <a:pPr marL="457200" indent="-311150" algn="just">
              <a:lnSpc>
                <a:spcPct val="150000"/>
              </a:lnSpc>
              <a:spcBef>
                <a:spcPts val="0"/>
              </a:spcBef>
              <a:spcAft>
                <a:spcPts val="0"/>
              </a:spcAft>
              <a:buClr>
                <a:schemeClr val="accent1"/>
              </a:buClr>
              <a:buSzPts val="1300"/>
              <a:buFont typeface="Wingdings" pitchFamily="2" charset="2"/>
              <a:buChar char="v"/>
            </a:pPr>
            <a:r>
              <a:rPr lang="en-US" altLang="zh-CN" sz="700" b="0" i="0" u="none" strike="noStrike" kern="1200" cap="none" spc="0" baseline="0">
                <a:solidFill>
                  <a:schemeClr val="tx1"/>
                </a:solidFill>
                <a:latin typeface="Franklin Gothic Book" pitchFamily="0" charset="0"/>
                <a:ea typeface="宋体" pitchFamily="0" charset="0"/>
                <a:cs typeface="Lucida Sans" pitchFamily="0" charset="0"/>
              </a:rPr>
              <a:t>Albrecht, S.L., Green, C.R. and Marty, A., 2021. Meaningful work, job resources, and employee engagement. </a:t>
            </a:r>
            <a:r>
              <a:rPr lang="en-US" altLang="zh-CN" sz="700" b="0" i="1" u="none" strike="noStrike" kern="1200" cap="none" spc="0" baseline="0">
                <a:solidFill>
                  <a:schemeClr val="tx1"/>
                </a:solidFill>
                <a:latin typeface="Franklin Gothic Book" pitchFamily="0" charset="0"/>
                <a:ea typeface="宋体" pitchFamily="0" charset="0"/>
                <a:cs typeface="Lucida Sans" pitchFamily="0" charset="0"/>
              </a:rPr>
              <a:t>Sustainability</a:t>
            </a:r>
            <a:r>
              <a:rPr lang="en-US" altLang="zh-CN" sz="700" b="0" i="0" u="none" strike="noStrike" kern="1200" cap="none" spc="0" baseline="0">
                <a:solidFill>
                  <a:schemeClr val="tx1"/>
                </a:solidFill>
                <a:latin typeface="Franklin Gothic Book" pitchFamily="0" charset="0"/>
                <a:ea typeface="宋体" pitchFamily="0" charset="0"/>
                <a:cs typeface="Lucida Sans" pitchFamily="0" charset="0"/>
              </a:rPr>
              <a:t>, </a:t>
            </a:r>
            <a:r>
              <a:rPr lang="en-US" altLang="zh-CN" sz="700" b="0" i="1" u="none" strike="noStrike" kern="1200" cap="none" spc="0" baseline="0">
                <a:solidFill>
                  <a:schemeClr val="tx1"/>
                </a:solidFill>
                <a:latin typeface="Franklin Gothic Book" pitchFamily="0" charset="0"/>
                <a:ea typeface="宋体" pitchFamily="0" charset="0"/>
                <a:cs typeface="Lucida Sans" pitchFamily="0" charset="0"/>
              </a:rPr>
              <a:t>13</a:t>
            </a:r>
            <a:r>
              <a:rPr lang="en-US" altLang="zh-CN" sz="700" b="0" i="0" u="none" strike="noStrike" kern="1200" cap="none" spc="0" baseline="0">
                <a:solidFill>
                  <a:schemeClr val="tx1"/>
                </a:solidFill>
                <a:latin typeface="Franklin Gothic Book" pitchFamily="0" charset="0"/>
                <a:ea typeface="宋体" pitchFamily="0" charset="0"/>
                <a:cs typeface="Lucida Sans" pitchFamily="0" charset="0"/>
              </a:rPr>
              <a:t>(7), p.4045.</a:t>
            </a:r>
            <a:endParaRPr lang="en-US" altLang="zh-CN" sz="700" b="0" i="0" u="none" strike="noStrike" kern="1200" cap="none" spc="0" baseline="0">
              <a:solidFill>
                <a:schemeClr val="tx1"/>
              </a:solidFill>
              <a:latin typeface="Franklin Gothic Book" pitchFamily="0" charset="0"/>
              <a:ea typeface="宋体" pitchFamily="0" charset="0"/>
              <a:cs typeface="Lucida Sans" pitchFamily="0" charset="0"/>
            </a:endParaRPr>
          </a:p>
          <a:p>
            <a:pPr marL="457200" indent="-311150" algn="just">
              <a:lnSpc>
                <a:spcPct val="150000"/>
              </a:lnSpc>
              <a:spcBef>
                <a:spcPts val="0"/>
              </a:spcBef>
              <a:spcAft>
                <a:spcPts val="0"/>
              </a:spcAft>
              <a:buClr>
                <a:schemeClr val="accent1"/>
              </a:buClr>
              <a:buSzPts val="1300"/>
              <a:buFont typeface="Wingdings" pitchFamily="2" charset="2"/>
              <a:buChar char="v"/>
            </a:pPr>
            <a:r>
              <a:rPr lang="en-US" altLang="zh-CN" sz="700" b="0" i="0" u="none" strike="noStrike" kern="1200" cap="none" spc="0" baseline="0">
                <a:solidFill>
                  <a:schemeClr val="tx1"/>
                </a:solidFill>
                <a:latin typeface="Franklin Gothic Book" pitchFamily="0" charset="0"/>
                <a:ea typeface="宋体" pitchFamily="0" charset="0"/>
                <a:cs typeface="Lucida Sans" pitchFamily="0" charset="0"/>
              </a:rPr>
              <a:t>Molino, M., </a:t>
            </a:r>
            <a:r>
              <a:rPr lang="en-US" altLang="zh-CN" sz="700" b="0" i="0" u="none" strike="noStrike" kern="1200" cap="none" spc="0" baseline="0">
                <a:solidFill>
                  <a:schemeClr val="tx1"/>
                </a:solidFill>
                <a:latin typeface="Franklin Gothic Book" pitchFamily="0" charset="0"/>
                <a:ea typeface="宋体" pitchFamily="0" charset="0"/>
                <a:cs typeface="Lucida Sans" pitchFamily="0" charset="0"/>
              </a:rPr>
              <a:t>Cortese</a:t>
            </a:r>
            <a:r>
              <a:rPr lang="en-US" altLang="zh-CN" sz="700" b="0" i="0" u="none" strike="noStrike" kern="1200" cap="none" spc="0" baseline="0">
                <a:solidFill>
                  <a:schemeClr val="tx1"/>
                </a:solidFill>
                <a:latin typeface="Franklin Gothic Book" pitchFamily="0" charset="0"/>
                <a:ea typeface="宋体" pitchFamily="0" charset="0"/>
                <a:cs typeface="Lucida Sans" pitchFamily="0" charset="0"/>
              </a:rPr>
              <a:t>, C.G. and </a:t>
            </a:r>
            <a:r>
              <a:rPr lang="en-US" altLang="zh-CN" sz="700" b="0" i="0" u="none" strike="noStrike" kern="1200" cap="none" spc="0" baseline="0">
                <a:solidFill>
                  <a:schemeClr val="tx1"/>
                </a:solidFill>
                <a:latin typeface="Franklin Gothic Book" pitchFamily="0" charset="0"/>
                <a:ea typeface="宋体" pitchFamily="0" charset="0"/>
                <a:cs typeface="Lucida Sans" pitchFamily="0" charset="0"/>
              </a:rPr>
              <a:t>Ghislieri</a:t>
            </a:r>
            <a:r>
              <a:rPr lang="en-US" altLang="zh-CN" sz="700" b="0" i="0" u="none" strike="noStrike" kern="1200" cap="none" spc="0" baseline="0">
                <a:solidFill>
                  <a:schemeClr val="tx1"/>
                </a:solidFill>
                <a:latin typeface="Franklin Gothic Book" pitchFamily="0" charset="0"/>
                <a:ea typeface="宋体" pitchFamily="0" charset="0"/>
                <a:cs typeface="Lucida Sans" pitchFamily="0" charset="0"/>
              </a:rPr>
              <a:t>, C., 2020. The promotion of technology acceptance and work engagement in industry 4.0: From personal resources to information and training. </a:t>
            </a:r>
            <a:r>
              <a:rPr lang="en-US" altLang="zh-CN" sz="700" b="0" i="1" u="none" strike="noStrike" kern="1200" cap="none" spc="0" baseline="0">
                <a:solidFill>
                  <a:schemeClr val="tx1"/>
                </a:solidFill>
                <a:latin typeface="Franklin Gothic Book" pitchFamily="0" charset="0"/>
                <a:ea typeface="宋体" pitchFamily="0" charset="0"/>
                <a:cs typeface="Lucida Sans" pitchFamily="0" charset="0"/>
              </a:rPr>
              <a:t>International journal of environmental research and public health</a:t>
            </a:r>
            <a:r>
              <a:rPr lang="en-US" altLang="zh-CN" sz="700" b="0" i="0" u="none" strike="noStrike" kern="1200" cap="none" spc="0" baseline="0">
                <a:solidFill>
                  <a:schemeClr val="tx1"/>
                </a:solidFill>
                <a:latin typeface="Franklin Gothic Book" pitchFamily="0" charset="0"/>
                <a:ea typeface="宋体" pitchFamily="0" charset="0"/>
                <a:cs typeface="Lucida Sans" pitchFamily="0" charset="0"/>
              </a:rPr>
              <a:t>, </a:t>
            </a:r>
            <a:r>
              <a:rPr lang="en-US" altLang="zh-CN" sz="700" b="0" i="1" u="none" strike="noStrike" kern="1200" cap="none" spc="0" baseline="0">
                <a:solidFill>
                  <a:schemeClr val="tx1"/>
                </a:solidFill>
                <a:latin typeface="Franklin Gothic Book" pitchFamily="0" charset="0"/>
                <a:ea typeface="宋体" pitchFamily="0" charset="0"/>
                <a:cs typeface="Lucida Sans" pitchFamily="0" charset="0"/>
              </a:rPr>
              <a:t>17</a:t>
            </a:r>
            <a:r>
              <a:rPr lang="en-US" altLang="zh-CN" sz="700" b="0" i="0" u="none" strike="noStrike" kern="1200" cap="none" spc="0" baseline="0">
                <a:solidFill>
                  <a:schemeClr val="tx1"/>
                </a:solidFill>
                <a:latin typeface="Franklin Gothic Book" pitchFamily="0" charset="0"/>
                <a:ea typeface="宋体" pitchFamily="0" charset="0"/>
                <a:cs typeface="Lucida Sans" pitchFamily="0" charset="0"/>
              </a:rPr>
              <a:t>(7), p.2438.</a:t>
            </a:r>
            <a:endParaRPr lang="en-US" altLang="zh-CN" sz="700" b="0" i="0" u="none" strike="noStrike" kern="1200" cap="none" spc="0" baseline="0">
              <a:solidFill>
                <a:schemeClr val="tx1"/>
              </a:solidFill>
              <a:latin typeface="Franklin Gothic Book" pitchFamily="0" charset="0"/>
              <a:ea typeface="宋体" pitchFamily="0" charset="0"/>
              <a:cs typeface="Lucida Sans" pitchFamily="0" charset="0"/>
            </a:endParaRPr>
          </a:p>
          <a:p>
            <a:pPr marL="457200" indent="-311150" algn="just">
              <a:lnSpc>
                <a:spcPct val="150000"/>
              </a:lnSpc>
              <a:spcBef>
                <a:spcPts val="0"/>
              </a:spcBef>
              <a:spcAft>
                <a:spcPts val="0"/>
              </a:spcAft>
              <a:buClr>
                <a:schemeClr val="accent1"/>
              </a:buClr>
              <a:buSzPts val="1300"/>
              <a:buFont typeface="Wingdings" pitchFamily="2" charset="2"/>
              <a:buChar char="v"/>
            </a:pPr>
            <a:r>
              <a:rPr lang="en-US" altLang="zh-CN" sz="700" b="0" i="0" u="none" strike="noStrike" kern="1200" cap="none" spc="0" baseline="0">
                <a:solidFill>
                  <a:schemeClr val="tx1"/>
                </a:solidFill>
                <a:latin typeface="Franklin Gothic Book" pitchFamily="0" charset="0"/>
                <a:ea typeface="宋体" pitchFamily="0" charset="0"/>
                <a:cs typeface="Lucida Sans" pitchFamily="0" charset="0"/>
              </a:rPr>
              <a:t>Li, P., Sun, J.M., </a:t>
            </a:r>
            <a:r>
              <a:rPr lang="en-US" altLang="zh-CN" sz="700" b="0" i="0" u="none" strike="noStrike" kern="1200" cap="none" spc="0" baseline="0">
                <a:solidFill>
                  <a:schemeClr val="tx1"/>
                </a:solidFill>
                <a:latin typeface="Franklin Gothic Book" pitchFamily="0" charset="0"/>
                <a:ea typeface="宋体" pitchFamily="0" charset="0"/>
                <a:cs typeface="Lucida Sans" pitchFamily="0" charset="0"/>
              </a:rPr>
              <a:t>Taris</a:t>
            </a:r>
            <a:r>
              <a:rPr lang="en-US" altLang="zh-CN" sz="700" b="0" i="0" u="none" strike="noStrike" kern="1200" cap="none" spc="0" baseline="0">
                <a:solidFill>
                  <a:schemeClr val="tx1"/>
                </a:solidFill>
                <a:latin typeface="Franklin Gothic Book" pitchFamily="0" charset="0"/>
                <a:ea typeface="宋体" pitchFamily="0" charset="0"/>
                <a:cs typeface="Lucida Sans" pitchFamily="0" charset="0"/>
              </a:rPr>
              <a:t>, T.W., Xing, L. and </a:t>
            </a:r>
            <a:r>
              <a:rPr lang="en-US" altLang="zh-CN" sz="700" b="0" i="0" u="none" strike="noStrike" kern="1200" cap="none" spc="0" baseline="0">
                <a:solidFill>
                  <a:schemeClr val="tx1"/>
                </a:solidFill>
                <a:latin typeface="Franklin Gothic Book" pitchFamily="0" charset="0"/>
                <a:ea typeface="宋体" pitchFamily="0" charset="0"/>
                <a:cs typeface="Lucida Sans" pitchFamily="0" charset="0"/>
              </a:rPr>
              <a:t>Peeters</a:t>
            </a:r>
            <a:r>
              <a:rPr lang="en-US" altLang="zh-CN" sz="700" b="0" i="0" u="none" strike="noStrike" kern="1200" cap="none" spc="0" baseline="0">
                <a:solidFill>
                  <a:schemeClr val="tx1"/>
                </a:solidFill>
                <a:latin typeface="Franklin Gothic Book" pitchFamily="0" charset="0"/>
                <a:ea typeface="宋体" pitchFamily="0" charset="0"/>
                <a:cs typeface="Lucida Sans" pitchFamily="0" charset="0"/>
              </a:rPr>
              <a:t>, M.C., 2021. Country differences in the relationship between leadership and employee engagement: A meta-analysis. </a:t>
            </a:r>
            <a:r>
              <a:rPr lang="en-US" altLang="zh-CN" sz="700" b="0" i="1" u="none" strike="noStrike" kern="1200" cap="none" spc="0" baseline="0">
                <a:solidFill>
                  <a:schemeClr val="tx1"/>
                </a:solidFill>
                <a:latin typeface="Franklin Gothic Book" pitchFamily="0" charset="0"/>
                <a:ea typeface="宋体" pitchFamily="0" charset="0"/>
                <a:cs typeface="Lucida Sans" pitchFamily="0" charset="0"/>
              </a:rPr>
              <a:t>The Leadership Quarterly</a:t>
            </a:r>
            <a:r>
              <a:rPr lang="en-US" altLang="zh-CN" sz="700" b="0" i="0" u="none" strike="noStrike" kern="1200" cap="none" spc="0" baseline="0">
                <a:solidFill>
                  <a:schemeClr val="tx1"/>
                </a:solidFill>
                <a:latin typeface="Franklin Gothic Book" pitchFamily="0" charset="0"/>
                <a:ea typeface="宋体" pitchFamily="0" charset="0"/>
                <a:cs typeface="Lucida Sans" pitchFamily="0" charset="0"/>
              </a:rPr>
              <a:t>, </a:t>
            </a:r>
            <a:r>
              <a:rPr lang="en-US" altLang="zh-CN" sz="700" b="0" i="1" u="none" strike="noStrike" kern="1200" cap="none" spc="0" baseline="0">
                <a:solidFill>
                  <a:schemeClr val="tx1"/>
                </a:solidFill>
                <a:latin typeface="Franklin Gothic Book" pitchFamily="0" charset="0"/>
                <a:ea typeface="宋体" pitchFamily="0" charset="0"/>
                <a:cs typeface="Lucida Sans" pitchFamily="0" charset="0"/>
              </a:rPr>
              <a:t>32</a:t>
            </a:r>
            <a:r>
              <a:rPr lang="en-US" altLang="zh-CN" sz="700" b="0" i="0" u="none" strike="noStrike" kern="1200" cap="none" spc="0" baseline="0">
                <a:solidFill>
                  <a:schemeClr val="tx1"/>
                </a:solidFill>
                <a:latin typeface="Franklin Gothic Book" pitchFamily="0" charset="0"/>
                <a:ea typeface="宋体" pitchFamily="0" charset="0"/>
                <a:cs typeface="Lucida Sans" pitchFamily="0" charset="0"/>
              </a:rPr>
              <a:t>(1), p.101458.</a:t>
            </a:r>
            <a:endParaRPr lang="en-US" altLang="zh-CN" sz="700" b="0" i="0" u="none" strike="noStrike" kern="1200" cap="none" spc="0" baseline="0">
              <a:solidFill>
                <a:schemeClr val="tx1"/>
              </a:solidFill>
              <a:latin typeface="Franklin Gothic Book" pitchFamily="0" charset="0"/>
              <a:ea typeface="宋体" pitchFamily="0" charset="0"/>
              <a:cs typeface="Lucida Sans" pitchFamily="0" charset="0"/>
            </a:endParaRPr>
          </a:p>
          <a:p>
            <a:pPr marL="457200" indent="-311150" algn="just">
              <a:lnSpc>
                <a:spcPct val="150000"/>
              </a:lnSpc>
              <a:spcBef>
                <a:spcPts val="0"/>
              </a:spcBef>
              <a:spcAft>
                <a:spcPts val="0"/>
              </a:spcAft>
              <a:buClr>
                <a:schemeClr val="accent1"/>
              </a:buClr>
              <a:buSzPts val="1300"/>
              <a:buFont typeface="Wingdings" pitchFamily="2" charset="2"/>
              <a:buChar char="v"/>
            </a:pPr>
            <a:r>
              <a:rPr lang="en-US" altLang="zh-CN" sz="700" b="0" i="0" u="none" strike="noStrike" kern="1200" cap="none" spc="0" baseline="0">
                <a:solidFill>
                  <a:schemeClr val="tx1"/>
                </a:solidFill>
                <a:latin typeface="Franklin Gothic Book" pitchFamily="0" charset="0"/>
                <a:ea typeface="宋体" pitchFamily="0" charset="0"/>
                <a:cs typeface="Lucida Sans" pitchFamily="0" charset="0"/>
              </a:rPr>
              <a:t>BBC, 2020. British Airways' treatment of staff 'a disgrace', say MPs. Available </a:t>
            </a:r>
            <a:r>
              <a:rPr lang="en-US" altLang="zh-CN" sz="700" b="0" i="0" u="none" strike="noStrike" kern="1200" cap="none" spc="0" baseline="0">
                <a:solidFill>
                  <a:schemeClr val="tx1"/>
                </a:solidFill>
                <a:latin typeface="Franklin Gothic Book" pitchFamily="0" charset="0"/>
                <a:ea typeface="宋体" pitchFamily="0" charset="0"/>
                <a:cs typeface="Lucida Sans" pitchFamily="0" charset="0"/>
              </a:rPr>
              <a:t>at:</a:t>
            </a:r>
            <a:r>
              <a:rPr lang="en-US" altLang="zh-CN" sz="700" b="0" i="0" u="sng" strike="noStrike" kern="1200" cap="none" spc="0" baseline="0">
                <a:solidFill>
                  <a:schemeClr val="tx1"/>
                </a:solidFill>
                <a:latin typeface="Franklin Gothic Book" pitchFamily="0" charset="0"/>
                <a:ea typeface="宋体" pitchFamily="0" charset="0"/>
                <a:cs typeface="Lucida Sans" pitchFamily="0" charset="0"/>
                <a:hlinkClick r:id="rId4"/>
              </a:rPr>
              <a:t>https://www.bbc.com/news/business-53027776</a:t>
            </a:r>
            <a:r>
              <a:rPr lang="en-US" altLang="zh-CN" sz="700" b="0" i="0" u="none" strike="noStrike" kern="1200" cap="none" spc="0" baseline="0">
                <a:solidFill>
                  <a:schemeClr val="tx1"/>
                </a:solidFill>
                <a:latin typeface="Franklin Gothic Book" pitchFamily="0" charset="0"/>
                <a:ea typeface="宋体" pitchFamily="0" charset="0"/>
                <a:cs typeface="Lucida Sans" pitchFamily="0" charset="0"/>
              </a:rPr>
              <a:t> [Accessed 10th July 2023]</a:t>
            </a:r>
            <a:endParaRPr lang="en-US" altLang="zh-CN" sz="700" b="0" i="0" u="none" strike="noStrike" kern="1200" cap="none" spc="0" baseline="0">
              <a:solidFill>
                <a:schemeClr val="tx1"/>
              </a:solidFill>
              <a:latin typeface="Franklin Gothic Book" pitchFamily="0" charset="0"/>
              <a:ea typeface="宋体" pitchFamily="0" charset="0"/>
              <a:cs typeface="Lucida Sans" pitchFamily="0" charset="0"/>
            </a:endParaRPr>
          </a:p>
          <a:p>
            <a:pPr marL="457200" indent="-311150" algn="just">
              <a:lnSpc>
                <a:spcPct val="150000"/>
              </a:lnSpc>
              <a:spcBef>
                <a:spcPts val="0"/>
              </a:spcBef>
              <a:spcAft>
                <a:spcPts val="0"/>
              </a:spcAft>
              <a:buClr>
                <a:schemeClr val="accent1"/>
              </a:buClr>
              <a:buSzPts val="1300"/>
              <a:buFont typeface="Wingdings" pitchFamily="2" charset="2"/>
              <a:buChar char="v"/>
            </a:pPr>
            <a:r>
              <a:rPr lang="en-US" altLang="zh-CN" sz="700" b="0" i="0" u="none" strike="noStrike" kern="1200" cap="none" spc="0" baseline="0">
                <a:solidFill>
                  <a:schemeClr val="tx1"/>
                </a:solidFill>
                <a:latin typeface="Franklin Gothic Book" pitchFamily="0" charset="0"/>
                <a:ea typeface="宋体" pitchFamily="0" charset="0"/>
                <a:cs typeface="Lucida Sans" pitchFamily="0" charset="0"/>
              </a:rPr>
              <a:t>Tesco, 2023. Life at Tesco. Available </a:t>
            </a:r>
            <a:r>
              <a:rPr lang="en-US" altLang="zh-CN" sz="700" b="0" i="0" u="none" strike="noStrike" kern="1200" cap="none" spc="0" baseline="0">
                <a:solidFill>
                  <a:schemeClr val="tx1"/>
                </a:solidFill>
                <a:latin typeface="Franklin Gothic Book" pitchFamily="0" charset="0"/>
                <a:ea typeface="宋体" pitchFamily="0" charset="0"/>
                <a:cs typeface="Lucida Sans" pitchFamily="0" charset="0"/>
              </a:rPr>
              <a:t>at:</a:t>
            </a:r>
            <a:r>
              <a:rPr lang="en-US" altLang="zh-CN" sz="700" b="0" i="0" u="sng" strike="noStrike" kern="1200" cap="none" spc="0" baseline="0">
                <a:solidFill>
                  <a:schemeClr val="tx1"/>
                </a:solidFill>
                <a:latin typeface="Franklin Gothic Book" pitchFamily="0" charset="0"/>
                <a:ea typeface="宋体" pitchFamily="0" charset="0"/>
                <a:cs typeface="Lucida Sans" pitchFamily="0" charset="0"/>
                <a:hlinkClick r:id="rId5"/>
              </a:rPr>
              <a:t>https://www.tesco-careers.com/explore-our-world/life-at-tesco/</a:t>
            </a:r>
            <a:r>
              <a:rPr lang="en-US" altLang="zh-CN" sz="700" b="0" i="0" u="none" strike="noStrike" kern="1200" cap="none" spc="0" baseline="0">
                <a:solidFill>
                  <a:schemeClr val="tx1"/>
                </a:solidFill>
                <a:latin typeface="Franklin Gothic Book" pitchFamily="0" charset="0"/>
                <a:ea typeface="宋体" pitchFamily="0" charset="0"/>
                <a:cs typeface="Lucida Sans" pitchFamily="0" charset="0"/>
              </a:rPr>
              <a:t> [Accessed 10th July 2023]</a:t>
            </a:r>
            <a:endParaRPr lang="en-US" altLang="zh-CN" sz="700" b="0" i="0" u="none" strike="noStrike" kern="1200" cap="none" spc="0" baseline="0">
              <a:solidFill>
                <a:schemeClr val="tx1"/>
              </a:solidFill>
              <a:latin typeface="Franklin Gothic Book" pitchFamily="0" charset="0"/>
              <a:ea typeface="宋体" pitchFamily="0" charset="0"/>
              <a:cs typeface="Lucida Sans" pitchFamily="0" charset="0"/>
            </a:endParaRPr>
          </a:p>
          <a:p>
            <a:pPr marL="457200" indent="-311150" algn="just">
              <a:lnSpc>
                <a:spcPct val="150000"/>
              </a:lnSpc>
              <a:spcBef>
                <a:spcPts val="0"/>
              </a:spcBef>
              <a:spcAft>
                <a:spcPts val="0"/>
              </a:spcAft>
              <a:buClr>
                <a:schemeClr val="accent1"/>
              </a:buClr>
              <a:buSzPts val="1300"/>
              <a:buFont typeface="Wingdings" pitchFamily="2" charset="2"/>
              <a:buChar char="v"/>
            </a:pPr>
            <a:r>
              <a:rPr lang="en-US" altLang="zh-CN" sz="700" b="0" i="0" u="none" strike="noStrike" kern="1200" cap="none" spc="0" baseline="0">
                <a:solidFill>
                  <a:schemeClr val="tx1"/>
                </a:solidFill>
                <a:latin typeface="Franklin Gothic Book" pitchFamily="0" charset="0"/>
                <a:ea typeface="宋体" pitchFamily="0" charset="0"/>
                <a:cs typeface="Lucida Sans" pitchFamily="0" charset="0"/>
              </a:rPr>
              <a:t>Indigo, 2023. </a:t>
            </a:r>
            <a:r>
              <a:rPr lang="en-US" altLang="zh-CN" sz="700" b="0" i="0" u="none" strike="noStrike" kern="1200" cap="none" spc="0" baseline="0">
                <a:solidFill>
                  <a:schemeClr val="tx1"/>
                </a:solidFill>
                <a:latin typeface="Franklin Gothic Book" pitchFamily="0" charset="0"/>
                <a:ea typeface="宋体" pitchFamily="0" charset="0"/>
                <a:cs typeface="Lucida Sans" pitchFamily="0" charset="0"/>
              </a:rPr>
              <a:t>IndiGo</a:t>
            </a:r>
            <a:r>
              <a:rPr lang="en-US" altLang="zh-CN" sz="700" b="0" i="0" u="none" strike="noStrike" kern="1200" cap="none" spc="0" baseline="0">
                <a:solidFill>
                  <a:schemeClr val="tx1"/>
                </a:solidFill>
                <a:latin typeface="Franklin Gothic Book" pitchFamily="0" charset="0"/>
                <a:ea typeface="宋体" pitchFamily="0" charset="0"/>
                <a:cs typeface="Lucida Sans" pitchFamily="0" charset="0"/>
              </a:rPr>
              <a:t> Airport Ground Staff Employee Benefits. Available </a:t>
            </a:r>
            <a:r>
              <a:rPr lang="en-US" altLang="zh-CN" sz="700" b="0" i="0" u="none" strike="noStrike" kern="1200" cap="none" spc="0" baseline="0">
                <a:solidFill>
                  <a:schemeClr val="tx1"/>
                </a:solidFill>
                <a:latin typeface="Franklin Gothic Book" pitchFamily="0" charset="0"/>
                <a:ea typeface="宋体" pitchFamily="0" charset="0"/>
                <a:cs typeface="Lucida Sans" pitchFamily="0" charset="0"/>
              </a:rPr>
              <a:t>at:</a:t>
            </a:r>
            <a:r>
              <a:rPr lang="en-US" altLang="zh-CN" sz="700" b="0" i="0" u="sng" strike="noStrike" kern="1200" cap="none" spc="0" baseline="0">
                <a:solidFill>
                  <a:schemeClr val="tx1"/>
                </a:solidFill>
                <a:latin typeface="Franklin Gothic Book" pitchFamily="0" charset="0"/>
                <a:ea typeface="宋体" pitchFamily="0" charset="0"/>
                <a:cs typeface="Lucida Sans" pitchFamily="0" charset="0"/>
                <a:hlinkClick r:id="rId6"/>
              </a:rPr>
              <a:t>https://www.ambitionbox.com/benefits/indigo-benefits/airport-ground-staff</a:t>
            </a:r>
            <a:r>
              <a:rPr lang="en-US" altLang="zh-CN" sz="700" b="0" i="0" u="none" strike="noStrike" kern="1200" cap="none" spc="0" baseline="0">
                <a:solidFill>
                  <a:schemeClr val="tx1"/>
                </a:solidFill>
                <a:latin typeface="Franklin Gothic Book" pitchFamily="0" charset="0"/>
                <a:ea typeface="宋体" pitchFamily="0" charset="0"/>
                <a:cs typeface="Lucida Sans" pitchFamily="0" charset="0"/>
              </a:rPr>
              <a:t> [Accessed 10th July 2023]</a:t>
            </a:r>
            <a:endParaRPr lang="en-US" altLang="zh-CN" sz="700" b="0" i="0" u="none" strike="noStrike" kern="1200" cap="none" spc="0" baseline="0">
              <a:solidFill>
                <a:schemeClr val="tx1"/>
              </a:solidFill>
              <a:latin typeface="Franklin Gothic Book" pitchFamily="0" charset="0"/>
              <a:ea typeface="宋体" pitchFamily="0" charset="0"/>
              <a:cs typeface="Lucida Sans" pitchFamily="0" charset="0"/>
            </a:endParaRPr>
          </a:p>
          <a:p>
            <a:pPr marL="457200" indent="-311150" algn="just">
              <a:lnSpc>
                <a:spcPct val="150000"/>
              </a:lnSpc>
              <a:spcBef>
                <a:spcPts val="0"/>
              </a:spcBef>
              <a:spcAft>
                <a:spcPts val="0"/>
              </a:spcAft>
              <a:buClr>
                <a:schemeClr val="accent1"/>
              </a:buClr>
              <a:buSzPts val="1300"/>
              <a:buFont typeface="Wingdings" pitchFamily="2" charset="2"/>
              <a:buChar char="v"/>
            </a:pPr>
            <a:r>
              <a:rPr lang="en-US" altLang="zh-CN" sz="700" b="0" i="0" u="none" strike="noStrike" kern="1200" cap="none" spc="0" baseline="0">
                <a:solidFill>
                  <a:schemeClr val="tx1"/>
                </a:solidFill>
                <a:latin typeface="Franklin Gothic Book" pitchFamily="0" charset="0"/>
                <a:ea typeface="宋体" pitchFamily="0" charset="0"/>
                <a:cs typeface="Lucida Sans" pitchFamily="0" charset="0"/>
              </a:rPr>
              <a:t>Boon, Q.W., 2021. A Review Of The Management Theory For Special Education Task Load Perspective. Turkish Journal of Computer and Mathematics Education (TURCOMAT), 12(11), pp.5234-5238.</a:t>
            </a:r>
            <a:endParaRPr lang="en-US" altLang="zh-CN" sz="700" b="0" i="0" u="none" strike="noStrike" kern="1200" cap="none" spc="0" baseline="0">
              <a:solidFill>
                <a:schemeClr val="tx1"/>
              </a:solidFill>
              <a:latin typeface="Franklin Gothic Book" pitchFamily="0" charset="0"/>
              <a:ea typeface="宋体" pitchFamily="0" charset="0"/>
              <a:cs typeface="Lucida Sans" pitchFamily="0" charset="0"/>
            </a:endParaRPr>
          </a:p>
          <a:p>
            <a:pPr marL="457200" indent="-311150" algn="just">
              <a:lnSpc>
                <a:spcPct val="150000"/>
              </a:lnSpc>
              <a:spcBef>
                <a:spcPts val="0"/>
              </a:spcBef>
              <a:spcAft>
                <a:spcPts val="0"/>
              </a:spcAft>
              <a:buClr>
                <a:schemeClr val="accent1"/>
              </a:buClr>
              <a:buSzPts val="1300"/>
              <a:buFont typeface="Wingdings" pitchFamily="2" charset="2"/>
              <a:buChar char="v"/>
            </a:pPr>
            <a:r>
              <a:rPr lang="en-US" altLang="zh-CN" sz="700" b="0" i="0" u="none" strike="noStrike" kern="1200" cap="none" spc="0" baseline="0">
                <a:solidFill>
                  <a:schemeClr val="tx1"/>
                </a:solidFill>
                <a:latin typeface="Franklin Gothic Book" pitchFamily="0" charset="0"/>
                <a:ea typeface="宋体" pitchFamily="0" charset="0"/>
                <a:cs typeface="Lucida Sans" pitchFamily="0" charset="0"/>
              </a:rPr>
              <a:t>Omolawal</a:t>
            </a:r>
            <a:r>
              <a:rPr lang="en-US" altLang="zh-CN" sz="700" b="0" i="0" u="none" strike="noStrike" kern="1200" cap="none" spc="0" baseline="0">
                <a:solidFill>
                  <a:schemeClr val="tx1"/>
                </a:solidFill>
                <a:latin typeface="Franklin Gothic Book" pitchFamily="0" charset="0"/>
                <a:ea typeface="宋体" pitchFamily="0" charset="0"/>
                <a:cs typeface="Lucida Sans" pitchFamily="0" charset="0"/>
              </a:rPr>
              <a:t>, S., 2021. Human relations theory: implications for effective human resource management. </a:t>
            </a:r>
            <a:r>
              <a:rPr lang="en-US" altLang="zh-CN" sz="700" b="0" i="1" u="none" strike="noStrike" kern="1200" cap="none" spc="0" baseline="0">
                <a:solidFill>
                  <a:schemeClr val="tx1"/>
                </a:solidFill>
                <a:latin typeface="Franklin Gothic Book" pitchFamily="0" charset="0"/>
                <a:ea typeface="宋体" pitchFamily="0" charset="0"/>
                <a:cs typeface="Lucida Sans" pitchFamily="0" charset="0"/>
              </a:rPr>
              <a:t>Ilorin Journal of Human Resource </a:t>
            </a:r>
            <a:r>
              <a:rPr lang="en-US" altLang="zh-CN" sz="700" b="0" i="1" u="none" strike="noStrike" kern="1200" cap="none" spc="0" baseline="0">
                <a:solidFill>
                  <a:schemeClr val="tx1"/>
                </a:solidFill>
                <a:latin typeface="Franklin Gothic Book" pitchFamily="0" charset="0"/>
                <a:ea typeface="宋体" pitchFamily="0" charset="0"/>
                <a:cs typeface="Lucida Sans" pitchFamily="0" charset="0"/>
              </a:rPr>
              <a:t>Managemen</a:t>
            </a:r>
            <a:r>
              <a:rPr lang="en-US" altLang="zh-CN" sz="700" b="0" i="0" u="none" strike="noStrike" kern="1200" cap="none" spc="0" baseline="0">
                <a:solidFill>
                  <a:schemeClr val="tx1"/>
                </a:solidFill>
                <a:latin typeface="Franklin Gothic Book" pitchFamily="0" charset="0"/>
                <a:ea typeface="宋体" pitchFamily="0" charset="0"/>
                <a:cs typeface="Lucida Sans" pitchFamily="0" charset="0"/>
              </a:rPr>
              <a:t>, </a:t>
            </a:r>
            <a:r>
              <a:rPr lang="en-US" altLang="zh-CN" sz="700" b="0" i="1" u="none" strike="noStrike" kern="1200" cap="none" spc="0" baseline="0">
                <a:solidFill>
                  <a:schemeClr val="tx1"/>
                </a:solidFill>
                <a:latin typeface="Franklin Gothic Book" pitchFamily="0" charset="0"/>
                <a:ea typeface="宋体" pitchFamily="0" charset="0"/>
                <a:cs typeface="Lucida Sans" pitchFamily="0" charset="0"/>
              </a:rPr>
              <a:t>5</a:t>
            </a:r>
            <a:r>
              <a:rPr lang="en-US" altLang="zh-CN" sz="700" b="0" i="0" u="none" strike="noStrike" kern="1200" cap="none" spc="0" baseline="0">
                <a:solidFill>
                  <a:schemeClr val="tx1"/>
                </a:solidFill>
                <a:latin typeface="Franklin Gothic Book" pitchFamily="0" charset="0"/>
                <a:ea typeface="宋体" pitchFamily="0" charset="0"/>
                <a:cs typeface="Lucida Sans" pitchFamily="0" charset="0"/>
              </a:rPr>
              <a:t>(1).</a:t>
            </a:r>
            <a:endParaRPr lang="en-US" altLang="zh-CN" sz="700" b="0" i="0" u="none" strike="noStrike" kern="1200" cap="none" spc="0" baseline="0">
              <a:solidFill>
                <a:schemeClr val="tx1"/>
              </a:solidFill>
              <a:latin typeface="Franklin Gothic Book" pitchFamily="0" charset="0"/>
              <a:ea typeface="宋体" pitchFamily="0" charset="0"/>
              <a:cs typeface="Lucida Sans" pitchFamily="0" charset="0"/>
            </a:endParaRPr>
          </a:p>
          <a:p>
            <a:pPr marL="457200" indent="-311150" algn="just">
              <a:lnSpc>
                <a:spcPct val="150000"/>
              </a:lnSpc>
              <a:spcBef>
                <a:spcPts val="0"/>
              </a:spcBef>
              <a:spcAft>
                <a:spcPts val="0"/>
              </a:spcAft>
              <a:buClr>
                <a:schemeClr val="accent1"/>
              </a:buClr>
              <a:buSzPts val="1300"/>
              <a:buFont typeface="Wingdings" pitchFamily="2" charset="2"/>
              <a:buChar char="v"/>
            </a:pPr>
            <a:r>
              <a:rPr lang="en-US" altLang="zh-CN" sz="700" b="0" i="0" u="none" strike="noStrike" kern="1200" cap="none" spc="0" baseline="0">
                <a:solidFill>
                  <a:schemeClr val="tx1"/>
                </a:solidFill>
                <a:latin typeface="Franklin Gothic Book" pitchFamily="0" charset="0"/>
                <a:ea typeface="宋体" pitchFamily="0" charset="0"/>
                <a:cs typeface="Lucida Sans" pitchFamily="0" charset="0"/>
              </a:rPr>
              <a:t>United Airlines, 2021, </a:t>
            </a:r>
            <a:r>
              <a:rPr lang="en-US" altLang="zh-CN" sz="700" b="0" i="1" u="none" strike="noStrike" kern="1200" cap="none" spc="0" baseline="0">
                <a:solidFill>
                  <a:schemeClr val="tx1"/>
                </a:solidFill>
                <a:latin typeface="Franklin Gothic Book" pitchFamily="0" charset="0"/>
                <a:ea typeface="宋体" pitchFamily="0" charset="0"/>
                <a:cs typeface="Lucida Sans" pitchFamily="0" charset="0"/>
              </a:rPr>
              <a:t>Code of Conduct, </a:t>
            </a:r>
            <a:r>
              <a:rPr lang="en-US" altLang="zh-CN" sz="700" b="0" i="0" u="none" strike="noStrike" kern="1200" cap="none" spc="0" baseline="0">
                <a:solidFill>
                  <a:schemeClr val="tx1"/>
                </a:solidFill>
                <a:latin typeface="Franklin Gothic Book" pitchFamily="0" charset="0"/>
                <a:ea typeface="宋体" pitchFamily="0" charset="0"/>
                <a:cs typeface="Lucida Sans" pitchFamily="0" charset="0"/>
              </a:rPr>
              <a:t>Available at: </a:t>
            </a:r>
            <a:r>
              <a:rPr lang="en-US" altLang="zh-CN" sz="700" b="0" i="0" u="sng" strike="noStrike" kern="1200" cap="none" spc="0" baseline="0">
                <a:solidFill>
                  <a:schemeClr val="tx1"/>
                </a:solidFill>
                <a:latin typeface="Franklin Gothic Book" pitchFamily="0" charset="0"/>
                <a:ea typeface="宋体" pitchFamily="0" charset="0"/>
                <a:cs typeface="Lucida Sans" pitchFamily="0" charset="0"/>
                <a:hlinkClick r:id="rId7"/>
              </a:rPr>
              <a:t>https://ir.united.com/static-files/3482652b-31b2-4b3e-be3c-69c773b12e11</a:t>
            </a:r>
            <a:r>
              <a:rPr lang="en-US" altLang="zh-CN" sz="700" b="0" i="0" u="none" strike="noStrike" kern="1200" cap="none" spc="0" baseline="0">
                <a:solidFill>
                  <a:schemeClr val="tx1"/>
                </a:solidFill>
                <a:latin typeface="Franklin Gothic Book" pitchFamily="0" charset="0"/>
                <a:ea typeface="宋体" pitchFamily="0" charset="0"/>
                <a:cs typeface="Lucida Sans" pitchFamily="0" charset="0"/>
              </a:rPr>
              <a:t> [Accessed 10 July 2023]</a:t>
            </a:r>
            <a:endParaRPr lang="zh-CN" altLang="en-US" sz="700" b="0" i="0" u="none" strike="noStrike" kern="1200" cap="none" spc="0" baseline="0">
              <a:solidFill>
                <a:schemeClr val="tx1"/>
              </a:solidFill>
              <a:latin typeface="Franklin Gothic Book" pitchFamily="0" charset="0"/>
              <a:ea typeface="宋体" pitchFamily="0" charset="0"/>
              <a:cs typeface="Lucida Sans" pitchFamily="0" charset="0"/>
            </a:endParaRPr>
          </a:p>
        </p:txBody>
      </p:sp>
      <p:pic>
        <p:nvPicPr>
          <p:cNvPr id="129" name="图片" descr="British-Airways-Logo.png"/>
          <p:cNvPicPr>
            <a:picLocks noChangeAspect="1"/>
          </p:cNvPicPr>
          <p:nvPr/>
        </p:nvPicPr>
        <p:blipFill>
          <a:blip r:embed="rId8" cstate="print"/>
          <a:stretch>
            <a:fillRect/>
          </a:stretch>
        </p:blipFill>
        <p:spPr>
          <a:xfrm rot="0">
            <a:off x="6667499" y="-323848"/>
            <a:ext cx="2091619" cy="1466850"/>
          </a:xfrm>
          <a:prstGeom prst="rect"/>
          <a:noFill/>
          <a:ln w="12700" cmpd="sng" cap="flat">
            <a:noFill/>
            <a:prstDash val="solid"/>
            <a:miter/>
          </a:ln>
        </p:spPr>
      </p:pic>
    </p:spTree>
    <p:extLst>
      <p:ext uri="{BB962C8B-B14F-4D97-AF65-F5344CB8AC3E}">
        <p14:creationId xmlns:p14="http://schemas.microsoft.com/office/powerpoint/2010/main" val="708636711"/>
      </p:ext>
    </p:extLst>
  </p:cSld>
  <p:clrMapOvr>
    <a:masterClrMapping/>
  </p:clrMapOvr>
</p:sld>
</file>

<file path=ppt/slides/slide20.xml><?xml version="1.0" encoding="utf-8"?>
<p:sld xmlns:p="http://schemas.openxmlformats.org/presentationml/2006/main" xmlns:r="http://schemas.openxmlformats.org/officeDocument/2006/relationships" xmlns:a="http://schemas.openxmlformats.org/drawingml/2006/main">
  <p:cSld>
    <p:bg>
      <p:bgPr>
        <a:solidFill>
          <a:srgbClr val="D8D1C0"/>
        </a:solidFill>
      </p:bgPr>
    </p:bg>
    <p:spTree>
      <p:nvGrpSpPr>
        <p:cNvPr id="1" name=""/>
        <p:cNvGrpSpPr/>
        <p:nvPr/>
      </p:nvGrpSpPr>
      <p:grpSpPr>
        <a:xfrm>
          <a:off x="0" y="0"/>
          <a:ext cx="0" cy="0"/>
          <a:chOff x="0" y="0"/>
          <a:chExt cx="0" cy="0"/>
        </a:xfrm>
      </p:grpSpPr>
      <p:pic>
        <p:nvPicPr>
          <p:cNvPr id="130" name="图片" descr="National_Thank_You_Day-1.png"/>
          <p:cNvPicPr>
            <a:picLocks noChangeAspect="1"/>
          </p:cNvPicPr>
          <p:nvPr/>
        </p:nvPicPr>
        <p:blipFill>
          <a:blip r:embed="rId1" cstate="print"/>
          <a:stretch>
            <a:fillRect/>
          </a:stretch>
        </p:blipFill>
        <p:spPr>
          <a:xfrm rot="0">
            <a:off x="771525" y="1295399"/>
            <a:ext cx="7620000" cy="3333749"/>
          </a:xfrm>
          <a:prstGeom prst="rect"/>
          <a:noFill/>
          <a:ln w="12700" cmpd="sng" cap="flat">
            <a:noFill/>
            <a:prstDash val="solid"/>
            <a:miter/>
          </a:ln>
        </p:spPr>
      </p:pic>
      <p:pic>
        <p:nvPicPr>
          <p:cNvPr id="131" name="图片" descr="British-Airways-Logo.png"/>
          <p:cNvPicPr>
            <a:picLocks noChangeAspect="1"/>
          </p:cNvPicPr>
          <p:nvPr/>
        </p:nvPicPr>
        <p:blipFill>
          <a:blip r:embed="rId2" cstate="print"/>
          <a:stretch>
            <a:fillRect/>
          </a:stretch>
        </p:blipFill>
        <p:spPr>
          <a:xfrm rot="0">
            <a:off x="4343400" y="-971550"/>
            <a:ext cx="4472868" cy="3136818"/>
          </a:xfrm>
          <a:prstGeom prst="rect"/>
          <a:noFill/>
          <a:ln w="12700" cmpd="sng" cap="flat">
            <a:noFill/>
            <a:prstDash val="solid"/>
            <a:miter/>
          </a:ln>
        </p:spPr>
      </p:pic>
    </p:spTree>
    <p:extLst>
      <p:ext uri="{BB962C8B-B14F-4D97-AF65-F5344CB8AC3E}">
        <p14:creationId xmlns:p14="http://schemas.microsoft.com/office/powerpoint/2010/main" val="1238149122"/>
      </p:ext>
    </p:extLst>
  </p:cSld>
  <p:clrMapOvr>
    <a:masterClrMapping/>
  </p:clrMapOvr>
</p:sld>
</file>

<file path=ppt/theme/theme1.xml><?xml version="1.0" encoding="utf-8"?>
<a:theme xmlns:a="http://schemas.openxmlformats.org/drawingml/2006/main" name="Equity">
  <a:themeElements>
    <a:clrScheme name="Equity">
      <a:dk1>
        <a:srgbClr val="000000"/>
      </a:dk1>
      <a:lt1>
        <a:srgbClr val="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
        <a:ea typeface=""/>
        <a:cs typeface=""/>
      </a:majorFont>
      <a:minorFont>
        <a:latin typeface=""/>
        <a:ea typeface=""/>
        <a:cs typeface=""/>
      </a:minorFont>
    </a:fontScheme>
    <a:fmtScheme name="Equity">
      <a:fillStyleLst>
        <a:solidFill>
          <a:schemeClr val="phClr"/>
        </a:solidFill>
        <a:gradFill/>
        <a:gradFill/>
      </a:fillStyleLst>
      <a:lnStyleLst>
        <a:ln/>
        <a:ln/>
        <a:ln/>
      </a:lnStyleLst>
      <a:effectStyleLst>
        <a:effectStyle>
          <a:effectLst/>
        </a:effectStyle>
        <a:effectStyle>
          <a:effectLst/>
        </a:effectStyle>
        <a:effectStyle>
          <a:effectLst/>
        </a:effectStyle>
      </a:effectStyleLst>
      <a:bgFillStyleLst>
        <a:solidFill>
          <a:schemeClr val="phClr"/>
        </a:solidFill>
        <a:gradFill/>
        <a:gradFill/>
      </a:bgFillStyleLst>
    </a:fmtScheme>
  </a:themeElements>
</a:theme>
</file>

<file path=ppt/theme/theme2.xml><?xml version="1.0" encoding="utf-8"?>
<a:theme xmlns:a="http://schemas.openxmlformats.org/drawingml/2006/main" name="notesMaster1">
  <a:themeElements>
    <a:clrScheme name="notesMaster1">
      <a:dk1>
        <a:srgbClr val="000000"/>
      </a:dk1>
      <a:lt1>
        <a:srgbClr val="FFFFFF"/>
      </a:lt1>
      <a:dk2>
        <a:srgbClr val="F3F3F3"/>
      </a:dk2>
      <a:lt2>
        <a:srgbClr val="158158"/>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notesMaster1">
      <a:majorFont>
        <a:latin typeface=""/>
        <a:ea typeface=""/>
        <a:cs typeface=""/>
      </a:majorFont>
      <a:minorFont>
        <a:latin typeface=""/>
        <a:ea typeface=""/>
        <a:cs typeface=""/>
      </a:minorFont>
    </a:fontScheme>
    <a:fmtScheme name="notesMaster1">
      <a:fillStyleLst>
        <a:solidFill>
          <a:schemeClr val="phClr"/>
        </a:solidFill>
        <a:gradFill/>
        <a:gradFill/>
      </a:fillStyleLst>
      <a:lnStyleLst>
        <a:ln/>
        <a:ln/>
        <a:ln/>
      </a:lnStyleLst>
      <a:effectStyleLst>
        <a:effectStyle>
          <a:effectLst/>
        </a:effectStyle>
        <a:effectStyle>
          <a:effectLst/>
        </a:effectStyle>
        <a:effectStyle>
          <a:effectLst/>
        </a:effectStyle>
      </a:effectStyleLst>
      <a:bgFillStyleLst>
        <a:solidFill>
          <a:schemeClr val="phClr"/>
        </a:solidFill>
        <a:gradFill/>
        <a:gradFill/>
      </a:bgFillStyleLst>
    </a:fmtScheme>
  </a:themeElements>
</a:theme>
</file>

<file path=docProps/app.xml><?xml version="1.0" encoding="utf-8"?>
<Properties xmlns="http://schemas.openxmlformats.org/officeDocument/2006/extended-properties">
  <Template>Normal.eit</Template>
  <TotalTime>54</TotalTime>
  <Application>Yozo_Office</Application>
</Properties>
</file>

<file path=docProps/core.xml><?xml version="1.0" encoding="utf-8"?>
<cp:coreProperties xmlns:cp="http://schemas.openxmlformats.org/package/2006/metadata/core-properties" xmlns:dc="http://purl.org/dc/elements/1.1/" xmlns:dcterms="http://purl.org/dc/terms/" xmlns:xsi="http://www.w3.org/2001/XMLSchema-instance">
  <dc:title>BMMB7007 HUMAN RESOURCE MANAGEMENT</dc:title>
  <dc:creator>Dell</dc:creator>
  <cp:lastModifiedBy>root</cp:lastModifiedBy>
  <cp:revision>47</cp:revision>
  <dcterms:modified xsi:type="dcterms:W3CDTF">2023-07-21T07:54:58Z</dcterms:modified>
</cp:coreProperties>
</file>