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41"/>
  </p:notesMasterIdLst>
  <p:sldIdLst>
    <p:sldId id="294" r:id="rId2"/>
    <p:sldId id="421" r:id="rId3"/>
    <p:sldId id="612" r:id="rId4"/>
    <p:sldId id="431" r:id="rId5"/>
    <p:sldId id="432" r:id="rId6"/>
    <p:sldId id="433" r:id="rId7"/>
    <p:sldId id="609" r:id="rId8"/>
    <p:sldId id="586" r:id="rId9"/>
    <p:sldId id="268" r:id="rId10"/>
    <p:sldId id="602" r:id="rId11"/>
    <p:sldId id="318" r:id="rId12"/>
    <p:sldId id="603" r:id="rId13"/>
    <p:sldId id="560" r:id="rId14"/>
    <p:sldId id="293" r:id="rId15"/>
    <p:sldId id="286" r:id="rId16"/>
    <p:sldId id="299" r:id="rId17"/>
    <p:sldId id="328" r:id="rId18"/>
    <p:sldId id="601" r:id="rId19"/>
    <p:sldId id="329" r:id="rId20"/>
    <p:sldId id="604" r:id="rId21"/>
    <p:sldId id="330" r:id="rId22"/>
    <p:sldId id="605" r:id="rId23"/>
    <p:sldId id="264" r:id="rId24"/>
    <p:sldId id="587" r:id="rId25"/>
    <p:sldId id="606" r:id="rId26"/>
    <p:sldId id="300" r:id="rId27"/>
    <p:sldId id="437" r:id="rId28"/>
    <p:sldId id="295" r:id="rId29"/>
    <p:sldId id="589" r:id="rId30"/>
    <p:sldId id="588" r:id="rId31"/>
    <p:sldId id="305" r:id="rId32"/>
    <p:sldId id="301" r:id="rId33"/>
    <p:sldId id="288" r:id="rId34"/>
    <p:sldId id="598" r:id="rId35"/>
    <p:sldId id="273" r:id="rId36"/>
    <p:sldId id="307" r:id="rId37"/>
    <p:sldId id="290" r:id="rId38"/>
    <p:sldId id="610" r:id="rId39"/>
    <p:sldId id="296"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56" autoAdjust="0"/>
    <p:restoredTop sz="95833" autoAdjust="0"/>
  </p:normalViewPr>
  <p:slideViewPr>
    <p:cSldViewPr snapToGrid="0">
      <p:cViewPr varScale="1">
        <p:scale>
          <a:sx n="112" d="100"/>
          <a:sy n="112" d="100"/>
        </p:scale>
        <p:origin x="342" y="10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pt>
  </dgm:ptLst>
  <dgm:cxnLst>
    <dgm:cxn modelId="{954A1707-3D99-41D8-8B91-3F84504737CF}" type="presOf" srcId="{F5543358-5EEE-4E98-B72A-E1B007DA546F}" destId="{D76DA673-22D2-48EB-80AB-E4C194760EEF}"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2373210F-A0A8-4CF7-BC61-05AE9C1A4316}" type="presOf" srcId="{3FDB31D2-4C40-4FA4-9EF0-F541C7DB097D}" destId="{D532E5AE-6B66-4575-AA27-7A5E213DD1F5}"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F5FA3252-D361-46B6-9B53-E8D269523E2C}" type="presOf" srcId="{B7A37935-AF61-4A2B-A251-3C50D8CB3F15}" destId="{2AA322A5-941D-4170-B037-48C0865CC99E}" srcOrd="0" destOrd="0" presId="urn:microsoft.com/office/officeart/2008/layout/AlternatingHexagons"/>
    <dgm:cxn modelId="{D6FD257E-F6C6-4340-841C-95A8CBA374A5}" srcId="{99F72F78-DB05-4BD1-9B18-A2086898B8A8}" destId="{9C04AC15-8CA8-49C4-ADC0-F4B6CE192803}" srcOrd="1" destOrd="0" parTransId="{4A0D2F0C-6051-41F4-B236-01FD15FF6E5D}" sibTransId="{D5162A57-5CC7-407A-A3A5-8E76F5A2D6BA}"/>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endParaRPr lang="en-US" sz="18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784447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4028701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Going through school life without being listened to</a:t>
            </a:r>
          </a:p>
        </p:txBody>
      </p:sp>
      <p:sp>
        <p:nvSpPr>
          <p:cNvPr id="4" name="Slide Number Placeholder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953490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D286F-6295-465D-8020-89DC0F2F8E4C}" type="slidenum">
              <a:rPr lang="en-GB" smtClean="0"/>
              <a:t>16</a:t>
            </a:fld>
            <a:endParaRPr lang="en-GB"/>
          </a:p>
        </p:txBody>
      </p:sp>
    </p:spTree>
    <p:extLst>
      <p:ext uri="{BB962C8B-B14F-4D97-AF65-F5344CB8AC3E}">
        <p14:creationId xmlns:p14="http://schemas.microsoft.com/office/powerpoint/2010/main" val="3713746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33</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34</a:t>
            </a:fld>
            <a:endParaRPr lang="en-GB"/>
          </a:p>
        </p:txBody>
      </p:sp>
    </p:spTree>
    <p:extLst>
      <p:ext uri="{BB962C8B-B14F-4D97-AF65-F5344CB8AC3E}">
        <p14:creationId xmlns:p14="http://schemas.microsoft.com/office/powerpoint/2010/main" val="1962094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35</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36</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2152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11/7/2025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8.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educationendowmentfoundation.org.uk/education-evidence/guidance-reports/teaching-assistants" TargetMode="External"/><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1870075" y="267638"/>
            <a:ext cx="8813800" cy="1938992"/>
          </a:xfrm>
          <a:prstGeom prst="rect">
            <a:avLst/>
          </a:prstGeom>
          <a:noFill/>
          <a:ln w="28575">
            <a:solidFill>
              <a:schemeClr val="bg1">
                <a:lumMod val="95000"/>
              </a:schemeClr>
            </a:solidFill>
          </a:ln>
        </p:spPr>
        <p:txBody>
          <a:bodyPr wrap="square" rtlCol="0">
            <a:spAutoFit/>
          </a:bodyPr>
          <a:lstStyle/>
          <a:p>
            <a:pPr algn="ctr"/>
            <a:r>
              <a:rPr lang="en-GB" sz="6000" b="1" dirty="0">
                <a:solidFill>
                  <a:schemeClr val="bg1"/>
                </a:solidFill>
              </a:rPr>
              <a:t>Interventions and BRIDGING</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707886"/>
          </a:xfrm>
          <a:prstGeom prst="rect">
            <a:avLst/>
          </a:prstGeom>
          <a:noFill/>
        </p:spPr>
        <p:txBody>
          <a:bodyPr wrap="square" rtlCol="0">
            <a:spAutoFit/>
          </a:bodyPr>
          <a:lstStyle/>
          <a:p>
            <a:pPr algn="ctr"/>
            <a:r>
              <a:rPr lang="en-GB" sz="4000" b="1" dirty="0">
                <a:solidFill>
                  <a:schemeClr val="bg1"/>
                </a:solidFill>
              </a:rPr>
              <a:t>ECAD5011</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93869E-C68A-2842-A02F-33257CB98EB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2D11BAB2-F02E-9B46-9B70-EC20F8E2CD6F}"/>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
        <p:nvSpPr>
          <p:cNvPr id="5" name="Rectangle: Rounded Corners 4">
            <a:extLst>
              <a:ext uri="{FF2B5EF4-FFF2-40B4-BE49-F238E27FC236}">
                <a16:creationId xmlns:a16="http://schemas.microsoft.com/office/drawing/2014/main" id="{67F34C88-BCD3-0E10-4956-8D95229A4556}"/>
              </a:ext>
            </a:extLst>
          </p:cNvPr>
          <p:cNvSpPr/>
          <p:nvPr/>
        </p:nvSpPr>
        <p:spPr>
          <a:xfrm>
            <a:off x="2643809" y="4094922"/>
            <a:ext cx="2763078" cy="6361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D5AEEDE-8E83-70E4-C209-318782E1BC6A}"/>
              </a:ext>
            </a:extLst>
          </p:cNvPr>
          <p:cNvSpPr/>
          <p:nvPr/>
        </p:nvSpPr>
        <p:spPr>
          <a:xfrm>
            <a:off x="8803480" y="4247260"/>
            <a:ext cx="2543111" cy="4837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C901C92C-2E34-B13B-93C9-569389FEC246}"/>
              </a:ext>
            </a:extLst>
          </p:cNvPr>
          <p:cNvSpPr/>
          <p:nvPr/>
        </p:nvSpPr>
        <p:spPr>
          <a:xfrm>
            <a:off x="5710325" y="5255726"/>
            <a:ext cx="2673099" cy="97415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FB1E9767-78A0-D238-D266-AB0515E0A4B8}"/>
              </a:ext>
            </a:extLst>
          </p:cNvPr>
          <p:cNvSpPr/>
          <p:nvPr/>
        </p:nvSpPr>
        <p:spPr>
          <a:xfrm>
            <a:off x="5710325" y="1502698"/>
            <a:ext cx="2673099" cy="10866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0625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749AF-38AA-D866-AAB7-7F19E814338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9AE420B-5D67-F74B-EE72-B25268A91DD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DCEDDDC1-03B7-D90C-F9DD-580ED6A2B7D3}"/>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
        <p:nvSpPr>
          <p:cNvPr id="5" name="Rectangle: Rounded Corners 4">
            <a:extLst>
              <a:ext uri="{FF2B5EF4-FFF2-40B4-BE49-F238E27FC236}">
                <a16:creationId xmlns:a16="http://schemas.microsoft.com/office/drawing/2014/main" id="{44BCA4CC-B966-0B4E-07DF-BF7A27DB72B6}"/>
              </a:ext>
            </a:extLst>
          </p:cNvPr>
          <p:cNvSpPr/>
          <p:nvPr/>
        </p:nvSpPr>
        <p:spPr>
          <a:xfrm>
            <a:off x="2643809" y="4094922"/>
            <a:ext cx="2763078" cy="63610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F22A512E-4A0C-3F05-72F4-1EEE10C5AF9A}"/>
              </a:ext>
            </a:extLst>
          </p:cNvPr>
          <p:cNvSpPr/>
          <p:nvPr/>
        </p:nvSpPr>
        <p:spPr>
          <a:xfrm>
            <a:off x="8803480" y="4247260"/>
            <a:ext cx="2543111" cy="48376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964DEF64-BA4D-10E5-C8D0-C73CD9154A81}"/>
              </a:ext>
            </a:extLst>
          </p:cNvPr>
          <p:cNvSpPr/>
          <p:nvPr/>
        </p:nvSpPr>
        <p:spPr>
          <a:xfrm>
            <a:off x="5710325" y="5255726"/>
            <a:ext cx="2673099" cy="97415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DB7355BE-5641-E90D-CEC4-ECE684FEFE36}"/>
              </a:ext>
            </a:extLst>
          </p:cNvPr>
          <p:cNvSpPr/>
          <p:nvPr/>
        </p:nvSpPr>
        <p:spPr>
          <a:xfrm>
            <a:off x="5710325" y="1502698"/>
            <a:ext cx="2673099" cy="108667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31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4E119-95DE-0544-BC66-E75933B80197}"/>
              </a:ext>
            </a:extLst>
          </p:cNvPr>
          <p:cNvPicPr>
            <a:picLocks noChangeAspect="1"/>
          </p:cNvPicPr>
          <p:nvPr/>
        </p:nvPicPr>
        <p:blipFill>
          <a:blip r:embed="rId2"/>
          <a:stretch>
            <a:fillRect/>
          </a:stretch>
        </p:blipFill>
        <p:spPr>
          <a:xfrm>
            <a:off x="0" y="-32360"/>
            <a:ext cx="12306300" cy="6890360"/>
          </a:xfrm>
          <a:prstGeom prst="rect">
            <a:avLst/>
          </a:prstGeom>
        </p:spPr>
      </p:pic>
    </p:spTree>
    <p:extLst>
      <p:ext uri="{BB962C8B-B14F-4D97-AF65-F5344CB8AC3E}">
        <p14:creationId xmlns:p14="http://schemas.microsoft.com/office/powerpoint/2010/main" val="428538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Tree>
    <p:extLst>
      <p:ext uri="{BB962C8B-B14F-4D97-AF65-F5344CB8AC3E}">
        <p14:creationId xmlns:p14="http://schemas.microsoft.com/office/powerpoint/2010/main" val="1818046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
        <p:nvSpPr>
          <p:cNvPr id="7" name="Rectangle 6">
            <a:extLst>
              <a:ext uri="{FF2B5EF4-FFF2-40B4-BE49-F238E27FC236}">
                <a16:creationId xmlns:a16="http://schemas.microsoft.com/office/drawing/2014/main" id="{76A8C600-7D1C-DD48-A9D8-61B70B373EBA}"/>
              </a:ext>
            </a:extLst>
          </p:cNvPr>
          <p:cNvSpPr/>
          <p:nvPr/>
        </p:nvSpPr>
        <p:spPr>
          <a:xfrm>
            <a:off x="6263419" y="6222425"/>
            <a:ext cx="5631926" cy="523220"/>
          </a:xfrm>
          <a:prstGeom prst="rect">
            <a:avLst/>
          </a:prstGeom>
        </p:spPr>
        <p:txBody>
          <a:bodyPr wrap="none">
            <a:spAutoFit/>
          </a:bodyPr>
          <a:lstStyle/>
          <a:p>
            <a:r>
              <a:rPr lang="en-US" sz="2800" dirty="0">
                <a:solidFill>
                  <a:schemeClr val="accent1">
                    <a:lumMod val="50000"/>
                  </a:schemeClr>
                </a:solidFill>
              </a:rPr>
              <a:t>More insecure avoidant attachments.</a:t>
            </a:r>
            <a:endParaRPr lang="en-US" sz="2800" dirty="0"/>
          </a:p>
        </p:txBody>
      </p:sp>
    </p:spTree>
    <p:extLst>
      <p:ext uri="{BB962C8B-B14F-4D97-AF65-F5344CB8AC3E}">
        <p14:creationId xmlns:p14="http://schemas.microsoft.com/office/powerpoint/2010/main" val="388908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855-0359-514E-80C5-C9836B840DD2}"/>
              </a:ext>
            </a:extLst>
          </p:cNvPr>
          <p:cNvSpPr>
            <a:spLocks noGrp="1"/>
          </p:cNvSpPr>
          <p:nvPr>
            <p:ph type="title"/>
          </p:nvPr>
        </p:nvSpPr>
        <p:spPr/>
        <p:txBody>
          <a:bodyPr/>
          <a:lstStyle/>
          <a:p>
            <a:r>
              <a:rPr lang="en-US" b="1" dirty="0"/>
              <a:t>INTERVENTIONS FAIR!</a:t>
            </a:r>
          </a:p>
        </p:txBody>
      </p:sp>
      <p:sp>
        <p:nvSpPr>
          <p:cNvPr id="4" name="Content Placeholder 3">
            <a:extLst>
              <a:ext uri="{FF2B5EF4-FFF2-40B4-BE49-F238E27FC236}">
                <a16:creationId xmlns:a16="http://schemas.microsoft.com/office/drawing/2014/main" id="{5F2C8BB4-76AA-E74D-8A58-EB0163DEF9AB}"/>
              </a:ext>
            </a:extLst>
          </p:cNvPr>
          <p:cNvSpPr>
            <a:spLocks noGrp="1"/>
          </p:cNvSpPr>
          <p:nvPr>
            <p:ph sz="half" idx="2"/>
          </p:nvPr>
        </p:nvSpPr>
        <p:spPr>
          <a:xfrm>
            <a:off x="6172200" y="2288612"/>
            <a:ext cx="5181600" cy="4351338"/>
          </a:xfrm>
        </p:spPr>
        <p:txBody>
          <a:bodyPr/>
          <a:lstStyle/>
          <a:p>
            <a:pPr fontAlgn="base"/>
            <a:r>
              <a:rPr lang="en-GB" dirty="0"/>
              <a:t>During the afternoon session on there will be an ‘Interventions Fair’. It will be an opportunity for you to have a taste of a variety of interventions</a:t>
            </a:r>
            <a:endParaRPr lang="en-US" dirty="0"/>
          </a:p>
        </p:txBody>
      </p:sp>
      <p:sp>
        <p:nvSpPr>
          <p:cNvPr id="5" name="Rectangle 4">
            <a:extLst>
              <a:ext uri="{FF2B5EF4-FFF2-40B4-BE49-F238E27FC236}">
                <a16:creationId xmlns:a16="http://schemas.microsoft.com/office/drawing/2014/main" id="{A4C67667-FAF7-EC48-B9AF-6DCE37305F48}"/>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anose="02020603050405020304" pitchFamily="18" charset="0"/>
              </a:rPr>
              <a:t> </a:t>
            </a:r>
            <a:endParaRPr lang="en-US" dirty="0"/>
          </a:p>
        </p:txBody>
      </p:sp>
      <p:sp>
        <p:nvSpPr>
          <p:cNvPr id="6" name="Rectangle 5">
            <a:extLst>
              <a:ext uri="{FF2B5EF4-FFF2-40B4-BE49-F238E27FC236}">
                <a16:creationId xmlns:a16="http://schemas.microsoft.com/office/drawing/2014/main" id="{9DFAB509-07EC-F54B-89F9-20A645FCD84C}"/>
              </a:ext>
            </a:extLst>
          </p:cNvPr>
          <p:cNvSpPr/>
          <p:nvPr/>
        </p:nvSpPr>
        <p:spPr>
          <a:xfrm>
            <a:off x="3646025" y="3244334"/>
            <a:ext cx="3553428" cy="369332"/>
          </a:xfrm>
          <a:prstGeom prst="rect">
            <a:avLst/>
          </a:prstGeom>
        </p:spPr>
        <p:txBody>
          <a:bodyPr wrap="square">
            <a:spAutoFit/>
          </a:bodyPr>
          <a:lstStyle/>
          <a:p>
            <a:r>
              <a:rPr lang="en-GB" dirty="0">
                <a:solidFill>
                  <a:srgbClr val="000000"/>
                </a:solidFill>
                <a:latin typeface="Times" panose="02020603050405020304" pitchFamily="18" charset="0"/>
              </a:rPr>
              <a:t> </a:t>
            </a:r>
            <a:endParaRPr lang="en-US" dirty="0"/>
          </a:p>
        </p:txBody>
      </p:sp>
      <p:pic>
        <p:nvPicPr>
          <p:cNvPr id="7" name="Picture 6">
            <a:extLst>
              <a:ext uri="{FF2B5EF4-FFF2-40B4-BE49-F238E27FC236}">
                <a16:creationId xmlns:a16="http://schemas.microsoft.com/office/drawing/2014/main" id="{2A1CC333-72F7-D24B-ACFC-F5400C583B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70" y="1990846"/>
            <a:ext cx="6856683" cy="3856883"/>
          </a:xfrm>
          <a:prstGeom prst="rect">
            <a:avLst/>
          </a:prstGeom>
        </p:spPr>
      </p:pic>
    </p:spTree>
    <p:extLst>
      <p:ext uri="{BB962C8B-B14F-4D97-AF65-F5344CB8AC3E}">
        <p14:creationId xmlns:p14="http://schemas.microsoft.com/office/powerpoint/2010/main" val="1751570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281071" y="2833331"/>
            <a:ext cx="6530515" cy="4529410"/>
          </a:xfrm>
        </p:spPr>
        <p:txBody>
          <a:bodyPr>
            <a:normAutofit/>
          </a:bodyPr>
          <a:lstStyle/>
          <a:p>
            <a:pPr marL="0" indent="0">
              <a:buNone/>
            </a:pPr>
            <a:r>
              <a:rPr lang="cy-GB" sz="4400" dirty="0">
                <a:effectLst/>
                <a:latin typeface="Calibri" panose="020F0502020204030204" pitchFamily="34" charset="0"/>
                <a:ea typeface="Times New Roman" panose="02020603050405020304" pitchFamily="18" charset="0"/>
              </a:rPr>
              <a:t>Complete the observations in your STEER booklet.</a:t>
            </a:r>
            <a:endParaRPr lang="en-GB" sz="4400" i="1" dirty="0"/>
          </a:p>
          <a:p>
            <a:pPr marL="0" indent="0">
              <a:buNone/>
            </a:pPr>
            <a:endParaRPr lang="en-GB" i="1" dirty="0"/>
          </a:p>
        </p:txBody>
      </p:sp>
      <p:pic>
        <p:nvPicPr>
          <p:cNvPr id="6" name="Picture 5">
            <a:extLst>
              <a:ext uri="{FF2B5EF4-FFF2-40B4-BE49-F238E27FC236}">
                <a16:creationId xmlns:a16="http://schemas.microsoft.com/office/drawing/2014/main" id="{80B7F50C-7BAB-1F4C-BAE9-8B75BD1FA39A}"/>
              </a:ext>
            </a:extLst>
          </p:cNvPr>
          <p:cNvPicPr>
            <a:picLocks noChangeAspect="1"/>
          </p:cNvPicPr>
          <p:nvPr/>
        </p:nvPicPr>
        <p:blipFill>
          <a:blip r:embed="rId2"/>
          <a:stretch>
            <a:fillRect/>
          </a:stretch>
        </p:blipFill>
        <p:spPr>
          <a:xfrm rot="679435">
            <a:off x="6779408" y="1434131"/>
            <a:ext cx="4737100" cy="5816600"/>
          </a:xfrm>
          <a:prstGeom prst="rect">
            <a:avLst/>
          </a:prstGeom>
        </p:spPr>
      </p:pic>
    </p:spTree>
    <p:extLst>
      <p:ext uri="{BB962C8B-B14F-4D97-AF65-F5344CB8AC3E}">
        <p14:creationId xmlns:p14="http://schemas.microsoft.com/office/powerpoint/2010/main" val="3801801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Llun 8">
            <a:extLst>
              <a:ext uri="{FF2B5EF4-FFF2-40B4-BE49-F238E27FC236}">
                <a16:creationId xmlns:a16="http://schemas.microsoft.com/office/drawing/2014/main" id="{0CB6793D-ACED-A599-23EB-8D2B595D64C0}"/>
              </a:ext>
            </a:extLst>
          </p:cNvPr>
          <p:cNvPicPr>
            <a:picLocks noChangeAspect="1"/>
          </p:cNvPicPr>
          <p:nvPr/>
        </p:nvPicPr>
        <p:blipFill rotWithShape="1">
          <a:blip r:embed="rId3"/>
          <a:srcRect l="27488" t="26405" r="28271" b="20958"/>
          <a:stretch/>
        </p:blipFill>
        <p:spPr>
          <a:xfrm>
            <a:off x="-171199" y="1168671"/>
            <a:ext cx="7903088" cy="6268545"/>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665539">
            <a:off x="8064574" y="294334"/>
            <a:ext cx="3560098" cy="5152772"/>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8759917" y="6123008"/>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1666428" y="0"/>
            <a:ext cx="4227833" cy="1325563"/>
          </a:xfrm>
        </p:spPr>
        <p:txBody>
          <a:bodyPr/>
          <a:lstStyle/>
          <a:p>
            <a:r>
              <a:rPr lang="en-GB" i="1" dirty="0"/>
              <a:t>Group discussion</a:t>
            </a:r>
            <a:endParaRPr lang="cy-GB" dirty="0"/>
          </a:p>
        </p:txBody>
      </p:sp>
      <p:pic>
        <p:nvPicPr>
          <p:cNvPr id="4" name="Picture 3">
            <a:extLst>
              <a:ext uri="{FF2B5EF4-FFF2-40B4-BE49-F238E27FC236}">
                <a16:creationId xmlns:a16="http://schemas.microsoft.com/office/drawing/2014/main" id="{57D1F404-32CD-2544-A778-8505BE5DE852}"/>
              </a:ext>
            </a:extLst>
          </p:cNvPr>
          <p:cNvPicPr>
            <a:picLocks noChangeAspect="1"/>
          </p:cNvPicPr>
          <p:nvPr/>
        </p:nvPicPr>
        <p:blipFill>
          <a:blip r:embed="rId6"/>
          <a:stretch>
            <a:fillRect/>
          </a:stretch>
        </p:blipFill>
        <p:spPr>
          <a:xfrm>
            <a:off x="6545780" y="39767"/>
            <a:ext cx="2076122" cy="2297575"/>
          </a:xfrm>
          <a:prstGeom prst="rect">
            <a:avLst/>
          </a:prstGeom>
        </p:spPr>
      </p:pic>
    </p:spTree>
    <p:extLst>
      <p:ext uri="{BB962C8B-B14F-4D97-AF65-F5344CB8AC3E}">
        <p14:creationId xmlns:p14="http://schemas.microsoft.com/office/powerpoint/2010/main" val="1517222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Llun 10">
            <a:extLst>
              <a:ext uri="{FF2B5EF4-FFF2-40B4-BE49-F238E27FC236}">
                <a16:creationId xmlns:a16="http://schemas.microsoft.com/office/drawing/2014/main" id="{BCA32ACA-D08B-6F7B-DB46-4C005E4D7566}"/>
              </a:ext>
            </a:extLst>
          </p:cNvPr>
          <p:cNvPicPr>
            <a:picLocks noChangeAspect="1"/>
          </p:cNvPicPr>
          <p:nvPr/>
        </p:nvPicPr>
        <p:blipFill rotWithShape="1">
          <a:blip r:embed="rId3"/>
          <a:srcRect l="30321" t="23965" r="31307" b="14336"/>
          <a:stretch/>
        </p:blipFill>
        <p:spPr>
          <a:xfrm>
            <a:off x="4866758" y="-156892"/>
            <a:ext cx="6728365" cy="7212670"/>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20769797">
            <a:off x="739351" y="1623559"/>
            <a:ext cx="2930254" cy="4241155"/>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761160" y="6296277"/>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274719" y="-156892"/>
            <a:ext cx="7956222" cy="1325563"/>
          </a:xfrm>
        </p:spPr>
        <p:txBody>
          <a:bodyPr/>
          <a:lstStyle/>
          <a:p>
            <a:r>
              <a:rPr lang="en-GB" i="1" dirty="0"/>
              <a:t>Group discussion</a:t>
            </a:r>
            <a:endParaRPr lang="cy-GB" dirty="0"/>
          </a:p>
        </p:txBody>
      </p:sp>
      <p:pic>
        <p:nvPicPr>
          <p:cNvPr id="7" name="Picture 6">
            <a:extLst>
              <a:ext uri="{FF2B5EF4-FFF2-40B4-BE49-F238E27FC236}">
                <a16:creationId xmlns:a16="http://schemas.microsoft.com/office/drawing/2014/main" id="{457DBB59-E7C2-994D-AA27-9485FBB1F428}"/>
              </a:ext>
            </a:extLst>
          </p:cNvPr>
          <p:cNvPicPr>
            <a:picLocks noChangeAspect="1"/>
          </p:cNvPicPr>
          <p:nvPr/>
        </p:nvPicPr>
        <p:blipFill>
          <a:blip r:embed="rId6"/>
          <a:stretch>
            <a:fillRect/>
          </a:stretch>
        </p:blipFill>
        <p:spPr>
          <a:xfrm>
            <a:off x="3211153" y="861409"/>
            <a:ext cx="1846169" cy="2043093"/>
          </a:xfrm>
          <a:prstGeom prst="rect">
            <a:avLst/>
          </a:prstGeom>
        </p:spPr>
      </p:pic>
    </p:spTree>
    <p:extLst>
      <p:ext uri="{BB962C8B-B14F-4D97-AF65-F5344CB8AC3E}">
        <p14:creationId xmlns:p14="http://schemas.microsoft.com/office/powerpoint/2010/main" val="1924298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Llun 5">
            <a:extLst>
              <a:ext uri="{FF2B5EF4-FFF2-40B4-BE49-F238E27FC236}">
                <a16:creationId xmlns:a16="http://schemas.microsoft.com/office/drawing/2014/main" id="{08D87EA8-100B-5F21-A306-C62C7D7358CF}"/>
              </a:ext>
            </a:extLst>
          </p:cNvPr>
          <p:cNvPicPr>
            <a:picLocks noChangeAspect="1"/>
          </p:cNvPicPr>
          <p:nvPr/>
        </p:nvPicPr>
        <p:blipFill rotWithShape="1">
          <a:blip r:embed="rId3"/>
          <a:srcRect l="28388" t="18475" r="29782" b="12331"/>
          <a:stretch/>
        </p:blipFill>
        <p:spPr>
          <a:xfrm>
            <a:off x="-335666" y="0"/>
            <a:ext cx="6620719" cy="7301179"/>
          </a:xfrm>
          <a:prstGeom prst="rect">
            <a:avLst/>
          </a:prstGeom>
        </p:spPr>
      </p:pic>
      <p:pic>
        <p:nvPicPr>
          <p:cNvPr id="8" name="Llun 7">
            <a:extLst>
              <a:ext uri="{FF2B5EF4-FFF2-40B4-BE49-F238E27FC236}">
                <a16:creationId xmlns:a16="http://schemas.microsoft.com/office/drawing/2014/main" id="{8ED1E4C7-440F-65B5-0365-E7274D9167E8}"/>
              </a:ext>
            </a:extLst>
          </p:cNvPr>
          <p:cNvPicPr>
            <a:picLocks noChangeAspect="1"/>
          </p:cNvPicPr>
          <p:nvPr/>
        </p:nvPicPr>
        <p:blipFill rotWithShape="1">
          <a:blip r:embed="rId4"/>
          <a:srcRect l="36746" t="22625" r="37456" b="17047"/>
          <a:stretch/>
        </p:blipFill>
        <p:spPr>
          <a:xfrm>
            <a:off x="6695796" y="0"/>
            <a:ext cx="5083234" cy="7924902"/>
          </a:xfrm>
          <a:prstGeom prst="rect">
            <a:avLst/>
          </a:prstGeom>
        </p:spPr>
      </p:pic>
      <p:sp>
        <p:nvSpPr>
          <p:cNvPr id="3" name="TextBox 2">
            <a:extLst>
              <a:ext uri="{FF2B5EF4-FFF2-40B4-BE49-F238E27FC236}">
                <a16:creationId xmlns:a16="http://schemas.microsoft.com/office/drawing/2014/main" id="{2F097EC8-DE1B-0F4D-B77D-17D5BC69694C}"/>
              </a:ext>
            </a:extLst>
          </p:cNvPr>
          <p:cNvSpPr txBox="1"/>
          <p:nvPr/>
        </p:nvSpPr>
        <p:spPr>
          <a:xfrm>
            <a:off x="1006998" y="6285053"/>
            <a:ext cx="1015021" cy="369332"/>
          </a:xfrm>
          <a:prstGeom prst="rect">
            <a:avLst/>
          </a:prstGeom>
          <a:noFill/>
        </p:spPr>
        <p:txBody>
          <a:bodyPr wrap="none" rtlCol="0">
            <a:spAutoFit/>
          </a:bodyPr>
          <a:lstStyle/>
          <a:p>
            <a:r>
              <a:rPr lang="en-US" dirty="0"/>
              <a:t>L, age 13</a:t>
            </a:r>
          </a:p>
        </p:txBody>
      </p:sp>
    </p:spTree>
    <p:extLst>
      <p:ext uri="{BB962C8B-B14F-4D97-AF65-F5344CB8AC3E}">
        <p14:creationId xmlns:p14="http://schemas.microsoft.com/office/powerpoint/2010/main" val="1511539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br>
              <a:rPr lang="en-GB" dirty="0"/>
            </a:br>
            <a:r>
              <a:rPr lang="en-GB" sz="6000" i="1" dirty="0"/>
              <a:t>Aims</a:t>
            </a:r>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p:txBody>
      </p:sp>
    </p:spTree>
    <p:extLst>
      <p:ext uri="{BB962C8B-B14F-4D97-AF65-F5344CB8AC3E}">
        <p14:creationId xmlns:p14="http://schemas.microsoft.com/office/powerpoint/2010/main" val="2808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409699" y="66604"/>
            <a:ext cx="9269730" cy="1938992"/>
          </a:xfrm>
          <a:prstGeom prst="rect">
            <a:avLst/>
          </a:prstGeom>
          <a:noFill/>
        </p:spPr>
        <p:txBody>
          <a:bodyPr wrap="square" rtlCol="0">
            <a:spAutoFit/>
          </a:bodyPr>
          <a:lstStyle/>
          <a:p>
            <a:pPr algn="ctr"/>
            <a:r>
              <a:rPr lang="en-GB" sz="6000" dirty="0"/>
              <a:t>What is your understanding of an ‘intervention’? </a:t>
            </a:r>
            <a:endParaRPr lang="en-US" sz="6000" dirty="0"/>
          </a:p>
        </p:txBody>
      </p:sp>
      <p:pic>
        <p:nvPicPr>
          <p:cNvPr id="8" name="Picture 7">
            <a:extLst>
              <a:ext uri="{FF2B5EF4-FFF2-40B4-BE49-F238E27FC236}">
                <a16:creationId xmlns:a16="http://schemas.microsoft.com/office/drawing/2014/main" id="{5C479C19-88DC-F84F-8A95-03D9D937248D}"/>
              </a:ext>
            </a:extLst>
          </p:cNvPr>
          <p:cNvPicPr>
            <a:picLocks noChangeAspect="1"/>
          </p:cNvPicPr>
          <p:nvPr/>
        </p:nvPicPr>
        <p:blipFill>
          <a:blip r:embed="rId2"/>
          <a:stretch>
            <a:fillRect/>
          </a:stretch>
        </p:blipFill>
        <p:spPr>
          <a:xfrm>
            <a:off x="5873114" y="2761470"/>
            <a:ext cx="4677236" cy="2094496"/>
          </a:xfrm>
          <a:prstGeom prst="rect">
            <a:avLst/>
          </a:prstGeom>
        </p:spPr>
      </p:pic>
      <p:sp>
        <p:nvSpPr>
          <p:cNvPr id="9" name="TextBox 8">
            <a:extLst>
              <a:ext uri="{FF2B5EF4-FFF2-40B4-BE49-F238E27FC236}">
                <a16:creationId xmlns:a16="http://schemas.microsoft.com/office/drawing/2014/main" id="{6AE0999B-6D26-4348-9E97-AEC2EB949B00}"/>
              </a:ext>
            </a:extLst>
          </p:cNvPr>
          <p:cNvSpPr txBox="1"/>
          <p:nvPr/>
        </p:nvSpPr>
        <p:spPr>
          <a:xfrm>
            <a:off x="7451098" y="5337810"/>
            <a:ext cx="1733808" cy="369332"/>
          </a:xfrm>
          <a:prstGeom prst="rect">
            <a:avLst/>
          </a:prstGeom>
          <a:noFill/>
        </p:spPr>
        <p:txBody>
          <a:bodyPr wrap="none" rtlCol="0">
            <a:spAutoFit/>
          </a:bodyPr>
          <a:lstStyle/>
          <a:p>
            <a:r>
              <a:rPr lang="en-US" dirty="0" err="1"/>
              <a:t>www.menti.com</a:t>
            </a:r>
            <a:endParaRPr lang="en-US" dirty="0"/>
          </a:p>
        </p:txBody>
      </p:sp>
      <p:sp>
        <p:nvSpPr>
          <p:cNvPr id="4" name="Rectangle 3">
            <a:extLst>
              <a:ext uri="{FF2B5EF4-FFF2-40B4-BE49-F238E27FC236}">
                <a16:creationId xmlns:a16="http://schemas.microsoft.com/office/drawing/2014/main" id="{94CE2BCD-011D-F54D-A858-BC56995941DB}"/>
              </a:ext>
            </a:extLst>
          </p:cNvPr>
          <p:cNvSpPr/>
          <p:nvPr/>
        </p:nvSpPr>
        <p:spPr>
          <a:xfrm>
            <a:off x="6957309" y="4806673"/>
            <a:ext cx="2721386" cy="369332"/>
          </a:xfrm>
          <a:prstGeom prst="rect">
            <a:avLst/>
          </a:prstGeom>
        </p:spPr>
        <p:txBody>
          <a:bodyPr wrap="none">
            <a:spAutoFit/>
          </a:bodyPr>
          <a:lstStyle/>
          <a:p>
            <a:r>
              <a:rPr lang="en-GB" dirty="0">
                <a:latin typeface="MentiText"/>
              </a:rPr>
              <a:t>The voting code </a:t>
            </a:r>
            <a:r>
              <a:rPr lang="en-GB" b="1" dirty="0">
                <a:latin typeface="MentiText"/>
              </a:rPr>
              <a:t>4848 5540</a:t>
            </a:r>
            <a:endParaRPr lang="en-US" dirty="0"/>
          </a:p>
        </p:txBody>
      </p:sp>
      <p:sp>
        <p:nvSpPr>
          <p:cNvPr id="5" name="Rectangle 4">
            <a:extLst>
              <a:ext uri="{FF2B5EF4-FFF2-40B4-BE49-F238E27FC236}">
                <a16:creationId xmlns:a16="http://schemas.microsoft.com/office/drawing/2014/main" id="{04BF1B4C-604C-894C-86AB-99ABBFEE5812}"/>
              </a:ext>
            </a:extLst>
          </p:cNvPr>
          <p:cNvSpPr/>
          <p:nvPr/>
        </p:nvSpPr>
        <p:spPr>
          <a:xfrm>
            <a:off x="7589246" y="3645746"/>
            <a:ext cx="1173719" cy="369332"/>
          </a:xfrm>
          <a:prstGeom prst="rect">
            <a:avLst/>
          </a:prstGeom>
        </p:spPr>
        <p:txBody>
          <a:bodyPr wrap="none">
            <a:spAutoFit/>
          </a:bodyPr>
          <a:lstStyle/>
          <a:p>
            <a:r>
              <a:rPr lang="en-GB" b="1" dirty="0">
                <a:latin typeface="MentiText"/>
              </a:rPr>
              <a:t>4848 5540</a:t>
            </a:r>
            <a:endParaRPr lang="en-US" dirty="0"/>
          </a:p>
        </p:txBody>
      </p:sp>
      <p:sp>
        <p:nvSpPr>
          <p:cNvPr id="7" name="Rectangle 6">
            <a:extLst>
              <a:ext uri="{FF2B5EF4-FFF2-40B4-BE49-F238E27FC236}">
                <a16:creationId xmlns:a16="http://schemas.microsoft.com/office/drawing/2014/main" id="{2A8EA42F-6F21-2A4B-A7F3-F90973A6DC72}"/>
              </a:ext>
            </a:extLst>
          </p:cNvPr>
          <p:cNvSpPr/>
          <p:nvPr/>
        </p:nvSpPr>
        <p:spPr>
          <a:xfrm>
            <a:off x="6258296" y="3764478"/>
            <a:ext cx="593766" cy="130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F642AAC-193B-FC43-AE56-3A0882073815}"/>
              </a:ext>
            </a:extLst>
          </p:cNvPr>
          <p:cNvPicPr>
            <a:picLocks noChangeAspect="1"/>
          </p:cNvPicPr>
          <p:nvPr/>
        </p:nvPicPr>
        <p:blipFill>
          <a:blip r:embed="rId3"/>
          <a:stretch>
            <a:fillRect/>
          </a:stretch>
        </p:blipFill>
        <p:spPr>
          <a:xfrm>
            <a:off x="840481" y="2005596"/>
            <a:ext cx="4664041" cy="4496804"/>
          </a:xfrm>
          <a:prstGeom prst="rect">
            <a:avLst/>
          </a:prstGeom>
        </p:spPr>
      </p:pic>
    </p:spTree>
    <p:extLst>
      <p:ext uri="{BB962C8B-B14F-4D97-AF65-F5344CB8AC3E}">
        <p14:creationId xmlns:p14="http://schemas.microsoft.com/office/powerpoint/2010/main" val="2826905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
            <a:extLst>
              <a:ext uri="{FF2B5EF4-FFF2-40B4-BE49-F238E27FC236}">
                <a16:creationId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3" name="Title 2"/>
          <p:cNvSpPr>
            <a:spLocks noGrp="1"/>
          </p:cNvSpPr>
          <p:nvPr>
            <p:ph type="title"/>
          </p:nvPr>
        </p:nvSpPr>
        <p:spPr>
          <a:xfrm>
            <a:off x="214288" y="10"/>
            <a:ext cx="7145866" cy="778933"/>
          </a:xfrm>
        </p:spPr>
        <p:txBody>
          <a:bodyPr vert="horz" lIns="91440" tIns="45720" rIns="91440" bIns="45720" rtlCol="0" anchor="ctr">
            <a:normAutofit/>
          </a:bodyPr>
          <a:lstStyle/>
          <a:p>
            <a:pPr>
              <a:lnSpc>
                <a:spcPct val="90000"/>
              </a:lnSpc>
            </a:pPr>
            <a:r>
              <a:rPr lang="en-US" sz="2500" i="1" dirty="0">
                <a:solidFill>
                  <a:srgbClr val="FEFFFF"/>
                </a:solidFill>
              </a:rPr>
              <a:t>What exactly is an intervention?</a:t>
            </a:r>
            <a:endParaRPr lang="en-US" sz="2500" dirty="0">
              <a:solidFill>
                <a:srgbClr val="FEFFFF"/>
              </a:solidFill>
            </a:endParaRPr>
          </a:p>
        </p:txBody>
      </p:sp>
      <p:sp>
        <p:nvSpPr>
          <p:cNvPr id="2" name="Speech Bubble: Rectangle with Corners Rounded 1">
            <a:extLst>
              <a:ext uri="{FF2B5EF4-FFF2-40B4-BE49-F238E27FC236}">
                <a16:creationId xmlns:a16="http://schemas.microsoft.com/office/drawing/2014/main" id="{72D32AC6-90B7-4E78-8570-82048D2B4379}"/>
              </a:ext>
            </a:extLst>
          </p:cNvPr>
          <p:cNvSpPr/>
          <p:nvPr/>
        </p:nvSpPr>
        <p:spPr>
          <a:xfrm>
            <a:off x="7687732" y="1176866"/>
            <a:ext cx="4382347" cy="3715270"/>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Autofit/>
          </a:bodyPr>
          <a:lstStyle/>
          <a:p>
            <a:pPr>
              <a:spcBef>
                <a:spcPts val="1000"/>
              </a:spcBef>
              <a:buClr>
                <a:schemeClr val="accent1"/>
              </a:buClr>
            </a:pPr>
            <a:r>
              <a:rPr lang="en-US" sz="2600" dirty="0">
                <a:solidFill>
                  <a:schemeClr val="bg1"/>
                </a:solidFill>
              </a:rPr>
              <a:t>“Interventions are normally understood as those activities or strategies that are different from, or additional to, those employed routinely with pupils” </a:t>
            </a:r>
            <a:r>
              <a:rPr lang="en-US" sz="2400" dirty="0">
                <a:solidFill>
                  <a:schemeClr val="bg1"/>
                </a:solidFill>
              </a:rPr>
              <a:t>(Campbell &amp; Stanley, 1966 </a:t>
            </a:r>
            <a:r>
              <a:rPr lang="en-US" sz="2400" i="1" dirty="0">
                <a:solidFill>
                  <a:schemeClr val="bg1"/>
                </a:solidFill>
              </a:rPr>
              <a:t>cited in</a:t>
            </a:r>
            <a:r>
              <a:rPr lang="en-US" sz="2400"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14400" y="0"/>
            <a:ext cx="10515600" cy="1325563"/>
          </a:xfrm>
        </p:spPr>
        <p:txBody>
          <a:bodyPr/>
          <a:lstStyle/>
          <a:p>
            <a:br>
              <a:rPr lang="en-GB" dirty="0"/>
            </a:br>
            <a:r>
              <a:rPr lang="en-GB" i="1" dirty="0"/>
              <a:t>Interventions are …</a:t>
            </a:r>
          </a:p>
        </p:txBody>
      </p:sp>
      <p:sp>
        <p:nvSpPr>
          <p:cNvPr id="8" name="Content Placeholder 7"/>
          <p:cNvSpPr>
            <a:spLocks noGrp="1"/>
          </p:cNvSpPr>
          <p:nvPr>
            <p:ph sz="half" idx="2"/>
          </p:nvPr>
        </p:nvSpPr>
        <p:spPr>
          <a:xfrm>
            <a:off x="914400" y="1642746"/>
            <a:ext cx="10789920" cy="4351338"/>
          </a:xfrm>
        </p:spPr>
        <p:txBody>
          <a:bodyPr>
            <a:normAutofit fontScale="92500"/>
          </a:bodyPr>
          <a:lstStyle/>
          <a:p>
            <a:r>
              <a:rPr lang="en-GB" sz="3600" i="1" dirty="0"/>
              <a:t>activities / strategies that are different or additional to those used with other learners</a:t>
            </a:r>
          </a:p>
          <a:p>
            <a:r>
              <a:rPr lang="en-GB" sz="3600" i="1" dirty="0"/>
              <a:t>an additional tool to help learners make progress and succeed</a:t>
            </a:r>
          </a:p>
          <a:p>
            <a:r>
              <a:rPr lang="en-GB" sz="3600" i="1" dirty="0"/>
              <a:t>provide value for money from an educational perspective</a:t>
            </a:r>
          </a:p>
          <a:p>
            <a:r>
              <a:rPr lang="en-GB" sz="3600" i="1" dirty="0"/>
              <a:t>aimed at narrowing the attainment gap</a:t>
            </a:r>
          </a:p>
          <a:p>
            <a:r>
              <a:rPr lang="en-GB" sz="3600" i="1" dirty="0"/>
              <a:t>a consolidation of learning in smaller groups</a:t>
            </a:r>
          </a:p>
          <a:p>
            <a:r>
              <a:rPr lang="en-GB" sz="3600"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An intervention model – ‘waves of support</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1616596" y="2044932"/>
            <a:ext cx="15683822" cy="3282834"/>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5224606" y="5327766"/>
            <a:ext cx="1742785" cy="1015663"/>
          </a:xfrm>
          <a:prstGeom prst="rect">
            <a:avLst/>
          </a:prstGeom>
          <a:noFill/>
        </p:spPr>
        <p:txBody>
          <a:bodyPr wrap="none" rtlCol="0">
            <a:spAutoFit/>
          </a:bodyPr>
          <a:lstStyle/>
          <a:p>
            <a:r>
              <a:rPr lang="en-US" sz="6000" dirty="0"/>
              <a:t>Class</a:t>
            </a:r>
          </a:p>
        </p:txBody>
      </p:sp>
    </p:spTree>
    <p:extLst>
      <p:ext uri="{BB962C8B-B14F-4D97-AF65-F5344CB8AC3E}">
        <p14:creationId xmlns:p14="http://schemas.microsoft.com/office/powerpoint/2010/main" val="1590603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352001" y="3867699"/>
            <a:ext cx="7997941" cy="1674076"/>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2775576" y="5327765"/>
            <a:ext cx="1742785" cy="1015663"/>
          </a:xfrm>
          <a:prstGeom prst="rect">
            <a:avLst/>
          </a:prstGeom>
          <a:noFill/>
        </p:spPr>
        <p:txBody>
          <a:bodyPr wrap="none" rtlCol="0">
            <a:spAutoFit/>
          </a:bodyPr>
          <a:lstStyle/>
          <a:p>
            <a:r>
              <a:rPr lang="en-US" sz="6000" dirty="0"/>
              <a:t>Class</a:t>
            </a:r>
          </a:p>
        </p:txBody>
      </p:sp>
      <p:sp>
        <p:nvSpPr>
          <p:cNvPr id="5" name="Rectangle 4">
            <a:extLst>
              <a:ext uri="{FF2B5EF4-FFF2-40B4-BE49-F238E27FC236}">
                <a16:creationId xmlns:a16="http://schemas.microsoft.com/office/drawing/2014/main" id="{DC9B9969-7F45-CE48-91E2-1C996A5A5600}"/>
              </a:ext>
            </a:extLst>
          </p:cNvPr>
          <p:cNvSpPr/>
          <p:nvPr/>
        </p:nvSpPr>
        <p:spPr>
          <a:xfrm>
            <a:off x="815411" y="1596910"/>
            <a:ext cx="10840711" cy="1631216"/>
          </a:xfrm>
          <a:prstGeom prst="rect">
            <a:avLst/>
          </a:prstGeom>
        </p:spPr>
        <p:txBody>
          <a:bodyPr wrap="square">
            <a:spAutoFit/>
          </a:bodyPr>
          <a:lstStyle/>
          <a:p>
            <a:r>
              <a:rPr lang="en-GB" sz="2000" dirty="0"/>
              <a:t>Quality First Teaching is the starting point for any work with SEN pupils. This is also often called Wave 1 teaching. The expectation is that ‘High quality teaching, differentiated for individual pupils, is the first step in responding to pupils who have or may have SEN. </a:t>
            </a:r>
            <a:r>
              <a:rPr lang="en-GB" sz="2000" b="1" dirty="0"/>
              <a:t>Additional intervention and support cannot compensate for a lack of good quality teaching’ </a:t>
            </a:r>
            <a:r>
              <a:rPr lang="en-GB" sz="2000" dirty="0"/>
              <a:t>(Department for Education and Department of Health, 2015, p 99). </a:t>
            </a:r>
            <a:endParaRPr lang="en-US" sz="2000" dirty="0"/>
          </a:p>
        </p:txBody>
      </p:sp>
      <p:sp>
        <p:nvSpPr>
          <p:cNvPr id="6" name="Rectangle 5">
            <a:extLst>
              <a:ext uri="{FF2B5EF4-FFF2-40B4-BE49-F238E27FC236}">
                <a16:creationId xmlns:a16="http://schemas.microsoft.com/office/drawing/2014/main" id="{E32793F9-454A-DC44-B924-3171EBC185CC}"/>
              </a:ext>
            </a:extLst>
          </p:cNvPr>
          <p:cNvSpPr/>
          <p:nvPr/>
        </p:nvSpPr>
        <p:spPr>
          <a:xfrm>
            <a:off x="7645940" y="3588828"/>
            <a:ext cx="4129258" cy="2246769"/>
          </a:xfrm>
          <a:prstGeom prst="rect">
            <a:avLst/>
          </a:prstGeom>
        </p:spPr>
        <p:txBody>
          <a:bodyPr wrap="square">
            <a:spAutoFit/>
          </a:bodyPr>
          <a:lstStyle/>
          <a:p>
            <a:r>
              <a:rPr lang="en-GB" sz="2000" dirty="0"/>
              <a:t>This includes providing differentiated work as well as inclusive teaching, which is about meeting the needs of all pupils as well as having high expectations of all pupils. It also means that all pupils have access to good teaching and learning.</a:t>
            </a:r>
            <a:endParaRPr lang="en-US" sz="2000" dirty="0"/>
          </a:p>
        </p:txBody>
      </p:sp>
    </p:spTree>
    <p:extLst>
      <p:ext uri="{BB962C8B-B14F-4D97-AF65-F5344CB8AC3E}">
        <p14:creationId xmlns:p14="http://schemas.microsoft.com/office/powerpoint/2010/main" val="1362258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2452956" y="1729047"/>
            <a:ext cx="17097910" cy="3208713"/>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5224606" y="5327766"/>
            <a:ext cx="2139175" cy="1015663"/>
          </a:xfrm>
          <a:prstGeom prst="rect">
            <a:avLst/>
          </a:prstGeom>
          <a:noFill/>
        </p:spPr>
        <p:txBody>
          <a:bodyPr wrap="none" rtlCol="0">
            <a:spAutoFit/>
          </a:bodyPr>
          <a:lstStyle/>
          <a:p>
            <a:r>
              <a:rPr lang="en-US" sz="6000" dirty="0"/>
              <a:t>Group</a:t>
            </a:r>
          </a:p>
        </p:txBody>
      </p:sp>
    </p:spTree>
    <p:extLst>
      <p:ext uri="{BB962C8B-B14F-4D97-AF65-F5344CB8AC3E}">
        <p14:creationId xmlns:p14="http://schemas.microsoft.com/office/powerpoint/2010/main" val="1392704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108085" y="2773075"/>
            <a:ext cx="7180599" cy="1347561"/>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2412626" y="4079794"/>
            <a:ext cx="2139175" cy="1015663"/>
          </a:xfrm>
          <a:prstGeom prst="rect">
            <a:avLst/>
          </a:prstGeom>
          <a:noFill/>
        </p:spPr>
        <p:txBody>
          <a:bodyPr wrap="none" rtlCol="0">
            <a:spAutoFit/>
          </a:bodyPr>
          <a:lstStyle/>
          <a:p>
            <a:r>
              <a:rPr lang="en-US" sz="6000" dirty="0"/>
              <a:t>Group</a:t>
            </a:r>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763966" y="1540161"/>
            <a:ext cx="4675762" cy="3785652"/>
          </a:xfrm>
          <a:prstGeom prst="rect">
            <a:avLst/>
          </a:prstGeom>
        </p:spPr>
        <p:txBody>
          <a:bodyPr wrap="square">
            <a:spAutoFit/>
          </a:bodyPr>
          <a:lstStyle/>
          <a:p>
            <a:r>
              <a:rPr lang="en-GB" sz="2400" dirty="0"/>
              <a:t>In some instances, there may be the need to provide additional teaching interventions to enable children to work at age-related expectations if they are falling behind. This is called Wave 2 teaching and includes particular interventions to enable children to catch up, often with a focus on reading, writing and mathematics.</a:t>
            </a:r>
            <a:endParaRPr lang="en-US" sz="2400" dirty="0"/>
          </a:p>
        </p:txBody>
      </p:sp>
    </p:spTree>
    <p:extLst>
      <p:ext uri="{BB962C8B-B14F-4D97-AF65-F5344CB8AC3E}">
        <p14:creationId xmlns:p14="http://schemas.microsoft.com/office/powerpoint/2010/main" val="3034381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287137"/>
            <a:ext cx="8379229" cy="3733749"/>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5F0CC053-9775-FC43-9650-8C83ED73EA5B}"/>
              </a:ext>
            </a:extLst>
          </p:cNvPr>
          <p:cNvSpPr txBox="1"/>
          <p:nvPr/>
        </p:nvSpPr>
        <p:spPr>
          <a:xfrm>
            <a:off x="4476004" y="5399018"/>
            <a:ext cx="3239990" cy="1015663"/>
          </a:xfrm>
          <a:prstGeom prst="rect">
            <a:avLst/>
          </a:prstGeom>
          <a:noFill/>
        </p:spPr>
        <p:txBody>
          <a:bodyPr wrap="none" rtlCol="0">
            <a:spAutoFit/>
          </a:bodyPr>
          <a:lstStyle/>
          <a:p>
            <a:r>
              <a:rPr lang="en-US" sz="6000" dirty="0"/>
              <a:t>Individual</a:t>
            </a:r>
          </a:p>
        </p:txBody>
      </p:sp>
    </p:spTree>
    <p:extLst>
      <p:ext uri="{BB962C8B-B14F-4D97-AF65-F5344CB8AC3E}">
        <p14:creationId xmlns:p14="http://schemas.microsoft.com/office/powerpoint/2010/main" val="1755674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516755" y="3677055"/>
            <a:ext cx="8029486" cy="1506869"/>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452681" y="2002979"/>
            <a:ext cx="5239966" cy="3046988"/>
          </a:xfrm>
          <a:prstGeom prst="rect">
            <a:avLst/>
          </a:prstGeom>
        </p:spPr>
        <p:txBody>
          <a:bodyPr wrap="square">
            <a:spAutoFit/>
          </a:bodyPr>
          <a:lstStyle/>
          <a:p>
            <a:r>
              <a:rPr lang="en-GB" sz="2400" dirty="0"/>
              <a:t>In a small minority of cases children and young people may require a high level of additional support or specialised provision through targeted support to meet personalised needs. This is called Wave 3 interventions and may include one-to-one support or specialist interventions. </a:t>
            </a:r>
            <a:endParaRPr lang="en-US" sz="2400" dirty="0"/>
          </a:p>
        </p:txBody>
      </p:sp>
      <p:pic>
        <p:nvPicPr>
          <p:cNvPr id="7" name="Picture 6">
            <a:extLst>
              <a:ext uri="{FF2B5EF4-FFF2-40B4-BE49-F238E27FC236}">
                <a16:creationId xmlns:a16="http://schemas.microsoft.com/office/drawing/2014/main" id="{F123BC11-94EB-FA4A-BEF7-EE24810474E4}"/>
              </a:ext>
            </a:extLst>
          </p:cNvPr>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474872"/>
            <a:ext cx="3751242" cy="1671537"/>
          </a:xfrm>
          <a:prstGeom prst="rect">
            <a:avLst/>
          </a:prstGeom>
        </p:spPr>
      </p:pic>
    </p:spTree>
    <p:extLst>
      <p:ext uri="{BB962C8B-B14F-4D97-AF65-F5344CB8AC3E}">
        <p14:creationId xmlns:p14="http://schemas.microsoft.com/office/powerpoint/2010/main" val="2078091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780"/>
          </a:xfrm>
        </p:spPr>
        <p:txBody>
          <a:bodyPr>
            <a:normAutofit fontScale="90000"/>
          </a:bodyPr>
          <a:lstStyle/>
          <a:p>
            <a:br>
              <a:rPr lang="en-GB" dirty="0"/>
            </a:br>
            <a:r>
              <a:rPr lang="en-GB" i="1" dirty="0"/>
              <a:t>Personalised learning</a:t>
            </a:r>
          </a:p>
        </p:txBody>
      </p:sp>
      <p:sp>
        <p:nvSpPr>
          <p:cNvPr id="4" name="Content Placeholder 3">
            <a:extLst>
              <a:ext uri="{FF2B5EF4-FFF2-40B4-BE49-F238E27FC236}">
                <a16:creationId xmlns:a16="http://schemas.microsoft.com/office/drawing/2014/main" id="{286B4DE5-CE78-4A42-ABB0-FB846A9ED66D}"/>
              </a:ext>
            </a:extLst>
          </p:cNvPr>
          <p:cNvSpPr>
            <a:spLocks noGrp="1"/>
          </p:cNvSpPr>
          <p:nvPr>
            <p:ph sz="half" idx="2"/>
          </p:nvPr>
        </p:nvSpPr>
        <p:spPr>
          <a:xfrm>
            <a:off x="838200" y="1825625"/>
            <a:ext cx="10515600" cy="4351338"/>
          </a:xfrm>
        </p:spPr>
        <p:txBody>
          <a:bodyPr>
            <a:normAutofit/>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a:t>Allows plenty of time</a:t>
            </a:r>
          </a:p>
          <a:p>
            <a:r>
              <a:rPr lang="en-GB" i="1" dirty="0">
                <a:solidFill>
                  <a:srgbClr val="00B050"/>
                </a:solidFill>
              </a:rPr>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640779" y="617516"/>
            <a:ext cx="6317673" cy="5632311"/>
          </a:xfrm>
          <a:prstGeom prst="rect">
            <a:avLst/>
          </a:prstGeom>
          <a:noFill/>
        </p:spPr>
        <p:txBody>
          <a:bodyPr wrap="square" rtlCol="0">
            <a:spAutoFit/>
          </a:bodyPr>
          <a:lstStyle/>
          <a:p>
            <a:pPr algn="ctr"/>
            <a:r>
              <a:rPr lang="en-US" sz="7200" dirty="0"/>
              <a:t>So what aspects of a learner do we target with our interventions?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spTree>
    <p:extLst>
      <p:ext uri="{BB962C8B-B14F-4D97-AF65-F5344CB8AC3E}">
        <p14:creationId xmlns:p14="http://schemas.microsoft.com/office/powerpoint/2010/main" val="2832035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738057" y="247864"/>
            <a:ext cx="4553808" cy="5016758"/>
          </a:xfrm>
          <a:prstGeom prst="rect">
            <a:avLst/>
          </a:prstGeom>
          <a:noFill/>
        </p:spPr>
        <p:txBody>
          <a:bodyPr wrap="square" rtlCol="0">
            <a:spAutoFit/>
          </a:bodyPr>
          <a:lstStyle/>
          <a:p>
            <a:r>
              <a:rPr lang="en-GB" sz="4000" i="1" dirty="0"/>
              <a:t>Improve progress and outcomes in:</a:t>
            </a:r>
          </a:p>
          <a:p>
            <a:pPr lvl="1">
              <a:buFont typeface="Wingdings" panose="05000000000000000000" pitchFamily="2" charset="2"/>
              <a:buChar char="q"/>
            </a:pPr>
            <a:r>
              <a:rPr lang="en-GB" sz="4000" i="1" dirty="0"/>
              <a:t>physical and mental health</a:t>
            </a:r>
          </a:p>
          <a:p>
            <a:pPr lvl="1">
              <a:buFont typeface="Wingdings" panose="05000000000000000000" pitchFamily="2" charset="2"/>
              <a:buChar char="q"/>
            </a:pPr>
            <a:r>
              <a:rPr lang="en-GB" sz="4000" i="1" dirty="0"/>
              <a:t>cognition and learning</a:t>
            </a:r>
          </a:p>
          <a:p>
            <a:pPr lvl="1">
              <a:buFont typeface="Wingdings" panose="05000000000000000000" pitchFamily="2" charset="2"/>
              <a:buChar char="q"/>
            </a:pPr>
            <a:r>
              <a:rPr lang="en-GB" sz="4000" i="1" dirty="0"/>
              <a:t>basic and transferable skills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pic>
        <p:nvPicPr>
          <p:cNvPr id="5" name="Llun 12">
            <a:extLst>
              <a:ext uri="{FF2B5EF4-FFF2-40B4-BE49-F238E27FC236}">
                <a16:creationId xmlns:a16="http://schemas.microsoft.com/office/drawing/2014/main" id="{E8141D72-790C-8B40-BE60-C2610ABADBB2}"/>
              </a:ext>
            </a:extLst>
          </p:cNvPr>
          <p:cNvPicPr>
            <a:picLocks noChangeAspect="1"/>
          </p:cNvPicPr>
          <p:nvPr/>
        </p:nvPicPr>
        <p:blipFill rotWithShape="1">
          <a:blip r:embed="rId3"/>
          <a:srcRect l="34488" t="18431" r="35707" b="16863"/>
          <a:stretch/>
        </p:blipFill>
        <p:spPr>
          <a:xfrm rot="655931">
            <a:off x="9956809" y="3893092"/>
            <a:ext cx="2146211" cy="3106357"/>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1C5F06EF-2CD6-7743-A501-9D681AB5B860}"/>
              </a:ext>
            </a:extLst>
          </p:cNvPr>
          <p:cNvSpPr txBox="1"/>
          <p:nvPr/>
        </p:nvSpPr>
        <p:spPr>
          <a:xfrm>
            <a:off x="6128426" y="5797685"/>
            <a:ext cx="2383729" cy="461665"/>
          </a:xfrm>
          <a:prstGeom prst="rect">
            <a:avLst/>
          </a:prstGeom>
          <a:noFill/>
        </p:spPr>
        <p:txBody>
          <a:bodyPr wrap="none" rtlCol="0">
            <a:spAutoFit/>
          </a:bodyPr>
          <a:lstStyle/>
          <a:p>
            <a:r>
              <a:rPr lang="en-US" sz="2400" dirty="0"/>
              <a:t>Any connections?</a:t>
            </a:r>
          </a:p>
        </p:txBody>
      </p:sp>
      <p:pic>
        <p:nvPicPr>
          <p:cNvPr id="7" name="Picture 6">
            <a:extLst>
              <a:ext uri="{FF2B5EF4-FFF2-40B4-BE49-F238E27FC236}">
                <a16:creationId xmlns:a16="http://schemas.microsoft.com/office/drawing/2014/main" id="{C8D75400-9E55-514F-B39F-E32A760F3910}"/>
              </a:ext>
            </a:extLst>
          </p:cNvPr>
          <p:cNvPicPr>
            <a:picLocks noChangeAspect="1"/>
          </p:cNvPicPr>
          <p:nvPr/>
        </p:nvPicPr>
        <p:blipFill>
          <a:blip r:embed="rId4"/>
          <a:stretch>
            <a:fillRect/>
          </a:stretch>
        </p:blipFill>
        <p:spPr>
          <a:xfrm>
            <a:off x="8600326" y="5734750"/>
            <a:ext cx="1081401" cy="587533"/>
          </a:xfrm>
          <a:prstGeom prst="rect">
            <a:avLst/>
          </a:prstGeom>
        </p:spPr>
      </p:pic>
    </p:spTree>
    <p:extLst>
      <p:ext uri="{BB962C8B-B14F-4D97-AF65-F5344CB8AC3E}">
        <p14:creationId xmlns:p14="http://schemas.microsoft.com/office/powerpoint/2010/main" val="3963065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350" y="0"/>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B077C1B-BE69-1C43-AE82-06857A5CA11F}"/>
              </a:ext>
            </a:extLst>
          </p:cNvPr>
          <p:cNvSpPr txBox="1"/>
          <p:nvPr/>
        </p:nvSpPr>
        <p:spPr>
          <a:xfrm>
            <a:off x="372123" y="3748638"/>
            <a:ext cx="2621487" cy="369332"/>
          </a:xfrm>
          <a:prstGeom prst="rect">
            <a:avLst/>
          </a:prstGeom>
          <a:noFill/>
        </p:spPr>
        <p:txBody>
          <a:bodyPr wrap="none" rtlCol="0">
            <a:spAutoFit/>
          </a:bodyPr>
          <a:lstStyle/>
          <a:p>
            <a:r>
              <a:rPr lang="en-US" dirty="0"/>
              <a:t>Is there anything missing?</a:t>
            </a:r>
          </a:p>
        </p:txBody>
      </p:sp>
      <p:pic>
        <p:nvPicPr>
          <p:cNvPr id="6" name="Picture 5">
            <a:extLst>
              <a:ext uri="{FF2B5EF4-FFF2-40B4-BE49-F238E27FC236}">
                <a16:creationId xmlns:a16="http://schemas.microsoft.com/office/drawing/2014/main" id="{19D9E338-6431-1047-8E38-612EF3D33E82}"/>
              </a:ext>
            </a:extLst>
          </p:cNvPr>
          <p:cNvPicPr>
            <a:picLocks noChangeAspect="1"/>
          </p:cNvPicPr>
          <p:nvPr/>
        </p:nvPicPr>
        <p:blipFill>
          <a:blip r:embed="rId7"/>
          <a:stretch>
            <a:fillRect/>
          </a:stretch>
        </p:blipFill>
        <p:spPr>
          <a:xfrm>
            <a:off x="2998499" y="3645725"/>
            <a:ext cx="1192143" cy="647700"/>
          </a:xfrm>
          <a:prstGeom prst="rect">
            <a:avLst/>
          </a:prstGeom>
        </p:spPr>
      </p:pic>
    </p:spTree>
    <p:extLst>
      <p:ext uri="{BB962C8B-B14F-4D97-AF65-F5344CB8AC3E}">
        <p14:creationId xmlns:p14="http://schemas.microsoft.com/office/powerpoint/2010/main" val="25960963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1524000" y="-29409"/>
            <a:ext cx="10331116" cy="6887410"/>
          </a:xfrm>
          <a:prstGeom prst="rect">
            <a:avLst/>
          </a:prstGeom>
        </p:spPr>
      </p:pic>
    </p:spTree>
    <p:extLst>
      <p:ext uri="{BB962C8B-B14F-4D97-AF65-F5344CB8AC3E}">
        <p14:creationId xmlns:p14="http://schemas.microsoft.com/office/powerpoint/2010/main" val="2937658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43575" y="-249381"/>
            <a:ext cx="10515600" cy="671785"/>
          </a:xfrm>
        </p:spPr>
        <p:txBody>
          <a:bodyPr>
            <a:normAutofit fontScale="90000"/>
          </a:bodyPr>
          <a:lstStyle/>
          <a:p>
            <a:br>
              <a:rPr lang="en-GB" dirty="0"/>
            </a:br>
            <a:r>
              <a:rPr lang="en-GB" i="1" dirty="0"/>
              <a:t>Let’s consider your assignment for a moment…</a:t>
            </a:r>
            <a:endParaRPr lang="en-GB" dirty="0"/>
          </a:p>
        </p:txBody>
      </p:sp>
      <p:pic>
        <p:nvPicPr>
          <p:cNvPr id="9" name="Picture 8">
            <a:extLst>
              <a:ext uri="{FF2B5EF4-FFF2-40B4-BE49-F238E27FC236}">
                <a16:creationId xmlns:a16="http://schemas.microsoft.com/office/drawing/2014/main" id="{F94781EF-604F-454C-8482-319363D0EFFC}"/>
              </a:ext>
            </a:extLst>
          </p:cNvPr>
          <p:cNvPicPr>
            <a:picLocks noChangeAspect="1"/>
          </p:cNvPicPr>
          <p:nvPr/>
        </p:nvPicPr>
        <p:blipFill>
          <a:blip r:embed="rId2"/>
          <a:stretch>
            <a:fillRect/>
          </a:stretch>
        </p:blipFill>
        <p:spPr>
          <a:xfrm>
            <a:off x="143575" y="1232794"/>
            <a:ext cx="11874253" cy="5547361"/>
          </a:xfrm>
          <a:prstGeom prst="rect">
            <a:avLst/>
          </a:prstGeom>
        </p:spPr>
      </p:pic>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3"/>
          <a:stretch>
            <a:fillRect/>
          </a:stretch>
        </p:blipFill>
        <p:spPr>
          <a:xfrm>
            <a:off x="0" y="4595750"/>
            <a:ext cx="2377289" cy="2377289"/>
          </a:xfrm>
          <a:prstGeom prst="rect">
            <a:avLst/>
          </a:prstGeom>
        </p:spPr>
      </p:pic>
      <p:pic>
        <p:nvPicPr>
          <p:cNvPr id="11" name="Picture 10">
            <a:extLst>
              <a:ext uri="{FF2B5EF4-FFF2-40B4-BE49-F238E27FC236}">
                <a16:creationId xmlns:a16="http://schemas.microsoft.com/office/drawing/2014/main" id="{68A2560D-40A6-CD45-B2E3-207E4BE5A752}"/>
              </a:ext>
            </a:extLst>
          </p:cNvPr>
          <p:cNvPicPr>
            <a:picLocks noChangeAspect="1"/>
          </p:cNvPicPr>
          <p:nvPr/>
        </p:nvPicPr>
        <p:blipFill>
          <a:blip r:embed="rId4"/>
          <a:stretch>
            <a:fillRect/>
          </a:stretch>
        </p:blipFill>
        <p:spPr>
          <a:xfrm>
            <a:off x="143574" y="634549"/>
            <a:ext cx="11874253" cy="598245"/>
          </a:xfrm>
          <a:prstGeom prst="rect">
            <a:avLst/>
          </a:prstGeom>
        </p:spPr>
      </p:pic>
    </p:spTree>
    <p:extLst>
      <p:ext uri="{BB962C8B-B14F-4D97-AF65-F5344CB8AC3E}">
        <p14:creationId xmlns:p14="http://schemas.microsoft.com/office/powerpoint/2010/main" val="1040549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DF830-042F-134A-B3FF-25F1DDFD274E}"/>
              </a:ext>
            </a:extLst>
          </p:cNvPr>
          <p:cNvPicPr>
            <a:picLocks noChangeAspect="1"/>
          </p:cNvPicPr>
          <p:nvPr/>
        </p:nvPicPr>
        <p:blipFill>
          <a:blip r:embed="rId2"/>
          <a:stretch>
            <a:fillRect/>
          </a:stretch>
        </p:blipFill>
        <p:spPr>
          <a:xfrm>
            <a:off x="155781" y="170625"/>
            <a:ext cx="3187700" cy="6540500"/>
          </a:xfrm>
          <a:prstGeom prst="rect">
            <a:avLst/>
          </a:prstGeom>
        </p:spPr>
      </p:pic>
      <p:sp>
        <p:nvSpPr>
          <p:cNvPr id="5" name="TextBox 4">
            <a:extLst>
              <a:ext uri="{FF2B5EF4-FFF2-40B4-BE49-F238E27FC236}">
                <a16:creationId xmlns:a16="http://schemas.microsoft.com/office/drawing/2014/main" id="{8080D1F1-1725-C94B-A659-59B812A546FA}"/>
              </a:ext>
            </a:extLst>
          </p:cNvPr>
          <p:cNvSpPr txBox="1"/>
          <p:nvPr/>
        </p:nvSpPr>
        <p:spPr>
          <a:xfrm>
            <a:off x="5011387" y="170625"/>
            <a:ext cx="5735781" cy="4401205"/>
          </a:xfrm>
          <a:prstGeom prst="rect">
            <a:avLst/>
          </a:prstGeom>
          <a:noFill/>
        </p:spPr>
        <p:txBody>
          <a:bodyPr wrap="square" rtlCol="0">
            <a:spAutoFit/>
          </a:bodyPr>
          <a:lstStyle/>
          <a:p>
            <a:pPr algn="ctr"/>
            <a:r>
              <a:rPr lang="en-US" sz="4000" dirty="0"/>
              <a:t>Let’s get critical!</a:t>
            </a:r>
          </a:p>
          <a:p>
            <a:pPr algn="ctr"/>
            <a:endParaRPr lang="en-US" sz="4000" dirty="0"/>
          </a:p>
          <a:p>
            <a:pPr algn="ctr"/>
            <a:r>
              <a:rPr lang="en-US" sz="4000" dirty="0"/>
              <a:t>What </a:t>
            </a:r>
            <a:r>
              <a:rPr lang="en-US" sz="4000" u="sng" dirty="0"/>
              <a:t>MIGHT</a:t>
            </a:r>
            <a:r>
              <a:rPr lang="en-US" sz="4000" dirty="0"/>
              <a:t> some of the possible negative aspects to be cautious of when implementing an intervention?</a:t>
            </a:r>
          </a:p>
        </p:txBody>
      </p:sp>
      <p:pic>
        <p:nvPicPr>
          <p:cNvPr id="6" name="Picture 5">
            <a:extLst>
              <a:ext uri="{FF2B5EF4-FFF2-40B4-BE49-F238E27FC236}">
                <a16:creationId xmlns:a16="http://schemas.microsoft.com/office/drawing/2014/main" id="{BBECA2F0-137B-604D-A097-FF35D5678710}"/>
              </a:ext>
            </a:extLst>
          </p:cNvPr>
          <p:cNvPicPr>
            <a:picLocks noChangeAspect="1"/>
          </p:cNvPicPr>
          <p:nvPr/>
        </p:nvPicPr>
        <p:blipFill>
          <a:blip r:embed="rId3"/>
          <a:stretch>
            <a:fillRect/>
          </a:stretch>
        </p:blipFill>
        <p:spPr>
          <a:xfrm>
            <a:off x="9414078" y="4191821"/>
            <a:ext cx="2666179" cy="2666179"/>
          </a:xfrm>
          <a:prstGeom prst="rect">
            <a:avLst/>
          </a:prstGeom>
        </p:spPr>
      </p:pic>
      <p:pic>
        <p:nvPicPr>
          <p:cNvPr id="7" name="Picture 6">
            <a:extLst>
              <a:ext uri="{FF2B5EF4-FFF2-40B4-BE49-F238E27FC236}">
                <a16:creationId xmlns:a16="http://schemas.microsoft.com/office/drawing/2014/main" id="{6000C712-F846-434D-B5F6-677BA4BB881D}"/>
              </a:ext>
            </a:extLst>
          </p:cNvPr>
          <p:cNvPicPr>
            <a:picLocks noChangeAspect="1"/>
          </p:cNvPicPr>
          <p:nvPr/>
        </p:nvPicPr>
        <p:blipFill>
          <a:blip r:embed="rId3"/>
          <a:stretch>
            <a:fillRect/>
          </a:stretch>
        </p:blipFill>
        <p:spPr>
          <a:xfrm>
            <a:off x="3712600" y="4191820"/>
            <a:ext cx="2666179" cy="2666179"/>
          </a:xfrm>
          <a:prstGeom prst="rect">
            <a:avLst/>
          </a:prstGeom>
        </p:spPr>
      </p:pic>
    </p:spTree>
    <p:extLst>
      <p:ext uri="{BB962C8B-B14F-4D97-AF65-F5344CB8AC3E}">
        <p14:creationId xmlns:p14="http://schemas.microsoft.com/office/powerpoint/2010/main" val="798541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193" y="-83762"/>
            <a:ext cx="10515600" cy="1325563"/>
          </a:xfrm>
        </p:spPr>
        <p:txBody>
          <a:bodyPr/>
          <a:lstStyle/>
          <a:p>
            <a:br>
              <a:rPr lang="en-GB" dirty="0"/>
            </a:br>
            <a:r>
              <a:rPr lang="en-GB" i="1" dirty="0"/>
              <a:t>Interventions can also …</a:t>
            </a:r>
            <a:endParaRPr lang="en-GB" dirty="0"/>
          </a:p>
        </p:txBody>
      </p:sp>
      <p:sp>
        <p:nvSpPr>
          <p:cNvPr id="8" name="Content Placeholder 7"/>
          <p:cNvSpPr>
            <a:spLocks noGrp="1"/>
          </p:cNvSpPr>
          <p:nvPr>
            <p:ph sz="half" idx="2"/>
          </p:nvPr>
        </p:nvSpPr>
        <p:spPr>
          <a:xfrm>
            <a:off x="567441" y="1679709"/>
            <a:ext cx="10766367" cy="4731778"/>
          </a:xfrm>
        </p:spPr>
        <p:txBody>
          <a:bodyPr>
            <a:normAutofit/>
          </a:bodyPr>
          <a:lstStyle/>
          <a:p>
            <a:r>
              <a:rPr lang="en-GB" sz="3600" i="1" dirty="0"/>
              <a:t>add to workload </a:t>
            </a:r>
          </a:p>
          <a:p>
            <a:pPr marL="0" indent="0">
              <a:buNone/>
            </a:pPr>
            <a:endParaRPr lang="en-GB" sz="3600" i="1" dirty="0"/>
          </a:p>
          <a:p>
            <a:r>
              <a:rPr lang="en-GB" sz="3600" i="1" dirty="0"/>
              <a:t>be challenging from the point of view of</a:t>
            </a:r>
          </a:p>
          <a:p>
            <a:pPr lvl="1"/>
            <a:r>
              <a:rPr lang="en-GB" sz="3600" i="1" dirty="0"/>
              <a:t>place / space </a:t>
            </a:r>
          </a:p>
          <a:p>
            <a:pPr lvl="1"/>
            <a:r>
              <a:rPr lang="en-GB" sz="3600" i="1" dirty="0"/>
              <a:t>resources </a:t>
            </a:r>
          </a:p>
          <a:p>
            <a:pPr lvl="1"/>
            <a:r>
              <a:rPr lang="en-GB" sz="3600" i="1" dirty="0"/>
              <a:t>expertise </a:t>
            </a:r>
          </a:p>
          <a:p>
            <a:pPr lvl="1"/>
            <a:r>
              <a:rPr lang="en-GB" sz="3600" i="1" dirty="0"/>
              <a:t>staffing costs</a:t>
            </a:r>
          </a:p>
          <a:p>
            <a:endParaRPr lang="en-GB" dirty="0"/>
          </a:p>
          <a:p>
            <a:pPr marL="0" indent="0">
              <a:buNone/>
            </a:pPr>
            <a:endParaRPr lang="en-GB" dirty="0"/>
          </a:p>
          <a:p>
            <a:endParaRPr lang="en-GB" dirty="0"/>
          </a:p>
        </p:txBody>
      </p:sp>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2"/>
          <a:stretch>
            <a:fillRect/>
          </a:stretch>
        </p:blipFill>
        <p:spPr>
          <a:xfrm>
            <a:off x="7037120" y="2186048"/>
            <a:ext cx="5051961" cy="5051961"/>
          </a:xfrm>
          <a:prstGeom prst="rect">
            <a:avLst/>
          </a:prstGeom>
        </p:spPr>
      </p:pic>
    </p:spTree>
    <p:extLst>
      <p:ext uri="{BB962C8B-B14F-4D97-AF65-F5344CB8AC3E}">
        <p14:creationId xmlns:p14="http://schemas.microsoft.com/office/powerpoint/2010/main" val="3198205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br>
              <a:rPr lang="en-US" b="1" dirty="0">
                <a:solidFill>
                  <a:schemeClr val="tx1"/>
                </a:solidFill>
              </a:rPr>
            </a:br>
            <a:br>
              <a:rPr lang="en-US" b="1" dirty="0">
                <a:solidFill>
                  <a:schemeClr val="tx1"/>
                </a:solidFill>
              </a:rPr>
            </a:br>
            <a:r>
              <a:rPr lang="en-US" b="1" dirty="0">
                <a:solidFill>
                  <a:schemeClr val="tx1"/>
                </a:solidFill>
              </a:rPr>
              <a:t>Interventions are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ADB7-F615-4322-90BD-1E8C7A0438AB}"/>
              </a:ext>
            </a:extLst>
          </p:cNvPr>
          <p:cNvSpPr>
            <a:spLocks noGrp="1"/>
          </p:cNvSpPr>
          <p:nvPr>
            <p:ph type="title"/>
          </p:nvPr>
        </p:nvSpPr>
        <p:spPr/>
        <p:txBody>
          <a:bodyPr/>
          <a:lstStyle/>
          <a:p>
            <a:r>
              <a:rPr lang="en-GB" i="1" dirty="0"/>
              <a:t>Group discussion (10 minutes)</a:t>
            </a:r>
            <a:endParaRPr lang="en-GB" dirty="0"/>
          </a:p>
        </p:txBody>
      </p:sp>
      <p:sp>
        <p:nvSpPr>
          <p:cNvPr id="4" name="Content Placeholder 3">
            <a:extLst>
              <a:ext uri="{FF2B5EF4-FFF2-40B4-BE49-F238E27FC236}">
                <a16:creationId xmlns:a16="http://schemas.microsoft.com/office/drawing/2014/main" id="{7EFA6233-8CDC-4654-88E3-3F021356F105}"/>
              </a:ext>
            </a:extLst>
          </p:cNvPr>
          <p:cNvSpPr>
            <a:spLocks noGrp="1"/>
          </p:cNvSpPr>
          <p:nvPr>
            <p:ph sz="half" idx="2"/>
          </p:nvPr>
        </p:nvSpPr>
        <p:spPr>
          <a:xfrm>
            <a:off x="838200" y="1690688"/>
            <a:ext cx="5861858" cy="4846927"/>
          </a:xfrm>
        </p:spPr>
        <p:txBody>
          <a:bodyPr>
            <a:normAutofit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during PTE2.</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527" y="1961804"/>
            <a:ext cx="4843549" cy="3632662"/>
          </a:xfrm>
          <a:prstGeom prst="rect">
            <a:avLst/>
          </a:prstGeom>
        </p:spPr>
      </p:pic>
    </p:spTree>
    <p:extLst>
      <p:ext uri="{BB962C8B-B14F-4D97-AF65-F5344CB8AC3E}">
        <p14:creationId xmlns:p14="http://schemas.microsoft.com/office/powerpoint/2010/main" val="31789831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507280" y="5433626"/>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sp>
        <p:nvSpPr>
          <p:cNvPr id="5" name="Rectangle 4"/>
          <p:cNvSpPr/>
          <p:nvPr/>
        </p:nvSpPr>
        <p:spPr>
          <a:xfrm>
            <a:off x="7378775" y="2354217"/>
            <a:ext cx="4670470" cy="2308324"/>
          </a:xfrm>
          <a:prstGeom prst="rect">
            <a:avLst/>
          </a:prstGeom>
        </p:spPr>
        <p:txBody>
          <a:bodyPr wrap="square">
            <a:spAutoFit/>
          </a:bodyPr>
          <a:lstStyle/>
          <a:p>
            <a:pPr fontAlgn="base"/>
            <a:r>
              <a:rPr lang="en-GB" b="1" dirty="0"/>
              <a:t>GROUP TASK</a:t>
            </a:r>
            <a:r>
              <a:rPr lang="en-US" b="1" dirty="0"/>
              <a:t>​</a:t>
            </a:r>
          </a:p>
          <a:p>
            <a:pPr fontAlgn="base"/>
            <a:r>
              <a:rPr lang="en-GB" dirty="0"/>
              <a:t>In groups of 3 or 4 choose 1 type of intervention</a:t>
            </a:r>
            <a:r>
              <a:rPr lang="en-US" dirty="0"/>
              <a:t>​</a:t>
            </a:r>
          </a:p>
          <a:p>
            <a:pPr fontAlgn="base"/>
            <a:r>
              <a:rPr lang="en-GB" dirty="0"/>
              <a:t>Consider: </a:t>
            </a:r>
            <a:r>
              <a:rPr lang="en-US" dirty="0"/>
              <a:t>​</a:t>
            </a:r>
          </a:p>
          <a:p>
            <a:pPr marL="285750" indent="-285750" fontAlgn="base">
              <a:buFont typeface="Arial" panose="020B0604020202020204" pitchFamily="34" charset="0"/>
              <a:buChar char="•"/>
            </a:pPr>
            <a:r>
              <a:rPr lang="en-GB" dirty="0"/>
              <a:t>Its effectiveness in advancing learning and development </a:t>
            </a:r>
            <a:r>
              <a:rPr lang="en-US" dirty="0"/>
              <a:t>​</a:t>
            </a:r>
          </a:p>
          <a:p>
            <a:pPr marL="285750" indent="-285750" fontAlgn="base">
              <a:buFont typeface="Arial" panose="020B0604020202020204" pitchFamily="34" charset="0"/>
              <a:buChar char="•"/>
            </a:pPr>
            <a:r>
              <a:rPr lang="en-GB" dirty="0"/>
              <a:t>Cost implications – value for money</a:t>
            </a:r>
            <a:r>
              <a:rPr lang="en-US" dirty="0"/>
              <a:t>​</a:t>
            </a:r>
          </a:p>
          <a:p>
            <a:pPr marL="285750" indent="-285750" fontAlgn="base">
              <a:buFont typeface="Arial" panose="020B0604020202020204" pitchFamily="34" charset="0"/>
              <a:buChar char="•"/>
            </a:pPr>
            <a:r>
              <a:rPr lang="en-GB" dirty="0"/>
              <a:t>The evidence base</a:t>
            </a:r>
            <a:r>
              <a:rPr lang="en-US" dirty="0"/>
              <a:t>​</a:t>
            </a:r>
          </a:p>
          <a:p>
            <a:pPr fontAlgn="base"/>
            <a:r>
              <a:rPr lang="en-GB" dirty="0"/>
              <a:t>​</a:t>
            </a:r>
          </a:p>
        </p:txBody>
      </p:sp>
    </p:spTree>
    <p:extLst>
      <p:ext uri="{BB962C8B-B14F-4D97-AF65-F5344CB8AC3E}">
        <p14:creationId xmlns:p14="http://schemas.microsoft.com/office/powerpoint/2010/main" val="1049498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376651" y="6229273"/>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pic>
        <p:nvPicPr>
          <p:cNvPr id="8" name="Picture 7">
            <a:extLst>
              <a:ext uri="{FF2B5EF4-FFF2-40B4-BE49-F238E27FC236}">
                <a16:creationId xmlns:a16="http://schemas.microsoft.com/office/drawing/2014/main" id="{D0B1B28F-BDD6-8E48-8606-67DDB2399284}"/>
              </a:ext>
            </a:extLst>
          </p:cNvPr>
          <p:cNvPicPr>
            <a:picLocks noChangeAspect="1"/>
          </p:cNvPicPr>
          <p:nvPr/>
        </p:nvPicPr>
        <p:blipFill>
          <a:blip r:embed="rId5"/>
          <a:stretch>
            <a:fillRect/>
          </a:stretch>
        </p:blipFill>
        <p:spPr>
          <a:xfrm>
            <a:off x="7941376" y="1770457"/>
            <a:ext cx="3695700" cy="3695700"/>
          </a:xfrm>
          <a:prstGeom prst="rect">
            <a:avLst/>
          </a:prstGeom>
        </p:spPr>
      </p:pic>
    </p:spTree>
    <p:extLst>
      <p:ext uri="{BB962C8B-B14F-4D97-AF65-F5344CB8AC3E}">
        <p14:creationId xmlns:p14="http://schemas.microsoft.com/office/powerpoint/2010/main" val="3850253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a:xfrm>
            <a:off x="419100" y="0"/>
            <a:ext cx="10515600" cy="1325563"/>
          </a:xfrm>
        </p:spPr>
        <p:txBody>
          <a:bodyPr>
            <a:normAutofit/>
          </a:bodyPr>
          <a:lstStyle/>
          <a:p>
            <a:r>
              <a:rPr lang="en-US" b="1" dirty="0">
                <a:solidFill>
                  <a:schemeClr val="tx1"/>
                </a:solidFill>
              </a:rPr>
              <a:t>Case Studies</a:t>
            </a: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419100" y="1318549"/>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pic>
        <p:nvPicPr>
          <p:cNvPr id="7" name="Picture 6">
            <a:extLst>
              <a:ext uri="{FF2B5EF4-FFF2-40B4-BE49-F238E27FC236}">
                <a16:creationId xmlns:a16="http://schemas.microsoft.com/office/drawing/2014/main" id="{6AC9C3A9-06BE-B049-B410-75ABB2A91100}"/>
              </a:ext>
            </a:extLst>
          </p:cNvPr>
          <p:cNvPicPr>
            <a:picLocks noChangeAspect="1"/>
          </p:cNvPicPr>
          <p:nvPr/>
        </p:nvPicPr>
        <p:blipFill>
          <a:blip r:embed="rId3"/>
          <a:stretch>
            <a:fillRect/>
          </a:stretch>
        </p:blipFill>
        <p:spPr>
          <a:xfrm>
            <a:off x="5676900" y="2608391"/>
            <a:ext cx="5892952" cy="813964"/>
          </a:xfrm>
          <a:prstGeom prst="rect">
            <a:avLst/>
          </a:prstGeom>
        </p:spPr>
      </p:pic>
    </p:spTree>
    <p:extLst>
      <p:ext uri="{BB962C8B-B14F-4D97-AF65-F5344CB8AC3E}">
        <p14:creationId xmlns:p14="http://schemas.microsoft.com/office/powerpoint/2010/main" val="410814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B4837452-0B9F-FD45-987F-C96EC50516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5" t="3252" r="3097" b="6312"/>
          <a:stretch/>
        </p:blipFill>
        <p:spPr bwMode="auto">
          <a:xfrm>
            <a:off x="325464" y="1227070"/>
            <a:ext cx="11685722" cy="514543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443257E-FDE4-3242-9C14-3440B04FEB31}"/>
              </a:ext>
            </a:extLst>
          </p:cNvPr>
          <p:cNvSpPr/>
          <p:nvPr/>
        </p:nvSpPr>
        <p:spPr>
          <a:xfrm>
            <a:off x="1203768" y="6372507"/>
            <a:ext cx="11759878" cy="369332"/>
          </a:xfrm>
          <a:prstGeom prst="rect">
            <a:avLst/>
          </a:prstGeom>
        </p:spPr>
        <p:txBody>
          <a:bodyPr wrap="square">
            <a:spAutoFit/>
          </a:bodyPr>
          <a:lstStyle/>
          <a:p>
            <a:r>
              <a:rPr lang="en-GB" u="sng" dirty="0">
                <a:solidFill>
                  <a:srgbClr val="2DA0F1"/>
                </a:solidFill>
                <a:latin typeface="Century Gothic" panose="020B0502020202020204" pitchFamily="34" charset="0"/>
                <a:hlinkClick r:id="rId3"/>
              </a:rPr>
              <a:t>Making Best Use of Teaching Assistants | EEF (educationendowmentfoundation.org.uk)</a:t>
            </a:r>
            <a:endParaRPr lang="en-US" dirty="0"/>
          </a:p>
        </p:txBody>
      </p:sp>
      <p:sp>
        <p:nvSpPr>
          <p:cNvPr id="3" name="Rectangle 2">
            <a:extLst>
              <a:ext uri="{FF2B5EF4-FFF2-40B4-BE49-F238E27FC236}">
                <a16:creationId xmlns:a16="http://schemas.microsoft.com/office/drawing/2014/main" id="{21D429D9-1821-774E-A249-F3FCE6852206}"/>
              </a:ext>
            </a:extLst>
          </p:cNvPr>
          <p:cNvSpPr/>
          <p:nvPr/>
        </p:nvSpPr>
        <p:spPr>
          <a:xfrm>
            <a:off x="1989136" y="314785"/>
            <a:ext cx="8358378" cy="646331"/>
          </a:xfrm>
          <a:prstGeom prst="rect">
            <a:avLst/>
          </a:prstGeom>
        </p:spPr>
        <p:txBody>
          <a:bodyPr wrap="none">
            <a:spAutoFit/>
          </a:bodyPr>
          <a:lstStyle/>
          <a:p>
            <a:r>
              <a:rPr lang="en-GB" sz="3600" dirty="0">
                <a:solidFill>
                  <a:srgbClr val="178DBB"/>
                </a:solidFill>
                <a:latin typeface="Roboto"/>
              </a:rPr>
              <a:t>Making Best Use of Teaching Assistants</a:t>
            </a:r>
            <a:endParaRPr lang="en-US" sz="3600" dirty="0"/>
          </a:p>
        </p:txBody>
      </p:sp>
      <p:sp>
        <p:nvSpPr>
          <p:cNvPr id="4" name="Rectangle 3">
            <a:extLst>
              <a:ext uri="{FF2B5EF4-FFF2-40B4-BE49-F238E27FC236}">
                <a16:creationId xmlns:a16="http://schemas.microsoft.com/office/drawing/2014/main" id="{C2A09027-CEAF-994E-9179-ECDDC8F475B3}"/>
              </a:ext>
            </a:extLst>
          </p:cNvPr>
          <p:cNvSpPr/>
          <p:nvPr/>
        </p:nvSpPr>
        <p:spPr>
          <a:xfrm>
            <a:off x="3120325" y="1520104"/>
            <a:ext cx="6096000" cy="646331"/>
          </a:xfrm>
          <a:prstGeom prst="rect">
            <a:avLst/>
          </a:prstGeom>
        </p:spPr>
        <p:txBody>
          <a:bodyPr>
            <a:spAutoFit/>
          </a:bodyPr>
          <a:lstStyle/>
          <a:p>
            <a:r>
              <a:rPr lang="cy-GB" dirty="0">
                <a:solidFill>
                  <a:srgbClr val="000000"/>
                </a:solidFill>
                <a:latin typeface="Calibri" panose="020F0502020204030204" pitchFamily="34" charset="0"/>
              </a:rPr>
              <a:t>In groups, discuss, did you make the best use of the teaching assistant in your PTE2 class?</a:t>
            </a:r>
            <a:endParaRPr lang="en-US" dirty="0"/>
          </a:p>
        </p:txBody>
      </p:sp>
    </p:spTree>
    <p:extLst>
      <p:ext uri="{BB962C8B-B14F-4D97-AF65-F5344CB8AC3E}">
        <p14:creationId xmlns:p14="http://schemas.microsoft.com/office/powerpoint/2010/main" val="5880360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8787</TotalTime>
  <Words>1388</Words>
  <Application>Microsoft Office PowerPoint</Application>
  <PresentationFormat>Widescreen</PresentationFormat>
  <Paragraphs>178</Paragraphs>
  <Slides>39</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MentiText</vt:lpstr>
      <vt:lpstr>Arial</vt:lpstr>
      <vt:lpstr>Calibri</vt:lpstr>
      <vt:lpstr>Calibri Light</vt:lpstr>
      <vt:lpstr>Century Gothic</vt:lpstr>
      <vt:lpstr>Roboto</vt:lpstr>
      <vt:lpstr>Times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INTERVENTIONS FAIR!</vt:lpstr>
      <vt:lpstr> What do I need to do during the TEST day ?</vt:lpstr>
      <vt:lpstr>Group discussion</vt:lpstr>
      <vt:lpstr>Group discussion</vt:lpstr>
      <vt:lpstr>PowerPoint Presentation</vt:lpstr>
      <vt:lpstr> Aims</vt:lpstr>
      <vt:lpstr>PowerPoint Presentation</vt:lpstr>
      <vt:lpstr>What exactly is an intervention?</vt:lpstr>
      <vt:lpstr> Interventions are …</vt:lpstr>
      <vt:lpstr>An intervention model – ‘waves of support’  </vt:lpstr>
      <vt:lpstr>PowerPoint Presentation</vt:lpstr>
      <vt:lpstr>PowerPoint Presentation</vt:lpstr>
      <vt:lpstr>PowerPoint Presentation</vt:lpstr>
      <vt:lpstr>PowerPoint Presentation</vt:lpstr>
      <vt:lpstr>PowerPoint Presentation</vt:lpstr>
      <vt:lpstr>PowerPoint Presentation</vt:lpstr>
      <vt:lpstr> Personalised learning</vt:lpstr>
      <vt:lpstr>PowerPoint Presentation</vt:lpstr>
      <vt:lpstr>PowerPoint Presentation</vt:lpstr>
      <vt:lpstr>Targeting individuals, groups or whole class</vt:lpstr>
      <vt:lpstr>PowerPoint Presentation</vt:lpstr>
      <vt:lpstr> Let’s consider your assignment for a moment…</vt:lpstr>
      <vt:lpstr>PowerPoint Presentation</vt:lpstr>
      <vt:lpstr> Interventions can also …</vt:lpstr>
      <vt:lpstr>  Interventions are not solely for learners with ALN!</vt:lpstr>
      <vt:lpstr>Group discussion (10 minutes)</vt:lpstr>
      <vt:lpstr> Evaluating interventions…you are welcome!</vt:lpstr>
      <vt:lpstr> Evaluating interventions…you are welcome!</vt:lpstr>
      <vt:lpstr>Case Studies</vt:lpstr>
      <vt:lpstr>English medium case studies</vt:lpstr>
      <vt:lpstr>PowerPoint Presentation</vt:lpstr>
      <vt:lpstr>PowerPoint Presentation</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Tom Cox</cp:lastModifiedBy>
  <cp:revision>135</cp:revision>
  <dcterms:created xsi:type="dcterms:W3CDTF">2020-03-24T09:42:33Z</dcterms:created>
  <dcterms:modified xsi:type="dcterms:W3CDTF">2025-11-07T08:35:33Z</dcterms:modified>
</cp:coreProperties>
</file>