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handoutMasterIdLst>
    <p:handoutMasterId r:id="rId22"/>
  </p:handoutMasterIdLst>
  <p:sldIdLst>
    <p:sldId id="289" r:id="rId2"/>
    <p:sldId id="273" r:id="rId3"/>
    <p:sldId id="288" r:id="rId4"/>
    <p:sldId id="274" r:id="rId5"/>
    <p:sldId id="281" r:id="rId6"/>
    <p:sldId id="282" r:id="rId7"/>
    <p:sldId id="283" r:id="rId8"/>
    <p:sldId id="276" r:id="rId9"/>
    <p:sldId id="275" r:id="rId10"/>
    <p:sldId id="278" r:id="rId11"/>
    <p:sldId id="279" r:id="rId12"/>
    <p:sldId id="280" r:id="rId13"/>
    <p:sldId id="284" r:id="rId14"/>
    <p:sldId id="262" r:id="rId15"/>
    <p:sldId id="266" r:id="rId16"/>
    <p:sldId id="271" r:id="rId17"/>
    <p:sldId id="272" r:id="rId18"/>
    <p:sldId id="286" r:id="rId19"/>
    <p:sldId id="287" r:id="rId20"/>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22D3E6-6346-494B-AE55-7412019B4980}">
          <p14:sldIdLst>
            <p14:sldId id="289"/>
            <p14:sldId id="273"/>
            <p14:sldId id="288"/>
            <p14:sldId id="274"/>
            <p14:sldId id="281"/>
            <p14:sldId id="282"/>
            <p14:sldId id="283"/>
            <p14:sldId id="276"/>
            <p14:sldId id="275"/>
            <p14:sldId id="278"/>
            <p14:sldId id="279"/>
            <p14:sldId id="280"/>
            <p14:sldId id="284"/>
            <p14:sldId id="262"/>
            <p14:sldId id="266"/>
            <p14:sldId id="271"/>
            <p14:sldId id="272"/>
            <p14:sldId id="286"/>
            <p14:sldId id="287"/>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yesha Thomas (1714914)" initials="IT(" lastIdx="1" clrIdx="0">
    <p:extLst>
      <p:ext uri="{19B8F6BF-5375-455C-9EA6-DF929625EA0E}">
        <p15:presenceInfo xmlns:p15="http://schemas.microsoft.com/office/powerpoint/2012/main" userId="Iyesha Thomas (171491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2424" autoAdjust="0"/>
  </p:normalViewPr>
  <p:slideViewPr>
    <p:cSldViewPr snapToGrid="0">
      <p:cViewPr>
        <p:scale>
          <a:sx n="82" d="100"/>
          <a:sy n="82" d="100"/>
        </p:scale>
        <p:origin x="30" y="-528"/>
      </p:cViewPr>
      <p:guideLst/>
    </p:cSldViewPr>
  </p:slideViewPr>
  <p:notesTextViewPr>
    <p:cViewPr>
      <p:scale>
        <a:sx n="1" d="1"/>
        <a:sy n="1" d="1"/>
      </p:scale>
      <p:origin x="0" y="-2838"/>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8-06T10:45:42.039" idx="1">
    <p:pos x="7799" y="1054"/>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B34D60-BC2F-4D5F-AE1E-4EF2C4DE4C1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E4D5A6E-C1DA-430E-BC0C-487F417D2F4F}">
      <dgm:prSet phldrT="[Text]"/>
      <dgm:spPr/>
      <dgm:t>
        <a:bodyPr/>
        <a:lstStyle/>
        <a:p>
          <a:r>
            <a:rPr lang="en-GB" dirty="0"/>
            <a:t>Forming</a:t>
          </a:r>
        </a:p>
      </dgm:t>
    </dgm:pt>
    <dgm:pt modelId="{692E909E-3258-421A-8C94-3B322FD994D1}" type="parTrans" cxnId="{47AF9237-4242-4408-A34C-C7AF082E746E}">
      <dgm:prSet/>
      <dgm:spPr/>
      <dgm:t>
        <a:bodyPr/>
        <a:lstStyle/>
        <a:p>
          <a:endParaRPr lang="en-GB"/>
        </a:p>
      </dgm:t>
    </dgm:pt>
    <dgm:pt modelId="{E5B29140-911A-49D3-A9CB-59CD868F81A4}" type="sibTrans" cxnId="{47AF9237-4242-4408-A34C-C7AF082E746E}">
      <dgm:prSet/>
      <dgm:spPr/>
      <dgm:t>
        <a:bodyPr/>
        <a:lstStyle/>
        <a:p>
          <a:endParaRPr lang="en-GB"/>
        </a:p>
      </dgm:t>
    </dgm:pt>
    <dgm:pt modelId="{BF077F77-BFBA-4C00-B3EB-14DD2AE90444}">
      <dgm:prSet phldrT="[Text]"/>
      <dgm:spPr/>
      <dgm:t>
        <a:bodyPr/>
        <a:lstStyle/>
        <a:p>
          <a:r>
            <a:rPr lang="en-GB" dirty="0"/>
            <a:t>Storming</a:t>
          </a:r>
        </a:p>
      </dgm:t>
    </dgm:pt>
    <dgm:pt modelId="{AB57A092-32B1-4757-9082-A91ACD4E4F7E}" type="parTrans" cxnId="{65182C04-61BB-4448-8612-BFC3284DAB6B}">
      <dgm:prSet/>
      <dgm:spPr/>
      <dgm:t>
        <a:bodyPr/>
        <a:lstStyle/>
        <a:p>
          <a:endParaRPr lang="en-GB"/>
        </a:p>
      </dgm:t>
    </dgm:pt>
    <dgm:pt modelId="{EC1A6B0F-8DE4-4181-B478-A271C5DBA995}" type="sibTrans" cxnId="{65182C04-61BB-4448-8612-BFC3284DAB6B}">
      <dgm:prSet/>
      <dgm:spPr/>
      <dgm:t>
        <a:bodyPr/>
        <a:lstStyle/>
        <a:p>
          <a:endParaRPr lang="en-GB"/>
        </a:p>
      </dgm:t>
    </dgm:pt>
    <dgm:pt modelId="{C7BF5B15-E9C7-4581-A087-EE6A6ABC614F}">
      <dgm:prSet phldrT="[Text]"/>
      <dgm:spPr/>
      <dgm:t>
        <a:bodyPr/>
        <a:lstStyle/>
        <a:p>
          <a:r>
            <a:rPr lang="en-GB" dirty="0"/>
            <a:t>Norming</a:t>
          </a:r>
        </a:p>
      </dgm:t>
    </dgm:pt>
    <dgm:pt modelId="{5B6E14A9-30C4-43A4-AFDF-305CAFB88BEC}" type="parTrans" cxnId="{90F8973C-1937-4C4C-BCBD-9E6EBBBED10D}">
      <dgm:prSet/>
      <dgm:spPr/>
      <dgm:t>
        <a:bodyPr/>
        <a:lstStyle/>
        <a:p>
          <a:endParaRPr lang="en-GB"/>
        </a:p>
      </dgm:t>
    </dgm:pt>
    <dgm:pt modelId="{AEDCC3FA-8C2B-4EA9-9085-9C45B846D0C1}" type="sibTrans" cxnId="{90F8973C-1937-4C4C-BCBD-9E6EBBBED10D}">
      <dgm:prSet/>
      <dgm:spPr/>
      <dgm:t>
        <a:bodyPr/>
        <a:lstStyle/>
        <a:p>
          <a:endParaRPr lang="en-GB"/>
        </a:p>
      </dgm:t>
    </dgm:pt>
    <dgm:pt modelId="{61A71264-E001-4E91-A8FF-0598817C3AAA}">
      <dgm:prSet phldrT="[Text]"/>
      <dgm:spPr/>
      <dgm:t>
        <a:bodyPr/>
        <a:lstStyle/>
        <a:p>
          <a:r>
            <a:rPr lang="en-GB" dirty="0"/>
            <a:t>Performing</a:t>
          </a:r>
        </a:p>
      </dgm:t>
    </dgm:pt>
    <dgm:pt modelId="{D40AF8B4-420E-49EC-B049-7600EDA3B419}" type="parTrans" cxnId="{6E4B6171-1AE2-49BE-951B-AC2ADA143BC2}">
      <dgm:prSet/>
      <dgm:spPr/>
      <dgm:t>
        <a:bodyPr/>
        <a:lstStyle/>
        <a:p>
          <a:endParaRPr lang="en-GB"/>
        </a:p>
      </dgm:t>
    </dgm:pt>
    <dgm:pt modelId="{43C8693E-5A03-4351-B389-B32C05A2ACCC}" type="sibTrans" cxnId="{6E4B6171-1AE2-49BE-951B-AC2ADA143BC2}">
      <dgm:prSet/>
      <dgm:spPr/>
      <dgm:t>
        <a:bodyPr/>
        <a:lstStyle/>
        <a:p>
          <a:endParaRPr lang="en-GB"/>
        </a:p>
      </dgm:t>
    </dgm:pt>
    <dgm:pt modelId="{8ED5639F-8828-4B8F-A3A3-2D5B107C973A}">
      <dgm:prSet phldrT="[Text]"/>
      <dgm:spPr/>
      <dgm:t>
        <a:bodyPr/>
        <a:lstStyle/>
        <a:p>
          <a:r>
            <a:rPr lang="en-GB" dirty="0"/>
            <a:t>Adjourning</a:t>
          </a:r>
        </a:p>
      </dgm:t>
    </dgm:pt>
    <dgm:pt modelId="{B16761F1-15D7-4B94-9A38-3EBF75C86314}" type="parTrans" cxnId="{5A2A86F6-69D2-451E-AEE1-F936E526BF55}">
      <dgm:prSet/>
      <dgm:spPr/>
      <dgm:t>
        <a:bodyPr/>
        <a:lstStyle/>
        <a:p>
          <a:endParaRPr lang="en-GB"/>
        </a:p>
      </dgm:t>
    </dgm:pt>
    <dgm:pt modelId="{F344BB63-BF76-4DF5-98AF-C008F146D0B3}" type="sibTrans" cxnId="{5A2A86F6-69D2-451E-AEE1-F936E526BF55}">
      <dgm:prSet/>
      <dgm:spPr/>
      <dgm:t>
        <a:bodyPr/>
        <a:lstStyle/>
        <a:p>
          <a:endParaRPr lang="en-GB"/>
        </a:p>
      </dgm:t>
    </dgm:pt>
    <dgm:pt modelId="{8B1D5DC1-C2AA-4A67-BFBD-5ABD9BF671A8}" type="pres">
      <dgm:prSet presAssocID="{A2B34D60-BC2F-4D5F-AE1E-4EF2C4DE4C1B}" presName="cycle" presStyleCnt="0">
        <dgm:presLayoutVars>
          <dgm:dir/>
          <dgm:resizeHandles val="exact"/>
        </dgm:presLayoutVars>
      </dgm:prSet>
      <dgm:spPr/>
    </dgm:pt>
    <dgm:pt modelId="{976B9FBB-2705-4FB5-9FD5-D104A6627061}" type="pres">
      <dgm:prSet presAssocID="{BE4D5A6E-C1DA-430E-BC0C-487F417D2F4F}" presName="node" presStyleLbl="node1" presStyleIdx="0" presStyleCnt="5">
        <dgm:presLayoutVars>
          <dgm:bulletEnabled val="1"/>
        </dgm:presLayoutVars>
      </dgm:prSet>
      <dgm:spPr/>
    </dgm:pt>
    <dgm:pt modelId="{D8E727D5-CD98-42BF-A795-6EA06F9324D0}" type="pres">
      <dgm:prSet presAssocID="{E5B29140-911A-49D3-A9CB-59CD868F81A4}" presName="sibTrans" presStyleLbl="sibTrans2D1" presStyleIdx="0" presStyleCnt="5"/>
      <dgm:spPr/>
    </dgm:pt>
    <dgm:pt modelId="{D5150927-38AF-4092-A266-F2C0858E1EE9}" type="pres">
      <dgm:prSet presAssocID="{E5B29140-911A-49D3-A9CB-59CD868F81A4}" presName="connectorText" presStyleLbl="sibTrans2D1" presStyleIdx="0" presStyleCnt="5"/>
      <dgm:spPr/>
    </dgm:pt>
    <dgm:pt modelId="{478B2C88-80C3-4549-A432-3734DB069509}" type="pres">
      <dgm:prSet presAssocID="{BF077F77-BFBA-4C00-B3EB-14DD2AE90444}" presName="node" presStyleLbl="node1" presStyleIdx="1" presStyleCnt="5">
        <dgm:presLayoutVars>
          <dgm:bulletEnabled val="1"/>
        </dgm:presLayoutVars>
      </dgm:prSet>
      <dgm:spPr/>
    </dgm:pt>
    <dgm:pt modelId="{E6B7167C-A44A-4510-A385-98CB9E4BBC12}" type="pres">
      <dgm:prSet presAssocID="{EC1A6B0F-8DE4-4181-B478-A271C5DBA995}" presName="sibTrans" presStyleLbl="sibTrans2D1" presStyleIdx="1" presStyleCnt="5"/>
      <dgm:spPr/>
    </dgm:pt>
    <dgm:pt modelId="{9CB61A86-BCA7-416B-ACEF-764BB3B92CCB}" type="pres">
      <dgm:prSet presAssocID="{EC1A6B0F-8DE4-4181-B478-A271C5DBA995}" presName="connectorText" presStyleLbl="sibTrans2D1" presStyleIdx="1" presStyleCnt="5"/>
      <dgm:spPr/>
    </dgm:pt>
    <dgm:pt modelId="{906980D1-38D0-4E39-B7E3-06328AF1D8A5}" type="pres">
      <dgm:prSet presAssocID="{C7BF5B15-E9C7-4581-A087-EE6A6ABC614F}" presName="node" presStyleLbl="node1" presStyleIdx="2" presStyleCnt="5">
        <dgm:presLayoutVars>
          <dgm:bulletEnabled val="1"/>
        </dgm:presLayoutVars>
      </dgm:prSet>
      <dgm:spPr/>
    </dgm:pt>
    <dgm:pt modelId="{81DF3A60-EAB0-4271-86BB-DD10D6483AAB}" type="pres">
      <dgm:prSet presAssocID="{AEDCC3FA-8C2B-4EA9-9085-9C45B846D0C1}" presName="sibTrans" presStyleLbl="sibTrans2D1" presStyleIdx="2" presStyleCnt="5"/>
      <dgm:spPr/>
    </dgm:pt>
    <dgm:pt modelId="{0C6ADA39-84BF-43DF-B422-F3755B9AC588}" type="pres">
      <dgm:prSet presAssocID="{AEDCC3FA-8C2B-4EA9-9085-9C45B846D0C1}" presName="connectorText" presStyleLbl="sibTrans2D1" presStyleIdx="2" presStyleCnt="5"/>
      <dgm:spPr/>
    </dgm:pt>
    <dgm:pt modelId="{3026470A-99E0-46A9-A615-9553C6986105}" type="pres">
      <dgm:prSet presAssocID="{61A71264-E001-4E91-A8FF-0598817C3AAA}" presName="node" presStyleLbl="node1" presStyleIdx="3" presStyleCnt="5">
        <dgm:presLayoutVars>
          <dgm:bulletEnabled val="1"/>
        </dgm:presLayoutVars>
      </dgm:prSet>
      <dgm:spPr/>
    </dgm:pt>
    <dgm:pt modelId="{9474BB0F-B514-40A6-9D34-19BD713B65C1}" type="pres">
      <dgm:prSet presAssocID="{43C8693E-5A03-4351-B389-B32C05A2ACCC}" presName="sibTrans" presStyleLbl="sibTrans2D1" presStyleIdx="3" presStyleCnt="5"/>
      <dgm:spPr/>
    </dgm:pt>
    <dgm:pt modelId="{39FC2A1F-5F15-491B-9A44-9A9DF310D967}" type="pres">
      <dgm:prSet presAssocID="{43C8693E-5A03-4351-B389-B32C05A2ACCC}" presName="connectorText" presStyleLbl="sibTrans2D1" presStyleIdx="3" presStyleCnt="5"/>
      <dgm:spPr/>
    </dgm:pt>
    <dgm:pt modelId="{3FC3DC1F-6466-4B5A-ABBC-1BDC5B589209}" type="pres">
      <dgm:prSet presAssocID="{8ED5639F-8828-4B8F-A3A3-2D5B107C973A}" presName="node" presStyleLbl="node1" presStyleIdx="4" presStyleCnt="5">
        <dgm:presLayoutVars>
          <dgm:bulletEnabled val="1"/>
        </dgm:presLayoutVars>
      </dgm:prSet>
      <dgm:spPr/>
    </dgm:pt>
    <dgm:pt modelId="{492B04F8-2ED1-4D80-978E-A8EA502B75A9}" type="pres">
      <dgm:prSet presAssocID="{F344BB63-BF76-4DF5-98AF-C008F146D0B3}" presName="sibTrans" presStyleLbl="sibTrans2D1" presStyleIdx="4" presStyleCnt="5"/>
      <dgm:spPr/>
    </dgm:pt>
    <dgm:pt modelId="{921FF151-868B-46C7-9CB8-555665D5F54B}" type="pres">
      <dgm:prSet presAssocID="{F344BB63-BF76-4DF5-98AF-C008F146D0B3}" presName="connectorText" presStyleLbl="sibTrans2D1" presStyleIdx="4" presStyleCnt="5"/>
      <dgm:spPr/>
    </dgm:pt>
  </dgm:ptLst>
  <dgm:cxnLst>
    <dgm:cxn modelId="{185AB402-BED7-486B-8D78-99E65567AF47}" type="presOf" srcId="{AEDCC3FA-8C2B-4EA9-9085-9C45B846D0C1}" destId="{81DF3A60-EAB0-4271-86BB-DD10D6483AAB}" srcOrd="0" destOrd="0" presId="urn:microsoft.com/office/officeart/2005/8/layout/cycle2"/>
    <dgm:cxn modelId="{65182C04-61BB-4448-8612-BFC3284DAB6B}" srcId="{A2B34D60-BC2F-4D5F-AE1E-4EF2C4DE4C1B}" destId="{BF077F77-BFBA-4C00-B3EB-14DD2AE90444}" srcOrd="1" destOrd="0" parTransId="{AB57A092-32B1-4757-9082-A91ACD4E4F7E}" sibTransId="{EC1A6B0F-8DE4-4181-B478-A271C5DBA995}"/>
    <dgm:cxn modelId="{2A97AE12-98FA-44FA-87A0-CF4A843BABA2}" type="presOf" srcId="{E5B29140-911A-49D3-A9CB-59CD868F81A4}" destId="{D8E727D5-CD98-42BF-A795-6EA06F9324D0}" srcOrd="0" destOrd="0" presId="urn:microsoft.com/office/officeart/2005/8/layout/cycle2"/>
    <dgm:cxn modelId="{E621881D-735B-4D58-8927-A84A578B933B}" type="presOf" srcId="{BE4D5A6E-C1DA-430E-BC0C-487F417D2F4F}" destId="{976B9FBB-2705-4FB5-9FD5-D104A6627061}" srcOrd="0" destOrd="0" presId="urn:microsoft.com/office/officeart/2005/8/layout/cycle2"/>
    <dgm:cxn modelId="{F77CCA1D-1608-4D11-8A60-B808E4BDF218}" type="presOf" srcId="{EC1A6B0F-8DE4-4181-B478-A271C5DBA995}" destId="{E6B7167C-A44A-4510-A385-98CB9E4BBC12}" srcOrd="0" destOrd="0" presId="urn:microsoft.com/office/officeart/2005/8/layout/cycle2"/>
    <dgm:cxn modelId="{F4DC1732-D4C0-4D4B-8F0F-02ADEA97AC92}" type="presOf" srcId="{43C8693E-5A03-4351-B389-B32C05A2ACCC}" destId="{39FC2A1F-5F15-491B-9A44-9A9DF310D967}" srcOrd="1" destOrd="0" presId="urn:microsoft.com/office/officeart/2005/8/layout/cycle2"/>
    <dgm:cxn modelId="{47AF9237-4242-4408-A34C-C7AF082E746E}" srcId="{A2B34D60-BC2F-4D5F-AE1E-4EF2C4DE4C1B}" destId="{BE4D5A6E-C1DA-430E-BC0C-487F417D2F4F}" srcOrd="0" destOrd="0" parTransId="{692E909E-3258-421A-8C94-3B322FD994D1}" sibTransId="{E5B29140-911A-49D3-A9CB-59CD868F81A4}"/>
    <dgm:cxn modelId="{90F8973C-1937-4C4C-BCBD-9E6EBBBED10D}" srcId="{A2B34D60-BC2F-4D5F-AE1E-4EF2C4DE4C1B}" destId="{C7BF5B15-E9C7-4581-A087-EE6A6ABC614F}" srcOrd="2" destOrd="0" parTransId="{5B6E14A9-30C4-43A4-AFDF-305CAFB88BEC}" sibTransId="{AEDCC3FA-8C2B-4EA9-9085-9C45B846D0C1}"/>
    <dgm:cxn modelId="{4B217B43-9891-4A10-AC92-5CAF9F7415CE}" type="presOf" srcId="{43C8693E-5A03-4351-B389-B32C05A2ACCC}" destId="{9474BB0F-B514-40A6-9D34-19BD713B65C1}" srcOrd="0" destOrd="0" presId="urn:microsoft.com/office/officeart/2005/8/layout/cycle2"/>
    <dgm:cxn modelId="{F154BA66-4A0A-4E70-AD29-F3AA26CE19AB}" type="presOf" srcId="{61A71264-E001-4E91-A8FF-0598817C3AAA}" destId="{3026470A-99E0-46A9-A615-9553C6986105}" srcOrd="0" destOrd="0" presId="urn:microsoft.com/office/officeart/2005/8/layout/cycle2"/>
    <dgm:cxn modelId="{6E4B6171-1AE2-49BE-951B-AC2ADA143BC2}" srcId="{A2B34D60-BC2F-4D5F-AE1E-4EF2C4DE4C1B}" destId="{61A71264-E001-4E91-A8FF-0598817C3AAA}" srcOrd="3" destOrd="0" parTransId="{D40AF8B4-420E-49EC-B049-7600EDA3B419}" sibTransId="{43C8693E-5A03-4351-B389-B32C05A2ACCC}"/>
    <dgm:cxn modelId="{1D734585-AA9B-4354-B446-CD41B7F4E73B}" type="presOf" srcId="{F344BB63-BF76-4DF5-98AF-C008F146D0B3}" destId="{921FF151-868B-46C7-9CB8-555665D5F54B}" srcOrd="1" destOrd="0" presId="urn:microsoft.com/office/officeart/2005/8/layout/cycle2"/>
    <dgm:cxn modelId="{B61A768D-1DBB-4B5C-84D6-7AFD3564BBED}" type="presOf" srcId="{A2B34D60-BC2F-4D5F-AE1E-4EF2C4DE4C1B}" destId="{8B1D5DC1-C2AA-4A67-BFBD-5ABD9BF671A8}" srcOrd="0" destOrd="0" presId="urn:microsoft.com/office/officeart/2005/8/layout/cycle2"/>
    <dgm:cxn modelId="{D5E09C9B-E5A4-4FCA-8108-5EDDD6479458}" type="presOf" srcId="{F344BB63-BF76-4DF5-98AF-C008F146D0B3}" destId="{492B04F8-2ED1-4D80-978E-A8EA502B75A9}" srcOrd="0" destOrd="0" presId="urn:microsoft.com/office/officeart/2005/8/layout/cycle2"/>
    <dgm:cxn modelId="{9A8103AD-4DA8-4E60-80F3-9DA42F9CC4B4}" type="presOf" srcId="{BF077F77-BFBA-4C00-B3EB-14DD2AE90444}" destId="{478B2C88-80C3-4549-A432-3734DB069509}" srcOrd="0" destOrd="0" presId="urn:microsoft.com/office/officeart/2005/8/layout/cycle2"/>
    <dgm:cxn modelId="{FA6754BA-34EA-4666-BBE2-E85F7EBB76D4}" type="presOf" srcId="{C7BF5B15-E9C7-4581-A087-EE6A6ABC614F}" destId="{906980D1-38D0-4E39-B7E3-06328AF1D8A5}" srcOrd="0" destOrd="0" presId="urn:microsoft.com/office/officeart/2005/8/layout/cycle2"/>
    <dgm:cxn modelId="{812298C4-2640-433D-8D18-AB3C5EA0DE24}" type="presOf" srcId="{AEDCC3FA-8C2B-4EA9-9085-9C45B846D0C1}" destId="{0C6ADA39-84BF-43DF-B422-F3755B9AC588}" srcOrd="1" destOrd="0" presId="urn:microsoft.com/office/officeart/2005/8/layout/cycle2"/>
    <dgm:cxn modelId="{052DA6ED-927E-44C1-87D4-E6EA2EF40B92}" type="presOf" srcId="{EC1A6B0F-8DE4-4181-B478-A271C5DBA995}" destId="{9CB61A86-BCA7-416B-ACEF-764BB3B92CCB}" srcOrd="1" destOrd="0" presId="urn:microsoft.com/office/officeart/2005/8/layout/cycle2"/>
    <dgm:cxn modelId="{5A2A86F6-69D2-451E-AEE1-F936E526BF55}" srcId="{A2B34D60-BC2F-4D5F-AE1E-4EF2C4DE4C1B}" destId="{8ED5639F-8828-4B8F-A3A3-2D5B107C973A}" srcOrd="4" destOrd="0" parTransId="{B16761F1-15D7-4B94-9A38-3EBF75C86314}" sibTransId="{F344BB63-BF76-4DF5-98AF-C008F146D0B3}"/>
    <dgm:cxn modelId="{3A99F2FC-F94C-42DA-9938-4AB215F00DEE}" type="presOf" srcId="{E5B29140-911A-49D3-A9CB-59CD868F81A4}" destId="{D5150927-38AF-4092-A266-F2C0858E1EE9}" srcOrd="1" destOrd="0" presId="urn:microsoft.com/office/officeart/2005/8/layout/cycle2"/>
    <dgm:cxn modelId="{664907FF-1BB3-466E-8FBF-93DF80EC511C}" type="presOf" srcId="{8ED5639F-8828-4B8F-A3A3-2D5B107C973A}" destId="{3FC3DC1F-6466-4B5A-ABBC-1BDC5B589209}" srcOrd="0" destOrd="0" presId="urn:microsoft.com/office/officeart/2005/8/layout/cycle2"/>
    <dgm:cxn modelId="{16C10055-4281-42D0-B888-07798597A690}" type="presParOf" srcId="{8B1D5DC1-C2AA-4A67-BFBD-5ABD9BF671A8}" destId="{976B9FBB-2705-4FB5-9FD5-D104A6627061}" srcOrd="0" destOrd="0" presId="urn:microsoft.com/office/officeart/2005/8/layout/cycle2"/>
    <dgm:cxn modelId="{84739ED2-B442-470A-B80D-1C780850DD40}" type="presParOf" srcId="{8B1D5DC1-C2AA-4A67-BFBD-5ABD9BF671A8}" destId="{D8E727D5-CD98-42BF-A795-6EA06F9324D0}" srcOrd="1" destOrd="0" presId="urn:microsoft.com/office/officeart/2005/8/layout/cycle2"/>
    <dgm:cxn modelId="{13B08F19-CD96-46CA-93C4-704D9678A02F}" type="presParOf" srcId="{D8E727D5-CD98-42BF-A795-6EA06F9324D0}" destId="{D5150927-38AF-4092-A266-F2C0858E1EE9}" srcOrd="0" destOrd="0" presId="urn:microsoft.com/office/officeart/2005/8/layout/cycle2"/>
    <dgm:cxn modelId="{D574A0C0-9508-4FB2-9CC6-F722FF9F380A}" type="presParOf" srcId="{8B1D5DC1-C2AA-4A67-BFBD-5ABD9BF671A8}" destId="{478B2C88-80C3-4549-A432-3734DB069509}" srcOrd="2" destOrd="0" presId="urn:microsoft.com/office/officeart/2005/8/layout/cycle2"/>
    <dgm:cxn modelId="{90CA4F3A-1630-44CB-A5E4-F2AEE1CD1ADD}" type="presParOf" srcId="{8B1D5DC1-C2AA-4A67-BFBD-5ABD9BF671A8}" destId="{E6B7167C-A44A-4510-A385-98CB9E4BBC12}" srcOrd="3" destOrd="0" presId="urn:microsoft.com/office/officeart/2005/8/layout/cycle2"/>
    <dgm:cxn modelId="{47B92581-2777-4656-AF9F-0D68AFB8179E}" type="presParOf" srcId="{E6B7167C-A44A-4510-A385-98CB9E4BBC12}" destId="{9CB61A86-BCA7-416B-ACEF-764BB3B92CCB}" srcOrd="0" destOrd="0" presId="urn:microsoft.com/office/officeart/2005/8/layout/cycle2"/>
    <dgm:cxn modelId="{5B5820AF-9AB4-4111-8EF8-E5A4349D5B06}" type="presParOf" srcId="{8B1D5DC1-C2AA-4A67-BFBD-5ABD9BF671A8}" destId="{906980D1-38D0-4E39-B7E3-06328AF1D8A5}" srcOrd="4" destOrd="0" presId="urn:microsoft.com/office/officeart/2005/8/layout/cycle2"/>
    <dgm:cxn modelId="{AFF5309C-136D-454F-8AF6-07E67950F5B2}" type="presParOf" srcId="{8B1D5DC1-C2AA-4A67-BFBD-5ABD9BF671A8}" destId="{81DF3A60-EAB0-4271-86BB-DD10D6483AAB}" srcOrd="5" destOrd="0" presId="urn:microsoft.com/office/officeart/2005/8/layout/cycle2"/>
    <dgm:cxn modelId="{E43F56CC-A491-4CB7-ACFC-DB0AAB245EFD}" type="presParOf" srcId="{81DF3A60-EAB0-4271-86BB-DD10D6483AAB}" destId="{0C6ADA39-84BF-43DF-B422-F3755B9AC588}" srcOrd="0" destOrd="0" presId="urn:microsoft.com/office/officeart/2005/8/layout/cycle2"/>
    <dgm:cxn modelId="{8108AA7D-644C-452F-9C78-88E4067836FE}" type="presParOf" srcId="{8B1D5DC1-C2AA-4A67-BFBD-5ABD9BF671A8}" destId="{3026470A-99E0-46A9-A615-9553C6986105}" srcOrd="6" destOrd="0" presId="urn:microsoft.com/office/officeart/2005/8/layout/cycle2"/>
    <dgm:cxn modelId="{42767163-ABE7-402F-BF40-F963C40D0BEF}" type="presParOf" srcId="{8B1D5DC1-C2AA-4A67-BFBD-5ABD9BF671A8}" destId="{9474BB0F-B514-40A6-9D34-19BD713B65C1}" srcOrd="7" destOrd="0" presId="urn:microsoft.com/office/officeart/2005/8/layout/cycle2"/>
    <dgm:cxn modelId="{8C76349F-BA6A-47E7-B75A-199AF2B20278}" type="presParOf" srcId="{9474BB0F-B514-40A6-9D34-19BD713B65C1}" destId="{39FC2A1F-5F15-491B-9A44-9A9DF310D967}" srcOrd="0" destOrd="0" presId="urn:microsoft.com/office/officeart/2005/8/layout/cycle2"/>
    <dgm:cxn modelId="{7B77C16E-16AE-4D8F-A986-DC313C2FDC1D}" type="presParOf" srcId="{8B1D5DC1-C2AA-4A67-BFBD-5ABD9BF671A8}" destId="{3FC3DC1F-6466-4B5A-ABBC-1BDC5B589209}" srcOrd="8" destOrd="0" presId="urn:microsoft.com/office/officeart/2005/8/layout/cycle2"/>
    <dgm:cxn modelId="{718D7817-A173-4ADE-BFC6-A6EC7973FE6F}" type="presParOf" srcId="{8B1D5DC1-C2AA-4A67-BFBD-5ABD9BF671A8}" destId="{492B04F8-2ED1-4D80-978E-A8EA502B75A9}" srcOrd="9" destOrd="0" presId="urn:microsoft.com/office/officeart/2005/8/layout/cycle2"/>
    <dgm:cxn modelId="{CC65929D-515B-4797-82F2-2EC132F2F20C}" type="presParOf" srcId="{492B04F8-2ED1-4D80-978E-A8EA502B75A9}" destId="{921FF151-868B-46C7-9CB8-555665D5F54B}"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B9FBB-2705-4FB5-9FD5-D104A6627061}">
      <dsp:nvSpPr>
        <dsp:cNvPr id="0" name=""/>
        <dsp:cNvSpPr/>
      </dsp:nvSpPr>
      <dsp:spPr>
        <a:xfrm>
          <a:off x="4392391" y="271"/>
          <a:ext cx="619940" cy="61994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Forming</a:t>
          </a:r>
        </a:p>
      </dsp:txBody>
      <dsp:txXfrm>
        <a:off x="4483179" y="91059"/>
        <a:ext cx="438364" cy="438364"/>
      </dsp:txXfrm>
    </dsp:sp>
    <dsp:sp modelId="{D8E727D5-CD98-42BF-A795-6EA06F9324D0}">
      <dsp:nvSpPr>
        <dsp:cNvPr id="0" name=""/>
        <dsp:cNvSpPr/>
      </dsp:nvSpPr>
      <dsp:spPr>
        <a:xfrm rot="2160000">
          <a:off x="4992653" y="476275"/>
          <a:ext cx="164447" cy="2092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97364" y="503622"/>
        <a:ext cx="115113" cy="125537"/>
      </dsp:txXfrm>
    </dsp:sp>
    <dsp:sp modelId="{478B2C88-80C3-4549-A432-3734DB069509}">
      <dsp:nvSpPr>
        <dsp:cNvPr id="0" name=""/>
        <dsp:cNvSpPr/>
      </dsp:nvSpPr>
      <dsp:spPr>
        <a:xfrm>
          <a:off x="5144953" y="547040"/>
          <a:ext cx="619940" cy="61994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Storming</a:t>
          </a:r>
        </a:p>
      </dsp:txBody>
      <dsp:txXfrm>
        <a:off x="5235741" y="637828"/>
        <a:ext cx="438364" cy="438364"/>
      </dsp:txXfrm>
    </dsp:sp>
    <dsp:sp modelId="{E6B7167C-A44A-4510-A385-98CB9E4BBC12}">
      <dsp:nvSpPr>
        <dsp:cNvPr id="0" name=""/>
        <dsp:cNvSpPr/>
      </dsp:nvSpPr>
      <dsp:spPr>
        <a:xfrm rot="6480000">
          <a:off x="5230411" y="1190314"/>
          <a:ext cx="164447" cy="2092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62701" y="1208700"/>
        <a:ext cx="115113" cy="125537"/>
      </dsp:txXfrm>
    </dsp:sp>
    <dsp:sp modelId="{906980D1-38D0-4E39-B7E3-06328AF1D8A5}">
      <dsp:nvSpPr>
        <dsp:cNvPr id="0" name=""/>
        <dsp:cNvSpPr/>
      </dsp:nvSpPr>
      <dsp:spPr>
        <a:xfrm>
          <a:off x="4857500" y="1431730"/>
          <a:ext cx="619940" cy="61994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Norming</a:t>
          </a:r>
        </a:p>
      </dsp:txBody>
      <dsp:txXfrm>
        <a:off x="4948288" y="1522518"/>
        <a:ext cx="438364" cy="438364"/>
      </dsp:txXfrm>
    </dsp:sp>
    <dsp:sp modelId="{81DF3A60-EAB0-4271-86BB-DD10D6483AAB}">
      <dsp:nvSpPr>
        <dsp:cNvPr id="0" name=""/>
        <dsp:cNvSpPr/>
      </dsp:nvSpPr>
      <dsp:spPr>
        <a:xfrm rot="10800000">
          <a:off x="4624791" y="1637085"/>
          <a:ext cx="164447" cy="2092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674125" y="1678931"/>
        <a:ext cx="115113" cy="125537"/>
      </dsp:txXfrm>
    </dsp:sp>
    <dsp:sp modelId="{3026470A-99E0-46A9-A615-9553C6986105}">
      <dsp:nvSpPr>
        <dsp:cNvPr id="0" name=""/>
        <dsp:cNvSpPr/>
      </dsp:nvSpPr>
      <dsp:spPr>
        <a:xfrm>
          <a:off x="3927282" y="1431730"/>
          <a:ext cx="619940" cy="61994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Performing</a:t>
          </a:r>
        </a:p>
      </dsp:txBody>
      <dsp:txXfrm>
        <a:off x="4018070" y="1522518"/>
        <a:ext cx="438364" cy="438364"/>
      </dsp:txXfrm>
    </dsp:sp>
    <dsp:sp modelId="{9474BB0F-B514-40A6-9D34-19BD713B65C1}">
      <dsp:nvSpPr>
        <dsp:cNvPr id="0" name=""/>
        <dsp:cNvSpPr/>
      </dsp:nvSpPr>
      <dsp:spPr>
        <a:xfrm rot="15120000">
          <a:off x="4012740" y="1199167"/>
          <a:ext cx="164447" cy="2092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045030" y="1264473"/>
        <a:ext cx="115113" cy="125537"/>
      </dsp:txXfrm>
    </dsp:sp>
    <dsp:sp modelId="{3FC3DC1F-6466-4B5A-ABBC-1BDC5B589209}">
      <dsp:nvSpPr>
        <dsp:cNvPr id="0" name=""/>
        <dsp:cNvSpPr/>
      </dsp:nvSpPr>
      <dsp:spPr>
        <a:xfrm>
          <a:off x="3639828" y="547040"/>
          <a:ext cx="619940" cy="61994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Adjourning</a:t>
          </a:r>
        </a:p>
      </dsp:txBody>
      <dsp:txXfrm>
        <a:off x="3730616" y="637828"/>
        <a:ext cx="438364" cy="438364"/>
      </dsp:txXfrm>
    </dsp:sp>
    <dsp:sp modelId="{492B04F8-2ED1-4D80-978E-A8EA502B75A9}">
      <dsp:nvSpPr>
        <dsp:cNvPr id="0" name=""/>
        <dsp:cNvSpPr/>
      </dsp:nvSpPr>
      <dsp:spPr>
        <a:xfrm rot="19440000">
          <a:off x="4240091" y="481747"/>
          <a:ext cx="164447" cy="20922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44802" y="538092"/>
        <a:ext cx="115113" cy="12553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8/24/2018</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8/24/2018</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balancecareers.com/personal-courage-and-conflict-resolution-at-work-1916653"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thebalancecareers.com/how-to-make-your-job-meaningful-work-4156682"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forbes.com/sites/alankohll/2018/01/31/5-ways-social-connections-can-enhance-your-employee-wellness-program/" TargetMode="External"/><Relationship Id="rId3" Type="http://schemas.openxmlformats.org/officeDocument/2006/relationships/hyperlink" Target="https://m.qualitydigest.com/?url=https://www.qualitydigest.com/inside/quality-insider-article/strategies-and-solutions-solving-team-problems.html&amp;width=412" TargetMode="External"/><Relationship Id="rId7" Type="http://schemas.openxmlformats.org/officeDocument/2006/relationships/hyperlink" Target="https://www.business.com/articles/michael-henman-solving-team-dysfunction-how-to-move-your-team-from-storming-to-performing/" TargetMode="External"/><Relationship Id="rId12" Type="http://schemas.openxmlformats.org/officeDocument/2006/relationships/hyperlink" Target="https://quizlet.com/92203159/tuckman-and-four-stages-of-group-development-flash-cards/"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thebalancecareers.com/encourage-meaningful-needed-conflict-1917870" TargetMode="External"/><Relationship Id="rId11" Type="http://schemas.openxmlformats.org/officeDocument/2006/relationships/hyperlink" Target="https://www.luther.edu/diversity/about/what-is-diversity/" TargetMode="External"/><Relationship Id="rId5" Type="http://schemas.openxmlformats.org/officeDocument/2006/relationships/hyperlink" Target="https://www.sandler.com/blog/ways-to-deal-with-team-conflict-effectively" TargetMode="External"/><Relationship Id="rId10" Type="http://schemas.openxmlformats.org/officeDocument/2006/relationships/hyperlink" Target="https://www.sandler.com/blog/6-benefits-of-teamwork-in-the-workplace" TargetMode="External"/><Relationship Id="rId4" Type="http://schemas.openxmlformats.org/officeDocument/2006/relationships/hyperlink" Target="https://m.huffpost.com/us/entry/5" TargetMode="External"/><Relationship Id="rId9" Type="http://schemas.openxmlformats.org/officeDocument/2006/relationships/hyperlink" Target="https://www.mindtools.com/pages/article/newLDR_86.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my name is </a:t>
            </a:r>
            <a:r>
              <a:rPr lang="en-US" sz="1200" kern="1200" dirty="0" err="1">
                <a:solidFill>
                  <a:schemeClr val="tx1"/>
                </a:solidFill>
                <a:effectLst/>
                <a:latin typeface="+mn-lt"/>
                <a:ea typeface="+mn-ea"/>
                <a:cs typeface="+mn-cs"/>
              </a:rPr>
              <a:t>Ruqueya</a:t>
            </a:r>
            <a:r>
              <a:rPr lang="en-US" sz="1200" kern="1200" dirty="0">
                <a:solidFill>
                  <a:schemeClr val="tx1"/>
                </a:solidFill>
                <a:effectLst/>
                <a:latin typeface="+mn-lt"/>
                <a:ea typeface="+mn-ea"/>
                <a:cs typeface="+mn-cs"/>
              </a:rPr>
              <a:t> Rahman.  We are from CIRR (sear) consultancy company.  I am here to talk about=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Benefit of team work=more effective for business, more idea, creativity. Working together will help achieve more, can help you with decision making.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Build trust amongst team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more conflict management skills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time saving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415312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Forming= At this stage everyone coming together.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depending on the leader (ask questions)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may have little disagreement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some members push boundaries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not sure about goal.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Diversity = each individual is unique, race. Religion, sex, political and physical abilities.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Now I’m going to hand you to camelia.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5</a:t>
            </a:fld>
            <a:endParaRPr lang="en-US"/>
          </a:p>
        </p:txBody>
      </p:sp>
    </p:spTree>
    <p:extLst>
      <p:ext uri="{BB962C8B-B14F-4D97-AF65-F5344CB8AC3E}">
        <p14:creationId xmlns:p14="http://schemas.microsoft.com/office/powerpoint/2010/main" val="2140805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solve conflict that is caused through diversity by:</a:t>
            </a:r>
          </a:p>
          <a:p>
            <a:r>
              <a:rPr lang="en-GB" dirty="0"/>
              <a:t>• Asking each other questions to gain an understanding of each other’s backgrounds and beliefs</a:t>
            </a:r>
          </a:p>
          <a:p>
            <a:r>
              <a:rPr lang="en-GB" dirty="0"/>
              <a:t>•</a:t>
            </a:r>
            <a:r>
              <a:rPr lang="en-GB" baseline="0" dirty="0"/>
              <a:t> </a:t>
            </a:r>
            <a:r>
              <a:rPr lang="en-GB" dirty="0"/>
              <a:t>Having patience with individuals whom may not be 100% confident with the English language and helping them along the way</a:t>
            </a:r>
          </a:p>
          <a:p>
            <a:r>
              <a:rPr lang="en-GB" dirty="0"/>
              <a:t>•</a:t>
            </a:r>
            <a:r>
              <a:rPr lang="en-GB" baseline="0" dirty="0"/>
              <a:t> </a:t>
            </a:r>
            <a:r>
              <a:rPr lang="en-GB" dirty="0"/>
              <a:t>Listening to each other’s opinions and acknowledging that your ideas will not be the same.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7</a:t>
            </a:fld>
            <a:endParaRPr lang="en-US"/>
          </a:p>
        </p:txBody>
      </p:sp>
    </p:spTree>
    <p:extLst>
      <p:ext uri="{BB962C8B-B14F-4D97-AF65-F5344CB8AC3E}">
        <p14:creationId xmlns:p14="http://schemas.microsoft.com/office/powerpoint/2010/main" val="1207816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main reasons for conflict: </a:t>
            </a:r>
          </a:p>
          <a:p>
            <a:r>
              <a:rPr lang="en-GB" dirty="0"/>
              <a:t>•</a:t>
            </a:r>
            <a:r>
              <a:rPr lang="en-GB" baseline="0" dirty="0"/>
              <a:t> </a:t>
            </a:r>
            <a:r>
              <a:rPr lang="en-GB" dirty="0"/>
              <a:t>Having different preferences to the way you like to work, doing the same task but in a different style to another colleague which may annoy them because you are not doing things the way they are. In order to manage this conflict, colleagues should attend training to gain an understanding of the different ways people can work and hopefully conflict can be prevented.</a:t>
            </a:r>
          </a:p>
          <a:p>
            <a:endParaRPr lang="en-GB" dirty="0"/>
          </a:p>
          <a:p>
            <a:endParaRPr lang="en-GB" dirty="0"/>
          </a:p>
          <a:p>
            <a:endParaRPr lang="en-GB" dirty="0"/>
          </a:p>
          <a:p>
            <a:r>
              <a:rPr lang="en-GB" dirty="0"/>
              <a:t>•</a:t>
            </a:r>
            <a:r>
              <a:rPr lang="en-GB" baseline="0" dirty="0"/>
              <a:t> </a:t>
            </a:r>
            <a:r>
              <a:rPr lang="en-GB" dirty="0"/>
              <a:t>Choosing who will control the group can also cause conflict. Some individuals may take it personally so in order to manage this they could do a poll - each person of the group voting for who they want to become leader - choosing an individual who has interpersonal skills to be an effective team leader. This should help avoid conflict because you all come to an agreement of this idea</a:t>
            </a:r>
          </a:p>
          <a:p>
            <a:endParaRPr lang="en-GB" dirty="0"/>
          </a:p>
          <a:p>
            <a:r>
              <a:rPr lang="en-GB" dirty="0"/>
              <a:t>•</a:t>
            </a:r>
            <a:r>
              <a:rPr lang="en-GB" baseline="0" dirty="0"/>
              <a:t> </a:t>
            </a:r>
            <a:r>
              <a:rPr lang="en-GB" dirty="0"/>
              <a:t>Having to accept the existence of each other and their personalities. Depending on each person’s personality some people may find it harder to get to know new people whom they are not comfortable around. To manage this conflict, they should try incorporating icebreaker games when they first come together as a team so that they can give each other a chance to get to know each other individually. Another way they could manage the conflict is to attend a fun session of team working training where they could </a:t>
            </a:r>
          </a:p>
          <a:p>
            <a:endParaRPr lang="en-GB" dirty="0"/>
          </a:p>
          <a:p>
            <a:r>
              <a:rPr lang="en-GB" dirty="0"/>
              <a:t>•</a:t>
            </a:r>
            <a:r>
              <a:rPr lang="en-GB" baseline="0" dirty="0"/>
              <a:t> C</a:t>
            </a:r>
            <a:r>
              <a:rPr lang="en-GB" dirty="0"/>
              <a:t>lear hierarchy should be established.</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3794948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process that includes 5 steps you can go through in order to manage the conflict that may be occurring within the team. </a:t>
            </a:r>
          </a:p>
          <a:p>
            <a:endParaRPr lang="en-GB" dirty="0"/>
          </a:p>
          <a:p>
            <a:r>
              <a:rPr lang="en-GB" dirty="0"/>
              <a:t>1.</a:t>
            </a:r>
            <a:r>
              <a:rPr lang="en-GB" baseline="0" dirty="0"/>
              <a:t> </a:t>
            </a:r>
            <a:r>
              <a:rPr lang="en-GB" dirty="0"/>
              <a:t>Recognising and understanding the issue and seeing exactly where everything has gone wrong.</a:t>
            </a:r>
          </a:p>
          <a:p>
            <a:endParaRPr lang="en-GB" dirty="0"/>
          </a:p>
          <a:p>
            <a:r>
              <a:rPr lang="en-GB" dirty="0"/>
              <a:t>2.</a:t>
            </a:r>
            <a:r>
              <a:rPr lang="en-GB" baseline="0" dirty="0"/>
              <a:t> </a:t>
            </a:r>
            <a:r>
              <a:rPr lang="en-GB" dirty="0"/>
              <a:t>Stop arguing/debating. </a:t>
            </a:r>
          </a:p>
          <a:p>
            <a:endParaRPr lang="en-GB" dirty="0"/>
          </a:p>
          <a:p>
            <a:r>
              <a:rPr lang="en-GB" dirty="0"/>
              <a:t>3.</a:t>
            </a:r>
            <a:r>
              <a:rPr lang="en-GB" baseline="0" dirty="0"/>
              <a:t> </a:t>
            </a:r>
            <a:r>
              <a:rPr lang="en-GB" dirty="0"/>
              <a:t>Think about what you’ve both or all said and then LISTEN to each other’s side of the argument.</a:t>
            </a:r>
          </a:p>
          <a:p>
            <a:endParaRPr lang="en-GB" dirty="0"/>
          </a:p>
          <a:p>
            <a:r>
              <a:rPr lang="en-GB" dirty="0"/>
              <a:t>4.</a:t>
            </a:r>
            <a:r>
              <a:rPr lang="en-GB" baseline="0" dirty="0"/>
              <a:t> </a:t>
            </a:r>
            <a:r>
              <a:rPr lang="en-GB" dirty="0"/>
              <a:t>See which side of the argument is lacking in reasoning by examining facts and opinions.</a:t>
            </a:r>
          </a:p>
          <a:p>
            <a:endParaRPr lang="en-GB" dirty="0"/>
          </a:p>
          <a:p>
            <a:r>
              <a:rPr lang="en-GB" dirty="0"/>
              <a:t>5.</a:t>
            </a:r>
            <a:r>
              <a:rPr lang="en-GB" baseline="0" dirty="0"/>
              <a:t> </a:t>
            </a:r>
            <a:r>
              <a:rPr lang="en-GB" dirty="0"/>
              <a:t>Understand and accept each other ideas, set aside the issue and move on. </a:t>
            </a:r>
          </a:p>
        </p:txBody>
      </p:sp>
      <p:sp>
        <p:nvSpPr>
          <p:cNvPr id="4" name="Slide Number Placeholder 3"/>
          <p:cNvSpPr>
            <a:spLocks noGrp="1"/>
          </p:cNvSpPr>
          <p:nvPr>
            <p:ph type="sldNum" sz="quarter" idx="5"/>
          </p:nvPr>
        </p:nvSpPr>
        <p:spPr/>
        <p:txBody>
          <a:bodyPr/>
          <a:lstStyle/>
          <a:p>
            <a:fld id="{333E963C-1534-4F8D-B2A7-66D81AA25953}" type="slidenum">
              <a:rPr lang="en-US" smtClean="0"/>
              <a:t>9</a:t>
            </a:fld>
            <a:endParaRPr lang="en-US"/>
          </a:p>
        </p:txBody>
      </p:sp>
    </p:spTree>
    <p:extLst>
      <p:ext uri="{BB962C8B-B14F-4D97-AF65-F5344CB8AC3E}">
        <p14:creationId xmlns:p14="http://schemas.microsoft.com/office/powerpoint/2010/main" val="3787427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the storm has passed we are ready to get on with the task at hand.</a:t>
            </a:r>
          </a:p>
          <a:p>
            <a:r>
              <a:rPr lang="en-GB" dirty="0"/>
              <a:t>The team must start by establishing a leader.</a:t>
            </a:r>
          </a:p>
          <a:p>
            <a:r>
              <a:rPr lang="en-GB" dirty="0"/>
              <a:t>This role is important in the group as they will it give structure and purpose to it.</a:t>
            </a:r>
          </a:p>
          <a:p>
            <a:endParaRPr lang="en-GB" dirty="0"/>
          </a:p>
          <a:p>
            <a:r>
              <a:rPr lang="en-GB" dirty="0"/>
              <a:t>The need for conflict is over, we should see a hierarchy establishing, stronger members of the group will naturally push for the leadership and supervisor roles, helping other members find a fitting position. It is important to build trust, by acknowledging the strength and weaknesses of the individuals you can position them into the right role with confidence. Each individual is valuable, they have been purposely selected. It is not uncommon for the team to look to the leader to give them a clear understanding of why they have come together, some groups are not given their tasks straight away so a leader is needed to control the environment. It is counter productive introducing the task to a unsettled group.</a:t>
            </a:r>
          </a:p>
          <a:p>
            <a:r>
              <a:rPr lang="en-GB" dirty="0"/>
              <a:t>.</a:t>
            </a:r>
          </a:p>
        </p:txBody>
      </p:sp>
      <p:sp>
        <p:nvSpPr>
          <p:cNvPr id="4" name="Slide Number Placeholder 3"/>
          <p:cNvSpPr>
            <a:spLocks noGrp="1"/>
          </p:cNvSpPr>
          <p:nvPr>
            <p:ph type="sldNum" sz="quarter" idx="5"/>
          </p:nvPr>
        </p:nvSpPr>
        <p:spPr/>
        <p:txBody>
          <a:bodyPr/>
          <a:lstStyle/>
          <a:p>
            <a:fld id="{333E963C-1534-4F8D-B2A7-66D81AA25953}" type="slidenum">
              <a:rPr lang="en-US" smtClean="0"/>
              <a:t>10</a:t>
            </a:fld>
            <a:endParaRPr lang="en-US"/>
          </a:p>
        </p:txBody>
      </p:sp>
    </p:spTree>
    <p:extLst>
      <p:ext uri="{BB962C8B-B14F-4D97-AF65-F5344CB8AC3E}">
        <p14:creationId xmlns:p14="http://schemas.microsoft.com/office/powerpoint/2010/main" val="1599150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established that a strong leader is needed to head the team, the authority must be accepted by the group in order for them to flourish. Without a leader we can not transition into the next phase of the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member must be scrutinised to find their best quality and devise a way to display them. Whilst this stage is developing we will see informal groups staring to grow as members find common ground on which to build relationships. This also pushes them to help each other more as some members now identify as friends.</a:t>
            </a:r>
          </a:p>
          <a:p>
            <a:r>
              <a:rPr lang="en-GB" dirty="0"/>
              <a:t>The teams structure and their strength is all based on these developments, the leader will help keep the group on tract and ensure everyone is fulfilling their role.</a:t>
            </a:r>
          </a:p>
          <a:p>
            <a:r>
              <a:rPr lang="en-GB" dirty="0"/>
              <a:t>The relationships made in the group will help eradicate social loafing, establishing a strong work ethic amongst the group.</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11</a:t>
            </a:fld>
            <a:endParaRPr lang="en-US"/>
          </a:p>
        </p:txBody>
      </p:sp>
    </p:spTree>
    <p:extLst>
      <p:ext uri="{BB962C8B-B14F-4D97-AF65-F5344CB8AC3E}">
        <p14:creationId xmlns:p14="http://schemas.microsoft.com/office/powerpoint/2010/main" val="569906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groups working environment is important, we need it to be calm and tranquil, a hectic environment leads to a hectic work practice. The team leader must set the work standard, ensuring that each member know what is expected of them and aims to meet the expectations of the group not their own perception of what is expected. You must understand that what the leader has in mind, may be different to what the team are thinking collectively and also different to the individual performing the task. For example, the finished result may be what the individual interpreted from the group, who passed the idea down from the member heading the group, now we have 3 different ideas for the same procedure all ending in different results, its important to be able to have a team who can move in sync and produce an all round of equal quality and standards piece of work.</a:t>
            </a:r>
          </a:p>
        </p:txBody>
      </p:sp>
      <p:sp>
        <p:nvSpPr>
          <p:cNvPr id="4" name="Slide Number Placeholder 3"/>
          <p:cNvSpPr>
            <a:spLocks noGrp="1"/>
          </p:cNvSpPr>
          <p:nvPr>
            <p:ph type="sldNum" sz="quarter" idx="5"/>
          </p:nvPr>
        </p:nvSpPr>
        <p:spPr/>
        <p:txBody>
          <a:bodyPr/>
          <a:lstStyle/>
          <a:p>
            <a:fld id="{333E963C-1534-4F8D-B2A7-66D81AA25953}" type="slidenum">
              <a:rPr lang="en-US" smtClean="0"/>
              <a:t>12</a:t>
            </a:fld>
            <a:endParaRPr lang="en-US"/>
          </a:p>
        </p:txBody>
      </p:sp>
    </p:spTree>
    <p:extLst>
      <p:ext uri="{BB962C8B-B14F-4D97-AF65-F5344CB8AC3E}">
        <p14:creationId xmlns:p14="http://schemas.microsoft.com/office/powerpoint/2010/main" val="667245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we have a strong hierarchy, a enthusiastic team, the correct working environment and trust amongst the team, they can move to the next stage. </a:t>
            </a:r>
          </a:p>
          <a:p>
            <a:r>
              <a:rPr lang="en-GB" dirty="0"/>
              <a:t>Without the finalisation of rules, the quality of work will drop, if members do not have the same expectancy, the quality of work will drop, we have to ensure the group have gone through ever stage of development in order to expect a quality standard of work from the team and no arise of team conflict.</a:t>
            </a:r>
          </a:p>
        </p:txBody>
      </p:sp>
      <p:sp>
        <p:nvSpPr>
          <p:cNvPr id="4" name="Slide Number Placeholder 3"/>
          <p:cNvSpPr>
            <a:spLocks noGrp="1"/>
          </p:cNvSpPr>
          <p:nvPr>
            <p:ph type="sldNum" sz="quarter" idx="5"/>
          </p:nvPr>
        </p:nvSpPr>
        <p:spPr/>
        <p:txBody>
          <a:bodyPr/>
          <a:lstStyle/>
          <a:p>
            <a:fld id="{333E963C-1534-4F8D-B2A7-66D81AA25953}" type="slidenum">
              <a:rPr lang="en-US" smtClean="0"/>
              <a:t>13</a:t>
            </a:fld>
            <a:endParaRPr lang="en-US"/>
          </a:p>
        </p:txBody>
      </p:sp>
    </p:spTree>
    <p:extLst>
      <p:ext uri="{BB962C8B-B14F-4D97-AF65-F5344CB8AC3E}">
        <p14:creationId xmlns:p14="http://schemas.microsoft.com/office/powerpoint/2010/main" val="2112430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0" i="0" u="none" strike="noStrike" kern="1200" dirty="0">
                <a:solidFill>
                  <a:schemeClr val="tx1"/>
                </a:solidFill>
                <a:effectLst/>
                <a:latin typeface="+mn-lt"/>
                <a:ea typeface="+mn-ea"/>
                <a:cs typeface="+mn-cs"/>
              </a:rPr>
              <a:t>When a team is performing at its best, you’ll usually find that each team member has clear responsibilities. Just as importantly, you’ll see that every role needed to achieve the team’s goal is being performed fully and well. But often, despite clear roles and responsibilities, a team will fall short of its full potential.</a:t>
            </a:r>
            <a:endParaRPr lang="en-GB" b="0" dirty="0">
              <a:effectLst/>
            </a:endParaRPr>
          </a:p>
          <a:p>
            <a:pPr rtl="0"/>
            <a:br>
              <a:rPr lang="en-GB" b="0" dirty="0">
                <a:effectLst/>
              </a:rPr>
            </a:br>
            <a:r>
              <a:rPr lang="en-GB" sz="1200" b="0" i="0" u="none" strike="noStrike" kern="1200" dirty="0">
                <a:solidFill>
                  <a:schemeClr val="tx1"/>
                </a:solidFill>
                <a:effectLst/>
                <a:latin typeface="+mn-lt"/>
                <a:ea typeface="+mn-ea"/>
                <a:cs typeface="+mn-cs"/>
              </a:rPr>
              <a:t>According to Belbin “the useful people to have in teams are those who possess strengths or characteristics which serve a need without duplicating those already there.</a:t>
            </a:r>
            <a:endParaRPr lang="en-GB" b="0" dirty="0">
              <a:effectLst/>
            </a:endParaRPr>
          </a:p>
          <a:p>
            <a:r>
              <a:rPr lang="en-GB" sz="1200" b="0" i="0" u="none" strike="noStrike" kern="1200" dirty="0">
                <a:solidFill>
                  <a:schemeClr val="tx1"/>
                </a:solidFill>
                <a:effectLst/>
                <a:latin typeface="+mn-lt"/>
                <a:ea typeface="+mn-ea"/>
                <a:cs typeface="+mn-cs"/>
              </a:rPr>
              <a:t>Conflict avoidance is most frequently the topic when a conflict in organizations is discussed. </a:t>
            </a:r>
            <a:r>
              <a:rPr lang="en-GB" sz="1200" b="0" i="0" u="none" strike="noStrike" kern="1200" dirty="0">
                <a:solidFill>
                  <a:schemeClr val="tx1"/>
                </a:solidFill>
                <a:effectLst/>
                <a:latin typeface="+mn-lt"/>
                <a:ea typeface="+mn-ea"/>
                <a:cs typeface="+mn-cs"/>
                <a:hlinkClick r:id="rId3"/>
              </a:rPr>
              <a:t>Conflict resolution</a:t>
            </a:r>
            <a:r>
              <a:rPr lang="en-GB" sz="1200" b="0" i="0" u="none" strike="noStrike" kern="1200" dirty="0">
                <a:solidFill>
                  <a:schemeClr val="tx1"/>
                </a:solidFill>
                <a:effectLst/>
                <a:latin typeface="+mn-lt"/>
                <a:ea typeface="+mn-ea"/>
                <a:cs typeface="+mn-cs"/>
              </a:rPr>
              <a:t> - as quickly as possible - is the second most frequent topic. This is bad news because </a:t>
            </a:r>
            <a:r>
              <a:rPr lang="en-GB" sz="1200" b="0" i="0" u="none" strike="noStrike" kern="1200" dirty="0">
                <a:solidFill>
                  <a:schemeClr val="tx1"/>
                </a:solidFill>
                <a:effectLst/>
                <a:latin typeface="+mn-lt"/>
                <a:ea typeface="+mn-ea"/>
                <a:cs typeface="+mn-cs"/>
                <a:hlinkClick r:id="rId4"/>
              </a:rPr>
              <a:t>meaningful work</a:t>
            </a:r>
            <a:r>
              <a:rPr lang="en-GB" sz="1200" b="0" i="0" u="none" strike="noStrike" kern="1200" dirty="0">
                <a:solidFill>
                  <a:schemeClr val="tx1"/>
                </a:solidFill>
                <a:effectLst/>
                <a:latin typeface="+mn-lt"/>
                <a:ea typeface="+mn-ea"/>
                <a:cs typeface="+mn-cs"/>
              </a:rPr>
              <a:t> conflict is a cornerstone in healthy, successful organizations. Conflict is necessary for effective problem solving and for effective interpersonal relationships.</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0" i="0" u="none" strike="noStrike" kern="1200" dirty="0">
                <a:solidFill>
                  <a:schemeClr val="tx1"/>
                </a:solidFill>
                <a:effectLst/>
                <a:latin typeface="+mn-lt"/>
                <a:ea typeface="+mn-ea"/>
                <a:cs typeface="+mn-cs"/>
              </a:rPr>
              <a:t>There are 5 steps to an effective team.</a:t>
            </a:r>
            <a:endParaRPr lang="en-GB" b="0" dirty="0">
              <a:effectLst/>
            </a:endParaRPr>
          </a:p>
          <a:p>
            <a:pPr rtl="0"/>
            <a:r>
              <a:rPr lang="en-GB" sz="1200" b="0" i="0" u="none" strike="noStrike" kern="1200" dirty="0">
                <a:solidFill>
                  <a:schemeClr val="tx1"/>
                </a:solidFill>
                <a:effectLst/>
                <a:latin typeface="+mn-lt"/>
                <a:ea typeface="+mn-ea"/>
                <a:cs typeface="+mn-cs"/>
              </a:rPr>
              <a:t>Establish leadership… If your employees trust the decisions you make, they will work better even when you’re not around.</a:t>
            </a:r>
            <a:endParaRPr lang="en-GB" b="0" dirty="0">
              <a:effectLst/>
            </a:endParaRPr>
          </a:p>
          <a:p>
            <a:pPr rtl="0"/>
            <a:r>
              <a:rPr lang="en-GB" sz="1200" b="0" i="0" u="none" strike="noStrike" kern="1200" dirty="0">
                <a:solidFill>
                  <a:schemeClr val="tx1"/>
                </a:solidFill>
                <a:effectLst/>
                <a:latin typeface="+mn-lt"/>
                <a:ea typeface="+mn-ea"/>
                <a:cs typeface="+mn-cs"/>
              </a:rPr>
              <a:t>Establish relationships… Trying to get to know each of your employees, their likes and dislikes, this will, in turn help you in deciding which team member fits where. Also try to include them in decision making, as this will encourage them to join together and  develop problem solving skills.</a:t>
            </a:r>
            <a:endParaRPr lang="en-GB" b="0" dirty="0">
              <a:effectLst/>
            </a:endParaRPr>
          </a:p>
          <a:p>
            <a:pPr rtl="0"/>
            <a:r>
              <a:rPr lang="en-GB" sz="1200" b="0" i="0" u="none" strike="noStrike" kern="1200" dirty="0">
                <a:solidFill>
                  <a:schemeClr val="tx1"/>
                </a:solidFill>
                <a:effectLst/>
                <a:latin typeface="+mn-lt"/>
                <a:ea typeface="+mn-ea"/>
                <a:cs typeface="+mn-cs"/>
              </a:rPr>
              <a:t>Building relationships amongst employees… Examine the way your team is working together, if you think there is tension between them, listen to both sides and act as a mediator in resolving any issues amongst them.</a:t>
            </a:r>
            <a:endParaRPr lang="en-GB" b="0" dirty="0">
              <a:effectLst/>
            </a:endParaRPr>
          </a:p>
          <a:p>
            <a:pPr rtl="0"/>
            <a:br>
              <a:rPr lang="en-GB" b="0" dirty="0">
                <a:effectLst/>
              </a:rPr>
            </a:br>
            <a:r>
              <a:rPr lang="en-GB" sz="1200" b="0" i="0" u="none" strike="noStrike" kern="1200" dirty="0">
                <a:solidFill>
                  <a:schemeClr val="tx1"/>
                </a:solidFill>
                <a:effectLst/>
                <a:latin typeface="+mn-lt"/>
                <a:ea typeface="+mn-ea"/>
                <a:cs typeface="+mn-cs"/>
              </a:rPr>
              <a:t>Foster team work… Once relations between the employees are established, it’s time to help them work together effectively. Be open to suggestions, offer assistance if needed and communicate clearly and honestly with your team.</a:t>
            </a:r>
            <a:endParaRPr lang="en-GB" b="0" dirty="0">
              <a:effectLst/>
            </a:endParaRPr>
          </a:p>
          <a:p>
            <a:pPr rtl="0"/>
            <a:br>
              <a:rPr lang="en-GB" b="0" dirty="0">
                <a:effectLst/>
              </a:rPr>
            </a:br>
            <a:r>
              <a:rPr lang="en-GB" sz="1200" b="0" i="0" u="none" strike="noStrike" kern="1200" dirty="0">
                <a:solidFill>
                  <a:schemeClr val="tx1"/>
                </a:solidFill>
                <a:effectLst/>
                <a:latin typeface="+mn-lt"/>
                <a:ea typeface="+mn-ea"/>
                <a:cs typeface="+mn-cs"/>
              </a:rPr>
              <a:t>Set ground rules… And finally, you can properly set up your team through creating values and goals. Include your team in evaluating team and individual performance, so they know what’s to be expected and that they agree with it.</a:t>
            </a:r>
            <a:br>
              <a:rPr lang="en-GB" dirty="0"/>
            </a:b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15</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Slide Notes 16/17</a:t>
            </a:r>
          </a:p>
          <a:p>
            <a:pPr rtl="0"/>
            <a:r>
              <a:rPr lang="en-GB" sz="1200" b="0" i="0" u="none" strike="noStrike" kern="1200" dirty="0">
                <a:solidFill>
                  <a:schemeClr val="tx1"/>
                </a:solidFill>
                <a:effectLst/>
                <a:latin typeface="+mn-lt"/>
                <a:ea typeface="+mn-ea"/>
                <a:cs typeface="+mn-cs"/>
              </a:rPr>
              <a:t>Managing an effective team, means to be an effective leader.</a:t>
            </a:r>
            <a:endParaRPr lang="en-GB" b="0" dirty="0">
              <a:effectLst/>
            </a:endParaRPr>
          </a:p>
          <a:p>
            <a:pPr rtl="0"/>
            <a:r>
              <a:rPr lang="en-GB" sz="1200" b="0" i="0" u="none" strike="noStrike" kern="1200" dirty="0">
                <a:solidFill>
                  <a:schemeClr val="tx1"/>
                </a:solidFill>
                <a:effectLst/>
                <a:latin typeface="+mn-lt"/>
                <a:ea typeface="+mn-ea"/>
                <a:cs typeface="+mn-cs"/>
              </a:rPr>
              <a:t>You need to build relationships with your employees to get the best out of them.</a:t>
            </a:r>
            <a:endParaRPr lang="en-GB" b="0" dirty="0">
              <a:effectLst/>
            </a:endParaRPr>
          </a:p>
          <a:p>
            <a:pPr rtl="0"/>
            <a:br>
              <a:rPr lang="en-GB" b="0" dirty="0">
                <a:effectLst/>
              </a:rPr>
            </a:br>
            <a:r>
              <a:rPr lang="en-GB" sz="1200" b="0" i="0" u="none" strike="noStrike" kern="1200" dirty="0">
                <a:solidFill>
                  <a:schemeClr val="tx1"/>
                </a:solidFill>
                <a:effectLst/>
                <a:latin typeface="+mn-lt"/>
                <a:ea typeface="+mn-ea"/>
                <a:cs typeface="+mn-cs"/>
              </a:rPr>
              <a:t>Good relationships keep employees engaged with your company </a:t>
            </a:r>
            <a:endParaRPr lang="en-GB" b="0" dirty="0">
              <a:effectLst/>
            </a:endParaRPr>
          </a:p>
          <a:p>
            <a:pPr rtl="0"/>
            <a:r>
              <a:rPr lang="en-GB" sz="1200" b="0" i="0" u="none" strike="noStrike" kern="1200" dirty="0">
                <a:solidFill>
                  <a:schemeClr val="tx1"/>
                </a:solidFill>
                <a:effectLst/>
                <a:latin typeface="+mn-lt"/>
                <a:ea typeface="+mn-ea"/>
                <a:cs typeface="+mn-cs"/>
              </a:rPr>
              <a:t>Full-time employees spend a majority of their time at the office. Which is why work relationships are so important to employee well-being. These relationships can either positively or negatively affect an employee’s stress levels, productivity and general feelings of happiness. These factors not only affect an employee’s work performance, but it affects employee health too.</a:t>
            </a:r>
            <a:endParaRPr lang="en-GB" b="0" dirty="0">
              <a:effectLst/>
            </a:endParaRPr>
          </a:p>
          <a:p>
            <a:pPr rtl="0"/>
            <a:r>
              <a:rPr lang="en-GB" sz="1200" b="0" i="0" u="none" strike="noStrike" kern="1200" dirty="0">
                <a:solidFill>
                  <a:schemeClr val="tx1"/>
                </a:solidFill>
                <a:effectLst/>
                <a:latin typeface="+mn-lt"/>
                <a:ea typeface="+mn-ea"/>
                <a:cs typeface="+mn-cs"/>
              </a:rPr>
              <a:t>Participants must work through personal differences, find strengths to build on, and balance collective commitments against the demands of individual job requirements.</a:t>
            </a:r>
            <a:endParaRPr lang="en-GB" b="0" dirty="0">
              <a:effectLst/>
            </a:endParaRPr>
          </a:p>
          <a:p>
            <a:pPr rtl="0"/>
            <a:br>
              <a:rPr lang="en-GB" b="0" dirty="0">
                <a:effectLst/>
              </a:rPr>
            </a:br>
            <a:r>
              <a:rPr lang="en-GB" sz="1200" b="0" i="0" u="none" strike="noStrike" kern="1200" dirty="0">
                <a:solidFill>
                  <a:schemeClr val="tx1"/>
                </a:solidFill>
                <a:effectLst/>
                <a:latin typeface="+mn-lt"/>
                <a:ea typeface="+mn-ea"/>
                <a:cs typeface="+mn-cs"/>
              </a:rPr>
              <a:t>In 1977 Tuckman along with Mary Jensen they added a 5</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stage, Adjourning.</a:t>
            </a:r>
            <a:endParaRPr lang="en-GB" b="0" dirty="0">
              <a:effectLst/>
            </a:endParaRPr>
          </a:p>
          <a:p>
            <a:pPr rtl="0"/>
            <a:r>
              <a:rPr lang="en-GB" sz="1200" b="0" i="0" u="none" strike="noStrike" kern="1200" dirty="0">
                <a:solidFill>
                  <a:schemeClr val="tx1"/>
                </a:solidFill>
                <a:effectLst/>
                <a:latin typeface="+mn-lt"/>
                <a:ea typeface="+mn-ea"/>
                <a:cs typeface="+mn-cs"/>
              </a:rPr>
              <a:t>This stage looks at the team from the perspective of the well-being of the team rather than from the perspective of managing a team through the original four stages of team growth.</a:t>
            </a:r>
            <a:endParaRPr lang="en-GB" b="0" dirty="0">
              <a:effectLst/>
            </a:endParaRPr>
          </a:p>
          <a:p>
            <a:pPr rtl="0"/>
            <a:r>
              <a:rPr lang="en-GB" sz="1200" b="0" i="0" u="none" strike="noStrike" kern="1200" dirty="0">
                <a:solidFill>
                  <a:schemeClr val="tx1"/>
                </a:solidFill>
                <a:effectLst/>
                <a:latin typeface="+mn-lt"/>
                <a:ea typeface="+mn-ea"/>
                <a:cs typeface="+mn-cs"/>
              </a:rPr>
              <a:t>As a team leader, you should give time to celebrate the success of the project, and also gives the teams the opportunity to say their farewells.</a:t>
            </a:r>
            <a:br>
              <a:rPr lang="en-GB" b="0" dirty="0">
                <a:effectLst/>
              </a:rPr>
            </a:br>
            <a:r>
              <a:rPr lang="en-GB" sz="1200" b="0" i="0" u="none" strike="noStrike" kern="1200" dirty="0">
                <a:solidFill>
                  <a:schemeClr val="tx1"/>
                </a:solidFill>
                <a:effectLst/>
                <a:latin typeface="+mn-lt"/>
                <a:ea typeface="+mn-ea"/>
                <a:cs typeface="+mn-cs"/>
              </a:rPr>
              <a:t>This has been a CIRR presentation and we thank you for listening</a:t>
            </a:r>
            <a:br>
              <a:rPr lang="en-GB" dirty="0"/>
            </a:br>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16</a:t>
            </a:fld>
            <a:endParaRPr lang="en-US"/>
          </a:p>
        </p:txBody>
      </p:sp>
    </p:spTree>
    <p:extLst>
      <p:ext uri="{BB962C8B-B14F-4D97-AF65-F5344CB8AC3E}">
        <p14:creationId xmlns:p14="http://schemas.microsoft.com/office/powerpoint/2010/main" val="2470128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100" dirty="0"/>
          </a:p>
          <a:p>
            <a:pPr marL="0" indent="0">
              <a:buNone/>
            </a:pPr>
            <a:r>
              <a:rPr lang="en-GB" sz="1200" dirty="0" err="1"/>
              <a:t>Belbin,M</a:t>
            </a:r>
            <a:r>
              <a:rPr lang="en-GB" sz="1200" dirty="0"/>
              <a:t> (2010) </a:t>
            </a:r>
            <a:r>
              <a:rPr lang="en-GB" sz="1200" i="1" dirty="0"/>
              <a:t>Team roles at work. Oxford, UK</a:t>
            </a:r>
            <a:r>
              <a:rPr lang="en-GB" sz="1200" dirty="0"/>
              <a:t> </a:t>
            </a:r>
          </a:p>
          <a:p>
            <a:pPr marL="0" indent="0">
              <a:buNone/>
            </a:pPr>
            <a:br>
              <a:rPr lang="en-GB" sz="1200" dirty="0"/>
            </a:br>
            <a:r>
              <a:rPr lang="en-GB" sz="1200" dirty="0" err="1"/>
              <a:t>Bednarz,T</a:t>
            </a:r>
            <a:r>
              <a:rPr lang="en-GB" sz="1200" dirty="0"/>
              <a:t> (2013) Strategies and solutions solving team problems Available at:</a:t>
            </a:r>
          </a:p>
          <a:p>
            <a:pPr marL="0" indent="0">
              <a:buNone/>
            </a:pPr>
            <a:r>
              <a:rPr lang="en-GB" sz="1200" u="sng" dirty="0">
                <a:hlinkClick r:id="rId3"/>
              </a:rPr>
              <a:t>https://m.qualitydigest.com/?url=https%3A%2F%2Fwww.qualitydigest.com%2Finside%2F</a:t>
            </a:r>
            <a:r>
              <a:rPr lang="en-GB" sz="1200" i="1" u="sng" dirty="0">
                <a:hlinkClick r:id="rId3"/>
              </a:rPr>
              <a:t>quality-insider-article%2Fstrategies-and-solutions-solving-team-problems</a:t>
            </a:r>
            <a:r>
              <a:rPr lang="en-GB" sz="1200" u="sng" dirty="0">
                <a:hlinkClick r:id="rId3"/>
              </a:rPr>
              <a:t>.html&amp;width=412</a:t>
            </a:r>
            <a:r>
              <a:rPr lang="en-GB" sz="1200" dirty="0"/>
              <a:t> [Assessed 18 August 2018]</a:t>
            </a:r>
          </a:p>
          <a:p>
            <a:pPr marL="0" indent="0">
              <a:buNone/>
            </a:pPr>
            <a:br>
              <a:rPr lang="en-GB" sz="1200" dirty="0"/>
            </a:br>
            <a:r>
              <a:rPr lang="en-GB" sz="1200" dirty="0" err="1"/>
              <a:t>Cardinal,R</a:t>
            </a:r>
            <a:r>
              <a:rPr lang="en-GB" sz="1200" dirty="0"/>
              <a:t> (2015) 5 to building an effective team Available at: </a:t>
            </a:r>
            <a:r>
              <a:rPr lang="en-GB" sz="1200" u="sng" dirty="0">
                <a:hlinkClick r:id="rId4"/>
              </a:rPr>
              <a:t>https://m.huffpost.com/us/entry/</a:t>
            </a:r>
            <a:r>
              <a:rPr lang="en-GB" sz="1200" i="1" u="sng" dirty="0">
                <a:hlinkClick r:id="rId4"/>
              </a:rPr>
              <a:t>5</a:t>
            </a:r>
            <a:r>
              <a:rPr lang="en-GB" sz="1200" i="1" dirty="0"/>
              <a:t> steps to building an effective team_b_</a:t>
            </a:r>
            <a:r>
              <a:rPr lang="en-GB" sz="1200" dirty="0"/>
              <a:t>7132406 [Assessed 19 August 2018]</a:t>
            </a:r>
          </a:p>
          <a:p>
            <a:pPr marL="0" indent="0">
              <a:buNone/>
            </a:pPr>
            <a:r>
              <a:rPr lang="en-GB" sz="1200" dirty="0"/>
              <a:t>Dave Mattson. (2015). ways to deal with team conflict effectively. Available: </a:t>
            </a:r>
            <a:r>
              <a:rPr lang="en-GB" sz="1200" dirty="0">
                <a:hlinkClick r:id="rId5"/>
              </a:rPr>
              <a:t>https://www.sandler.com/blog/ways-to-deal-with-team-conflict-effectively</a:t>
            </a:r>
            <a:r>
              <a:rPr lang="en-GB" sz="1200" dirty="0"/>
              <a:t>.</a:t>
            </a:r>
          </a:p>
          <a:p>
            <a:pPr marL="0" indent="0">
              <a:buNone/>
            </a:pPr>
            <a:r>
              <a:rPr lang="en-GB" sz="1200" dirty="0"/>
              <a:t>Last accessed 26th Jul 2018</a:t>
            </a:r>
          </a:p>
          <a:p>
            <a:pPr marL="0" indent="0">
              <a:buNone/>
            </a:pPr>
            <a:br>
              <a:rPr lang="en-GB" sz="1200" dirty="0"/>
            </a:br>
            <a:r>
              <a:rPr lang="en-GB" sz="1200" dirty="0" err="1"/>
              <a:t>Heathfield,S</a:t>
            </a:r>
            <a:r>
              <a:rPr lang="en-GB" sz="1200" dirty="0"/>
              <a:t> (2018) Encourage meaningful needed conflict Available at: </a:t>
            </a:r>
            <a:r>
              <a:rPr lang="en-GB" sz="1200" u="sng" dirty="0">
                <a:hlinkClick r:id="rId6"/>
              </a:rPr>
              <a:t>https://www.thebalancecareers.com/</a:t>
            </a:r>
            <a:r>
              <a:rPr lang="en-GB" sz="1200" i="1" u="sng" dirty="0">
                <a:hlinkClick r:id="rId6"/>
              </a:rPr>
              <a:t>encourage-meaningful-needed</a:t>
            </a:r>
            <a:r>
              <a:rPr lang="en-GB" sz="1200" u="sng" dirty="0">
                <a:hlinkClick r:id="rId6"/>
              </a:rPr>
              <a:t>-</a:t>
            </a:r>
            <a:r>
              <a:rPr lang="en-GB" sz="1200" i="1" u="sng" dirty="0">
                <a:hlinkClick r:id="rId6"/>
              </a:rPr>
              <a:t>conflict</a:t>
            </a:r>
            <a:r>
              <a:rPr lang="en-GB" sz="1200" u="sng" dirty="0">
                <a:hlinkClick r:id="rId6"/>
              </a:rPr>
              <a:t>-1917870</a:t>
            </a:r>
            <a:r>
              <a:rPr lang="en-GB" sz="1200" u="sng" dirty="0"/>
              <a:t> </a:t>
            </a:r>
            <a:r>
              <a:rPr lang="en-GB" sz="1200" dirty="0"/>
              <a:t>[Assessed 15 August 2018</a:t>
            </a:r>
          </a:p>
          <a:p>
            <a:pPr marL="0" indent="0">
              <a:buNone/>
            </a:pPr>
            <a:endParaRPr lang="en-GB" sz="1200" dirty="0"/>
          </a:p>
          <a:p>
            <a:pPr marL="0" indent="0">
              <a:buNone/>
            </a:pPr>
            <a:r>
              <a:rPr lang="en-GB" sz="1200" dirty="0"/>
              <a:t>Henman, M. (2017). Solving Team Dysfunction: How to Move Your Team From "Storming" to "Performing". Available: </a:t>
            </a:r>
            <a:r>
              <a:rPr lang="en-GB" sz="1200" dirty="0">
                <a:hlinkClick r:id="rId7"/>
              </a:rPr>
              <a:t>https://www.business.com/articles/michael-henman-solving-team-dysfunction-how-to-move-your-team-from-storming-to-performing/</a:t>
            </a:r>
            <a:endParaRPr lang="en-GB" sz="1200" dirty="0"/>
          </a:p>
          <a:p>
            <a:pPr marL="0" indent="0">
              <a:buNone/>
            </a:pPr>
            <a:r>
              <a:rPr lang="en-GB" sz="1200" dirty="0"/>
              <a:t>Last accessed 20th Aug 2018.</a:t>
            </a:r>
          </a:p>
          <a:p>
            <a:pPr marL="0" indent="0">
              <a:buNone/>
            </a:pPr>
            <a:endParaRPr lang="en-GB" sz="1200" dirty="0"/>
          </a:p>
          <a:p>
            <a:pPr marL="0" indent="0">
              <a:buNone/>
            </a:pPr>
            <a:r>
              <a:rPr lang="en-GB" sz="1200" dirty="0" err="1"/>
              <a:t>Kholl,A</a:t>
            </a:r>
            <a:r>
              <a:rPr lang="en-GB" sz="1200" dirty="0"/>
              <a:t> (2018) 5 ways social connections can enhance your employee wellness  Available at:</a:t>
            </a:r>
            <a:r>
              <a:rPr lang="en-GB" sz="1200" u="sng" dirty="0"/>
              <a:t> </a:t>
            </a:r>
            <a:r>
              <a:rPr lang="en-GB" sz="1200" u="sng" dirty="0">
                <a:hlinkClick r:id="rId8"/>
              </a:rPr>
              <a:t>https://www.forbes.com/sites/alankohll/2018/01/31/</a:t>
            </a:r>
            <a:r>
              <a:rPr lang="en-GB" sz="1200" i="1" u="sng" dirty="0">
                <a:hlinkClick r:id="rId8"/>
              </a:rPr>
              <a:t>5-ways-social-connections-can-enhance-your-employee-wellness-program</a:t>
            </a:r>
            <a:r>
              <a:rPr lang="en-GB" sz="1200" u="sng" dirty="0">
                <a:hlinkClick r:id="rId8"/>
              </a:rPr>
              <a:t>/</a:t>
            </a:r>
            <a:r>
              <a:rPr lang="en-GB" sz="1200" u="sng" dirty="0"/>
              <a:t> </a:t>
            </a:r>
            <a:r>
              <a:rPr lang="en-GB" sz="1200" dirty="0"/>
              <a:t>[Assessed 15 August 2018]</a:t>
            </a:r>
          </a:p>
          <a:p>
            <a:pPr marL="0" indent="0">
              <a:buNone/>
            </a:pPr>
            <a:r>
              <a:rPr lang="en-GB" sz="1200" dirty="0"/>
              <a:t>Mind Tools Content Team. (ND). Forming, Storming, Forming and Performing. Available: </a:t>
            </a:r>
            <a:r>
              <a:rPr lang="en-GB" sz="1200" dirty="0">
                <a:hlinkClick r:id="rId9"/>
              </a:rPr>
              <a:t>https://www.mindtools.com/pages/article/newLDR_86.htm</a:t>
            </a:r>
            <a:r>
              <a:rPr lang="en-GB" sz="1200" dirty="0"/>
              <a:t>.</a:t>
            </a:r>
          </a:p>
          <a:p>
            <a:pPr marL="0" indent="0">
              <a:buNone/>
            </a:pPr>
            <a:r>
              <a:rPr lang="en-GB" sz="1200" dirty="0"/>
              <a:t>Last accessed 26th Jul 2018.</a:t>
            </a:r>
          </a:p>
          <a:p>
            <a:pPr marL="0" indent="0">
              <a:buNone/>
            </a:pPr>
            <a:r>
              <a:rPr lang="en-US" sz="1200" dirty="0" err="1"/>
              <a:t>Mattson,D</a:t>
            </a:r>
            <a:r>
              <a:rPr lang="en-US" sz="1200" dirty="0"/>
              <a:t> (2015) [Assessed 13 August 2018]</a:t>
            </a:r>
            <a:endParaRPr lang="en-GB" sz="1200" dirty="0"/>
          </a:p>
          <a:p>
            <a:pPr marL="0" indent="0">
              <a:buNone/>
            </a:pPr>
            <a:r>
              <a:rPr lang="en-US" sz="1200" u="sng" dirty="0">
                <a:hlinkClick r:id="rId10"/>
              </a:rPr>
              <a:t>https://www.sandler.com/blog/6-benefits-of-teamwork-in-the-workplace</a:t>
            </a:r>
            <a:r>
              <a:rPr lang="en-US" sz="1200" dirty="0"/>
              <a:t> </a:t>
            </a:r>
            <a:endParaRPr lang="en-GB" sz="1200" dirty="0"/>
          </a:p>
          <a:p>
            <a:pPr marL="0" indent="0">
              <a:buNone/>
            </a:pPr>
            <a:r>
              <a:rPr lang="en-GB" sz="1200" dirty="0" err="1"/>
              <a:t>Wintlett</a:t>
            </a:r>
            <a:r>
              <a:rPr lang="en-GB" sz="1200" dirty="0"/>
              <a:t> Taylor-Browne. (2017). What is diversity?. Available: </a:t>
            </a:r>
            <a:r>
              <a:rPr lang="en-GB" sz="1200" dirty="0">
                <a:hlinkClick r:id="rId11"/>
              </a:rPr>
              <a:t>https://www.luther.edu/diversity/about/what-is-diversity/</a:t>
            </a:r>
            <a:r>
              <a:rPr lang="en-GB" sz="1200" dirty="0"/>
              <a:t>.</a:t>
            </a:r>
          </a:p>
          <a:p>
            <a:pPr marL="0" indent="0">
              <a:buNone/>
            </a:pPr>
            <a:r>
              <a:rPr lang="en-GB" sz="1200" dirty="0"/>
              <a:t>Last accessed 26th Jul 2018.</a:t>
            </a:r>
          </a:p>
          <a:p>
            <a:pPr marL="0" indent="0">
              <a:buNone/>
            </a:pPr>
            <a:r>
              <a:rPr lang="en-US" sz="1200" dirty="0"/>
              <a:t>York, Hayley (no date) [Assessed 13 August 2018]</a:t>
            </a:r>
            <a:endParaRPr lang="en-GB" sz="1200" dirty="0"/>
          </a:p>
          <a:p>
            <a:pPr marL="0" indent="0">
              <a:buNone/>
            </a:pPr>
            <a:r>
              <a:rPr lang="en-US" sz="1200" u="sng" dirty="0">
                <a:hlinkClick r:id="rId12"/>
              </a:rPr>
              <a:t>https://quizlet.com/92203159/tuckman-and-four-stages-of-group-development-flash-cards/</a:t>
            </a:r>
            <a:endParaRPr lang="en-GB" sz="120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18</a:t>
            </a:fld>
            <a:endParaRPr lang="en-US"/>
          </a:p>
        </p:txBody>
      </p:sp>
    </p:spTree>
    <p:extLst>
      <p:ext uri="{BB962C8B-B14F-4D97-AF65-F5344CB8AC3E}">
        <p14:creationId xmlns:p14="http://schemas.microsoft.com/office/powerpoint/2010/main" val="1163815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8/24/2018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8/24/2018</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8/24/2018</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8/24/2018</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8/24/2018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8/24/2018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boundless.com/business/textbooks/boundless-business-textbook/management-8/functions-of-managers-60/leading-teams-289-721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forbes.com/sites/alankohll/2018/01/31/5-ways-social-connections-can-enhance-your-employee-wellness-program/" TargetMode="External"/><Relationship Id="rId3" Type="http://schemas.openxmlformats.org/officeDocument/2006/relationships/hyperlink" Target="https://m.qualitydigest.com/?url=https%3A%2F%2Fwww.qualitydigest.com%2Finside%2Fquality-insider-article%2Fstrategies-and-solutions-solving-team-problems.html&amp;width=412" TargetMode="External"/><Relationship Id="rId7" Type="http://schemas.openxmlformats.org/officeDocument/2006/relationships/hyperlink" Target="https://www.business.com/articles/michael-henman-solving-team-dysfunction-how-to-move-your-team-from-storming-to-performing/" TargetMode="External"/><Relationship Id="rId12" Type="http://schemas.openxmlformats.org/officeDocument/2006/relationships/hyperlink" Target="https://quizlet.com/92203159/tuckman-and-four-stages-of-group-development-flash-card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hebalancecareers.com/encourage-meaningful-needed-conflict-1917870" TargetMode="External"/><Relationship Id="rId11" Type="http://schemas.openxmlformats.org/officeDocument/2006/relationships/hyperlink" Target="https://www.luther.edu/diversity/about/what-is-diversity/" TargetMode="External"/><Relationship Id="rId5" Type="http://schemas.openxmlformats.org/officeDocument/2006/relationships/hyperlink" Target="https://www.sandler.com/blog/ways-to-deal-with-team-conflict-effectively" TargetMode="External"/><Relationship Id="rId10" Type="http://schemas.openxmlformats.org/officeDocument/2006/relationships/hyperlink" Target="https://www.sandler.com/blog/6-benefits-of-teamwork-in-the-workplace" TargetMode="External"/><Relationship Id="rId4" Type="http://schemas.openxmlformats.org/officeDocument/2006/relationships/hyperlink" Target="https://m.huffpost.com/us/entry/5" TargetMode="External"/><Relationship Id="rId9" Type="http://schemas.openxmlformats.org/officeDocument/2006/relationships/hyperlink" Target="https://www.mindtools.com/pages/article/newLDR_86.ht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732D3-3074-46C6-9BAD-6C2A7653CD73}"/>
              </a:ext>
            </a:extLst>
          </p:cNvPr>
          <p:cNvSpPr>
            <a:spLocks noGrp="1"/>
          </p:cNvSpPr>
          <p:nvPr>
            <p:ph type="ctrTitle"/>
          </p:nvPr>
        </p:nvSpPr>
        <p:spPr>
          <a:xfrm>
            <a:off x="1154955" y="1447800"/>
            <a:ext cx="8825658" cy="5075830"/>
          </a:xfrm>
        </p:spPr>
        <p:txBody>
          <a:bodyPr/>
          <a:lstStyle/>
          <a:p>
            <a:r>
              <a:rPr lang="en-GB" sz="4000" dirty="0"/>
              <a:t>Group 2 </a:t>
            </a:r>
            <a:br>
              <a:rPr lang="en-GB" sz="4000" dirty="0"/>
            </a:br>
            <a:r>
              <a:rPr lang="en-GB" sz="4000" dirty="0"/>
              <a:t>BMSK4002</a:t>
            </a:r>
            <a:br>
              <a:rPr lang="en-GB" sz="4000" dirty="0"/>
            </a:br>
            <a:r>
              <a:rPr lang="en-GB" sz="4000" dirty="0"/>
              <a:t>Effective teamwork and communication skills</a:t>
            </a:r>
            <a:br>
              <a:rPr lang="en-GB" sz="4000" dirty="0"/>
            </a:br>
            <a:r>
              <a:rPr lang="en-GB" sz="4000" dirty="0"/>
              <a:t>Yohan </a:t>
            </a:r>
            <a:r>
              <a:rPr lang="en-GB" sz="4000" dirty="0" err="1"/>
              <a:t>Mendis</a:t>
            </a:r>
            <a:br>
              <a:rPr lang="en-GB" sz="4000" dirty="0"/>
            </a:br>
            <a:br>
              <a:rPr lang="en-GB" sz="4000" dirty="0"/>
            </a:br>
            <a:br>
              <a:rPr lang="en-GB" sz="4000" dirty="0"/>
            </a:br>
            <a:endParaRPr lang="en-GB" sz="4000" dirty="0"/>
          </a:p>
        </p:txBody>
      </p:sp>
    </p:spTree>
    <p:extLst>
      <p:ext uri="{BB962C8B-B14F-4D97-AF65-F5344CB8AC3E}">
        <p14:creationId xmlns:p14="http://schemas.microsoft.com/office/powerpoint/2010/main" val="1560654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D094-BD41-410F-95B1-2BC225D7B093}"/>
              </a:ext>
            </a:extLst>
          </p:cNvPr>
          <p:cNvSpPr>
            <a:spLocks noGrp="1"/>
          </p:cNvSpPr>
          <p:nvPr>
            <p:ph type="title"/>
          </p:nvPr>
        </p:nvSpPr>
        <p:spPr/>
        <p:txBody>
          <a:bodyPr/>
          <a:lstStyle/>
          <a:p>
            <a:r>
              <a:rPr lang="en-GB" sz="6600" dirty="0"/>
              <a:t>            Welcome</a:t>
            </a:r>
          </a:p>
        </p:txBody>
      </p:sp>
      <p:sp>
        <p:nvSpPr>
          <p:cNvPr id="3" name="Content Placeholder 2">
            <a:extLst>
              <a:ext uri="{FF2B5EF4-FFF2-40B4-BE49-F238E27FC236}">
                <a16:creationId xmlns:a16="http://schemas.microsoft.com/office/drawing/2014/main" id="{DAD39DA2-2472-40FF-8B1F-93F05CD171B9}"/>
              </a:ext>
            </a:extLst>
          </p:cNvPr>
          <p:cNvSpPr>
            <a:spLocks noGrp="1"/>
          </p:cNvSpPr>
          <p:nvPr>
            <p:ph idx="1"/>
          </p:nvPr>
        </p:nvSpPr>
        <p:spPr/>
        <p:txBody>
          <a:bodyPr>
            <a:normAutofit/>
          </a:bodyPr>
          <a:lstStyle/>
          <a:p>
            <a:pPr marL="0" indent="0">
              <a:buNone/>
            </a:pPr>
            <a:r>
              <a:rPr lang="en-GB" sz="2800" dirty="0"/>
              <a:t>We are CIRR, a consultancy company.</a:t>
            </a:r>
          </a:p>
          <a:p>
            <a:pPr marL="0" indent="0">
              <a:buNone/>
            </a:pPr>
            <a:r>
              <a:rPr lang="en-GB" sz="2800" dirty="0"/>
              <a:t>We are here to advise you effective teamworking and the benefits this can bring to your company.</a:t>
            </a:r>
          </a:p>
        </p:txBody>
      </p:sp>
    </p:spTree>
    <p:extLst>
      <p:ext uri="{BB962C8B-B14F-4D97-AF65-F5344CB8AC3E}">
        <p14:creationId xmlns:p14="http://schemas.microsoft.com/office/powerpoint/2010/main" val="137282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A30D7-EA54-4A7D-BDB0-E1EE52947A01}"/>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AD8C4FC9-6B50-4D2C-AB67-152D03411426}"/>
              </a:ext>
            </a:extLst>
          </p:cNvPr>
          <p:cNvSpPr>
            <a:spLocks noGrp="1"/>
          </p:cNvSpPr>
          <p:nvPr>
            <p:ph idx="1"/>
          </p:nvPr>
        </p:nvSpPr>
        <p:spPr>
          <a:xfrm>
            <a:off x="1103312" y="1364776"/>
            <a:ext cx="4560509" cy="4913194"/>
          </a:xfrm>
        </p:spPr>
        <p:txBody>
          <a:bodyPr>
            <a:normAutofit fontScale="77500" lnSpcReduction="20000"/>
          </a:bodyPr>
          <a:lstStyle/>
          <a:p>
            <a:pPr>
              <a:buFont typeface="Wingdings" panose="05000000000000000000" pitchFamily="2" charset="2"/>
              <a:buChar char="v"/>
            </a:pPr>
            <a:r>
              <a:rPr lang="en-GB" dirty="0"/>
              <a:t>Intro to CIIR </a:t>
            </a:r>
          </a:p>
          <a:p>
            <a:pPr>
              <a:buFont typeface="Wingdings" panose="05000000000000000000" pitchFamily="2" charset="2"/>
              <a:buChar char="v"/>
            </a:pPr>
            <a:r>
              <a:rPr lang="en-GB" dirty="0"/>
              <a:t>Team building</a:t>
            </a:r>
          </a:p>
          <a:p>
            <a:pPr marL="0" indent="0">
              <a:buNone/>
            </a:pPr>
            <a:r>
              <a:rPr lang="en-GB" dirty="0"/>
              <a:t>Benefits of teamworking.</a:t>
            </a:r>
          </a:p>
          <a:p>
            <a:pPr marL="0" indent="0">
              <a:buNone/>
            </a:pPr>
            <a:r>
              <a:rPr lang="en-GB" dirty="0"/>
              <a:t>Coming together.</a:t>
            </a:r>
          </a:p>
          <a:p>
            <a:pPr marL="0" indent="0">
              <a:buNone/>
            </a:pPr>
            <a:r>
              <a:rPr lang="en-GB" dirty="0"/>
              <a:t>Benefits of group diversity.</a:t>
            </a:r>
          </a:p>
          <a:p>
            <a:pPr>
              <a:buFont typeface="Wingdings" panose="05000000000000000000" pitchFamily="2" charset="2"/>
              <a:buChar char="v"/>
            </a:pPr>
            <a:r>
              <a:rPr lang="en-GB" dirty="0"/>
              <a:t> Team Conflict.</a:t>
            </a:r>
          </a:p>
          <a:p>
            <a:pPr marL="0" indent="0">
              <a:buNone/>
            </a:pPr>
            <a:r>
              <a:rPr lang="en-GB" dirty="0" err="1"/>
              <a:t>Tuckmans</a:t>
            </a:r>
            <a:r>
              <a:rPr lang="en-GB" dirty="0"/>
              <a:t> theory</a:t>
            </a:r>
          </a:p>
          <a:p>
            <a:pPr marL="0" indent="0">
              <a:buNone/>
            </a:pPr>
            <a:r>
              <a:rPr lang="en-GB" dirty="0"/>
              <a:t>Resolving conflict</a:t>
            </a:r>
          </a:p>
          <a:p>
            <a:pPr>
              <a:buFont typeface="Wingdings" panose="05000000000000000000" pitchFamily="2" charset="2"/>
              <a:buChar char="v"/>
            </a:pPr>
            <a:r>
              <a:rPr lang="en-GB" dirty="0"/>
              <a:t>Team development</a:t>
            </a:r>
          </a:p>
          <a:p>
            <a:r>
              <a:rPr lang="en-GB" dirty="0"/>
              <a:t>Group environment</a:t>
            </a:r>
          </a:p>
          <a:p>
            <a:r>
              <a:rPr lang="en-GB" dirty="0"/>
              <a:t>Ready to move on?</a:t>
            </a:r>
          </a:p>
          <a:p>
            <a:pPr marL="285750" indent="-285750">
              <a:buClr>
                <a:schemeClr val="tx1"/>
              </a:buClr>
              <a:buFont typeface="Wingdings" panose="05000000000000000000" pitchFamily="2" charset="2"/>
              <a:buChar char="v"/>
            </a:pPr>
            <a:r>
              <a:rPr lang="en-GB" dirty="0"/>
              <a:t>Successful team development</a:t>
            </a:r>
          </a:p>
          <a:p>
            <a:pPr>
              <a:buClr>
                <a:schemeClr val="tx1"/>
              </a:buClr>
            </a:pPr>
            <a:r>
              <a:rPr lang="en-GB" dirty="0"/>
              <a:t>5 Steps to an effective team</a:t>
            </a:r>
          </a:p>
          <a:p>
            <a:pPr marL="285750" indent="-285750">
              <a:buClr>
                <a:schemeClr val="tx1"/>
              </a:buClr>
              <a:buFont typeface="Wingdings" panose="05000000000000000000" pitchFamily="2" charset="2"/>
              <a:buChar char="v"/>
            </a:pPr>
            <a:r>
              <a:rPr lang="en-GB" dirty="0"/>
              <a:t>Further reading and references</a:t>
            </a:r>
          </a:p>
          <a:p>
            <a:pPr marL="285750" indent="-285750">
              <a:buClr>
                <a:schemeClr val="tx1"/>
              </a:buClr>
              <a:buFont typeface="Wingdings" panose="05000000000000000000" pitchFamily="2" charset="2"/>
              <a:buChar char="v"/>
            </a:pPr>
            <a:r>
              <a:rPr lang="en-GB" dirty="0"/>
              <a:t>Thank you</a:t>
            </a:r>
          </a:p>
          <a:p>
            <a:pPr marL="0" indent="0">
              <a:buNone/>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41587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438B5-E5E0-4ED3-967C-74FE21056D7B}"/>
              </a:ext>
            </a:extLst>
          </p:cNvPr>
          <p:cNvSpPr>
            <a:spLocks noGrp="1"/>
          </p:cNvSpPr>
          <p:nvPr>
            <p:ph type="title"/>
          </p:nvPr>
        </p:nvSpPr>
        <p:spPr/>
        <p:txBody>
          <a:bodyPr/>
          <a:lstStyle/>
          <a:p>
            <a:r>
              <a:rPr lang="en-GB" dirty="0"/>
              <a:t>        Benefits of teamworking.</a:t>
            </a:r>
          </a:p>
        </p:txBody>
      </p:sp>
      <p:sp>
        <p:nvSpPr>
          <p:cNvPr id="3" name="Content Placeholder 2">
            <a:extLst>
              <a:ext uri="{FF2B5EF4-FFF2-40B4-BE49-F238E27FC236}">
                <a16:creationId xmlns:a16="http://schemas.microsoft.com/office/drawing/2014/main" id="{03146329-3B18-4F0C-BD3B-5ACBF41FEF56}"/>
              </a:ext>
            </a:extLst>
          </p:cNvPr>
          <p:cNvSpPr>
            <a:spLocks noGrp="1"/>
          </p:cNvSpPr>
          <p:nvPr>
            <p:ph idx="1"/>
          </p:nvPr>
        </p:nvSpPr>
        <p:spPr/>
        <p:txBody>
          <a:bodyPr/>
          <a:lstStyle/>
          <a:p>
            <a:r>
              <a:rPr lang="en-GB" sz="4000" dirty="0"/>
              <a:t>Builds trust amongst the team members.</a:t>
            </a:r>
          </a:p>
          <a:p>
            <a:r>
              <a:rPr lang="en-GB" sz="4000" dirty="0"/>
              <a:t>More conflict managing skills.</a:t>
            </a:r>
          </a:p>
          <a:p>
            <a:r>
              <a:rPr lang="en-GB" sz="4000" dirty="0"/>
              <a:t>Time efficient for larger tasks.</a:t>
            </a:r>
          </a:p>
          <a:p>
            <a:pPr marL="0" indent="0">
              <a:buNone/>
            </a:pPr>
            <a:endParaRPr lang="en-GB" dirty="0"/>
          </a:p>
        </p:txBody>
      </p:sp>
    </p:spTree>
    <p:extLst>
      <p:ext uri="{BB962C8B-B14F-4D97-AF65-F5344CB8AC3E}">
        <p14:creationId xmlns:p14="http://schemas.microsoft.com/office/powerpoint/2010/main" val="968124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C0DF1-962F-435B-BCFE-F2B4F6F78317}"/>
              </a:ext>
            </a:extLst>
          </p:cNvPr>
          <p:cNvSpPr>
            <a:spLocks noGrp="1"/>
          </p:cNvSpPr>
          <p:nvPr>
            <p:ph type="title"/>
          </p:nvPr>
        </p:nvSpPr>
        <p:spPr/>
        <p:txBody>
          <a:bodyPr/>
          <a:lstStyle/>
          <a:p>
            <a:r>
              <a:rPr lang="en-GB" dirty="0"/>
              <a:t>Coming together as a Team</a:t>
            </a:r>
          </a:p>
        </p:txBody>
      </p:sp>
      <p:sp>
        <p:nvSpPr>
          <p:cNvPr id="3" name="Content Placeholder 2">
            <a:extLst>
              <a:ext uri="{FF2B5EF4-FFF2-40B4-BE49-F238E27FC236}">
                <a16:creationId xmlns:a16="http://schemas.microsoft.com/office/drawing/2014/main" id="{F3C5F95E-CF62-4089-BDCF-1FED77EF642D}"/>
              </a:ext>
            </a:extLst>
          </p:cNvPr>
          <p:cNvSpPr>
            <a:spLocks noGrp="1"/>
          </p:cNvSpPr>
          <p:nvPr>
            <p:ph idx="1"/>
          </p:nvPr>
        </p:nvSpPr>
        <p:spPr/>
        <p:txBody>
          <a:bodyPr>
            <a:normAutofit/>
          </a:bodyPr>
          <a:lstStyle/>
          <a:p>
            <a:r>
              <a:rPr lang="en-GB" sz="4000" dirty="0"/>
              <a:t>Team leader dependency</a:t>
            </a:r>
          </a:p>
          <a:p>
            <a:r>
              <a:rPr lang="en-GB" sz="4000" dirty="0"/>
              <a:t>May have conflict</a:t>
            </a:r>
          </a:p>
          <a:p>
            <a:r>
              <a:rPr lang="en-GB" sz="4000" dirty="0"/>
              <a:t>Team members are know to push boundaries during this stage.</a:t>
            </a:r>
          </a:p>
          <a:p>
            <a:r>
              <a:rPr lang="en-GB" sz="4000" dirty="0"/>
              <a:t>Unaware of what has drawn them together( no goal)</a:t>
            </a:r>
          </a:p>
        </p:txBody>
      </p:sp>
    </p:spTree>
    <p:extLst>
      <p:ext uri="{BB962C8B-B14F-4D97-AF65-F5344CB8AC3E}">
        <p14:creationId xmlns:p14="http://schemas.microsoft.com/office/powerpoint/2010/main" val="3365888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42C7A-4773-412E-B255-36BFBBE7387A}"/>
              </a:ext>
            </a:extLst>
          </p:cNvPr>
          <p:cNvSpPr>
            <a:spLocks noGrp="1"/>
          </p:cNvSpPr>
          <p:nvPr>
            <p:ph type="title"/>
          </p:nvPr>
        </p:nvSpPr>
        <p:spPr/>
        <p:txBody>
          <a:bodyPr/>
          <a:lstStyle/>
          <a:p>
            <a:r>
              <a:rPr lang="en-GB" dirty="0"/>
              <a:t>Benefits of group Diversity</a:t>
            </a:r>
            <a:br>
              <a:rPr lang="en-GB" dirty="0"/>
            </a:br>
            <a:endParaRPr lang="en-GB" dirty="0"/>
          </a:p>
        </p:txBody>
      </p:sp>
      <p:sp>
        <p:nvSpPr>
          <p:cNvPr id="3" name="Content Placeholder 2">
            <a:extLst>
              <a:ext uri="{FF2B5EF4-FFF2-40B4-BE49-F238E27FC236}">
                <a16:creationId xmlns:a16="http://schemas.microsoft.com/office/drawing/2014/main" id="{337B2980-9FA1-4336-8EA6-B9F36E9AE35E}"/>
              </a:ext>
            </a:extLst>
          </p:cNvPr>
          <p:cNvSpPr>
            <a:spLocks noGrp="1"/>
          </p:cNvSpPr>
          <p:nvPr>
            <p:ph idx="1"/>
          </p:nvPr>
        </p:nvSpPr>
        <p:spPr/>
        <p:txBody>
          <a:bodyPr/>
          <a:lstStyle/>
          <a:p>
            <a:r>
              <a:rPr lang="en-GB" sz="4000" dirty="0"/>
              <a:t>Sex ,race, religion, creed political views.</a:t>
            </a:r>
          </a:p>
          <a:p>
            <a:r>
              <a:rPr lang="en-GB" sz="4000" dirty="0"/>
              <a:t>Adds a unique quality</a:t>
            </a:r>
          </a:p>
          <a:p>
            <a:r>
              <a:rPr lang="en-GB" sz="4000" dirty="0"/>
              <a:t>Different opinions can be heard</a:t>
            </a:r>
          </a:p>
          <a:p>
            <a:endParaRPr lang="en-GB" dirty="0"/>
          </a:p>
        </p:txBody>
      </p:sp>
    </p:spTree>
    <p:extLst>
      <p:ext uri="{BB962C8B-B14F-4D97-AF65-F5344CB8AC3E}">
        <p14:creationId xmlns:p14="http://schemas.microsoft.com/office/powerpoint/2010/main" val="139732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8BEAD-6922-4CB1-8B2E-B21CA6A08786}"/>
              </a:ext>
            </a:extLst>
          </p:cNvPr>
          <p:cNvSpPr>
            <a:spLocks noGrp="1"/>
          </p:cNvSpPr>
          <p:nvPr>
            <p:ph type="title"/>
          </p:nvPr>
        </p:nvSpPr>
        <p:spPr/>
        <p:txBody>
          <a:bodyPr/>
          <a:lstStyle/>
          <a:p>
            <a:r>
              <a:rPr lang="en-GB" dirty="0"/>
              <a:t>Conflict caused through diversity</a:t>
            </a:r>
          </a:p>
        </p:txBody>
      </p:sp>
      <p:sp>
        <p:nvSpPr>
          <p:cNvPr id="3" name="Content Placeholder 2">
            <a:extLst>
              <a:ext uri="{FF2B5EF4-FFF2-40B4-BE49-F238E27FC236}">
                <a16:creationId xmlns:a16="http://schemas.microsoft.com/office/drawing/2014/main" id="{7B2091F2-2291-48F0-8527-5798D9BAAAE2}"/>
              </a:ext>
            </a:extLst>
          </p:cNvPr>
          <p:cNvSpPr>
            <a:spLocks noGrp="1"/>
          </p:cNvSpPr>
          <p:nvPr>
            <p:ph idx="1"/>
          </p:nvPr>
        </p:nvSpPr>
        <p:spPr>
          <a:xfrm>
            <a:off x="1103312" y="1648692"/>
            <a:ext cx="9404723" cy="4599708"/>
          </a:xfrm>
        </p:spPr>
        <p:txBody>
          <a:bodyPr>
            <a:normAutofit/>
          </a:bodyPr>
          <a:lstStyle/>
          <a:p>
            <a:pPr marL="0" indent="0">
              <a:buNone/>
            </a:pPr>
            <a:r>
              <a:rPr lang="en-GB" dirty="0"/>
              <a:t>D</a:t>
            </a:r>
            <a:r>
              <a:rPr lang="en-GB" sz="2800" dirty="0"/>
              <a:t>iversity conflict is a real life thing when a having to come together as groups and teams with individuals you barely even know or feel comfortable around. This is down to different: </a:t>
            </a:r>
          </a:p>
          <a:p>
            <a:r>
              <a:rPr lang="en-GB" sz="2800" dirty="0"/>
              <a:t>Beliefs and morals </a:t>
            </a:r>
          </a:p>
          <a:p>
            <a:r>
              <a:rPr lang="en-GB" sz="2800" dirty="0"/>
              <a:t>Opinions </a:t>
            </a:r>
          </a:p>
          <a:p>
            <a:r>
              <a:rPr lang="en-GB" sz="2800" dirty="0"/>
              <a:t>Ethnicity and languages </a:t>
            </a:r>
          </a:p>
          <a:p>
            <a:pPr marL="0" indent="0" algn="ctr">
              <a:buNone/>
            </a:pPr>
            <a:r>
              <a:rPr lang="en-GB" sz="2800" b="1" u="sng" dirty="0">
                <a:solidFill>
                  <a:srgbClr val="FF0000"/>
                </a:solidFill>
              </a:rPr>
              <a:t>How do we solve this? </a:t>
            </a:r>
          </a:p>
          <a:p>
            <a:endParaRPr lang="en-GB" dirty="0"/>
          </a:p>
        </p:txBody>
      </p:sp>
    </p:spTree>
    <p:extLst>
      <p:ext uri="{BB962C8B-B14F-4D97-AF65-F5344CB8AC3E}">
        <p14:creationId xmlns:p14="http://schemas.microsoft.com/office/powerpoint/2010/main" val="3152860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E2B6B-0FC4-4440-8CB7-07235B776B60}"/>
              </a:ext>
            </a:extLst>
          </p:cNvPr>
          <p:cNvSpPr>
            <a:spLocks noGrp="1"/>
          </p:cNvSpPr>
          <p:nvPr>
            <p:ph type="title"/>
          </p:nvPr>
        </p:nvSpPr>
        <p:spPr>
          <a:xfrm>
            <a:off x="646111" y="452717"/>
            <a:ext cx="10074898" cy="3761473"/>
          </a:xfrm>
        </p:spPr>
        <p:txBody>
          <a:bodyPr/>
          <a:lstStyle/>
          <a:p>
            <a:r>
              <a:rPr lang="en-GB" sz="2800" u="sng" dirty="0"/>
              <a:t>Conflict in team working</a:t>
            </a:r>
            <a:br>
              <a:rPr lang="en-GB" sz="2800" u="sng" dirty="0"/>
            </a:br>
            <a:br>
              <a:rPr lang="en-GB" sz="2800" u="sng" dirty="0"/>
            </a:br>
            <a:r>
              <a:rPr lang="en-GB" sz="2800" dirty="0"/>
              <a:t>Conflict within teams can be down to Tuckman’s Theory. Some teams may go through the storming stage of this theory and the reasons for conflict may include: </a:t>
            </a:r>
            <a:br>
              <a:rPr lang="en-GB" sz="2800" dirty="0"/>
            </a:br>
            <a:r>
              <a:rPr lang="en-GB" sz="2800" dirty="0"/>
              <a:t>Individuals having to accept the existence of others</a:t>
            </a:r>
            <a:br>
              <a:rPr lang="en-GB" sz="2800" dirty="0"/>
            </a:br>
            <a:r>
              <a:rPr lang="en-GB" sz="2800" dirty="0"/>
              <a:t>Choosing who will control the group</a:t>
            </a:r>
            <a:br>
              <a:rPr lang="en-GB" sz="2800" dirty="0"/>
            </a:br>
            <a:r>
              <a:rPr lang="en-GB" sz="2800" dirty="0"/>
              <a:t>Different work styles</a:t>
            </a:r>
            <a:br>
              <a:rPr lang="en-GB" sz="2800" dirty="0"/>
            </a:br>
            <a:r>
              <a:rPr lang="en-GB" sz="2800" dirty="0" err="1"/>
              <a:t>Henman.M</a:t>
            </a:r>
            <a:r>
              <a:rPr lang="en-GB" sz="2800" dirty="0"/>
              <a:t>, (2017) said “As they get to know each other, difficulties and conflicts arise as they negotiate their different contributions to the team, get used to each others’ personalities and see how others react to pressure, stress and tough situations”. </a:t>
            </a:r>
            <a:br>
              <a:rPr lang="en-GB" sz="2800" dirty="0"/>
            </a:br>
            <a:r>
              <a:rPr lang="en-GB" sz="2800" u="sng" dirty="0">
                <a:solidFill>
                  <a:schemeClr val="accent2"/>
                </a:solidFill>
              </a:rPr>
              <a:t>How can we manage this conflict?</a:t>
            </a:r>
            <a:br>
              <a:rPr lang="en-GB" sz="4800" u="sng" dirty="0">
                <a:solidFill>
                  <a:srgbClr val="7030A0"/>
                </a:solidFill>
              </a:rPr>
            </a:br>
            <a:endParaRPr lang="en-GB" dirty="0"/>
          </a:p>
        </p:txBody>
      </p:sp>
    </p:spTree>
    <p:extLst>
      <p:ext uri="{BB962C8B-B14F-4D97-AF65-F5344CB8AC3E}">
        <p14:creationId xmlns:p14="http://schemas.microsoft.com/office/powerpoint/2010/main" val="2154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CA020B-E981-46FA-94D8-96F5EEC1AC49}"/>
              </a:ext>
            </a:extLst>
          </p:cNvPr>
          <p:cNvSpPr>
            <a:spLocks noGrp="1"/>
          </p:cNvSpPr>
          <p:nvPr>
            <p:ph idx="1"/>
          </p:nvPr>
        </p:nvSpPr>
        <p:spPr>
          <a:xfrm>
            <a:off x="1103312" y="371475"/>
            <a:ext cx="9126538" cy="5876925"/>
          </a:xfrm>
        </p:spPr>
        <p:txBody>
          <a:bodyPr>
            <a:normAutofit/>
          </a:bodyPr>
          <a:lstStyle/>
          <a:p>
            <a:pPr marL="0" indent="0">
              <a:buNone/>
            </a:pPr>
            <a:endParaRPr lang="en-GB" sz="2800" dirty="0"/>
          </a:p>
          <a:p>
            <a:pPr marL="0" indent="0">
              <a:buNone/>
            </a:pPr>
            <a:r>
              <a:rPr lang="en-GB" sz="2800" u="sng" dirty="0"/>
              <a:t>Resolving conflict.</a:t>
            </a:r>
            <a:endParaRPr lang="en-GB" sz="2800" dirty="0"/>
          </a:p>
          <a:p>
            <a:pPr marL="0" indent="0">
              <a:buNone/>
            </a:pPr>
            <a:endParaRPr lang="en-GB" sz="2800" dirty="0"/>
          </a:p>
          <a:p>
            <a:pPr marL="0" indent="0">
              <a:buNone/>
            </a:pPr>
            <a:r>
              <a:rPr lang="en-GB" sz="2800" dirty="0"/>
              <a:t>Here is 5 steps to manage team conflict effectively:</a:t>
            </a:r>
          </a:p>
          <a:p>
            <a:pPr marL="457200" indent="-457200">
              <a:buFont typeface="+mj-lt"/>
              <a:buAutoNum type="arabicPeriod"/>
            </a:pPr>
            <a:r>
              <a:rPr lang="en-GB" sz="2800" dirty="0"/>
              <a:t>Acknowledge the issue</a:t>
            </a:r>
          </a:p>
          <a:p>
            <a:pPr marL="457200" indent="-457200">
              <a:buFont typeface="+mj-lt"/>
              <a:buAutoNum type="arabicPeriod"/>
            </a:pPr>
            <a:r>
              <a:rPr lang="en-GB" sz="2800" dirty="0"/>
              <a:t>Stop and cool off</a:t>
            </a:r>
          </a:p>
          <a:p>
            <a:pPr marL="457200" indent="-457200">
              <a:buFont typeface="+mj-lt"/>
              <a:buAutoNum type="arabicPeriod"/>
            </a:pPr>
            <a:r>
              <a:rPr lang="en-GB" sz="2800" dirty="0"/>
              <a:t>Voice each others opinions </a:t>
            </a:r>
          </a:p>
          <a:p>
            <a:pPr marL="457200" indent="-457200">
              <a:buFont typeface="+mj-lt"/>
              <a:buAutoNum type="arabicPeriod"/>
            </a:pPr>
            <a:r>
              <a:rPr lang="en-GB" sz="2800" dirty="0"/>
              <a:t>Examine facts and assumptions as a group (see which side is lacking in reasoning)</a:t>
            </a:r>
          </a:p>
          <a:p>
            <a:pPr marL="457200" indent="-457200">
              <a:buFont typeface="+mj-lt"/>
              <a:buAutoNum type="arabicPeriod"/>
            </a:pPr>
            <a:r>
              <a:rPr lang="en-GB" sz="2800" dirty="0"/>
              <a:t>Understand differences, put issue aside and move on  </a:t>
            </a:r>
          </a:p>
          <a:p>
            <a:endParaRPr lang="en-GB" dirty="0"/>
          </a:p>
        </p:txBody>
      </p:sp>
    </p:spTree>
    <p:extLst>
      <p:ext uri="{BB962C8B-B14F-4D97-AF65-F5344CB8AC3E}">
        <p14:creationId xmlns:p14="http://schemas.microsoft.com/office/powerpoint/2010/main" val="40133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7E47-90B1-40FB-A6B1-60B621008BFE}"/>
              </a:ext>
            </a:extLst>
          </p:cNvPr>
          <p:cNvSpPr>
            <a:spLocks noGrp="1"/>
          </p:cNvSpPr>
          <p:nvPr>
            <p:ph type="title"/>
          </p:nvPr>
        </p:nvSpPr>
        <p:spPr/>
        <p:txBody>
          <a:bodyPr/>
          <a:lstStyle/>
          <a:p>
            <a:r>
              <a:rPr lang="en-GB" sz="4400" dirty="0"/>
              <a:t>Moving on from conflict</a:t>
            </a:r>
          </a:p>
        </p:txBody>
      </p:sp>
      <p:sp>
        <p:nvSpPr>
          <p:cNvPr id="3" name="Content Placeholder 2">
            <a:extLst>
              <a:ext uri="{FF2B5EF4-FFF2-40B4-BE49-F238E27FC236}">
                <a16:creationId xmlns:a16="http://schemas.microsoft.com/office/drawing/2014/main" id="{69BAF3A3-4664-49F7-A972-50B84E38B664}"/>
              </a:ext>
            </a:extLst>
          </p:cNvPr>
          <p:cNvSpPr>
            <a:spLocks noGrp="1"/>
          </p:cNvSpPr>
          <p:nvPr>
            <p:ph idx="1"/>
          </p:nvPr>
        </p:nvSpPr>
        <p:spPr/>
        <p:txBody>
          <a:bodyPr/>
          <a:lstStyle/>
          <a:p>
            <a:r>
              <a:rPr lang="en-GB" sz="4000" dirty="0"/>
              <a:t>No more conflict.</a:t>
            </a:r>
          </a:p>
          <a:p>
            <a:r>
              <a:rPr lang="en-GB" sz="4000" dirty="0"/>
              <a:t>Start establishing a leader.</a:t>
            </a:r>
          </a:p>
          <a:p>
            <a:r>
              <a:rPr lang="en-GB" sz="4000" dirty="0"/>
              <a:t>Form structure.</a:t>
            </a:r>
          </a:p>
          <a:p>
            <a:r>
              <a:rPr lang="en-GB" sz="4000" dirty="0"/>
              <a:t>Clear goal in sight </a:t>
            </a:r>
          </a:p>
          <a:p>
            <a:pPr marL="0" indent="0">
              <a:buNone/>
            </a:pPr>
            <a:r>
              <a:rPr lang="en-GB" sz="4000"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82398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31E77-FDC5-4E5D-B0A5-E8A611A992D0}"/>
              </a:ext>
            </a:extLst>
          </p:cNvPr>
          <p:cNvSpPr>
            <a:spLocks noGrp="1"/>
          </p:cNvSpPr>
          <p:nvPr>
            <p:ph type="title"/>
          </p:nvPr>
        </p:nvSpPr>
        <p:spPr/>
        <p:txBody>
          <a:bodyPr/>
          <a:lstStyle/>
          <a:p>
            <a:r>
              <a:rPr lang="en-GB" sz="4400" dirty="0"/>
              <a:t>Team development</a:t>
            </a:r>
          </a:p>
        </p:txBody>
      </p:sp>
      <p:sp>
        <p:nvSpPr>
          <p:cNvPr id="3" name="Content Placeholder 2">
            <a:extLst>
              <a:ext uri="{FF2B5EF4-FFF2-40B4-BE49-F238E27FC236}">
                <a16:creationId xmlns:a16="http://schemas.microsoft.com/office/drawing/2014/main" id="{E96A40EF-BE3D-4598-B8CF-1008DF8AD364}"/>
              </a:ext>
            </a:extLst>
          </p:cNvPr>
          <p:cNvSpPr>
            <a:spLocks noGrp="1"/>
          </p:cNvSpPr>
          <p:nvPr>
            <p:ph idx="1"/>
          </p:nvPr>
        </p:nvSpPr>
        <p:spPr>
          <a:xfrm>
            <a:off x="1103312" y="1417984"/>
            <a:ext cx="8946541" cy="4830416"/>
          </a:xfrm>
        </p:spPr>
        <p:txBody>
          <a:bodyPr>
            <a:noAutofit/>
          </a:bodyPr>
          <a:lstStyle/>
          <a:p>
            <a:r>
              <a:rPr lang="en-GB" sz="3200" dirty="0"/>
              <a:t>Strong leader</a:t>
            </a:r>
          </a:p>
          <a:p>
            <a:r>
              <a:rPr lang="en-GB" sz="3200" dirty="0"/>
              <a:t>Authority is accepted</a:t>
            </a:r>
          </a:p>
          <a:p>
            <a:r>
              <a:rPr lang="en-GB" sz="3200" dirty="0"/>
              <a:t>Team structure has been established and excepted </a:t>
            </a:r>
          </a:p>
          <a:p>
            <a:r>
              <a:rPr lang="en-GB" sz="3200" dirty="0"/>
              <a:t>Strong relationships have formed </a:t>
            </a:r>
          </a:p>
          <a:p>
            <a:r>
              <a:rPr lang="en-GB" sz="3200" dirty="0"/>
              <a:t>More willing to help each other with tasks</a:t>
            </a:r>
          </a:p>
          <a:p>
            <a:r>
              <a:rPr lang="en-GB" sz="3200" dirty="0"/>
              <a:t>Can form informal groups based of their relationships</a:t>
            </a:r>
          </a:p>
          <a:p>
            <a:pPr marL="0" indent="0">
              <a:buNone/>
            </a:pPr>
            <a:endParaRPr lang="en-GB" sz="3200" dirty="0"/>
          </a:p>
        </p:txBody>
      </p:sp>
    </p:spTree>
    <p:extLst>
      <p:ext uri="{BB962C8B-B14F-4D97-AF65-F5344CB8AC3E}">
        <p14:creationId xmlns:p14="http://schemas.microsoft.com/office/powerpoint/2010/main" val="164070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0C6F3-4E16-49CE-B91E-56698BCEAE40}"/>
              </a:ext>
            </a:extLst>
          </p:cNvPr>
          <p:cNvSpPr>
            <a:spLocks noGrp="1"/>
          </p:cNvSpPr>
          <p:nvPr>
            <p:ph type="title"/>
          </p:nvPr>
        </p:nvSpPr>
        <p:spPr/>
        <p:txBody>
          <a:bodyPr/>
          <a:lstStyle/>
          <a:p>
            <a:r>
              <a:rPr lang="en-GB" dirty="0"/>
              <a:t>Group environment</a:t>
            </a:r>
          </a:p>
        </p:txBody>
      </p:sp>
      <p:sp>
        <p:nvSpPr>
          <p:cNvPr id="3" name="Content Placeholder 2">
            <a:extLst>
              <a:ext uri="{FF2B5EF4-FFF2-40B4-BE49-F238E27FC236}">
                <a16:creationId xmlns:a16="http://schemas.microsoft.com/office/drawing/2014/main" id="{39A4B430-1407-434F-AFF9-A80BF7DEC8A9}"/>
              </a:ext>
            </a:extLst>
          </p:cNvPr>
          <p:cNvSpPr>
            <a:spLocks noGrp="1"/>
          </p:cNvSpPr>
          <p:nvPr>
            <p:ph idx="1"/>
          </p:nvPr>
        </p:nvSpPr>
        <p:spPr/>
        <p:txBody>
          <a:bodyPr/>
          <a:lstStyle/>
          <a:p>
            <a:r>
              <a:rPr lang="en-GB" dirty="0"/>
              <a:t>The team believe in themselves and their capability </a:t>
            </a:r>
          </a:p>
          <a:p>
            <a:r>
              <a:rPr lang="en-GB" dirty="0"/>
              <a:t>They are harmonious </a:t>
            </a:r>
          </a:p>
          <a:p>
            <a:r>
              <a:rPr lang="en-GB" dirty="0"/>
              <a:t>They have a clear work standard that the team have agreed on</a:t>
            </a:r>
          </a:p>
          <a:p>
            <a:r>
              <a:rPr lang="en-GB" dirty="0"/>
              <a:t>Members know their roles and what they will be contributing towards the objective.</a:t>
            </a:r>
          </a:p>
          <a:p>
            <a:r>
              <a:rPr lang="en-GB" dirty="0"/>
              <a:t>The team if confidant and strong</a:t>
            </a:r>
          </a:p>
          <a:p>
            <a:r>
              <a:rPr lang="en-GB" dirty="0"/>
              <a:t>The team are moving as one, in sync with each other.</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184567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35AB-CB73-4CE3-84AE-072BEC73FD9D}"/>
              </a:ext>
            </a:extLst>
          </p:cNvPr>
          <p:cNvSpPr>
            <a:spLocks noGrp="1"/>
          </p:cNvSpPr>
          <p:nvPr>
            <p:ph type="title"/>
          </p:nvPr>
        </p:nvSpPr>
        <p:spPr/>
        <p:txBody>
          <a:bodyPr/>
          <a:lstStyle/>
          <a:p>
            <a:r>
              <a:rPr lang="en-GB" dirty="0"/>
              <a:t>When are they ready to move on?</a:t>
            </a:r>
          </a:p>
        </p:txBody>
      </p:sp>
      <p:sp>
        <p:nvSpPr>
          <p:cNvPr id="3" name="Content Placeholder 2">
            <a:extLst>
              <a:ext uri="{FF2B5EF4-FFF2-40B4-BE49-F238E27FC236}">
                <a16:creationId xmlns:a16="http://schemas.microsoft.com/office/drawing/2014/main" id="{12841B16-4F26-4B58-ACF6-ACBADED09D36}"/>
              </a:ext>
            </a:extLst>
          </p:cNvPr>
          <p:cNvSpPr>
            <a:spLocks noGrp="1"/>
          </p:cNvSpPr>
          <p:nvPr>
            <p:ph idx="1"/>
          </p:nvPr>
        </p:nvSpPr>
        <p:spPr/>
        <p:txBody>
          <a:bodyPr/>
          <a:lstStyle/>
          <a:p>
            <a:pPr marL="0" indent="0">
              <a:buNone/>
            </a:pPr>
            <a:r>
              <a:rPr lang="en-GB" dirty="0"/>
              <a:t>They are ready for the task ahead when they collectively have established that;</a:t>
            </a:r>
          </a:p>
          <a:p>
            <a:r>
              <a:rPr lang="en-GB" dirty="0"/>
              <a:t>Every member is happy with their position</a:t>
            </a:r>
          </a:p>
          <a:p>
            <a:r>
              <a:rPr lang="en-GB" dirty="0"/>
              <a:t>They have the same expectations </a:t>
            </a:r>
          </a:p>
          <a:p>
            <a:r>
              <a:rPr lang="en-GB" dirty="0"/>
              <a:t>Members know their roles and what they will be contributing towards the objective</a:t>
            </a:r>
          </a:p>
          <a:p>
            <a:r>
              <a:rPr lang="en-GB" dirty="0"/>
              <a:t>Rules have been finalised </a:t>
            </a:r>
          </a:p>
          <a:p>
            <a:r>
              <a:rPr lang="en-GB" dirty="0"/>
              <a:t>The team are moving as one, in sync with each other.</a:t>
            </a:r>
          </a:p>
          <a:p>
            <a:r>
              <a:rPr lang="en-GB" dirty="0"/>
              <a:t>The leader is able to push them forward to the next stage</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210947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r>
              <a:rPr lang="en-US" dirty="0"/>
              <a:t>SUCCESSFUL TEAM DEVELOPMENT.</a:t>
            </a:r>
          </a:p>
        </p:txBody>
      </p:sp>
      <p:sp>
        <p:nvSpPr>
          <p:cNvPr id="4" name="Content Placeholder 3"/>
          <p:cNvSpPr>
            <a:spLocks noGrp="1"/>
          </p:cNvSpPr>
          <p:nvPr>
            <p:ph idx="1"/>
          </p:nvPr>
        </p:nvSpPr>
        <p:spPr>
          <a:xfrm>
            <a:off x="1104293" y="2795041"/>
            <a:ext cx="8946541" cy="3459986"/>
          </a:xfrm>
        </p:spPr>
        <p:txBody>
          <a:bodyPr/>
          <a:lstStyle/>
          <a:p>
            <a:r>
              <a:rPr lang="en-US" sz="3200" dirty="0">
                <a:latin typeface="Arial" panose="020B0604020202020204" pitchFamily="34" charset="0"/>
                <a:cs typeface="Arial" panose="020B0604020202020204" pitchFamily="34" charset="0"/>
              </a:rPr>
              <a:t>Important the individual team members are clear on their duties.</a:t>
            </a:r>
          </a:p>
          <a:p>
            <a:r>
              <a:rPr lang="en-US" sz="3200" dirty="0">
                <a:latin typeface="Arial" panose="020B0604020202020204" pitchFamily="34" charset="0"/>
                <a:cs typeface="Arial" panose="020B0604020202020204" pitchFamily="34" charset="0"/>
              </a:rPr>
              <a:t>Performing teams are recognized by high levels of self-sufficiency.</a:t>
            </a:r>
          </a:p>
          <a:p>
            <a:r>
              <a:rPr lang="en-US" sz="3200" dirty="0">
                <a:latin typeface="Arial" panose="020B0604020202020204" pitchFamily="34" charset="0"/>
                <a:cs typeface="Arial" panose="020B0604020202020204" pitchFamily="34" charset="0"/>
              </a:rPr>
              <a:t>Decision making and dispute is predicted and encouraged.</a:t>
            </a: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5 steps to an effective team</a:t>
            </a:r>
          </a:p>
        </p:txBody>
      </p:sp>
      <p:sp>
        <p:nvSpPr>
          <p:cNvPr id="3" name="Content Placeholder 2"/>
          <p:cNvSpPr>
            <a:spLocks noGrp="1"/>
          </p:cNvSpPr>
          <p:nvPr>
            <p:ph idx="1"/>
          </p:nvPr>
        </p:nvSpPr>
        <p:spPr/>
        <p:txBody>
          <a:bodyPr>
            <a:normAutofit/>
          </a:bodyPr>
          <a:lstStyle/>
          <a:p>
            <a:pPr marL="457200" indent="-457200">
              <a:buFont typeface="+mj-lt"/>
              <a:buAutoNum type="arabicPeriod"/>
            </a:pPr>
            <a:r>
              <a:rPr lang="en-US" sz="3200" dirty="0">
                <a:latin typeface="Arial" panose="020B0604020202020204" pitchFamily="34" charset="0"/>
                <a:cs typeface="Arial" panose="020B0604020202020204" pitchFamily="34" charset="0"/>
              </a:rPr>
              <a:t>Establish leadership</a:t>
            </a:r>
          </a:p>
          <a:p>
            <a:pPr marL="457200" indent="-457200">
              <a:buFont typeface="+mj-lt"/>
              <a:buAutoNum type="arabicPeriod"/>
            </a:pPr>
            <a:r>
              <a:rPr lang="en-US" sz="3200" dirty="0">
                <a:latin typeface="Arial" panose="020B0604020202020204" pitchFamily="34" charset="0"/>
                <a:cs typeface="Arial" panose="020B0604020202020204" pitchFamily="34" charset="0"/>
              </a:rPr>
              <a:t>Establish relationships</a:t>
            </a:r>
          </a:p>
          <a:p>
            <a:pPr marL="457200" indent="-457200">
              <a:buFont typeface="+mj-lt"/>
              <a:buAutoNum type="arabicPeriod"/>
            </a:pPr>
            <a:r>
              <a:rPr lang="en-US" sz="3200" dirty="0">
                <a:latin typeface="Arial" panose="020B0604020202020204" pitchFamily="34" charset="0"/>
                <a:cs typeface="Arial" panose="020B0604020202020204" pitchFamily="34" charset="0"/>
              </a:rPr>
              <a:t>Build relationships amongst employees</a:t>
            </a:r>
          </a:p>
          <a:p>
            <a:pPr marL="457200" indent="-457200">
              <a:buFont typeface="+mj-lt"/>
              <a:buAutoNum type="arabicPeriod"/>
            </a:pPr>
            <a:r>
              <a:rPr lang="en-US" sz="3200" dirty="0">
                <a:latin typeface="Arial" panose="020B0604020202020204" pitchFamily="34" charset="0"/>
                <a:cs typeface="Arial" panose="020B0604020202020204" pitchFamily="34" charset="0"/>
              </a:rPr>
              <a:t>Foster teamwork</a:t>
            </a:r>
          </a:p>
          <a:p>
            <a:pPr marL="457200" indent="-457200">
              <a:buFont typeface="+mj-lt"/>
              <a:buAutoNum type="arabicPeriod"/>
            </a:pPr>
            <a:r>
              <a:rPr lang="en-US" sz="3200" dirty="0">
                <a:latin typeface="Arial" panose="020B0604020202020204" pitchFamily="34" charset="0"/>
                <a:cs typeface="Arial" panose="020B0604020202020204" pitchFamily="34" charset="0"/>
              </a:rPr>
              <a:t>Set ground rules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idx="1"/>
          </p:nvPr>
        </p:nvSpPr>
        <p:spPr>
          <a:xfrm>
            <a:off x="1104293" y="3428999"/>
            <a:ext cx="8946541" cy="3210339"/>
          </a:xfrm>
        </p:spPr>
        <p:txBody>
          <a:bodyPr>
            <a:normAutofit lnSpcReduction="10000"/>
          </a:bodyPr>
          <a:lstStyle/>
          <a:p>
            <a:r>
              <a:rPr lang="en-US" sz="3200" dirty="0">
                <a:latin typeface="Arial" panose="020B0604020202020204" pitchFamily="34" charset="0"/>
                <a:cs typeface="Arial" panose="020B0604020202020204" pitchFamily="34" charset="0"/>
              </a:rPr>
              <a:t>To manage a successful team, means to be a successful leader.</a:t>
            </a:r>
          </a:p>
          <a:p>
            <a:r>
              <a:rPr lang="en-US" sz="3200" dirty="0">
                <a:latin typeface="Arial" panose="020B0604020202020204" pitchFamily="34" charset="0"/>
                <a:cs typeface="Arial" panose="020B0604020202020204" pitchFamily="34" charset="0"/>
              </a:rPr>
              <a:t>Building a connection with your employees, will undoubtedly make them work better.</a:t>
            </a:r>
          </a:p>
          <a:p>
            <a:r>
              <a:rPr lang="en-US" sz="3200" dirty="0">
                <a:latin typeface="Arial" panose="020B0604020202020204" pitchFamily="34" charset="0"/>
                <a:cs typeface="Arial" panose="020B0604020202020204" pitchFamily="34" charset="0"/>
              </a:rPr>
              <a:t>Teams should be part of the solution, not part of the problem.</a:t>
            </a:r>
          </a:p>
          <a:p>
            <a:endParaRPr lang="en-US" dirty="0"/>
          </a:p>
        </p:txBody>
      </p:sp>
      <p:graphicFrame>
        <p:nvGraphicFramePr>
          <p:cNvPr id="9" name="Diagram 8">
            <a:extLst>
              <a:ext uri="{FF2B5EF4-FFF2-40B4-BE49-F238E27FC236}">
                <a16:creationId xmlns:a16="http://schemas.microsoft.com/office/drawing/2014/main" id="{7BE41799-6BCE-4E0E-8E7B-A0C36D40240B}"/>
              </a:ext>
            </a:extLst>
          </p:cNvPr>
          <p:cNvGraphicFramePr/>
          <p:nvPr>
            <p:extLst>
              <p:ext uri="{D42A27DB-BD31-4B8C-83A1-F6EECF244321}">
                <p14:modId xmlns:p14="http://schemas.microsoft.com/office/powerpoint/2010/main" val="2852259780"/>
              </p:ext>
            </p:extLst>
          </p:nvPr>
        </p:nvGraphicFramePr>
        <p:xfrm>
          <a:off x="646111" y="452717"/>
          <a:ext cx="9404723" cy="205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6E762C2F-2DF0-4EA2-8AD2-4FCA7BC16D62}"/>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858000" y="885839"/>
            <a:ext cx="1524000" cy="1524000"/>
          </a:xfrm>
          <a:prstGeom prst="rect">
            <a:avLst/>
          </a:prstGeom>
        </p:spPr>
      </p:pic>
    </p:spTree>
    <p:extLst>
      <p:ext uri="{BB962C8B-B14F-4D97-AF65-F5344CB8AC3E}">
        <p14:creationId xmlns:p14="http://schemas.microsoft.com/office/powerpoint/2010/main" val="93470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E2F571-58B7-4498-A69B-8AA4108288E7}"/>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Team leaders should give time to observe success.</a:t>
            </a:r>
          </a:p>
          <a:p>
            <a:r>
              <a:rPr lang="en-GB" sz="3200" dirty="0">
                <a:latin typeface="Arial" panose="020B0604020202020204" pitchFamily="34" charset="0"/>
                <a:cs typeface="Arial" panose="020B0604020202020204" pitchFamily="34" charset="0"/>
              </a:rPr>
              <a:t>Performance evaluations and rewards.</a:t>
            </a:r>
          </a:p>
          <a:p>
            <a:r>
              <a:rPr lang="en-GB" sz="3200" dirty="0">
                <a:latin typeface="Arial" panose="020B0604020202020204" pitchFamily="34" charset="0"/>
                <a:cs typeface="Arial" panose="020B0604020202020204" pitchFamily="34" charset="0"/>
              </a:rPr>
              <a:t>This also gives the employees the time to say their goodbyes.</a:t>
            </a:r>
          </a:p>
          <a:p>
            <a:r>
              <a:rPr lang="en-GB" sz="3200" dirty="0">
                <a:latin typeface="Arial" panose="020B0604020202020204" pitchFamily="34" charset="0"/>
                <a:cs typeface="Arial" panose="020B0604020202020204" pitchFamily="34" charset="0"/>
              </a:rPr>
              <a:t>This is the adjourning stage.</a:t>
            </a:r>
          </a:p>
        </p:txBody>
      </p:sp>
    </p:spTree>
    <p:extLst>
      <p:ext uri="{BB962C8B-B14F-4D97-AF65-F5344CB8AC3E}">
        <p14:creationId xmlns:p14="http://schemas.microsoft.com/office/powerpoint/2010/main" val="2187574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EEE9-110B-4E86-8C3A-70F4836BA2DD}"/>
              </a:ext>
            </a:extLst>
          </p:cNvPr>
          <p:cNvSpPr>
            <a:spLocks noGrp="1"/>
          </p:cNvSpPr>
          <p:nvPr>
            <p:ph type="title"/>
          </p:nvPr>
        </p:nvSpPr>
        <p:spPr>
          <a:xfrm>
            <a:off x="646111" y="452718"/>
            <a:ext cx="9404723" cy="798566"/>
          </a:xfrm>
        </p:spPr>
        <p:txBody>
          <a:bodyPr/>
          <a:lstStyle/>
          <a:p>
            <a:r>
              <a:rPr lang="en-GB" dirty="0"/>
              <a:t>Further reading and </a:t>
            </a:r>
            <a:r>
              <a:rPr lang="en-GB" dirty="0" err="1"/>
              <a:t>refrences</a:t>
            </a:r>
            <a:r>
              <a:rPr lang="en-GB" dirty="0"/>
              <a:t>.</a:t>
            </a:r>
          </a:p>
        </p:txBody>
      </p:sp>
      <p:sp>
        <p:nvSpPr>
          <p:cNvPr id="3" name="Content Placeholder 2">
            <a:extLst>
              <a:ext uri="{FF2B5EF4-FFF2-40B4-BE49-F238E27FC236}">
                <a16:creationId xmlns:a16="http://schemas.microsoft.com/office/drawing/2014/main" id="{935DF6BE-4518-489C-9240-7A39E2793FF7}"/>
              </a:ext>
            </a:extLst>
          </p:cNvPr>
          <p:cNvSpPr>
            <a:spLocks noGrp="1"/>
          </p:cNvSpPr>
          <p:nvPr>
            <p:ph idx="1"/>
          </p:nvPr>
        </p:nvSpPr>
        <p:spPr>
          <a:xfrm>
            <a:off x="1103312" y="1251284"/>
            <a:ext cx="8946541" cy="4997115"/>
          </a:xfrm>
        </p:spPr>
        <p:txBody>
          <a:bodyPr>
            <a:normAutofit fontScale="25000" lnSpcReduction="20000"/>
          </a:bodyPr>
          <a:lstStyle/>
          <a:p>
            <a:pPr marL="0" indent="0">
              <a:buNone/>
            </a:pPr>
            <a:r>
              <a:rPr lang="en-GB" sz="3200" dirty="0" err="1"/>
              <a:t>Belbin,M</a:t>
            </a:r>
            <a:r>
              <a:rPr lang="en-GB" sz="3200" dirty="0"/>
              <a:t> (2010) </a:t>
            </a:r>
            <a:r>
              <a:rPr lang="en-GB" sz="3200" i="1" dirty="0"/>
              <a:t>Team roles at work. Oxford, UK</a:t>
            </a:r>
            <a:r>
              <a:rPr lang="en-GB" sz="3200" dirty="0"/>
              <a:t> </a:t>
            </a:r>
          </a:p>
          <a:p>
            <a:pPr marL="0" indent="0">
              <a:buNone/>
            </a:pPr>
            <a:br>
              <a:rPr lang="en-GB" sz="3200" dirty="0"/>
            </a:br>
            <a:r>
              <a:rPr lang="en-GB" sz="3200" dirty="0" err="1"/>
              <a:t>Bednarz,T</a:t>
            </a:r>
            <a:r>
              <a:rPr lang="en-GB" sz="3200" dirty="0"/>
              <a:t> (2013) Strategies and solutions solving team problems Available at:</a:t>
            </a:r>
          </a:p>
          <a:p>
            <a:pPr marL="0" indent="0">
              <a:buNone/>
            </a:pPr>
            <a:r>
              <a:rPr lang="en-GB" sz="3200" u="sng" dirty="0">
                <a:hlinkClick r:id="rId3"/>
              </a:rPr>
              <a:t>https://m.qualitydigest.com/?url=https%3A%2F%2Fwww.qualitydigest.com%2Finside%2F</a:t>
            </a:r>
            <a:r>
              <a:rPr lang="en-GB" sz="3200" i="1" u="sng" dirty="0">
                <a:hlinkClick r:id="rId3"/>
              </a:rPr>
              <a:t>quality-insider-article%2Fstrategies-and-solutions-solving-team-problems</a:t>
            </a:r>
            <a:r>
              <a:rPr lang="en-GB" sz="3200" u="sng" dirty="0">
                <a:hlinkClick r:id="rId3"/>
              </a:rPr>
              <a:t>.html&amp;width=412</a:t>
            </a:r>
            <a:r>
              <a:rPr lang="en-GB" sz="3200" dirty="0"/>
              <a:t> [Assessed 18 August 2018]</a:t>
            </a:r>
          </a:p>
          <a:p>
            <a:pPr marL="0" indent="0">
              <a:buNone/>
            </a:pPr>
            <a:br>
              <a:rPr lang="en-GB" sz="3200" dirty="0"/>
            </a:br>
            <a:r>
              <a:rPr lang="en-GB" sz="3200" dirty="0" err="1"/>
              <a:t>Cardinal,R</a:t>
            </a:r>
            <a:r>
              <a:rPr lang="en-GB" sz="3200" dirty="0"/>
              <a:t> (2015) 5 to building an effective team Available at: </a:t>
            </a:r>
            <a:r>
              <a:rPr lang="en-GB" sz="3200" u="sng" dirty="0">
                <a:hlinkClick r:id="rId4"/>
              </a:rPr>
              <a:t>https://m.huffpost.com/us/entry/</a:t>
            </a:r>
            <a:r>
              <a:rPr lang="en-GB" sz="3200" i="1" u="sng" dirty="0">
                <a:hlinkClick r:id="rId4"/>
              </a:rPr>
              <a:t>5</a:t>
            </a:r>
            <a:r>
              <a:rPr lang="en-GB" sz="3200" i="1" dirty="0"/>
              <a:t> steps to building an effective team_b_</a:t>
            </a:r>
            <a:r>
              <a:rPr lang="en-GB" sz="3200" dirty="0"/>
              <a:t>7132406 [Assessed 19 August 2018]</a:t>
            </a:r>
          </a:p>
          <a:p>
            <a:pPr marL="0" indent="0">
              <a:buNone/>
            </a:pPr>
            <a:r>
              <a:rPr lang="en-GB" sz="3200" dirty="0"/>
              <a:t>Dave Mattson. (2015). ways to deal with team conflict effectively. Available: </a:t>
            </a:r>
            <a:r>
              <a:rPr lang="en-GB" sz="3200" dirty="0">
                <a:hlinkClick r:id="rId5"/>
              </a:rPr>
              <a:t>https://www.sandler.com/blog/ways-to-deal-with-team-conflict-effectively</a:t>
            </a:r>
            <a:r>
              <a:rPr lang="en-GB" sz="3200" dirty="0"/>
              <a:t>.</a:t>
            </a:r>
          </a:p>
          <a:p>
            <a:pPr marL="0" indent="0">
              <a:buNone/>
            </a:pPr>
            <a:r>
              <a:rPr lang="en-GB" sz="3200" dirty="0"/>
              <a:t>Last accessed 26th Jul 2018</a:t>
            </a:r>
          </a:p>
          <a:p>
            <a:pPr marL="0" indent="0">
              <a:buNone/>
            </a:pPr>
            <a:br>
              <a:rPr lang="en-GB" sz="3200" dirty="0"/>
            </a:br>
            <a:r>
              <a:rPr lang="en-GB" sz="3200" dirty="0" err="1"/>
              <a:t>Heathfield,S</a:t>
            </a:r>
            <a:r>
              <a:rPr lang="en-GB" sz="3200" dirty="0"/>
              <a:t> (2018) Encourage meaningful needed conflict Available at: </a:t>
            </a:r>
            <a:r>
              <a:rPr lang="en-GB" sz="3200" u="sng" dirty="0">
                <a:hlinkClick r:id="rId6"/>
              </a:rPr>
              <a:t>https://www.thebalancecareers.com/</a:t>
            </a:r>
            <a:r>
              <a:rPr lang="en-GB" sz="3200" i="1" u="sng" dirty="0">
                <a:hlinkClick r:id="rId6"/>
              </a:rPr>
              <a:t>encourage-meaningful-needed</a:t>
            </a:r>
            <a:r>
              <a:rPr lang="en-GB" sz="3200" u="sng" dirty="0">
                <a:hlinkClick r:id="rId6"/>
              </a:rPr>
              <a:t>-</a:t>
            </a:r>
            <a:r>
              <a:rPr lang="en-GB" sz="3200" i="1" u="sng" dirty="0">
                <a:hlinkClick r:id="rId6"/>
              </a:rPr>
              <a:t>conflict</a:t>
            </a:r>
            <a:r>
              <a:rPr lang="en-GB" sz="3200" u="sng" dirty="0">
                <a:hlinkClick r:id="rId6"/>
              </a:rPr>
              <a:t>-1917870</a:t>
            </a:r>
            <a:r>
              <a:rPr lang="en-GB" sz="3200" u="sng" dirty="0"/>
              <a:t> </a:t>
            </a:r>
            <a:r>
              <a:rPr lang="en-GB" sz="3200" dirty="0"/>
              <a:t>[Assessed 15 August 2018</a:t>
            </a:r>
          </a:p>
          <a:p>
            <a:pPr marL="0" indent="0">
              <a:buNone/>
            </a:pPr>
            <a:endParaRPr lang="en-GB" sz="3200" dirty="0"/>
          </a:p>
          <a:p>
            <a:pPr marL="0" indent="0">
              <a:buNone/>
            </a:pPr>
            <a:r>
              <a:rPr lang="en-GB" sz="3200" dirty="0"/>
              <a:t>Henman, M. (2017). Solving Team Dysfunction: How to Move Your Team From "Storming" to "Performing". Available: </a:t>
            </a:r>
            <a:r>
              <a:rPr lang="en-GB" sz="3200" dirty="0">
                <a:hlinkClick r:id="rId7"/>
              </a:rPr>
              <a:t>https://www.business.com/articles/michael-henman-solving-team-dysfunction-how-to-move-your-team-from-storming-to-performing/</a:t>
            </a:r>
            <a:endParaRPr lang="en-GB" sz="3200" dirty="0"/>
          </a:p>
          <a:p>
            <a:pPr marL="0" indent="0">
              <a:buNone/>
            </a:pPr>
            <a:r>
              <a:rPr lang="en-GB" sz="3200" dirty="0"/>
              <a:t>Last accessed 20th Aug 2018.</a:t>
            </a:r>
          </a:p>
          <a:p>
            <a:pPr marL="0" indent="0">
              <a:buNone/>
            </a:pPr>
            <a:endParaRPr lang="en-GB" sz="3200" dirty="0"/>
          </a:p>
          <a:p>
            <a:pPr marL="0" indent="0">
              <a:buNone/>
            </a:pPr>
            <a:r>
              <a:rPr lang="en-GB" sz="3200" dirty="0" err="1"/>
              <a:t>Kholl,A</a:t>
            </a:r>
            <a:r>
              <a:rPr lang="en-GB" sz="3200" dirty="0"/>
              <a:t> (2018) 5 ways social connections can enhance your employee wellness  Available at:</a:t>
            </a:r>
            <a:r>
              <a:rPr lang="en-GB" sz="3200" u="sng" dirty="0"/>
              <a:t> </a:t>
            </a:r>
            <a:r>
              <a:rPr lang="en-GB" sz="3200" u="sng" dirty="0">
                <a:hlinkClick r:id="rId8"/>
              </a:rPr>
              <a:t>https://www.forbes.com/sites/alankohll/2018/01/31/</a:t>
            </a:r>
            <a:r>
              <a:rPr lang="en-GB" sz="3200" i="1" u="sng" dirty="0">
                <a:hlinkClick r:id="rId8"/>
              </a:rPr>
              <a:t>5-ways-social-connections-can-enhance-your-employee-wellness-program</a:t>
            </a:r>
            <a:r>
              <a:rPr lang="en-GB" sz="3200" u="sng" dirty="0">
                <a:hlinkClick r:id="rId8"/>
              </a:rPr>
              <a:t>/</a:t>
            </a:r>
            <a:r>
              <a:rPr lang="en-GB" sz="3200" u="sng" dirty="0"/>
              <a:t> </a:t>
            </a:r>
            <a:r>
              <a:rPr lang="en-GB" sz="3200" dirty="0"/>
              <a:t>[Assessed 15 August 2018]</a:t>
            </a:r>
          </a:p>
          <a:p>
            <a:pPr marL="0" indent="0">
              <a:buNone/>
            </a:pPr>
            <a:r>
              <a:rPr lang="en-GB" sz="3200" dirty="0"/>
              <a:t>Mind Tools Content Team. (ND). Forming, Storming, Forming and Performing. Available: </a:t>
            </a:r>
            <a:r>
              <a:rPr lang="en-GB" sz="3200" dirty="0">
                <a:hlinkClick r:id="rId9"/>
              </a:rPr>
              <a:t>https://www.mindtools.com/pages/article/newLDR_86.htm</a:t>
            </a:r>
            <a:r>
              <a:rPr lang="en-GB" sz="3200" dirty="0"/>
              <a:t>.</a:t>
            </a:r>
          </a:p>
          <a:p>
            <a:pPr marL="0" indent="0">
              <a:buNone/>
            </a:pPr>
            <a:r>
              <a:rPr lang="en-GB" sz="3200" dirty="0"/>
              <a:t>Last accessed 26th Jul 2018.</a:t>
            </a:r>
          </a:p>
          <a:p>
            <a:pPr marL="0" indent="0">
              <a:buNone/>
            </a:pPr>
            <a:r>
              <a:rPr lang="en-US" sz="3200" dirty="0" err="1"/>
              <a:t>Mattson,D</a:t>
            </a:r>
            <a:r>
              <a:rPr lang="en-US" sz="3200" dirty="0"/>
              <a:t> (2015) [Assessed 13 August 2018]</a:t>
            </a:r>
            <a:endParaRPr lang="en-GB" sz="3200" dirty="0"/>
          </a:p>
          <a:p>
            <a:pPr marL="0" indent="0">
              <a:buNone/>
            </a:pPr>
            <a:r>
              <a:rPr lang="en-US" sz="3200" u="sng" dirty="0">
                <a:hlinkClick r:id="rId10"/>
              </a:rPr>
              <a:t>https://www.sandler.com/blog/6-benefits-of-teamwork-in-the-workplace</a:t>
            </a:r>
            <a:r>
              <a:rPr lang="en-US" sz="3200" dirty="0"/>
              <a:t> </a:t>
            </a:r>
            <a:endParaRPr lang="en-GB" sz="3200" dirty="0"/>
          </a:p>
          <a:p>
            <a:pPr marL="0" indent="0">
              <a:buNone/>
            </a:pPr>
            <a:r>
              <a:rPr lang="en-GB" sz="3200" dirty="0" err="1"/>
              <a:t>Wintlett</a:t>
            </a:r>
            <a:r>
              <a:rPr lang="en-GB" sz="3200" dirty="0"/>
              <a:t> Taylor-Browne. (2017). What is diversity?. Available: </a:t>
            </a:r>
            <a:r>
              <a:rPr lang="en-GB" sz="3200" dirty="0">
                <a:hlinkClick r:id="rId11"/>
              </a:rPr>
              <a:t>https://www.luther.edu/diversity/about/what-is-diversity/</a:t>
            </a:r>
            <a:r>
              <a:rPr lang="en-GB" sz="3200" dirty="0"/>
              <a:t>.</a:t>
            </a:r>
          </a:p>
          <a:p>
            <a:pPr marL="0" indent="0">
              <a:buNone/>
            </a:pPr>
            <a:r>
              <a:rPr lang="en-GB" sz="3200" dirty="0"/>
              <a:t>Last accessed 26th Jul 2018.</a:t>
            </a:r>
          </a:p>
          <a:p>
            <a:pPr marL="0" indent="0">
              <a:buNone/>
            </a:pPr>
            <a:r>
              <a:rPr lang="en-US" sz="3200" dirty="0"/>
              <a:t>York, Hayley (no date) [Assessed 13 August 2018]</a:t>
            </a:r>
            <a:endParaRPr lang="en-GB" sz="3200" dirty="0"/>
          </a:p>
          <a:p>
            <a:pPr marL="0" indent="0">
              <a:buNone/>
            </a:pPr>
            <a:r>
              <a:rPr lang="en-US" sz="3200" u="sng" dirty="0">
                <a:hlinkClick r:id="rId12"/>
              </a:rPr>
              <a:t>https://quizlet.com/92203159/tuckman-and-four-stages-of-group-development-flash-cards/</a:t>
            </a:r>
            <a:endParaRPr lang="en-GB" sz="3200" dirty="0"/>
          </a:p>
          <a:p>
            <a:pPr marL="0" indent="0">
              <a:buNone/>
            </a:pPr>
            <a:endParaRPr lang="en-GB" sz="3200" dirty="0"/>
          </a:p>
          <a:p>
            <a:pPr marL="0" indent="0">
              <a:buNone/>
            </a:pPr>
            <a:endParaRPr lang="en-GB" dirty="0"/>
          </a:p>
          <a:p>
            <a:pPr marL="0" indent="0">
              <a:buNone/>
            </a:pPr>
            <a:br>
              <a:rPr lang="en-GB" dirty="0"/>
            </a:br>
            <a:br>
              <a:rPr lang="en-GB" dirty="0"/>
            </a:br>
            <a:endParaRPr lang="en-GB" dirty="0"/>
          </a:p>
        </p:txBody>
      </p:sp>
    </p:spTree>
    <p:extLst>
      <p:ext uri="{BB962C8B-B14F-4D97-AF65-F5344CB8AC3E}">
        <p14:creationId xmlns:p14="http://schemas.microsoft.com/office/powerpoint/2010/main" val="319647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6B5BA-722E-4573-B123-DEC3B3605B5E}"/>
              </a:ext>
            </a:extLst>
          </p:cNvPr>
          <p:cNvSpPr>
            <a:spLocks noGrp="1"/>
          </p:cNvSpPr>
          <p:nvPr>
            <p:ph type="title"/>
          </p:nvPr>
        </p:nvSpPr>
        <p:spPr/>
        <p:txBody>
          <a:bodyPr/>
          <a:lstStyle/>
          <a:p>
            <a:r>
              <a:rPr lang="en-GB" dirty="0"/>
              <a:t>                      Thank you </a:t>
            </a:r>
          </a:p>
        </p:txBody>
      </p:sp>
      <p:sp>
        <p:nvSpPr>
          <p:cNvPr id="3" name="Content Placeholder 2">
            <a:extLst>
              <a:ext uri="{FF2B5EF4-FFF2-40B4-BE49-F238E27FC236}">
                <a16:creationId xmlns:a16="http://schemas.microsoft.com/office/drawing/2014/main" id="{EA455299-FB38-4C3D-881E-F504E6A980A3}"/>
              </a:ext>
            </a:extLst>
          </p:cNvPr>
          <p:cNvSpPr>
            <a:spLocks noGrp="1"/>
          </p:cNvSpPr>
          <p:nvPr>
            <p:ph idx="1"/>
          </p:nvPr>
        </p:nvSpPr>
        <p:spPr/>
        <p:txBody>
          <a:bodyPr/>
          <a:lstStyle/>
          <a:p>
            <a:pPr marL="0" indent="0">
              <a:buNone/>
            </a:pPr>
            <a:r>
              <a:rPr lang="en-GB" dirty="0"/>
              <a:t>Thank you for taking the time to hear our presentation, we hope you will consider our services.</a:t>
            </a:r>
          </a:p>
          <a:p>
            <a:pPr marL="0" indent="0">
              <a:buNone/>
            </a:pPr>
            <a:r>
              <a:rPr lang="en-GB" dirty="0"/>
              <a:t> If you are unclear and require further information do not hesitate to ask a member of the team.</a:t>
            </a:r>
          </a:p>
          <a:p>
            <a:pPr marL="0" indent="0">
              <a:buNone/>
            </a:pPr>
            <a:endParaRPr lang="en-GB" dirty="0"/>
          </a:p>
          <a:p>
            <a:pPr marL="0" indent="0">
              <a:buNone/>
            </a:pPr>
            <a:r>
              <a:rPr lang="en-GB" dirty="0"/>
              <a:t>CIRR </a:t>
            </a:r>
          </a:p>
        </p:txBody>
      </p:sp>
    </p:spTree>
    <p:extLst>
      <p:ext uri="{BB962C8B-B14F-4D97-AF65-F5344CB8AC3E}">
        <p14:creationId xmlns:p14="http://schemas.microsoft.com/office/powerpoint/2010/main" val="1429772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1184</TotalTime>
  <Words>1971</Words>
  <Application>Microsoft Office PowerPoint</Application>
  <PresentationFormat>Widescreen</PresentationFormat>
  <Paragraphs>235</Paragraphs>
  <Slides>19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Times New Roman</vt:lpstr>
      <vt:lpstr>Wingdings</vt:lpstr>
      <vt:lpstr>Wingdings 3</vt:lpstr>
      <vt:lpstr>Business Strategy</vt:lpstr>
      <vt:lpstr>Group 2  BMSK4002 Effective teamwork and communication skills Yohan Mendis   </vt:lpstr>
      <vt:lpstr>            Welcome</vt:lpstr>
      <vt:lpstr>Content:</vt:lpstr>
      <vt:lpstr>        Benefits of teamworking.</vt:lpstr>
      <vt:lpstr>Coming together as a Team</vt:lpstr>
      <vt:lpstr>Benefits of group Diversity </vt:lpstr>
      <vt:lpstr>Conflict caused through diversity</vt:lpstr>
      <vt:lpstr>Conflict in team working  Conflict within teams can be down to Tuckman’s Theory. Some teams may go through the storming stage of this theory and the reasons for conflict may include:  Individuals having to accept the existence of others Choosing who will control the group Different work styles Henman.M, (2017) said “As they get to know each other, difficulties and conflicts arise as they negotiate their different contributions to the team, get used to each others’ personalities and see how others react to pressure, stress and tough situations”.  How can we manage this conflict? </vt:lpstr>
      <vt:lpstr>PowerPoint Presentation</vt:lpstr>
      <vt:lpstr>Moving on from conflict</vt:lpstr>
      <vt:lpstr>Team development</vt:lpstr>
      <vt:lpstr>Group environment</vt:lpstr>
      <vt:lpstr>When are they ready to move on?</vt:lpstr>
      <vt:lpstr> SUCCESSFUL TEAM DEVELOPMENT.</vt:lpstr>
      <vt:lpstr>5 steps to an effective team</vt:lpstr>
      <vt:lpstr>PowerPoint Presentation</vt:lpstr>
      <vt:lpstr>PowerPoint Presentation</vt:lpstr>
      <vt:lpstr>Further reading and refrences.</vt:lpstr>
      <vt:lpstr>                      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Razwana Mahmood (1714587)</dc:creator>
  <cp:lastModifiedBy>Iyesha Thomas (1714914)</cp:lastModifiedBy>
  <cp:revision>45</cp:revision>
  <cp:lastPrinted>2012-08-15T21:38:02Z</cp:lastPrinted>
  <dcterms:created xsi:type="dcterms:W3CDTF">2018-07-24T16:02:11Z</dcterms:created>
  <dcterms:modified xsi:type="dcterms:W3CDTF">2018-08-24T12:00:44Z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