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75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8653EBE-220F-4A2A-B78A-B962182CA51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586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2950716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87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13AAD0-896B-4DBD-AD00-2803C9477985}"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1796999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13AAD0-896B-4DBD-AD00-2803C9477985}" type="datetimeFigureOut">
              <a:rPr lang="en-GB" smtClean="0"/>
              <a:t>23/06/2023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653EBE-220F-4A2A-B78A-B962182CA51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364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13AAD0-896B-4DBD-AD00-2803C9477985}" type="datetimeFigureOut">
              <a:rPr lang="en-GB" smtClean="0"/>
              <a:t>23/06/2023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653EBE-220F-4A2A-B78A-B962182CA51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3132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13AAD0-896B-4DBD-AD00-2803C9477985}" type="datetimeFigureOut">
              <a:rPr lang="en-GB" smtClean="0"/>
              <a:t>23/06/2023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1129515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13AAD0-896B-4DBD-AD00-2803C9477985}"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53EBE-220F-4A2A-B78A-B962182CA51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4172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13AAD0-896B-4DBD-AD00-2803C9477985}"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2219176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13AAD0-896B-4DBD-AD00-2803C9477985}"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1159029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7307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720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spTree>
    <p:extLst>
      <p:ext uri="{BB962C8B-B14F-4D97-AF65-F5344CB8AC3E}">
        <p14:creationId xmlns:p14="http://schemas.microsoft.com/office/powerpoint/2010/main" val="2842059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9704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5749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055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AAD0-896B-4DBD-AD00-2803C9477985}"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53EBE-220F-4A2A-B78A-B962182CA51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3057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13AAD0-896B-4DBD-AD00-2803C9477985}" type="datetimeFigureOut">
              <a:rPr lang="en-GB" smtClean="0"/>
              <a:t>23/06/2023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8653EBE-220F-4A2A-B78A-B962182CA511}" type="slidenum">
              <a:rPr lang="en-GB" smtClean="0"/>
              <a:t>‹#›</a:t>
            </a:fld>
            <a:endParaRPr lang="en-GB"/>
          </a:p>
        </p:txBody>
      </p:sp>
    </p:spTree>
    <p:extLst>
      <p:ext uri="{BB962C8B-B14F-4D97-AF65-F5344CB8AC3E}">
        <p14:creationId xmlns:p14="http://schemas.microsoft.com/office/powerpoint/2010/main" val="1281854454"/>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mod/resource/view.php?id=256627"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46B42-782C-04AA-481D-AC88C6765B5E}"/>
              </a:ext>
            </a:extLst>
          </p:cNvPr>
          <p:cNvSpPr>
            <a:spLocks noGrp="1"/>
          </p:cNvSpPr>
          <p:nvPr>
            <p:ph type="ctrTitle"/>
          </p:nvPr>
        </p:nvSpPr>
        <p:spPr/>
        <p:txBody>
          <a:bodyPr/>
          <a:lstStyle/>
          <a:p>
            <a:r>
              <a:rPr lang="en-US" sz="4000" dirty="0"/>
              <a:t>Does Innovation and Creativity Provide  A business Advantage?</a:t>
            </a:r>
            <a:endParaRPr lang="en-GB" sz="4000" dirty="0"/>
          </a:p>
        </p:txBody>
      </p:sp>
      <p:sp>
        <p:nvSpPr>
          <p:cNvPr id="3" name="Subtitle 2">
            <a:extLst>
              <a:ext uri="{FF2B5EF4-FFF2-40B4-BE49-F238E27FC236}">
                <a16:creationId xmlns:a16="http://schemas.microsoft.com/office/drawing/2014/main" id="{8AFF1D13-7414-2711-EE9B-0FD2D3575B5B}"/>
              </a:ext>
            </a:extLst>
          </p:cNvPr>
          <p:cNvSpPr>
            <a:spLocks noGrp="1"/>
          </p:cNvSpPr>
          <p:nvPr>
            <p:ph type="subTitle" idx="1"/>
          </p:nvPr>
        </p:nvSpPr>
        <p:spPr/>
        <p:txBody>
          <a:bodyPr/>
          <a:lstStyle/>
          <a:p>
            <a:r>
              <a:rPr lang="en-GB" dirty="0"/>
              <a:t>By: Natalia Dedu (1816782)</a:t>
            </a:r>
          </a:p>
        </p:txBody>
      </p:sp>
      <p:pic>
        <p:nvPicPr>
          <p:cNvPr id="4" name="Picture 3">
            <a:extLst>
              <a:ext uri="{FF2B5EF4-FFF2-40B4-BE49-F238E27FC236}">
                <a16:creationId xmlns:a16="http://schemas.microsoft.com/office/drawing/2014/main" id="{6F193CAA-E11D-7E3C-A5E8-D95ED8EE4895}"/>
              </a:ext>
            </a:extLst>
          </p:cNvPr>
          <p:cNvPicPr>
            <a:picLocks noChangeAspect="1"/>
          </p:cNvPicPr>
          <p:nvPr/>
        </p:nvPicPr>
        <p:blipFill>
          <a:blip r:embed="rId2">
            <a:clrChange>
              <a:clrFrom>
                <a:srgbClr val="FFFFFF"/>
              </a:clrFrom>
              <a:clrTo>
                <a:srgbClr val="FFFFFF">
                  <a:alpha val="0"/>
                </a:srgbClr>
              </a:clrTo>
            </a:clrChange>
            <a:alphaModFix amt="35000"/>
          </a:blip>
          <a:stretch>
            <a:fillRect/>
          </a:stretch>
        </p:blipFill>
        <p:spPr>
          <a:xfrm>
            <a:off x="723950" y="1613663"/>
            <a:ext cx="1455042" cy="1455042"/>
          </a:xfrm>
          <a:prstGeom prst="rect">
            <a:avLst/>
          </a:prstGeom>
        </p:spPr>
      </p:pic>
    </p:spTree>
    <p:extLst>
      <p:ext uri="{BB962C8B-B14F-4D97-AF65-F5344CB8AC3E}">
        <p14:creationId xmlns:p14="http://schemas.microsoft.com/office/powerpoint/2010/main" val="2181104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3EAD-B048-87A1-5423-7FEF096028D7}"/>
              </a:ext>
            </a:extLst>
          </p:cNvPr>
          <p:cNvSpPr>
            <a:spLocks noGrp="1"/>
          </p:cNvSpPr>
          <p:nvPr>
            <p:ph type="title"/>
          </p:nvPr>
        </p:nvSpPr>
        <p:spPr/>
        <p:txBody>
          <a:bodyPr/>
          <a:lstStyle/>
          <a:p>
            <a:r>
              <a:rPr lang="en-GB" dirty="0"/>
              <a:t>Introduction</a:t>
            </a:r>
          </a:p>
        </p:txBody>
      </p:sp>
      <p:sp>
        <p:nvSpPr>
          <p:cNvPr id="4" name="Content Placeholder 3">
            <a:extLst>
              <a:ext uri="{FF2B5EF4-FFF2-40B4-BE49-F238E27FC236}">
                <a16:creationId xmlns:a16="http://schemas.microsoft.com/office/drawing/2014/main" id="{2EB3C9B0-104E-875A-F7AF-06B7E903C291}"/>
              </a:ext>
            </a:extLst>
          </p:cNvPr>
          <p:cNvSpPr>
            <a:spLocks noGrp="1"/>
          </p:cNvSpPr>
          <p:nvPr>
            <p:ph idx="1"/>
          </p:nvPr>
        </p:nvSpPr>
        <p:spPr/>
        <p:txBody>
          <a:bodyPr/>
          <a:lstStyle/>
          <a:p>
            <a:r>
              <a:rPr lang="en-GB" dirty="0"/>
              <a:t>The purpose of the presentation is to answer one question: Does innovation and creativity provide a business advantage?</a:t>
            </a:r>
            <a:br>
              <a:rPr lang="en-GB" dirty="0"/>
            </a:br>
            <a:r>
              <a:rPr lang="en-GB" dirty="0"/>
              <a:t>I will provide a Critical Reflection on my learning after studying this module and based my discussion around a chosen Model of Reflection and I will use Apple case study  to help summarise the key aspects that I personally feel enable to answer the above question. </a:t>
            </a:r>
          </a:p>
        </p:txBody>
      </p:sp>
      <p:pic>
        <p:nvPicPr>
          <p:cNvPr id="1026" name="Picture 2" descr="Academic Writing Services | TechAbout">
            <a:extLst>
              <a:ext uri="{FF2B5EF4-FFF2-40B4-BE49-F238E27FC236}">
                <a16:creationId xmlns:a16="http://schemas.microsoft.com/office/drawing/2014/main" id="{455E1759-FD0E-1F78-DF07-062CD1D108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8914" y="3105404"/>
            <a:ext cx="285750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325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4790-5FF9-33F8-572B-273F6344BBB3}"/>
              </a:ext>
            </a:extLst>
          </p:cNvPr>
          <p:cNvSpPr>
            <a:spLocks noGrp="1"/>
          </p:cNvSpPr>
          <p:nvPr>
            <p:ph type="title"/>
          </p:nvPr>
        </p:nvSpPr>
        <p:spPr>
          <a:xfrm>
            <a:off x="7535825" y="982132"/>
            <a:ext cx="3360772" cy="1303867"/>
          </a:xfrm>
        </p:spPr>
        <p:txBody>
          <a:bodyPr vert="horz" lIns="91440" tIns="45720" rIns="91440" bIns="45720" rtlCol="0" anchor="ctr">
            <a:normAutofit fontScale="90000"/>
          </a:bodyPr>
          <a:lstStyle/>
          <a:p>
            <a:r>
              <a:rPr lang="en-US" sz="4400" dirty="0"/>
              <a:t>Gibbs Model of Reflection. </a:t>
            </a:r>
          </a:p>
        </p:txBody>
      </p:sp>
      <p:pic>
        <p:nvPicPr>
          <p:cNvPr id="5" name="Content Placeholder 4">
            <a:extLst>
              <a:ext uri="{FF2B5EF4-FFF2-40B4-BE49-F238E27FC236}">
                <a16:creationId xmlns:a16="http://schemas.microsoft.com/office/drawing/2014/main" id="{DB2B264D-4B01-6309-E4F1-E08297642EC9}"/>
              </a:ext>
            </a:extLst>
          </p:cNvPr>
          <p:cNvPicPr>
            <a:picLocks noGrp="1" noChangeAspect="1"/>
          </p:cNvPicPr>
          <p:nvPr>
            <p:ph idx="1"/>
          </p:nvPr>
        </p:nvPicPr>
        <p:blipFill rotWithShape="1">
          <a:blip r:embed="rId3"/>
          <a:srcRect l="4162" r="10680" b="-1"/>
          <a:stretch/>
        </p:blipFill>
        <p:spPr>
          <a:xfrm>
            <a:off x="1412683" y="1410208"/>
            <a:ext cx="5278777" cy="3858780"/>
          </a:xfrm>
          <a:prstGeom prst="rect">
            <a:avLst/>
          </a:prstGeom>
        </p:spPr>
      </p:pic>
      <p:sp>
        <p:nvSpPr>
          <p:cNvPr id="4" name="Text Placeholder 3">
            <a:extLst>
              <a:ext uri="{FF2B5EF4-FFF2-40B4-BE49-F238E27FC236}">
                <a16:creationId xmlns:a16="http://schemas.microsoft.com/office/drawing/2014/main" id="{01F35C86-DB46-A56E-BBA3-814591B6346A}"/>
              </a:ext>
            </a:extLst>
          </p:cNvPr>
          <p:cNvSpPr>
            <a:spLocks noGrp="1"/>
          </p:cNvSpPr>
          <p:nvPr>
            <p:ph type="body" sz="half" idx="2"/>
          </p:nvPr>
        </p:nvSpPr>
        <p:spPr>
          <a:xfrm>
            <a:off x="7535824" y="2556932"/>
            <a:ext cx="3360771" cy="3318936"/>
          </a:xfrm>
        </p:spPr>
        <p:txBody>
          <a:bodyPr vert="horz" lIns="91440" tIns="45720" rIns="91440" bIns="45720" rtlCol="0" anchor="t">
            <a:normAutofit/>
          </a:bodyPr>
          <a:lstStyle/>
          <a:p>
            <a:pPr algn="l">
              <a:buFont typeface="Arial"/>
              <a:buChar char="•"/>
            </a:pPr>
            <a:r>
              <a:rPr lang="en-GB" dirty="0"/>
              <a:t>Gibbs (1988) designed "structured debriefing" to encourage hands-on learning. It was designed as a continuous cycle of development for a repeated experience, but it can also be applied to a one-time event.</a:t>
            </a:r>
            <a:br>
              <a:rPr lang="en-GB" dirty="0"/>
            </a:br>
            <a:r>
              <a:rPr lang="en-GB" dirty="0"/>
              <a:t>Several helpful questions are for each stage of the plan. You don't have to answer all of them, but they can help you figure out what should go in that stage. </a:t>
            </a:r>
            <a:endParaRPr lang="en-US" dirty="0"/>
          </a:p>
        </p:txBody>
      </p:sp>
    </p:spTree>
    <p:extLst>
      <p:ext uri="{BB962C8B-B14F-4D97-AF65-F5344CB8AC3E}">
        <p14:creationId xmlns:p14="http://schemas.microsoft.com/office/powerpoint/2010/main" val="1155008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E8A6-A1F2-E6B7-C894-F98E3AC7DAEF}"/>
              </a:ext>
            </a:extLst>
          </p:cNvPr>
          <p:cNvSpPr>
            <a:spLocks noGrp="1"/>
          </p:cNvSpPr>
          <p:nvPr>
            <p:ph type="title"/>
          </p:nvPr>
        </p:nvSpPr>
        <p:spPr/>
        <p:txBody>
          <a:bodyPr>
            <a:normAutofit/>
          </a:bodyPr>
          <a:lstStyle/>
          <a:p>
            <a:r>
              <a:rPr lang="en-GB" sz="6000" dirty="0"/>
              <a:t>Week 1</a:t>
            </a:r>
          </a:p>
        </p:txBody>
      </p:sp>
      <p:sp>
        <p:nvSpPr>
          <p:cNvPr id="3" name="Content Placeholder 2">
            <a:extLst>
              <a:ext uri="{FF2B5EF4-FFF2-40B4-BE49-F238E27FC236}">
                <a16:creationId xmlns:a16="http://schemas.microsoft.com/office/drawing/2014/main" id="{018E9978-67C2-40FB-8181-AFCB3D7506C0}"/>
              </a:ext>
            </a:extLst>
          </p:cNvPr>
          <p:cNvSpPr>
            <a:spLocks noGrp="1"/>
          </p:cNvSpPr>
          <p:nvPr>
            <p:ph idx="1"/>
          </p:nvPr>
        </p:nvSpPr>
        <p:spPr/>
        <p:txBody>
          <a:bodyPr>
            <a:normAutofit fontScale="92500"/>
          </a:bodyPr>
          <a:lstStyle/>
          <a:p>
            <a:r>
              <a:rPr lang="en-GB" dirty="0"/>
              <a:t>One definition of innovation taken from the dictionary that fits the ideas and concepts used in this book is the following (The New Oxford Dictionary of English, 1998, p. 942): </a:t>
            </a:r>
          </a:p>
          <a:p>
            <a:pPr marL="0" indent="0">
              <a:buNone/>
            </a:pPr>
            <a:r>
              <a:rPr lang="en-GB" dirty="0"/>
              <a:t>“Making changes to something established by introducing something new”.</a:t>
            </a:r>
            <a:br>
              <a:rPr lang="en-GB" dirty="0"/>
            </a:br>
            <a:endParaRPr lang="en-GB" dirty="0"/>
          </a:p>
          <a:p>
            <a:pPr marL="0" indent="0">
              <a:buNone/>
            </a:pPr>
            <a:r>
              <a:rPr lang="en-GB" dirty="0"/>
              <a:t>Greg Satell (2017) found that every innovation plan fails in the end. This is because innovation is about fixing problems, and there are as many ways to create as there are types of problems to solve. There is no one "true" way to produce new ideas. </a:t>
            </a:r>
          </a:p>
        </p:txBody>
      </p:sp>
      <p:sp>
        <p:nvSpPr>
          <p:cNvPr id="4" name="Text Placeholder 3">
            <a:extLst>
              <a:ext uri="{FF2B5EF4-FFF2-40B4-BE49-F238E27FC236}">
                <a16:creationId xmlns:a16="http://schemas.microsoft.com/office/drawing/2014/main" id="{4EBCDD4F-5C8F-F20C-E1F4-C953AC40F52C}"/>
              </a:ext>
            </a:extLst>
          </p:cNvPr>
          <p:cNvSpPr>
            <a:spLocks noGrp="1"/>
          </p:cNvSpPr>
          <p:nvPr>
            <p:ph type="body" sz="half" idx="2"/>
          </p:nvPr>
        </p:nvSpPr>
        <p:spPr/>
        <p:txBody>
          <a:bodyPr>
            <a:normAutofit/>
          </a:bodyPr>
          <a:lstStyle/>
          <a:p>
            <a:r>
              <a:rPr lang="en-GB" sz="4400" dirty="0"/>
              <a:t>What is Innovation?</a:t>
            </a:r>
          </a:p>
        </p:txBody>
      </p:sp>
    </p:spTree>
    <p:extLst>
      <p:ext uri="{BB962C8B-B14F-4D97-AF65-F5344CB8AC3E}">
        <p14:creationId xmlns:p14="http://schemas.microsoft.com/office/powerpoint/2010/main" val="996136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B5D5-41E2-C53D-4957-06A22C6BCD2D}"/>
              </a:ext>
            </a:extLst>
          </p:cNvPr>
          <p:cNvSpPr>
            <a:spLocks noGrp="1"/>
          </p:cNvSpPr>
          <p:nvPr>
            <p:ph type="title"/>
          </p:nvPr>
        </p:nvSpPr>
        <p:spPr/>
        <p:txBody>
          <a:bodyPr>
            <a:normAutofit/>
          </a:bodyPr>
          <a:lstStyle/>
          <a:p>
            <a:r>
              <a:rPr lang="en-GB" sz="5000" dirty="0"/>
              <a:t>Week 2</a:t>
            </a:r>
          </a:p>
        </p:txBody>
      </p:sp>
      <p:sp>
        <p:nvSpPr>
          <p:cNvPr id="3" name="Content Placeholder 2">
            <a:extLst>
              <a:ext uri="{FF2B5EF4-FFF2-40B4-BE49-F238E27FC236}">
                <a16:creationId xmlns:a16="http://schemas.microsoft.com/office/drawing/2014/main" id="{37C42231-E0DC-9EFA-2ACF-D3BC795FF402}"/>
              </a:ext>
            </a:extLst>
          </p:cNvPr>
          <p:cNvSpPr>
            <a:spLocks noGrp="1"/>
          </p:cNvSpPr>
          <p:nvPr>
            <p:ph idx="1"/>
          </p:nvPr>
        </p:nvSpPr>
        <p:spPr/>
        <p:txBody>
          <a:bodyPr>
            <a:normAutofit/>
          </a:bodyPr>
          <a:lstStyle/>
          <a:p>
            <a:r>
              <a:rPr lang="en-GB" sz="1800" dirty="0">
                <a:solidFill>
                  <a:srgbClr val="1A1A1A"/>
                </a:solidFill>
                <a:latin typeface="+mj-lt"/>
              </a:rPr>
              <a:t>According to Barbara Kerr (2023) creativity is </a:t>
            </a:r>
            <a:r>
              <a:rPr lang="en-GB" sz="1800" b="0" i="0" dirty="0">
                <a:solidFill>
                  <a:srgbClr val="1A1A1A"/>
                </a:solidFill>
                <a:effectLst/>
                <a:latin typeface="+mj-lt"/>
              </a:rPr>
              <a:t>the ability to make or otherwise bring into existence something new, whether a new solution to a problem, a new method or device, or a new artistic object or form.</a:t>
            </a:r>
          </a:p>
          <a:p>
            <a:r>
              <a:rPr lang="en-GB" sz="1800" dirty="0">
                <a:latin typeface="+mj-lt"/>
              </a:rPr>
              <a:t>Difference between Creativity and innovation is that Creativity is imagination and innovation in implementing your ideas that come from your imagination. </a:t>
            </a:r>
          </a:p>
        </p:txBody>
      </p:sp>
      <p:sp>
        <p:nvSpPr>
          <p:cNvPr id="4" name="Text Placeholder 3">
            <a:extLst>
              <a:ext uri="{FF2B5EF4-FFF2-40B4-BE49-F238E27FC236}">
                <a16:creationId xmlns:a16="http://schemas.microsoft.com/office/drawing/2014/main" id="{C5C1F5AD-1DA0-B20A-9C43-67349240BAD7}"/>
              </a:ext>
            </a:extLst>
          </p:cNvPr>
          <p:cNvSpPr>
            <a:spLocks noGrp="1"/>
          </p:cNvSpPr>
          <p:nvPr>
            <p:ph type="body" sz="half" idx="2"/>
          </p:nvPr>
        </p:nvSpPr>
        <p:spPr/>
        <p:txBody>
          <a:bodyPr/>
          <a:lstStyle/>
          <a:p>
            <a:r>
              <a:rPr lang="en-GB" sz="4400" dirty="0"/>
              <a:t>What is Creativity?</a:t>
            </a:r>
          </a:p>
          <a:p>
            <a:endParaRPr lang="en-GB" dirty="0"/>
          </a:p>
        </p:txBody>
      </p:sp>
    </p:spTree>
    <p:extLst>
      <p:ext uri="{BB962C8B-B14F-4D97-AF65-F5344CB8AC3E}">
        <p14:creationId xmlns:p14="http://schemas.microsoft.com/office/powerpoint/2010/main" val="2716871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31348-4CE8-884F-A53C-ABDC40F79EBC}"/>
              </a:ext>
            </a:extLst>
          </p:cNvPr>
          <p:cNvSpPr>
            <a:spLocks noGrp="1"/>
          </p:cNvSpPr>
          <p:nvPr>
            <p:ph type="title"/>
          </p:nvPr>
        </p:nvSpPr>
        <p:spPr/>
        <p:txBody>
          <a:bodyPr>
            <a:normAutofit/>
          </a:bodyPr>
          <a:lstStyle/>
          <a:p>
            <a:r>
              <a:rPr lang="en-GB" sz="5400" dirty="0"/>
              <a:t>Week 3</a:t>
            </a:r>
          </a:p>
        </p:txBody>
      </p:sp>
      <p:sp>
        <p:nvSpPr>
          <p:cNvPr id="3" name="Content Placeholder 2">
            <a:extLst>
              <a:ext uri="{FF2B5EF4-FFF2-40B4-BE49-F238E27FC236}">
                <a16:creationId xmlns:a16="http://schemas.microsoft.com/office/drawing/2014/main" id="{5912AEB4-DAD7-E469-42FD-3DC423C07EFC}"/>
              </a:ext>
            </a:extLst>
          </p:cNvPr>
          <p:cNvSpPr>
            <a:spLocks noGrp="1"/>
          </p:cNvSpPr>
          <p:nvPr>
            <p:ph idx="1"/>
          </p:nvPr>
        </p:nvSpPr>
        <p:spPr/>
        <p:txBody>
          <a:bodyPr/>
          <a:lstStyle/>
          <a:p>
            <a:r>
              <a:rPr lang="en-GB" dirty="0"/>
              <a:t>There are a few models of innovation:</a:t>
            </a:r>
          </a:p>
          <a:p>
            <a:pPr marL="0" indent="0">
              <a:buNone/>
            </a:pPr>
            <a:r>
              <a:rPr lang="en-GB" dirty="0"/>
              <a:t> a)Tidd &amp; </a:t>
            </a:r>
            <a:r>
              <a:rPr lang="en-GB" dirty="0" err="1"/>
              <a:t>Bassant</a:t>
            </a:r>
            <a:r>
              <a:rPr lang="en-GB" dirty="0"/>
              <a:t> (2018) </a:t>
            </a:r>
            <a:r>
              <a:rPr lang="en-GB" dirty="0">
                <a:hlinkClick r:id="rId2" tooltip="The Innovation Process">
                  <a:extLst>
                    <a:ext uri="{A12FA001-AC4F-418D-AE19-62706E023703}">
                      <ahyp:hlinkClr xmlns:ahyp="http://schemas.microsoft.com/office/drawing/2018/hyperlinkcolor" val="tx"/>
                    </a:ext>
                  </a:extLst>
                </a:hlinkClick>
              </a:rPr>
              <a:t>innovation Process</a:t>
            </a:r>
            <a:endParaRPr lang="en-GB" dirty="0"/>
          </a:p>
          <a:p>
            <a:pPr marL="0" indent="0">
              <a:buNone/>
            </a:pPr>
            <a:r>
              <a:rPr lang="en-GB" dirty="0">
                <a:solidFill>
                  <a:srgbClr val="FF0000"/>
                </a:solidFill>
              </a:rPr>
              <a:t> </a:t>
            </a:r>
            <a:r>
              <a:rPr lang="en-GB" dirty="0"/>
              <a:t>b)Open V Closed Innovation</a:t>
            </a:r>
          </a:p>
          <a:p>
            <a:pPr marL="0" indent="0">
              <a:buNone/>
            </a:pPr>
            <a:r>
              <a:rPr lang="en-GB" dirty="0"/>
              <a:t> c) Exploring an Innovation Space (Tidd and </a:t>
            </a:r>
            <a:r>
              <a:rPr lang="en-GB" dirty="0" err="1"/>
              <a:t>Bassant</a:t>
            </a:r>
            <a:r>
              <a:rPr lang="en-GB" dirty="0"/>
              <a:t>, 2013)</a:t>
            </a:r>
          </a:p>
        </p:txBody>
      </p:sp>
      <p:sp>
        <p:nvSpPr>
          <p:cNvPr id="4" name="Text Placeholder 3">
            <a:extLst>
              <a:ext uri="{FF2B5EF4-FFF2-40B4-BE49-F238E27FC236}">
                <a16:creationId xmlns:a16="http://schemas.microsoft.com/office/drawing/2014/main" id="{838539E3-3130-8F2C-58C1-2685D2DFF519}"/>
              </a:ext>
            </a:extLst>
          </p:cNvPr>
          <p:cNvSpPr>
            <a:spLocks noGrp="1"/>
          </p:cNvSpPr>
          <p:nvPr>
            <p:ph type="body" sz="half" idx="2"/>
          </p:nvPr>
        </p:nvSpPr>
        <p:spPr/>
        <p:txBody>
          <a:bodyPr>
            <a:normAutofit/>
          </a:bodyPr>
          <a:lstStyle/>
          <a:p>
            <a:r>
              <a:rPr lang="en-GB" sz="4400" dirty="0"/>
              <a:t>Models of Innovation </a:t>
            </a:r>
          </a:p>
        </p:txBody>
      </p:sp>
    </p:spTree>
    <p:extLst>
      <p:ext uri="{BB962C8B-B14F-4D97-AF65-F5344CB8AC3E}">
        <p14:creationId xmlns:p14="http://schemas.microsoft.com/office/powerpoint/2010/main" val="2527236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24062-F09E-0C3B-1CAB-CA1C017695C2}"/>
              </a:ext>
            </a:extLst>
          </p:cNvPr>
          <p:cNvSpPr>
            <a:spLocks noGrp="1"/>
          </p:cNvSpPr>
          <p:nvPr>
            <p:ph type="title"/>
          </p:nvPr>
        </p:nvSpPr>
        <p:spPr/>
        <p:txBody>
          <a:bodyPr>
            <a:normAutofit/>
          </a:bodyPr>
          <a:lstStyle/>
          <a:p>
            <a:r>
              <a:rPr lang="en-GB" sz="5400" dirty="0"/>
              <a:t>Week 4</a:t>
            </a:r>
          </a:p>
        </p:txBody>
      </p:sp>
      <p:sp>
        <p:nvSpPr>
          <p:cNvPr id="3" name="Content Placeholder 2">
            <a:extLst>
              <a:ext uri="{FF2B5EF4-FFF2-40B4-BE49-F238E27FC236}">
                <a16:creationId xmlns:a16="http://schemas.microsoft.com/office/drawing/2014/main" id="{CCF00BE2-61DA-57FF-63BF-F0B381E77167}"/>
              </a:ext>
            </a:extLst>
          </p:cNvPr>
          <p:cNvSpPr>
            <a:spLocks noGrp="1"/>
          </p:cNvSpPr>
          <p:nvPr>
            <p:ph idx="1"/>
          </p:nvPr>
        </p:nvSpPr>
        <p:spPr/>
        <p:txBody>
          <a:bodyPr/>
          <a:lstStyle/>
          <a:p>
            <a:r>
              <a:rPr lang="en-GB" u="sng" dirty="0"/>
              <a:t>Assess the effectiveness </a:t>
            </a:r>
          </a:p>
          <a:p>
            <a:pPr marL="0" indent="0">
              <a:buNone/>
            </a:pPr>
            <a:r>
              <a:rPr lang="en-GB" dirty="0"/>
              <a:t>The Force Field Analysis can be used to measure the Forces For and the Forces Against a new opportunity (Lewin, 1940).</a:t>
            </a:r>
          </a:p>
          <a:p>
            <a:pPr marL="0" indent="0">
              <a:buNone/>
            </a:pPr>
            <a:endParaRPr lang="en-GB" dirty="0"/>
          </a:p>
          <a:p>
            <a:pPr marL="0" indent="0">
              <a:buNone/>
            </a:pPr>
            <a:r>
              <a:rPr lang="en-GB" dirty="0"/>
              <a:t>An Innovative Company is An Innovator’s DNA (</a:t>
            </a:r>
            <a:r>
              <a:rPr lang="en-GB" dirty="0" err="1"/>
              <a:t>Gregerson</a:t>
            </a:r>
            <a:r>
              <a:rPr lang="en-GB" dirty="0"/>
              <a:t>, 2011), people who behave differently act differently.  </a:t>
            </a:r>
          </a:p>
        </p:txBody>
      </p:sp>
      <p:sp>
        <p:nvSpPr>
          <p:cNvPr id="4" name="Text Placeholder 3">
            <a:extLst>
              <a:ext uri="{FF2B5EF4-FFF2-40B4-BE49-F238E27FC236}">
                <a16:creationId xmlns:a16="http://schemas.microsoft.com/office/drawing/2014/main" id="{6D1625A2-F4C4-52E3-4C2D-83277F665047}"/>
              </a:ext>
            </a:extLst>
          </p:cNvPr>
          <p:cNvSpPr>
            <a:spLocks noGrp="1"/>
          </p:cNvSpPr>
          <p:nvPr>
            <p:ph type="body" sz="half" idx="2"/>
          </p:nvPr>
        </p:nvSpPr>
        <p:spPr/>
        <p:txBody>
          <a:bodyPr/>
          <a:lstStyle/>
          <a:p>
            <a:r>
              <a:rPr lang="en-GB" sz="4400" dirty="0"/>
              <a:t>The innovative organization</a:t>
            </a:r>
            <a:r>
              <a:rPr lang="en-GB" dirty="0"/>
              <a:t>.</a:t>
            </a:r>
          </a:p>
        </p:txBody>
      </p:sp>
    </p:spTree>
    <p:extLst>
      <p:ext uri="{BB962C8B-B14F-4D97-AF65-F5344CB8AC3E}">
        <p14:creationId xmlns:p14="http://schemas.microsoft.com/office/powerpoint/2010/main" val="1237939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99584-8AA4-2A2F-6C2B-9DA88AD47F92}"/>
              </a:ext>
            </a:extLst>
          </p:cNvPr>
          <p:cNvSpPr>
            <a:spLocks noGrp="1"/>
          </p:cNvSpPr>
          <p:nvPr>
            <p:ph type="title"/>
          </p:nvPr>
        </p:nvSpPr>
        <p:spPr/>
        <p:txBody>
          <a:bodyPr>
            <a:normAutofit/>
          </a:bodyPr>
          <a:lstStyle/>
          <a:p>
            <a:r>
              <a:rPr lang="en-GB" sz="5400" dirty="0"/>
              <a:t>Week 5 </a:t>
            </a:r>
          </a:p>
        </p:txBody>
      </p:sp>
      <p:sp>
        <p:nvSpPr>
          <p:cNvPr id="3" name="Content Placeholder 2">
            <a:extLst>
              <a:ext uri="{FF2B5EF4-FFF2-40B4-BE49-F238E27FC236}">
                <a16:creationId xmlns:a16="http://schemas.microsoft.com/office/drawing/2014/main" id="{65556EC9-7F6F-7B9A-52B8-38CD43C39913}"/>
              </a:ext>
            </a:extLst>
          </p:cNvPr>
          <p:cNvSpPr>
            <a:spLocks noGrp="1"/>
          </p:cNvSpPr>
          <p:nvPr>
            <p:ph idx="1"/>
          </p:nvPr>
        </p:nvSpPr>
        <p:spPr/>
        <p:txBody>
          <a:bodyPr/>
          <a:lstStyle/>
          <a:p>
            <a:r>
              <a:rPr lang="en-GB" dirty="0"/>
              <a:t>According to Steven Johnson (2010), shared patterns have a signature behaviour that shows up repeatedly in those environment. </a:t>
            </a:r>
            <a:br>
              <a:rPr lang="en-GB" dirty="0"/>
            </a:br>
            <a:r>
              <a:rPr lang="en-GB" dirty="0"/>
              <a:t>Good ideas comes from the clash of knowledge and speculations that occurs when people from different backgrounds have a conversation. </a:t>
            </a:r>
          </a:p>
        </p:txBody>
      </p:sp>
      <p:sp>
        <p:nvSpPr>
          <p:cNvPr id="4" name="Text Placeholder 3">
            <a:extLst>
              <a:ext uri="{FF2B5EF4-FFF2-40B4-BE49-F238E27FC236}">
                <a16:creationId xmlns:a16="http://schemas.microsoft.com/office/drawing/2014/main" id="{71F883FE-7BAE-EAAC-8908-71C7140EF8E3}"/>
              </a:ext>
            </a:extLst>
          </p:cNvPr>
          <p:cNvSpPr>
            <a:spLocks noGrp="1"/>
          </p:cNvSpPr>
          <p:nvPr>
            <p:ph type="body" sz="half" idx="2"/>
          </p:nvPr>
        </p:nvSpPr>
        <p:spPr/>
        <p:txBody>
          <a:bodyPr>
            <a:normAutofit/>
          </a:bodyPr>
          <a:lstStyle/>
          <a:p>
            <a:r>
              <a:rPr lang="en-GB" sz="4400" dirty="0"/>
              <a:t>Where do ideas come from?</a:t>
            </a:r>
          </a:p>
        </p:txBody>
      </p:sp>
    </p:spTree>
    <p:extLst>
      <p:ext uri="{BB962C8B-B14F-4D97-AF65-F5344CB8AC3E}">
        <p14:creationId xmlns:p14="http://schemas.microsoft.com/office/powerpoint/2010/main" val="1542253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9938B-8AFF-D781-A457-6B7AB05F4DA2}"/>
              </a:ext>
            </a:extLst>
          </p:cNvPr>
          <p:cNvSpPr>
            <a:spLocks noGrp="1"/>
          </p:cNvSpPr>
          <p:nvPr>
            <p:ph type="title"/>
          </p:nvPr>
        </p:nvSpPr>
        <p:spPr/>
        <p:txBody>
          <a:bodyPr>
            <a:normAutofit/>
          </a:bodyPr>
          <a:lstStyle/>
          <a:p>
            <a:r>
              <a:rPr lang="en-GB" sz="5400" dirty="0"/>
              <a:t>Week 6</a:t>
            </a:r>
          </a:p>
        </p:txBody>
      </p:sp>
      <p:sp>
        <p:nvSpPr>
          <p:cNvPr id="3" name="Content Placeholder 2">
            <a:extLst>
              <a:ext uri="{FF2B5EF4-FFF2-40B4-BE49-F238E27FC236}">
                <a16:creationId xmlns:a16="http://schemas.microsoft.com/office/drawing/2014/main" id="{DA657536-7A6B-353B-8130-16D45D2F8047}"/>
              </a:ext>
            </a:extLst>
          </p:cNvPr>
          <p:cNvSpPr>
            <a:spLocks noGrp="1"/>
          </p:cNvSpPr>
          <p:nvPr>
            <p:ph idx="1"/>
          </p:nvPr>
        </p:nvSpPr>
        <p:spPr/>
        <p:txBody>
          <a:bodyPr>
            <a:normAutofit fontScale="92500" lnSpcReduction="20000"/>
          </a:bodyPr>
          <a:lstStyle/>
          <a:p>
            <a:r>
              <a:rPr lang="en-GB" dirty="0"/>
              <a:t>Different leaders have different leadership styles. </a:t>
            </a:r>
            <a:br>
              <a:rPr lang="en-GB" dirty="0"/>
            </a:br>
            <a:r>
              <a:rPr lang="en-GB" dirty="0"/>
              <a:t>To be a good leader, you need to know what skills to work on while leading your team. This list of leadership skills includes both personal and professional traits that can help you connect better, set and meet goals, and have a good relationship with your team.</a:t>
            </a:r>
            <a:br>
              <a:rPr lang="en-GB" dirty="0"/>
            </a:br>
            <a:endParaRPr lang="en-GB" dirty="0"/>
          </a:p>
          <a:p>
            <a:r>
              <a:rPr lang="en-GB" dirty="0"/>
              <a:t>According to Lindsay Kramer (2020), A leader who chooses to include team members in the decision-making process is said to have democratic leadership, which is also often referred to as participatory leadership. The leader has the last word in every decision, yet they all are made after consulting with his team.</a:t>
            </a:r>
          </a:p>
        </p:txBody>
      </p:sp>
      <p:sp>
        <p:nvSpPr>
          <p:cNvPr id="4" name="Text Placeholder 3">
            <a:extLst>
              <a:ext uri="{FF2B5EF4-FFF2-40B4-BE49-F238E27FC236}">
                <a16:creationId xmlns:a16="http://schemas.microsoft.com/office/drawing/2014/main" id="{E24152C3-3591-4170-2E56-D1C755A3F26B}"/>
              </a:ext>
            </a:extLst>
          </p:cNvPr>
          <p:cNvSpPr>
            <a:spLocks noGrp="1"/>
          </p:cNvSpPr>
          <p:nvPr>
            <p:ph type="body" sz="half" idx="2"/>
          </p:nvPr>
        </p:nvSpPr>
        <p:spPr/>
        <p:txBody>
          <a:bodyPr>
            <a:normAutofit/>
          </a:bodyPr>
          <a:lstStyle/>
          <a:p>
            <a:r>
              <a:rPr lang="en-GB" sz="4400" dirty="0"/>
              <a:t>Leadership and Management </a:t>
            </a:r>
          </a:p>
        </p:txBody>
      </p:sp>
    </p:spTree>
    <p:extLst>
      <p:ext uri="{BB962C8B-B14F-4D97-AF65-F5344CB8AC3E}">
        <p14:creationId xmlns:p14="http://schemas.microsoft.com/office/powerpoint/2010/main" val="2837589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B4E8D-A2F2-5390-6D78-EC222185F450}"/>
              </a:ext>
            </a:extLst>
          </p:cNvPr>
          <p:cNvSpPr>
            <a:spLocks noGrp="1"/>
          </p:cNvSpPr>
          <p:nvPr>
            <p:ph type="title"/>
          </p:nvPr>
        </p:nvSpPr>
        <p:spPr>
          <a:xfrm>
            <a:off x="3865561" y="702731"/>
            <a:ext cx="3718455" cy="1371600"/>
          </a:xfrm>
        </p:spPr>
        <p:txBody>
          <a:bodyPr>
            <a:normAutofit/>
          </a:bodyPr>
          <a:lstStyle/>
          <a:p>
            <a:r>
              <a:rPr lang="en-GB" sz="5400" dirty="0"/>
              <a:t>Conclusion!</a:t>
            </a:r>
          </a:p>
        </p:txBody>
      </p:sp>
      <p:sp>
        <p:nvSpPr>
          <p:cNvPr id="4" name="Text Placeholder 3">
            <a:extLst>
              <a:ext uri="{FF2B5EF4-FFF2-40B4-BE49-F238E27FC236}">
                <a16:creationId xmlns:a16="http://schemas.microsoft.com/office/drawing/2014/main" id="{5C97356D-5850-A6E2-41FC-CBE763C09AF7}"/>
              </a:ext>
            </a:extLst>
          </p:cNvPr>
          <p:cNvSpPr>
            <a:spLocks noGrp="1"/>
          </p:cNvSpPr>
          <p:nvPr>
            <p:ph type="body" sz="half" idx="2"/>
          </p:nvPr>
        </p:nvSpPr>
        <p:spPr>
          <a:xfrm>
            <a:off x="1293811" y="1990725"/>
            <a:ext cx="9555164" cy="3478744"/>
          </a:xfrm>
        </p:spPr>
        <p:txBody>
          <a:bodyPr>
            <a:normAutofit/>
          </a:bodyPr>
          <a:lstStyle/>
          <a:p>
            <a:r>
              <a:rPr lang="en-GB" dirty="0"/>
              <a:t>Creative design thinking solves problems differently. In business, such approach may be beneficial and unexpected. Creativity and invention go together. Innovation requires inventiveness. Innovation is the application of creativity (new ideas, solutions, processes, business models, goods, and services). Innovation and thinking beyond the box are driven by creativity.</a:t>
            </a:r>
          </a:p>
          <a:p>
            <a:endParaRPr lang="en-GB" dirty="0"/>
          </a:p>
          <a:p>
            <a:r>
              <a:rPr lang="en-GB" dirty="0"/>
              <a:t>Creative thinking and new ideas in a well-run business have always been a safe way to make money. The organization's productivity goes up when people are encouraged to be creative and try out new ideas and digital business strategies. Cost-effective business solutions come from getting workers to think outside the box and giving them the time and resources to look for new ideas in new places. Creativity and innovation make it easier for an organisation to solve problems. When you solve problems in a creative way, you give your business that competitive edge that every business wants. Without originality and new ideas, no business can ever be very successful. In fact, most businesses' growth is often driven by imagination. When people think creatively, they produce new ideas that can be used in the workplace.</a:t>
            </a:r>
          </a:p>
        </p:txBody>
      </p:sp>
    </p:spTree>
    <p:extLst>
      <p:ext uri="{BB962C8B-B14F-4D97-AF65-F5344CB8AC3E}">
        <p14:creationId xmlns:p14="http://schemas.microsoft.com/office/powerpoint/2010/main" val="2900761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E3014-F95E-CE90-92D9-AE92CE7B3F72}"/>
              </a:ext>
            </a:extLst>
          </p:cNvPr>
          <p:cNvSpPr>
            <a:spLocks noGrp="1"/>
          </p:cNvSpPr>
          <p:nvPr>
            <p:ph type="title"/>
          </p:nvPr>
        </p:nvSpPr>
        <p:spPr/>
        <p:txBody>
          <a:bodyPr/>
          <a:lstStyle/>
          <a:p>
            <a:r>
              <a:rPr lang="en-GB" dirty="0"/>
              <a:t>Reference:</a:t>
            </a:r>
          </a:p>
        </p:txBody>
      </p:sp>
      <p:sp>
        <p:nvSpPr>
          <p:cNvPr id="7" name="Content Placeholder 6">
            <a:extLst>
              <a:ext uri="{FF2B5EF4-FFF2-40B4-BE49-F238E27FC236}">
                <a16:creationId xmlns:a16="http://schemas.microsoft.com/office/drawing/2014/main" id="{0DAEDF18-5B4B-A0D4-D07D-CD8DD9FB12BB}"/>
              </a:ext>
            </a:extLst>
          </p:cNvPr>
          <p:cNvSpPr>
            <a:spLocks noGrp="1"/>
          </p:cNvSpPr>
          <p:nvPr>
            <p:ph sz="half" idx="1"/>
          </p:nvPr>
        </p:nvSpPr>
        <p:spPr/>
        <p:txBody>
          <a:bodyPr>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(1998) The New Oxford Dictionary of English.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(No date)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Print - leadership-expert-questionnaire.doc - google docs -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weebly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https://www.paulgoldring.weebly.com/uploads/5/4/4/9/54497425/leadership-style-questionnaire.pdf (Accessed: 24 June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Gibbs, G. (1988) Learning by doing: a guide to teaching and learning methods. 1st ed. Great Britain: Further Education Unit</a:t>
            </a:r>
          </a:p>
          <a:p>
            <a:pPr marL="342900" lvl="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Gregersen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innovator’s DNA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Harvard Business Review</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https://hbr.org/2009/12/the-innovators-dna (Accessed: 16 June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Johnson, S. (2011)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Where good ideas come from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TED Talk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https://www.ted.com/talks/steven_johnson_where_good_ideas_come_from (Accessed: 21 June 2023). </a:t>
            </a:r>
          </a:p>
          <a:p>
            <a:pPr marL="0" indent="0">
              <a:buNone/>
            </a:pPr>
            <a:endParaRPr lang="en-GB" dirty="0"/>
          </a:p>
        </p:txBody>
      </p:sp>
      <p:sp>
        <p:nvSpPr>
          <p:cNvPr id="3" name="Content Placeholder 2">
            <a:extLst>
              <a:ext uri="{FF2B5EF4-FFF2-40B4-BE49-F238E27FC236}">
                <a16:creationId xmlns:a16="http://schemas.microsoft.com/office/drawing/2014/main" id="{E18DE81E-F9F9-8890-F949-6F996A9D3E52}"/>
              </a:ext>
            </a:extLst>
          </p:cNvPr>
          <p:cNvSpPr>
            <a:spLocks noGrp="1"/>
          </p:cNvSpPr>
          <p:nvPr>
            <p:ph sz="half" idx="2"/>
          </p:nvPr>
        </p:nvSpPr>
        <p:spPr/>
        <p:txBody>
          <a:bodyPr>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Kerr, B. (2023) ‘Creativity’, Britannica. Available at: https://www.britannica.com/topic/creativity (Accessed: 16 June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Kramer, L.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5 different types of leadership styles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Small Business - Chron.com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https://smallbusiness.chron.com/5-different-types-leadership-styles-17584.html (Accessed: 10 June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McFarlin, K.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Top three characteristics of innovative companies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Small Business - Chron.com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https://smallbusiness.chron.com/top-three-characteristics-innovative-companies-10976.html (Accessed: 13 June 2023).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Satell, G. (2017) Harvard Business Review. Available at: https://hbr.org/2017/06/the-4-types-of-innovation-and-the-problems-they-solve (Accessed: 20 June 2013).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Tidd, J. and Bessant, J.R. (2018</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Managing Innovation: Integrating Technological, Market and Organizational Change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John Wiley &amp; Sons, Hoboken, NJ.</a:t>
            </a:r>
          </a:p>
          <a:p>
            <a:endParaRPr lang="en-GB" dirty="0"/>
          </a:p>
        </p:txBody>
      </p:sp>
    </p:spTree>
    <p:extLst>
      <p:ext uri="{BB962C8B-B14F-4D97-AF65-F5344CB8AC3E}">
        <p14:creationId xmlns:p14="http://schemas.microsoft.com/office/powerpoint/2010/main" val="2923569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3" name="Picture 2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 name="Title 4">
            <a:extLst>
              <a:ext uri="{FF2B5EF4-FFF2-40B4-BE49-F238E27FC236}">
                <a16:creationId xmlns:a16="http://schemas.microsoft.com/office/drawing/2014/main" id="{30FDBC5D-406F-F007-925B-28B5911CD1EB}"/>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sz="4800" dirty="0">
                <a:solidFill>
                  <a:srgbClr val="262626"/>
                </a:solidFill>
              </a:rPr>
              <a:t>Thank you!</a:t>
            </a:r>
          </a:p>
        </p:txBody>
      </p:sp>
      <p:pic>
        <p:nvPicPr>
          <p:cNvPr id="9" name="Graphic 8" descr="Handshake">
            <a:extLst>
              <a:ext uri="{FF2B5EF4-FFF2-40B4-BE49-F238E27FC236}">
                <a16:creationId xmlns:a16="http://schemas.microsoft.com/office/drawing/2014/main" id="{EB95C72B-3D32-21CD-B7FE-FEB327E4D7A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965059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2042</TotalTime>
  <Words>1175</Words>
  <Application>Microsoft Office PowerPoint</Application>
  <PresentationFormat>Widescreen</PresentationFormat>
  <Paragraphs>50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Does Innovation and Creativity Provide  A business Advantage?</vt:lpstr>
      <vt:lpstr>Introduction</vt:lpstr>
      <vt:lpstr>Gibbs Model of Reflection. </vt:lpstr>
      <vt:lpstr>Week 1</vt:lpstr>
      <vt:lpstr>Week 2</vt:lpstr>
      <vt:lpstr>Week 3</vt:lpstr>
      <vt:lpstr>Week 4</vt:lpstr>
      <vt:lpstr>Week 5 </vt:lpstr>
      <vt:lpstr>Week 6</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Natalia Dedu (1816782)</dc:creator>
  <cp:lastModifiedBy>Natalia Dedu (1816782)</cp:lastModifiedBy>
  <cp:revision>3</cp:revision>
  <dcterms:created xsi:type="dcterms:W3CDTF">2023-06-23T11:16:51Z</dcterms:created>
  <dcterms:modified xsi:type="dcterms:W3CDTF">2023-06-24T21:19:43Z</dcterms:modified>
</cp:coreProperties>
</file>