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59" autoAdjust="0"/>
    <p:restoredTop sz="94660"/>
  </p:normalViewPr>
  <p:slideViewPr>
    <p:cSldViewPr snapToGrid="0">
      <p:cViewPr>
        <p:scale>
          <a:sx n="50" d="100"/>
          <a:sy n="50" d="100"/>
        </p:scale>
        <p:origin x="96" y="7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el Sadiq (2513299)" userId="dbb19dc1-ce55-413b-8d14-24db54ff7709" providerId="ADAL" clId="{89F95ED3-8677-4B4B-8971-787C72880444}"/>
    <pc:docChg chg="custSel modSld">
      <pc:chgData name="Adeel Sadiq (2513299)" userId="dbb19dc1-ce55-413b-8d14-24db54ff7709" providerId="ADAL" clId="{89F95ED3-8677-4B4B-8971-787C72880444}" dt="2026-02-15T16:54:00.726" v="0" actId="313"/>
      <pc:docMkLst>
        <pc:docMk/>
      </pc:docMkLst>
      <pc:sldChg chg="modSp mod">
        <pc:chgData name="Adeel Sadiq (2513299)" userId="dbb19dc1-ce55-413b-8d14-24db54ff7709" providerId="ADAL" clId="{89F95ED3-8677-4B4B-8971-787C72880444}" dt="2026-02-15T16:54:00.726" v="0" actId="313"/>
        <pc:sldMkLst>
          <pc:docMk/>
          <pc:sldMk cId="1037257886" sldId="265"/>
        </pc:sldMkLst>
        <pc:spChg chg="mod">
          <ac:chgData name="Adeel Sadiq (2513299)" userId="dbb19dc1-ce55-413b-8d14-24db54ff7709" providerId="ADAL" clId="{89F95ED3-8677-4B4B-8971-787C72880444}" dt="2026-02-15T16:54:00.726" v="0" actId="313"/>
          <ac:spMkLst>
            <pc:docMk/>
            <pc:sldMk cId="1037257886" sldId="265"/>
            <ac:spMk id="3" creationId="{E04C29E1-0FF6-7114-4118-5B68E71110F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Adeel Sadiq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2513299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Annamarie Dufficy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 Adeel Sadiq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0D1A30B-4DB1-56BD-650A-57ED2A38F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1242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Presentation</a:t>
            </a: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Green Havan Florists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Independent flower shop in Norwich UK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Opened in 2016 by Liam Priya Patel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Know for creative designs and eco-friendly values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Popular with local customers and businesses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Green Haven Florists are facing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and discuss Green Haven Florists root problem (e.g. the 30% decline in in-store sales).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location of the shop has less footfall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Competitors are offering lower prices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price of imported flowers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Materials have increased in price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competitors have entered the market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2829817"/>
              </p:ext>
            </p:extLst>
          </p:nvPr>
        </p:nvGraphicFramePr>
        <p:xfrm>
          <a:off x="1" y="1954586"/>
          <a:ext cx="11985173" cy="463563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2168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712168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669175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952051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515275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712168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712168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89467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30% Decline in Sales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8581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206619">
                <a:tc>
                  <a:txBody>
                    <a:bodyPr/>
                    <a:lstStyle/>
                    <a:p>
                      <a:r>
                        <a:rPr lang="en-GB" dirty="0"/>
                        <a:t>What is causing the problem.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did the problem start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is it happening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is the cost of the impact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dirty="0"/>
                        <a:t>30 percent decline in in store sales, reduced foot traffic, online sales not compensating loses.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At the physical store, High street location experiencing reduced activity.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In the last 12 months, Following inflation increases as well as competitor entry.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Liam and Priya (owners)  employees (job security risk)Walk-in customers Local suppliers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Increased competition from online competition.</a:t>
                      </a:r>
                    </a:p>
                    <a:p>
                      <a:r>
                        <a:rPr lang="en-GB" dirty="0"/>
                        <a:t>Decline in high </a:t>
                      </a:r>
                      <a:r>
                        <a:rPr lang="en-GB" dirty="0" err="1"/>
                        <a:t>st</a:t>
                      </a:r>
                      <a:r>
                        <a:rPr lang="en-GB" dirty="0"/>
                        <a:t> activity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Customers are choosing cheaper online alternatives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30%drop in-store sales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Rising operational cost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Apply a 5W2H model and discuss the information provided in your table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C42C9B-2F90-0593-0616-F830B7FEC2F8}"/>
              </a:ext>
            </a:extLst>
          </p:cNvPr>
          <p:cNvSpPr txBox="1"/>
          <p:nvPr/>
        </p:nvSpPr>
        <p:spPr>
          <a:xfrm>
            <a:off x="2868135" y="916820"/>
            <a:ext cx="88618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Decisions (2013, page 15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6"/>
            <a:ext cx="10515600" cy="1052600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5" y="1253331"/>
            <a:ext cx="10515600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 </a:t>
            </a:r>
            <a:r>
              <a:rPr lang="en-GB" b="1" dirty="0"/>
              <a:t>PESTEL framework</a:t>
            </a:r>
            <a:r>
              <a:rPr lang="en-GB" dirty="0"/>
              <a:t> is a tool used to look at </a:t>
            </a:r>
            <a:r>
              <a:rPr lang="en-GB" b="1" dirty="0"/>
              <a:t>outside factors</a:t>
            </a:r>
            <a:r>
              <a:rPr lang="en-GB" dirty="0"/>
              <a:t> that can affect a business.</a:t>
            </a:r>
          </a:p>
          <a:p>
            <a:r>
              <a:rPr lang="en-GB" dirty="0"/>
              <a:t>PESTEL stands for:</a:t>
            </a:r>
          </a:p>
          <a:p>
            <a:r>
              <a:rPr lang="en-GB" dirty="0"/>
              <a:t>Political</a:t>
            </a:r>
          </a:p>
          <a:p>
            <a:r>
              <a:rPr lang="en-GB" dirty="0"/>
              <a:t>Economic</a:t>
            </a:r>
          </a:p>
          <a:p>
            <a:r>
              <a:rPr lang="en-GB" dirty="0"/>
              <a:t>Social</a:t>
            </a:r>
          </a:p>
          <a:p>
            <a:r>
              <a:rPr lang="en-GB" dirty="0"/>
              <a:t>Technological</a:t>
            </a:r>
          </a:p>
          <a:p>
            <a:r>
              <a:rPr lang="en-GB" dirty="0"/>
              <a:t>Environmental</a:t>
            </a:r>
          </a:p>
          <a:p>
            <a:r>
              <a:rPr lang="en-GB" dirty="0"/>
              <a:t>Legal</a:t>
            </a:r>
          </a:p>
          <a:p>
            <a:r>
              <a:rPr lang="en-GB" dirty="0"/>
              <a:t>It is used to help businesses understand what is happening around them and to spot possible opportunities and risks.</a:t>
            </a:r>
          </a:p>
          <a:p>
            <a:r>
              <a:rPr lang="en-GB" dirty="0"/>
              <a:t>The benefits are that it is simple and helps with planning.</a:t>
            </a:r>
            <a:br>
              <a:rPr lang="en-GB" dirty="0"/>
            </a:br>
            <a:r>
              <a:rPr lang="en-GB" dirty="0"/>
              <a:t>The weaknesses are that it can be too general, can become outdated, and does not look at internal business factors.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D502AF-7969-1976-00E9-14896AFA068D}"/>
              </a:ext>
            </a:extLst>
          </p:cNvPr>
          <p:cNvSpPr txBox="1"/>
          <p:nvPr/>
        </p:nvSpPr>
        <p:spPr>
          <a:xfrm>
            <a:off x="3277961" y="5992297"/>
            <a:ext cx="60987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3200" dirty="0"/>
              <a:t>Brooks (2011 ), pages 1 - 6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Application and My PESTEL Framework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2655088"/>
              </p:ext>
            </p:extLst>
          </p:nvPr>
        </p:nvGraphicFramePr>
        <p:xfrm>
          <a:off x="948904" y="2123386"/>
          <a:ext cx="9782355" cy="3676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Changes in trade regulations import and export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Local council decisions have influence on footfall and traffic 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Inflation has increased the cost of flowers and energy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Rising supplier cost and reduced profit margins for small businesses 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Customers prefer online shopping and home delivery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Changing lifestyle choices means less people visit the high street .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The business website is outdated and hard to use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Customers expect easy online ordering and delivery options 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Employment laws including minimum wages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Health and safety requirements must be followed at all times 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Customers expect businesses to be </a:t>
                      </a:r>
                      <a:r>
                        <a:rPr lang="en-GB" sz="1400" b="1" dirty="0" err="1"/>
                        <a:t>envirmentally</a:t>
                      </a:r>
                      <a:r>
                        <a:rPr lang="en-GB" sz="1400" b="1" dirty="0"/>
                        <a:t> responsible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Commit to eco friendly packaging increases cost 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D140E9E1-AB44-9E58-4EA9-E9DA855C1A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81" y="5961469"/>
            <a:ext cx="6255038" cy="859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3600" y="-120191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Cause-and-Effect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33" y="445559"/>
            <a:ext cx="11988800" cy="4351338"/>
          </a:xfrm>
        </p:spPr>
        <p:txBody>
          <a:bodyPr>
            <a:normAutofit fontScale="25000" lnSpcReduction="20000"/>
          </a:bodyPr>
          <a:lstStyle/>
          <a:p>
            <a:r>
              <a:rPr lang="en-GB" sz="7200" dirty="0"/>
              <a:t>What Is the Cause-and-Effect Model?</a:t>
            </a:r>
          </a:p>
          <a:p>
            <a:r>
              <a:rPr lang="en-GB" sz="7200" dirty="0"/>
              <a:t>The Cause-and-Effect Model </a:t>
            </a:r>
          </a:p>
          <a:p>
            <a:pPr marL="0" indent="0">
              <a:buNone/>
            </a:pPr>
            <a:r>
              <a:rPr lang="en-GB" sz="7200" dirty="0"/>
              <a:t>Also called the Fishbone or Ishikawa Diagram is a tool used to find the root causes of a problem.</a:t>
            </a:r>
          </a:p>
          <a:p>
            <a:pPr marL="0" indent="0">
              <a:buNone/>
            </a:pPr>
            <a:r>
              <a:rPr lang="en-GB" sz="7200" dirty="0"/>
              <a:t>It was created by Kaoru Ishikawa the problem is written at the “head” of the diagram, and possible causes are written along the “bones.”</a:t>
            </a:r>
          </a:p>
          <a:p>
            <a:r>
              <a:rPr lang="en-GB" sz="7200" dirty="0"/>
              <a:t>Why Is It Used </a:t>
            </a:r>
          </a:p>
          <a:p>
            <a:pPr marL="0" indent="0">
              <a:buNone/>
            </a:pPr>
            <a:r>
              <a:rPr lang="en-GB" sz="7200" dirty="0"/>
              <a:t>It is used to find the real cause of a problem, Improve quality, Prevent the problem from happening again</a:t>
            </a:r>
            <a:br>
              <a:rPr lang="en-GB" sz="7200" dirty="0"/>
            </a:br>
            <a:endParaRPr lang="en-GB" sz="7200" dirty="0"/>
          </a:p>
          <a:p>
            <a:r>
              <a:rPr lang="en-GB" sz="7200" dirty="0"/>
              <a:t>Where / How Is It Used? </a:t>
            </a:r>
          </a:p>
          <a:p>
            <a:pPr marL="0" indent="0">
              <a:buNone/>
            </a:pPr>
            <a:r>
              <a:rPr lang="en-GB" sz="7200" dirty="0"/>
              <a:t>Businesses, Manufacturing, Healthcare and  Schools</a:t>
            </a:r>
          </a:p>
          <a:p>
            <a:pPr marL="0" indent="0">
              <a:buNone/>
            </a:pPr>
            <a:endParaRPr lang="en-GB" sz="7200" dirty="0"/>
          </a:p>
          <a:p>
            <a:r>
              <a:rPr lang="en-GB" sz="7200" dirty="0"/>
              <a:t>How it works:</a:t>
            </a:r>
          </a:p>
          <a:p>
            <a:pPr marL="914400" lvl="2" indent="0">
              <a:buNone/>
            </a:pPr>
            <a:r>
              <a:rPr lang="en-GB" sz="5600" dirty="0"/>
              <a:t>1. Write down the problem.</a:t>
            </a:r>
          </a:p>
          <a:p>
            <a:pPr marL="914400" lvl="2" indent="0">
              <a:buNone/>
            </a:pPr>
            <a:r>
              <a:rPr lang="en-GB" sz="5600" dirty="0"/>
              <a:t>2. Brainstorm possible causes.</a:t>
            </a:r>
          </a:p>
          <a:p>
            <a:pPr marL="914400" lvl="2" indent="0">
              <a:buNone/>
            </a:pPr>
            <a:r>
              <a:rPr lang="en-GB" sz="5600" dirty="0"/>
              <a:t>3. Group the causes into categories.</a:t>
            </a:r>
          </a:p>
          <a:p>
            <a:pPr marL="914400" lvl="2" indent="0">
              <a:buNone/>
            </a:pPr>
            <a:r>
              <a:rPr lang="en-GB" sz="5600" dirty="0"/>
              <a:t>4. Decide which cause is most likely.</a:t>
            </a:r>
            <a:br>
              <a:rPr lang="en-GB" sz="5600" dirty="0"/>
            </a:br>
            <a:endParaRPr lang="en-GB" sz="5600" dirty="0"/>
          </a:p>
          <a:p>
            <a:r>
              <a:rPr lang="en-GB" sz="7200" dirty="0"/>
              <a:t>What the Benefits are ?</a:t>
            </a:r>
          </a:p>
          <a:p>
            <a:pPr marL="0" indent="0">
              <a:buNone/>
            </a:pPr>
            <a:r>
              <a:rPr lang="en-GB" sz="7200" dirty="0"/>
              <a:t>It is easy to use and also encourages teamwork.</a:t>
            </a:r>
            <a:br>
              <a:rPr lang="en-GB" sz="7200" dirty="0"/>
            </a:br>
            <a:endParaRPr lang="en-GB" sz="7200" dirty="0"/>
          </a:p>
          <a:p>
            <a:r>
              <a:rPr lang="en-GB" sz="7200" dirty="0"/>
              <a:t>What can the Criticisms be?  </a:t>
            </a:r>
          </a:p>
          <a:p>
            <a:pPr marL="0" indent="0">
              <a:buNone/>
            </a:pPr>
            <a:r>
              <a:rPr lang="en-GB" sz="7200" dirty="0"/>
              <a:t>The diagram can be Based on opinions, not always data It can also take time to complete</a:t>
            </a:r>
          </a:p>
          <a:p>
            <a:pPr marL="0" indent="0">
              <a:buNone/>
            </a:pPr>
            <a:br>
              <a:rPr lang="en-GB" sz="7200" dirty="0"/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40F7E0-0A43-B13C-EBD1-05B362ABC7E8}"/>
              </a:ext>
            </a:extLst>
          </p:cNvPr>
          <p:cNvSpPr txBox="1"/>
          <p:nvPr/>
        </p:nvSpPr>
        <p:spPr>
          <a:xfrm>
            <a:off x="3148693" y="6089275"/>
            <a:ext cx="88664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sz="1200" dirty="0"/>
              <a:t>Sources</a:t>
            </a:r>
          </a:p>
          <a:p>
            <a:pPr algn="r"/>
            <a:r>
              <a:rPr lang="en-GB" sz="1200" dirty="0"/>
              <a:t>Kaoru Ishikawa (1985), </a:t>
            </a:r>
            <a:r>
              <a:rPr lang="en-GB" sz="1200" i="1" dirty="0"/>
              <a:t>What Is Total Quality Control?</a:t>
            </a:r>
            <a:endParaRPr lang="en-GB" sz="1200" dirty="0"/>
          </a:p>
          <a:p>
            <a:pPr algn="r"/>
            <a:r>
              <a:rPr lang="en-GB" sz="1200" dirty="0"/>
              <a:t>International Organization for Standardization – Quality Management Principles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30% loss of sales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strong online competitors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Declining high street footfall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digital marketing skills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Small team with limited capability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customer satisfaction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sales data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Supply chain disruptions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Expensive imported flowers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online ordering system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loyalty or subscription program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Weak in store promotions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246905"/>
            <a:ext cx="1092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 Cause-and-Effect diagram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D2668E-69DE-F890-9A07-ECD333E6472D}"/>
              </a:ext>
            </a:extLst>
          </p:cNvPr>
          <p:cNvSpPr txBox="1"/>
          <p:nvPr/>
        </p:nvSpPr>
        <p:spPr>
          <a:xfrm>
            <a:off x="2133370" y="5721214"/>
            <a:ext cx="89607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Decisions (2013, page 31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Key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sales drop isn’t caused by one issue </a:t>
            </a: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Online competition is a major challenge </a:t>
            </a: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Digital marketing needs improvement </a:t>
            </a: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Sustainability is a strength but ads costs </a:t>
            </a: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Changes should be based on clear analysis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0379006682aa1e2df4df639642769b41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7d1f1447f80faad3a712ea36939287cc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www.w3.org/XML/1998/namespace"/>
    <ds:schemaRef ds:uri="b4f9f7ee-5770-4a14-8925-17f3d16e50b7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9D8CBD0-78F2-444A-908F-5C38946136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9162</TotalTime>
  <Words>953</Words>
  <Application>Microsoft Office PowerPoint</Application>
  <PresentationFormat>Widescreen</PresentationFormat>
  <Paragraphs>174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Overview of Presentation</vt:lpstr>
      <vt:lpstr>Overview of Green Havan Florists</vt:lpstr>
      <vt:lpstr>Provide an insight into the problems Green Haven Florists are facing</vt:lpstr>
      <vt:lpstr>PowerPoint Presentation</vt:lpstr>
      <vt:lpstr>Provide a critique of the PESTEL Framework </vt:lpstr>
      <vt:lpstr>  Application and My PESTEL Framework  </vt:lpstr>
      <vt:lpstr>Cause-and-Effect model</vt:lpstr>
      <vt:lpstr>PowerPoint Presentation</vt:lpstr>
      <vt:lpstr>Key Findings 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Adeel Sadiq (2513299)</cp:lastModifiedBy>
  <cp:revision>92</cp:revision>
  <dcterms:created xsi:type="dcterms:W3CDTF">2024-01-29T11:42:05Z</dcterms:created>
  <dcterms:modified xsi:type="dcterms:W3CDTF">2026-02-15T16:54:02Z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