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1"/>
  </p:sldMasterIdLst>
  <p:sldIdLst>
    <p:sldId id="256" r:id="rId2"/>
    <p:sldId id="257" r:id="rId3"/>
    <p:sldId id="260" r:id="rId4"/>
    <p:sldId id="259" r:id="rId5"/>
    <p:sldId id="261" r:id="rId6"/>
    <p:sldId id="262" r:id="rId7"/>
    <p:sldId id="258" r:id="rId8"/>
    <p:sldId id="271" r:id="rId9"/>
    <p:sldId id="263" r:id="rId10"/>
    <p:sldId id="264" r:id="rId11"/>
    <p:sldId id="265" r:id="rId12"/>
    <p:sldId id="266" r:id="rId13"/>
    <p:sldId id="267" r:id="rId14"/>
    <p:sldId id="268" r:id="rId15"/>
    <p:sldId id="269" r:id="rId16"/>
    <p:sldId id="270"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0FBB2D4-A4A7-4E87-8D59-908D71A51F96}" v="3" dt="2026-03-14T14:25:42.17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20" autoAdjust="0"/>
    <p:restoredTop sz="94660"/>
  </p:normalViewPr>
  <p:slideViewPr>
    <p:cSldViewPr snapToGrid="0">
      <p:cViewPr>
        <p:scale>
          <a:sx n="45" d="100"/>
          <a:sy n="45" d="100"/>
        </p:scale>
        <p:origin x="48" y="76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diagrams/_rels/data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rawing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58699A0-22D1-4292-A8D8-A7CE7EEE67E0}" type="doc">
      <dgm:prSet loTypeId="urn:microsoft.com/office/officeart/2005/8/layout/process4" loCatId="process" qsTypeId="urn:microsoft.com/office/officeart/2005/8/quickstyle/simple1" qsCatId="simple" csTypeId="urn:microsoft.com/office/officeart/2005/8/colors/colorful2" csCatId="colorful"/>
      <dgm:spPr/>
      <dgm:t>
        <a:bodyPr/>
        <a:lstStyle/>
        <a:p>
          <a:endParaRPr lang="en-US"/>
        </a:p>
      </dgm:t>
    </dgm:pt>
    <dgm:pt modelId="{081D3E6B-2FD1-4F7D-8C4A-127A0C7AE335}">
      <dgm:prSet/>
      <dgm:spPr/>
      <dgm:t>
        <a:bodyPr/>
        <a:lstStyle/>
        <a:p>
          <a:r>
            <a:rPr lang="en-GB"/>
            <a:t>Environmental noise in the factory has serval negative effects on the business overall. The loud machines make it difficult for Gary, the floor manger , to be able to communicated with the workers, due to workers not always hear instructions clearly , this led to poor communication between the manger and employees. </a:t>
          </a:r>
          <a:endParaRPr lang="en-US"/>
        </a:p>
      </dgm:t>
    </dgm:pt>
    <dgm:pt modelId="{1676D706-5680-4815-9DE8-49B6DB856171}" type="parTrans" cxnId="{48EC305B-CACC-4F44-87F1-C5EE32A6C453}">
      <dgm:prSet/>
      <dgm:spPr/>
      <dgm:t>
        <a:bodyPr/>
        <a:lstStyle/>
        <a:p>
          <a:endParaRPr lang="en-US"/>
        </a:p>
      </dgm:t>
    </dgm:pt>
    <dgm:pt modelId="{CC08AA1B-137F-446C-AFDB-DA0B308A087E}" type="sibTrans" cxnId="{48EC305B-CACC-4F44-87F1-C5EE32A6C453}">
      <dgm:prSet/>
      <dgm:spPr/>
      <dgm:t>
        <a:bodyPr/>
        <a:lstStyle/>
        <a:p>
          <a:endParaRPr lang="en-US"/>
        </a:p>
      </dgm:t>
    </dgm:pt>
    <dgm:pt modelId="{5D2A56A2-5CEC-4549-BF16-5C5AB28E9FB5}">
      <dgm:prSet/>
      <dgm:spPr/>
      <dgm:t>
        <a:bodyPr/>
        <a:lstStyle/>
        <a:p>
          <a:r>
            <a:rPr lang="en-GB"/>
            <a:t>Aas a result, employees may misunderstand the importance of food hygiene instructions, such as making sure the met is chilled or following proper food safety procedures . This increased the risk of food hygiene mistakes, like leaving the chicken out overnight or not following hygiene rules. Due to this rules not being followed correctly, the quality of the food decreased , therefore poor-quality meals are served to passengers, such as undercook food or incorrect ingredients being used, can damage the company’s reputation. </a:t>
          </a:r>
          <a:endParaRPr lang="en-US"/>
        </a:p>
      </dgm:t>
    </dgm:pt>
    <dgm:pt modelId="{28B49219-9603-49F9-9C87-FBF749EB3D9C}" type="parTrans" cxnId="{FD2594AA-B6C1-4A49-8C75-28FEF64BB929}">
      <dgm:prSet/>
      <dgm:spPr/>
      <dgm:t>
        <a:bodyPr/>
        <a:lstStyle/>
        <a:p>
          <a:endParaRPr lang="en-US"/>
        </a:p>
      </dgm:t>
    </dgm:pt>
    <dgm:pt modelId="{1E3B759C-9466-4293-BAA7-009A8B300F3E}" type="sibTrans" cxnId="{FD2594AA-B6C1-4A49-8C75-28FEF64BB929}">
      <dgm:prSet/>
      <dgm:spPr/>
      <dgm:t>
        <a:bodyPr/>
        <a:lstStyle/>
        <a:p>
          <a:endParaRPr lang="en-US"/>
        </a:p>
      </dgm:t>
    </dgm:pt>
    <dgm:pt modelId="{D200020C-3C93-423E-A24A-401B70257BE3}">
      <dgm:prSet/>
      <dgm:spPr/>
      <dgm:t>
        <a:bodyPr/>
        <a:lstStyle/>
        <a:p>
          <a:r>
            <a:rPr lang="en-GB"/>
            <a:t>Flight Foods supplies meals to airlines, theses quality problems lead to customer complaints for airliners companies. Therefore airlines, are unhappy a with the meals and food quality standards, they choose to stop buying from Flight Foods and switch to other supplies. </a:t>
          </a:r>
          <a:endParaRPr lang="en-US"/>
        </a:p>
      </dgm:t>
    </dgm:pt>
    <dgm:pt modelId="{BD52E65A-AB6A-4B68-83BC-A26A310831F8}" type="parTrans" cxnId="{B2511A55-EDDE-4A4E-A947-46341AD2FA7A}">
      <dgm:prSet/>
      <dgm:spPr/>
      <dgm:t>
        <a:bodyPr/>
        <a:lstStyle/>
        <a:p>
          <a:endParaRPr lang="en-US"/>
        </a:p>
      </dgm:t>
    </dgm:pt>
    <dgm:pt modelId="{8BEFE87C-1951-4317-B0D0-343DE3E2E9AA}" type="sibTrans" cxnId="{B2511A55-EDDE-4A4E-A947-46341AD2FA7A}">
      <dgm:prSet/>
      <dgm:spPr/>
      <dgm:t>
        <a:bodyPr/>
        <a:lstStyle/>
        <a:p>
          <a:endParaRPr lang="en-US"/>
        </a:p>
      </dgm:t>
    </dgm:pt>
    <dgm:pt modelId="{F196CC5D-6B70-4358-93C9-E61DE7D8475C}">
      <dgm:prSet/>
      <dgm:spPr/>
      <dgm:t>
        <a:bodyPr/>
        <a:lstStyle/>
        <a:p>
          <a:r>
            <a:rPr lang="en-GB"/>
            <a:t>Therefore, this ultimate caused the company to lose market share and business, which affects its profitability and log-term success. </a:t>
          </a:r>
          <a:endParaRPr lang="en-US"/>
        </a:p>
      </dgm:t>
    </dgm:pt>
    <dgm:pt modelId="{14C8EB4E-34D7-4056-A900-ABA0705E740C}" type="parTrans" cxnId="{81A0BD74-B521-4E9B-B418-47A3FA179392}">
      <dgm:prSet/>
      <dgm:spPr/>
      <dgm:t>
        <a:bodyPr/>
        <a:lstStyle/>
        <a:p>
          <a:endParaRPr lang="en-US"/>
        </a:p>
      </dgm:t>
    </dgm:pt>
    <dgm:pt modelId="{3323DB57-13C3-4835-94B4-198863DFC3ED}" type="sibTrans" cxnId="{81A0BD74-B521-4E9B-B418-47A3FA179392}">
      <dgm:prSet/>
      <dgm:spPr/>
      <dgm:t>
        <a:bodyPr/>
        <a:lstStyle/>
        <a:p>
          <a:endParaRPr lang="en-US"/>
        </a:p>
      </dgm:t>
    </dgm:pt>
    <dgm:pt modelId="{3074F407-D8EF-436D-973A-015BAC611D70}">
      <dgm:prSet/>
      <dgm:spPr/>
      <dgm:t>
        <a:bodyPr/>
        <a:lstStyle/>
        <a:p>
          <a:r>
            <a:rPr lang="en-GB"/>
            <a:t>LCLM4003 - Effective Teamworking and Communication - Jan Term 2026 - Component 2 Assessment Specification - Birmingham (2)</a:t>
          </a:r>
          <a:endParaRPr lang="en-US"/>
        </a:p>
      </dgm:t>
    </dgm:pt>
    <dgm:pt modelId="{9D2916A6-7DB3-4314-BAA1-B4AEF2E31293}" type="parTrans" cxnId="{ABB15BD8-3F64-4F93-BABB-A1E32A5B41BE}">
      <dgm:prSet/>
      <dgm:spPr/>
      <dgm:t>
        <a:bodyPr/>
        <a:lstStyle/>
        <a:p>
          <a:endParaRPr lang="en-US"/>
        </a:p>
      </dgm:t>
    </dgm:pt>
    <dgm:pt modelId="{D67AB635-C7E2-4860-BD97-6B1EAB065FD7}" type="sibTrans" cxnId="{ABB15BD8-3F64-4F93-BABB-A1E32A5B41BE}">
      <dgm:prSet/>
      <dgm:spPr/>
      <dgm:t>
        <a:bodyPr/>
        <a:lstStyle/>
        <a:p>
          <a:endParaRPr lang="en-US"/>
        </a:p>
      </dgm:t>
    </dgm:pt>
    <dgm:pt modelId="{CD009587-D92B-447C-B5FA-D852A3B020FE}" type="pres">
      <dgm:prSet presAssocID="{558699A0-22D1-4292-A8D8-A7CE7EEE67E0}" presName="Name0" presStyleCnt="0">
        <dgm:presLayoutVars>
          <dgm:dir/>
          <dgm:animLvl val="lvl"/>
          <dgm:resizeHandles val="exact"/>
        </dgm:presLayoutVars>
      </dgm:prSet>
      <dgm:spPr/>
    </dgm:pt>
    <dgm:pt modelId="{4D06F76E-6644-48A4-A077-BED02FD41E00}" type="pres">
      <dgm:prSet presAssocID="{3074F407-D8EF-436D-973A-015BAC611D70}" presName="boxAndChildren" presStyleCnt="0"/>
      <dgm:spPr/>
    </dgm:pt>
    <dgm:pt modelId="{43C4C197-5E35-4736-A206-1DED9E6D1090}" type="pres">
      <dgm:prSet presAssocID="{3074F407-D8EF-436D-973A-015BAC611D70}" presName="parentTextBox" presStyleLbl="node1" presStyleIdx="0" presStyleCnt="5"/>
      <dgm:spPr/>
    </dgm:pt>
    <dgm:pt modelId="{03051A07-F7FA-47FF-81B4-F3EAEDF6577E}" type="pres">
      <dgm:prSet presAssocID="{3323DB57-13C3-4835-94B4-198863DFC3ED}" presName="sp" presStyleCnt="0"/>
      <dgm:spPr/>
    </dgm:pt>
    <dgm:pt modelId="{88D7D68B-6810-4D2C-A3F4-27810C7607F8}" type="pres">
      <dgm:prSet presAssocID="{F196CC5D-6B70-4358-93C9-E61DE7D8475C}" presName="arrowAndChildren" presStyleCnt="0"/>
      <dgm:spPr/>
    </dgm:pt>
    <dgm:pt modelId="{8B8825E3-C9CC-4799-A347-3928640EB62B}" type="pres">
      <dgm:prSet presAssocID="{F196CC5D-6B70-4358-93C9-E61DE7D8475C}" presName="parentTextArrow" presStyleLbl="node1" presStyleIdx="1" presStyleCnt="5"/>
      <dgm:spPr/>
    </dgm:pt>
    <dgm:pt modelId="{30ED45E0-0923-46E8-8356-00D4DA5B6E93}" type="pres">
      <dgm:prSet presAssocID="{8BEFE87C-1951-4317-B0D0-343DE3E2E9AA}" presName="sp" presStyleCnt="0"/>
      <dgm:spPr/>
    </dgm:pt>
    <dgm:pt modelId="{1DEF1D35-E7D2-4C55-BF40-074C96FBB365}" type="pres">
      <dgm:prSet presAssocID="{D200020C-3C93-423E-A24A-401B70257BE3}" presName="arrowAndChildren" presStyleCnt="0"/>
      <dgm:spPr/>
    </dgm:pt>
    <dgm:pt modelId="{487ABBEE-841E-4806-A2BE-785626E6FD5A}" type="pres">
      <dgm:prSet presAssocID="{D200020C-3C93-423E-A24A-401B70257BE3}" presName="parentTextArrow" presStyleLbl="node1" presStyleIdx="2" presStyleCnt="5"/>
      <dgm:spPr/>
    </dgm:pt>
    <dgm:pt modelId="{D4C21EC0-CA78-4666-AE25-0433C5D9521B}" type="pres">
      <dgm:prSet presAssocID="{1E3B759C-9466-4293-BAA7-009A8B300F3E}" presName="sp" presStyleCnt="0"/>
      <dgm:spPr/>
    </dgm:pt>
    <dgm:pt modelId="{FCD5D1EB-A801-4425-9676-A1C7DE2B870D}" type="pres">
      <dgm:prSet presAssocID="{5D2A56A2-5CEC-4549-BF16-5C5AB28E9FB5}" presName="arrowAndChildren" presStyleCnt="0"/>
      <dgm:spPr/>
    </dgm:pt>
    <dgm:pt modelId="{1670674C-8E2F-4530-80EE-72E2B1D42500}" type="pres">
      <dgm:prSet presAssocID="{5D2A56A2-5CEC-4549-BF16-5C5AB28E9FB5}" presName="parentTextArrow" presStyleLbl="node1" presStyleIdx="3" presStyleCnt="5"/>
      <dgm:spPr/>
    </dgm:pt>
    <dgm:pt modelId="{254829D5-6EAD-45E0-AA93-58E42DD4A692}" type="pres">
      <dgm:prSet presAssocID="{CC08AA1B-137F-446C-AFDB-DA0B308A087E}" presName="sp" presStyleCnt="0"/>
      <dgm:spPr/>
    </dgm:pt>
    <dgm:pt modelId="{9B9C435F-1821-4990-9981-0EB9BE613611}" type="pres">
      <dgm:prSet presAssocID="{081D3E6B-2FD1-4F7D-8C4A-127A0C7AE335}" presName="arrowAndChildren" presStyleCnt="0"/>
      <dgm:spPr/>
    </dgm:pt>
    <dgm:pt modelId="{B8498EEF-551D-42DD-AB82-497FE3D4D715}" type="pres">
      <dgm:prSet presAssocID="{081D3E6B-2FD1-4F7D-8C4A-127A0C7AE335}" presName="parentTextArrow" presStyleLbl="node1" presStyleIdx="4" presStyleCnt="5"/>
      <dgm:spPr/>
    </dgm:pt>
  </dgm:ptLst>
  <dgm:cxnLst>
    <dgm:cxn modelId="{0E538731-C3CB-4A82-8745-986465E342E2}" type="presOf" srcId="{5D2A56A2-5CEC-4549-BF16-5C5AB28E9FB5}" destId="{1670674C-8E2F-4530-80EE-72E2B1D42500}" srcOrd="0" destOrd="0" presId="urn:microsoft.com/office/officeart/2005/8/layout/process4"/>
    <dgm:cxn modelId="{79B55C38-8F92-4287-BDD7-E25231AD1FDD}" type="presOf" srcId="{3074F407-D8EF-436D-973A-015BAC611D70}" destId="{43C4C197-5E35-4736-A206-1DED9E6D1090}" srcOrd="0" destOrd="0" presId="urn:microsoft.com/office/officeart/2005/8/layout/process4"/>
    <dgm:cxn modelId="{48EC305B-CACC-4F44-87F1-C5EE32A6C453}" srcId="{558699A0-22D1-4292-A8D8-A7CE7EEE67E0}" destId="{081D3E6B-2FD1-4F7D-8C4A-127A0C7AE335}" srcOrd="0" destOrd="0" parTransId="{1676D706-5680-4815-9DE8-49B6DB856171}" sibTransId="{CC08AA1B-137F-446C-AFDB-DA0B308A087E}"/>
    <dgm:cxn modelId="{81A0BD74-B521-4E9B-B418-47A3FA179392}" srcId="{558699A0-22D1-4292-A8D8-A7CE7EEE67E0}" destId="{F196CC5D-6B70-4358-93C9-E61DE7D8475C}" srcOrd="3" destOrd="0" parTransId="{14C8EB4E-34D7-4056-A900-ABA0705E740C}" sibTransId="{3323DB57-13C3-4835-94B4-198863DFC3ED}"/>
    <dgm:cxn modelId="{B2511A55-EDDE-4A4E-A947-46341AD2FA7A}" srcId="{558699A0-22D1-4292-A8D8-A7CE7EEE67E0}" destId="{D200020C-3C93-423E-A24A-401B70257BE3}" srcOrd="2" destOrd="0" parTransId="{BD52E65A-AB6A-4B68-83BC-A26A310831F8}" sibTransId="{8BEFE87C-1951-4317-B0D0-343DE3E2E9AA}"/>
    <dgm:cxn modelId="{D29A3A7E-1C6E-4DA2-B117-9859891E904C}" type="presOf" srcId="{558699A0-22D1-4292-A8D8-A7CE7EEE67E0}" destId="{CD009587-D92B-447C-B5FA-D852A3B020FE}" srcOrd="0" destOrd="0" presId="urn:microsoft.com/office/officeart/2005/8/layout/process4"/>
    <dgm:cxn modelId="{B855E1A0-E9A6-42A6-BBE6-441397F7D10B}" type="presOf" srcId="{D200020C-3C93-423E-A24A-401B70257BE3}" destId="{487ABBEE-841E-4806-A2BE-785626E6FD5A}" srcOrd="0" destOrd="0" presId="urn:microsoft.com/office/officeart/2005/8/layout/process4"/>
    <dgm:cxn modelId="{FD2594AA-B6C1-4A49-8C75-28FEF64BB929}" srcId="{558699A0-22D1-4292-A8D8-A7CE7EEE67E0}" destId="{5D2A56A2-5CEC-4549-BF16-5C5AB28E9FB5}" srcOrd="1" destOrd="0" parTransId="{28B49219-9603-49F9-9C87-FBF749EB3D9C}" sibTransId="{1E3B759C-9466-4293-BAA7-009A8B300F3E}"/>
    <dgm:cxn modelId="{55700CBA-03D6-4836-A3C7-74C6729398D0}" type="presOf" srcId="{081D3E6B-2FD1-4F7D-8C4A-127A0C7AE335}" destId="{B8498EEF-551D-42DD-AB82-497FE3D4D715}" srcOrd="0" destOrd="0" presId="urn:microsoft.com/office/officeart/2005/8/layout/process4"/>
    <dgm:cxn modelId="{ABB15BD8-3F64-4F93-BABB-A1E32A5B41BE}" srcId="{558699A0-22D1-4292-A8D8-A7CE7EEE67E0}" destId="{3074F407-D8EF-436D-973A-015BAC611D70}" srcOrd="4" destOrd="0" parTransId="{9D2916A6-7DB3-4314-BAA1-B4AEF2E31293}" sibTransId="{D67AB635-C7E2-4860-BD97-6B1EAB065FD7}"/>
    <dgm:cxn modelId="{D3D002EF-C469-4E14-804F-D0821386ABD3}" type="presOf" srcId="{F196CC5D-6B70-4358-93C9-E61DE7D8475C}" destId="{8B8825E3-C9CC-4799-A347-3928640EB62B}" srcOrd="0" destOrd="0" presId="urn:microsoft.com/office/officeart/2005/8/layout/process4"/>
    <dgm:cxn modelId="{E2B9D92E-9F46-4BE3-949A-E66C647EFC2C}" type="presParOf" srcId="{CD009587-D92B-447C-B5FA-D852A3B020FE}" destId="{4D06F76E-6644-48A4-A077-BED02FD41E00}" srcOrd="0" destOrd="0" presId="urn:microsoft.com/office/officeart/2005/8/layout/process4"/>
    <dgm:cxn modelId="{1C0AB1E4-DE58-4A66-A41E-26180A85C4FE}" type="presParOf" srcId="{4D06F76E-6644-48A4-A077-BED02FD41E00}" destId="{43C4C197-5E35-4736-A206-1DED9E6D1090}" srcOrd="0" destOrd="0" presId="urn:microsoft.com/office/officeart/2005/8/layout/process4"/>
    <dgm:cxn modelId="{9AA28705-4655-4B43-874A-F757114E4351}" type="presParOf" srcId="{CD009587-D92B-447C-B5FA-D852A3B020FE}" destId="{03051A07-F7FA-47FF-81B4-F3EAEDF6577E}" srcOrd="1" destOrd="0" presId="urn:microsoft.com/office/officeart/2005/8/layout/process4"/>
    <dgm:cxn modelId="{5A480847-E637-4E55-8346-34986359E44B}" type="presParOf" srcId="{CD009587-D92B-447C-B5FA-D852A3B020FE}" destId="{88D7D68B-6810-4D2C-A3F4-27810C7607F8}" srcOrd="2" destOrd="0" presId="urn:microsoft.com/office/officeart/2005/8/layout/process4"/>
    <dgm:cxn modelId="{99BD57DC-008E-4A7D-9560-B37C6CE50FF6}" type="presParOf" srcId="{88D7D68B-6810-4D2C-A3F4-27810C7607F8}" destId="{8B8825E3-C9CC-4799-A347-3928640EB62B}" srcOrd="0" destOrd="0" presId="urn:microsoft.com/office/officeart/2005/8/layout/process4"/>
    <dgm:cxn modelId="{C8D1D25A-B55E-4F5E-AD9D-8977BFE829EB}" type="presParOf" srcId="{CD009587-D92B-447C-B5FA-D852A3B020FE}" destId="{30ED45E0-0923-46E8-8356-00D4DA5B6E93}" srcOrd="3" destOrd="0" presId="urn:microsoft.com/office/officeart/2005/8/layout/process4"/>
    <dgm:cxn modelId="{A7F508BF-C704-454A-B14C-58ED804649D3}" type="presParOf" srcId="{CD009587-D92B-447C-B5FA-D852A3B020FE}" destId="{1DEF1D35-E7D2-4C55-BF40-074C96FBB365}" srcOrd="4" destOrd="0" presId="urn:microsoft.com/office/officeart/2005/8/layout/process4"/>
    <dgm:cxn modelId="{20A5D15D-4A69-4864-B288-190433E94845}" type="presParOf" srcId="{1DEF1D35-E7D2-4C55-BF40-074C96FBB365}" destId="{487ABBEE-841E-4806-A2BE-785626E6FD5A}" srcOrd="0" destOrd="0" presId="urn:microsoft.com/office/officeart/2005/8/layout/process4"/>
    <dgm:cxn modelId="{755A186D-53CE-4458-8E30-B6CB7D719095}" type="presParOf" srcId="{CD009587-D92B-447C-B5FA-D852A3B020FE}" destId="{D4C21EC0-CA78-4666-AE25-0433C5D9521B}" srcOrd="5" destOrd="0" presId="urn:microsoft.com/office/officeart/2005/8/layout/process4"/>
    <dgm:cxn modelId="{D96E3681-9F3C-480C-AE23-B41D2176CD70}" type="presParOf" srcId="{CD009587-D92B-447C-B5FA-D852A3B020FE}" destId="{FCD5D1EB-A801-4425-9676-A1C7DE2B870D}" srcOrd="6" destOrd="0" presId="urn:microsoft.com/office/officeart/2005/8/layout/process4"/>
    <dgm:cxn modelId="{032263CE-77B0-4016-B896-00B656BEDB78}" type="presParOf" srcId="{FCD5D1EB-A801-4425-9676-A1C7DE2B870D}" destId="{1670674C-8E2F-4530-80EE-72E2B1D42500}" srcOrd="0" destOrd="0" presId="urn:microsoft.com/office/officeart/2005/8/layout/process4"/>
    <dgm:cxn modelId="{E26120F2-AE8E-4803-9627-03EEE3ED09D6}" type="presParOf" srcId="{CD009587-D92B-447C-B5FA-D852A3B020FE}" destId="{254829D5-6EAD-45E0-AA93-58E42DD4A692}" srcOrd="7" destOrd="0" presId="urn:microsoft.com/office/officeart/2005/8/layout/process4"/>
    <dgm:cxn modelId="{A31CAB77-DAAC-42DF-ABFE-E0C9FC1D7892}" type="presParOf" srcId="{CD009587-D92B-447C-B5FA-D852A3B020FE}" destId="{9B9C435F-1821-4990-9981-0EB9BE613611}" srcOrd="8" destOrd="0" presId="urn:microsoft.com/office/officeart/2005/8/layout/process4"/>
    <dgm:cxn modelId="{E05FD62C-DC51-498A-A259-662B1D060B6F}" type="presParOf" srcId="{9B9C435F-1821-4990-9981-0EB9BE613611}" destId="{B8498EEF-551D-42DD-AB82-497FE3D4D715}"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503E2F3-BC36-417D-8895-B54C490B433F}"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667A4C5A-DDA2-47CC-8FF5-9F64CD02155C}">
      <dgm:prSet/>
      <dgm:spPr/>
      <dgm:t>
        <a:bodyPr/>
        <a:lstStyle/>
        <a:p>
          <a:pPr>
            <a:lnSpc>
              <a:spcPct val="100000"/>
            </a:lnSpc>
          </a:pPr>
          <a:r>
            <a:rPr lang="en-GB" b="1" dirty="0"/>
            <a:t>Noise assessment and monitoring: </a:t>
          </a:r>
          <a:r>
            <a:rPr lang="en-GB" dirty="0"/>
            <a:t>Flight foods should conduct regular assessments to measure and monitor noise levels, identifying the main problem of the problems in the business. </a:t>
          </a:r>
          <a:endParaRPr lang="en-US" dirty="0"/>
        </a:p>
      </dgm:t>
    </dgm:pt>
    <dgm:pt modelId="{CE99F662-956B-404F-8C9B-A222563EB1C6}" type="parTrans" cxnId="{0C170DCD-0D57-4B40-A14E-201E5DEF139F}">
      <dgm:prSet/>
      <dgm:spPr/>
      <dgm:t>
        <a:bodyPr/>
        <a:lstStyle/>
        <a:p>
          <a:endParaRPr lang="en-US"/>
        </a:p>
      </dgm:t>
    </dgm:pt>
    <dgm:pt modelId="{C9FE712E-E833-47E5-A5A8-136AD9B7F5A2}" type="sibTrans" cxnId="{0C170DCD-0D57-4B40-A14E-201E5DEF139F}">
      <dgm:prSet/>
      <dgm:spPr/>
      <dgm:t>
        <a:bodyPr/>
        <a:lstStyle/>
        <a:p>
          <a:endParaRPr lang="en-US"/>
        </a:p>
      </dgm:t>
    </dgm:pt>
    <dgm:pt modelId="{D83BF2EB-1946-4252-AFA6-E7D927B7C158}">
      <dgm:prSet/>
      <dgm:spPr/>
      <dgm:t>
        <a:bodyPr/>
        <a:lstStyle/>
        <a:p>
          <a:pPr>
            <a:lnSpc>
              <a:spcPct val="100000"/>
            </a:lnSpc>
          </a:pPr>
          <a:r>
            <a:rPr lang="en-GB" b="1"/>
            <a:t>Change machinery: </a:t>
          </a:r>
          <a:r>
            <a:rPr lang="en-GB"/>
            <a:t>Flight Foods LTD should invest in machinery that make less noise, this will decrease the problems they are facing as the employees are able to hear instructions  clearly and understand food hygiene better. </a:t>
          </a:r>
          <a:endParaRPr lang="en-US"/>
        </a:p>
      </dgm:t>
    </dgm:pt>
    <dgm:pt modelId="{F6A21C96-4BE0-4C42-B3AC-F2925C1BE4C1}" type="parTrans" cxnId="{AE3698C8-4B06-41FF-A83E-F7962AD4A59A}">
      <dgm:prSet/>
      <dgm:spPr/>
      <dgm:t>
        <a:bodyPr/>
        <a:lstStyle/>
        <a:p>
          <a:endParaRPr lang="en-US"/>
        </a:p>
      </dgm:t>
    </dgm:pt>
    <dgm:pt modelId="{D4B3D368-9C2D-46D4-AE4B-DA7043F60F13}" type="sibTrans" cxnId="{AE3698C8-4B06-41FF-A83E-F7962AD4A59A}">
      <dgm:prSet/>
      <dgm:spPr/>
      <dgm:t>
        <a:bodyPr/>
        <a:lstStyle/>
        <a:p>
          <a:endParaRPr lang="en-US"/>
        </a:p>
      </dgm:t>
    </dgm:pt>
    <dgm:pt modelId="{AAF8EFF2-119A-420F-90CC-18763F99EE4E}">
      <dgm:prSet/>
      <dgm:spPr/>
      <dgm:t>
        <a:bodyPr/>
        <a:lstStyle/>
        <a:p>
          <a:pPr>
            <a:lnSpc>
              <a:spcPct val="100000"/>
            </a:lnSpc>
          </a:pPr>
          <a:r>
            <a:rPr lang="en-GB" b="1"/>
            <a:t>Noise barriers: </a:t>
          </a:r>
          <a:r>
            <a:rPr lang="en-GB"/>
            <a:t>install physical barriers and acoustic solutions to reduce noise transmission from business operations to surrounding areas. </a:t>
          </a:r>
          <a:endParaRPr lang="en-US"/>
        </a:p>
      </dgm:t>
    </dgm:pt>
    <dgm:pt modelId="{DF540D7E-B129-4620-9A77-92E713807373}" type="parTrans" cxnId="{E1290CDE-2FF3-40AF-B37D-964709F79519}">
      <dgm:prSet/>
      <dgm:spPr/>
      <dgm:t>
        <a:bodyPr/>
        <a:lstStyle/>
        <a:p>
          <a:endParaRPr lang="en-US"/>
        </a:p>
      </dgm:t>
    </dgm:pt>
    <dgm:pt modelId="{3DDED730-9F33-42BD-B72C-6C89583B9DF4}" type="sibTrans" cxnId="{E1290CDE-2FF3-40AF-B37D-964709F79519}">
      <dgm:prSet/>
      <dgm:spPr/>
      <dgm:t>
        <a:bodyPr/>
        <a:lstStyle/>
        <a:p>
          <a:endParaRPr lang="en-US"/>
        </a:p>
      </dgm:t>
    </dgm:pt>
    <dgm:pt modelId="{4793D12F-1037-46EE-B183-5F47A5688A32}">
      <dgm:prSet/>
      <dgm:spPr/>
      <dgm:t>
        <a:bodyPr/>
        <a:lstStyle/>
        <a:p>
          <a:pPr>
            <a:lnSpc>
              <a:spcPct val="100000"/>
            </a:lnSpc>
          </a:pPr>
          <a:r>
            <a:rPr lang="en-GB" b="1"/>
            <a:t>Environmental Noise Monitoring: </a:t>
          </a:r>
          <a:r>
            <a:rPr lang="en-GB"/>
            <a:t>the business could invest in utilize specialized acoustic sensors to collect continuous or periodic data, identifying sources and tracking trends to evaluate the effectiveness of mitigation strategies. </a:t>
          </a:r>
          <a:endParaRPr lang="en-US"/>
        </a:p>
      </dgm:t>
    </dgm:pt>
    <dgm:pt modelId="{19E920ED-F385-42B2-B186-2255CF7F6DFC}" type="parTrans" cxnId="{779A4E21-61BC-4CCB-B3D1-ECF74A46DB6E}">
      <dgm:prSet/>
      <dgm:spPr/>
      <dgm:t>
        <a:bodyPr/>
        <a:lstStyle/>
        <a:p>
          <a:endParaRPr lang="en-US"/>
        </a:p>
      </dgm:t>
    </dgm:pt>
    <dgm:pt modelId="{EECA62F1-F81B-44B1-BD28-F563528BA948}" type="sibTrans" cxnId="{779A4E21-61BC-4CCB-B3D1-ECF74A46DB6E}">
      <dgm:prSet/>
      <dgm:spPr/>
      <dgm:t>
        <a:bodyPr/>
        <a:lstStyle/>
        <a:p>
          <a:endParaRPr lang="en-US"/>
        </a:p>
      </dgm:t>
    </dgm:pt>
    <dgm:pt modelId="{ECAE4CB3-9039-47F7-A09B-A40391621567}">
      <dgm:prSet/>
      <dgm:spPr/>
      <dgm:t>
        <a:bodyPr/>
        <a:lstStyle/>
        <a:p>
          <a:pPr>
            <a:lnSpc>
              <a:spcPct val="100000"/>
            </a:lnSpc>
          </a:pPr>
          <a:r>
            <a:rPr lang="en-GB"/>
            <a:t>LCLM4003 - Effective Teamworking and Communication - Jan Term 2026 - Component 2 Assessment Specification - Birmingham (2)</a:t>
          </a:r>
          <a:endParaRPr lang="en-US"/>
        </a:p>
      </dgm:t>
    </dgm:pt>
    <dgm:pt modelId="{16CF6052-8D91-4E3C-82B2-880EE2583CDC}" type="parTrans" cxnId="{D7D6F404-3D05-4967-B944-A264C8906A44}">
      <dgm:prSet/>
      <dgm:spPr/>
      <dgm:t>
        <a:bodyPr/>
        <a:lstStyle/>
        <a:p>
          <a:endParaRPr lang="en-US"/>
        </a:p>
      </dgm:t>
    </dgm:pt>
    <dgm:pt modelId="{CB8DD0CB-6913-4B43-BDB6-A074F8FE0DC1}" type="sibTrans" cxnId="{D7D6F404-3D05-4967-B944-A264C8906A44}">
      <dgm:prSet/>
      <dgm:spPr/>
      <dgm:t>
        <a:bodyPr/>
        <a:lstStyle/>
        <a:p>
          <a:endParaRPr lang="en-US"/>
        </a:p>
      </dgm:t>
    </dgm:pt>
    <dgm:pt modelId="{F3E072C3-F5FC-4BCC-91CF-5E55D8A2D5BE}" type="pres">
      <dgm:prSet presAssocID="{0503E2F3-BC36-417D-8895-B54C490B433F}" presName="root" presStyleCnt="0">
        <dgm:presLayoutVars>
          <dgm:dir/>
          <dgm:resizeHandles val="exact"/>
        </dgm:presLayoutVars>
      </dgm:prSet>
      <dgm:spPr/>
    </dgm:pt>
    <dgm:pt modelId="{9A08976F-45A2-4265-A67E-599CDA363675}" type="pres">
      <dgm:prSet presAssocID="{667A4C5A-DDA2-47CC-8FF5-9F64CD02155C}" presName="compNode" presStyleCnt="0"/>
      <dgm:spPr/>
    </dgm:pt>
    <dgm:pt modelId="{19DBA852-001A-456A-84D7-25877854494C}" type="pres">
      <dgm:prSet presAssocID="{667A4C5A-DDA2-47CC-8FF5-9F64CD02155C}"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peed Bump"/>
        </a:ext>
      </dgm:extLst>
    </dgm:pt>
    <dgm:pt modelId="{0D8E4B05-1E23-4D0E-97F7-F4A14D8F04D7}" type="pres">
      <dgm:prSet presAssocID="{667A4C5A-DDA2-47CC-8FF5-9F64CD02155C}" presName="spaceRect" presStyleCnt="0"/>
      <dgm:spPr/>
    </dgm:pt>
    <dgm:pt modelId="{F964B957-C35F-4979-B9AF-754ABCB8CF5B}" type="pres">
      <dgm:prSet presAssocID="{667A4C5A-DDA2-47CC-8FF5-9F64CD02155C}" presName="textRect" presStyleLbl="revTx" presStyleIdx="0" presStyleCnt="5">
        <dgm:presLayoutVars>
          <dgm:chMax val="1"/>
          <dgm:chPref val="1"/>
        </dgm:presLayoutVars>
      </dgm:prSet>
      <dgm:spPr/>
    </dgm:pt>
    <dgm:pt modelId="{7F25CEE4-DA67-47EE-8222-BEA06FC8DBF6}" type="pres">
      <dgm:prSet presAssocID="{C9FE712E-E833-47E5-A5A8-136AD9B7F5A2}" presName="sibTrans" presStyleCnt="0"/>
      <dgm:spPr/>
    </dgm:pt>
    <dgm:pt modelId="{B086381D-0109-4EE1-A560-93EAABFA75E8}" type="pres">
      <dgm:prSet presAssocID="{D83BF2EB-1946-4252-AFA6-E7D927B7C158}" presName="compNode" presStyleCnt="0"/>
      <dgm:spPr/>
    </dgm:pt>
    <dgm:pt modelId="{4C546A6B-3434-4112-AE80-3A7E2BB27E24}" type="pres">
      <dgm:prSet presAssocID="{D83BF2EB-1946-4252-AFA6-E7D927B7C158}"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lldozer"/>
        </a:ext>
      </dgm:extLst>
    </dgm:pt>
    <dgm:pt modelId="{F2F11980-0EB5-4C71-91D7-CAD4D01C2B46}" type="pres">
      <dgm:prSet presAssocID="{D83BF2EB-1946-4252-AFA6-E7D927B7C158}" presName="spaceRect" presStyleCnt="0"/>
      <dgm:spPr/>
    </dgm:pt>
    <dgm:pt modelId="{E66E1899-83F6-4891-BA30-230D8A5DB433}" type="pres">
      <dgm:prSet presAssocID="{D83BF2EB-1946-4252-AFA6-E7D927B7C158}" presName="textRect" presStyleLbl="revTx" presStyleIdx="1" presStyleCnt="5">
        <dgm:presLayoutVars>
          <dgm:chMax val="1"/>
          <dgm:chPref val="1"/>
        </dgm:presLayoutVars>
      </dgm:prSet>
      <dgm:spPr/>
    </dgm:pt>
    <dgm:pt modelId="{4B960012-8CC3-45D0-98B8-2A150D8FD752}" type="pres">
      <dgm:prSet presAssocID="{D4B3D368-9C2D-46D4-AE4B-DA7043F60F13}" presName="sibTrans" presStyleCnt="0"/>
      <dgm:spPr/>
    </dgm:pt>
    <dgm:pt modelId="{B0D8F108-D1CD-4834-A520-94E00662D9FD}" type="pres">
      <dgm:prSet presAssocID="{AAF8EFF2-119A-420F-90CC-18763F99EE4E}" presName="compNode" presStyleCnt="0"/>
      <dgm:spPr/>
    </dgm:pt>
    <dgm:pt modelId="{1FC57927-091D-47E9-957F-EC41D6D8F654}" type="pres">
      <dgm:prSet presAssocID="{AAF8EFF2-119A-420F-90CC-18763F99EE4E}"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Volume"/>
        </a:ext>
      </dgm:extLst>
    </dgm:pt>
    <dgm:pt modelId="{DD5C3AB4-6A1D-4DBC-9E75-D363F140FED0}" type="pres">
      <dgm:prSet presAssocID="{AAF8EFF2-119A-420F-90CC-18763F99EE4E}" presName="spaceRect" presStyleCnt="0"/>
      <dgm:spPr/>
    </dgm:pt>
    <dgm:pt modelId="{D6BB28F6-295C-4E69-B297-2F7C3036A2ED}" type="pres">
      <dgm:prSet presAssocID="{AAF8EFF2-119A-420F-90CC-18763F99EE4E}" presName="textRect" presStyleLbl="revTx" presStyleIdx="2" presStyleCnt="5">
        <dgm:presLayoutVars>
          <dgm:chMax val="1"/>
          <dgm:chPref val="1"/>
        </dgm:presLayoutVars>
      </dgm:prSet>
      <dgm:spPr/>
    </dgm:pt>
    <dgm:pt modelId="{D9573192-D9FE-4E03-957D-E29AFA80EA5B}" type="pres">
      <dgm:prSet presAssocID="{3DDED730-9F33-42BD-B72C-6C89583B9DF4}" presName="sibTrans" presStyleCnt="0"/>
      <dgm:spPr/>
    </dgm:pt>
    <dgm:pt modelId="{CF19F376-D66C-454A-9601-D5B122F0B277}" type="pres">
      <dgm:prSet presAssocID="{4793D12F-1037-46EE-B183-5F47A5688A32}" presName="compNode" presStyleCnt="0"/>
      <dgm:spPr/>
    </dgm:pt>
    <dgm:pt modelId="{ED9407A6-A09D-460B-8B7E-6767A8AAFF20}" type="pres">
      <dgm:prSet presAssocID="{4793D12F-1037-46EE-B183-5F47A5688A32}"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rocessor"/>
        </a:ext>
      </dgm:extLst>
    </dgm:pt>
    <dgm:pt modelId="{8F41CEB9-8861-410C-8541-41D8AED052A7}" type="pres">
      <dgm:prSet presAssocID="{4793D12F-1037-46EE-B183-5F47A5688A32}" presName="spaceRect" presStyleCnt="0"/>
      <dgm:spPr/>
    </dgm:pt>
    <dgm:pt modelId="{F117CFD1-8641-48B8-A3CF-1EE1FF58359E}" type="pres">
      <dgm:prSet presAssocID="{4793D12F-1037-46EE-B183-5F47A5688A32}" presName="textRect" presStyleLbl="revTx" presStyleIdx="3" presStyleCnt="5">
        <dgm:presLayoutVars>
          <dgm:chMax val="1"/>
          <dgm:chPref val="1"/>
        </dgm:presLayoutVars>
      </dgm:prSet>
      <dgm:spPr/>
    </dgm:pt>
    <dgm:pt modelId="{FAB5B0B2-1B3E-42DF-9099-042391F99A69}" type="pres">
      <dgm:prSet presAssocID="{EECA62F1-F81B-44B1-BD28-F563528BA948}" presName="sibTrans" presStyleCnt="0"/>
      <dgm:spPr/>
    </dgm:pt>
    <dgm:pt modelId="{5F193CC9-EFFE-48A6-8724-2B89DFB39066}" type="pres">
      <dgm:prSet presAssocID="{ECAE4CB3-9039-47F7-A09B-A40391621567}" presName="compNode" presStyleCnt="0"/>
      <dgm:spPr/>
    </dgm:pt>
    <dgm:pt modelId="{70F07CA3-8ED7-4552-A6E0-685A10FB4AA7}" type="pres">
      <dgm:prSet presAssocID="{ECAE4CB3-9039-47F7-A09B-A40391621567}"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Saw blade"/>
        </a:ext>
      </dgm:extLst>
    </dgm:pt>
    <dgm:pt modelId="{20FF7A36-A8A0-42DE-8620-D7DA3E48B793}" type="pres">
      <dgm:prSet presAssocID="{ECAE4CB3-9039-47F7-A09B-A40391621567}" presName="spaceRect" presStyleCnt="0"/>
      <dgm:spPr/>
    </dgm:pt>
    <dgm:pt modelId="{B4F76754-7683-49EE-B2A5-AF538DF96CC7}" type="pres">
      <dgm:prSet presAssocID="{ECAE4CB3-9039-47F7-A09B-A40391621567}" presName="textRect" presStyleLbl="revTx" presStyleIdx="4" presStyleCnt="5">
        <dgm:presLayoutVars>
          <dgm:chMax val="1"/>
          <dgm:chPref val="1"/>
        </dgm:presLayoutVars>
      </dgm:prSet>
      <dgm:spPr/>
    </dgm:pt>
  </dgm:ptLst>
  <dgm:cxnLst>
    <dgm:cxn modelId="{D7D6F404-3D05-4967-B944-A264C8906A44}" srcId="{0503E2F3-BC36-417D-8895-B54C490B433F}" destId="{ECAE4CB3-9039-47F7-A09B-A40391621567}" srcOrd="4" destOrd="0" parTransId="{16CF6052-8D91-4E3C-82B2-880EE2583CDC}" sibTransId="{CB8DD0CB-6913-4B43-BDB6-A074F8FE0DC1}"/>
    <dgm:cxn modelId="{779A4E21-61BC-4CCB-B3D1-ECF74A46DB6E}" srcId="{0503E2F3-BC36-417D-8895-B54C490B433F}" destId="{4793D12F-1037-46EE-B183-5F47A5688A32}" srcOrd="3" destOrd="0" parTransId="{19E920ED-F385-42B2-B186-2255CF7F6DFC}" sibTransId="{EECA62F1-F81B-44B1-BD28-F563528BA948}"/>
    <dgm:cxn modelId="{C08FF04D-3DA6-4144-AA7C-7B3F48C5EB50}" type="presOf" srcId="{0503E2F3-BC36-417D-8895-B54C490B433F}" destId="{F3E072C3-F5FC-4BCC-91CF-5E55D8A2D5BE}" srcOrd="0" destOrd="0" presId="urn:microsoft.com/office/officeart/2018/2/layout/IconLabelList"/>
    <dgm:cxn modelId="{487DF791-6867-40F7-ADFA-44ABC8BA139C}" type="presOf" srcId="{667A4C5A-DDA2-47CC-8FF5-9F64CD02155C}" destId="{F964B957-C35F-4979-B9AF-754ABCB8CF5B}" srcOrd="0" destOrd="0" presId="urn:microsoft.com/office/officeart/2018/2/layout/IconLabelList"/>
    <dgm:cxn modelId="{34D3C8B8-13E3-4960-9DE2-4F3A9553782F}" type="presOf" srcId="{D83BF2EB-1946-4252-AFA6-E7D927B7C158}" destId="{E66E1899-83F6-4891-BA30-230D8A5DB433}" srcOrd="0" destOrd="0" presId="urn:microsoft.com/office/officeart/2018/2/layout/IconLabelList"/>
    <dgm:cxn modelId="{AE3698C8-4B06-41FF-A83E-F7962AD4A59A}" srcId="{0503E2F3-BC36-417D-8895-B54C490B433F}" destId="{D83BF2EB-1946-4252-AFA6-E7D927B7C158}" srcOrd="1" destOrd="0" parTransId="{F6A21C96-4BE0-4C42-B3AC-F2925C1BE4C1}" sibTransId="{D4B3D368-9C2D-46D4-AE4B-DA7043F60F13}"/>
    <dgm:cxn modelId="{0C170DCD-0D57-4B40-A14E-201E5DEF139F}" srcId="{0503E2F3-BC36-417D-8895-B54C490B433F}" destId="{667A4C5A-DDA2-47CC-8FF5-9F64CD02155C}" srcOrd="0" destOrd="0" parTransId="{CE99F662-956B-404F-8C9B-A222563EB1C6}" sibTransId="{C9FE712E-E833-47E5-A5A8-136AD9B7F5A2}"/>
    <dgm:cxn modelId="{9EC830D1-2B82-40E6-9393-40283264BF64}" type="presOf" srcId="{AAF8EFF2-119A-420F-90CC-18763F99EE4E}" destId="{D6BB28F6-295C-4E69-B297-2F7C3036A2ED}" srcOrd="0" destOrd="0" presId="urn:microsoft.com/office/officeart/2018/2/layout/IconLabelList"/>
    <dgm:cxn modelId="{E1290CDE-2FF3-40AF-B37D-964709F79519}" srcId="{0503E2F3-BC36-417D-8895-B54C490B433F}" destId="{AAF8EFF2-119A-420F-90CC-18763F99EE4E}" srcOrd="2" destOrd="0" parTransId="{DF540D7E-B129-4620-9A77-92E713807373}" sibTransId="{3DDED730-9F33-42BD-B72C-6C89583B9DF4}"/>
    <dgm:cxn modelId="{77FA54E6-A2B1-49AB-BBEB-7152B2E312E3}" type="presOf" srcId="{4793D12F-1037-46EE-B183-5F47A5688A32}" destId="{F117CFD1-8641-48B8-A3CF-1EE1FF58359E}" srcOrd="0" destOrd="0" presId="urn:microsoft.com/office/officeart/2018/2/layout/IconLabelList"/>
    <dgm:cxn modelId="{6E689EFC-E27A-4BD2-BE83-69C4CC6C1EBA}" type="presOf" srcId="{ECAE4CB3-9039-47F7-A09B-A40391621567}" destId="{B4F76754-7683-49EE-B2A5-AF538DF96CC7}" srcOrd="0" destOrd="0" presId="urn:microsoft.com/office/officeart/2018/2/layout/IconLabelList"/>
    <dgm:cxn modelId="{EF5EECC2-D38A-4CB0-8AC5-DEBD798511D5}" type="presParOf" srcId="{F3E072C3-F5FC-4BCC-91CF-5E55D8A2D5BE}" destId="{9A08976F-45A2-4265-A67E-599CDA363675}" srcOrd="0" destOrd="0" presId="urn:microsoft.com/office/officeart/2018/2/layout/IconLabelList"/>
    <dgm:cxn modelId="{A1896C6E-7C54-4C9A-97F7-78B4EBF9E6A1}" type="presParOf" srcId="{9A08976F-45A2-4265-A67E-599CDA363675}" destId="{19DBA852-001A-456A-84D7-25877854494C}" srcOrd="0" destOrd="0" presId="urn:microsoft.com/office/officeart/2018/2/layout/IconLabelList"/>
    <dgm:cxn modelId="{0F1618FA-0484-4428-B231-B5329C593D40}" type="presParOf" srcId="{9A08976F-45A2-4265-A67E-599CDA363675}" destId="{0D8E4B05-1E23-4D0E-97F7-F4A14D8F04D7}" srcOrd="1" destOrd="0" presId="urn:microsoft.com/office/officeart/2018/2/layout/IconLabelList"/>
    <dgm:cxn modelId="{F0AB9BFC-70DC-4F8D-98E5-1FF2A0A1528E}" type="presParOf" srcId="{9A08976F-45A2-4265-A67E-599CDA363675}" destId="{F964B957-C35F-4979-B9AF-754ABCB8CF5B}" srcOrd="2" destOrd="0" presId="urn:microsoft.com/office/officeart/2018/2/layout/IconLabelList"/>
    <dgm:cxn modelId="{F54C9217-8792-4A4C-A82A-3DBDD8EA528E}" type="presParOf" srcId="{F3E072C3-F5FC-4BCC-91CF-5E55D8A2D5BE}" destId="{7F25CEE4-DA67-47EE-8222-BEA06FC8DBF6}" srcOrd="1" destOrd="0" presId="urn:microsoft.com/office/officeart/2018/2/layout/IconLabelList"/>
    <dgm:cxn modelId="{07C6F3B2-80A0-4550-ADEA-E5F9BC201A07}" type="presParOf" srcId="{F3E072C3-F5FC-4BCC-91CF-5E55D8A2D5BE}" destId="{B086381D-0109-4EE1-A560-93EAABFA75E8}" srcOrd="2" destOrd="0" presId="urn:microsoft.com/office/officeart/2018/2/layout/IconLabelList"/>
    <dgm:cxn modelId="{D06A6B9E-CD07-43F8-B288-0C537CBA536C}" type="presParOf" srcId="{B086381D-0109-4EE1-A560-93EAABFA75E8}" destId="{4C546A6B-3434-4112-AE80-3A7E2BB27E24}" srcOrd="0" destOrd="0" presId="urn:microsoft.com/office/officeart/2018/2/layout/IconLabelList"/>
    <dgm:cxn modelId="{F2EF4226-C3D5-457A-BF49-FD7CE245E4A9}" type="presParOf" srcId="{B086381D-0109-4EE1-A560-93EAABFA75E8}" destId="{F2F11980-0EB5-4C71-91D7-CAD4D01C2B46}" srcOrd="1" destOrd="0" presId="urn:microsoft.com/office/officeart/2018/2/layout/IconLabelList"/>
    <dgm:cxn modelId="{9CE1C3F7-E2FD-465C-B66F-DF3D1722E68A}" type="presParOf" srcId="{B086381D-0109-4EE1-A560-93EAABFA75E8}" destId="{E66E1899-83F6-4891-BA30-230D8A5DB433}" srcOrd="2" destOrd="0" presId="urn:microsoft.com/office/officeart/2018/2/layout/IconLabelList"/>
    <dgm:cxn modelId="{1BD6195D-0BD5-4232-9526-751DBAA898EB}" type="presParOf" srcId="{F3E072C3-F5FC-4BCC-91CF-5E55D8A2D5BE}" destId="{4B960012-8CC3-45D0-98B8-2A150D8FD752}" srcOrd="3" destOrd="0" presId="urn:microsoft.com/office/officeart/2018/2/layout/IconLabelList"/>
    <dgm:cxn modelId="{22A13022-D44E-4C3A-840E-D7BB974C5B0C}" type="presParOf" srcId="{F3E072C3-F5FC-4BCC-91CF-5E55D8A2D5BE}" destId="{B0D8F108-D1CD-4834-A520-94E00662D9FD}" srcOrd="4" destOrd="0" presId="urn:microsoft.com/office/officeart/2018/2/layout/IconLabelList"/>
    <dgm:cxn modelId="{589AA829-E3EA-42AA-90F1-1E795E51A53E}" type="presParOf" srcId="{B0D8F108-D1CD-4834-A520-94E00662D9FD}" destId="{1FC57927-091D-47E9-957F-EC41D6D8F654}" srcOrd="0" destOrd="0" presId="urn:microsoft.com/office/officeart/2018/2/layout/IconLabelList"/>
    <dgm:cxn modelId="{8C81E654-5F66-45A2-9758-022D3E55B67B}" type="presParOf" srcId="{B0D8F108-D1CD-4834-A520-94E00662D9FD}" destId="{DD5C3AB4-6A1D-4DBC-9E75-D363F140FED0}" srcOrd="1" destOrd="0" presId="urn:microsoft.com/office/officeart/2018/2/layout/IconLabelList"/>
    <dgm:cxn modelId="{0742E926-CA64-455D-883C-54FD3B3BDA01}" type="presParOf" srcId="{B0D8F108-D1CD-4834-A520-94E00662D9FD}" destId="{D6BB28F6-295C-4E69-B297-2F7C3036A2ED}" srcOrd="2" destOrd="0" presId="urn:microsoft.com/office/officeart/2018/2/layout/IconLabelList"/>
    <dgm:cxn modelId="{3F116342-CBA6-42C0-8AAB-144D1822172A}" type="presParOf" srcId="{F3E072C3-F5FC-4BCC-91CF-5E55D8A2D5BE}" destId="{D9573192-D9FE-4E03-957D-E29AFA80EA5B}" srcOrd="5" destOrd="0" presId="urn:microsoft.com/office/officeart/2018/2/layout/IconLabelList"/>
    <dgm:cxn modelId="{C3194688-EEA6-45F9-935C-52DAFC3A6848}" type="presParOf" srcId="{F3E072C3-F5FC-4BCC-91CF-5E55D8A2D5BE}" destId="{CF19F376-D66C-454A-9601-D5B122F0B277}" srcOrd="6" destOrd="0" presId="urn:microsoft.com/office/officeart/2018/2/layout/IconLabelList"/>
    <dgm:cxn modelId="{DD690B29-96F3-459D-86ED-4375A7723652}" type="presParOf" srcId="{CF19F376-D66C-454A-9601-D5B122F0B277}" destId="{ED9407A6-A09D-460B-8B7E-6767A8AAFF20}" srcOrd="0" destOrd="0" presId="urn:microsoft.com/office/officeart/2018/2/layout/IconLabelList"/>
    <dgm:cxn modelId="{180E0F80-382A-480D-B16D-AB4205C0C4E0}" type="presParOf" srcId="{CF19F376-D66C-454A-9601-D5B122F0B277}" destId="{8F41CEB9-8861-410C-8541-41D8AED052A7}" srcOrd="1" destOrd="0" presId="urn:microsoft.com/office/officeart/2018/2/layout/IconLabelList"/>
    <dgm:cxn modelId="{57411802-4561-4B2A-A868-27F9EF8FD887}" type="presParOf" srcId="{CF19F376-D66C-454A-9601-D5B122F0B277}" destId="{F117CFD1-8641-48B8-A3CF-1EE1FF58359E}" srcOrd="2" destOrd="0" presId="urn:microsoft.com/office/officeart/2018/2/layout/IconLabelList"/>
    <dgm:cxn modelId="{20986CAC-6853-4BEF-9161-1C35AE534485}" type="presParOf" srcId="{F3E072C3-F5FC-4BCC-91CF-5E55D8A2D5BE}" destId="{FAB5B0B2-1B3E-42DF-9099-042391F99A69}" srcOrd="7" destOrd="0" presId="urn:microsoft.com/office/officeart/2018/2/layout/IconLabelList"/>
    <dgm:cxn modelId="{4D5CAC12-33E3-42EA-898F-281C8B539F70}" type="presParOf" srcId="{F3E072C3-F5FC-4BCC-91CF-5E55D8A2D5BE}" destId="{5F193CC9-EFFE-48A6-8724-2B89DFB39066}" srcOrd="8" destOrd="0" presId="urn:microsoft.com/office/officeart/2018/2/layout/IconLabelList"/>
    <dgm:cxn modelId="{6D0AF5BF-CE0C-4095-B14A-03AC20A0CB20}" type="presParOf" srcId="{5F193CC9-EFFE-48A6-8724-2B89DFB39066}" destId="{70F07CA3-8ED7-4552-A6E0-685A10FB4AA7}" srcOrd="0" destOrd="0" presId="urn:microsoft.com/office/officeart/2018/2/layout/IconLabelList"/>
    <dgm:cxn modelId="{A4E06863-2359-4CC1-A29F-DECC4C418D69}" type="presParOf" srcId="{5F193CC9-EFFE-48A6-8724-2B89DFB39066}" destId="{20FF7A36-A8A0-42DE-8620-D7DA3E48B793}" srcOrd="1" destOrd="0" presId="urn:microsoft.com/office/officeart/2018/2/layout/IconLabelList"/>
    <dgm:cxn modelId="{5E07975C-395D-4426-A4D8-2434116C5C9A}" type="presParOf" srcId="{5F193CC9-EFFE-48A6-8724-2B89DFB39066}" destId="{B4F76754-7683-49EE-B2A5-AF538DF96CC7}"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C4C197-5E35-4736-A206-1DED9E6D1090}">
      <dsp:nvSpPr>
        <dsp:cNvPr id="0" name=""/>
        <dsp:cNvSpPr/>
      </dsp:nvSpPr>
      <dsp:spPr>
        <a:xfrm>
          <a:off x="0" y="2815930"/>
          <a:ext cx="9601200" cy="461976"/>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896" tIns="56896" rIns="56896" bIns="56896" numCol="1" spcCol="1270" anchor="ctr" anchorCtr="0">
          <a:noAutofit/>
        </a:bodyPr>
        <a:lstStyle/>
        <a:p>
          <a:pPr marL="0" lvl="0" indent="0" algn="ctr" defTabSz="355600">
            <a:lnSpc>
              <a:spcPct val="90000"/>
            </a:lnSpc>
            <a:spcBef>
              <a:spcPct val="0"/>
            </a:spcBef>
            <a:spcAft>
              <a:spcPct val="35000"/>
            </a:spcAft>
            <a:buNone/>
          </a:pPr>
          <a:r>
            <a:rPr lang="en-GB" sz="800" kern="1200"/>
            <a:t>LCLM4003 - Effective Teamworking and Communication - Jan Term 2026 - Component 2 Assessment Specification - Birmingham (2)</a:t>
          </a:r>
          <a:endParaRPr lang="en-US" sz="800" kern="1200"/>
        </a:p>
      </dsp:txBody>
      <dsp:txXfrm>
        <a:off x="0" y="2815930"/>
        <a:ext cx="9601200" cy="461976"/>
      </dsp:txXfrm>
    </dsp:sp>
    <dsp:sp modelId="{8B8825E3-C9CC-4799-A347-3928640EB62B}">
      <dsp:nvSpPr>
        <dsp:cNvPr id="0" name=""/>
        <dsp:cNvSpPr/>
      </dsp:nvSpPr>
      <dsp:spPr>
        <a:xfrm rot="10800000">
          <a:off x="0" y="2112339"/>
          <a:ext cx="9601200" cy="710520"/>
        </a:xfrm>
        <a:prstGeom prst="upArrowCallout">
          <a:avLst/>
        </a:prstGeom>
        <a:solidFill>
          <a:schemeClr val="accent2">
            <a:hueOff val="162377"/>
            <a:satOff val="1660"/>
            <a:lumOff val="11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896" tIns="56896" rIns="56896" bIns="56896" numCol="1" spcCol="1270" anchor="ctr" anchorCtr="0">
          <a:noAutofit/>
        </a:bodyPr>
        <a:lstStyle/>
        <a:p>
          <a:pPr marL="0" lvl="0" indent="0" algn="ctr" defTabSz="355600">
            <a:lnSpc>
              <a:spcPct val="90000"/>
            </a:lnSpc>
            <a:spcBef>
              <a:spcPct val="0"/>
            </a:spcBef>
            <a:spcAft>
              <a:spcPct val="35000"/>
            </a:spcAft>
            <a:buNone/>
          </a:pPr>
          <a:r>
            <a:rPr lang="en-GB" sz="800" kern="1200"/>
            <a:t>Therefore, this ultimate caused the company to lose market share and business, which affects its profitability and log-term success. </a:t>
          </a:r>
          <a:endParaRPr lang="en-US" sz="800" kern="1200"/>
        </a:p>
      </dsp:txBody>
      <dsp:txXfrm rot="10800000">
        <a:off x="0" y="2112339"/>
        <a:ext cx="9601200" cy="461675"/>
      </dsp:txXfrm>
    </dsp:sp>
    <dsp:sp modelId="{487ABBEE-841E-4806-A2BE-785626E6FD5A}">
      <dsp:nvSpPr>
        <dsp:cNvPr id="0" name=""/>
        <dsp:cNvSpPr/>
      </dsp:nvSpPr>
      <dsp:spPr>
        <a:xfrm rot="10800000">
          <a:off x="0" y="1408749"/>
          <a:ext cx="9601200" cy="710520"/>
        </a:xfrm>
        <a:prstGeom prst="upArrowCallout">
          <a:avLst/>
        </a:prstGeom>
        <a:solidFill>
          <a:schemeClr val="accent2">
            <a:hueOff val="324754"/>
            <a:satOff val="3319"/>
            <a:lumOff val="225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896" tIns="56896" rIns="56896" bIns="56896" numCol="1" spcCol="1270" anchor="ctr" anchorCtr="0">
          <a:noAutofit/>
        </a:bodyPr>
        <a:lstStyle/>
        <a:p>
          <a:pPr marL="0" lvl="0" indent="0" algn="ctr" defTabSz="355600">
            <a:lnSpc>
              <a:spcPct val="90000"/>
            </a:lnSpc>
            <a:spcBef>
              <a:spcPct val="0"/>
            </a:spcBef>
            <a:spcAft>
              <a:spcPct val="35000"/>
            </a:spcAft>
            <a:buNone/>
          </a:pPr>
          <a:r>
            <a:rPr lang="en-GB" sz="800" kern="1200"/>
            <a:t>Flight Foods supplies meals to airlines, theses quality problems lead to customer complaints for airliners companies. Therefore airlines, are unhappy a with the meals and food quality standards, they choose to stop buying from Flight Foods and switch to other supplies. </a:t>
          </a:r>
          <a:endParaRPr lang="en-US" sz="800" kern="1200"/>
        </a:p>
      </dsp:txBody>
      <dsp:txXfrm rot="10800000">
        <a:off x="0" y="1408749"/>
        <a:ext cx="9601200" cy="461675"/>
      </dsp:txXfrm>
    </dsp:sp>
    <dsp:sp modelId="{1670674C-8E2F-4530-80EE-72E2B1D42500}">
      <dsp:nvSpPr>
        <dsp:cNvPr id="0" name=""/>
        <dsp:cNvSpPr/>
      </dsp:nvSpPr>
      <dsp:spPr>
        <a:xfrm rot="10800000">
          <a:off x="0" y="705158"/>
          <a:ext cx="9601200" cy="710520"/>
        </a:xfrm>
        <a:prstGeom prst="upArrowCallout">
          <a:avLst/>
        </a:prstGeom>
        <a:solidFill>
          <a:schemeClr val="accent2">
            <a:hueOff val="487131"/>
            <a:satOff val="4979"/>
            <a:lumOff val="33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896" tIns="56896" rIns="56896" bIns="56896" numCol="1" spcCol="1270" anchor="ctr" anchorCtr="0">
          <a:noAutofit/>
        </a:bodyPr>
        <a:lstStyle/>
        <a:p>
          <a:pPr marL="0" lvl="0" indent="0" algn="ctr" defTabSz="355600">
            <a:lnSpc>
              <a:spcPct val="90000"/>
            </a:lnSpc>
            <a:spcBef>
              <a:spcPct val="0"/>
            </a:spcBef>
            <a:spcAft>
              <a:spcPct val="35000"/>
            </a:spcAft>
            <a:buNone/>
          </a:pPr>
          <a:r>
            <a:rPr lang="en-GB" sz="800" kern="1200"/>
            <a:t>Aas a result, employees may misunderstand the importance of food hygiene instructions, such as making sure the met is chilled or following proper food safety procedures . This increased the risk of food hygiene mistakes, like leaving the chicken out overnight or not following hygiene rules. Due to this rules not being followed correctly, the quality of the food decreased , therefore poor-quality meals are served to passengers, such as undercook food or incorrect ingredients being used, can damage the company’s reputation. </a:t>
          </a:r>
          <a:endParaRPr lang="en-US" sz="800" kern="1200"/>
        </a:p>
      </dsp:txBody>
      <dsp:txXfrm rot="10800000">
        <a:off x="0" y="705158"/>
        <a:ext cx="9601200" cy="461675"/>
      </dsp:txXfrm>
    </dsp:sp>
    <dsp:sp modelId="{B8498EEF-551D-42DD-AB82-497FE3D4D715}">
      <dsp:nvSpPr>
        <dsp:cNvPr id="0" name=""/>
        <dsp:cNvSpPr/>
      </dsp:nvSpPr>
      <dsp:spPr>
        <a:xfrm rot="10800000">
          <a:off x="0" y="1567"/>
          <a:ext cx="9601200" cy="710520"/>
        </a:xfrm>
        <a:prstGeom prst="upArrowCallout">
          <a:avLst/>
        </a:prstGeom>
        <a:solidFill>
          <a:schemeClr val="accent2">
            <a:hueOff val="649508"/>
            <a:satOff val="6639"/>
            <a:lumOff val="451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896" tIns="56896" rIns="56896" bIns="56896" numCol="1" spcCol="1270" anchor="ctr" anchorCtr="0">
          <a:noAutofit/>
        </a:bodyPr>
        <a:lstStyle/>
        <a:p>
          <a:pPr marL="0" lvl="0" indent="0" algn="ctr" defTabSz="355600">
            <a:lnSpc>
              <a:spcPct val="90000"/>
            </a:lnSpc>
            <a:spcBef>
              <a:spcPct val="0"/>
            </a:spcBef>
            <a:spcAft>
              <a:spcPct val="35000"/>
            </a:spcAft>
            <a:buNone/>
          </a:pPr>
          <a:r>
            <a:rPr lang="en-GB" sz="800" kern="1200"/>
            <a:t>Environmental noise in the factory has serval negative effects on the business overall. The loud machines make it difficult for Gary, the floor manger , to be able to communicated with the workers, due to workers not always hear instructions clearly , this led to poor communication between the manger and employees. </a:t>
          </a:r>
          <a:endParaRPr lang="en-US" sz="800" kern="1200"/>
        </a:p>
      </dsp:txBody>
      <dsp:txXfrm rot="10800000">
        <a:off x="0" y="1567"/>
        <a:ext cx="9601200" cy="46167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DBA852-001A-456A-84D7-25877854494C}">
      <dsp:nvSpPr>
        <dsp:cNvPr id="0" name=""/>
        <dsp:cNvSpPr/>
      </dsp:nvSpPr>
      <dsp:spPr>
        <a:xfrm>
          <a:off x="464340" y="222354"/>
          <a:ext cx="757792" cy="75779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964B957-C35F-4979-B9AF-754ABCB8CF5B}">
      <dsp:nvSpPr>
        <dsp:cNvPr id="0" name=""/>
        <dsp:cNvSpPr/>
      </dsp:nvSpPr>
      <dsp:spPr>
        <a:xfrm>
          <a:off x="1244" y="1405369"/>
          <a:ext cx="1683984" cy="16517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1" kern="1200" dirty="0"/>
            <a:t>Noise assessment and monitoring: </a:t>
          </a:r>
          <a:r>
            <a:rPr lang="en-GB" sz="1100" kern="1200" dirty="0"/>
            <a:t>Flight foods should conduct regular assessments to measure and monitor noise levels, identifying the main problem of the problems in the business. </a:t>
          </a:r>
          <a:endParaRPr lang="en-US" sz="1100" kern="1200" dirty="0"/>
        </a:p>
      </dsp:txBody>
      <dsp:txXfrm>
        <a:off x="1244" y="1405369"/>
        <a:ext cx="1683984" cy="1651751"/>
      </dsp:txXfrm>
    </dsp:sp>
    <dsp:sp modelId="{4C546A6B-3434-4112-AE80-3A7E2BB27E24}">
      <dsp:nvSpPr>
        <dsp:cNvPr id="0" name=""/>
        <dsp:cNvSpPr/>
      </dsp:nvSpPr>
      <dsp:spPr>
        <a:xfrm>
          <a:off x="2443021" y="222354"/>
          <a:ext cx="757792" cy="75779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66E1899-83F6-4891-BA30-230D8A5DB433}">
      <dsp:nvSpPr>
        <dsp:cNvPr id="0" name=""/>
        <dsp:cNvSpPr/>
      </dsp:nvSpPr>
      <dsp:spPr>
        <a:xfrm>
          <a:off x="1979926" y="1405369"/>
          <a:ext cx="1683984" cy="16517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1" kern="1200"/>
            <a:t>Change machinery: </a:t>
          </a:r>
          <a:r>
            <a:rPr lang="en-GB" sz="1100" kern="1200"/>
            <a:t>Flight Foods LTD should invest in machinery that make less noise, this will decrease the problems they are facing as the employees are able to hear instructions  clearly and understand food hygiene better. </a:t>
          </a:r>
          <a:endParaRPr lang="en-US" sz="1100" kern="1200"/>
        </a:p>
      </dsp:txBody>
      <dsp:txXfrm>
        <a:off x="1979926" y="1405369"/>
        <a:ext cx="1683984" cy="1651751"/>
      </dsp:txXfrm>
    </dsp:sp>
    <dsp:sp modelId="{1FC57927-091D-47E9-957F-EC41D6D8F654}">
      <dsp:nvSpPr>
        <dsp:cNvPr id="0" name=""/>
        <dsp:cNvSpPr/>
      </dsp:nvSpPr>
      <dsp:spPr>
        <a:xfrm>
          <a:off x="4421703" y="222354"/>
          <a:ext cx="757792" cy="75779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6BB28F6-295C-4E69-B297-2F7C3036A2ED}">
      <dsp:nvSpPr>
        <dsp:cNvPr id="0" name=""/>
        <dsp:cNvSpPr/>
      </dsp:nvSpPr>
      <dsp:spPr>
        <a:xfrm>
          <a:off x="3958607" y="1405369"/>
          <a:ext cx="1683984" cy="16517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1" kern="1200"/>
            <a:t>Noise barriers: </a:t>
          </a:r>
          <a:r>
            <a:rPr lang="en-GB" sz="1100" kern="1200"/>
            <a:t>install physical barriers and acoustic solutions to reduce noise transmission from business operations to surrounding areas. </a:t>
          </a:r>
          <a:endParaRPr lang="en-US" sz="1100" kern="1200"/>
        </a:p>
      </dsp:txBody>
      <dsp:txXfrm>
        <a:off x="3958607" y="1405369"/>
        <a:ext cx="1683984" cy="1651751"/>
      </dsp:txXfrm>
    </dsp:sp>
    <dsp:sp modelId="{ED9407A6-A09D-460B-8B7E-6767A8AAFF20}">
      <dsp:nvSpPr>
        <dsp:cNvPr id="0" name=""/>
        <dsp:cNvSpPr/>
      </dsp:nvSpPr>
      <dsp:spPr>
        <a:xfrm>
          <a:off x="6400385" y="222354"/>
          <a:ext cx="757792" cy="75779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117CFD1-8641-48B8-A3CF-1EE1FF58359E}">
      <dsp:nvSpPr>
        <dsp:cNvPr id="0" name=""/>
        <dsp:cNvSpPr/>
      </dsp:nvSpPr>
      <dsp:spPr>
        <a:xfrm>
          <a:off x="5937289" y="1405369"/>
          <a:ext cx="1683984" cy="16517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1" kern="1200"/>
            <a:t>Environmental Noise Monitoring: </a:t>
          </a:r>
          <a:r>
            <a:rPr lang="en-GB" sz="1100" kern="1200"/>
            <a:t>the business could invest in utilize specialized acoustic sensors to collect continuous or periodic data, identifying sources and tracking trends to evaluate the effectiveness of mitigation strategies. </a:t>
          </a:r>
          <a:endParaRPr lang="en-US" sz="1100" kern="1200"/>
        </a:p>
      </dsp:txBody>
      <dsp:txXfrm>
        <a:off x="5937289" y="1405369"/>
        <a:ext cx="1683984" cy="1651751"/>
      </dsp:txXfrm>
    </dsp:sp>
    <dsp:sp modelId="{70F07CA3-8ED7-4552-A6E0-685A10FB4AA7}">
      <dsp:nvSpPr>
        <dsp:cNvPr id="0" name=""/>
        <dsp:cNvSpPr/>
      </dsp:nvSpPr>
      <dsp:spPr>
        <a:xfrm>
          <a:off x="8379066" y="222354"/>
          <a:ext cx="757792" cy="75779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4F76754-7683-49EE-B2A5-AF538DF96CC7}">
      <dsp:nvSpPr>
        <dsp:cNvPr id="0" name=""/>
        <dsp:cNvSpPr/>
      </dsp:nvSpPr>
      <dsp:spPr>
        <a:xfrm>
          <a:off x="7915971" y="1405369"/>
          <a:ext cx="1683984" cy="16517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LCLM4003 - Effective Teamworking and Communication - Jan Term 2026 - Component 2 Assessment Specification - Birmingham (2)</a:t>
          </a:r>
          <a:endParaRPr lang="en-US" sz="1100" kern="1200"/>
        </a:p>
      </dsp:txBody>
      <dsp:txXfrm>
        <a:off x="7915971" y="1405369"/>
        <a:ext cx="1683984" cy="1651751"/>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12BED07-6713-92AA-40AF-AE58F4F83C7A}"/>
              </a:ext>
            </a:extLst>
          </p:cNvPr>
          <p:cNvSpPr>
            <a:spLocks noGrp="1"/>
          </p:cNvSpPr>
          <p:nvPr>
            <p:ph type="subTitle" idx="1"/>
          </p:nvPr>
        </p:nvSpPr>
        <p:spPr>
          <a:xfrm>
            <a:off x="1295400" y="4701464"/>
            <a:ext cx="8952782" cy="1204036"/>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4FC9EF77-BF49-E4C1-0FC7-563354777900}"/>
              </a:ext>
            </a:extLst>
          </p:cNvPr>
          <p:cNvSpPr>
            <a:spLocks noGrp="1"/>
          </p:cNvSpPr>
          <p:nvPr>
            <p:ph type="dt" sz="half" idx="10"/>
          </p:nvPr>
        </p:nvSpPr>
        <p:spPr/>
        <p:txBody>
          <a:bodyPr/>
          <a:lstStyle/>
          <a:p>
            <a:fld id="{5DBDDF98-C922-483F-97E9-3E76B0201B42}" type="datetimeFigureOut">
              <a:rPr lang="en-US" smtClean="0"/>
              <a:t>3/13/2026</a:t>
            </a:fld>
            <a:endParaRPr lang="en-US"/>
          </a:p>
        </p:txBody>
      </p:sp>
      <p:sp>
        <p:nvSpPr>
          <p:cNvPr id="5" name="Footer Placeholder 4">
            <a:extLst>
              <a:ext uri="{FF2B5EF4-FFF2-40B4-BE49-F238E27FC236}">
                <a16:creationId xmlns:a16="http://schemas.microsoft.com/office/drawing/2014/main" id="{72BD5853-25AA-1C3D-EAD2-496674792D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7F0DAD-5850-CAAE-CD25-4D6DDDFF3A18}"/>
              </a:ext>
            </a:extLst>
          </p:cNvPr>
          <p:cNvSpPr>
            <a:spLocks noGrp="1"/>
          </p:cNvSpPr>
          <p:nvPr>
            <p:ph type="sldNum" sz="quarter" idx="12"/>
          </p:nvPr>
        </p:nvSpPr>
        <p:spPr/>
        <p:txBody>
          <a:bodyPr/>
          <a:lstStyle/>
          <a:p>
            <a:fld id="{1B8B3671-A306-4A69-8480-FA9BE839245D}" type="slidenum">
              <a:rPr lang="en-US" smtClean="0"/>
              <a:t>‹#›</a:t>
            </a:fld>
            <a:endParaRPr lang="en-US"/>
          </a:p>
        </p:txBody>
      </p:sp>
      <p:sp>
        <p:nvSpPr>
          <p:cNvPr id="2" name="Title 1">
            <a:extLst>
              <a:ext uri="{FF2B5EF4-FFF2-40B4-BE49-F238E27FC236}">
                <a16:creationId xmlns:a16="http://schemas.microsoft.com/office/drawing/2014/main" id="{534851B1-0B20-9549-0D70-886AA9D04532}"/>
              </a:ext>
            </a:extLst>
          </p:cNvPr>
          <p:cNvSpPr>
            <a:spLocks noGrp="1"/>
          </p:cNvSpPr>
          <p:nvPr>
            <p:ph type="ctrTitle"/>
          </p:nvPr>
        </p:nvSpPr>
        <p:spPr>
          <a:xfrm>
            <a:off x="1295400" y="952500"/>
            <a:ext cx="8952781" cy="3748824"/>
          </a:xfrm>
          <a:noFill/>
        </p:spPr>
        <p:txBody>
          <a:bodyPr anchor="b">
            <a:normAutofit/>
          </a:bodyPr>
          <a:lstStyle>
            <a:lvl1pPr algn="l">
              <a:defRPr sz="3200" spc="530" baseline="0"/>
            </a:lvl1pPr>
          </a:lstStyle>
          <a:p>
            <a:r>
              <a:rPr lang="en-US" dirty="0"/>
              <a:t>Click to edit Master title style</a:t>
            </a:r>
          </a:p>
        </p:txBody>
      </p:sp>
    </p:spTree>
    <p:extLst>
      <p:ext uri="{BB962C8B-B14F-4D97-AF65-F5344CB8AC3E}">
        <p14:creationId xmlns:p14="http://schemas.microsoft.com/office/powerpoint/2010/main" val="28935633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48F26-B5E3-8A90-51FC-8520D1D7322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7EA4D95-10F3-6212-8302-5610C43E32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2281BE7-A53D-441E-0393-0E59412C9117}"/>
              </a:ext>
            </a:extLst>
          </p:cNvPr>
          <p:cNvSpPr>
            <a:spLocks noGrp="1"/>
          </p:cNvSpPr>
          <p:nvPr>
            <p:ph type="dt" sz="half" idx="10"/>
          </p:nvPr>
        </p:nvSpPr>
        <p:spPr/>
        <p:txBody>
          <a:bodyPr/>
          <a:lstStyle/>
          <a:p>
            <a:fld id="{5DBDDF98-C922-483F-97E9-3E76B0201B42}" type="datetimeFigureOut">
              <a:rPr lang="en-US" smtClean="0"/>
              <a:t>3/13/2026</a:t>
            </a:fld>
            <a:endParaRPr lang="en-US"/>
          </a:p>
        </p:txBody>
      </p:sp>
      <p:sp>
        <p:nvSpPr>
          <p:cNvPr id="5" name="Footer Placeholder 4">
            <a:extLst>
              <a:ext uri="{FF2B5EF4-FFF2-40B4-BE49-F238E27FC236}">
                <a16:creationId xmlns:a16="http://schemas.microsoft.com/office/drawing/2014/main" id="{0DEF10F0-B23F-BF4B-DB66-9BCF734DB9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65DDEC-13A7-D988-D082-03076F80F1F0}"/>
              </a:ext>
            </a:extLst>
          </p:cNvPr>
          <p:cNvSpPr>
            <a:spLocks noGrp="1"/>
          </p:cNvSpPr>
          <p:nvPr>
            <p:ph type="sldNum" sz="quarter" idx="12"/>
          </p:nvPr>
        </p:nvSpPr>
        <p:spPr/>
        <p:txBody>
          <a:bodyPr/>
          <a:lstStyle/>
          <a:p>
            <a:fld id="{1B8B3671-A306-4A69-8480-FA9BE839245D}" type="slidenum">
              <a:rPr lang="en-US" smtClean="0"/>
              <a:t>‹#›</a:t>
            </a:fld>
            <a:endParaRPr lang="en-US"/>
          </a:p>
        </p:txBody>
      </p:sp>
    </p:spTree>
    <p:extLst>
      <p:ext uri="{BB962C8B-B14F-4D97-AF65-F5344CB8AC3E}">
        <p14:creationId xmlns:p14="http://schemas.microsoft.com/office/powerpoint/2010/main" val="26228367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D80CFA-45ED-71B0-EE3E-CCE6D5C19377}"/>
              </a:ext>
            </a:extLst>
          </p:cNvPr>
          <p:cNvSpPr>
            <a:spLocks noGrp="1"/>
          </p:cNvSpPr>
          <p:nvPr>
            <p:ph type="title"/>
          </p:nvPr>
        </p:nvSpPr>
        <p:spPr>
          <a:xfrm>
            <a:off x="1295400" y="1618211"/>
            <a:ext cx="8412190" cy="3944389"/>
          </a:xfrm>
        </p:spPr>
        <p:txBody>
          <a:bodyPr anchor="t">
            <a:normAutofit/>
          </a:bodyPr>
          <a:lstStyle>
            <a:lvl1pPr>
              <a:defRPr sz="3200"/>
            </a:lvl1pPr>
          </a:lstStyle>
          <a:p>
            <a:r>
              <a:rPr lang="en-US" dirty="0"/>
              <a:t>Click to edit Master title style</a:t>
            </a:r>
          </a:p>
        </p:txBody>
      </p:sp>
      <p:sp>
        <p:nvSpPr>
          <p:cNvPr id="3" name="Text Placeholder 2">
            <a:extLst>
              <a:ext uri="{FF2B5EF4-FFF2-40B4-BE49-F238E27FC236}">
                <a16:creationId xmlns:a16="http://schemas.microsoft.com/office/drawing/2014/main" id="{8F37BECA-A01D-7D7A-F2A6-891EC9D22945}"/>
              </a:ext>
            </a:extLst>
          </p:cNvPr>
          <p:cNvSpPr>
            <a:spLocks noGrp="1"/>
          </p:cNvSpPr>
          <p:nvPr>
            <p:ph type="body" idx="1"/>
          </p:nvPr>
        </p:nvSpPr>
        <p:spPr>
          <a:xfrm>
            <a:off x="1295400" y="908858"/>
            <a:ext cx="8412192" cy="676102"/>
          </a:xfrm>
        </p:spPr>
        <p:txBody>
          <a:bodyPr anchor="b">
            <a:normAutofit/>
          </a:bodyPr>
          <a:lstStyle>
            <a:lvl1pPr marL="0" indent="0">
              <a:buNone/>
              <a:defRPr sz="1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86716478-6FAF-D420-0B87-6EABB81E887C}"/>
              </a:ext>
            </a:extLst>
          </p:cNvPr>
          <p:cNvSpPr>
            <a:spLocks noGrp="1"/>
          </p:cNvSpPr>
          <p:nvPr>
            <p:ph type="dt" sz="half" idx="10"/>
          </p:nvPr>
        </p:nvSpPr>
        <p:spPr/>
        <p:txBody>
          <a:bodyPr/>
          <a:lstStyle/>
          <a:p>
            <a:fld id="{5DBDDF98-C922-483F-97E9-3E76B0201B42}" type="datetimeFigureOut">
              <a:rPr lang="en-US" smtClean="0"/>
              <a:t>3/13/2026</a:t>
            </a:fld>
            <a:endParaRPr lang="en-US"/>
          </a:p>
        </p:txBody>
      </p:sp>
      <p:sp>
        <p:nvSpPr>
          <p:cNvPr id="5" name="Footer Placeholder 4">
            <a:extLst>
              <a:ext uri="{FF2B5EF4-FFF2-40B4-BE49-F238E27FC236}">
                <a16:creationId xmlns:a16="http://schemas.microsoft.com/office/drawing/2014/main" id="{87C4289B-CB0D-8AFC-7C02-F755C0DCC8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67971E4-8A9E-2A30-D7FE-B3505124BB9D}"/>
              </a:ext>
            </a:extLst>
          </p:cNvPr>
          <p:cNvSpPr>
            <a:spLocks noGrp="1"/>
          </p:cNvSpPr>
          <p:nvPr>
            <p:ph type="sldNum" sz="quarter" idx="12"/>
          </p:nvPr>
        </p:nvSpPr>
        <p:spPr/>
        <p:txBody>
          <a:bodyPr/>
          <a:lstStyle/>
          <a:p>
            <a:fld id="{1B8B3671-A306-4A69-8480-FA9BE839245D}" type="slidenum">
              <a:rPr lang="en-US" smtClean="0"/>
              <a:t>‹#›</a:t>
            </a:fld>
            <a:endParaRPr lang="en-US"/>
          </a:p>
        </p:txBody>
      </p:sp>
    </p:spTree>
    <p:extLst>
      <p:ext uri="{BB962C8B-B14F-4D97-AF65-F5344CB8AC3E}">
        <p14:creationId xmlns:p14="http://schemas.microsoft.com/office/powerpoint/2010/main" val="1809594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7F941-C3A7-545F-8046-C7A9AC80300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1BD4277-CFAE-EEF6-3346-61F06D5A3945}"/>
              </a:ext>
            </a:extLst>
          </p:cNvPr>
          <p:cNvSpPr>
            <a:spLocks noGrp="1"/>
          </p:cNvSpPr>
          <p:nvPr>
            <p:ph sz="half" idx="1"/>
          </p:nvPr>
        </p:nvSpPr>
        <p:spPr>
          <a:xfrm>
            <a:off x="1295401" y="2260121"/>
            <a:ext cx="4350026" cy="365688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09543384-699D-84FC-C8B5-7BDE49BB4478}"/>
              </a:ext>
            </a:extLst>
          </p:cNvPr>
          <p:cNvSpPr>
            <a:spLocks noGrp="1"/>
          </p:cNvSpPr>
          <p:nvPr>
            <p:ph sz="half" idx="2"/>
          </p:nvPr>
        </p:nvSpPr>
        <p:spPr>
          <a:xfrm>
            <a:off x="6546574" y="2260120"/>
            <a:ext cx="4350025" cy="365688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B0A49386-AFC8-03DA-4563-07B0A0119B1C}"/>
              </a:ext>
            </a:extLst>
          </p:cNvPr>
          <p:cNvSpPr>
            <a:spLocks noGrp="1"/>
          </p:cNvSpPr>
          <p:nvPr>
            <p:ph type="dt" sz="half" idx="10"/>
          </p:nvPr>
        </p:nvSpPr>
        <p:spPr/>
        <p:txBody>
          <a:bodyPr/>
          <a:lstStyle/>
          <a:p>
            <a:fld id="{5DBDDF98-C922-483F-97E9-3E76B0201B42}" type="datetimeFigureOut">
              <a:rPr lang="en-US" smtClean="0"/>
              <a:t>3/13/2026</a:t>
            </a:fld>
            <a:endParaRPr lang="en-US"/>
          </a:p>
        </p:txBody>
      </p:sp>
      <p:sp>
        <p:nvSpPr>
          <p:cNvPr id="6" name="Footer Placeholder 5">
            <a:extLst>
              <a:ext uri="{FF2B5EF4-FFF2-40B4-BE49-F238E27FC236}">
                <a16:creationId xmlns:a16="http://schemas.microsoft.com/office/drawing/2014/main" id="{23AED60A-7704-31D9-7D4D-65C635EDF81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66927DA-3B5E-13B8-0BA8-5DCFF001E05E}"/>
              </a:ext>
            </a:extLst>
          </p:cNvPr>
          <p:cNvSpPr>
            <a:spLocks noGrp="1"/>
          </p:cNvSpPr>
          <p:nvPr>
            <p:ph type="sldNum" sz="quarter" idx="12"/>
          </p:nvPr>
        </p:nvSpPr>
        <p:spPr/>
        <p:txBody>
          <a:bodyPr/>
          <a:lstStyle/>
          <a:p>
            <a:fld id="{1B8B3671-A306-4A69-8480-FA9BE839245D}" type="slidenum">
              <a:rPr lang="en-US" smtClean="0"/>
              <a:t>‹#›</a:t>
            </a:fld>
            <a:endParaRPr lang="en-US"/>
          </a:p>
        </p:txBody>
      </p:sp>
    </p:spTree>
    <p:extLst>
      <p:ext uri="{BB962C8B-B14F-4D97-AF65-F5344CB8AC3E}">
        <p14:creationId xmlns:p14="http://schemas.microsoft.com/office/powerpoint/2010/main" val="3131745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37B55A-280B-BDCB-F966-8578DDE741DC}"/>
              </a:ext>
            </a:extLst>
          </p:cNvPr>
          <p:cNvSpPr>
            <a:spLocks noGrp="1"/>
          </p:cNvSpPr>
          <p:nvPr>
            <p:ph type="title"/>
          </p:nvPr>
        </p:nvSpPr>
        <p:spPr>
          <a:xfrm>
            <a:off x="1295400" y="966788"/>
            <a:ext cx="10059988" cy="1051784"/>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0C76EA03-7008-14AB-547B-E66EA4EC968F}"/>
              </a:ext>
            </a:extLst>
          </p:cNvPr>
          <p:cNvSpPr>
            <a:spLocks noGrp="1"/>
          </p:cNvSpPr>
          <p:nvPr>
            <p:ph type="body" idx="1"/>
          </p:nvPr>
        </p:nvSpPr>
        <p:spPr>
          <a:xfrm>
            <a:off x="1295400" y="2018581"/>
            <a:ext cx="4350027" cy="544003"/>
          </a:xfrm>
        </p:spPr>
        <p:txBody>
          <a:bodyPr anchor="b"/>
          <a:lstStyle>
            <a:lvl1pPr marL="0" indent="0">
              <a:buNone/>
              <a:defRPr sz="24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9D629F56-D2C8-71FE-FA59-002819D51856}"/>
              </a:ext>
            </a:extLst>
          </p:cNvPr>
          <p:cNvSpPr>
            <a:spLocks noGrp="1"/>
          </p:cNvSpPr>
          <p:nvPr>
            <p:ph sz="half" idx="2"/>
          </p:nvPr>
        </p:nvSpPr>
        <p:spPr>
          <a:xfrm>
            <a:off x="1295400" y="2774756"/>
            <a:ext cx="4350027" cy="31507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12524D2-CA8D-75F3-D089-C2F0E20D4759}"/>
              </a:ext>
            </a:extLst>
          </p:cNvPr>
          <p:cNvSpPr>
            <a:spLocks noGrp="1"/>
          </p:cNvSpPr>
          <p:nvPr>
            <p:ph type="body" sz="quarter" idx="3"/>
          </p:nvPr>
        </p:nvSpPr>
        <p:spPr>
          <a:xfrm>
            <a:off x="6546572" y="2018581"/>
            <a:ext cx="4350028" cy="544003"/>
          </a:xfrm>
        </p:spPr>
        <p:txBody>
          <a:bodyPr anchor="b"/>
          <a:lstStyle>
            <a:lvl1pPr marL="0" indent="0">
              <a:buNone/>
              <a:defRPr sz="24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EE99B0E3-5AE5-0516-27BF-9F246137FE03}"/>
              </a:ext>
            </a:extLst>
          </p:cNvPr>
          <p:cNvSpPr>
            <a:spLocks noGrp="1"/>
          </p:cNvSpPr>
          <p:nvPr>
            <p:ph sz="quarter" idx="4"/>
          </p:nvPr>
        </p:nvSpPr>
        <p:spPr>
          <a:xfrm>
            <a:off x="6546572" y="2774756"/>
            <a:ext cx="4350028" cy="315079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F7B319A7-6048-4735-B2AC-6D6043F1461A}"/>
              </a:ext>
            </a:extLst>
          </p:cNvPr>
          <p:cNvSpPr>
            <a:spLocks noGrp="1"/>
          </p:cNvSpPr>
          <p:nvPr>
            <p:ph type="dt" sz="half" idx="10"/>
          </p:nvPr>
        </p:nvSpPr>
        <p:spPr/>
        <p:txBody>
          <a:bodyPr/>
          <a:lstStyle/>
          <a:p>
            <a:fld id="{5DBDDF98-C922-483F-97E9-3E76B0201B42}" type="datetimeFigureOut">
              <a:rPr lang="en-US" smtClean="0"/>
              <a:t>3/13/2026</a:t>
            </a:fld>
            <a:endParaRPr lang="en-US"/>
          </a:p>
        </p:txBody>
      </p:sp>
      <p:sp>
        <p:nvSpPr>
          <p:cNvPr id="8" name="Footer Placeholder 7">
            <a:extLst>
              <a:ext uri="{FF2B5EF4-FFF2-40B4-BE49-F238E27FC236}">
                <a16:creationId xmlns:a16="http://schemas.microsoft.com/office/drawing/2014/main" id="{6515F875-F23E-D0D2-9115-CD494FDA00B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DB4F88F-F488-D9D5-CF99-AA1750AAFC39}"/>
              </a:ext>
            </a:extLst>
          </p:cNvPr>
          <p:cNvSpPr>
            <a:spLocks noGrp="1"/>
          </p:cNvSpPr>
          <p:nvPr>
            <p:ph type="sldNum" sz="quarter" idx="12"/>
          </p:nvPr>
        </p:nvSpPr>
        <p:spPr/>
        <p:txBody>
          <a:bodyPr/>
          <a:lstStyle/>
          <a:p>
            <a:fld id="{1B8B3671-A306-4A69-8480-FA9BE839245D}" type="slidenum">
              <a:rPr lang="en-US" smtClean="0"/>
              <a:t>‹#›</a:t>
            </a:fld>
            <a:endParaRPr lang="en-US"/>
          </a:p>
        </p:txBody>
      </p:sp>
      <p:cxnSp>
        <p:nvCxnSpPr>
          <p:cNvPr id="13" name="Straight Connector 12">
            <a:extLst>
              <a:ext uri="{FF2B5EF4-FFF2-40B4-BE49-F238E27FC236}">
                <a16:creationId xmlns:a16="http://schemas.microsoft.com/office/drawing/2014/main" id="{B5094593-EFC2-EEEF-74CD-BD00F4132A94}"/>
              </a:ext>
            </a:extLst>
          </p:cNvPr>
          <p:cNvCxnSpPr>
            <a:cxnSpLocks/>
          </p:cNvCxnSpPr>
          <p:nvPr/>
        </p:nvCxnSpPr>
        <p:spPr>
          <a:xfrm>
            <a:off x="6657975" y="2625552"/>
            <a:ext cx="423862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F851F6D-436C-FA47-8CD1-2C10E735764A}"/>
              </a:ext>
            </a:extLst>
          </p:cNvPr>
          <p:cNvCxnSpPr>
            <a:cxnSpLocks/>
          </p:cNvCxnSpPr>
          <p:nvPr/>
        </p:nvCxnSpPr>
        <p:spPr>
          <a:xfrm>
            <a:off x="1403684" y="2625552"/>
            <a:ext cx="424174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694176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D91B86-9261-4E82-EF65-30F78154E2F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A3A5E84-E43B-20AE-E80D-47CB0B07BD7B}"/>
              </a:ext>
            </a:extLst>
          </p:cNvPr>
          <p:cNvSpPr>
            <a:spLocks noGrp="1"/>
          </p:cNvSpPr>
          <p:nvPr>
            <p:ph type="dt" sz="half" idx="10"/>
          </p:nvPr>
        </p:nvSpPr>
        <p:spPr/>
        <p:txBody>
          <a:bodyPr/>
          <a:lstStyle/>
          <a:p>
            <a:fld id="{5DBDDF98-C922-483F-97E9-3E76B0201B42}" type="datetimeFigureOut">
              <a:rPr lang="en-US" smtClean="0"/>
              <a:t>3/13/2026</a:t>
            </a:fld>
            <a:endParaRPr lang="en-US"/>
          </a:p>
        </p:txBody>
      </p:sp>
      <p:sp>
        <p:nvSpPr>
          <p:cNvPr id="4" name="Footer Placeholder 3">
            <a:extLst>
              <a:ext uri="{FF2B5EF4-FFF2-40B4-BE49-F238E27FC236}">
                <a16:creationId xmlns:a16="http://schemas.microsoft.com/office/drawing/2014/main" id="{2AFF5797-14F1-9FEB-247C-0E325AF74D2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5B5D7AF-1489-8F93-4828-0AE784B8BA8F}"/>
              </a:ext>
            </a:extLst>
          </p:cNvPr>
          <p:cNvSpPr>
            <a:spLocks noGrp="1"/>
          </p:cNvSpPr>
          <p:nvPr>
            <p:ph type="sldNum" sz="quarter" idx="12"/>
          </p:nvPr>
        </p:nvSpPr>
        <p:spPr/>
        <p:txBody>
          <a:bodyPr/>
          <a:lstStyle/>
          <a:p>
            <a:fld id="{1B8B3671-A306-4A69-8480-FA9BE839245D}" type="slidenum">
              <a:rPr lang="en-US" smtClean="0"/>
              <a:t>‹#›</a:t>
            </a:fld>
            <a:endParaRPr lang="en-US"/>
          </a:p>
        </p:txBody>
      </p:sp>
    </p:spTree>
    <p:extLst>
      <p:ext uri="{BB962C8B-B14F-4D97-AF65-F5344CB8AC3E}">
        <p14:creationId xmlns:p14="http://schemas.microsoft.com/office/powerpoint/2010/main" val="25024821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B6CAF1C-8901-AE05-E52C-D5B95941055B}"/>
              </a:ext>
            </a:extLst>
          </p:cNvPr>
          <p:cNvSpPr>
            <a:spLocks noGrp="1"/>
          </p:cNvSpPr>
          <p:nvPr>
            <p:ph type="dt" sz="half" idx="10"/>
          </p:nvPr>
        </p:nvSpPr>
        <p:spPr/>
        <p:txBody>
          <a:bodyPr/>
          <a:lstStyle/>
          <a:p>
            <a:fld id="{5DBDDF98-C922-483F-97E9-3E76B0201B42}" type="datetimeFigureOut">
              <a:rPr lang="en-US" smtClean="0"/>
              <a:t>3/13/2026</a:t>
            </a:fld>
            <a:endParaRPr lang="en-US"/>
          </a:p>
        </p:txBody>
      </p:sp>
      <p:sp>
        <p:nvSpPr>
          <p:cNvPr id="3" name="Footer Placeholder 2">
            <a:extLst>
              <a:ext uri="{FF2B5EF4-FFF2-40B4-BE49-F238E27FC236}">
                <a16:creationId xmlns:a16="http://schemas.microsoft.com/office/drawing/2014/main" id="{E1CD4F90-2973-4FE2-6C2C-5C2AC5C5A8F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D50414B-A7EC-0C14-EFD2-29C5582CC184}"/>
              </a:ext>
            </a:extLst>
          </p:cNvPr>
          <p:cNvSpPr>
            <a:spLocks noGrp="1"/>
          </p:cNvSpPr>
          <p:nvPr>
            <p:ph type="sldNum" sz="quarter" idx="12"/>
          </p:nvPr>
        </p:nvSpPr>
        <p:spPr/>
        <p:txBody>
          <a:bodyPr/>
          <a:lstStyle/>
          <a:p>
            <a:fld id="{1B8B3671-A306-4A69-8480-FA9BE839245D}" type="slidenum">
              <a:rPr lang="en-US" smtClean="0"/>
              <a:t>‹#›</a:t>
            </a:fld>
            <a:endParaRPr lang="en-US"/>
          </a:p>
        </p:txBody>
      </p:sp>
    </p:spTree>
    <p:extLst>
      <p:ext uri="{BB962C8B-B14F-4D97-AF65-F5344CB8AC3E}">
        <p14:creationId xmlns:p14="http://schemas.microsoft.com/office/powerpoint/2010/main" val="21392208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378C7-A764-C5E4-A6A4-DC5B1B3537FB}"/>
              </a:ext>
            </a:extLst>
          </p:cNvPr>
          <p:cNvSpPr>
            <a:spLocks noGrp="1"/>
          </p:cNvSpPr>
          <p:nvPr>
            <p:ph type="title"/>
          </p:nvPr>
        </p:nvSpPr>
        <p:spPr>
          <a:xfrm>
            <a:off x="1306484" y="1306484"/>
            <a:ext cx="3932237" cy="2122516"/>
          </a:xfrm>
        </p:spPr>
        <p:txBody>
          <a:bodyPr anchor="t">
            <a:normAutofit/>
          </a:bodyPr>
          <a:lstStyle>
            <a:lvl1pPr>
              <a:defRPr sz="2400"/>
            </a:lvl1pPr>
          </a:lstStyle>
          <a:p>
            <a:r>
              <a:rPr lang="en-US" dirty="0"/>
              <a:t>Click to edit Master title style</a:t>
            </a:r>
          </a:p>
        </p:txBody>
      </p:sp>
      <p:sp>
        <p:nvSpPr>
          <p:cNvPr id="3" name="Content Placeholder 2">
            <a:extLst>
              <a:ext uri="{FF2B5EF4-FFF2-40B4-BE49-F238E27FC236}">
                <a16:creationId xmlns:a16="http://schemas.microsoft.com/office/drawing/2014/main" id="{27DFE178-4B5D-413B-6583-AB81E8D04180}"/>
              </a:ext>
            </a:extLst>
          </p:cNvPr>
          <p:cNvSpPr>
            <a:spLocks noGrp="1"/>
          </p:cNvSpPr>
          <p:nvPr>
            <p:ph idx="1"/>
          </p:nvPr>
        </p:nvSpPr>
        <p:spPr>
          <a:xfrm>
            <a:off x="6096000" y="1312026"/>
            <a:ext cx="5143500" cy="4565651"/>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8DB92F6D-71AB-9630-9DBE-46041C50C79A}"/>
              </a:ext>
            </a:extLst>
          </p:cNvPr>
          <p:cNvSpPr>
            <a:spLocks noGrp="1"/>
          </p:cNvSpPr>
          <p:nvPr>
            <p:ph type="body" sz="half" idx="2"/>
          </p:nvPr>
        </p:nvSpPr>
        <p:spPr>
          <a:xfrm>
            <a:off x="1306484" y="3428999"/>
            <a:ext cx="3932237" cy="2133601"/>
          </a:xfrm>
        </p:spPr>
        <p:txBody>
          <a:bodyPr anchor="b">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80FEAAD1-C919-6E2E-32D2-E199025FB8F9}"/>
              </a:ext>
            </a:extLst>
          </p:cNvPr>
          <p:cNvSpPr>
            <a:spLocks noGrp="1"/>
          </p:cNvSpPr>
          <p:nvPr>
            <p:ph type="dt" sz="half" idx="10"/>
          </p:nvPr>
        </p:nvSpPr>
        <p:spPr/>
        <p:txBody>
          <a:bodyPr/>
          <a:lstStyle/>
          <a:p>
            <a:fld id="{5DBDDF98-C922-483F-97E9-3E76B0201B42}" type="datetimeFigureOut">
              <a:rPr lang="en-US" smtClean="0"/>
              <a:t>3/13/2026</a:t>
            </a:fld>
            <a:endParaRPr lang="en-US"/>
          </a:p>
        </p:txBody>
      </p:sp>
      <p:sp>
        <p:nvSpPr>
          <p:cNvPr id="6" name="Footer Placeholder 5">
            <a:extLst>
              <a:ext uri="{FF2B5EF4-FFF2-40B4-BE49-F238E27FC236}">
                <a16:creationId xmlns:a16="http://schemas.microsoft.com/office/drawing/2014/main" id="{5288B5D8-E15B-BE38-2A89-BD0F02E1A0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67ECC26-B78C-4CBD-6883-97E80D3E5165}"/>
              </a:ext>
            </a:extLst>
          </p:cNvPr>
          <p:cNvSpPr>
            <a:spLocks noGrp="1"/>
          </p:cNvSpPr>
          <p:nvPr>
            <p:ph type="sldNum" sz="quarter" idx="12"/>
          </p:nvPr>
        </p:nvSpPr>
        <p:spPr/>
        <p:txBody>
          <a:bodyPr/>
          <a:lstStyle/>
          <a:p>
            <a:fld id="{1B8B3671-A306-4A69-8480-FA9BE839245D}" type="slidenum">
              <a:rPr lang="en-US" smtClean="0"/>
              <a:t>‹#›</a:t>
            </a:fld>
            <a:endParaRPr lang="en-US"/>
          </a:p>
        </p:txBody>
      </p:sp>
    </p:spTree>
    <p:extLst>
      <p:ext uri="{BB962C8B-B14F-4D97-AF65-F5344CB8AC3E}">
        <p14:creationId xmlns:p14="http://schemas.microsoft.com/office/powerpoint/2010/main" val="2700915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A04EAA-30F7-390A-C77C-2E5BD8218BC0}"/>
              </a:ext>
            </a:extLst>
          </p:cNvPr>
          <p:cNvSpPr>
            <a:spLocks noGrp="1"/>
          </p:cNvSpPr>
          <p:nvPr>
            <p:ph type="title"/>
          </p:nvPr>
        </p:nvSpPr>
        <p:spPr>
          <a:xfrm>
            <a:off x="1306484" y="1307185"/>
            <a:ext cx="3932237" cy="2121813"/>
          </a:xfrm>
        </p:spPr>
        <p:txBody>
          <a:bodyPr anchor="t">
            <a:normAutofit/>
          </a:bodyPr>
          <a:lstStyle>
            <a:lvl1pPr>
              <a:defRPr sz="2400"/>
            </a:lvl1pPr>
          </a:lstStyle>
          <a:p>
            <a:r>
              <a:rPr lang="en-US" dirty="0"/>
              <a:t>Click to edit Master title style</a:t>
            </a:r>
          </a:p>
        </p:txBody>
      </p:sp>
      <p:sp>
        <p:nvSpPr>
          <p:cNvPr id="3" name="Picture Placeholder 2">
            <a:extLst>
              <a:ext uri="{FF2B5EF4-FFF2-40B4-BE49-F238E27FC236}">
                <a16:creationId xmlns:a16="http://schemas.microsoft.com/office/drawing/2014/main" id="{513A1C34-81AC-D534-67B1-42721228935F}"/>
              </a:ext>
            </a:extLst>
          </p:cNvPr>
          <p:cNvSpPr>
            <a:spLocks noGrp="1"/>
          </p:cNvSpPr>
          <p:nvPr>
            <p:ph type="pic" idx="1"/>
          </p:nvPr>
        </p:nvSpPr>
        <p:spPr>
          <a:xfrm>
            <a:off x="5857702" y="1307186"/>
            <a:ext cx="5038898" cy="459831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0E1012D-3524-26C6-64C1-8CE6E7A9A29B}"/>
              </a:ext>
            </a:extLst>
          </p:cNvPr>
          <p:cNvSpPr>
            <a:spLocks noGrp="1"/>
          </p:cNvSpPr>
          <p:nvPr>
            <p:ph type="body" sz="half" idx="2"/>
          </p:nvPr>
        </p:nvSpPr>
        <p:spPr>
          <a:xfrm>
            <a:off x="1306484" y="3428999"/>
            <a:ext cx="3932237" cy="2133601"/>
          </a:xfrm>
        </p:spPr>
        <p:txBody>
          <a:bodyPr anchor="b">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7E8FA6D7-1BE0-F14D-A2F7-4836180BC3B9}"/>
              </a:ext>
            </a:extLst>
          </p:cNvPr>
          <p:cNvSpPr>
            <a:spLocks noGrp="1"/>
          </p:cNvSpPr>
          <p:nvPr>
            <p:ph type="dt" sz="half" idx="10"/>
          </p:nvPr>
        </p:nvSpPr>
        <p:spPr/>
        <p:txBody>
          <a:bodyPr/>
          <a:lstStyle/>
          <a:p>
            <a:fld id="{5DBDDF98-C922-483F-97E9-3E76B0201B42}" type="datetimeFigureOut">
              <a:rPr lang="en-US" smtClean="0"/>
              <a:t>3/13/2026</a:t>
            </a:fld>
            <a:endParaRPr lang="en-US"/>
          </a:p>
        </p:txBody>
      </p:sp>
      <p:sp>
        <p:nvSpPr>
          <p:cNvPr id="6" name="Footer Placeholder 5">
            <a:extLst>
              <a:ext uri="{FF2B5EF4-FFF2-40B4-BE49-F238E27FC236}">
                <a16:creationId xmlns:a16="http://schemas.microsoft.com/office/drawing/2014/main" id="{0556B5AC-3F20-FDC1-D579-7C4C6B4ED03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E074ACA-1D54-81FA-70B1-31AB3011B3C6}"/>
              </a:ext>
            </a:extLst>
          </p:cNvPr>
          <p:cNvSpPr>
            <a:spLocks noGrp="1"/>
          </p:cNvSpPr>
          <p:nvPr>
            <p:ph type="sldNum" sz="quarter" idx="12"/>
          </p:nvPr>
        </p:nvSpPr>
        <p:spPr/>
        <p:txBody>
          <a:bodyPr/>
          <a:lstStyle/>
          <a:p>
            <a:fld id="{1B8B3671-A306-4A69-8480-FA9BE839245D}" type="slidenum">
              <a:rPr lang="en-US" smtClean="0"/>
              <a:t>‹#›</a:t>
            </a:fld>
            <a:endParaRPr lang="en-US"/>
          </a:p>
        </p:txBody>
      </p:sp>
    </p:spTree>
    <p:extLst>
      <p:ext uri="{BB962C8B-B14F-4D97-AF65-F5344CB8AC3E}">
        <p14:creationId xmlns:p14="http://schemas.microsoft.com/office/powerpoint/2010/main" val="25856735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2C3AB-851A-0D2F-B3AE-5B161CFFC00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E89FD6B-3621-3904-7878-A2825C69250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9808AE9-D8ED-ED5D-D7B0-A43811777E81}"/>
              </a:ext>
            </a:extLst>
          </p:cNvPr>
          <p:cNvSpPr>
            <a:spLocks noGrp="1"/>
          </p:cNvSpPr>
          <p:nvPr>
            <p:ph type="dt" sz="half" idx="10"/>
          </p:nvPr>
        </p:nvSpPr>
        <p:spPr/>
        <p:txBody>
          <a:bodyPr/>
          <a:lstStyle/>
          <a:p>
            <a:fld id="{5DBDDF98-C922-483F-97E9-3E76B0201B42}" type="datetimeFigureOut">
              <a:rPr lang="en-US" smtClean="0"/>
              <a:t>3/13/2026</a:t>
            </a:fld>
            <a:endParaRPr lang="en-US"/>
          </a:p>
        </p:txBody>
      </p:sp>
      <p:sp>
        <p:nvSpPr>
          <p:cNvPr id="5" name="Footer Placeholder 4">
            <a:extLst>
              <a:ext uri="{FF2B5EF4-FFF2-40B4-BE49-F238E27FC236}">
                <a16:creationId xmlns:a16="http://schemas.microsoft.com/office/drawing/2014/main" id="{9A9EF98B-AC81-D122-3D05-9C4E2FE423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B9FB543-B138-6627-3714-12105D172AD5}"/>
              </a:ext>
            </a:extLst>
          </p:cNvPr>
          <p:cNvSpPr>
            <a:spLocks noGrp="1"/>
          </p:cNvSpPr>
          <p:nvPr>
            <p:ph type="sldNum" sz="quarter" idx="12"/>
          </p:nvPr>
        </p:nvSpPr>
        <p:spPr/>
        <p:txBody>
          <a:bodyPr/>
          <a:lstStyle/>
          <a:p>
            <a:fld id="{1B8B3671-A306-4A69-8480-FA9BE839245D}" type="slidenum">
              <a:rPr lang="en-US" smtClean="0"/>
              <a:t>‹#›</a:t>
            </a:fld>
            <a:endParaRPr lang="en-US"/>
          </a:p>
        </p:txBody>
      </p:sp>
    </p:spTree>
    <p:extLst>
      <p:ext uri="{BB962C8B-B14F-4D97-AF65-F5344CB8AC3E}">
        <p14:creationId xmlns:p14="http://schemas.microsoft.com/office/powerpoint/2010/main" val="42058984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03DE16D-F1A0-DDB5-A98C-A9055C93D914}"/>
              </a:ext>
            </a:extLst>
          </p:cNvPr>
          <p:cNvSpPr>
            <a:spLocks noGrp="1"/>
          </p:cNvSpPr>
          <p:nvPr>
            <p:ph type="title" orient="vert"/>
          </p:nvPr>
        </p:nvSpPr>
        <p:spPr>
          <a:xfrm>
            <a:off x="9188334" y="952499"/>
            <a:ext cx="2051165" cy="4953001"/>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D8A548F-8DA7-C53C-1BFE-7C720CB20FA1}"/>
              </a:ext>
            </a:extLst>
          </p:cNvPr>
          <p:cNvSpPr>
            <a:spLocks noGrp="1"/>
          </p:cNvSpPr>
          <p:nvPr>
            <p:ph type="body" orient="vert" idx="1"/>
          </p:nvPr>
        </p:nvSpPr>
        <p:spPr>
          <a:xfrm>
            <a:off x="952500" y="952499"/>
            <a:ext cx="8235834" cy="4953001"/>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C12EA2C8-1C90-25D0-8B0A-30B73CFD3EDE}"/>
              </a:ext>
            </a:extLst>
          </p:cNvPr>
          <p:cNvSpPr>
            <a:spLocks noGrp="1"/>
          </p:cNvSpPr>
          <p:nvPr>
            <p:ph type="dt" sz="half" idx="10"/>
          </p:nvPr>
        </p:nvSpPr>
        <p:spPr/>
        <p:txBody>
          <a:bodyPr/>
          <a:lstStyle/>
          <a:p>
            <a:fld id="{5DBDDF98-C922-483F-97E9-3E76B0201B42}" type="datetimeFigureOut">
              <a:rPr lang="en-US" smtClean="0"/>
              <a:t>3/13/2026</a:t>
            </a:fld>
            <a:endParaRPr lang="en-US"/>
          </a:p>
        </p:txBody>
      </p:sp>
      <p:sp>
        <p:nvSpPr>
          <p:cNvPr id="5" name="Footer Placeholder 4">
            <a:extLst>
              <a:ext uri="{FF2B5EF4-FFF2-40B4-BE49-F238E27FC236}">
                <a16:creationId xmlns:a16="http://schemas.microsoft.com/office/drawing/2014/main" id="{EA6FF1A4-0404-DA2D-1EA4-828091C0497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9457155-0F4A-F7B7-C4A8-755572E98C2E}"/>
              </a:ext>
            </a:extLst>
          </p:cNvPr>
          <p:cNvSpPr>
            <a:spLocks noGrp="1"/>
          </p:cNvSpPr>
          <p:nvPr>
            <p:ph type="sldNum" sz="quarter" idx="12"/>
          </p:nvPr>
        </p:nvSpPr>
        <p:spPr/>
        <p:txBody>
          <a:bodyPr/>
          <a:lstStyle/>
          <a:p>
            <a:fld id="{1B8B3671-A306-4A69-8480-FA9BE839245D}" type="slidenum">
              <a:rPr lang="en-US" smtClean="0"/>
              <a:t>‹#›</a:t>
            </a:fld>
            <a:endParaRPr lang="en-US"/>
          </a:p>
        </p:txBody>
      </p:sp>
    </p:spTree>
    <p:extLst>
      <p:ext uri="{BB962C8B-B14F-4D97-AF65-F5344CB8AC3E}">
        <p14:creationId xmlns:p14="http://schemas.microsoft.com/office/powerpoint/2010/main" val="41396438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792104-6F24-CD50-F55E-22A55084DDC9}"/>
              </a:ext>
            </a:extLst>
          </p:cNvPr>
          <p:cNvSpPr>
            <a:spLocks noGrp="1"/>
          </p:cNvSpPr>
          <p:nvPr>
            <p:ph type="title"/>
          </p:nvPr>
        </p:nvSpPr>
        <p:spPr>
          <a:xfrm>
            <a:off x="1295400" y="842963"/>
            <a:ext cx="9601200" cy="1309687"/>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2D1059CB-D00E-398D-E4D9-59792FC40A4C}"/>
              </a:ext>
            </a:extLst>
          </p:cNvPr>
          <p:cNvSpPr>
            <a:spLocks noGrp="1"/>
          </p:cNvSpPr>
          <p:nvPr>
            <p:ph type="body" idx="1"/>
          </p:nvPr>
        </p:nvSpPr>
        <p:spPr>
          <a:xfrm>
            <a:off x="1295400" y="2262188"/>
            <a:ext cx="9601200" cy="364331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F8DFBC38-D897-7CBE-AC89-A95A2222D7C8}"/>
              </a:ext>
            </a:extLst>
          </p:cNvPr>
          <p:cNvSpPr>
            <a:spLocks noGrp="1"/>
          </p:cNvSpPr>
          <p:nvPr>
            <p:ph type="dt" sz="half" idx="2"/>
          </p:nvPr>
        </p:nvSpPr>
        <p:spPr>
          <a:xfrm>
            <a:off x="847726" y="6199188"/>
            <a:ext cx="2743200" cy="365125"/>
          </a:xfrm>
          <a:prstGeom prst="rect">
            <a:avLst/>
          </a:prstGeom>
        </p:spPr>
        <p:txBody>
          <a:bodyPr vert="horz" lIns="91440" tIns="45720" rIns="91440" bIns="45720" rtlCol="0" anchor="ctr"/>
          <a:lstStyle>
            <a:lvl1pPr algn="l">
              <a:defRPr sz="1050">
                <a:solidFill>
                  <a:schemeClr val="tx1"/>
                </a:solidFill>
                <a:latin typeface="+mj-lt"/>
              </a:defRPr>
            </a:lvl1pPr>
          </a:lstStyle>
          <a:p>
            <a:fld id="{5DBDDF98-C922-483F-97E9-3E76B0201B42}" type="datetimeFigureOut">
              <a:rPr lang="en-US" smtClean="0"/>
              <a:pPr/>
              <a:t>3/13/2026</a:t>
            </a:fld>
            <a:endParaRPr lang="en-US"/>
          </a:p>
        </p:txBody>
      </p:sp>
      <p:sp>
        <p:nvSpPr>
          <p:cNvPr id="5" name="Footer Placeholder 4">
            <a:extLst>
              <a:ext uri="{FF2B5EF4-FFF2-40B4-BE49-F238E27FC236}">
                <a16:creationId xmlns:a16="http://schemas.microsoft.com/office/drawing/2014/main" id="{E6728008-2A03-D518-4A75-30816EB0D198}"/>
              </a:ext>
            </a:extLst>
          </p:cNvPr>
          <p:cNvSpPr>
            <a:spLocks noGrp="1"/>
          </p:cNvSpPr>
          <p:nvPr>
            <p:ph type="ftr" sz="quarter" idx="3"/>
          </p:nvPr>
        </p:nvSpPr>
        <p:spPr>
          <a:xfrm>
            <a:off x="7286625" y="6199188"/>
            <a:ext cx="3409951" cy="365125"/>
          </a:xfrm>
          <a:prstGeom prst="rect">
            <a:avLst/>
          </a:prstGeom>
        </p:spPr>
        <p:txBody>
          <a:bodyPr vert="horz" lIns="91440" tIns="45720" rIns="91440" bIns="45720" rtlCol="0" anchor="ctr"/>
          <a:lstStyle>
            <a:lvl1pPr algn="r">
              <a:defRPr sz="1050">
                <a:solidFill>
                  <a:schemeClr val="tx1"/>
                </a:solidFill>
                <a:latin typeface="+mj-lt"/>
              </a:defRPr>
            </a:lvl1pPr>
          </a:lstStyle>
          <a:p>
            <a:endParaRPr lang="en-US" dirty="0"/>
          </a:p>
        </p:txBody>
      </p:sp>
      <p:sp>
        <p:nvSpPr>
          <p:cNvPr id="6" name="Slide Number Placeholder 5">
            <a:extLst>
              <a:ext uri="{FF2B5EF4-FFF2-40B4-BE49-F238E27FC236}">
                <a16:creationId xmlns:a16="http://schemas.microsoft.com/office/drawing/2014/main" id="{F3691D49-2BD8-1C36-B43A-CF2F9177769B}"/>
              </a:ext>
            </a:extLst>
          </p:cNvPr>
          <p:cNvSpPr>
            <a:spLocks noGrp="1"/>
          </p:cNvSpPr>
          <p:nvPr>
            <p:ph type="sldNum" sz="quarter" idx="4"/>
          </p:nvPr>
        </p:nvSpPr>
        <p:spPr>
          <a:xfrm>
            <a:off x="10728107" y="6199188"/>
            <a:ext cx="619125" cy="365125"/>
          </a:xfrm>
          <a:prstGeom prst="rect">
            <a:avLst/>
          </a:prstGeom>
        </p:spPr>
        <p:txBody>
          <a:bodyPr vert="horz" lIns="91440" tIns="45720" rIns="91440" bIns="45720" rtlCol="0" anchor="ctr"/>
          <a:lstStyle>
            <a:lvl1pPr algn="r">
              <a:defRPr sz="1050">
                <a:solidFill>
                  <a:schemeClr val="tx1"/>
                </a:solidFill>
                <a:latin typeface="+mj-lt"/>
              </a:defRPr>
            </a:lvl1pPr>
          </a:lstStyle>
          <a:p>
            <a:fld id="{1B8B3671-A306-4A69-8480-FA9BE839245D}" type="slidenum">
              <a:rPr lang="en-US" smtClean="0"/>
              <a:pPr/>
              <a:t>‹#›</a:t>
            </a:fld>
            <a:endParaRPr lang="en-US"/>
          </a:p>
        </p:txBody>
      </p:sp>
    </p:spTree>
    <p:extLst>
      <p:ext uri="{BB962C8B-B14F-4D97-AF65-F5344CB8AC3E}">
        <p14:creationId xmlns:p14="http://schemas.microsoft.com/office/powerpoint/2010/main" val="2586239795"/>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44" r:id="rId6"/>
    <p:sldLayoutId id="2147483740" r:id="rId7"/>
    <p:sldLayoutId id="2147483741" r:id="rId8"/>
    <p:sldLayoutId id="2147483742" r:id="rId9"/>
    <p:sldLayoutId id="2147483743" r:id="rId10"/>
    <p:sldLayoutId id="2147483745" r:id="rId11"/>
  </p:sldLayoutIdLst>
  <p:txStyles>
    <p:titleStyle>
      <a:lvl1pPr algn="l" defTabSz="914400" rtl="0" eaLnBrk="1" latinLnBrk="0" hangingPunct="1">
        <a:lnSpc>
          <a:spcPct val="120000"/>
        </a:lnSpc>
        <a:spcBef>
          <a:spcPct val="0"/>
        </a:spcBef>
        <a:buNone/>
        <a:defRPr sz="2800" kern="1200" cap="all" spc="50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475488"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2pPr>
      <a:lvl3pPr marL="694944"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4pPr>
      <a:lvl5pPr marL="1152144"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2" Type="http://schemas.openxmlformats.org/officeDocument/2006/relationships/hyperlink" Target="https://sonairenviro.com/2025/06/06/best-ways-to-reduce-noise-pollution/"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makingbusinessmatter.co.uk/barriers-to-effective-communication/"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jigsawdiscoverytool.com/generational-differences-in-the-workplace/"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7E26772-EAFC-10BB-4659-99BF2A8A15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4AEFA6A-E623-CF1A-3DDF-C38D3A7E2C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3335" y="952194"/>
            <a:ext cx="4140682" cy="4958443"/>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2191177-95AF-77F1-CBB2-D9BF55464320}"/>
              </a:ext>
            </a:extLst>
          </p:cNvPr>
          <p:cNvSpPr>
            <a:spLocks noGrp="1"/>
          </p:cNvSpPr>
          <p:nvPr>
            <p:ph type="ctrTitle"/>
          </p:nvPr>
        </p:nvSpPr>
        <p:spPr>
          <a:xfrm>
            <a:off x="963334" y="721895"/>
            <a:ext cx="3624708" cy="5518484"/>
          </a:xfrm>
        </p:spPr>
        <p:txBody>
          <a:bodyPr anchor="ctr">
            <a:normAutofit/>
          </a:bodyPr>
          <a:lstStyle/>
          <a:p>
            <a:r>
              <a:rPr lang="en-GB" sz="3600" b="1" dirty="0"/>
              <a:t>Effective teamwork and communication </a:t>
            </a:r>
          </a:p>
        </p:txBody>
      </p:sp>
      <p:pic>
        <p:nvPicPr>
          <p:cNvPr id="4" name="Picture 3" descr="A purple and white triangle pattern&#10;&#10;AI-generated content may be incorrect.">
            <a:extLst>
              <a:ext uri="{FF2B5EF4-FFF2-40B4-BE49-F238E27FC236}">
                <a16:creationId xmlns:a16="http://schemas.microsoft.com/office/drawing/2014/main" id="{62DB3F9E-EDC0-31E1-805D-92513186564D}"/>
              </a:ext>
            </a:extLst>
          </p:cNvPr>
          <p:cNvPicPr>
            <a:picLocks noChangeAspect="1"/>
          </p:cNvPicPr>
          <p:nvPr/>
        </p:nvPicPr>
        <p:blipFill>
          <a:blip r:embed="rId2"/>
          <a:srcRect l="9935" r="30730" b="-1"/>
          <a:stretch>
            <a:fillRect/>
          </a:stretch>
        </p:blipFill>
        <p:spPr>
          <a:xfrm>
            <a:off x="6096000" y="10"/>
            <a:ext cx="6096001" cy="6857990"/>
          </a:xfrm>
          <a:prstGeom prst="rect">
            <a:avLst/>
          </a:prstGeom>
        </p:spPr>
      </p:pic>
    </p:spTree>
    <p:extLst>
      <p:ext uri="{BB962C8B-B14F-4D97-AF65-F5344CB8AC3E}">
        <p14:creationId xmlns:p14="http://schemas.microsoft.com/office/powerpoint/2010/main" val="880667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4654246F-8623-7F3F-7EFA-15A14DAF0D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7A37BE6-97A6-D663-D491-10F69587F276}"/>
              </a:ext>
            </a:extLst>
          </p:cNvPr>
          <p:cNvSpPr>
            <a:spLocks noGrp="1"/>
          </p:cNvSpPr>
          <p:nvPr>
            <p:ph type="title"/>
          </p:nvPr>
        </p:nvSpPr>
        <p:spPr>
          <a:xfrm>
            <a:off x="952500" y="555988"/>
            <a:ext cx="4394103" cy="1778906"/>
          </a:xfrm>
        </p:spPr>
        <p:txBody>
          <a:bodyPr>
            <a:normAutofit/>
          </a:bodyPr>
          <a:lstStyle/>
          <a:p>
            <a:r>
              <a:rPr lang="en-GB" b="1" dirty="0"/>
              <a:t>What is environmental noise ?</a:t>
            </a:r>
          </a:p>
        </p:txBody>
      </p:sp>
      <p:sp>
        <p:nvSpPr>
          <p:cNvPr id="3" name="Content Placeholder 2">
            <a:extLst>
              <a:ext uri="{FF2B5EF4-FFF2-40B4-BE49-F238E27FC236}">
                <a16:creationId xmlns:a16="http://schemas.microsoft.com/office/drawing/2014/main" id="{1533E8F1-044E-CE71-0BD6-EA994F21F26E}"/>
              </a:ext>
            </a:extLst>
          </p:cNvPr>
          <p:cNvSpPr>
            <a:spLocks noGrp="1"/>
          </p:cNvSpPr>
          <p:nvPr>
            <p:ph idx="1"/>
          </p:nvPr>
        </p:nvSpPr>
        <p:spPr>
          <a:xfrm>
            <a:off x="952500" y="2334894"/>
            <a:ext cx="4705297" cy="3834919"/>
          </a:xfrm>
        </p:spPr>
        <p:txBody>
          <a:bodyPr>
            <a:normAutofit/>
          </a:bodyPr>
          <a:lstStyle/>
          <a:p>
            <a:pPr>
              <a:lnSpc>
                <a:spcPct val="110000"/>
              </a:lnSpc>
            </a:pPr>
            <a:r>
              <a:rPr lang="en-GB" sz="1000" dirty="0"/>
              <a:t>Environmental noise refers to physical sounds in the work[lace that interfere with communication, making it difficult for people to hear or understand messages . </a:t>
            </a:r>
          </a:p>
          <a:p>
            <a:pPr>
              <a:lnSpc>
                <a:spcPct val="110000"/>
              </a:lnSpc>
            </a:pPr>
            <a:r>
              <a:rPr lang="en-GB" sz="1000" dirty="0"/>
              <a:t>According to Shannon- weaver model of communication noise can dispute the transmission between sender and receiver. </a:t>
            </a:r>
          </a:p>
          <a:p>
            <a:pPr>
              <a:lnSpc>
                <a:spcPct val="110000"/>
              </a:lnSpc>
            </a:pPr>
            <a:r>
              <a:rPr lang="en-GB" sz="1000" dirty="0"/>
              <a:t>This can impact a business as if it is located near a residential noise. Noise pollution can lead to many problems for example annoyance, irritability, and sleep disturbance, affecting the health and well-being of the workers. It is crucial for a business to take this issues inconsideration as it could overcome from this happening. </a:t>
            </a:r>
          </a:p>
          <a:p>
            <a:pPr>
              <a:lnSpc>
                <a:spcPct val="110000"/>
              </a:lnSpc>
            </a:pPr>
            <a:endParaRPr lang="en-GB" sz="1000" dirty="0"/>
          </a:p>
          <a:p>
            <a:pPr>
              <a:lnSpc>
                <a:spcPct val="110000"/>
              </a:lnSpc>
            </a:pPr>
            <a:r>
              <a:rPr lang="en-GB" sz="1000" dirty="0"/>
              <a:t>LCLM4003 - Effective Teamworking and Communication - Jan Term 2026 - Component 2 Assessment Specification - Birmingham (2)</a:t>
            </a:r>
          </a:p>
        </p:txBody>
      </p:sp>
      <p:sp>
        <p:nvSpPr>
          <p:cNvPr id="1033" name="Rectangle 1032">
            <a:extLst>
              <a:ext uri="{FF2B5EF4-FFF2-40B4-BE49-F238E27FC236}">
                <a16:creationId xmlns:a16="http://schemas.microsoft.com/office/drawing/2014/main" id="{FAC4BDE1-4D40-5601-7947-DB5EFE31DA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75400" y="953965"/>
            <a:ext cx="4164100" cy="4951535"/>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Noise pollution | NIH MedlinePlus Magazine">
            <a:extLst>
              <a:ext uri="{FF2B5EF4-FFF2-40B4-BE49-F238E27FC236}">
                <a16:creationId xmlns:a16="http://schemas.microsoft.com/office/drawing/2014/main" id="{07E7D5CD-E0FB-DA66-E475-A5870D789B4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892035" y="1720475"/>
            <a:ext cx="5113227" cy="38349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27134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4654246F-8623-7F3F-7EFA-15A14DAF0D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D1B43E-612B-ED9D-FDBF-36F512BFCBED}"/>
              </a:ext>
            </a:extLst>
          </p:cNvPr>
          <p:cNvSpPr>
            <a:spLocks noGrp="1"/>
          </p:cNvSpPr>
          <p:nvPr>
            <p:ph type="title"/>
          </p:nvPr>
        </p:nvSpPr>
        <p:spPr>
          <a:xfrm>
            <a:off x="952500" y="957739"/>
            <a:ext cx="4394103" cy="1778906"/>
          </a:xfrm>
        </p:spPr>
        <p:txBody>
          <a:bodyPr>
            <a:normAutofit/>
          </a:bodyPr>
          <a:lstStyle/>
          <a:p>
            <a:r>
              <a:rPr lang="en-GB" b="1" dirty="0"/>
              <a:t>Environmental noise: In flight foods ltd</a:t>
            </a:r>
          </a:p>
        </p:txBody>
      </p:sp>
      <p:sp>
        <p:nvSpPr>
          <p:cNvPr id="3" name="Content Placeholder 2">
            <a:extLst>
              <a:ext uri="{FF2B5EF4-FFF2-40B4-BE49-F238E27FC236}">
                <a16:creationId xmlns:a16="http://schemas.microsoft.com/office/drawing/2014/main" id="{266EA263-5B09-3994-EE2C-D4D5C95D0B39}"/>
              </a:ext>
            </a:extLst>
          </p:cNvPr>
          <p:cNvSpPr>
            <a:spLocks noGrp="1"/>
          </p:cNvSpPr>
          <p:nvPr>
            <p:ph idx="1"/>
          </p:nvPr>
        </p:nvSpPr>
        <p:spPr>
          <a:xfrm>
            <a:off x="952500" y="2890882"/>
            <a:ext cx="4394103" cy="3009381"/>
          </a:xfrm>
        </p:spPr>
        <p:txBody>
          <a:bodyPr>
            <a:normAutofit/>
          </a:bodyPr>
          <a:lstStyle/>
          <a:p>
            <a:pPr>
              <a:lnSpc>
                <a:spcPct val="110000"/>
              </a:lnSpc>
            </a:pPr>
            <a:r>
              <a:rPr lang="en-GB" sz="900"/>
              <a:t>The factory has old and noise machines tat make it difficult for workers to communicated with each other. </a:t>
            </a:r>
          </a:p>
          <a:p>
            <a:pPr>
              <a:lnSpc>
                <a:spcPct val="110000"/>
              </a:lnSpc>
            </a:pPr>
            <a:r>
              <a:rPr lang="en-GB" sz="900"/>
              <a:t>Gary described the factory as “ Clacking clearly hear instructions”</a:t>
            </a:r>
          </a:p>
          <a:p>
            <a:pPr>
              <a:lnSpc>
                <a:spcPct val="110000"/>
              </a:lnSpc>
            </a:pPr>
            <a:r>
              <a:rPr lang="en-GB" sz="900"/>
              <a:t>Due to the noise, worker cannot clearly hear instructions clearly. </a:t>
            </a:r>
          </a:p>
          <a:p>
            <a:pPr marL="0" indent="0">
              <a:lnSpc>
                <a:spcPct val="110000"/>
              </a:lnSpc>
              <a:buNone/>
            </a:pPr>
            <a:r>
              <a:rPr lang="en-GB" sz="900"/>
              <a:t>As a result: </a:t>
            </a:r>
          </a:p>
          <a:p>
            <a:pPr>
              <a:lnSpc>
                <a:spcPct val="110000"/>
              </a:lnSpc>
            </a:pPr>
            <a:r>
              <a:rPr lang="en-GB" sz="900"/>
              <a:t>Workers can’t understand task clearly and many mistakes are being made. </a:t>
            </a:r>
          </a:p>
          <a:p>
            <a:pPr>
              <a:lnSpc>
                <a:spcPct val="110000"/>
              </a:lnSpc>
            </a:pPr>
            <a:r>
              <a:rPr lang="en-GB" sz="900"/>
              <a:t>Food safety rules are not being followed </a:t>
            </a:r>
          </a:p>
          <a:p>
            <a:pPr>
              <a:lnSpc>
                <a:spcPct val="110000"/>
              </a:lnSpc>
            </a:pPr>
            <a:r>
              <a:rPr lang="en-GB" sz="900"/>
              <a:t>Mistakes, are being made for example , the chicken being left outside and cause for cross contaminations.</a:t>
            </a:r>
          </a:p>
          <a:p>
            <a:pPr marL="0" indent="0">
              <a:lnSpc>
                <a:spcPct val="110000"/>
              </a:lnSpc>
              <a:buNone/>
            </a:pPr>
            <a:endParaRPr lang="en-GB" sz="900"/>
          </a:p>
          <a:p>
            <a:pPr>
              <a:lnSpc>
                <a:spcPct val="110000"/>
              </a:lnSpc>
            </a:pPr>
            <a:r>
              <a:rPr lang="en-GB" sz="900"/>
              <a:t>LCLM4003 - Effective Teamworking and Communication - Jan Term 2026 - Component 2 Assessment Specification - Birmingham (2)</a:t>
            </a:r>
          </a:p>
        </p:txBody>
      </p:sp>
      <p:sp>
        <p:nvSpPr>
          <p:cNvPr id="16" name="Rectangle 15">
            <a:extLst>
              <a:ext uri="{FF2B5EF4-FFF2-40B4-BE49-F238E27FC236}">
                <a16:creationId xmlns:a16="http://schemas.microsoft.com/office/drawing/2014/main" id="{FAC4BDE1-4D40-5601-7947-DB5EFE31DA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75400" y="953965"/>
            <a:ext cx="4164100" cy="4951535"/>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87017B1-1584-A2FC-A4BE-104553837DA2}"/>
              </a:ext>
            </a:extLst>
          </p:cNvPr>
          <p:cNvPicPr>
            <a:picLocks noChangeAspect="1"/>
          </p:cNvPicPr>
          <p:nvPr/>
        </p:nvPicPr>
        <p:blipFill>
          <a:blip r:embed="rId2"/>
          <a:stretch>
            <a:fillRect/>
          </a:stretch>
        </p:blipFill>
        <p:spPr>
          <a:xfrm>
            <a:off x="6299103" y="1346950"/>
            <a:ext cx="4164100" cy="4164100"/>
          </a:xfrm>
          <a:prstGeom prst="rect">
            <a:avLst/>
          </a:prstGeom>
        </p:spPr>
      </p:pic>
    </p:spTree>
    <p:extLst>
      <p:ext uri="{BB962C8B-B14F-4D97-AF65-F5344CB8AC3E}">
        <p14:creationId xmlns:p14="http://schemas.microsoft.com/office/powerpoint/2010/main" val="11127163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6" name="Rectangle 5">
            <a:extLst>
              <a:ext uri="{FF2B5EF4-FFF2-40B4-BE49-F238E27FC236}">
                <a16:creationId xmlns:a16="http://schemas.microsoft.com/office/drawing/2014/main" id="{436866BF-907B-F3CF-1C75-682CE4654A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736A0EBA-CF02-9F8F-3400-6D3324AA86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95400" y="952500"/>
            <a:ext cx="9601200" cy="1224232"/>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55C3F7D-FC09-BD37-5F09-C1233EED0329}"/>
              </a:ext>
            </a:extLst>
          </p:cNvPr>
          <p:cNvSpPr>
            <a:spLocks noGrp="1"/>
          </p:cNvSpPr>
          <p:nvPr>
            <p:ph type="title"/>
          </p:nvPr>
        </p:nvSpPr>
        <p:spPr>
          <a:xfrm>
            <a:off x="1450307" y="1118226"/>
            <a:ext cx="9446293" cy="678613"/>
          </a:xfrm>
        </p:spPr>
        <p:txBody>
          <a:bodyPr anchor="ctr">
            <a:noAutofit/>
          </a:bodyPr>
          <a:lstStyle/>
          <a:p>
            <a:r>
              <a:rPr lang="en-GB" sz="4400" b="1" dirty="0"/>
              <a:t>Impact on the business: </a:t>
            </a:r>
          </a:p>
        </p:txBody>
      </p:sp>
      <p:graphicFrame>
        <p:nvGraphicFramePr>
          <p:cNvPr id="12" name="Content Placeholder 2">
            <a:extLst>
              <a:ext uri="{FF2B5EF4-FFF2-40B4-BE49-F238E27FC236}">
                <a16:creationId xmlns:a16="http://schemas.microsoft.com/office/drawing/2014/main" id="{253BBA8C-4FDF-B258-1E42-3886BA3DE017}"/>
              </a:ext>
            </a:extLst>
          </p:cNvPr>
          <p:cNvGraphicFramePr>
            <a:graphicFrameLocks noGrp="1"/>
          </p:cNvGraphicFramePr>
          <p:nvPr>
            <p:ph idx="1"/>
            <p:extLst>
              <p:ext uri="{D42A27DB-BD31-4B8C-83A1-F6EECF244321}">
                <p14:modId xmlns:p14="http://schemas.microsoft.com/office/powerpoint/2010/main" val="1846883725"/>
              </p:ext>
            </p:extLst>
          </p:nvPr>
        </p:nvGraphicFramePr>
        <p:xfrm>
          <a:off x="1295400" y="2687682"/>
          <a:ext cx="9601200" cy="32794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35621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36866BF-907B-F3CF-1C75-682CE4654A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36A0EBA-CF02-9F8F-3400-6D3324AA86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95400" y="952500"/>
            <a:ext cx="9601200" cy="1224232"/>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174D6D-04D6-6A14-E63F-2B73B89ABB87}"/>
              </a:ext>
            </a:extLst>
          </p:cNvPr>
          <p:cNvSpPr>
            <a:spLocks noGrp="1"/>
          </p:cNvSpPr>
          <p:nvPr>
            <p:ph type="title"/>
          </p:nvPr>
        </p:nvSpPr>
        <p:spPr>
          <a:xfrm>
            <a:off x="1592492" y="1225309"/>
            <a:ext cx="9446293" cy="678613"/>
          </a:xfrm>
        </p:spPr>
        <p:txBody>
          <a:bodyPr anchor="ctr">
            <a:noAutofit/>
          </a:bodyPr>
          <a:lstStyle/>
          <a:p>
            <a:r>
              <a:rPr lang="en-GB" sz="7200" b="1" dirty="0"/>
              <a:t>Solutions</a:t>
            </a:r>
            <a:r>
              <a:rPr lang="en-GB" sz="7200" dirty="0"/>
              <a:t>: </a:t>
            </a:r>
          </a:p>
        </p:txBody>
      </p:sp>
      <p:graphicFrame>
        <p:nvGraphicFramePr>
          <p:cNvPr id="5" name="Content Placeholder 2">
            <a:extLst>
              <a:ext uri="{FF2B5EF4-FFF2-40B4-BE49-F238E27FC236}">
                <a16:creationId xmlns:a16="http://schemas.microsoft.com/office/drawing/2014/main" id="{52047EC7-A368-CA37-40EF-41F42ADE5875}"/>
              </a:ext>
            </a:extLst>
          </p:cNvPr>
          <p:cNvGraphicFramePr>
            <a:graphicFrameLocks noGrp="1"/>
          </p:cNvGraphicFramePr>
          <p:nvPr>
            <p:ph idx="1"/>
            <p:extLst>
              <p:ext uri="{D42A27DB-BD31-4B8C-83A1-F6EECF244321}">
                <p14:modId xmlns:p14="http://schemas.microsoft.com/office/powerpoint/2010/main" val="1535241465"/>
              </p:ext>
            </p:extLst>
          </p:nvPr>
        </p:nvGraphicFramePr>
        <p:xfrm>
          <a:off x="1295400" y="2687682"/>
          <a:ext cx="9601200" cy="32794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76389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62680-39DC-476E-972B-99E057A38EF6}"/>
              </a:ext>
            </a:extLst>
          </p:cNvPr>
          <p:cNvSpPr>
            <a:spLocks noGrp="1"/>
          </p:cNvSpPr>
          <p:nvPr>
            <p:ph type="title"/>
          </p:nvPr>
        </p:nvSpPr>
        <p:spPr/>
        <p:txBody>
          <a:bodyPr/>
          <a:lstStyle/>
          <a:p>
            <a:r>
              <a:rPr lang="en-GB" dirty="0"/>
              <a:t>References list:</a:t>
            </a:r>
          </a:p>
        </p:txBody>
      </p:sp>
      <p:sp>
        <p:nvSpPr>
          <p:cNvPr id="3" name="Content Placeholder 2">
            <a:extLst>
              <a:ext uri="{FF2B5EF4-FFF2-40B4-BE49-F238E27FC236}">
                <a16:creationId xmlns:a16="http://schemas.microsoft.com/office/drawing/2014/main" id="{11D4576C-285A-2243-BACB-1A97B3B3C608}"/>
              </a:ext>
            </a:extLst>
          </p:cNvPr>
          <p:cNvSpPr>
            <a:spLocks noGrp="1"/>
          </p:cNvSpPr>
          <p:nvPr>
            <p:ph idx="1"/>
          </p:nvPr>
        </p:nvSpPr>
        <p:spPr>
          <a:xfrm>
            <a:off x="1295400" y="2262187"/>
            <a:ext cx="9601200" cy="4250907"/>
          </a:xfrm>
        </p:spPr>
        <p:txBody>
          <a:bodyPr>
            <a:normAutofit/>
          </a:bodyPr>
          <a:lstStyle/>
          <a:p>
            <a:r>
              <a:rPr lang="en-GB" dirty="0"/>
              <a:t>SONAIR (2025). </a:t>
            </a:r>
            <a:r>
              <a:rPr lang="en-GB" i="1" dirty="0"/>
              <a:t>Best Ways to Reduce Noise Pollution: 10 Practical Solutions</a:t>
            </a:r>
            <a:r>
              <a:rPr lang="en-GB" dirty="0"/>
              <a:t>. [online] </a:t>
            </a:r>
            <a:r>
              <a:rPr lang="en-GB" dirty="0" err="1"/>
              <a:t>Sonair</a:t>
            </a:r>
            <a:r>
              <a:rPr lang="en-GB" dirty="0"/>
              <a:t> Environmental Inc. Available at: </a:t>
            </a:r>
            <a:r>
              <a:rPr lang="en-GB" dirty="0">
                <a:hlinkClick r:id="rId2"/>
              </a:rPr>
              <a:t>https://sonairenviro.com/2025/06/06/best-ways-to-reduce-noise-pollution/</a:t>
            </a:r>
            <a:r>
              <a:rPr lang="en-GB" dirty="0"/>
              <a:t>.</a:t>
            </a:r>
          </a:p>
          <a:p>
            <a:r>
              <a:rPr lang="en-GB" dirty="0"/>
              <a:t>LCLM4003 - Effective Teamworking and Communication - Jan Term 2026 - Component 2 Assessment Specification - Birmingham (2)</a:t>
            </a:r>
          </a:p>
          <a:p>
            <a:r>
              <a:rPr lang="fr-FR" dirty="0"/>
              <a:t>Environmental Protection UK. (2025). </a:t>
            </a:r>
            <a:r>
              <a:rPr lang="fr-FR" i="1" dirty="0"/>
              <a:t>Environmental Noise - Environmental Protection UK</a:t>
            </a:r>
            <a:r>
              <a:rPr lang="fr-FR" dirty="0"/>
              <a:t>. [online] Available at: https://www.environmental-protection.org.uk/policy-areas/noise/environmental-noise/.</a:t>
            </a:r>
          </a:p>
          <a:p>
            <a:r>
              <a:rPr lang="en-GB" dirty="0"/>
              <a:t>World Health Organization (2022). </a:t>
            </a:r>
            <a:r>
              <a:rPr lang="en-GB" i="1" dirty="0"/>
              <a:t>Guidance on environmental noise</a:t>
            </a:r>
            <a:r>
              <a:rPr lang="en-GB" dirty="0"/>
              <a:t>. [online] www.who.int. Available at: https://www.who.int/tools/compendium-on-health-and-environment/environmental-noise/.</a:t>
            </a:r>
          </a:p>
        </p:txBody>
      </p:sp>
    </p:spTree>
    <p:extLst>
      <p:ext uri="{BB962C8B-B14F-4D97-AF65-F5344CB8AC3E}">
        <p14:creationId xmlns:p14="http://schemas.microsoft.com/office/powerpoint/2010/main" val="30782043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3D2602-0050-3616-53A4-510DDB0C4462}"/>
              </a:ext>
            </a:extLst>
          </p:cNvPr>
          <p:cNvSpPr>
            <a:spLocks noGrp="1"/>
          </p:cNvSpPr>
          <p:nvPr>
            <p:ph type="title"/>
          </p:nvPr>
        </p:nvSpPr>
        <p:spPr/>
        <p:txBody>
          <a:bodyPr/>
          <a:lstStyle/>
          <a:p>
            <a:r>
              <a:rPr lang="en-GB" b="1" dirty="0"/>
              <a:t>Emotional barriers: </a:t>
            </a:r>
          </a:p>
        </p:txBody>
      </p:sp>
      <p:sp>
        <p:nvSpPr>
          <p:cNvPr id="3" name="Content Placeholder 2">
            <a:extLst>
              <a:ext uri="{FF2B5EF4-FFF2-40B4-BE49-F238E27FC236}">
                <a16:creationId xmlns:a16="http://schemas.microsoft.com/office/drawing/2014/main" id="{E16CA4FF-5373-514D-47A6-B4F0631424FE}"/>
              </a:ext>
            </a:extLst>
          </p:cNvPr>
          <p:cNvSpPr>
            <a:spLocks noGrp="1"/>
          </p:cNvSpPr>
          <p:nvPr>
            <p:ph idx="1"/>
          </p:nvPr>
        </p:nvSpPr>
        <p:spPr>
          <a:xfrm>
            <a:off x="1295400" y="2262187"/>
            <a:ext cx="9601200" cy="3991655"/>
          </a:xfrm>
        </p:spPr>
        <p:txBody>
          <a:bodyPr/>
          <a:lstStyle/>
          <a:p>
            <a:pPr marL="0" indent="0">
              <a:buNone/>
            </a:pPr>
            <a:r>
              <a:rPr lang="en-GB" dirty="0"/>
              <a:t>Emotional barriers happen when strong emotion such as anger, stress, or frustration are most likely to hinder effective communication. </a:t>
            </a:r>
          </a:p>
          <a:p>
            <a:pPr marL="0" indent="0">
              <a:buNone/>
            </a:pPr>
            <a:r>
              <a:rPr lang="en-GB" dirty="0"/>
              <a:t>In Flight Food Ltd , the floor manger Gary becomes very angry when he sees trays of chicken being left out overnight, due to his frustration, he shouts “idiots!” at the workers. Tis shows that his emotion have taken control therefore this is affecting the way he communicates with his staff. </a:t>
            </a:r>
          </a:p>
          <a:p>
            <a:pPr marL="0" indent="0">
              <a:buNone/>
            </a:pPr>
            <a:r>
              <a:rPr lang="en-GB" dirty="0"/>
              <a:t>When the mangers can’t communicate effectively with his workers and lets his emotion take control, the employees may feel afraid to speak up, embarrassed or demotivated to continue to work. This make create more misunderstanding between the workers and manger and lead to more mistakes being made. </a:t>
            </a:r>
          </a:p>
        </p:txBody>
      </p:sp>
    </p:spTree>
    <p:extLst>
      <p:ext uri="{BB962C8B-B14F-4D97-AF65-F5344CB8AC3E}">
        <p14:creationId xmlns:p14="http://schemas.microsoft.com/office/powerpoint/2010/main" val="18803520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BF0D1-3F62-093F-A81D-4EF72620A6CA}"/>
              </a:ext>
            </a:extLst>
          </p:cNvPr>
          <p:cNvSpPr>
            <a:spLocks noGrp="1"/>
          </p:cNvSpPr>
          <p:nvPr>
            <p:ph type="title"/>
          </p:nvPr>
        </p:nvSpPr>
        <p:spPr/>
        <p:txBody>
          <a:bodyPr/>
          <a:lstStyle/>
          <a:p>
            <a:pPr algn="ctr"/>
            <a:r>
              <a:rPr lang="en-GB" sz="5400" b="1" dirty="0"/>
              <a:t>Conclusion</a:t>
            </a:r>
            <a:r>
              <a:rPr lang="en-GB" dirty="0"/>
              <a:t>:</a:t>
            </a:r>
          </a:p>
        </p:txBody>
      </p:sp>
      <p:sp>
        <p:nvSpPr>
          <p:cNvPr id="3" name="Content Placeholder 2">
            <a:extLst>
              <a:ext uri="{FF2B5EF4-FFF2-40B4-BE49-F238E27FC236}">
                <a16:creationId xmlns:a16="http://schemas.microsoft.com/office/drawing/2014/main" id="{F072FC18-A7DB-6D5A-38D5-308579364863}"/>
              </a:ext>
            </a:extLst>
          </p:cNvPr>
          <p:cNvSpPr>
            <a:spLocks noGrp="1"/>
          </p:cNvSpPr>
          <p:nvPr>
            <p:ph idx="1"/>
          </p:nvPr>
        </p:nvSpPr>
        <p:spPr/>
        <p:txBody>
          <a:bodyPr/>
          <a:lstStyle/>
          <a:p>
            <a:r>
              <a:rPr lang="en-GB" dirty="0"/>
              <a:t>To conclude, environmental noise in the factory make it difficult for workers to hear clear instructions and understand what they are supposed to be doing . This can lead to misunderstanding, mistakes in food preparation, and lower food quality by reducing noise during clear visual communication methods, Flight Foods Ltd can improve communication and reduce errors in the workplace. </a:t>
            </a:r>
          </a:p>
        </p:txBody>
      </p:sp>
    </p:spTree>
    <p:extLst>
      <p:ext uri="{BB962C8B-B14F-4D97-AF65-F5344CB8AC3E}">
        <p14:creationId xmlns:p14="http://schemas.microsoft.com/office/powerpoint/2010/main" val="33592906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8B79C-F7CF-8EEA-33A7-A0F224265B5A}"/>
              </a:ext>
            </a:extLst>
          </p:cNvPr>
          <p:cNvSpPr>
            <a:spLocks noGrp="1"/>
          </p:cNvSpPr>
          <p:nvPr>
            <p:ph type="title"/>
          </p:nvPr>
        </p:nvSpPr>
        <p:spPr/>
        <p:txBody>
          <a:bodyPr/>
          <a:lstStyle/>
          <a:p>
            <a:r>
              <a:rPr lang="en-GB" b="1" dirty="0"/>
              <a:t>Impact of Flight Foods:</a:t>
            </a:r>
          </a:p>
        </p:txBody>
      </p:sp>
      <p:sp>
        <p:nvSpPr>
          <p:cNvPr id="3" name="Content Placeholder 2">
            <a:extLst>
              <a:ext uri="{FF2B5EF4-FFF2-40B4-BE49-F238E27FC236}">
                <a16:creationId xmlns:a16="http://schemas.microsoft.com/office/drawing/2014/main" id="{8A351094-0889-D27C-0B58-94543F65A766}"/>
              </a:ext>
            </a:extLst>
          </p:cNvPr>
          <p:cNvSpPr>
            <a:spLocks noGrp="1"/>
          </p:cNvSpPr>
          <p:nvPr>
            <p:ph idx="1"/>
          </p:nvPr>
        </p:nvSpPr>
        <p:spPr/>
        <p:txBody>
          <a:bodyPr/>
          <a:lstStyle/>
          <a:p>
            <a:r>
              <a:rPr lang="en-GB" dirty="0"/>
              <a:t>Workes may feel  demotivated or disrespected to continue to work</a:t>
            </a:r>
          </a:p>
          <a:p>
            <a:r>
              <a:rPr lang="en-GB" dirty="0"/>
              <a:t>Employees won't have the courage to communicate with the manger. </a:t>
            </a:r>
          </a:p>
          <a:p>
            <a:r>
              <a:rPr lang="en-GB" dirty="0"/>
              <a:t>Teamwork and trust between staff and managements may decrease. </a:t>
            </a:r>
          </a:p>
          <a:p>
            <a:r>
              <a:rPr lang="en-GB" dirty="0"/>
              <a:t>Worker may stop asking question therefore mistake are bound to happen.</a:t>
            </a:r>
          </a:p>
          <a:p>
            <a:endParaRPr lang="en-GB" dirty="0"/>
          </a:p>
          <a:p>
            <a:pPr marL="0" indent="0">
              <a:buNone/>
            </a:pPr>
            <a:r>
              <a:rPr lang="en-GB" dirty="0"/>
              <a:t>This will make it difficult for the manger and employees to work together or communicate effectively; therefore, mistake will continue to happen, and the business will continue to have bad reviews. </a:t>
            </a:r>
          </a:p>
        </p:txBody>
      </p:sp>
    </p:spTree>
    <p:extLst>
      <p:ext uri="{BB962C8B-B14F-4D97-AF65-F5344CB8AC3E}">
        <p14:creationId xmlns:p14="http://schemas.microsoft.com/office/powerpoint/2010/main" val="2478435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C62C54-29B6-0640-0B1F-50D3F932CBA0}"/>
              </a:ext>
            </a:extLst>
          </p:cNvPr>
          <p:cNvSpPr>
            <a:spLocks noGrp="1"/>
          </p:cNvSpPr>
          <p:nvPr>
            <p:ph type="title"/>
          </p:nvPr>
        </p:nvSpPr>
        <p:spPr/>
        <p:txBody>
          <a:bodyPr>
            <a:noAutofit/>
          </a:bodyPr>
          <a:lstStyle/>
          <a:p>
            <a:pPr algn="ctr"/>
            <a:r>
              <a:rPr lang="en-GB" sz="7200" b="1" dirty="0"/>
              <a:t>Solutions:</a:t>
            </a:r>
          </a:p>
        </p:txBody>
      </p:sp>
      <p:sp>
        <p:nvSpPr>
          <p:cNvPr id="3" name="Content Placeholder 2">
            <a:extLst>
              <a:ext uri="{FF2B5EF4-FFF2-40B4-BE49-F238E27FC236}">
                <a16:creationId xmlns:a16="http://schemas.microsoft.com/office/drawing/2014/main" id="{BA5095A8-606A-44C5-CD83-80F8341A49EA}"/>
              </a:ext>
            </a:extLst>
          </p:cNvPr>
          <p:cNvSpPr>
            <a:spLocks noGrp="1"/>
          </p:cNvSpPr>
          <p:nvPr>
            <p:ph idx="1"/>
          </p:nvPr>
        </p:nvSpPr>
        <p:spPr/>
        <p:txBody>
          <a:bodyPr>
            <a:normAutofit fontScale="92500" lnSpcReduction="10000"/>
          </a:bodyPr>
          <a:lstStyle/>
          <a:p>
            <a:r>
              <a:rPr lang="en-GB" dirty="0"/>
              <a:t>Open communication channels: ensure that remotes teams have the necessary tools and support to maintain effective communication and collaboration.</a:t>
            </a:r>
          </a:p>
          <a:p>
            <a:r>
              <a:rPr lang="en-GB" dirty="0"/>
              <a:t>Provide stress management training: working in a busy an noisy factory environment can be stressful, being able to train workers and mangers in stress management can help them control their emotions and handle pressure more effectively. Therefore, stress will be decreased, and workers and manger are less likely to become frustrated or angry during communication. </a:t>
            </a:r>
          </a:p>
          <a:p>
            <a:r>
              <a:rPr lang="en-GB" dirty="0"/>
              <a:t>Try and create a supportive work environment: by doing this, it will encourage teamwork and open communication between manger and employees. This will allow workers to feel supported by their mangers and colleagues., they are more confident therefore communication will not be a problem, and less mistake are bound to happen. , therefore the worker will have to courage to question or ask for help if is needed. </a:t>
            </a:r>
          </a:p>
        </p:txBody>
      </p:sp>
    </p:spTree>
    <p:extLst>
      <p:ext uri="{BB962C8B-B14F-4D97-AF65-F5344CB8AC3E}">
        <p14:creationId xmlns:p14="http://schemas.microsoft.com/office/powerpoint/2010/main" val="22553002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8B4C80-914B-6DF6-E476-FFF3DF0E3538}"/>
              </a:ext>
            </a:extLst>
          </p:cNvPr>
          <p:cNvSpPr>
            <a:spLocks noGrp="1"/>
          </p:cNvSpPr>
          <p:nvPr>
            <p:ph type="title"/>
          </p:nvPr>
        </p:nvSpPr>
        <p:spPr/>
        <p:txBody>
          <a:bodyPr/>
          <a:lstStyle/>
          <a:p>
            <a:r>
              <a:rPr lang="en-GB" dirty="0"/>
              <a:t>Reference:</a:t>
            </a:r>
          </a:p>
        </p:txBody>
      </p:sp>
      <p:sp>
        <p:nvSpPr>
          <p:cNvPr id="3" name="Content Placeholder 2">
            <a:extLst>
              <a:ext uri="{FF2B5EF4-FFF2-40B4-BE49-F238E27FC236}">
                <a16:creationId xmlns:a16="http://schemas.microsoft.com/office/drawing/2014/main" id="{50752E2C-7DFC-B5DD-7DB1-62400F532AD9}"/>
              </a:ext>
            </a:extLst>
          </p:cNvPr>
          <p:cNvSpPr>
            <a:spLocks noGrp="1"/>
          </p:cNvSpPr>
          <p:nvPr>
            <p:ph idx="1"/>
          </p:nvPr>
        </p:nvSpPr>
        <p:spPr/>
        <p:txBody>
          <a:bodyPr/>
          <a:lstStyle/>
          <a:p>
            <a:r>
              <a:rPr lang="en-GB" dirty="0"/>
              <a:t>Smith, D. (2019). </a:t>
            </a:r>
            <a:r>
              <a:rPr lang="en-GB" i="1" dirty="0"/>
              <a:t>13 Barriers to Effective Communication &amp; What is a Comm Barrier?</a:t>
            </a:r>
            <a:r>
              <a:rPr lang="en-GB" dirty="0"/>
              <a:t> [online] Making Business Matter. Available at: </a:t>
            </a:r>
            <a:r>
              <a:rPr lang="en-GB" dirty="0">
                <a:hlinkClick r:id="rId2"/>
              </a:rPr>
              <a:t>https://www.makingbusinessmatter.co.uk/barriers-to-effective-communication/</a:t>
            </a:r>
            <a:endParaRPr lang="en-GB" dirty="0"/>
          </a:p>
          <a:p>
            <a:r>
              <a:rPr lang="en-GB" dirty="0"/>
              <a:t>LCLM4003 - Effective Teamworking and Communication - Jan Term 2026 - Component 2 Assessment Specification - Birmingham (2)</a:t>
            </a:r>
          </a:p>
          <a:p>
            <a:r>
              <a:rPr lang="en-GB" dirty="0"/>
              <a:t>.</a:t>
            </a:r>
          </a:p>
        </p:txBody>
      </p:sp>
    </p:spTree>
    <p:extLst>
      <p:ext uri="{BB962C8B-B14F-4D97-AF65-F5344CB8AC3E}">
        <p14:creationId xmlns:p14="http://schemas.microsoft.com/office/powerpoint/2010/main" val="2311994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ACD46D-30FA-7E16-A2CA-01F53632F19E}"/>
              </a:ext>
            </a:extLst>
          </p:cNvPr>
          <p:cNvSpPr>
            <a:spLocks noGrp="1"/>
          </p:cNvSpPr>
          <p:nvPr>
            <p:ph type="title"/>
          </p:nvPr>
        </p:nvSpPr>
        <p:spPr/>
        <p:txBody>
          <a:bodyPr>
            <a:normAutofit/>
          </a:bodyPr>
          <a:lstStyle/>
          <a:p>
            <a:r>
              <a:rPr lang="en-GB" sz="5400" b="1" dirty="0"/>
              <a:t>Generation/age:</a:t>
            </a:r>
          </a:p>
        </p:txBody>
      </p:sp>
      <p:sp>
        <p:nvSpPr>
          <p:cNvPr id="3" name="Content Placeholder 2">
            <a:extLst>
              <a:ext uri="{FF2B5EF4-FFF2-40B4-BE49-F238E27FC236}">
                <a16:creationId xmlns:a16="http://schemas.microsoft.com/office/drawing/2014/main" id="{D3747CFB-DC6A-4321-E97A-442D2A9A6180}"/>
              </a:ext>
            </a:extLst>
          </p:cNvPr>
          <p:cNvSpPr>
            <a:spLocks noGrp="1"/>
          </p:cNvSpPr>
          <p:nvPr>
            <p:ph idx="1"/>
          </p:nvPr>
        </p:nvSpPr>
        <p:spPr/>
        <p:txBody>
          <a:bodyPr/>
          <a:lstStyle/>
          <a:p>
            <a:r>
              <a:rPr lang="en-GB" dirty="0"/>
              <a:t>Worker of young may be able to learn quicker with faster demonstrations or technology as they able to learn quicker. </a:t>
            </a:r>
          </a:p>
          <a:p>
            <a:r>
              <a:rPr lang="en-GB" dirty="0"/>
              <a:t>As for older workers they may before to be told what to do as it easier for them to get work done.  And prefer experience-based learning. </a:t>
            </a:r>
          </a:p>
          <a:p>
            <a:r>
              <a:rPr lang="en-GB" dirty="0"/>
              <a:t>Different attitudes towards authority and teamwork may different due to different age groups. </a:t>
            </a:r>
          </a:p>
          <a:p>
            <a:r>
              <a:rPr lang="en-GB" dirty="0"/>
              <a:t>Due to this these difference, it can affect the way instructions are understood. </a:t>
            </a:r>
          </a:p>
        </p:txBody>
      </p:sp>
    </p:spTree>
    <p:extLst>
      <p:ext uri="{BB962C8B-B14F-4D97-AF65-F5344CB8AC3E}">
        <p14:creationId xmlns:p14="http://schemas.microsoft.com/office/powerpoint/2010/main" val="4057620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1825E-DD5A-C956-D1EE-652A36EF5893}"/>
              </a:ext>
            </a:extLst>
          </p:cNvPr>
          <p:cNvSpPr>
            <a:spLocks noGrp="1"/>
          </p:cNvSpPr>
          <p:nvPr>
            <p:ph type="title"/>
          </p:nvPr>
        </p:nvSpPr>
        <p:spPr/>
        <p:txBody>
          <a:bodyPr/>
          <a:lstStyle/>
          <a:p>
            <a:r>
              <a:rPr lang="en-GB" dirty="0"/>
              <a:t>Impact on the business:</a:t>
            </a:r>
          </a:p>
        </p:txBody>
      </p:sp>
      <p:sp>
        <p:nvSpPr>
          <p:cNvPr id="3" name="Content Placeholder 2">
            <a:extLst>
              <a:ext uri="{FF2B5EF4-FFF2-40B4-BE49-F238E27FC236}">
                <a16:creationId xmlns:a16="http://schemas.microsoft.com/office/drawing/2014/main" id="{0E67CD21-7FEA-EA96-F9D2-F06E17AAC4E4}"/>
              </a:ext>
            </a:extLst>
          </p:cNvPr>
          <p:cNvSpPr>
            <a:spLocks noGrp="1"/>
          </p:cNvSpPr>
          <p:nvPr>
            <p:ph idx="1"/>
          </p:nvPr>
        </p:nvSpPr>
        <p:spPr/>
        <p:txBody>
          <a:bodyPr/>
          <a:lstStyle/>
          <a:p>
            <a:r>
              <a:rPr lang="en-GB" dirty="0"/>
              <a:t>Many mistake may be made while preparing food</a:t>
            </a:r>
          </a:p>
          <a:p>
            <a:r>
              <a:rPr lang="en-GB" dirty="0"/>
              <a:t>Poor teamwork , workers may feel uncomfortable with each  other and the manger therefore misunderstanding are bound to occur. </a:t>
            </a:r>
          </a:p>
          <a:p>
            <a:r>
              <a:rPr lang="en-GB" dirty="0"/>
              <a:t>Reduces food quality and safety, mistake in the production process can result in poor food quality or unsafe handling, such as leaving meat outside overnight and customer complaining about food hygiene. </a:t>
            </a:r>
          </a:p>
          <a:p>
            <a:r>
              <a:rPr lang="en-GB" dirty="0"/>
              <a:t>lower productivity </a:t>
            </a:r>
          </a:p>
          <a:p>
            <a:r>
              <a:rPr lang="en-GB" dirty="0"/>
              <a:t>Customer complaints from airlines. </a:t>
            </a:r>
          </a:p>
        </p:txBody>
      </p:sp>
    </p:spTree>
    <p:extLst>
      <p:ext uri="{BB962C8B-B14F-4D97-AF65-F5344CB8AC3E}">
        <p14:creationId xmlns:p14="http://schemas.microsoft.com/office/powerpoint/2010/main" val="25579326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61085B-21F6-3FD7-CB91-56B8B202F3D1}"/>
              </a:ext>
            </a:extLst>
          </p:cNvPr>
          <p:cNvSpPr>
            <a:spLocks noGrp="1"/>
          </p:cNvSpPr>
          <p:nvPr>
            <p:ph type="title"/>
          </p:nvPr>
        </p:nvSpPr>
        <p:spPr/>
        <p:txBody>
          <a:bodyPr>
            <a:normAutofit/>
          </a:bodyPr>
          <a:lstStyle/>
          <a:p>
            <a:pPr algn="ctr"/>
            <a:r>
              <a:rPr lang="en-GB" sz="5400" b="1" dirty="0"/>
              <a:t>Solutions: </a:t>
            </a:r>
          </a:p>
        </p:txBody>
      </p:sp>
      <p:sp>
        <p:nvSpPr>
          <p:cNvPr id="3" name="Content Placeholder 2">
            <a:extLst>
              <a:ext uri="{FF2B5EF4-FFF2-40B4-BE49-F238E27FC236}">
                <a16:creationId xmlns:a16="http://schemas.microsoft.com/office/drawing/2014/main" id="{42513AA8-CA34-61EB-429F-4C102F2FEE99}"/>
              </a:ext>
            </a:extLst>
          </p:cNvPr>
          <p:cNvSpPr>
            <a:spLocks noGrp="1"/>
          </p:cNvSpPr>
          <p:nvPr>
            <p:ph idx="1"/>
          </p:nvPr>
        </p:nvSpPr>
        <p:spPr/>
        <p:txBody>
          <a:bodyPr/>
          <a:lstStyle/>
          <a:p>
            <a:r>
              <a:rPr lang="en-GB" dirty="0"/>
              <a:t>Provide structured training for all ages: Flight Foods Ltd should provide proper and organised training for all employees, using their ages group. Provide proper training for all employees about food hygiene. </a:t>
            </a:r>
          </a:p>
          <a:p>
            <a:r>
              <a:rPr lang="en-GB" dirty="0"/>
              <a:t>Use simple and clear instructions: mangers should communicate with their staff openly and use </a:t>
            </a:r>
            <a:r>
              <a:rPr lang="en-GB" dirty="0" err="1"/>
              <a:t>simpl</a:t>
            </a:r>
            <a:r>
              <a:rPr lang="en-GB" dirty="0"/>
              <a:t> and easy language so that all worker cand understand . By doing this clear instruction </a:t>
            </a:r>
            <a:r>
              <a:rPr lang="en-GB" dirty="0" err="1"/>
              <a:t>wll</a:t>
            </a:r>
            <a:r>
              <a:rPr lang="en-GB" dirty="0"/>
              <a:t> be given out and therefore less mistake will occur and communication between manger and worker will strengths over time. </a:t>
            </a:r>
          </a:p>
          <a:p>
            <a:r>
              <a:rPr lang="en-GB" dirty="0"/>
              <a:t>Encourage teamwork between younger and older staff</a:t>
            </a:r>
          </a:p>
          <a:p>
            <a:r>
              <a:rPr lang="en-GB" dirty="0"/>
              <a:t>Use visual guides and demonstrations </a:t>
            </a:r>
          </a:p>
        </p:txBody>
      </p:sp>
    </p:spTree>
    <p:extLst>
      <p:ext uri="{BB962C8B-B14F-4D97-AF65-F5344CB8AC3E}">
        <p14:creationId xmlns:p14="http://schemas.microsoft.com/office/powerpoint/2010/main" val="29101225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47F386-8874-C103-E3BD-E77FFB5D5891}"/>
              </a:ext>
            </a:extLst>
          </p:cNvPr>
          <p:cNvSpPr>
            <a:spLocks noGrp="1"/>
          </p:cNvSpPr>
          <p:nvPr>
            <p:ph type="title"/>
          </p:nvPr>
        </p:nvSpPr>
        <p:spPr/>
        <p:txBody>
          <a:bodyPr/>
          <a:lstStyle/>
          <a:p>
            <a:pPr algn="ctr"/>
            <a:r>
              <a:rPr lang="en-GB" sz="5400" b="1" dirty="0"/>
              <a:t>Conclusion</a:t>
            </a:r>
            <a:r>
              <a:rPr lang="en-GB" b="1" dirty="0"/>
              <a:t>: </a:t>
            </a:r>
          </a:p>
        </p:txBody>
      </p:sp>
      <p:sp>
        <p:nvSpPr>
          <p:cNvPr id="3" name="Content Placeholder 2">
            <a:extLst>
              <a:ext uri="{FF2B5EF4-FFF2-40B4-BE49-F238E27FC236}">
                <a16:creationId xmlns:a16="http://schemas.microsoft.com/office/drawing/2014/main" id="{19BBE161-5472-5994-DFED-C7A967256EB3}"/>
              </a:ext>
            </a:extLst>
          </p:cNvPr>
          <p:cNvSpPr>
            <a:spLocks noGrp="1"/>
          </p:cNvSpPr>
          <p:nvPr>
            <p:ph idx="1"/>
          </p:nvPr>
        </p:nvSpPr>
        <p:spPr/>
        <p:txBody>
          <a:bodyPr/>
          <a:lstStyle/>
          <a:p>
            <a:r>
              <a:rPr lang="en-GB" dirty="0"/>
              <a:t>To conclude, Flight Food Ltd faces serval communication barriers that affect their business, such as noise, language, age gaps, and emotional reactions. Therefore, these problems lead to many misunderstanding, mistakes in food preparations , and customer complaints. By improving training, communication methods, and teamwork, the company can improve food quality, employee's performance and customer satisfaction. </a:t>
            </a:r>
          </a:p>
        </p:txBody>
      </p:sp>
    </p:spTree>
    <p:extLst>
      <p:ext uri="{BB962C8B-B14F-4D97-AF65-F5344CB8AC3E}">
        <p14:creationId xmlns:p14="http://schemas.microsoft.com/office/powerpoint/2010/main" val="14681411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803B35-A13D-E3A9-9808-83A5C193CC68}"/>
              </a:ext>
            </a:extLst>
          </p:cNvPr>
          <p:cNvSpPr>
            <a:spLocks noGrp="1"/>
          </p:cNvSpPr>
          <p:nvPr>
            <p:ph type="title"/>
          </p:nvPr>
        </p:nvSpPr>
        <p:spPr/>
        <p:txBody>
          <a:bodyPr/>
          <a:lstStyle/>
          <a:p>
            <a:r>
              <a:rPr lang="en-GB" dirty="0"/>
              <a:t>Reference: </a:t>
            </a:r>
          </a:p>
        </p:txBody>
      </p:sp>
      <p:sp>
        <p:nvSpPr>
          <p:cNvPr id="3" name="Content Placeholder 2">
            <a:extLst>
              <a:ext uri="{FF2B5EF4-FFF2-40B4-BE49-F238E27FC236}">
                <a16:creationId xmlns:a16="http://schemas.microsoft.com/office/drawing/2014/main" id="{1F654D64-0B7E-ADD6-EA0B-A591A34504D0}"/>
              </a:ext>
            </a:extLst>
          </p:cNvPr>
          <p:cNvSpPr>
            <a:spLocks noGrp="1"/>
          </p:cNvSpPr>
          <p:nvPr>
            <p:ph idx="1"/>
          </p:nvPr>
        </p:nvSpPr>
        <p:spPr/>
        <p:txBody>
          <a:bodyPr>
            <a:normAutofit/>
          </a:bodyPr>
          <a:lstStyle/>
          <a:p>
            <a:r>
              <a:rPr lang="en-GB" dirty="0"/>
              <a:t>Beresford Research (2025). </a:t>
            </a:r>
            <a:r>
              <a:rPr lang="en-GB" i="1" dirty="0"/>
              <a:t>Age Range by Generation</a:t>
            </a:r>
            <a:r>
              <a:rPr lang="en-GB" dirty="0"/>
              <a:t>. [online] Beresford Research. Available at: https://www.beresfordresearch.com/age-range-by-generation/.</a:t>
            </a:r>
          </a:p>
          <a:p>
            <a:r>
              <a:rPr lang="en-GB" dirty="0"/>
              <a:t>Michelle (2024). </a:t>
            </a:r>
            <a:r>
              <a:rPr lang="en-GB" i="1" dirty="0"/>
              <a:t>Generational differences in the workplace</a:t>
            </a:r>
            <a:r>
              <a:rPr lang="en-GB" dirty="0"/>
              <a:t>. [online] Jigsaw Discovery Tool. Available at: </a:t>
            </a:r>
            <a:r>
              <a:rPr lang="en-GB" dirty="0">
                <a:hlinkClick r:id="rId2"/>
              </a:rPr>
              <a:t>https://jigsawdiscoverytool.com/generational-differences-in-the-workplace/</a:t>
            </a:r>
            <a:r>
              <a:rPr lang="en-GB" dirty="0"/>
              <a:t>.</a:t>
            </a:r>
          </a:p>
          <a:p>
            <a:r>
              <a:rPr lang="en-GB" dirty="0"/>
              <a:t>Cooper, B., </a:t>
            </a:r>
            <a:r>
              <a:rPr lang="en-GB" dirty="0" err="1"/>
              <a:t>Loewenhaar-Blauweiss</a:t>
            </a:r>
            <a:r>
              <a:rPr lang="en-GB" dirty="0"/>
              <a:t>, A. and Adler, J. (2017). Labor. </a:t>
            </a:r>
            <a:r>
              <a:rPr lang="en-GB" i="1" dirty="0"/>
              <a:t>Cambridge University Press eBooks</a:t>
            </a:r>
            <a:r>
              <a:rPr lang="en-GB" dirty="0"/>
              <a:t>, [online] pp.325–372. </a:t>
            </a:r>
            <a:r>
              <a:rPr lang="en-GB" dirty="0" err="1"/>
              <a:t>doi:https</a:t>
            </a:r>
            <a:r>
              <a:rPr lang="en-GB" dirty="0"/>
              <a:t>://doi.org/10.1017/9781139017053.018.</a:t>
            </a:r>
          </a:p>
          <a:p>
            <a:r>
              <a:rPr lang="en-GB" dirty="0"/>
              <a:t>LCLM4003 - Effective Teamworking and Communication - Jan Term 2026 - Component 2 Assessment Specification - Birmingham (2)</a:t>
            </a:r>
          </a:p>
        </p:txBody>
      </p:sp>
    </p:spTree>
    <p:extLst>
      <p:ext uri="{BB962C8B-B14F-4D97-AF65-F5344CB8AC3E}">
        <p14:creationId xmlns:p14="http://schemas.microsoft.com/office/powerpoint/2010/main" val="4130145926"/>
      </p:ext>
    </p:extLst>
  </p:cSld>
  <p:clrMapOvr>
    <a:masterClrMapping/>
  </p:clrMapOvr>
</p:sld>
</file>

<file path=ppt/theme/theme1.xml><?xml version="1.0" encoding="utf-8"?>
<a:theme xmlns:a="http://schemas.openxmlformats.org/drawingml/2006/main" name="PoiseVTI">
  <a:themeElements>
    <a:clrScheme name="Poise">
      <a:dk1>
        <a:sysClr val="windowText" lastClr="000000"/>
      </a:dk1>
      <a:lt1>
        <a:sysClr val="window" lastClr="FFFFFF"/>
      </a:lt1>
      <a:dk2>
        <a:srgbClr val="403739"/>
      </a:dk2>
      <a:lt2>
        <a:srgbClr val="F4E9E6"/>
      </a:lt2>
      <a:accent1>
        <a:srgbClr val="B18083"/>
      </a:accent1>
      <a:accent2>
        <a:srgbClr val="C17A69"/>
      </a:accent2>
      <a:accent3>
        <a:srgbClr val="CE9573"/>
      </a:accent3>
      <a:accent4>
        <a:srgbClr val="82907A"/>
      </a:accent4>
      <a:accent5>
        <a:srgbClr val="9A9966"/>
      </a:accent5>
      <a:accent6>
        <a:srgbClr val="AB9955"/>
      </a:accent6>
      <a:hlink>
        <a:srgbClr val="A97979"/>
      </a:hlink>
      <a:folHlink>
        <a:srgbClr val="BB7563"/>
      </a:folHlink>
    </a:clrScheme>
    <a:fontScheme name="Goudy Univers">
      <a:majorFont>
        <a:latin typeface="Goudy Old Style"/>
        <a:ea typeface=""/>
        <a:cs typeface=""/>
      </a:majorFont>
      <a:minorFont>
        <a:latin typeface="Univer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iseVTI" id="{9843863B-6720-4231-BFE7-E604B355382A}" vid="{6C5B2780-C73E-445D-98DA-9D2BCD78971D}"/>
    </a:ext>
  </a:extLst>
</a:theme>
</file>

<file path=docProps/app.xml><?xml version="1.0" encoding="utf-8"?>
<Properties xmlns="http://schemas.openxmlformats.org/officeDocument/2006/extended-properties" xmlns:vt="http://schemas.openxmlformats.org/officeDocument/2006/docPropsVTypes">
  <TotalTime>0</TotalTime>
  <Words>1708</Words>
  <Application>Microsoft Office PowerPoint</Application>
  <PresentationFormat>Widescreen</PresentationFormat>
  <Paragraphs>78</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Goudy Old Style</vt:lpstr>
      <vt:lpstr>Univers Light</vt:lpstr>
      <vt:lpstr>PoiseVTI</vt:lpstr>
      <vt:lpstr>Effective teamwork and communication </vt:lpstr>
      <vt:lpstr>What is environmental noise ?</vt:lpstr>
      <vt:lpstr>Environmental noise: In flight foods ltd</vt:lpstr>
      <vt:lpstr>Impact on the business: </vt:lpstr>
      <vt:lpstr>Solutions: </vt:lpstr>
      <vt:lpstr>References list:</vt:lpstr>
      <vt:lpstr>Emotional barriers: </vt:lpstr>
      <vt:lpstr>Conclusion:</vt:lpstr>
      <vt:lpstr>Impact of Flight Foods:</vt:lpstr>
      <vt:lpstr>Solutions:</vt:lpstr>
      <vt:lpstr>Reference:</vt:lpstr>
      <vt:lpstr>Generation/age:</vt:lpstr>
      <vt:lpstr>Impact on the business:</vt:lpstr>
      <vt:lpstr>Solutions: </vt:lpstr>
      <vt:lpstr>Conclusion: </vt:lpstr>
      <vt:lpstr>Reference: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Monica Caraian</dc:creator>
  <cp:lastModifiedBy>Monica Caraian</cp:lastModifiedBy>
  <cp:revision>2</cp:revision>
  <dcterms:created xsi:type="dcterms:W3CDTF">2026-03-13T09:29:48Z</dcterms:created>
  <dcterms:modified xsi:type="dcterms:W3CDTF">2026-03-14T22:31:22Z</dcterms:modified>
</cp:coreProperties>
</file>