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3.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2" r:id="rId5"/>
    <p:sldMasterId id="2147483664" r:id="rId6"/>
    <p:sldMasterId id="2147483676" r:id="rId7"/>
  </p:sldMasterIdLst>
  <p:notesMasterIdLst>
    <p:notesMasterId r:id="rId56"/>
  </p:notesMasterIdLst>
  <p:handoutMasterIdLst>
    <p:handoutMasterId r:id="rId57"/>
  </p:handoutMasterIdLst>
  <p:sldIdLst>
    <p:sldId id="558" r:id="rId8"/>
    <p:sldId id="259" r:id="rId9"/>
    <p:sldId id="566" r:id="rId10"/>
    <p:sldId id="571" r:id="rId11"/>
    <p:sldId id="572" r:id="rId12"/>
    <p:sldId id="498" r:id="rId13"/>
    <p:sldId id="567" r:id="rId14"/>
    <p:sldId id="516" r:id="rId15"/>
    <p:sldId id="559" r:id="rId16"/>
    <p:sldId id="499" r:id="rId17"/>
    <p:sldId id="500" r:id="rId18"/>
    <p:sldId id="503" r:id="rId19"/>
    <p:sldId id="501" r:id="rId20"/>
    <p:sldId id="570" r:id="rId21"/>
    <p:sldId id="502" r:id="rId22"/>
    <p:sldId id="504" r:id="rId23"/>
    <p:sldId id="505" r:id="rId24"/>
    <p:sldId id="506" r:id="rId25"/>
    <p:sldId id="568" r:id="rId26"/>
    <p:sldId id="507" r:id="rId27"/>
    <p:sldId id="569" r:id="rId28"/>
    <p:sldId id="508" r:id="rId29"/>
    <p:sldId id="509" r:id="rId30"/>
    <p:sldId id="573" r:id="rId31"/>
    <p:sldId id="510" r:id="rId32"/>
    <p:sldId id="437" r:id="rId33"/>
    <p:sldId id="517" r:id="rId34"/>
    <p:sldId id="518" r:id="rId35"/>
    <p:sldId id="519" r:id="rId36"/>
    <p:sldId id="520" r:id="rId37"/>
    <p:sldId id="575" r:id="rId38"/>
    <p:sldId id="574" r:id="rId39"/>
    <p:sldId id="279" r:id="rId40"/>
    <p:sldId id="304" r:id="rId41"/>
    <p:sldId id="278" r:id="rId42"/>
    <p:sldId id="281" r:id="rId43"/>
    <p:sldId id="282" r:id="rId44"/>
    <p:sldId id="309" r:id="rId45"/>
    <p:sldId id="511" r:id="rId46"/>
    <p:sldId id="521" r:id="rId47"/>
    <p:sldId id="557" r:id="rId48"/>
    <p:sldId id="514" r:id="rId49"/>
    <p:sldId id="515" r:id="rId50"/>
    <p:sldId id="513" r:id="rId51"/>
    <p:sldId id="576" r:id="rId52"/>
    <p:sldId id="523" r:id="rId53"/>
    <p:sldId id="555" r:id="rId54"/>
    <p:sldId id="565" r:id="rId55"/>
  </p:sldIdLst>
  <p:sldSz cx="9144000" cy="6858000" type="screen4x3"/>
  <p:notesSz cx="6875463" cy="100028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51" userDrawn="1">
          <p15:clr>
            <a:srgbClr val="A4A3A4"/>
          </p15:clr>
        </p15:guide>
        <p15:guide id="2" pos="2166"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6BA626-5CE1-4A05-AEF2-A89A43B2EBEC}" v="211" dt="2022-10-17T15:26:07.8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76955"/>
  </p:normalViewPr>
  <p:slideViewPr>
    <p:cSldViewPr>
      <p:cViewPr varScale="1">
        <p:scale>
          <a:sx n="66" d="100"/>
          <a:sy n="66" d="100"/>
        </p:scale>
        <p:origin x="1930"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51"/>
        <p:guide pos="2166"/>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slide" Target="slides/slide43.xml"/><Relationship Id="rId55" Type="http://schemas.openxmlformats.org/officeDocument/2006/relationships/slide" Target="slides/slide48.xml"/><Relationship Id="rId63"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slide" Target="slides/slide46.xml"/><Relationship Id="rId58"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tableStyles" Target="tableStyles.xml"/><Relationship Id="rId19" Type="http://schemas.openxmlformats.org/officeDocument/2006/relationships/slide" Target="slides/slide1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notesMaster" Target="notesMasters/notesMaster1.xml"/><Relationship Id="rId8" Type="http://schemas.openxmlformats.org/officeDocument/2006/relationships/slide" Target="slides/slide1.xml"/><Relationship Id="rId51" Type="http://schemas.openxmlformats.org/officeDocument/2006/relationships/slide" Target="slides/slide44.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viewProps" Target="viewProps.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slide" Target="slides/slide47.xml"/><Relationship Id="rId62"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handoutMaster" Target="handoutMasters/handoutMaster1.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uw thomas" userId="247bd49e70cd239e" providerId="LiveId" clId="{946BA626-5CE1-4A05-AEF2-A89A43B2EBEC}"/>
    <pc:docChg chg="undo custSel addSld delSld modSld sldOrd">
      <pc:chgData name="huw thomas" userId="247bd49e70cd239e" providerId="LiveId" clId="{946BA626-5CE1-4A05-AEF2-A89A43B2EBEC}" dt="2022-10-17T15:34:46.837" v="1438" actId="1076"/>
      <pc:docMkLst>
        <pc:docMk/>
      </pc:docMkLst>
      <pc:sldChg chg="addSp delSp modSp mod">
        <pc:chgData name="huw thomas" userId="247bd49e70cd239e" providerId="LiveId" clId="{946BA626-5CE1-4A05-AEF2-A89A43B2EBEC}" dt="2022-10-17T15:26:07.803" v="1424" actId="1076"/>
        <pc:sldMkLst>
          <pc:docMk/>
          <pc:sldMk cId="2537598040" sldId="259"/>
        </pc:sldMkLst>
        <pc:spChg chg="add del mod">
          <ac:chgData name="huw thomas" userId="247bd49e70cd239e" providerId="LiveId" clId="{946BA626-5CE1-4A05-AEF2-A89A43B2EBEC}" dt="2022-10-17T15:25:31.747" v="1421" actId="1076"/>
          <ac:spMkLst>
            <pc:docMk/>
            <pc:sldMk cId="2537598040" sldId="259"/>
            <ac:spMk id="4" creationId="{1F81288B-E3FA-407A-B824-7E612ED6237D}"/>
          </ac:spMkLst>
        </pc:spChg>
        <pc:spChg chg="mod">
          <ac:chgData name="huw thomas" userId="247bd49e70cd239e" providerId="LiveId" clId="{946BA626-5CE1-4A05-AEF2-A89A43B2EBEC}" dt="2022-10-17T15:21:56.003" v="1374" actId="1076"/>
          <ac:spMkLst>
            <pc:docMk/>
            <pc:sldMk cId="2537598040" sldId="259"/>
            <ac:spMk id="5" creationId="{BA8B1E9F-3617-46CF-8EDE-4F662EF88B45}"/>
          </ac:spMkLst>
        </pc:spChg>
        <pc:picChg chg="add del mod">
          <ac:chgData name="huw thomas" userId="247bd49e70cd239e" providerId="LiveId" clId="{946BA626-5CE1-4A05-AEF2-A89A43B2EBEC}" dt="2022-10-17T15:25:32.409" v="1422"/>
          <ac:picMkLst>
            <pc:docMk/>
            <pc:sldMk cId="2537598040" sldId="259"/>
            <ac:picMk id="2050" creationId="{4EA3849B-AC1F-F903-E06A-675EBA1C859A}"/>
          </ac:picMkLst>
        </pc:picChg>
        <pc:picChg chg="add mod">
          <ac:chgData name="huw thomas" userId="247bd49e70cd239e" providerId="LiveId" clId="{946BA626-5CE1-4A05-AEF2-A89A43B2EBEC}" dt="2022-10-17T15:26:07.803" v="1424" actId="1076"/>
          <ac:picMkLst>
            <pc:docMk/>
            <pc:sldMk cId="2537598040" sldId="259"/>
            <ac:picMk id="2052" creationId="{7C6300C1-7F00-D469-D6F5-79A3F5018084}"/>
          </ac:picMkLst>
        </pc:picChg>
      </pc:sldChg>
      <pc:sldChg chg="modSp">
        <pc:chgData name="huw thomas" userId="247bd49e70cd239e" providerId="LiveId" clId="{946BA626-5CE1-4A05-AEF2-A89A43B2EBEC}" dt="2022-10-17T15:05:40.432" v="1030" actId="113"/>
        <pc:sldMkLst>
          <pc:docMk/>
          <pc:sldMk cId="1485371197" sldId="278"/>
        </pc:sldMkLst>
        <pc:spChg chg="mod">
          <ac:chgData name="huw thomas" userId="247bd49e70cd239e" providerId="LiveId" clId="{946BA626-5CE1-4A05-AEF2-A89A43B2EBEC}" dt="2022-10-17T15:05:40.432" v="1030" actId="113"/>
          <ac:spMkLst>
            <pc:docMk/>
            <pc:sldMk cId="1485371197" sldId="278"/>
            <ac:spMk id="10242" creationId="{00000000-0000-0000-0000-000000000000}"/>
          </ac:spMkLst>
        </pc:spChg>
      </pc:sldChg>
      <pc:sldChg chg="modSp mod modAnim">
        <pc:chgData name="huw thomas" userId="247bd49e70cd239e" providerId="LiveId" clId="{946BA626-5CE1-4A05-AEF2-A89A43B2EBEC}" dt="2022-10-17T15:04:34.048" v="1024" actId="1076"/>
        <pc:sldMkLst>
          <pc:docMk/>
          <pc:sldMk cId="2338308455" sldId="279"/>
        </pc:sldMkLst>
        <pc:spChg chg="mod">
          <ac:chgData name="huw thomas" userId="247bd49e70cd239e" providerId="LiveId" clId="{946BA626-5CE1-4A05-AEF2-A89A43B2EBEC}" dt="2022-10-17T15:04:26.336" v="1023" actId="1076"/>
          <ac:spMkLst>
            <pc:docMk/>
            <pc:sldMk cId="2338308455" sldId="279"/>
            <ac:spMk id="2" creationId="{00000000-0000-0000-0000-000000000000}"/>
          </ac:spMkLst>
        </pc:spChg>
        <pc:spChg chg="mod">
          <ac:chgData name="huw thomas" userId="247bd49e70cd239e" providerId="LiveId" clId="{946BA626-5CE1-4A05-AEF2-A89A43B2EBEC}" dt="2022-10-17T15:04:04.912" v="1019" actId="1076"/>
          <ac:spMkLst>
            <pc:docMk/>
            <pc:sldMk cId="2338308455" sldId="279"/>
            <ac:spMk id="48130" creationId="{00000000-0000-0000-0000-000000000000}"/>
          </ac:spMkLst>
        </pc:spChg>
        <pc:spChg chg="mod">
          <ac:chgData name="huw thomas" userId="247bd49e70cd239e" providerId="LiveId" clId="{946BA626-5CE1-4A05-AEF2-A89A43B2EBEC}" dt="2022-10-17T15:04:34.048" v="1024" actId="1076"/>
          <ac:spMkLst>
            <pc:docMk/>
            <pc:sldMk cId="2338308455" sldId="279"/>
            <ac:spMk id="52225" creationId="{00000000-0000-0000-0000-000000000000}"/>
          </ac:spMkLst>
        </pc:spChg>
      </pc:sldChg>
      <pc:sldChg chg="del">
        <pc:chgData name="huw thomas" userId="247bd49e70cd239e" providerId="LiveId" clId="{946BA626-5CE1-4A05-AEF2-A89A43B2EBEC}" dt="2022-10-17T14:30:16.343" v="604" actId="2696"/>
        <pc:sldMkLst>
          <pc:docMk/>
          <pc:sldMk cId="3421109033" sldId="280"/>
        </pc:sldMkLst>
      </pc:sldChg>
      <pc:sldChg chg="del">
        <pc:chgData name="huw thomas" userId="247bd49e70cd239e" providerId="LiveId" clId="{946BA626-5CE1-4A05-AEF2-A89A43B2EBEC}" dt="2022-10-17T14:31:19.401" v="606" actId="2696"/>
        <pc:sldMkLst>
          <pc:docMk/>
          <pc:sldMk cId="1580591623" sldId="285"/>
        </pc:sldMkLst>
      </pc:sldChg>
      <pc:sldChg chg="del">
        <pc:chgData name="huw thomas" userId="247bd49e70cd239e" providerId="LiveId" clId="{946BA626-5CE1-4A05-AEF2-A89A43B2EBEC}" dt="2022-10-17T15:05:49.808" v="1031" actId="2696"/>
        <pc:sldMkLst>
          <pc:docMk/>
          <pc:sldMk cId="1046365319" sldId="305"/>
        </pc:sldMkLst>
      </pc:sldChg>
      <pc:sldChg chg="del">
        <pc:chgData name="huw thomas" userId="247bd49e70cd239e" providerId="LiveId" clId="{946BA626-5CE1-4A05-AEF2-A89A43B2EBEC}" dt="2022-10-17T14:30:38.801" v="605" actId="2696"/>
        <pc:sldMkLst>
          <pc:docMk/>
          <pc:sldMk cId="2001058232" sldId="307"/>
        </pc:sldMkLst>
      </pc:sldChg>
      <pc:sldChg chg="modSp mod">
        <pc:chgData name="huw thomas" userId="247bd49e70cd239e" providerId="LiveId" clId="{946BA626-5CE1-4A05-AEF2-A89A43B2EBEC}" dt="2022-10-17T15:06:38.008" v="1037" actId="113"/>
        <pc:sldMkLst>
          <pc:docMk/>
          <pc:sldMk cId="1276925171" sldId="309"/>
        </pc:sldMkLst>
        <pc:spChg chg="mod">
          <ac:chgData name="huw thomas" userId="247bd49e70cd239e" providerId="LiveId" clId="{946BA626-5CE1-4A05-AEF2-A89A43B2EBEC}" dt="2022-10-17T15:06:38.008" v="1037" actId="113"/>
          <ac:spMkLst>
            <pc:docMk/>
            <pc:sldMk cId="1276925171" sldId="309"/>
            <ac:spMk id="6" creationId="{00000000-0000-0000-0000-000000000000}"/>
          </ac:spMkLst>
        </pc:spChg>
      </pc:sldChg>
      <pc:sldChg chg="modSp mod">
        <pc:chgData name="huw thomas" userId="247bd49e70cd239e" providerId="LiveId" clId="{946BA626-5CE1-4A05-AEF2-A89A43B2EBEC}" dt="2022-10-17T13:56:41.291" v="103" actId="20577"/>
        <pc:sldMkLst>
          <pc:docMk/>
          <pc:sldMk cId="2341118586" sldId="498"/>
        </pc:sldMkLst>
        <pc:spChg chg="mod">
          <ac:chgData name="huw thomas" userId="247bd49e70cd239e" providerId="LiveId" clId="{946BA626-5CE1-4A05-AEF2-A89A43B2EBEC}" dt="2022-10-17T13:56:41.291" v="103" actId="20577"/>
          <ac:spMkLst>
            <pc:docMk/>
            <pc:sldMk cId="2341118586" sldId="498"/>
            <ac:spMk id="3" creationId="{93D4D0B5-DF14-4ED0-810B-82A32832F9D0}"/>
          </ac:spMkLst>
        </pc:spChg>
      </pc:sldChg>
      <pc:sldChg chg="modSp mod">
        <pc:chgData name="huw thomas" userId="247bd49e70cd239e" providerId="LiveId" clId="{946BA626-5CE1-4A05-AEF2-A89A43B2EBEC}" dt="2022-10-17T14:05:59.007" v="104" actId="113"/>
        <pc:sldMkLst>
          <pc:docMk/>
          <pc:sldMk cId="107419116" sldId="499"/>
        </pc:sldMkLst>
        <pc:spChg chg="mod">
          <ac:chgData name="huw thomas" userId="247bd49e70cd239e" providerId="LiveId" clId="{946BA626-5CE1-4A05-AEF2-A89A43B2EBEC}" dt="2022-10-17T14:05:59.007" v="104" actId="113"/>
          <ac:spMkLst>
            <pc:docMk/>
            <pc:sldMk cId="107419116" sldId="499"/>
            <ac:spMk id="3" creationId="{00000000-0000-0000-0000-000000000000}"/>
          </ac:spMkLst>
        </pc:spChg>
      </pc:sldChg>
      <pc:sldChg chg="modSp mod">
        <pc:chgData name="huw thomas" userId="247bd49e70cd239e" providerId="LiveId" clId="{946BA626-5CE1-4A05-AEF2-A89A43B2EBEC}" dt="2022-10-17T15:01:08.267" v="988" actId="20577"/>
        <pc:sldMkLst>
          <pc:docMk/>
          <pc:sldMk cId="2149782030" sldId="505"/>
        </pc:sldMkLst>
        <pc:spChg chg="mod">
          <ac:chgData name="huw thomas" userId="247bd49e70cd239e" providerId="LiveId" clId="{946BA626-5CE1-4A05-AEF2-A89A43B2EBEC}" dt="2022-10-17T15:00:17.353" v="985" actId="20577"/>
          <ac:spMkLst>
            <pc:docMk/>
            <pc:sldMk cId="2149782030" sldId="505"/>
            <ac:spMk id="2" creationId="{2C3BA36F-5271-0B49-9037-126189A191B3}"/>
          </ac:spMkLst>
        </pc:spChg>
        <pc:spChg chg="mod">
          <ac:chgData name="huw thomas" userId="247bd49e70cd239e" providerId="LiveId" clId="{946BA626-5CE1-4A05-AEF2-A89A43B2EBEC}" dt="2022-10-17T15:01:08.267" v="988" actId="20577"/>
          <ac:spMkLst>
            <pc:docMk/>
            <pc:sldMk cId="2149782030" sldId="505"/>
            <ac:spMk id="4" creationId="{88488697-1747-BC4E-9F14-DD4E07CE3748}"/>
          </ac:spMkLst>
        </pc:spChg>
      </pc:sldChg>
      <pc:sldChg chg="modSp mod">
        <pc:chgData name="huw thomas" userId="247bd49e70cd239e" providerId="LiveId" clId="{946BA626-5CE1-4A05-AEF2-A89A43B2EBEC}" dt="2022-10-17T14:21:41.214" v="411" actId="113"/>
        <pc:sldMkLst>
          <pc:docMk/>
          <pc:sldMk cId="2261916892" sldId="510"/>
        </pc:sldMkLst>
        <pc:spChg chg="mod">
          <ac:chgData name="huw thomas" userId="247bd49e70cd239e" providerId="LiveId" clId="{946BA626-5CE1-4A05-AEF2-A89A43B2EBEC}" dt="2022-10-17T14:21:41.214" v="411" actId="113"/>
          <ac:spMkLst>
            <pc:docMk/>
            <pc:sldMk cId="2261916892" sldId="510"/>
            <ac:spMk id="6" creationId="{1229ED0C-F05A-4498-94A8-DB0EA8DF5474}"/>
          </ac:spMkLst>
        </pc:spChg>
      </pc:sldChg>
      <pc:sldChg chg="modSp mod ord">
        <pc:chgData name="huw thomas" userId="247bd49e70cd239e" providerId="LiveId" clId="{946BA626-5CE1-4A05-AEF2-A89A43B2EBEC}" dt="2022-10-17T15:07:47.384" v="1044" actId="1076"/>
        <pc:sldMkLst>
          <pc:docMk/>
          <pc:sldMk cId="4213066000" sldId="511"/>
        </pc:sldMkLst>
        <pc:spChg chg="mod">
          <ac:chgData name="huw thomas" userId="247bd49e70cd239e" providerId="LiveId" clId="{946BA626-5CE1-4A05-AEF2-A89A43B2EBEC}" dt="2022-10-17T15:07:47.384" v="1044" actId="1076"/>
          <ac:spMkLst>
            <pc:docMk/>
            <pc:sldMk cId="4213066000" sldId="511"/>
            <ac:spMk id="4" creationId="{786E7726-155A-8747-9A8A-1BD16D4B63F7}"/>
          </ac:spMkLst>
        </pc:spChg>
      </pc:sldChg>
      <pc:sldChg chg="del">
        <pc:chgData name="huw thomas" userId="247bd49e70cd239e" providerId="LiveId" clId="{946BA626-5CE1-4A05-AEF2-A89A43B2EBEC}" dt="2022-10-17T15:08:31.818" v="1045" actId="2696"/>
        <pc:sldMkLst>
          <pc:docMk/>
          <pc:sldMk cId="2474096861" sldId="512"/>
        </pc:sldMkLst>
      </pc:sldChg>
      <pc:sldChg chg="ord">
        <pc:chgData name="huw thomas" userId="247bd49e70cd239e" providerId="LiveId" clId="{946BA626-5CE1-4A05-AEF2-A89A43B2EBEC}" dt="2022-10-17T15:18:25.040" v="1373"/>
        <pc:sldMkLst>
          <pc:docMk/>
          <pc:sldMk cId="1415207680" sldId="513"/>
        </pc:sldMkLst>
      </pc:sldChg>
      <pc:sldChg chg="modSp mod">
        <pc:chgData name="huw thomas" userId="247bd49e70cd239e" providerId="LiveId" clId="{946BA626-5CE1-4A05-AEF2-A89A43B2EBEC}" dt="2022-10-17T14:28:06.265" v="602" actId="1076"/>
        <pc:sldMkLst>
          <pc:docMk/>
          <pc:sldMk cId="3389761074" sldId="518"/>
        </pc:sldMkLst>
        <pc:spChg chg="mod">
          <ac:chgData name="huw thomas" userId="247bd49e70cd239e" providerId="LiveId" clId="{946BA626-5CE1-4A05-AEF2-A89A43B2EBEC}" dt="2022-10-17T14:28:01.718" v="601" actId="14100"/>
          <ac:spMkLst>
            <pc:docMk/>
            <pc:sldMk cId="3389761074" sldId="518"/>
            <ac:spMk id="2" creationId="{33F98ED3-A2C4-C84F-BA02-6307F6275DED}"/>
          </ac:spMkLst>
        </pc:spChg>
        <pc:picChg chg="mod">
          <ac:chgData name="huw thomas" userId="247bd49e70cd239e" providerId="LiveId" clId="{946BA626-5CE1-4A05-AEF2-A89A43B2EBEC}" dt="2022-10-17T14:28:06.265" v="602" actId="1076"/>
          <ac:picMkLst>
            <pc:docMk/>
            <pc:sldMk cId="3389761074" sldId="518"/>
            <ac:picMk id="5" creationId="{72E0496F-C058-9C48-AC0B-63A4C3780251}"/>
          </ac:picMkLst>
        </pc:picChg>
      </pc:sldChg>
      <pc:sldChg chg="del">
        <pc:chgData name="huw thomas" userId="247bd49e70cd239e" providerId="LiveId" clId="{946BA626-5CE1-4A05-AEF2-A89A43B2EBEC}" dt="2022-10-17T14:22:51.851" v="412" actId="2696"/>
        <pc:sldMkLst>
          <pc:docMk/>
          <pc:sldMk cId="2844684550" sldId="522"/>
        </pc:sldMkLst>
      </pc:sldChg>
      <pc:sldChg chg="modSp mod">
        <pc:chgData name="huw thomas" userId="247bd49e70cd239e" providerId="LiveId" clId="{946BA626-5CE1-4A05-AEF2-A89A43B2EBEC}" dt="2022-10-17T15:11:47.140" v="1083" actId="20577"/>
        <pc:sldMkLst>
          <pc:docMk/>
          <pc:sldMk cId="3201658512" sldId="555"/>
        </pc:sldMkLst>
        <pc:spChg chg="mod">
          <ac:chgData name="huw thomas" userId="247bd49e70cd239e" providerId="LiveId" clId="{946BA626-5CE1-4A05-AEF2-A89A43B2EBEC}" dt="2022-10-17T15:11:47.140" v="1083" actId="20577"/>
          <ac:spMkLst>
            <pc:docMk/>
            <pc:sldMk cId="3201658512" sldId="555"/>
            <ac:spMk id="2" creationId="{3DE5313B-046B-5D47-AAF1-96B1EE7392D3}"/>
          </ac:spMkLst>
        </pc:spChg>
      </pc:sldChg>
      <pc:sldChg chg="del">
        <pc:chgData name="huw thomas" userId="247bd49e70cd239e" providerId="LiveId" clId="{946BA626-5CE1-4A05-AEF2-A89A43B2EBEC}" dt="2022-10-17T14:29:08.877" v="603" actId="2696"/>
        <pc:sldMkLst>
          <pc:docMk/>
          <pc:sldMk cId="819476024" sldId="556"/>
        </pc:sldMkLst>
      </pc:sldChg>
      <pc:sldChg chg="modSp mod">
        <pc:chgData name="huw thomas" userId="247bd49e70cd239e" providerId="LiveId" clId="{946BA626-5CE1-4A05-AEF2-A89A43B2EBEC}" dt="2022-10-17T15:13:57.173" v="1111" actId="20577"/>
        <pc:sldMkLst>
          <pc:docMk/>
          <pc:sldMk cId="3036104172" sldId="566"/>
        </pc:sldMkLst>
        <pc:spChg chg="mod">
          <ac:chgData name="huw thomas" userId="247bd49e70cd239e" providerId="LiveId" clId="{946BA626-5CE1-4A05-AEF2-A89A43B2EBEC}" dt="2022-10-17T15:13:57.173" v="1111" actId="20577"/>
          <ac:spMkLst>
            <pc:docMk/>
            <pc:sldMk cId="3036104172" sldId="566"/>
            <ac:spMk id="3" creationId="{740FEFF4-FDD2-4666-B45B-2C363ACBC0DA}"/>
          </ac:spMkLst>
        </pc:spChg>
      </pc:sldChg>
      <pc:sldChg chg="modSp mod">
        <pc:chgData name="huw thomas" userId="247bd49e70cd239e" providerId="LiveId" clId="{946BA626-5CE1-4A05-AEF2-A89A43B2EBEC}" dt="2022-10-17T15:01:48.251" v="989" actId="113"/>
        <pc:sldMkLst>
          <pc:docMk/>
          <pc:sldMk cId="855874904" sldId="568"/>
        </pc:sldMkLst>
        <pc:spChg chg="mod">
          <ac:chgData name="huw thomas" userId="247bd49e70cd239e" providerId="LiveId" clId="{946BA626-5CE1-4A05-AEF2-A89A43B2EBEC}" dt="2022-10-17T15:01:48.251" v="989" actId="113"/>
          <ac:spMkLst>
            <pc:docMk/>
            <pc:sldMk cId="855874904" sldId="568"/>
            <ac:spMk id="3" creationId="{6B572F7D-55F8-8059-1D0E-DED52AEA63E2}"/>
          </ac:spMkLst>
        </pc:spChg>
      </pc:sldChg>
      <pc:sldChg chg="addSp modSp mod">
        <pc:chgData name="huw thomas" userId="247bd49e70cd239e" providerId="LiveId" clId="{946BA626-5CE1-4A05-AEF2-A89A43B2EBEC}" dt="2022-10-17T15:14:16.045" v="1125" actId="20577"/>
        <pc:sldMkLst>
          <pc:docMk/>
          <pc:sldMk cId="1897196601" sldId="571"/>
        </pc:sldMkLst>
        <pc:spChg chg="mod">
          <ac:chgData name="huw thomas" userId="247bd49e70cd239e" providerId="LiveId" clId="{946BA626-5CE1-4A05-AEF2-A89A43B2EBEC}" dt="2022-10-17T15:14:16.045" v="1125" actId="20577"/>
          <ac:spMkLst>
            <pc:docMk/>
            <pc:sldMk cId="1897196601" sldId="571"/>
            <ac:spMk id="2" creationId="{7EC60B91-238C-27EB-88BD-EC5C797C26F4}"/>
          </ac:spMkLst>
        </pc:spChg>
        <pc:spChg chg="add mod">
          <ac:chgData name="huw thomas" userId="247bd49e70cd239e" providerId="LiveId" clId="{946BA626-5CE1-4A05-AEF2-A89A43B2EBEC}" dt="2022-10-17T13:53:37.901" v="38" actId="1076"/>
          <ac:spMkLst>
            <pc:docMk/>
            <pc:sldMk cId="1897196601" sldId="571"/>
            <ac:spMk id="3" creationId="{2109C3E7-33E9-4EA4-CBCC-38C927125222}"/>
          </ac:spMkLst>
        </pc:spChg>
      </pc:sldChg>
      <pc:sldChg chg="addSp delSp modSp new mod">
        <pc:chgData name="huw thomas" userId="247bd49e70cd239e" providerId="LiveId" clId="{946BA626-5CE1-4A05-AEF2-A89A43B2EBEC}" dt="2022-10-17T13:53:02.149" v="32" actId="1076"/>
        <pc:sldMkLst>
          <pc:docMk/>
          <pc:sldMk cId="1773980559" sldId="572"/>
        </pc:sldMkLst>
        <pc:spChg chg="del">
          <ac:chgData name="huw thomas" userId="247bd49e70cd239e" providerId="LiveId" clId="{946BA626-5CE1-4A05-AEF2-A89A43B2EBEC}" dt="2022-10-17T13:51:09.798" v="16" actId="21"/>
          <ac:spMkLst>
            <pc:docMk/>
            <pc:sldMk cId="1773980559" sldId="572"/>
            <ac:spMk id="2" creationId="{3E7F70A3-8855-1F7E-D2C9-7B8C79385448}"/>
          </ac:spMkLst>
        </pc:spChg>
        <pc:spChg chg="del">
          <ac:chgData name="huw thomas" userId="247bd49e70cd239e" providerId="LiveId" clId="{946BA626-5CE1-4A05-AEF2-A89A43B2EBEC}" dt="2022-10-17T13:51:05.166" v="15" actId="22"/>
          <ac:spMkLst>
            <pc:docMk/>
            <pc:sldMk cId="1773980559" sldId="572"/>
            <ac:spMk id="3" creationId="{7DD6CD50-6BD9-E633-4B45-23EB8FE29351}"/>
          </ac:spMkLst>
        </pc:spChg>
        <pc:spChg chg="add mod">
          <ac:chgData name="huw thomas" userId="247bd49e70cd239e" providerId="LiveId" clId="{946BA626-5CE1-4A05-AEF2-A89A43B2EBEC}" dt="2022-10-17T13:53:02.149" v="32" actId="1076"/>
          <ac:spMkLst>
            <pc:docMk/>
            <pc:sldMk cId="1773980559" sldId="572"/>
            <ac:spMk id="6" creationId="{7F748EEA-1A81-7810-5073-683575C937B3}"/>
          </ac:spMkLst>
        </pc:spChg>
        <pc:picChg chg="add mod ord modCrop">
          <ac:chgData name="huw thomas" userId="247bd49e70cd239e" providerId="LiveId" clId="{946BA626-5CE1-4A05-AEF2-A89A43B2EBEC}" dt="2022-10-17T13:52:32.316" v="25" actId="1076"/>
          <ac:picMkLst>
            <pc:docMk/>
            <pc:sldMk cId="1773980559" sldId="572"/>
            <ac:picMk id="5" creationId="{07190371-4FE3-9233-FE10-E8CA7172F320}"/>
          </ac:picMkLst>
        </pc:picChg>
      </pc:sldChg>
      <pc:sldChg chg="addSp delSp modSp new mod">
        <pc:chgData name="huw thomas" userId="247bd49e70cd239e" providerId="LiveId" clId="{946BA626-5CE1-4A05-AEF2-A89A43B2EBEC}" dt="2022-10-17T14:20:59.509" v="409" actId="114"/>
        <pc:sldMkLst>
          <pc:docMk/>
          <pc:sldMk cId="893125790" sldId="573"/>
        </pc:sldMkLst>
        <pc:spChg chg="mod">
          <ac:chgData name="huw thomas" userId="247bd49e70cd239e" providerId="LiveId" clId="{946BA626-5CE1-4A05-AEF2-A89A43B2EBEC}" dt="2022-10-17T14:20:59.509" v="409" actId="114"/>
          <ac:spMkLst>
            <pc:docMk/>
            <pc:sldMk cId="893125790" sldId="573"/>
            <ac:spMk id="2" creationId="{DBC1C81D-D86D-48ED-4372-241D6133030C}"/>
          </ac:spMkLst>
        </pc:spChg>
        <pc:spChg chg="del">
          <ac:chgData name="huw thomas" userId="247bd49e70cd239e" providerId="LiveId" clId="{946BA626-5CE1-4A05-AEF2-A89A43B2EBEC}" dt="2022-10-17T14:16:28.474" v="145" actId="22"/>
          <ac:spMkLst>
            <pc:docMk/>
            <pc:sldMk cId="893125790" sldId="573"/>
            <ac:spMk id="3" creationId="{1A81D2CA-52A7-5AF6-6BC2-9D1A9A093D04}"/>
          </ac:spMkLst>
        </pc:spChg>
        <pc:picChg chg="add mod ord modCrop">
          <ac:chgData name="huw thomas" userId="247bd49e70cd239e" providerId="LiveId" clId="{946BA626-5CE1-4A05-AEF2-A89A43B2EBEC}" dt="2022-10-17T14:17:28.982" v="154" actId="1076"/>
          <ac:picMkLst>
            <pc:docMk/>
            <pc:sldMk cId="893125790" sldId="573"/>
            <ac:picMk id="5" creationId="{FD4D4665-9A99-8675-299E-566F8D3F8C2C}"/>
          </ac:picMkLst>
        </pc:picChg>
      </pc:sldChg>
      <pc:sldChg chg="addSp delSp modSp new mod ord">
        <pc:chgData name="huw thomas" userId="247bd49e70cd239e" providerId="LiveId" clId="{946BA626-5CE1-4A05-AEF2-A89A43B2EBEC}" dt="2022-10-17T14:57:26.152" v="963" actId="1076"/>
        <pc:sldMkLst>
          <pc:docMk/>
          <pc:sldMk cId="932484850" sldId="574"/>
        </pc:sldMkLst>
        <pc:spChg chg="del">
          <ac:chgData name="huw thomas" userId="247bd49e70cd239e" providerId="LiveId" clId="{946BA626-5CE1-4A05-AEF2-A89A43B2EBEC}" dt="2022-10-17T14:37:10.282" v="611" actId="21"/>
          <ac:spMkLst>
            <pc:docMk/>
            <pc:sldMk cId="932484850" sldId="574"/>
            <ac:spMk id="2" creationId="{8CE121AC-7A09-FF4C-4AC7-FFC034D9484E}"/>
          </ac:spMkLst>
        </pc:spChg>
        <pc:spChg chg="del mod">
          <ac:chgData name="huw thomas" userId="247bd49e70cd239e" providerId="LiveId" clId="{946BA626-5CE1-4A05-AEF2-A89A43B2EBEC}" dt="2022-10-17T14:37:06.129" v="610" actId="21"/>
          <ac:spMkLst>
            <pc:docMk/>
            <pc:sldMk cId="932484850" sldId="574"/>
            <ac:spMk id="3" creationId="{7FB0C88A-E4EB-D6F4-F521-D7AC844905FC}"/>
          </ac:spMkLst>
        </pc:spChg>
        <pc:spChg chg="del">
          <ac:chgData name="huw thomas" userId="247bd49e70cd239e" providerId="LiveId" clId="{946BA626-5CE1-4A05-AEF2-A89A43B2EBEC}" dt="2022-10-17T14:37:18.646" v="612" actId="21"/>
          <ac:spMkLst>
            <pc:docMk/>
            <pc:sldMk cId="932484850" sldId="574"/>
            <ac:spMk id="4" creationId="{878B6554-432C-B2C1-DDCA-0FDA1850DB09}"/>
          </ac:spMkLst>
        </pc:spChg>
        <pc:spChg chg="add mod">
          <ac:chgData name="huw thomas" userId="247bd49e70cd239e" providerId="LiveId" clId="{946BA626-5CE1-4A05-AEF2-A89A43B2EBEC}" dt="2022-10-17T14:54:19.776" v="931" actId="1076"/>
          <ac:spMkLst>
            <pc:docMk/>
            <pc:sldMk cId="932484850" sldId="574"/>
            <ac:spMk id="5" creationId="{D7569347-D231-2BFF-DD17-257F7529FF2A}"/>
          </ac:spMkLst>
        </pc:spChg>
        <pc:picChg chg="add mod">
          <ac:chgData name="huw thomas" userId="247bd49e70cd239e" providerId="LiveId" clId="{946BA626-5CE1-4A05-AEF2-A89A43B2EBEC}" dt="2022-10-17T14:57:26.152" v="963" actId="1076"/>
          <ac:picMkLst>
            <pc:docMk/>
            <pc:sldMk cId="932484850" sldId="574"/>
            <ac:picMk id="1026" creationId="{0EC881CA-A402-A010-6685-2601242D981A}"/>
          </ac:picMkLst>
        </pc:picChg>
        <pc:picChg chg="add mod">
          <ac:chgData name="huw thomas" userId="247bd49e70cd239e" providerId="LiveId" clId="{946BA626-5CE1-4A05-AEF2-A89A43B2EBEC}" dt="2022-10-17T14:57:11.377" v="960" actId="14100"/>
          <ac:picMkLst>
            <pc:docMk/>
            <pc:sldMk cId="932484850" sldId="574"/>
            <ac:picMk id="1028" creationId="{841D87B2-AF83-CE4A-BB5C-52A86FF75293}"/>
          </ac:picMkLst>
        </pc:picChg>
        <pc:picChg chg="add mod">
          <ac:chgData name="huw thomas" userId="247bd49e70cd239e" providerId="LiveId" clId="{946BA626-5CE1-4A05-AEF2-A89A43B2EBEC}" dt="2022-10-17T14:56:57.295" v="955" actId="1076"/>
          <ac:picMkLst>
            <pc:docMk/>
            <pc:sldMk cId="932484850" sldId="574"/>
            <ac:picMk id="1030" creationId="{5FCC322C-E56D-1B4E-E4AE-688E5867A00E}"/>
          </ac:picMkLst>
        </pc:picChg>
        <pc:picChg chg="add mod">
          <ac:chgData name="huw thomas" userId="247bd49e70cd239e" providerId="LiveId" clId="{946BA626-5CE1-4A05-AEF2-A89A43B2EBEC}" dt="2022-10-17T14:56:59.696" v="956" actId="1076"/>
          <ac:picMkLst>
            <pc:docMk/>
            <pc:sldMk cId="932484850" sldId="574"/>
            <ac:picMk id="1032" creationId="{E41D2FD4-2483-0E40-381F-929C0BEF0455}"/>
          </ac:picMkLst>
        </pc:picChg>
      </pc:sldChg>
      <pc:sldChg chg="modSp del mod">
        <pc:chgData name="huw thomas" userId="247bd49e70cd239e" providerId="LiveId" clId="{946BA626-5CE1-4A05-AEF2-A89A43B2EBEC}" dt="2022-10-17T15:34:46.837" v="1438" actId="1076"/>
        <pc:sldMkLst>
          <pc:docMk/>
          <pc:sldMk cId="3281093974" sldId="575"/>
        </pc:sldMkLst>
        <pc:spChg chg="mod">
          <ac:chgData name="huw thomas" userId="247bd49e70cd239e" providerId="LiveId" clId="{946BA626-5CE1-4A05-AEF2-A89A43B2EBEC}" dt="2022-10-17T15:34:46.837" v="1438" actId="1076"/>
          <ac:spMkLst>
            <pc:docMk/>
            <pc:sldMk cId="3281093974" sldId="575"/>
            <ac:spMk id="2" creationId="{00000000-0000-0000-0000-000000000000}"/>
          </ac:spMkLst>
        </pc:spChg>
        <pc:picChg chg="mod">
          <ac:chgData name="huw thomas" userId="247bd49e70cd239e" providerId="LiveId" clId="{946BA626-5CE1-4A05-AEF2-A89A43B2EBEC}" dt="2022-10-17T14:46:21.479" v="823" actId="1076"/>
          <ac:picMkLst>
            <pc:docMk/>
            <pc:sldMk cId="3281093974" sldId="575"/>
            <ac:picMk id="4" creationId="{879440FC-95E4-3F4F-AD48-3AE03A424D21}"/>
          </ac:picMkLst>
        </pc:picChg>
      </pc:sldChg>
      <pc:sldChg chg="modSp new mod">
        <pc:chgData name="huw thomas" userId="247bd49e70cd239e" providerId="LiveId" clId="{946BA626-5CE1-4A05-AEF2-A89A43B2EBEC}" dt="2022-10-17T15:18:18.542" v="1371" actId="20577"/>
        <pc:sldMkLst>
          <pc:docMk/>
          <pc:sldMk cId="1662730031" sldId="576"/>
        </pc:sldMkLst>
        <pc:spChg chg="mod">
          <ac:chgData name="huw thomas" userId="247bd49e70cd239e" providerId="LiveId" clId="{946BA626-5CE1-4A05-AEF2-A89A43B2EBEC}" dt="2022-10-17T15:16:09.990" v="1144" actId="120"/>
          <ac:spMkLst>
            <pc:docMk/>
            <pc:sldMk cId="1662730031" sldId="576"/>
            <ac:spMk id="2" creationId="{0D352F40-5660-C3CA-2EA5-72CF891F62C6}"/>
          </ac:spMkLst>
        </pc:spChg>
        <pc:spChg chg="mod">
          <ac:chgData name="huw thomas" userId="247bd49e70cd239e" providerId="LiveId" clId="{946BA626-5CE1-4A05-AEF2-A89A43B2EBEC}" dt="2022-10-17T15:18:18.542" v="1371" actId="20577"/>
          <ac:spMkLst>
            <pc:docMk/>
            <pc:sldMk cId="1662730031" sldId="576"/>
            <ac:spMk id="3" creationId="{E0E6420A-4865-6576-16DB-168A4FC6B586}"/>
          </ac:spMkLst>
        </pc:spChg>
      </pc:sldChg>
      <pc:sldMasterChg chg="delSldLayout">
        <pc:chgData name="huw thomas" userId="247bd49e70cd239e" providerId="LiveId" clId="{946BA626-5CE1-4A05-AEF2-A89A43B2EBEC}" dt="2022-10-17T14:29:08.877" v="603" actId="2696"/>
        <pc:sldMasterMkLst>
          <pc:docMk/>
          <pc:sldMasterMk cId="637017333" sldId="2147483648"/>
        </pc:sldMasterMkLst>
        <pc:sldLayoutChg chg="del">
          <pc:chgData name="huw thomas" userId="247bd49e70cd239e" providerId="LiveId" clId="{946BA626-5CE1-4A05-AEF2-A89A43B2EBEC}" dt="2022-10-17T14:29:08.877" v="603" actId="2696"/>
          <pc:sldLayoutMkLst>
            <pc:docMk/>
            <pc:sldMasterMk cId="637017333" sldId="2147483648"/>
            <pc:sldLayoutMk cId="1907348653" sldId="2147483660"/>
          </pc:sldLayoutMkLst>
        </pc:sldLayoutChg>
      </pc:sldMasterChg>
    </pc:docChg>
  </pc:docChgLst>
  <pc:docChgLst>
    <pc:chgData name="huw thomas" userId="247bd49e70cd239e" providerId="LiveId" clId="{B401CF3F-4C5B-4755-B706-873472DDA9DC}"/>
    <pc:docChg chg="custSel addSld modSld modNotesMaster modHandout">
      <pc:chgData name="huw thomas" userId="247bd49e70cd239e" providerId="LiveId" clId="{B401CF3F-4C5B-4755-B706-873472DDA9DC}" dt="2021-10-13T17:42:34.087" v="276"/>
      <pc:docMkLst>
        <pc:docMk/>
      </pc:docMkLst>
      <pc:sldChg chg="modSp mod">
        <pc:chgData name="huw thomas" userId="247bd49e70cd239e" providerId="LiveId" clId="{B401CF3F-4C5B-4755-B706-873472DDA9DC}" dt="2021-10-13T17:25:29.558" v="130" actId="20577"/>
        <pc:sldMkLst>
          <pc:docMk/>
          <pc:sldMk cId="2537598040" sldId="259"/>
        </pc:sldMkLst>
        <pc:spChg chg="mod">
          <ac:chgData name="huw thomas" userId="247bd49e70cd239e" providerId="LiveId" clId="{B401CF3F-4C5B-4755-B706-873472DDA9DC}" dt="2021-10-13T17:25:29.558" v="130" actId="20577"/>
          <ac:spMkLst>
            <pc:docMk/>
            <pc:sldMk cId="2537598040" sldId="259"/>
            <ac:spMk id="4" creationId="{1F81288B-E3FA-407A-B824-7E612ED6237D}"/>
          </ac:spMkLst>
        </pc:spChg>
      </pc:sldChg>
      <pc:sldChg chg="modNotes">
        <pc:chgData name="huw thomas" userId="247bd49e70cd239e" providerId="LiveId" clId="{B401CF3F-4C5B-4755-B706-873472DDA9DC}" dt="2021-10-13T17:42:34.087" v="276"/>
        <pc:sldMkLst>
          <pc:docMk/>
          <pc:sldMk cId="3421109033" sldId="280"/>
        </pc:sldMkLst>
      </pc:sldChg>
      <pc:sldChg chg="addSp delSp modSp mod">
        <pc:chgData name="huw thomas" userId="247bd49e70cd239e" providerId="LiveId" clId="{B401CF3F-4C5B-4755-B706-873472DDA9DC}" dt="2021-10-13T17:38:18.260" v="245"/>
        <pc:sldMkLst>
          <pc:docMk/>
          <pc:sldMk cId="2341118586" sldId="498"/>
        </pc:sldMkLst>
        <pc:spChg chg="del">
          <ac:chgData name="huw thomas" userId="247bd49e70cd239e" providerId="LiveId" clId="{B401CF3F-4C5B-4755-B706-873472DDA9DC}" dt="2021-10-13T17:26:43.974" v="212" actId="21"/>
          <ac:spMkLst>
            <pc:docMk/>
            <pc:sldMk cId="2341118586" sldId="498"/>
            <ac:spMk id="2" creationId="{00000000-0000-0000-0000-000000000000}"/>
          </ac:spMkLst>
        </pc:spChg>
        <pc:spChg chg="add mod">
          <ac:chgData name="huw thomas" userId="247bd49e70cd239e" providerId="LiveId" clId="{B401CF3F-4C5B-4755-B706-873472DDA9DC}" dt="2021-10-13T17:27:37.254" v="238" actId="1076"/>
          <ac:spMkLst>
            <pc:docMk/>
            <pc:sldMk cId="2341118586" sldId="498"/>
            <ac:spMk id="3" creationId="{93D4D0B5-DF14-4ED0-810B-82A32832F9D0}"/>
          </ac:spMkLst>
        </pc:spChg>
        <pc:spChg chg="del">
          <ac:chgData name="huw thomas" userId="247bd49e70cd239e" providerId="LiveId" clId="{B401CF3F-4C5B-4755-B706-873472DDA9DC}" dt="2021-10-13T17:38:18.260" v="245"/>
          <ac:spMkLst>
            <pc:docMk/>
            <pc:sldMk cId="2341118586" sldId="498"/>
            <ac:spMk id="4" creationId="{2A95BFA9-6A1E-4D9E-B6DD-258CB3B4ECE1}"/>
          </ac:spMkLst>
        </pc:spChg>
        <pc:picChg chg="mod">
          <ac:chgData name="huw thomas" userId="247bd49e70cd239e" providerId="LiveId" clId="{B401CF3F-4C5B-4755-B706-873472DDA9DC}" dt="2021-10-13T17:27:34.555" v="237" actId="1076"/>
          <ac:picMkLst>
            <pc:docMk/>
            <pc:sldMk cId="2341118586" sldId="498"/>
            <ac:picMk id="5" creationId="{142ECCD4-FB03-5E4E-83E4-21979F3DCA47}"/>
          </ac:picMkLst>
        </pc:picChg>
      </pc:sldChg>
      <pc:sldChg chg="addSp modSp mod">
        <pc:chgData name="huw thomas" userId="247bd49e70cd239e" providerId="LiveId" clId="{B401CF3F-4C5B-4755-B706-873472DDA9DC}" dt="2021-10-13T17:33:45.804" v="244" actId="113"/>
        <pc:sldMkLst>
          <pc:docMk/>
          <pc:sldMk cId="1415207680" sldId="513"/>
        </pc:sldMkLst>
        <pc:spChg chg="add mod">
          <ac:chgData name="huw thomas" userId="247bd49e70cd239e" providerId="LiveId" clId="{B401CF3F-4C5B-4755-B706-873472DDA9DC}" dt="2021-10-13T17:33:45.804" v="244" actId="113"/>
          <ac:spMkLst>
            <pc:docMk/>
            <pc:sldMk cId="1415207680" sldId="513"/>
            <ac:spMk id="6" creationId="{7835E8E8-6B9B-43F3-9CF7-014D7763A3CA}"/>
          </ac:spMkLst>
        </pc:spChg>
      </pc:sldChg>
      <pc:sldChg chg="addSp delSp modSp new mod">
        <pc:chgData name="huw thomas" userId="247bd49e70cd239e" providerId="LiveId" clId="{B401CF3F-4C5B-4755-B706-873472DDA9DC}" dt="2021-10-13T17:41:43.401" v="275" actId="1076"/>
        <pc:sldMkLst>
          <pc:docMk/>
          <pc:sldMk cId="2763611557" sldId="567"/>
        </pc:sldMkLst>
        <pc:spChg chg="del">
          <ac:chgData name="huw thomas" userId="247bd49e70cd239e" providerId="LiveId" clId="{B401CF3F-4C5B-4755-B706-873472DDA9DC}" dt="2021-10-13T17:38:38.636" v="248" actId="21"/>
          <ac:spMkLst>
            <pc:docMk/>
            <pc:sldMk cId="2763611557" sldId="567"/>
            <ac:spMk id="2" creationId="{EBC46D4D-2AF6-4494-B925-A8C89DDB61EB}"/>
          </ac:spMkLst>
        </pc:spChg>
        <pc:spChg chg="del">
          <ac:chgData name="huw thomas" userId="247bd49e70cd239e" providerId="LiveId" clId="{B401CF3F-4C5B-4755-B706-873472DDA9DC}" dt="2021-10-13T17:38:31.216" v="247"/>
          <ac:spMkLst>
            <pc:docMk/>
            <pc:sldMk cId="2763611557" sldId="567"/>
            <ac:spMk id="3" creationId="{958D2CE8-46AF-48B4-B0DD-476C6E053A16}"/>
          </ac:spMkLst>
        </pc:spChg>
        <pc:spChg chg="add mod">
          <ac:chgData name="huw thomas" userId="247bd49e70cd239e" providerId="LiveId" clId="{B401CF3F-4C5B-4755-B706-873472DDA9DC}" dt="2021-10-13T17:41:35.144" v="273" actId="1076"/>
          <ac:spMkLst>
            <pc:docMk/>
            <pc:sldMk cId="2763611557" sldId="567"/>
            <ac:spMk id="6" creationId="{969A6732-89CC-4CBD-803F-F787B5E6C8D9}"/>
          </ac:spMkLst>
        </pc:spChg>
        <pc:spChg chg="add mod">
          <ac:chgData name="huw thomas" userId="247bd49e70cd239e" providerId="LiveId" clId="{B401CF3F-4C5B-4755-B706-873472DDA9DC}" dt="2021-10-13T17:41:43.401" v="275" actId="1076"/>
          <ac:spMkLst>
            <pc:docMk/>
            <pc:sldMk cId="2763611557" sldId="567"/>
            <ac:spMk id="8" creationId="{FCF9D02A-270F-49BF-8ECF-5134175FAD83}"/>
          </ac:spMkLst>
        </pc:spChg>
        <pc:spChg chg="add mod">
          <ac:chgData name="huw thomas" userId="247bd49e70cd239e" providerId="LiveId" clId="{B401CF3F-4C5B-4755-B706-873472DDA9DC}" dt="2021-10-13T17:41:39.718" v="274" actId="1076"/>
          <ac:spMkLst>
            <pc:docMk/>
            <pc:sldMk cId="2763611557" sldId="567"/>
            <ac:spMk id="10" creationId="{2E8CFF01-699F-41FB-8A34-E288394E429E}"/>
          </ac:spMkLst>
        </pc:spChg>
        <pc:picChg chg="add mod">
          <ac:chgData name="huw thomas" userId="247bd49e70cd239e" providerId="LiveId" clId="{B401CF3F-4C5B-4755-B706-873472DDA9DC}" dt="2021-10-13T17:41:32.059" v="272" actId="1076"/>
          <ac:picMkLst>
            <pc:docMk/>
            <pc:sldMk cId="2763611557" sldId="567"/>
            <ac:picMk id="4" creationId="{B87AF153-9061-44B2-98CD-093FFE4E92B8}"/>
          </ac:picMkLst>
        </pc:picChg>
      </pc:sldChg>
    </pc:docChg>
  </pc:docChgLst>
  <pc:docChgLst>
    <pc:chgData name="huw thomas" userId="247bd49e70cd239e" providerId="LiveId" clId="{A45875E9-5A49-4B6B-8E1F-7CAEE2D05C9E}"/>
    <pc:docChg chg="modSld">
      <pc:chgData name="huw thomas" userId="247bd49e70cd239e" providerId="LiveId" clId="{A45875E9-5A49-4B6B-8E1F-7CAEE2D05C9E}" dt="2022-02-02T13:38:08.751" v="76" actId="20577"/>
      <pc:docMkLst>
        <pc:docMk/>
      </pc:docMkLst>
      <pc:sldChg chg="modSp mod">
        <pc:chgData name="huw thomas" userId="247bd49e70cd239e" providerId="LiveId" clId="{A45875E9-5A49-4B6B-8E1F-7CAEE2D05C9E}" dt="2022-02-02T13:21:57.168" v="43" actId="207"/>
        <pc:sldMkLst>
          <pc:docMk/>
          <pc:sldMk cId="2273573025" sldId="503"/>
        </pc:sldMkLst>
        <pc:spChg chg="mod">
          <ac:chgData name="huw thomas" userId="247bd49e70cd239e" providerId="LiveId" clId="{A45875E9-5A49-4B6B-8E1F-7CAEE2D05C9E}" dt="2022-02-02T13:21:57.168" v="43" actId="207"/>
          <ac:spMkLst>
            <pc:docMk/>
            <pc:sldMk cId="2273573025" sldId="503"/>
            <ac:spMk id="3" creationId="{C16C033B-A22D-9F4E-A800-1F418B545F23}"/>
          </ac:spMkLst>
        </pc:spChg>
      </pc:sldChg>
      <pc:sldChg chg="modNotesTx">
        <pc:chgData name="huw thomas" userId="247bd49e70cd239e" providerId="LiveId" clId="{A45875E9-5A49-4B6B-8E1F-7CAEE2D05C9E}" dt="2022-02-02T13:32:28.662" v="44" actId="20577"/>
        <pc:sldMkLst>
          <pc:docMk/>
          <pc:sldMk cId="637180858" sldId="506"/>
        </pc:sldMkLst>
      </pc:sldChg>
      <pc:sldChg chg="modSp mod">
        <pc:chgData name="huw thomas" userId="247bd49e70cd239e" providerId="LiveId" clId="{A45875E9-5A49-4B6B-8E1F-7CAEE2D05C9E}" dt="2022-02-02T13:38:08.751" v="76" actId="20577"/>
        <pc:sldMkLst>
          <pc:docMk/>
          <pc:sldMk cId="3201658512" sldId="555"/>
        </pc:sldMkLst>
        <pc:spChg chg="mod">
          <ac:chgData name="huw thomas" userId="247bd49e70cd239e" providerId="LiveId" clId="{A45875E9-5A49-4B6B-8E1F-7CAEE2D05C9E}" dt="2022-02-02T13:38:08.751" v="76" actId="20577"/>
          <ac:spMkLst>
            <pc:docMk/>
            <pc:sldMk cId="3201658512" sldId="555"/>
            <ac:spMk id="2" creationId="{3DE5313B-046B-5D47-AAF1-96B1EE7392D3}"/>
          </ac:spMkLst>
        </pc:spChg>
      </pc:sldChg>
      <pc:sldChg chg="modSp mod">
        <pc:chgData name="huw thomas" userId="247bd49e70cd239e" providerId="LiveId" clId="{A45875E9-5A49-4B6B-8E1F-7CAEE2D05C9E}" dt="2022-02-02T13:12:41.679" v="39" actId="20577"/>
        <pc:sldMkLst>
          <pc:docMk/>
          <pc:sldMk cId="3036104172" sldId="566"/>
        </pc:sldMkLst>
        <pc:spChg chg="mod">
          <ac:chgData name="huw thomas" userId="247bd49e70cd239e" providerId="LiveId" clId="{A45875E9-5A49-4B6B-8E1F-7CAEE2D05C9E}" dt="2022-02-02T13:12:41.679" v="39" actId="20577"/>
          <ac:spMkLst>
            <pc:docMk/>
            <pc:sldMk cId="3036104172" sldId="566"/>
            <ac:spMk id="3" creationId="{740FEFF4-FDD2-4666-B45B-2C363ACBC0DA}"/>
          </ac:spMkLst>
        </pc:spChg>
      </pc:sldChg>
    </pc:docChg>
  </pc:docChgLst>
  <pc:docChgLst>
    <pc:chgData name="huw thomas" userId="247bd49e70cd239e" providerId="LiveId" clId="{879541A3-CD5B-445A-88A5-46417106502B}"/>
    <pc:docChg chg="undo custSel addSld delSld modSld sldOrd">
      <pc:chgData name="huw thomas" userId="247bd49e70cd239e" providerId="LiveId" clId="{879541A3-CD5B-445A-88A5-46417106502B}" dt="2022-05-18T10:50:13.225" v="1286"/>
      <pc:docMkLst>
        <pc:docMk/>
      </pc:docMkLst>
      <pc:sldChg chg="modSp mod">
        <pc:chgData name="huw thomas" userId="247bd49e70cd239e" providerId="LiveId" clId="{879541A3-CD5B-445A-88A5-46417106502B}" dt="2022-05-15T10:17:13.537" v="1" actId="113"/>
        <pc:sldMkLst>
          <pc:docMk/>
          <pc:sldMk cId="2537598040" sldId="259"/>
        </pc:sldMkLst>
        <pc:spChg chg="mod">
          <ac:chgData name="huw thomas" userId="247bd49e70cd239e" providerId="LiveId" clId="{879541A3-CD5B-445A-88A5-46417106502B}" dt="2022-05-15T10:17:13.537" v="1" actId="113"/>
          <ac:spMkLst>
            <pc:docMk/>
            <pc:sldMk cId="2537598040" sldId="259"/>
            <ac:spMk id="4" creationId="{1F81288B-E3FA-407A-B824-7E612ED6237D}"/>
          </ac:spMkLst>
        </pc:spChg>
      </pc:sldChg>
      <pc:sldChg chg="modSp mod">
        <pc:chgData name="huw thomas" userId="247bd49e70cd239e" providerId="LiveId" clId="{879541A3-CD5B-445A-88A5-46417106502B}" dt="2022-05-15T11:03:35.652" v="858" actId="1076"/>
        <pc:sldMkLst>
          <pc:docMk/>
          <pc:sldMk cId="1485371197" sldId="278"/>
        </pc:sldMkLst>
        <pc:spChg chg="mod">
          <ac:chgData name="huw thomas" userId="247bd49e70cd239e" providerId="LiveId" clId="{879541A3-CD5B-445A-88A5-46417106502B}" dt="2022-05-15T11:03:32.100" v="857" actId="1076"/>
          <ac:spMkLst>
            <pc:docMk/>
            <pc:sldMk cId="1485371197" sldId="278"/>
            <ac:spMk id="10242" creationId="{00000000-0000-0000-0000-000000000000}"/>
          </ac:spMkLst>
        </pc:spChg>
        <pc:spChg chg="mod">
          <ac:chgData name="huw thomas" userId="247bd49e70cd239e" providerId="LiveId" clId="{879541A3-CD5B-445A-88A5-46417106502B}" dt="2022-05-15T11:03:35.652" v="858" actId="1076"/>
          <ac:spMkLst>
            <pc:docMk/>
            <pc:sldMk cId="1485371197" sldId="278"/>
            <ac:spMk id="51201" creationId="{00000000-0000-0000-0000-000000000000}"/>
          </ac:spMkLst>
        </pc:spChg>
      </pc:sldChg>
      <pc:sldChg chg="modSp mod">
        <pc:chgData name="huw thomas" userId="247bd49e70cd239e" providerId="LiveId" clId="{879541A3-CD5B-445A-88A5-46417106502B}" dt="2022-05-15T11:01:54.598" v="833" actId="1076"/>
        <pc:sldMkLst>
          <pc:docMk/>
          <pc:sldMk cId="2338308455" sldId="279"/>
        </pc:sldMkLst>
        <pc:spChg chg="mod">
          <ac:chgData name="huw thomas" userId="247bd49e70cd239e" providerId="LiveId" clId="{879541A3-CD5B-445A-88A5-46417106502B}" dt="2022-05-15T11:01:49.537" v="832" actId="14100"/>
          <ac:spMkLst>
            <pc:docMk/>
            <pc:sldMk cId="2338308455" sldId="279"/>
            <ac:spMk id="2" creationId="{00000000-0000-0000-0000-000000000000}"/>
          </ac:spMkLst>
        </pc:spChg>
        <pc:spChg chg="mod">
          <ac:chgData name="huw thomas" userId="247bd49e70cd239e" providerId="LiveId" clId="{879541A3-CD5B-445A-88A5-46417106502B}" dt="2022-05-15T11:01:54.598" v="833" actId="1076"/>
          <ac:spMkLst>
            <pc:docMk/>
            <pc:sldMk cId="2338308455" sldId="279"/>
            <ac:spMk id="48130" creationId="{00000000-0000-0000-0000-000000000000}"/>
          </ac:spMkLst>
        </pc:spChg>
        <pc:spChg chg="mod">
          <ac:chgData name="huw thomas" userId="247bd49e70cd239e" providerId="LiveId" clId="{879541A3-CD5B-445A-88A5-46417106502B}" dt="2022-05-15T11:01:33.372" v="827" actId="1076"/>
          <ac:spMkLst>
            <pc:docMk/>
            <pc:sldMk cId="2338308455" sldId="279"/>
            <ac:spMk id="52225" creationId="{00000000-0000-0000-0000-000000000000}"/>
          </ac:spMkLst>
        </pc:spChg>
      </pc:sldChg>
      <pc:sldChg chg="modSp del mod">
        <pc:chgData name="huw thomas" userId="247bd49e70cd239e" providerId="LiveId" clId="{879541A3-CD5B-445A-88A5-46417106502B}" dt="2022-05-18T10:48:26.429" v="1284" actId="2696"/>
        <pc:sldMkLst>
          <pc:docMk/>
          <pc:sldMk cId="1854966072" sldId="283"/>
        </pc:sldMkLst>
        <pc:spChg chg="mod">
          <ac:chgData name="huw thomas" userId="247bd49e70cd239e" providerId="LiveId" clId="{879541A3-CD5B-445A-88A5-46417106502B}" dt="2022-05-15T11:04:48.632" v="864" actId="1076"/>
          <ac:spMkLst>
            <pc:docMk/>
            <pc:sldMk cId="1854966072" sldId="283"/>
            <ac:spMk id="59394" creationId="{00000000-0000-0000-0000-000000000000}"/>
          </ac:spMkLst>
        </pc:spChg>
        <pc:picChg chg="mod">
          <ac:chgData name="huw thomas" userId="247bd49e70cd239e" providerId="LiveId" clId="{879541A3-CD5B-445A-88A5-46417106502B}" dt="2022-05-15T11:04:50.047" v="865" actId="1076"/>
          <ac:picMkLst>
            <pc:docMk/>
            <pc:sldMk cId="1854966072" sldId="283"/>
            <ac:picMk id="10" creationId="{00000000-0000-0000-0000-000000000000}"/>
          </ac:picMkLst>
        </pc:picChg>
      </pc:sldChg>
      <pc:sldChg chg="modSp mod">
        <pc:chgData name="huw thomas" userId="247bd49e70cd239e" providerId="LiveId" clId="{879541A3-CD5B-445A-88A5-46417106502B}" dt="2022-05-15T11:07:03.036" v="880" actId="1076"/>
        <pc:sldMkLst>
          <pc:docMk/>
          <pc:sldMk cId="1580591623" sldId="285"/>
        </pc:sldMkLst>
        <pc:graphicFrameChg chg="mod">
          <ac:chgData name="huw thomas" userId="247bd49e70cd239e" providerId="LiveId" clId="{879541A3-CD5B-445A-88A5-46417106502B}" dt="2022-05-15T11:07:03.036" v="880" actId="1076"/>
          <ac:graphicFrameMkLst>
            <pc:docMk/>
            <pc:sldMk cId="1580591623" sldId="285"/>
            <ac:graphicFrameMk id="7" creationId="{00000000-0000-0000-0000-000000000000}"/>
          </ac:graphicFrameMkLst>
        </pc:graphicFrameChg>
      </pc:sldChg>
      <pc:sldChg chg="modSp mod">
        <pc:chgData name="huw thomas" userId="247bd49e70cd239e" providerId="LiveId" clId="{879541A3-CD5B-445A-88A5-46417106502B}" dt="2022-05-15T11:02:26.204" v="838" actId="1076"/>
        <pc:sldMkLst>
          <pc:docMk/>
          <pc:sldMk cId="1220168246" sldId="304"/>
        </pc:sldMkLst>
        <pc:spChg chg="mod">
          <ac:chgData name="huw thomas" userId="247bd49e70cd239e" providerId="LiveId" clId="{879541A3-CD5B-445A-88A5-46417106502B}" dt="2022-05-15T11:02:21.533" v="837" actId="14100"/>
          <ac:spMkLst>
            <pc:docMk/>
            <pc:sldMk cId="1220168246" sldId="304"/>
            <ac:spMk id="5" creationId="{00000000-0000-0000-0000-000000000000}"/>
          </ac:spMkLst>
        </pc:spChg>
        <pc:spChg chg="mod">
          <ac:chgData name="huw thomas" userId="247bd49e70cd239e" providerId="LiveId" clId="{879541A3-CD5B-445A-88A5-46417106502B}" dt="2022-05-15T11:02:26.204" v="838" actId="1076"/>
          <ac:spMkLst>
            <pc:docMk/>
            <pc:sldMk cId="1220168246" sldId="304"/>
            <ac:spMk id="6" creationId="{00000000-0000-0000-0000-000000000000}"/>
          </ac:spMkLst>
        </pc:spChg>
      </pc:sldChg>
      <pc:sldChg chg="modSp mod modAnim">
        <pc:chgData name="huw thomas" userId="247bd49e70cd239e" providerId="LiveId" clId="{879541A3-CD5B-445A-88A5-46417106502B}" dt="2022-05-18T10:49:51.845" v="1285"/>
        <pc:sldMkLst>
          <pc:docMk/>
          <pc:sldMk cId="1046365319" sldId="305"/>
        </pc:sldMkLst>
        <pc:graphicFrameChg chg="mod">
          <ac:chgData name="huw thomas" userId="247bd49e70cd239e" providerId="LiveId" clId="{879541A3-CD5B-445A-88A5-46417106502B}" dt="2022-05-15T11:03:45.887" v="859" actId="14100"/>
          <ac:graphicFrameMkLst>
            <pc:docMk/>
            <pc:sldMk cId="1046365319" sldId="305"/>
            <ac:graphicFrameMk id="5" creationId="{00000000-0000-0000-0000-000000000000}"/>
          </ac:graphicFrameMkLst>
        </pc:graphicFrameChg>
      </pc:sldChg>
      <pc:sldChg chg="modSp mod modAnim">
        <pc:chgData name="huw thomas" userId="247bd49e70cd239e" providerId="LiveId" clId="{879541A3-CD5B-445A-88A5-46417106502B}" dt="2022-05-18T10:50:13.225" v="1286"/>
        <pc:sldMkLst>
          <pc:docMk/>
          <pc:sldMk cId="2001058232" sldId="307"/>
        </pc:sldMkLst>
        <pc:spChg chg="mod">
          <ac:chgData name="huw thomas" userId="247bd49e70cd239e" providerId="LiveId" clId="{879541A3-CD5B-445A-88A5-46417106502B}" dt="2022-05-15T11:05:17.298" v="870" actId="27636"/>
          <ac:spMkLst>
            <pc:docMk/>
            <pc:sldMk cId="2001058232" sldId="307"/>
            <ac:spMk id="4" creationId="{00000000-0000-0000-0000-000000000000}"/>
          </ac:spMkLst>
        </pc:spChg>
        <pc:graphicFrameChg chg="mod">
          <ac:chgData name="huw thomas" userId="247bd49e70cd239e" providerId="LiveId" clId="{879541A3-CD5B-445A-88A5-46417106502B}" dt="2022-05-15T11:06:03.605" v="878" actId="1076"/>
          <ac:graphicFrameMkLst>
            <pc:docMk/>
            <pc:sldMk cId="2001058232" sldId="307"/>
            <ac:graphicFrameMk id="6" creationId="{00000000-0000-0000-0000-000000000000}"/>
          </ac:graphicFrameMkLst>
        </pc:graphicFrameChg>
      </pc:sldChg>
      <pc:sldChg chg="del">
        <pc:chgData name="huw thomas" userId="247bd49e70cd239e" providerId="LiveId" clId="{879541A3-CD5B-445A-88A5-46417106502B}" dt="2022-05-15T11:06:57.862" v="879" actId="2696"/>
        <pc:sldMkLst>
          <pc:docMk/>
          <pc:sldMk cId="1448797683" sldId="308"/>
        </pc:sldMkLst>
      </pc:sldChg>
      <pc:sldChg chg="del">
        <pc:chgData name="huw thomas" userId="247bd49e70cd239e" providerId="LiveId" clId="{879541A3-CD5B-445A-88A5-46417106502B}" dt="2022-05-15T11:21:25.846" v="1023"/>
        <pc:sldMkLst>
          <pc:docMk/>
          <pc:sldMk cId="3408566936" sldId="308"/>
        </pc:sldMkLst>
      </pc:sldChg>
      <pc:sldChg chg="modSp mod">
        <pc:chgData name="huw thomas" userId="247bd49e70cd239e" providerId="LiveId" clId="{879541A3-CD5B-445A-88A5-46417106502B}" dt="2022-05-15T11:08:17.813" v="919" actId="20577"/>
        <pc:sldMkLst>
          <pc:docMk/>
          <pc:sldMk cId="1276925171" sldId="309"/>
        </pc:sldMkLst>
        <pc:spChg chg="mod">
          <ac:chgData name="huw thomas" userId="247bd49e70cd239e" providerId="LiveId" clId="{879541A3-CD5B-445A-88A5-46417106502B}" dt="2022-05-15T11:08:17.813" v="919" actId="20577"/>
          <ac:spMkLst>
            <pc:docMk/>
            <pc:sldMk cId="1276925171" sldId="309"/>
            <ac:spMk id="5" creationId="{00000000-0000-0000-0000-000000000000}"/>
          </ac:spMkLst>
        </pc:spChg>
        <pc:spChg chg="mod">
          <ac:chgData name="huw thomas" userId="247bd49e70cd239e" providerId="LiveId" clId="{879541A3-CD5B-445A-88A5-46417106502B}" dt="2022-05-15T11:08:13.292" v="912" actId="1076"/>
          <ac:spMkLst>
            <pc:docMk/>
            <pc:sldMk cId="1276925171" sldId="309"/>
            <ac:spMk id="6" creationId="{00000000-0000-0000-0000-000000000000}"/>
          </ac:spMkLst>
        </pc:spChg>
      </pc:sldChg>
      <pc:sldChg chg="modSp mod">
        <pc:chgData name="huw thomas" userId="247bd49e70cd239e" providerId="LiveId" clId="{879541A3-CD5B-445A-88A5-46417106502B}" dt="2022-05-15T11:53:46.089" v="1233" actId="1076"/>
        <pc:sldMkLst>
          <pc:docMk/>
          <pc:sldMk cId="2341118586" sldId="498"/>
        </pc:sldMkLst>
        <pc:spChg chg="mod">
          <ac:chgData name="huw thomas" userId="247bd49e70cd239e" providerId="LiveId" clId="{879541A3-CD5B-445A-88A5-46417106502B}" dt="2022-05-15T11:53:46.089" v="1233" actId="1076"/>
          <ac:spMkLst>
            <pc:docMk/>
            <pc:sldMk cId="2341118586" sldId="498"/>
            <ac:spMk id="3" creationId="{93D4D0B5-DF14-4ED0-810B-82A32832F9D0}"/>
          </ac:spMkLst>
        </pc:spChg>
        <pc:picChg chg="mod">
          <ac:chgData name="huw thomas" userId="247bd49e70cd239e" providerId="LiveId" clId="{879541A3-CD5B-445A-88A5-46417106502B}" dt="2022-05-15T11:53:18.804" v="1210" actId="1076"/>
          <ac:picMkLst>
            <pc:docMk/>
            <pc:sldMk cId="2341118586" sldId="498"/>
            <ac:picMk id="5" creationId="{142ECCD4-FB03-5E4E-83E4-21979F3DCA47}"/>
          </ac:picMkLst>
        </pc:picChg>
      </pc:sldChg>
      <pc:sldChg chg="modSp mod">
        <pc:chgData name="huw thomas" userId="247bd49e70cd239e" providerId="LiveId" clId="{879541A3-CD5B-445A-88A5-46417106502B}" dt="2022-05-15T10:29:30.655" v="110" actId="113"/>
        <pc:sldMkLst>
          <pc:docMk/>
          <pc:sldMk cId="107419116" sldId="499"/>
        </pc:sldMkLst>
        <pc:spChg chg="mod">
          <ac:chgData name="huw thomas" userId="247bd49e70cd239e" providerId="LiveId" clId="{879541A3-CD5B-445A-88A5-46417106502B}" dt="2022-05-15T10:29:30.655" v="110" actId="113"/>
          <ac:spMkLst>
            <pc:docMk/>
            <pc:sldMk cId="107419116" sldId="499"/>
            <ac:spMk id="3" creationId="{00000000-0000-0000-0000-000000000000}"/>
          </ac:spMkLst>
        </pc:spChg>
      </pc:sldChg>
      <pc:sldChg chg="modSp mod">
        <pc:chgData name="huw thomas" userId="247bd49e70cd239e" providerId="LiveId" clId="{879541A3-CD5B-445A-88A5-46417106502B}" dt="2022-05-15T10:34:00.834" v="114" actId="1076"/>
        <pc:sldMkLst>
          <pc:docMk/>
          <pc:sldMk cId="2149782030" sldId="505"/>
        </pc:sldMkLst>
        <pc:spChg chg="mod">
          <ac:chgData name="huw thomas" userId="247bd49e70cd239e" providerId="LiveId" clId="{879541A3-CD5B-445A-88A5-46417106502B}" dt="2022-05-15T10:33:46.378" v="112" actId="27636"/>
          <ac:spMkLst>
            <pc:docMk/>
            <pc:sldMk cId="2149782030" sldId="505"/>
            <ac:spMk id="2" creationId="{2C3BA36F-5271-0B49-9037-126189A191B3}"/>
          </ac:spMkLst>
        </pc:spChg>
        <pc:spChg chg="mod">
          <ac:chgData name="huw thomas" userId="247bd49e70cd239e" providerId="LiveId" clId="{879541A3-CD5B-445A-88A5-46417106502B}" dt="2022-05-15T10:34:00.834" v="114" actId="1076"/>
          <ac:spMkLst>
            <pc:docMk/>
            <pc:sldMk cId="2149782030" sldId="505"/>
            <ac:spMk id="4" creationId="{88488697-1747-BC4E-9F14-DD4E07CE3748}"/>
          </ac:spMkLst>
        </pc:spChg>
      </pc:sldChg>
      <pc:sldChg chg="modSp mod">
        <pc:chgData name="huw thomas" userId="247bd49e70cd239e" providerId="LiveId" clId="{879541A3-CD5B-445A-88A5-46417106502B}" dt="2022-05-15T10:35:12.642" v="136" actId="166"/>
        <pc:sldMkLst>
          <pc:docMk/>
          <pc:sldMk cId="637180858" sldId="506"/>
        </pc:sldMkLst>
        <pc:spChg chg="mod ord">
          <ac:chgData name="huw thomas" userId="247bd49e70cd239e" providerId="LiveId" clId="{879541A3-CD5B-445A-88A5-46417106502B}" dt="2022-05-15T10:35:12.642" v="136" actId="166"/>
          <ac:spMkLst>
            <pc:docMk/>
            <pc:sldMk cId="637180858" sldId="506"/>
            <ac:spMk id="2" creationId="{FE0B7712-1912-4D46-BDCC-B57A808F73C8}"/>
          </ac:spMkLst>
        </pc:spChg>
      </pc:sldChg>
      <pc:sldChg chg="addSp delSp modSp mod ord">
        <pc:chgData name="huw thomas" userId="247bd49e70cd239e" providerId="LiveId" clId="{879541A3-CD5B-445A-88A5-46417106502B}" dt="2022-05-15T10:43:55.900" v="690" actId="1076"/>
        <pc:sldMkLst>
          <pc:docMk/>
          <pc:sldMk cId="1252300731" sldId="507"/>
        </pc:sldMkLst>
        <pc:spChg chg="add mod">
          <ac:chgData name="huw thomas" userId="247bd49e70cd239e" providerId="LiveId" clId="{879541A3-CD5B-445A-88A5-46417106502B}" dt="2022-05-15T10:43:55.900" v="690" actId="1076"/>
          <ac:spMkLst>
            <pc:docMk/>
            <pc:sldMk cId="1252300731" sldId="507"/>
            <ac:spMk id="4" creationId="{35899744-68EF-493D-BA89-A155777A2782}"/>
          </ac:spMkLst>
        </pc:spChg>
        <pc:spChg chg="del">
          <ac:chgData name="huw thomas" userId="247bd49e70cd239e" providerId="LiveId" clId="{879541A3-CD5B-445A-88A5-46417106502B}" dt="2022-05-15T10:42:49.462" v="629" actId="21"/>
          <ac:spMkLst>
            <pc:docMk/>
            <pc:sldMk cId="1252300731" sldId="507"/>
            <ac:spMk id="6" creationId="{35B5D9C0-F56F-4648-A1CF-793B09266C77}"/>
          </ac:spMkLst>
        </pc:spChg>
        <pc:picChg chg="add mod modCrop">
          <ac:chgData name="huw thomas" userId="247bd49e70cd239e" providerId="LiveId" clId="{879541A3-CD5B-445A-88A5-46417106502B}" dt="2022-05-15T10:43:03.782" v="632" actId="1076"/>
          <ac:picMkLst>
            <pc:docMk/>
            <pc:sldMk cId="1252300731" sldId="507"/>
            <ac:picMk id="3" creationId="{A1AB5D2D-DEF7-99A9-525D-7FCBCC472844}"/>
          </ac:picMkLst>
        </pc:picChg>
        <pc:picChg chg="del">
          <ac:chgData name="huw thomas" userId="247bd49e70cd239e" providerId="LiveId" clId="{879541A3-CD5B-445A-88A5-46417106502B}" dt="2022-05-15T10:42:01.405" v="621" actId="21"/>
          <ac:picMkLst>
            <pc:docMk/>
            <pc:sldMk cId="1252300731" sldId="507"/>
            <ac:picMk id="5" creationId="{DDE1BCF6-87FF-244D-A8C2-0DB36A31E398}"/>
          </ac:picMkLst>
        </pc:picChg>
      </pc:sldChg>
      <pc:sldChg chg="modSp mod">
        <pc:chgData name="huw thomas" userId="247bd49e70cd239e" providerId="LiveId" clId="{879541A3-CD5B-445A-88A5-46417106502B}" dt="2022-05-15T10:54:38.996" v="817" actId="1076"/>
        <pc:sldMkLst>
          <pc:docMk/>
          <pc:sldMk cId="3793940103" sldId="508"/>
        </pc:sldMkLst>
        <pc:spChg chg="mod">
          <ac:chgData name="huw thomas" userId="247bd49e70cd239e" providerId="LiveId" clId="{879541A3-CD5B-445A-88A5-46417106502B}" dt="2022-05-15T10:53:40.667" v="808" actId="20577"/>
          <ac:spMkLst>
            <pc:docMk/>
            <pc:sldMk cId="3793940103" sldId="508"/>
            <ac:spMk id="2" creationId="{8F6B112D-6858-284A-956D-82D370433354}"/>
          </ac:spMkLst>
        </pc:spChg>
        <pc:spChg chg="mod">
          <ac:chgData name="huw thomas" userId="247bd49e70cd239e" providerId="LiveId" clId="{879541A3-CD5B-445A-88A5-46417106502B}" dt="2022-05-15T10:54:10.948" v="813" actId="14100"/>
          <ac:spMkLst>
            <pc:docMk/>
            <pc:sldMk cId="3793940103" sldId="508"/>
            <ac:spMk id="6" creationId="{1407D205-F4B9-174C-A19A-570D7CD82583}"/>
          </ac:spMkLst>
        </pc:spChg>
        <pc:spChg chg="mod">
          <ac:chgData name="huw thomas" userId="247bd49e70cd239e" providerId="LiveId" clId="{879541A3-CD5B-445A-88A5-46417106502B}" dt="2022-05-15T10:54:38.996" v="817" actId="1076"/>
          <ac:spMkLst>
            <pc:docMk/>
            <pc:sldMk cId="3793940103" sldId="508"/>
            <ac:spMk id="7" creationId="{9D6AC7CF-7F9E-EB47-898F-31F0296C08CB}"/>
          </ac:spMkLst>
        </pc:spChg>
      </pc:sldChg>
      <pc:sldChg chg="modSp mod">
        <pc:chgData name="huw thomas" userId="247bd49e70cd239e" providerId="LiveId" clId="{879541A3-CD5B-445A-88A5-46417106502B}" dt="2022-05-15T10:59:31.244" v="820" actId="14100"/>
        <pc:sldMkLst>
          <pc:docMk/>
          <pc:sldMk cId="2316823098" sldId="519"/>
        </pc:sldMkLst>
        <pc:picChg chg="mod">
          <ac:chgData name="huw thomas" userId="247bd49e70cd239e" providerId="LiveId" clId="{879541A3-CD5B-445A-88A5-46417106502B}" dt="2022-05-15T10:59:31.244" v="820" actId="14100"/>
          <ac:picMkLst>
            <pc:docMk/>
            <pc:sldMk cId="2316823098" sldId="519"/>
            <ac:picMk id="5" creationId="{EE7A1387-15E2-674E-AC3E-021EDC8B2567}"/>
          </ac:picMkLst>
        </pc:picChg>
      </pc:sldChg>
      <pc:sldChg chg="modSp mod">
        <pc:chgData name="huw thomas" userId="247bd49e70cd239e" providerId="LiveId" clId="{879541A3-CD5B-445A-88A5-46417106502B}" dt="2022-05-15T11:10:39.499" v="964" actId="20577"/>
        <pc:sldMkLst>
          <pc:docMk/>
          <pc:sldMk cId="3551059251" sldId="521"/>
        </pc:sldMkLst>
        <pc:spChg chg="mod">
          <ac:chgData name="huw thomas" userId="247bd49e70cd239e" providerId="LiveId" clId="{879541A3-CD5B-445A-88A5-46417106502B}" dt="2022-05-15T11:10:39.499" v="964" actId="20577"/>
          <ac:spMkLst>
            <pc:docMk/>
            <pc:sldMk cId="3551059251" sldId="521"/>
            <ac:spMk id="3" creationId="{7F66C6A7-AC19-E343-A475-292D448C9849}"/>
          </ac:spMkLst>
        </pc:spChg>
        <pc:spChg chg="mod">
          <ac:chgData name="huw thomas" userId="247bd49e70cd239e" providerId="LiveId" clId="{879541A3-CD5B-445A-88A5-46417106502B}" dt="2022-05-15T11:09:27.460" v="938" actId="5793"/>
          <ac:spMkLst>
            <pc:docMk/>
            <pc:sldMk cId="3551059251" sldId="521"/>
            <ac:spMk id="7" creationId="{4A949013-AC7B-8F4B-90DD-1171EA6AD83F}"/>
          </ac:spMkLst>
        </pc:spChg>
        <pc:picChg chg="mod">
          <ac:chgData name="huw thomas" userId="247bd49e70cd239e" providerId="LiveId" clId="{879541A3-CD5B-445A-88A5-46417106502B}" dt="2022-05-15T11:09:16.492" v="932" actId="1076"/>
          <ac:picMkLst>
            <pc:docMk/>
            <pc:sldMk cId="3551059251" sldId="521"/>
            <ac:picMk id="4" creationId="{2FF1CAC1-8181-8E4B-8B83-4AEC567CF49F}"/>
          </ac:picMkLst>
        </pc:picChg>
        <pc:picChg chg="mod">
          <ac:chgData name="huw thomas" userId="247bd49e70cd239e" providerId="LiveId" clId="{879541A3-CD5B-445A-88A5-46417106502B}" dt="2022-05-15T11:09:21.044" v="933" actId="1076"/>
          <ac:picMkLst>
            <pc:docMk/>
            <pc:sldMk cId="3551059251" sldId="521"/>
            <ac:picMk id="8" creationId="{E4378C50-61E4-6347-AB24-3D1C618187A0}"/>
          </ac:picMkLst>
        </pc:picChg>
      </pc:sldChg>
      <pc:sldChg chg="modSp mod">
        <pc:chgData name="huw thomas" userId="247bd49e70cd239e" providerId="LiveId" clId="{879541A3-CD5B-445A-88A5-46417106502B}" dt="2022-05-15T11:17:51.411" v="986" actId="1076"/>
        <pc:sldMkLst>
          <pc:docMk/>
          <pc:sldMk cId="1192911450" sldId="523"/>
        </pc:sldMkLst>
        <pc:spChg chg="mod">
          <ac:chgData name="huw thomas" userId="247bd49e70cd239e" providerId="LiveId" clId="{879541A3-CD5B-445A-88A5-46417106502B}" dt="2022-05-15T11:17:30.291" v="984" actId="14100"/>
          <ac:spMkLst>
            <pc:docMk/>
            <pc:sldMk cId="1192911450" sldId="523"/>
            <ac:spMk id="2" creationId="{8EB45564-008C-CC42-B330-F0F987ADA86E}"/>
          </ac:spMkLst>
        </pc:spChg>
        <pc:spChg chg="mod">
          <ac:chgData name="huw thomas" userId="247bd49e70cd239e" providerId="LiveId" clId="{879541A3-CD5B-445A-88A5-46417106502B}" dt="2022-05-15T11:17:51.411" v="986" actId="1076"/>
          <ac:spMkLst>
            <pc:docMk/>
            <pc:sldMk cId="1192911450" sldId="523"/>
            <ac:spMk id="4" creationId="{EAF4CEF8-B6A5-FD46-A6C1-2AC4106C99FD}"/>
          </ac:spMkLst>
        </pc:spChg>
      </pc:sldChg>
      <pc:sldChg chg="modSp mod">
        <pc:chgData name="huw thomas" userId="247bd49e70cd239e" providerId="LiveId" clId="{879541A3-CD5B-445A-88A5-46417106502B}" dt="2022-05-15T11:20:56.435" v="1022" actId="1076"/>
        <pc:sldMkLst>
          <pc:docMk/>
          <pc:sldMk cId="3201658512" sldId="555"/>
        </pc:sldMkLst>
        <pc:spChg chg="mod">
          <ac:chgData name="huw thomas" userId="247bd49e70cd239e" providerId="LiveId" clId="{879541A3-CD5B-445A-88A5-46417106502B}" dt="2022-05-15T11:18:42.336" v="1008" actId="20577"/>
          <ac:spMkLst>
            <pc:docMk/>
            <pc:sldMk cId="3201658512" sldId="555"/>
            <ac:spMk id="2" creationId="{3DE5313B-046B-5D47-AAF1-96B1EE7392D3}"/>
          </ac:spMkLst>
        </pc:spChg>
        <pc:spChg chg="mod">
          <ac:chgData name="huw thomas" userId="247bd49e70cd239e" providerId="LiveId" clId="{879541A3-CD5B-445A-88A5-46417106502B}" dt="2022-05-15T11:20:56.435" v="1022" actId="1076"/>
          <ac:spMkLst>
            <pc:docMk/>
            <pc:sldMk cId="3201658512" sldId="555"/>
            <ac:spMk id="3" creationId="{59414A4E-68E1-7142-8535-705739E9173A}"/>
          </ac:spMkLst>
        </pc:spChg>
      </pc:sldChg>
      <pc:sldChg chg="modSp mod">
        <pc:chgData name="huw thomas" userId="247bd49e70cd239e" providerId="LiveId" clId="{879541A3-CD5B-445A-88A5-46417106502B}" dt="2022-05-15T11:11:10.540" v="965" actId="1076"/>
        <pc:sldMkLst>
          <pc:docMk/>
          <pc:sldMk cId="2824418967" sldId="557"/>
        </pc:sldMkLst>
        <pc:picChg chg="mod">
          <ac:chgData name="huw thomas" userId="247bd49e70cd239e" providerId="LiveId" clId="{879541A3-CD5B-445A-88A5-46417106502B}" dt="2022-05-15T11:11:10.540" v="965" actId="1076"/>
          <ac:picMkLst>
            <pc:docMk/>
            <pc:sldMk cId="2824418967" sldId="557"/>
            <ac:picMk id="9" creationId="{5158D201-AD8C-EA49-8E28-7BCD482101A9}"/>
          </ac:picMkLst>
        </pc:picChg>
      </pc:sldChg>
      <pc:sldChg chg="modSp mod">
        <pc:chgData name="huw thomas" userId="247bd49e70cd239e" providerId="LiveId" clId="{879541A3-CD5B-445A-88A5-46417106502B}" dt="2022-05-15T11:23:42.715" v="1026" actId="14100"/>
        <pc:sldMkLst>
          <pc:docMk/>
          <pc:sldMk cId="3073084025" sldId="565"/>
        </pc:sldMkLst>
        <pc:spChg chg="mod">
          <ac:chgData name="huw thomas" userId="247bd49e70cd239e" providerId="LiveId" clId="{879541A3-CD5B-445A-88A5-46417106502B}" dt="2022-05-15T11:23:42.715" v="1026" actId="14100"/>
          <ac:spMkLst>
            <pc:docMk/>
            <pc:sldMk cId="3073084025" sldId="565"/>
            <ac:spMk id="3" creationId="{C900A56E-A43F-4ED0-A9B0-CFFB7982E633}"/>
          </ac:spMkLst>
        </pc:spChg>
      </pc:sldChg>
      <pc:sldChg chg="modSp mod">
        <pc:chgData name="huw thomas" userId="247bd49e70cd239e" providerId="LiveId" clId="{879541A3-CD5B-445A-88A5-46417106502B}" dt="2022-05-15T11:52:20.003" v="1208" actId="1076"/>
        <pc:sldMkLst>
          <pc:docMk/>
          <pc:sldMk cId="3036104172" sldId="566"/>
        </pc:sldMkLst>
        <pc:spChg chg="mod">
          <ac:chgData name="huw thomas" userId="247bd49e70cd239e" providerId="LiveId" clId="{879541A3-CD5B-445A-88A5-46417106502B}" dt="2022-05-15T11:52:20.003" v="1208" actId="1076"/>
          <ac:spMkLst>
            <pc:docMk/>
            <pc:sldMk cId="3036104172" sldId="566"/>
            <ac:spMk id="2" creationId="{7C30ABF6-75D5-4BF4-8421-C3D04BBA4895}"/>
          </ac:spMkLst>
        </pc:spChg>
        <pc:spChg chg="mod">
          <ac:chgData name="huw thomas" userId="247bd49e70cd239e" providerId="LiveId" clId="{879541A3-CD5B-445A-88A5-46417106502B}" dt="2022-05-15T11:52:17.290" v="1207" actId="1076"/>
          <ac:spMkLst>
            <pc:docMk/>
            <pc:sldMk cId="3036104172" sldId="566"/>
            <ac:spMk id="3" creationId="{740FEFF4-FDD2-4666-B45B-2C363ACBC0DA}"/>
          </ac:spMkLst>
        </pc:spChg>
      </pc:sldChg>
      <pc:sldChg chg="addSp modSp mod">
        <pc:chgData name="huw thomas" userId="247bd49e70cd239e" providerId="LiveId" clId="{879541A3-CD5B-445A-88A5-46417106502B}" dt="2022-05-15T11:55:20.638" v="1283" actId="20577"/>
        <pc:sldMkLst>
          <pc:docMk/>
          <pc:sldMk cId="2763611557" sldId="567"/>
        </pc:sldMkLst>
        <pc:spChg chg="add mod">
          <ac:chgData name="huw thomas" userId="247bd49e70cd239e" providerId="LiveId" clId="{879541A3-CD5B-445A-88A5-46417106502B}" dt="2022-05-15T11:55:20.638" v="1283" actId="20577"/>
          <ac:spMkLst>
            <pc:docMk/>
            <pc:sldMk cId="2763611557" sldId="567"/>
            <ac:spMk id="2" creationId="{1E7B9C32-FBDC-2332-9151-F06F447D6A5E}"/>
          </ac:spMkLst>
        </pc:spChg>
        <pc:spChg chg="mod">
          <ac:chgData name="huw thomas" userId="247bd49e70cd239e" providerId="LiveId" clId="{879541A3-CD5B-445A-88A5-46417106502B}" dt="2022-05-15T11:54:42.274" v="1259" actId="1076"/>
          <ac:spMkLst>
            <pc:docMk/>
            <pc:sldMk cId="2763611557" sldId="567"/>
            <ac:spMk id="6" creationId="{969A6732-89CC-4CBD-803F-F787B5E6C8D9}"/>
          </ac:spMkLst>
        </pc:spChg>
        <pc:spChg chg="mod">
          <ac:chgData name="huw thomas" userId="247bd49e70cd239e" providerId="LiveId" clId="{879541A3-CD5B-445A-88A5-46417106502B}" dt="2022-05-15T11:54:46.154" v="1260" actId="1076"/>
          <ac:spMkLst>
            <pc:docMk/>
            <pc:sldMk cId="2763611557" sldId="567"/>
            <ac:spMk id="8" creationId="{FCF9D02A-270F-49BF-8ECF-5134175FAD83}"/>
          </ac:spMkLst>
        </pc:spChg>
        <pc:spChg chg="mod">
          <ac:chgData name="huw thomas" userId="247bd49e70cd239e" providerId="LiveId" clId="{879541A3-CD5B-445A-88A5-46417106502B}" dt="2022-05-15T11:54:37.914" v="1258" actId="1076"/>
          <ac:spMkLst>
            <pc:docMk/>
            <pc:sldMk cId="2763611557" sldId="567"/>
            <ac:spMk id="10" creationId="{2E8CFF01-699F-41FB-8A34-E288394E429E}"/>
          </ac:spMkLst>
        </pc:spChg>
        <pc:picChg chg="mod">
          <ac:chgData name="huw thomas" userId="247bd49e70cd239e" providerId="LiveId" clId="{879541A3-CD5B-445A-88A5-46417106502B}" dt="2022-05-15T11:54:48.754" v="1261" actId="1076"/>
          <ac:picMkLst>
            <pc:docMk/>
            <pc:sldMk cId="2763611557" sldId="567"/>
            <ac:picMk id="4" creationId="{B87AF153-9061-44B2-98CD-093FFE4E92B8}"/>
          </ac:picMkLst>
        </pc:picChg>
      </pc:sldChg>
      <pc:sldChg chg="addSp delSp modSp new mod">
        <pc:chgData name="huw thomas" userId="247bd49e70cd239e" providerId="LiveId" clId="{879541A3-CD5B-445A-88A5-46417106502B}" dt="2022-05-15T10:52:28.700" v="800" actId="1076"/>
        <pc:sldMkLst>
          <pc:docMk/>
          <pc:sldMk cId="855874904" sldId="568"/>
        </pc:sldMkLst>
        <pc:spChg chg="del">
          <ac:chgData name="huw thomas" userId="247bd49e70cd239e" providerId="LiveId" clId="{879541A3-CD5B-445A-88A5-46417106502B}" dt="2022-05-15T10:51:31.162" v="781" actId="21"/>
          <ac:spMkLst>
            <pc:docMk/>
            <pc:sldMk cId="855874904" sldId="568"/>
            <ac:spMk id="2" creationId="{D6D3764A-2CB6-B3B9-EA5B-40DE52C4F6FD}"/>
          </ac:spMkLst>
        </pc:spChg>
        <pc:spChg chg="mod">
          <ac:chgData name="huw thomas" userId="247bd49e70cd239e" providerId="LiveId" clId="{879541A3-CD5B-445A-88A5-46417106502B}" dt="2022-05-15T10:52:28.700" v="800" actId="1076"/>
          <ac:spMkLst>
            <pc:docMk/>
            <pc:sldMk cId="855874904" sldId="568"/>
            <ac:spMk id="3" creationId="{6B572F7D-55F8-8059-1D0E-DED52AEA63E2}"/>
          </ac:spMkLst>
        </pc:spChg>
        <pc:spChg chg="add mod">
          <ac:chgData name="huw thomas" userId="247bd49e70cd239e" providerId="LiveId" clId="{879541A3-CD5B-445A-88A5-46417106502B}" dt="2022-05-15T10:52:22.837" v="799"/>
          <ac:spMkLst>
            <pc:docMk/>
            <pc:sldMk cId="855874904" sldId="568"/>
            <ac:spMk id="4" creationId="{E998C64F-2DEC-BD96-3D3D-62E53B6510E0}"/>
          </ac:spMkLst>
        </pc:spChg>
      </pc:sldChg>
      <pc:sldChg chg="addSp delSp modSp new mod modAnim">
        <pc:chgData name="huw thomas" userId="247bd49e70cd239e" providerId="LiveId" clId="{879541A3-CD5B-445A-88A5-46417106502B}" dt="2022-05-15T10:52:48.284" v="804" actId="1076"/>
        <pc:sldMkLst>
          <pc:docMk/>
          <pc:sldMk cId="4175697068" sldId="569"/>
        </pc:sldMkLst>
        <pc:spChg chg="del mod">
          <ac:chgData name="huw thomas" userId="247bd49e70cd239e" providerId="LiveId" clId="{879541A3-CD5B-445A-88A5-46417106502B}" dt="2022-05-15T10:52:19.135" v="798" actId="21"/>
          <ac:spMkLst>
            <pc:docMk/>
            <pc:sldMk cId="4175697068" sldId="569"/>
            <ac:spMk id="2" creationId="{57D2DD5C-033B-BE8F-C98C-9BF60A35755A}"/>
          </ac:spMkLst>
        </pc:spChg>
        <pc:spChg chg="del">
          <ac:chgData name="huw thomas" userId="247bd49e70cd239e" providerId="LiveId" clId="{879541A3-CD5B-445A-88A5-46417106502B}" dt="2022-05-15T10:47:16.652" v="692" actId="21"/>
          <ac:spMkLst>
            <pc:docMk/>
            <pc:sldMk cId="4175697068" sldId="569"/>
            <ac:spMk id="3" creationId="{D8CEDF94-6AF0-7D01-8B57-9C1E3BCC6B16}"/>
          </ac:spMkLst>
        </pc:spChg>
        <pc:spChg chg="add del mod">
          <ac:chgData name="huw thomas" userId="247bd49e70cd239e" providerId="LiveId" clId="{879541A3-CD5B-445A-88A5-46417106502B}" dt="2022-05-15T10:52:42.072" v="802" actId="21"/>
          <ac:spMkLst>
            <pc:docMk/>
            <pc:sldMk cId="4175697068" sldId="569"/>
            <ac:spMk id="6" creationId="{6ABC8D57-B091-74CF-A5B1-88959911BAC6}"/>
          </ac:spMkLst>
        </pc:spChg>
        <pc:picChg chg="add mod">
          <ac:chgData name="huw thomas" userId="247bd49e70cd239e" providerId="LiveId" clId="{879541A3-CD5B-445A-88A5-46417106502B}" dt="2022-05-15T10:52:48.284" v="804" actId="1076"/>
          <ac:picMkLst>
            <pc:docMk/>
            <pc:sldMk cId="4175697068" sldId="569"/>
            <ac:picMk id="4" creationId="{4B1E168F-879D-F4AC-66B4-9D50F61BA864}"/>
          </ac:picMkLst>
        </pc:picChg>
      </pc:sldChg>
      <pc:sldChg chg="modSp new mod">
        <pc:chgData name="huw thomas" userId="247bd49e70cd239e" providerId="LiveId" clId="{879541A3-CD5B-445A-88A5-46417106502B}" dt="2022-05-15T11:29:43.976" v="1099" actId="20577"/>
        <pc:sldMkLst>
          <pc:docMk/>
          <pc:sldMk cId="928560546" sldId="570"/>
        </pc:sldMkLst>
        <pc:spChg chg="mod">
          <ac:chgData name="huw thomas" userId="247bd49e70cd239e" providerId="LiveId" clId="{879541A3-CD5B-445A-88A5-46417106502B}" dt="2022-05-15T11:29:43.976" v="1099" actId="20577"/>
          <ac:spMkLst>
            <pc:docMk/>
            <pc:sldMk cId="928560546" sldId="570"/>
            <ac:spMk id="2" creationId="{F275916D-3515-8C83-9B53-36BAE3A0F9E3}"/>
          </ac:spMkLst>
        </pc:spChg>
        <pc:spChg chg="mod">
          <ac:chgData name="huw thomas" userId="247bd49e70cd239e" providerId="LiveId" clId="{879541A3-CD5B-445A-88A5-46417106502B}" dt="2022-05-15T11:29:26.242" v="1097" actId="1076"/>
          <ac:spMkLst>
            <pc:docMk/>
            <pc:sldMk cId="928560546" sldId="570"/>
            <ac:spMk id="3" creationId="{F8F18CB6-72A5-D676-51CB-EF3652B9C860}"/>
          </ac:spMkLst>
        </pc:spChg>
      </pc:sldChg>
      <pc:sldChg chg="addSp delSp modSp new mod">
        <pc:chgData name="huw thomas" userId="247bd49e70cd239e" providerId="LiveId" clId="{879541A3-CD5B-445A-88A5-46417106502B}" dt="2022-05-15T11:50:37.521" v="1148" actId="1076"/>
        <pc:sldMkLst>
          <pc:docMk/>
          <pc:sldMk cId="1897196601" sldId="571"/>
        </pc:sldMkLst>
        <pc:spChg chg="mod">
          <ac:chgData name="huw thomas" userId="247bd49e70cd239e" providerId="LiveId" clId="{879541A3-CD5B-445A-88A5-46417106502B}" dt="2022-05-15T11:49:48.703" v="1142" actId="1076"/>
          <ac:spMkLst>
            <pc:docMk/>
            <pc:sldMk cId="1897196601" sldId="571"/>
            <ac:spMk id="2" creationId="{7EC60B91-238C-27EB-88BD-EC5C797C26F4}"/>
          </ac:spMkLst>
        </pc:spChg>
        <pc:spChg chg="del">
          <ac:chgData name="huw thomas" userId="247bd49e70cd239e" providerId="LiveId" clId="{879541A3-CD5B-445A-88A5-46417106502B}" dt="2022-05-15T11:47:39.948" v="1103" actId="21"/>
          <ac:spMkLst>
            <pc:docMk/>
            <pc:sldMk cId="1897196601" sldId="571"/>
            <ac:spMk id="3" creationId="{1A6917DF-B542-E9A7-67C2-2D8805F0111D}"/>
          </ac:spMkLst>
        </pc:spChg>
        <pc:picChg chg="add mod modCrop">
          <ac:chgData name="huw thomas" userId="247bd49e70cd239e" providerId="LiveId" clId="{879541A3-CD5B-445A-88A5-46417106502B}" dt="2022-05-15T11:50:37.521" v="1148" actId="1076"/>
          <ac:picMkLst>
            <pc:docMk/>
            <pc:sldMk cId="1897196601" sldId="571"/>
            <ac:picMk id="5" creationId="{993301FD-236A-DB29-4485-86067437C89A}"/>
          </ac:picMkLst>
        </pc:pic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jpg"/><Relationship Id="rId1" Type="http://schemas.openxmlformats.org/officeDocument/2006/relationships/image" Target="../media/image38.png"/><Relationship Id="rId4" Type="http://schemas.openxmlformats.org/officeDocument/2006/relationships/image" Target="../media/image41.png"/></Relationships>
</file>

<file path=ppt/diagrams/_rels/drawing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jpg"/><Relationship Id="rId1" Type="http://schemas.openxmlformats.org/officeDocument/2006/relationships/image" Target="../media/image38.png"/><Relationship Id="rId4" Type="http://schemas.openxmlformats.org/officeDocument/2006/relationships/image" Target="../media/image41.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D46BD64-8154-8F4D-AA94-9AD1AB854819}" type="doc">
      <dgm:prSet loTypeId="urn:microsoft.com/office/officeart/2005/8/layout/hProcess9" loCatId="" qsTypeId="urn:microsoft.com/office/officeart/2005/8/quickstyle/simple4" qsCatId="simple" csTypeId="urn:microsoft.com/office/officeart/2005/8/colors/accent1_2" csCatId="accent1" phldr="1"/>
      <dgm:spPr/>
    </dgm:pt>
    <dgm:pt modelId="{0E9FF72D-A21E-424F-A74C-19112BDC1C7E}">
      <dgm:prSet phldrT="[Text]"/>
      <dgm:spPr>
        <a:solidFill>
          <a:srgbClr val="800000"/>
        </a:solidFill>
      </dgm:spPr>
      <dgm:t>
        <a:bodyPr/>
        <a:lstStyle/>
        <a:p>
          <a:r>
            <a:rPr lang="en-US" dirty="0">
              <a:latin typeface="Cambria" pitchFamily="18" charset="0"/>
            </a:rPr>
            <a:t>Profit</a:t>
          </a:r>
          <a:r>
            <a:rPr lang="en-US" dirty="0"/>
            <a:t> </a:t>
          </a:r>
        </a:p>
      </dgm:t>
    </dgm:pt>
    <dgm:pt modelId="{AE176993-4AAA-844D-A668-1FF4335DF798}" type="parTrans" cxnId="{429ABDC4-4F90-014E-A0AA-DC2C3C456929}">
      <dgm:prSet/>
      <dgm:spPr/>
      <dgm:t>
        <a:bodyPr/>
        <a:lstStyle/>
        <a:p>
          <a:endParaRPr lang="en-US"/>
        </a:p>
      </dgm:t>
    </dgm:pt>
    <dgm:pt modelId="{961F47D6-D6F1-664A-BD7B-6BEFD2A9F80E}" type="sibTrans" cxnId="{429ABDC4-4F90-014E-A0AA-DC2C3C456929}">
      <dgm:prSet/>
      <dgm:spPr/>
      <dgm:t>
        <a:bodyPr/>
        <a:lstStyle/>
        <a:p>
          <a:endParaRPr lang="en-US"/>
        </a:p>
      </dgm:t>
    </dgm:pt>
    <dgm:pt modelId="{09763EE0-DCB9-A04F-B711-0F44ADCD3FBB}">
      <dgm:prSet phldrT="[Text]"/>
      <dgm:spPr>
        <a:solidFill>
          <a:srgbClr val="800000"/>
        </a:solidFill>
      </dgm:spPr>
      <dgm:t>
        <a:bodyPr/>
        <a:lstStyle/>
        <a:p>
          <a:r>
            <a:rPr lang="en-US" dirty="0">
              <a:latin typeface="Cambria" pitchFamily="18" charset="0"/>
            </a:rPr>
            <a:t>Profit with purpose</a:t>
          </a:r>
        </a:p>
      </dgm:t>
    </dgm:pt>
    <dgm:pt modelId="{F0398F09-3B4D-F943-9EC6-1006C24F4F2F}" type="parTrans" cxnId="{F9E00579-9A3B-E943-B8B2-0BA1642FDA1C}">
      <dgm:prSet/>
      <dgm:spPr/>
      <dgm:t>
        <a:bodyPr/>
        <a:lstStyle/>
        <a:p>
          <a:endParaRPr lang="en-US"/>
        </a:p>
      </dgm:t>
    </dgm:pt>
    <dgm:pt modelId="{63770247-081D-3341-AFB2-E27DD53C4CE6}" type="sibTrans" cxnId="{F9E00579-9A3B-E943-B8B2-0BA1642FDA1C}">
      <dgm:prSet/>
      <dgm:spPr/>
      <dgm:t>
        <a:bodyPr/>
        <a:lstStyle/>
        <a:p>
          <a:endParaRPr lang="en-US"/>
        </a:p>
      </dgm:t>
    </dgm:pt>
    <dgm:pt modelId="{230BBDA9-8CC5-4245-BAA2-2B503D89A968}">
      <dgm:prSet phldrT="[Text]"/>
      <dgm:spPr>
        <a:solidFill>
          <a:srgbClr val="800000"/>
        </a:solidFill>
      </dgm:spPr>
      <dgm:t>
        <a:bodyPr/>
        <a:lstStyle/>
        <a:p>
          <a:r>
            <a:rPr lang="en-US" dirty="0">
              <a:latin typeface="Cambria" pitchFamily="18" charset="0"/>
            </a:rPr>
            <a:t>Social Business</a:t>
          </a:r>
        </a:p>
      </dgm:t>
    </dgm:pt>
    <dgm:pt modelId="{CC76C7C0-589A-AD4C-BE8F-9F0FF9DA9674}" type="parTrans" cxnId="{02608136-15EF-7A4D-B0C0-7684E198EE79}">
      <dgm:prSet/>
      <dgm:spPr/>
      <dgm:t>
        <a:bodyPr/>
        <a:lstStyle/>
        <a:p>
          <a:endParaRPr lang="en-US"/>
        </a:p>
      </dgm:t>
    </dgm:pt>
    <dgm:pt modelId="{D935985F-CD64-5944-818E-BAA554243564}" type="sibTrans" cxnId="{02608136-15EF-7A4D-B0C0-7684E198EE79}">
      <dgm:prSet/>
      <dgm:spPr/>
      <dgm:t>
        <a:bodyPr/>
        <a:lstStyle/>
        <a:p>
          <a:endParaRPr lang="en-US"/>
        </a:p>
      </dgm:t>
    </dgm:pt>
    <dgm:pt modelId="{073C957E-6784-0F4C-B460-6227EA969907}" type="pres">
      <dgm:prSet presAssocID="{6D46BD64-8154-8F4D-AA94-9AD1AB854819}" presName="CompostProcess" presStyleCnt="0">
        <dgm:presLayoutVars>
          <dgm:dir/>
          <dgm:resizeHandles val="exact"/>
        </dgm:presLayoutVars>
      </dgm:prSet>
      <dgm:spPr/>
    </dgm:pt>
    <dgm:pt modelId="{8E7514C6-AB57-5444-AC1F-BCA20994B810}" type="pres">
      <dgm:prSet presAssocID="{6D46BD64-8154-8F4D-AA94-9AD1AB854819}" presName="arrow" presStyleLbl="bgShp" presStyleIdx="0" presStyleCnt="1"/>
      <dgm:spPr>
        <a:solidFill>
          <a:srgbClr val="666366"/>
        </a:solidFill>
      </dgm:spPr>
    </dgm:pt>
    <dgm:pt modelId="{7BFB14FD-8B2A-D641-9FE3-5117277B5922}" type="pres">
      <dgm:prSet presAssocID="{6D46BD64-8154-8F4D-AA94-9AD1AB854819}" presName="linearProcess" presStyleCnt="0"/>
      <dgm:spPr/>
    </dgm:pt>
    <dgm:pt modelId="{703BC2B7-9D7E-FF4B-B162-FE089D597CE2}" type="pres">
      <dgm:prSet presAssocID="{0E9FF72D-A21E-424F-A74C-19112BDC1C7E}" presName="textNode" presStyleLbl="node1" presStyleIdx="0" presStyleCnt="3">
        <dgm:presLayoutVars>
          <dgm:bulletEnabled val="1"/>
        </dgm:presLayoutVars>
      </dgm:prSet>
      <dgm:spPr/>
    </dgm:pt>
    <dgm:pt modelId="{48175A2B-5A4F-BF4E-8581-F66DB6F79881}" type="pres">
      <dgm:prSet presAssocID="{961F47D6-D6F1-664A-BD7B-6BEFD2A9F80E}" presName="sibTrans" presStyleCnt="0"/>
      <dgm:spPr/>
    </dgm:pt>
    <dgm:pt modelId="{1D771AD9-0834-6C46-98BE-856CB5B34DEA}" type="pres">
      <dgm:prSet presAssocID="{09763EE0-DCB9-A04F-B711-0F44ADCD3FBB}" presName="textNode" presStyleLbl="node1" presStyleIdx="1" presStyleCnt="3">
        <dgm:presLayoutVars>
          <dgm:bulletEnabled val="1"/>
        </dgm:presLayoutVars>
      </dgm:prSet>
      <dgm:spPr/>
    </dgm:pt>
    <dgm:pt modelId="{448A7DDA-1F09-E240-AEE1-54AA8A8F54BF}" type="pres">
      <dgm:prSet presAssocID="{63770247-081D-3341-AFB2-E27DD53C4CE6}" presName="sibTrans" presStyleCnt="0"/>
      <dgm:spPr/>
    </dgm:pt>
    <dgm:pt modelId="{D59AE4EE-BC31-A64C-840F-D96EA0BEBCE2}" type="pres">
      <dgm:prSet presAssocID="{230BBDA9-8CC5-4245-BAA2-2B503D89A968}" presName="textNode" presStyleLbl="node1" presStyleIdx="2" presStyleCnt="3">
        <dgm:presLayoutVars>
          <dgm:bulletEnabled val="1"/>
        </dgm:presLayoutVars>
      </dgm:prSet>
      <dgm:spPr/>
    </dgm:pt>
  </dgm:ptLst>
  <dgm:cxnLst>
    <dgm:cxn modelId="{8B54D113-E7F7-194B-B1FD-E835DE3F7617}" type="presOf" srcId="{6D46BD64-8154-8F4D-AA94-9AD1AB854819}" destId="{073C957E-6784-0F4C-B460-6227EA969907}" srcOrd="0" destOrd="0" presId="urn:microsoft.com/office/officeart/2005/8/layout/hProcess9"/>
    <dgm:cxn modelId="{1AE8FE13-FE03-AC45-BB72-02E2CE2DD380}" type="presOf" srcId="{0E9FF72D-A21E-424F-A74C-19112BDC1C7E}" destId="{703BC2B7-9D7E-FF4B-B162-FE089D597CE2}" srcOrd="0" destOrd="0" presId="urn:microsoft.com/office/officeart/2005/8/layout/hProcess9"/>
    <dgm:cxn modelId="{02608136-15EF-7A4D-B0C0-7684E198EE79}" srcId="{6D46BD64-8154-8F4D-AA94-9AD1AB854819}" destId="{230BBDA9-8CC5-4245-BAA2-2B503D89A968}" srcOrd="2" destOrd="0" parTransId="{CC76C7C0-589A-AD4C-BE8F-9F0FF9DA9674}" sibTransId="{D935985F-CD64-5944-818E-BAA554243564}"/>
    <dgm:cxn modelId="{467BE143-D513-7342-849F-8E2A50A25A4A}" type="presOf" srcId="{09763EE0-DCB9-A04F-B711-0F44ADCD3FBB}" destId="{1D771AD9-0834-6C46-98BE-856CB5B34DEA}" srcOrd="0" destOrd="0" presId="urn:microsoft.com/office/officeart/2005/8/layout/hProcess9"/>
    <dgm:cxn modelId="{F9E00579-9A3B-E943-B8B2-0BA1642FDA1C}" srcId="{6D46BD64-8154-8F4D-AA94-9AD1AB854819}" destId="{09763EE0-DCB9-A04F-B711-0F44ADCD3FBB}" srcOrd="1" destOrd="0" parTransId="{F0398F09-3B4D-F943-9EC6-1006C24F4F2F}" sibTransId="{63770247-081D-3341-AFB2-E27DD53C4CE6}"/>
    <dgm:cxn modelId="{4F1CE181-12BD-FD46-802C-5327FD3D28EC}" type="presOf" srcId="{230BBDA9-8CC5-4245-BAA2-2B503D89A968}" destId="{D59AE4EE-BC31-A64C-840F-D96EA0BEBCE2}" srcOrd="0" destOrd="0" presId="urn:microsoft.com/office/officeart/2005/8/layout/hProcess9"/>
    <dgm:cxn modelId="{429ABDC4-4F90-014E-A0AA-DC2C3C456929}" srcId="{6D46BD64-8154-8F4D-AA94-9AD1AB854819}" destId="{0E9FF72D-A21E-424F-A74C-19112BDC1C7E}" srcOrd="0" destOrd="0" parTransId="{AE176993-4AAA-844D-A668-1FF4335DF798}" sibTransId="{961F47D6-D6F1-664A-BD7B-6BEFD2A9F80E}"/>
    <dgm:cxn modelId="{A1EC8843-C7C1-CE42-A57D-F47613BE8FC0}" type="presParOf" srcId="{073C957E-6784-0F4C-B460-6227EA969907}" destId="{8E7514C6-AB57-5444-AC1F-BCA20994B810}" srcOrd="0" destOrd="0" presId="urn:microsoft.com/office/officeart/2005/8/layout/hProcess9"/>
    <dgm:cxn modelId="{544FD98F-4A5F-4144-8F41-C8EFBD4732D6}" type="presParOf" srcId="{073C957E-6784-0F4C-B460-6227EA969907}" destId="{7BFB14FD-8B2A-D641-9FE3-5117277B5922}" srcOrd="1" destOrd="0" presId="urn:microsoft.com/office/officeart/2005/8/layout/hProcess9"/>
    <dgm:cxn modelId="{94AC602A-1B96-464F-9854-8402F5162651}" type="presParOf" srcId="{7BFB14FD-8B2A-D641-9FE3-5117277B5922}" destId="{703BC2B7-9D7E-FF4B-B162-FE089D597CE2}" srcOrd="0" destOrd="0" presId="urn:microsoft.com/office/officeart/2005/8/layout/hProcess9"/>
    <dgm:cxn modelId="{112F1115-4250-DD47-B949-32D3E1FFD98D}" type="presParOf" srcId="{7BFB14FD-8B2A-D641-9FE3-5117277B5922}" destId="{48175A2B-5A4F-BF4E-8581-F66DB6F79881}" srcOrd="1" destOrd="0" presId="urn:microsoft.com/office/officeart/2005/8/layout/hProcess9"/>
    <dgm:cxn modelId="{7083F9F2-3321-4142-85E3-5935CC80ED10}" type="presParOf" srcId="{7BFB14FD-8B2A-D641-9FE3-5117277B5922}" destId="{1D771AD9-0834-6C46-98BE-856CB5B34DEA}" srcOrd="2" destOrd="0" presId="urn:microsoft.com/office/officeart/2005/8/layout/hProcess9"/>
    <dgm:cxn modelId="{B9B1395E-4C01-6C47-9655-C29C075A2ACC}" type="presParOf" srcId="{7BFB14FD-8B2A-D641-9FE3-5117277B5922}" destId="{448A7DDA-1F09-E240-AEE1-54AA8A8F54BF}" srcOrd="3" destOrd="0" presId="urn:microsoft.com/office/officeart/2005/8/layout/hProcess9"/>
    <dgm:cxn modelId="{CF16C887-D1BF-5F45-A360-DE2F62D3D833}" type="presParOf" srcId="{7BFB14FD-8B2A-D641-9FE3-5117277B5922}" destId="{D59AE4EE-BC31-A64C-840F-D96EA0BEBCE2}"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F9F8124-6DD5-3C4A-B1CE-BB6EA06A4DFE}" type="doc">
      <dgm:prSet loTypeId="urn:microsoft.com/office/officeart/2005/8/layout/vList3#2" loCatId="" qsTypeId="urn:microsoft.com/office/officeart/2005/8/quickstyle/simple4" qsCatId="simple" csTypeId="urn:microsoft.com/office/officeart/2005/8/colors/accent2_2" csCatId="accent2" phldr="1"/>
      <dgm:spPr/>
    </dgm:pt>
    <dgm:pt modelId="{09A28680-F81F-1C4E-AD5D-CC3C2A221C45}">
      <dgm:prSet phldrT="[Text]"/>
      <dgm:spPr>
        <a:xfrm rot="10800000">
          <a:off x="1537079" y="1224614"/>
          <a:ext cx="5168646" cy="940809"/>
        </a:xfrm>
        <a:solidFill>
          <a:srgbClr val="800000"/>
        </a:solidFill>
        <a:ln>
          <a:noFill/>
        </a:ln>
        <a:effectLst>
          <a:outerShdw blurRad="40000" dist="23000" dir="5400000" rotWithShape="0">
            <a:srgbClr val="000000">
              <a:alpha val="35000"/>
            </a:srgbClr>
          </a:outerShdw>
        </a:effectLst>
      </dgm:spPr>
      <dgm:t>
        <a:bodyPr/>
        <a:lstStyle/>
        <a:p>
          <a:r>
            <a:rPr lang="en-GB" dirty="0">
              <a:solidFill>
                <a:sysClr val="window" lastClr="FFFFFF"/>
              </a:solidFill>
              <a:latin typeface="Cambria" pitchFamily="18" charset="0"/>
              <a:ea typeface="+mn-ea"/>
              <a:cs typeface="+mn-cs"/>
            </a:rPr>
            <a:t>Successful responsible companies(social icons)</a:t>
          </a:r>
          <a:endParaRPr lang="en-US" dirty="0">
            <a:solidFill>
              <a:sysClr val="window" lastClr="FFFFFF"/>
            </a:solidFill>
            <a:latin typeface="Cambria" pitchFamily="18" charset="0"/>
            <a:ea typeface="+mn-ea"/>
            <a:cs typeface="+mn-cs"/>
          </a:endParaRPr>
        </a:p>
      </dgm:t>
    </dgm:pt>
    <dgm:pt modelId="{7AA8DC2E-FD72-164D-BB56-8EC4C280DB52}" type="parTrans" cxnId="{A7B5D2F4-4E4D-ED45-8E9B-6130AF0A30B5}">
      <dgm:prSet/>
      <dgm:spPr/>
      <dgm:t>
        <a:bodyPr/>
        <a:lstStyle/>
        <a:p>
          <a:endParaRPr lang="en-US"/>
        </a:p>
      </dgm:t>
    </dgm:pt>
    <dgm:pt modelId="{923DAE65-22BF-5E41-BC81-859AD5A8F8DB}" type="sibTrans" cxnId="{A7B5D2F4-4E4D-ED45-8E9B-6130AF0A30B5}">
      <dgm:prSet/>
      <dgm:spPr/>
      <dgm:t>
        <a:bodyPr/>
        <a:lstStyle/>
        <a:p>
          <a:endParaRPr lang="en-US"/>
        </a:p>
      </dgm:t>
    </dgm:pt>
    <dgm:pt modelId="{0DB40031-A754-2641-ABA9-A3A8A3D2430A}">
      <dgm:prSet phldrT="[Text]"/>
      <dgm:spPr>
        <a:xfrm rot="10800000">
          <a:off x="1537079" y="3667911"/>
          <a:ext cx="5168646" cy="940809"/>
        </a:xfrm>
        <a:solidFill>
          <a:srgbClr val="800000"/>
        </a:solidFill>
        <a:ln>
          <a:noFill/>
        </a:ln>
        <a:effectLst>
          <a:outerShdw blurRad="40000" dist="23000" dir="5400000" rotWithShape="0">
            <a:srgbClr val="000000">
              <a:alpha val="35000"/>
            </a:srgbClr>
          </a:outerShdw>
        </a:effectLst>
      </dgm:spPr>
      <dgm:t>
        <a:bodyPr/>
        <a:lstStyle/>
        <a:p>
          <a:r>
            <a:rPr lang="en-US" dirty="0">
              <a:solidFill>
                <a:sysClr val="window" lastClr="FFFFFF"/>
              </a:solidFill>
              <a:latin typeface="Cambria" pitchFamily="18" charset="0"/>
              <a:ea typeface="+mn-ea"/>
              <a:cs typeface="+mn-cs"/>
            </a:rPr>
            <a:t>Financial crises and the results of unethical behaviour </a:t>
          </a:r>
        </a:p>
      </dgm:t>
    </dgm:pt>
    <dgm:pt modelId="{2A13DB88-E1A7-7244-9978-3D5EFD3CD875}" type="parTrans" cxnId="{5C7479E0-F4A3-F240-85F6-8616E08058B1}">
      <dgm:prSet/>
      <dgm:spPr/>
      <dgm:t>
        <a:bodyPr/>
        <a:lstStyle/>
        <a:p>
          <a:endParaRPr lang="en-US"/>
        </a:p>
      </dgm:t>
    </dgm:pt>
    <dgm:pt modelId="{A0F49248-6754-754A-8E57-DEF3A36E6BBC}" type="sibTrans" cxnId="{5C7479E0-F4A3-F240-85F6-8616E08058B1}">
      <dgm:prSet/>
      <dgm:spPr/>
      <dgm:t>
        <a:bodyPr/>
        <a:lstStyle/>
        <a:p>
          <a:endParaRPr lang="en-US"/>
        </a:p>
      </dgm:t>
    </dgm:pt>
    <dgm:pt modelId="{2A240A13-EEED-FC45-87E3-A14A619E9B70}">
      <dgm:prSet phldrT="[Text]"/>
      <dgm:spPr>
        <a:xfrm rot="10800000">
          <a:off x="1537079" y="3667911"/>
          <a:ext cx="5168646" cy="940809"/>
        </a:xfrm>
        <a:solidFill>
          <a:srgbClr val="800000"/>
        </a:solidFill>
        <a:ln>
          <a:noFill/>
        </a:ln>
        <a:effectLst>
          <a:outerShdw blurRad="40000" dist="23000" dir="5400000" rotWithShape="0">
            <a:srgbClr val="000000">
              <a:alpha val="35000"/>
            </a:srgbClr>
          </a:outerShdw>
        </a:effectLst>
      </dgm:spPr>
      <dgm:t>
        <a:bodyPr/>
        <a:lstStyle/>
        <a:p>
          <a:r>
            <a:rPr lang="en-US" dirty="0">
              <a:solidFill>
                <a:sysClr val="window" lastClr="FFFFFF"/>
              </a:solidFill>
              <a:latin typeface="Cambria" pitchFamily="18" charset="0"/>
              <a:ea typeface="+mn-ea"/>
              <a:cs typeface="+mn-cs"/>
            </a:rPr>
            <a:t>Globalisation and free flow of information</a:t>
          </a:r>
        </a:p>
      </dgm:t>
    </dgm:pt>
    <dgm:pt modelId="{6E0C4FAB-5662-444D-A968-D74385327841}" type="parTrans" cxnId="{C51128F4-E11B-3949-8E39-F39BA9F9C24D}">
      <dgm:prSet/>
      <dgm:spPr/>
      <dgm:t>
        <a:bodyPr/>
        <a:lstStyle/>
        <a:p>
          <a:endParaRPr lang="en-US"/>
        </a:p>
      </dgm:t>
    </dgm:pt>
    <dgm:pt modelId="{859C84B4-3642-5640-B950-470799CDB719}" type="sibTrans" cxnId="{C51128F4-E11B-3949-8E39-F39BA9F9C24D}">
      <dgm:prSet/>
      <dgm:spPr/>
      <dgm:t>
        <a:bodyPr/>
        <a:lstStyle/>
        <a:p>
          <a:endParaRPr lang="en-US"/>
        </a:p>
      </dgm:t>
    </dgm:pt>
    <dgm:pt modelId="{5067D7E9-2550-4F4D-B86C-CD22888A8DFD}">
      <dgm:prSet phldrT="[Text]"/>
      <dgm:spPr>
        <a:xfrm rot="10800000">
          <a:off x="1537079" y="1224614"/>
          <a:ext cx="5168646" cy="940809"/>
        </a:xfrm>
        <a:solidFill>
          <a:srgbClr val="800000"/>
        </a:solidFill>
        <a:ln>
          <a:noFill/>
        </a:ln>
        <a:effectLst>
          <a:outerShdw blurRad="40000" dist="23000" dir="5400000" rotWithShape="0">
            <a:srgbClr val="000000">
              <a:alpha val="35000"/>
            </a:srgbClr>
          </a:outerShdw>
        </a:effectLst>
      </dgm:spPr>
      <dgm:t>
        <a:bodyPr/>
        <a:lstStyle/>
        <a:p>
          <a:r>
            <a:rPr lang="en-US" dirty="0">
              <a:solidFill>
                <a:sysClr val="window" lastClr="FFFFFF"/>
              </a:solidFill>
              <a:latin typeface="Cambria" pitchFamily="18" charset="0"/>
              <a:ea typeface="+mn-ea"/>
              <a:cs typeface="+mn-cs"/>
            </a:rPr>
            <a:t>Consumer growing awareness and activism</a:t>
          </a:r>
        </a:p>
      </dgm:t>
    </dgm:pt>
    <dgm:pt modelId="{C2D7C04E-22B4-B34C-A12D-9243AD9A2F91}" type="parTrans" cxnId="{614FAE1C-006E-654C-B591-FFB447B473D1}">
      <dgm:prSet/>
      <dgm:spPr/>
      <dgm:t>
        <a:bodyPr/>
        <a:lstStyle/>
        <a:p>
          <a:endParaRPr lang="en-US"/>
        </a:p>
      </dgm:t>
    </dgm:pt>
    <dgm:pt modelId="{49AFDC69-384D-DC48-8DCC-2E1CC13C1A27}" type="sibTrans" cxnId="{614FAE1C-006E-654C-B591-FFB447B473D1}">
      <dgm:prSet/>
      <dgm:spPr/>
      <dgm:t>
        <a:bodyPr/>
        <a:lstStyle/>
        <a:p>
          <a:endParaRPr lang="en-US"/>
        </a:p>
      </dgm:t>
    </dgm:pt>
    <dgm:pt modelId="{370652E2-2DBC-CE48-8989-A4CA620F7A28}" type="pres">
      <dgm:prSet presAssocID="{EF9F8124-6DD5-3C4A-B1CE-BB6EA06A4DFE}" presName="linearFlow" presStyleCnt="0">
        <dgm:presLayoutVars>
          <dgm:dir/>
          <dgm:resizeHandles val="exact"/>
        </dgm:presLayoutVars>
      </dgm:prSet>
      <dgm:spPr/>
    </dgm:pt>
    <dgm:pt modelId="{6A5168CC-73F4-0E44-99CC-B08222B163D4}" type="pres">
      <dgm:prSet presAssocID="{09A28680-F81F-1C4E-AD5D-CC3C2A221C45}" presName="composite" presStyleCnt="0"/>
      <dgm:spPr/>
    </dgm:pt>
    <dgm:pt modelId="{AF015E63-F33A-2F46-BCA0-4B21E879330D}" type="pres">
      <dgm:prSet presAssocID="{09A28680-F81F-1C4E-AD5D-CC3C2A221C45}" presName="imgShp" presStyleLbl="fgImgPlace1" presStyleIdx="0" presStyleCnt="4"/>
      <dgm:spPr>
        <a:xfrm>
          <a:off x="1066674" y="1224614"/>
          <a:ext cx="940809" cy="940809"/>
        </a:xfrm>
        <a:prstGeom prst="ellipse">
          <a:avLst/>
        </a:prstGeom>
        <a:blipFill rotWithShape="1">
          <a:blip xmlns:r="http://schemas.openxmlformats.org/officeDocument/2006/relationships" r:embed="rId1"/>
          <a:stretch>
            <a:fillRect/>
          </a:stretch>
        </a:blipFill>
        <a:ln>
          <a:noFill/>
        </a:ln>
        <a:effectLst>
          <a:outerShdw blurRad="40000" dist="23000" dir="5400000" rotWithShape="0">
            <a:srgbClr val="000000">
              <a:alpha val="35000"/>
            </a:srgbClr>
          </a:outerShdw>
        </a:effectLst>
      </dgm:spPr>
    </dgm:pt>
    <dgm:pt modelId="{E2FF68AD-CE8E-7440-8605-507D02647B93}" type="pres">
      <dgm:prSet presAssocID="{09A28680-F81F-1C4E-AD5D-CC3C2A221C45}" presName="txShp" presStyleLbl="node1" presStyleIdx="0" presStyleCnt="4">
        <dgm:presLayoutVars>
          <dgm:bulletEnabled val="1"/>
        </dgm:presLayoutVars>
      </dgm:prSet>
      <dgm:spPr>
        <a:prstGeom prst="homePlate">
          <a:avLst/>
        </a:prstGeom>
      </dgm:spPr>
    </dgm:pt>
    <dgm:pt modelId="{769DC56D-8004-2141-AE8C-FB2A46A73CEC}" type="pres">
      <dgm:prSet presAssocID="{923DAE65-22BF-5E41-BC81-859AD5A8F8DB}" presName="spacing" presStyleCnt="0"/>
      <dgm:spPr/>
    </dgm:pt>
    <dgm:pt modelId="{E6A224FC-F65E-DC49-8421-B2E581DC085E}" type="pres">
      <dgm:prSet presAssocID="{5067D7E9-2550-4F4D-B86C-CD22888A8DFD}" presName="composite" presStyleCnt="0"/>
      <dgm:spPr/>
    </dgm:pt>
    <dgm:pt modelId="{86B64349-634E-A040-BBF7-7001D2089A14}" type="pres">
      <dgm:prSet presAssocID="{5067D7E9-2550-4F4D-B86C-CD22888A8DFD}" presName="imgShp" presStyleLbl="fgImgPlace1" presStyleIdx="1" presStyleCnt="4"/>
      <dgm:spPr>
        <a:blipFill>
          <a:blip xmlns:r="http://schemas.openxmlformats.org/officeDocument/2006/relationships" r:embed="rId2">
            <a:extLst>
              <a:ext uri="{28A0092B-C50C-407E-A947-70E740481C1C}">
                <a14:useLocalDpi xmlns:a14="http://schemas.microsoft.com/office/drawing/2010/main" val="0"/>
              </a:ext>
            </a:extLst>
          </a:blip>
          <a:srcRect/>
          <a:stretch>
            <a:fillRect l="-18000" r="-18000"/>
          </a:stretch>
        </a:blipFill>
      </dgm:spPr>
    </dgm:pt>
    <dgm:pt modelId="{FECD620E-ED4D-5844-B31B-E29B2D194B6E}" type="pres">
      <dgm:prSet presAssocID="{5067D7E9-2550-4F4D-B86C-CD22888A8DFD}" presName="txShp" presStyleLbl="node1" presStyleIdx="1" presStyleCnt="4">
        <dgm:presLayoutVars>
          <dgm:bulletEnabled val="1"/>
        </dgm:presLayoutVars>
      </dgm:prSet>
      <dgm:spPr/>
    </dgm:pt>
    <dgm:pt modelId="{9678FCF0-72DA-A845-9ABF-B3E754EEDAF6}" type="pres">
      <dgm:prSet presAssocID="{49AFDC69-384D-DC48-8DCC-2E1CC13C1A27}" presName="spacing" presStyleCnt="0"/>
      <dgm:spPr/>
    </dgm:pt>
    <dgm:pt modelId="{F2858F60-E049-9B46-83A6-C2EA24629DAC}" type="pres">
      <dgm:prSet presAssocID="{2A240A13-EEED-FC45-87E3-A14A619E9B70}" presName="composite" presStyleCnt="0"/>
      <dgm:spPr/>
    </dgm:pt>
    <dgm:pt modelId="{E97AAD72-C9C4-B44F-BF68-144B3C497307}" type="pres">
      <dgm:prSet presAssocID="{2A240A13-EEED-FC45-87E3-A14A619E9B70}" presName="imgShp" presStyleLbl="fgImgPlace1" presStyleIdx="2" presStyleCnt="4"/>
      <dgm:spPr>
        <a:prstGeom prst="ellipse">
          <a:avLst/>
        </a:prstGeom>
        <a:blipFill rotWithShape="1">
          <a:blip xmlns:r="http://schemas.openxmlformats.org/officeDocument/2006/relationships" r:embed="rId3"/>
          <a:stretch>
            <a:fillRect/>
          </a:stretch>
        </a:blipFill>
      </dgm:spPr>
    </dgm:pt>
    <dgm:pt modelId="{37116D10-537F-8545-830F-009A318A6A46}" type="pres">
      <dgm:prSet presAssocID="{2A240A13-EEED-FC45-87E3-A14A619E9B70}" presName="txShp" presStyleLbl="node1" presStyleIdx="2" presStyleCnt="4">
        <dgm:presLayoutVars>
          <dgm:bulletEnabled val="1"/>
        </dgm:presLayoutVars>
      </dgm:prSet>
      <dgm:spPr>
        <a:prstGeom prst="homePlate">
          <a:avLst/>
        </a:prstGeom>
      </dgm:spPr>
    </dgm:pt>
    <dgm:pt modelId="{D3B306FE-2E50-4447-8E51-0313779E8184}" type="pres">
      <dgm:prSet presAssocID="{859C84B4-3642-5640-B950-470799CDB719}" presName="spacing" presStyleCnt="0"/>
      <dgm:spPr/>
    </dgm:pt>
    <dgm:pt modelId="{807EAF4C-E344-CF45-AF55-0C062169F27D}" type="pres">
      <dgm:prSet presAssocID="{0DB40031-A754-2641-ABA9-A3A8A3D2430A}" presName="composite" presStyleCnt="0"/>
      <dgm:spPr/>
    </dgm:pt>
    <dgm:pt modelId="{3CB3EF5D-8A8F-534B-8237-0D26A727E7F2}" type="pres">
      <dgm:prSet presAssocID="{0DB40031-A754-2641-ABA9-A3A8A3D2430A}" presName="imgShp" presStyleLbl="fgImgPlace1" presStyleIdx="3" presStyleCnt="4" custLinFactNeighborX="-3633" custLinFactNeighborY="5887"/>
      <dgm:spPr>
        <a:xfrm>
          <a:off x="1032495" y="3670877"/>
          <a:ext cx="940809" cy="940809"/>
        </a:xfrm>
        <a:prstGeom prst="ellipse">
          <a:avLst/>
        </a:prstGeom>
        <a:blipFill rotWithShape="1">
          <a:blip xmlns:r="http://schemas.openxmlformats.org/officeDocument/2006/relationships" r:embed="rId4"/>
          <a:stretch>
            <a:fillRect/>
          </a:stretch>
        </a:blipFill>
        <a:ln>
          <a:noFill/>
        </a:ln>
        <a:effectLst>
          <a:outerShdw blurRad="40000" dist="23000" dir="5400000" rotWithShape="0">
            <a:srgbClr val="000000">
              <a:alpha val="35000"/>
            </a:srgbClr>
          </a:outerShdw>
        </a:effectLst>
      </dgm:spPr>
    </dgm:pt>
    <dgm:pt modelId="{800BAC79-F11D-284F-B969-45E390024F0A}" type="pres">
      <dgm:prSet presAssocID="{0DB40031-A754-2641-ABA9-A3A8A3D2430A}" presName="txShp" presStyleLbl="node1" presStyleIdx="3" presStyleCnt="4">
        <dgm:presLayoutVars>
          <dgm:bulletEnabled val="1"/>
        </dgm:presLayoutVars>
      </dgm:prSet>
      <dgm:spPr>
        <a:prstGeom prst="homePlate">
          <a:avLst/>
        </a:prstGeom>
      </dgm:spPr>
    </dgm:pt>
  </dgm:ptLst>
  <dgm:cxnLst>
    <dgm:cxn modelId="{8AD8D002-0828-984A-AD4A-7B09DEAD1D5F}" type="presOf" srcId="{0DB40031-A754-2641-ABA9-A3A8A3D2430A}" destId="{800BAC79-F11D-284F-B969-45E390024F0A}" srcOrd="0" destOrd="0" presId="urn:microsoft.com/office/officeart/2005/8/layout/vList3#2"/>
    <dgm:cxn modelId="{614FAE1C-006E-654C-B591-FFB447B473D1}" srcId="{EF9F8124-6DD5-3C4A-B1CE-BB6EA06A4DFE}" destId="{5067D7E9-2550-4F4D-B86C-CD22888A8DFD}" srcOrd="1" destOrd="0" parTransId="{C2D7C04E-22B4-B34C-A12D-9243AD9A2F91}" sibTransId="{49AFDC69-384D-DC48-8DCC-2E1CC13C1A27}"/>
    <dgm:cxn modelId="{392D211E-1564-A94D-9831-BD4EA6873893}" type="presOf" srcId="{09A28680-F81F-1C4E-AD5D-CC3C2A221C45}" destId="{E2FF68AD-CE8E-7440-8605-507D02647B93}" srcOrd="0" destOrd="0" presId="urn:microsoft.com/office/officeart/2005/8/layout/vList3#2"/>
    <dgm:cxn modelId="{E3CD5679-F5CA-E842-8FA8-41DB9E8B2C0B}" type="presOf" srcId="{5067D7E9-2550-4F4D-B86C-CD22888A8DFD}" destId="{FECD620E-ED4D-5844-B31B-E29B2D194B6E}" srcOrd="0" destOrd="0" presId="urn:microsoft.com/office/officeart/2005/8/layout/vList3#2"/>
    <dgm:cxn modelId="{64C11A7A-A07F-184B-9AF9-F0303F874C04}" type="presOf" srcId="{EF9F8124-6DD5-3C4A-B1CE-BB6EA06A4DFE}" destId="{370652E2-2DBC-CE48-8989-A4CA620F7A28}" srcOrd="0" destOrd="0" presId="urn:microsoft.com/office/officeart/2005/8/layout/vList3#2"/>
    <dgm:cxn modelId="{5C7479E0-F4A3-F240-85F6-8616E08058B1}" srcId="{EF9F8124-6DD5-3C4A-B1CE-BB6EA06A4DFE}" destId="{0DB40031-A754-2641-ABA9-A3A8A3D2430A}" srcOrd="3" destOrd="0" parTransId="{2A13DB88-E1A7-7244-9978-3D5EFD3CD875}" sibTransId="{A0F49248-6754-754A-8E57-DEF3A36E6BBC}"/>
    <dgm:cxn modelId="{EFD6C8E9-45A6-B744-8A81-CFA89031ABF9}" type="presOf" srcId="{2A240A13-EEED-FC45-87E3-A14A619E9B70}" destId="{37116D10-537F-8545-830F-009A318A6A46}" srcOrd="0" destOrd="0" presId="urn:microsoft.com/office/officeart/2005/8/layout/vList3#2"/>
    <dgm:cxn modelId="{C51128F4-E11B-3949-8E39-F39BA9F9C24D}" srcId="{EF9F8124-6DD5-3C4A-B1CE-BB6EA06A4DFE}" destId="{2A240A13-EEED-FC45-87E3-A14A619E9B70}" srcOrd="2" destOrd="0" parTransId="{6E0C4FAB-5662-444D-A968-D74385327841}" sibTransId="{859C84B4-3642-5640-B950-470799CDB719}"/>
    <dgm:cxn modelId="{A7B5D2F4-4E4D-ED45-8E9B-6130AF0A30B5}" srcId="{EF9F8124-6DD5-3C4A-B1CE-BB6EA06A4DFE}" destId="{09A28680-F81F-1C4E-AD5D-CC3C2A221C45}" srcOrd="0" destOrd="0" parTransId="{7AA8DC2E-FD72-164D-BB56-8EC4C280DB52}" sibTransId="{923DAE65-22BF-5E41-BC81-859AD5A8F8DB}"/>
    <dgm:cxn modelId="{F63CB29F-2FBF-074A-A0B3-28EEE1F028F9}" type="presParOf" srcId="{370652E2-2DBC-CE48-8989-A4CA620F7A28}" destId="{6A5168CC-73F4-0E44-99CC-B08222B163D4}" srcOrd="0" destOrd="0" presId="urn:microsoft.com/office/officeart/2005/8/layout/vList3#2"/>
    <dgm:cxn modelId="{F6D56A29-A614-6341-95AF-04F2D48B636C}" type="presParOf" srcId="{6A5168CC-73F4-0E44-99CC-B08222B163D4}" destId="{AF015E63-F33A-2F46-BCA0-4B21E879330D}" srcOrd="0" destOrd="0" presId="urn:microsoft.com/office/officeart/2005/8/layout/vList3#2"/>
    <dgm:cxn modelId="{0B0CDF73-1B2F-BF44-B766-8F809153CB50}" type="presParOf" srcId="{6A5168CC-73F4-0E44-99CC-B08222B163D4}" destId="{E2FF68AD-CE8E-7440-8605-507D02647B93}" srcOrd="1" destOrd="0" presId="urn:microsoft.com/office/officeart/2005/8/layout/vList3#2"/>
    <dgm:cxn modelId="{06720CCD-537D-1548-A0D8-A2069AC45626}" type="presParOf" srcId="{370652E2-2DBC-CE48-8989-A4CA620F7A28}" destId="{769DC56D-8004-2141-AE8C-FB2A46A73CEC}" srcOrd="1" destOrd="0" presId="urn:microsoft.com/office/officeart/2005/8/layout/vList3#2"/>
    <dgm:cxn modelId="{CC966D6B-051B-3547-A853-D19A48212A97}" type="presParOf" srcId="{370652E2-2DBC-CE48-8989-A4CA620F7A28}" destId="{E6A224FC-F65E-DC49-8421-B2E581DC085E}" srcOrd="2" destOrd="0" presId="urn:microsoft.com/office/officeart/2005/8/layout/vList3#2"/>
    <dgm:cxn modelId="{F93184A7-AFB8-FA41-8AE4-2AA8702339BD}" type="presParOf" srcId="{E6A224FC-F65E-DC49-8421-B2E581DC085E}" destId="{86B64349-634E-A040-BBF7-7001D2089A14}" srcOrd="0" destOrd="0" presId="urn:microsoft.com/office/officeart/2005/8/layout/vList3#2"/>
    <dgm:cxn modelId="{3CE4B70B-923B-134B-8B39-E00DDC49581D}" type="presParOf" srcId="{E6A224FC-F65E-DC49-8421-B2E581DC085E}" destId="{FECD620E-ED4D-5844-B31B-E29B2D194B6E}" srcOrd="1" destOrd="0" presId="urn:microsoft.com/office/officeart/2005/8/layout/vList3#2"/>
    <dgm:cxn modelId="{7A22A04C-FCAD-0947-A3D2-27A9C097EBC8}" type="presParOf" srcId="{370652E2-2DBC-CE48-8989-A4CA620F7A28}" destId="{9678FCF0-72DA-A845-9ABF-B3E754EEDAF6}" srcOrd="3" destOrd="0" presId="urn:microsoft.com/office/officeart/2005/8/layout/vList3#2"/>
    <dgm:cxn modelId="{A2584C44-0CA1-7944-92C1-28F9E7AD99F9}" type="presParOf" srcId="{370652E2-2DBC-CE48-8989-A4CA620F7A28}" destId="{F2858F60-E049-9B46-83A6-C2EA24629DAC}" srcOrd="4" destOrd="0" presId="urn:microsoft.com/office/officeart/2005/8/layout/vList3#2"/>
    <dgm:cxn modelId="{94E7D71F-C05F-5D46-A027-D882A604615F}" type="presParOf" srcId="{F2858F60-E049-9B46-83A6-C2EA24629DAC}" destId="{E97AAD72-C9C4-B44F-BF68-144B3C497307}" srcOrd="0" destOrd="0" presId="urn:microsoft.com/office/officeart/2005/8/layout/vList3#2"/>
    <dgm:cxn modelId="{10AB9490-1140-AF49-9D94-91B35B408811}" type="presParOf" srcId="{F2858F60-E049-9B46-83A6-C2EA24629DAC}" destId="{37116D10-537F-8545-830F-009A318A6A46}" srcOrd="1" destOrd="0" presId="urn:microsoft.com/office/officeart/2005/8/layout/vList3#2"/>
    <dgm:cxn modelId="{42FD0132-8069-354D-A062-3750B869385A}" type="presParOf" srcId="{370652E2-2DBC-CE48-8989-A4CA620F7A28}" destId="{D3B306FE-2E50-4447-8E51-0313779E8184}" srcOrd="5" destOrd="0" presId="urn:microsoft.com/office/officeart/2005/8/layout/vList3#2"/>
    <dgm:cxn modelId="{A8A634C1-853D-DA47-A2CA-0E2692D08062}" type="presParOf" srcId="{370652E2-2DBC-CE48-8989-A4CA620F7A28}" destId="{807EAF4C-E344-CF45-AF55-0C062169F27D}" srcOrd="6" destOrd="0" presId="urn:microsoft.com/office/officeart/2005/8/layout/vList3#2"/>
    <dgm:cxn modelId="{5F9935CD-2725-A94D-96EB-2E618190681C}" type="presParOf" srcId="{807EAF4C-E344-CF45-AF55-0C062169F27D}" destId="{3CB3EF5D-8A8F-534B-8237-0D26A727E7F2}" srcOrd="0" destOrd="0" presId="urn:microsoft.com/office/officeart/2005/8/layout/vList3#2"/>
    <dgm:cxn modelId="{CC7ECA51-B5FB-A843-908F-6D5976664E8D}" type="presParOf" srcId="{807EAF4C-E344-CF45-AF55-0C062169F27D}" destId="{800BAC79-F11D-284F-B969-45E390024F0A}" srcOrd="1" destOrd="0" presId="urn:microsoft.com/office/officeart/2005/8/layout/vList3#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7514C6-AB57-5444-AC1F-BCA20994B810}">
      <dsp:nvSpPr>
        <dsp:cNvPr id="0" name=""/>
        <dsp:cNvSpPr/>
      </dsp:nvSpPr>
      <dsp:spPr>
        <a:xfrm>
          <a:off x="588497" y="0"/>
          <a:ext cx="6669644" cy="1442864"/>
        </a:xfrm>
        <a:prstGeom prst="rightArrow">
          <a:avLst/>
        </a:prstGeom>
        <a:solidFill>
          <a:srgbClr val="666366"/>
        </a:solid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703BC2B7-9D7E-FF4B-B162-FE089D597CE2}">
      <dsp:nvSpPr>
        <dsp:cNvPr id="0" name=""/>
        <dsp:cNvSpPr/>
      </dsp:nvSpPr>
      <dsp:spPr>
        <a:xfrm>
          <a:off x="45593" y="432859"/>
          <a:ext cx="2353992" cy="577145"/>
        </a:xfrm>
        <a:prstGeom prst="roundRect">
          <a:avLst/>
        </a:prstGeom>
        <a:solidFill>
          <a:srgbClr val="800000"/>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Cambria" pitchFamily="18" charset="0"/>
            </a:rPr>
            <a:t>Profit</a:t>
          </a:r>
          <a:r>
            <a:rPr lang="en-US" sz="2000" kern="1200" dirty="0"/>
            <a:t> </a:t>
          </a:r>
        </a:p>
      </dsp:txBody>
      <dsp:txXfrm>
        <a:off x="73767" y="461033"/>
        <a:ext cx="2297644" cy="520797"/>
      </dsp:txXfrm>
    </dsp:sp>
    <dsp:sp modelId="{1D771AD9-0834-6C46-98BE-856CB5B34DEA}">
      <dsp:nvSpPr>
        <dsp:cNvPr id="0" name=""/>
        <dsp:cNvSpPr/>
      </dsp:nvSpPr>
      <dsp:spPr>
        <a:xfrm>
          <a:off x="2746323" y="432859"/>
          <a:ext cx="2353992" cy="577145"/>
        </a:xfrm>
        <a:prstGeom prst="roundRect">
          <a:avLst/>
        </a:prstGeom>
        <a:solidFill>
          <a:srgbClr val="800000"/>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Cambria" pitchFamily="18" charset="0"/>
            </a:rPr>
            <a:t>Profit with purpose</a:t>
          </a:r>
        </a:p>
      </dsp:txBody>
      <dsp:txXfrm>
        <a:off x="2774497" y="461033"/>
        <a:ext cx="2297644" cy="520797"/>
      </dsp:txXfrm>
    </dsp:sp>
    <dsp:sp modelId="{D59AE4EE-BC31-A64C-840F-D96EA0BEBCE2}">
      <dsp:nvSpPr>
        <dsp:cNvPr id="0" name=""/>
        <dsp:cNvSpPr/>
      </dsp:nvSpPr>
      <dsp:spPr>
        <a:xfrm>
          <a:off x="5447054" y="432859"/>
          <a:ext cx="2353992" cy="577145"/>
        </a:xfrm>
        <a:prstGeom prst="roundRect">
          <a:avLst/>
        </a:prstGeom>
        <a:solidFill>
          <a:srgbClr val="800000"/>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Cambria" pitchFamily="18" charset="0"/>
            </a:rPr>
            <a:t>Social Business</a:t>
          </a:r>
        </a:p>
      </dsp:txBody>
      <dsp:txXfrm>
        <a:off x="5475228" y="461033"/>
        <a:ext cx="2297644" cy="5207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FF68AD-CE8E-7440-8605-507D02647B93}">
      <dsp:nvSpPr>
        <dsp:cNvPr id="0" name=""/>
        <dsp:cNvSpPr/>
      </dsp:nvSpPr>
      <dsp:spPr>
        <a:xfrm rot="10800000">
          <a:off x="1537079" y="2966"/>
          <a:ext cx="5168646" cy="940809"/>
        </a:xfrm>
        <a:prstGeom prst="homePlate">
          <a:avLst/>
        </a:prstGeom>
        <a:solidFill>
          <a:srgbClr val="800000"/>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4871" tIns="99060" rIns="184912" bIns="99060" numCol="1" spcCol="1270" anchor="ctr" anchorCtr="0">
          <a:noAutofit/>
        </a:bodyPr>
        <a:lstStyle/>
        <a:p>
          <a:pPr marL="0" lvl="0" indent="0" algn="ctr" defTabSz="1155700">
            <a:lnSpc>
              <a:spcPct val="90000"/>
            </a:lnSpc>
            <a:spcBef>
              <a:spcPct val="0"/>
            </a:spcBef>
            <a:spcAft>
              <a:spcPct val="35000"/>
            </a:spcAft>
            <a:buNone/>
          </a:pPr>
          <a:r>
            <a:rPr lang="en-GB" sz="2600" kern="1200" dirty="0">
              <a:solidFill>
                <a:sysClr val="window" lastClr="FFFFFF"/>
              </a:solidFill>
              <a:latin typeface="Cambria" pitchFamily="18" charset="0"/>
              <a:ea typeface="+mn-ea"/>
              <a:cs typeface="+mn-cs"/>
            </a:rPr>
            <a:t>Successful responsible companies(social icons)</a:t>
          </a:r>
          <a:endParaRPr lang="en-US" sz="2600" kern="1200" dirty="0">
            <a:solidFill>
              <a:sysClr val="window" lastClr="FFFFFF"/>
            </a:solidFill>
            <a:latin typeface="Cambria" pitchFamily="18" charset="0"/>
            <a:ea typeface="+mn-ea"/>
            <a:cs typeface="+mn-cs"/>
          </a:endParaRPr>
        </a:p>
      </dsp:txBody>
      <dsp:txXfrm rot="10800000">
        <a:off x="1772281" y="2966"/>
        <a:ext cx="4933444" cy="940809"/>
      </dsp:txXfrm>
    </dsp:sp>
    <dsp:sp modelId="{AF015E63-F33A-2F46-BCA0-4B21E879330D}">
      <dsp:nvSpPr>
        <dsp:cNvPr id="0" name=""/>
        <dsp:cNvSpPr/>
      </dsp:nvSpPr>
      <dsp:spPr>
        <a:xfrm>
          <a:off x="1066674" y="2966"/>
          <a:ext cx="940809" cy="940809"/>
        </a:xfrm>
        <a:prstGeom prst="ellipse">
          <a:avLst/>
        </a:prstGeom>
        <a:blipFill rotWithShape="1">
          <a:blip xmlns:r="http://schemas.openxmlformats.org/officeDocument/2006/relationships" r:embed="rId1"/>
          <a:stretch>
            <a:fillRect/>
          </a:stretch>
        </a:blip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FECD620E-ED4D-5844-B31B-E29B2D194B6E}">
      <dsp:nvSpPr>
        <dsp:cNvPr id="0" name=""/>
        <dsp:cNvSpPr/>
      </dsp:nvSpPr>
      <dsp:spPr>
        <a:xfrm rot="10800000">
          <a:off x="1537079" y="1224614"/>
          <a:ext cx="5168646" cy="940809"/>
        </a:xfrm>
        <a:prstGeom prst="homePlate">
          <a:avLst/>
        </a:prstGeom>
        <a:solidFill>
          <a:srgbClr val="800000"/>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4871" tIns="99060" rIns="184912" bIns="99060" numCol="1" spcCol="1270" anchor="ctr" anchorCtr="0">
          <a:noAutofit/>
        </a:bodyPr>
        <a:lstStyle/>
        <a:p>
          <a:pPr marL="0" lvl="0" indent="0" algn="ctr" defTabSz="1155700">
            <a:lnSpc>
              <a:spcPct val="90000"/>
            </a:lnSpc>
            <a:spcBef>
              <a:spcPct val="0"/>
            </a:spcBef>
            <a:spcAft>
              <a:spcPct val="35000"/>
            </a:spcAft>
            <a:buNone/>
          </a:pPr>
          <a:r>
            <a:rPr lang="en-US" sz="2600" kern="1200" dirty="0">
              <a:solidFill>
                <a:sysClr val="window" lastClr="FFFFFF"/>
              </a:solidFill>
              <a:latin typeface="Cambria" pitchFamily="18" charset="0"/>
              <a:ea typeface="+mn-ea"/>
              <a:cs typeface="+mn-cs"/>
            </a:rPr>
            <a:t>Consumer growing awareness and activism</a:t>
          </a:r>
        </a:p>
      </dsp:txBody>
      <dsp:txXfrm rot="10800000">
        <a:off x="1772281" y="1224614"/>
        <a:ext cx="4933444" cy="940809"/>
      </dsp:txXfrm>
    </dsp:sp>
    <dsp:sp modelId="{86B64349-634E-A040-BBF7-7001D2089A14}">
      <dsp:nvSpPr>
        <dsp:cNvPr id="0" name=""/>
        <dsp:cNvSpPr/>
      </dsp:nvSpPr>
      <dsp:spPr>
        <a:xfrm>
          <a:off x="1066674" y="1224614"/>
          <a:ext cx="940809" cy="940809"/>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18000" r="-18000"/>
          </a:stretch>
        </a:blip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37116D10-537F-8545-830F-009A318A6A46}">
      <dsp:nvSpPr>
        <dsp:cNvPr id="0" name=""/>
        <dsp:cNvSpPr/>
      </dsp:nvSpPr>
      <dsp:spPr>
        <a:xfrm rot="10800000">
          <a:off x="1537079" y="2446262"/>
          <a:ext cx="5168646" cy="940809"/>
        </a:xfrm>
        <a:prstGeom prst="homePlate">
          <a:avLst/>
        </a:prstGeom>
        <a:solidFill>
          <a:srgbClr val="800000"/>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4871" tIns="99060" rIns="184912" bIns="99060" numCol="1" spcCol="1270" anchor="ctr" anchorCtr="0">
          <a:noAutofit/>
        </a:bodyPr>
        <a:lstStyle/>
        <a:p>
          <a:pPr marL="0" lvl="0" indent="0" algn="ctr" defTabSz="1155700">
            <a:lnSpc>
              <a:spcPct val="90000"/>
            </a:lnSpc>
            <a:spcBef>
              <a:spcPct val="0"/>
            </a:spcBef>
            <a:spcAft>
              <a:spcPct val="35000"/>
            </a:spcAft>
            <a:buNone/>
          </a:pPr>
          <a:r>
            <a:rPr lang="en-US" sz="2600" kern="1200" dirty="0">
              <a:solidFill>
                <a:sysClr val="window" lastClr="FFFFFF"/>
              </a:solidFill>
              <a:latin typeface="Cambria" pitchFamily="18" charset="0"/>
              <a:ea typeface="+mn-ea"/>
              <a:cs typeface="+mn-cs"/>
            </a:rPr>
            <a:t>Globalisation and free flow of information</a:t>
          </a:r>
        </a:p>
      </dsp:txBody>
      <dsp:txXfrm rot="10800000">
        <a:off x="1772281" y="2446262"/>
        <a:ext cx="4933444" cy="940809"/>
      </dsp:txXfrm>
    </dsp:sp>
    <dsp:sp modelId="{E97AAD72-C9C4-B44F-BF68-144B3C497307}">
      <dsp:nvSpPr>
        <dsp:cNvPr id="0" name=""/>
        <dsp:cNvSpPr/>
      </dsp:nvSpPr>
      <dsp:spPr>
        <a:xfrm>
          <a:off x="1066674" y="2446262"/>
          <a:ext cx="940809" cy="940809"/>
        </a:xfrm>
        <a:prstGeom prst="ellipse">
          <a:avLst/>
        </a:prstGeom>
        <a:blipFill rotWithShape="1">
          <a:blip xmlns:r="http://schemas.openxmlformats.org/officeDocument/2006/relationships" r:embed="rId3"/>
          <a:stretch>
            <a:fillRect/>
          </a:stretch>
        </a:blip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800BAC79-F11D-284F-B969-45E390024F0A}">
      <dsp:nvSpPr>
        <dsp:cNvPr id="0" name=""/>
        <dsp:cNvSpPr/>
      </dsp:nvSpPr>
      <dsp:spPr>
        <a:xfrm rot="10800000">
          <a:off x="1537079" y="3667911"/>
          <a:ext cx="5168646" cy="940809"/>
        </a:xfrm>
        <a:prstGeom prst="homePlate">
          <a:avLst/>
        </a:prstGeom>
        <a:solidFill>
          <a:srgbClr val="800000"/>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4871" tIns="99060" rIns="184912" bIns="99060" numCol="1" spcCol="1270" anchor="ctr" anchorCtr="0">
          <a:noAutofit/>
        </a:bodyPr>
        <a:lstStyle/>
        <a:p>
          <a:pPr marL="0" lvl="0" indent="0" algn="ctr" defTabSz="1155700">
            <a:lnSpc>
              <a:spcPct val="90000"/>
            </a:lnSpc>
            <a:spcBef>
              <a:spcPct val="0"/>
            </a:spcBef>
            <a:spcAft>
              <a:spcPct val="35000"/>
            </a:spcAft>
            <a:buNone/>
          </a:pPr>
          <a:r>
            <a:rPr lang="en-US" sz="2600" kern="1200" dirty="0">
              <a:solidFill>
                <a:sysClr val="window" lastClr="FFFFFF"/>
              </a:solidFill>
              <a:latin typeface="Cambria" pitchFamily="18" charset="0"/>
              <a:ea typeface="+mn-ea"/>
              <a:cs typeface="+mn-cs"/>
            </a:rPr>
            <a:t>Financial crises and the results of unethical behaviour </a:t>
          </a:r>
        </a:p>
      </dsp:txBody>
      <dsp:txXfrm rot="10800000">
        <a:off x="1772281" y="3667911"/>
        <a:ext cx="4933444" cy="940809"/>
      </dsp:txXfrm>
    </dsp:sp>
    <dsp:sp modelId="{3CB3EF5D-8A8F-534B-8237-0D26A727E7F2}">
      <dsp:nvSpPr>
        <dsp:cNvPr id="0" name=""/>
        <dsp:cNvSpPr/>
      </dsp:nvSpPr>
      <dsp:spPr>
        <a:xfrm>
          <a:off x="1032495" y="3670877"/>
          <a:ext cx="940809" cy="940809"/>
        </a:xfrm>
        <a:prstGeom prst="ellipse">
          <a:avLst/>
        </a:prstGeom>
        <a:blipFill rotWithShape="1">
          <a:blip xmlns:r="http://schemas.openxmlformats.org/officeDocument/2006/relationships" r:embed="rId4"/>
          <a:stretch>
            <a:fillRect/>
          </a:stretch>
        </a:blip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List3#2">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9367" cy="500142"/>
          </a:xfrm>
          <a:prstGeom prst="rect">
            <a:avLst/>
          </a:prstGeom>
        </p:spPr>
        <p:txBody>
          <a:bodyPr vert="horz" lIns="96442" tIns="48221" rIns="96442" bIns="48221" rtlCol="0"/>
          <a:lstStyle>
            <a:lvl1pPr algn="l">
              <a:defRPr sz="1300"/>
            </a:lvl1pPr>
          </a:lstStyle>
          <a:p>
            <a:endParaRPr lang="en-GB"/>
          </a:p>
        </p:txBody>
      </p:sp>
      <p:sp>
        <p:nvSpPr>
          <p:cNvPr id="3" name="Date Placeholder 2"/>
          <p:cNvSpPr>
            <a:spLocks noGrp="1"/>
          </p:cNvSpPr>
          <p:nvPr>
            <p:ph type="dt" sz="quarter" idx="1"/>
          </p:nvPr>
        </p:nvSpPr>
        <p:spPr>
          <a:xfrm>
            <a:off x="3894505" y="0"/>
            <a:ext cx="2979367" cy="500142"/>
          </a:xfrm>
          <a:prstGeom prst="rect">
            <a:avLst/>
          </a:prstGeom>
        </p:spPr>
        <p:txBody>
          <a:bodyPr vert="horz" lIns="96442" tIns="48221" rIns="96442" bIns="48221" rtlCol="0"/>
          <a:lstStyle>
            <a:lvl1pPr algn="r">
              <a:defRPr sz="1300"/>
            </a:lvl1pPr>
          </a:lstStyle>
          <a:p>
            <a:fld id="{96D292DE-8B7A-4254-AA83-74C1F4DD4AF0}" type="datetimeFigureOut">
              <a:rPr lang="en-GB" smtClean="0"/>
              <a:t>17/10/2022</a:t>
            </a:fld>
            <a:endParaRPr lang="en-GB"/>
          </a:p>
        </p:txBody>
      </p:sp>
      <p:sp>
        <p:nvSpPr>
          <p:cNvPr id="4" name="Footer Placeholder 3"/>
          <p:cNvSpPr>
            <a:spLocks noGrp="1"/>
          </p:cNvSpPr>
          <p:nvPr>
            <p:ph type="ftr" sz="quarter" idx="2"/>
          </p:nvPr>
        </p:nvSpPr>
        <p:spPr>
          <a:xfrm>
            <a:off x="0" y="9500960"/>
            <a:ext cx="2979367" cy="500142"/>
          </a:xfrm>
          <a:prstGeom prst="rect">
            <a:avLst/>
          </a:prstGeom>
        </p:spPr>
        <p:txBody>
          <a:bodyPr vert="horz" lIns="96442" tIns="48221" rIns="96442" bIns="48221" rtlCol="0" anchor="b"/>
          <a:lstStyle>
            <a:lvl1pPr algn="l">
              <a:defRPr sz="1300"/>
            </a:lvl1pPr>
          </a:lstStyle>
          <a:p>
            <a:endParaRPr lang="en-GB"/>
          </a:p>
        </p:txBody>
      </p:sp>
      <p:sp>
        <p:nvSpPr>
          <p:cNvPr id="5" name="Slide Number Placeholder 4"/>
          <p:cNvSpPr>
            <a:spLocks noGrp="1"/>
          </p:cNvSpPr>
          <p:nvPr>
            <p:ph type="sldNum" sz="quarter" idx="3"/>
          </p:nvPr>
        </p:nvSpPr>
        <p:spPr>
          <a:xfrm>
            <a:off x="3894505" y="9500960"/>
            <a:ext cx="2979367" cy="500142"/>
          </a:xfrm>
          <a:prstGeom prst="rect">
            <a:avLst/>
          </a:prstGeom>
        </p:spPr>
        <p:txBody>
          <a:bodyPr vert="horz" lIns="96442" tIns="48221" rIns="96442" bIns="48221" rtlCol="0" anchor="b"/>
          <a:lstStyle>
            <a:lvl1pPr algn="r">
              <a:defRPr sz="13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9367" cy="501879"/>
          </a:xfrm>
          <a:prstGeom prst="rect">
            <a:avLst/>
          </a:prstGeom>
        </p:spPr>
        <p:txBody>
          <a:bodyPr vert="horz" lIns="96442" tIns="48221" rIns="96442" bIns="48221" rtlCol="0"/>
          <a:lstStyle>
            <a:lvl1pPr algn="l">
              <a:defRPr sz="1300"/>
            </a:lvl1pPr>
          </a:lstStyle>
          <a:p>
            <a:endParaRPr lang="en-US"/>
          </a:p>
        </p:txBody>
      </p:sp>
      <p:sp>
        <p:nvSpPr>
          <p:cNvPr id="3" name="Date Placeholder 2"/>
          <p:cNvSpPr>
            <a:spLocks noGrp="1"/>
          </p:cNvSpPr>
          <p:nvPr>
            <p:ph type="dt" idx="1"/>
          </p:nvPr>
        </p:nvSpPr>
        <p:spPr>
          <a:xfrm>
            <a:off x="3894505" y="0"/>
            <a:ext cx="2979367" cy="501879"/>
          </a:xfrm>
          <a:prstGeom prst="rect">
            <a:avLst/>
          </a:prstGeom>
        </p:spPr>
        <p:txBody>
          <a:bodyPr vert="horz" lIns="96442" tIns="48221" rIns="96442" bIns="48221" rtlCol="0"/>
          <a:lstStyle>
            <a:lvl1pPr algn="r">
              <a:defRPr sz="1300"/>
            </a:lvl1pPr>
          </a:lstStyle>
          <a:p>
            <a:fld id="{27ACFA33-DD99-D445-BBF2-692ED867A9DB}" type="datetimeFigureOut">
              <a:rPr lang="en-US" smtClean="0"/>
              <a:t>10/17/2022</a:t>
            </a:fld>
            <a:endParaRPr lang="en-US"/>
          </a:p>
        </p:txBody>
      </p:sp>
      <p:sp>
        <p:nvSpPr>
          <p:cNvPr id="4" name="Slide Image Placeholder 3"/>
          <p:cNvSpPr>
            <a:spLocks noGrp="1" noRot="1" noChangeAspect="1"/>
          </p:cNvSpPr>
          <p:nvPr>
            <p:ph type="sldImg" idx="2"/>
          </p:nvPr>
        </p:nvSpPr>
        <p:spPr>
          <a:xfrm>
            <a:off x="1189038" y="1250950"/>
            <a:ext cx="4497387" cy="3375025"/>
          </a:xfrm>
          <a:prstGeom prst="rect">
            <a:avLst/>
          </a:prstGeom>
          <a:noFill/>
          <a:ln w="12700">
            <a:solidFill>
              <a:prstClr val="black"/>
            </a:solidFill>
          </a:ln>
        </p:spPr>
        <p:txBody>
          <a:bodyPr vert="horz" lIns="96442" tIns="48221" rIns="96442" bIns="48221" rtlCol="0" anchor="ctr"/>
          <a:lstStyle/>
          <a:p>
            <a:endParaRPr lang="en-US"/>
          </a:p>
        </p:txBody>
      </p:sp>
      <p:sp>
        <p:nvSpPr>
          <p:cNvPr id="5" name="Notes Placeholder 4"/>
          <p:cNvSpPr>
            <a:spLocks noGrp="1"/>
          </p:cNvSpPr>
          <p:nvPr>
            <p:ph type="body" sz="quarter" idx="3"/>
          </p:nvPr>
        </p:nvSpPr>
        <p:spPr>
          <a:xfrm>
            <a:off x="687547" y="4813866"/>
            <a:ext cx="5500370" cy="3938617"/>
          </a:xfrm>
          <a:prstGeom prst="rect">
            <a:avLst/>
          </a:prstGeom>
        </p:spPr>
        <p:txBody>
          <a:bodyPr vert="horz" lIns="96442" tIns="48221" rIns="96442" bIns="48221"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500961"/>
            <a:ext cx="2979367" cy="501878"/>
          </a:xfrm>
          <a:prstGeom prst="rect">
            <a:avLst/>
          </a:prstGeom>
        </p:spPr>
        <p:txBody>
          <a:bodyPr vert="horz" lIns="96442" tIns="48221" rIns="96442" bIns="48221" rtlCol="0" anchor="b"/>
          <a:lstStyle>
            <a:lvl1pPr algn="l">
              <a:defRPr sz="1300"/>
            </a:lvl1pPr>
          </a:lstStyle>
          <a:p>
            <a:endParaRPr lang="en-US"/>
          </a:p>
        </p:txBody>
      </p:sp>
      <p:sp>
        <p:nvSpPr>
          <p:cNvPr id="7" name="Slide Number Placeholder 6"/>
          <p:cNvSpPr>
            <a:spLocks noGrp="1"/>
          </p:cNvSpPr>
          <p:nvPr>
            <p:ph type="sldNum" sz="quarter" idx="5"/>
          </p:nvPr>
        </p:nvSpPr>
        <p:spPr>
          <a:xfrm>
            <a:off x="3894505" y="9500961"/>
            <a:ext cx="2979367" cy="501878"/>
          </a:xfrm>
          <a:prstGeom prst="rect">
            <a:avLst/>
          </a:prstGeom>
        </p:spPr>
        <p:txBody>
          <a:bodyPr vert="horz" lIns="96442" tIns="48221" rIns="96442" bIns="48221" rtlCol="0" anchor="b"/>
          <a:lstStyle>
            <a:lvl1pPr algn="r">
              <a:defRPr sz="1300"/>
            </a:lvl1pPr>
          </a:lstStyle>
          <a:p>
            <a:fld id="{FE08C8D7-18E8-2C4F-967C-29C09C3D1F6E}" type="slidenum">
              <a:rPr lang="en-US" smtClean="0"/>
              <a:t>‹#›</a:t>
            </a:fld>
            <a:endParaRPr lang="en-US"/>
          </a:p>
        </p:txBody>
      </p:sp>
    </p:spTree>
    <p:extLst>
      <p:ext uri="{BB962C8B-B14F-4D97-AF65-F5344CB8AC3E}">
        <p14:creationId xmlns:p14="http://schemas.microsoft.com/office/powerpoint/2010/main" val="2605161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hbr.org/2019/06/research-actually-consumers-do-buy-sustainable-products" TargetMode="External"/><Relationship Id="rId7" Type="http://schemas.openxmlformats.org/officeDocument/2006/relationships/hyperlink" Target="https://www.ga-institute.com/newsletter/press-release/article/millennials-really-do-want-to-work-for-environmentally-sustainable-companies-according-to-a-new-su.html"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www.forbes.com/sites/justcapital/2019/04/22/the-top-33-companies-for-the-environment-by-industry/#3d409fb36461" TargetMode="External"/><Relationship Id="rId5" Type="http://schemas.openxmlformats.org/officeDocument/2006/relationships/hyperlink" Target="https://loopstore.com/" TargetMode="External"/><Relationship Id="rId4" Type="http://schemas.openxmlformats.org/officeDocument/2006/relationships/hyperlink" Target="https://www.engadget.com/2018/07/16/adidas-will-only-use-recycled-plastics-by-2024/?guccounter=1&amp;guce_referrer=aHR0cHM6Ly93d3cuZ29vZ2xlLmNvbS8&amp;guce_referrer_sig=AQAAAH0F31yXMwHEdZKFFJ-r-qvxGsFvEwPiImuz9Zis0nl0Fb92HeK1X9urK86KQfXIZ1fcE-jNEWoB_4iYYqLn9mY6i_EKw3RuRunoeCE1Qge9dAcNb_ji_GAj-m_mZ0K3_1_DOIFRSXKRAR2s1GKoU82K18gQXa8-ZcFeMlIoyGJz" TargetMode="Externa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mckinsey.com/business-functions/sustainability/our-insights/how-much-will-consumers-pay-to-go-green" TargetMode="External"/><Relationship Id="rId2" Type="http://schemas.openxmlformats.org/officeDocument/2006/relationships/slide" Target="../slides/slide11.xml"/><Relationship Id="rId1" Type="http://schemas.openxmlformats.org/officeDocument/2006/relationships/notesMaster" Target="../notesMasters/notesMaster1.xml"/><Relationship Id="rId5" Type="http://schemas.openxmlformats.org/officeDocument/2006/relationships/hyperlink" Target="http://www.scielo.br/scielo.php?script=sci_arttext&amp;pid=S2531-04882019000200006" TargetMode="External"/><Relationship Id="rId4" Type="http://schemas.openxmlformats.org/officeDocument/2006/relationships/hyperlink" Target="https://www.tandfonline.com/doi/full/10.1080/00913367.2018.1452652"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en.wikipedia.org/wiki/Greenwashing"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www.forbes.com/sites/kathryndill/2015/01/21/the-worlds-most-sustainable-companies-2015/#4a3cea926f24"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olleco.co.uk/"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greenkey.global/stories-news-1/2017/11/9/the-hotel-sector-must-cut-carbon-footprint-by-90-to-meet-2-degree-climate-threshold"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hospitalitynet.org/news/4095337.html" TargetMode="External"/><Relationship Id="rId2" Type="http://schemas.openxmlformats.org/officeDocument/2006/relationships/slide" Target="../slides/slide23.xml"/><Relationship Id="rId1" Type="http://schemas.openxmlformats.org/officeDocument/2006/relationships/notesMaster" Target="../notesMasters/notesMaster1.xml"/><Relationship Id="rId5" Type="http://schemas.openxmlformats.org/officeDocument/2006/relationships/hyperlink" Target="https://www.1hotels.com/about-us/our-story" TargetMode="External"/><Relationship Id="rId4" Type="http://schemas.openxmlformats.org/officeDocument/2006/relationships/hyperlink" Target="https://www.hospitalitynet.org/news/4096211.html"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un.org/sustainabledevelopment/sustainable-development-goals/"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7.8 billion </a:t>
            </a:r>
          </a:p>
        </p:txBody>
      </p:sp>
      <p:sp>
        <p:nvSpPr>
          <p:cNvPr id="4" name="Slide Number Placeholder 3"/>
          <p:cNvSpPr>
            <a:spLocks noGrp="1"/>
          </p:cNvSpPr>
          <p:nvPr>
            <p:ph type="sldNum" sz="quarter" idx="5"/>
          </p:nvPr>
        </p:nvSpPr>
        <p:spPr/>
        <p:txBody>
          <a:bodyPr/>
          <a:lstStyle/>
          <a:p>
            <a:fld id="{FE08C8D7-18E8-2C4F-967C-29C09C3D1F6E}" type="slidenum">
              <a:rPr lang="en-US" smtClean="0"/>
              <a:t>3</a:t>
            </a:fld>
            <a:endParaRPr lang="en-US"/>
          </a:p>
        </p:txBody>
      </p:sp>
    </p:spTree>
    <p:extLst>
      <p:ext uri="{BB962C8B-B14F-4D97-AF65-F5344CB8AC3E}">
        <p14:creationId xmlns:p14="http://schemas.microsoft.com/office/powerpoint/2010/main" val="3768823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From Greta Thunberg sailing across the Atlantic Ocean to attend a conference in New York, to protesters all around the world taking to the streets in peaceful demonstrations - 2019 saw a huge uptake in activities related to climate change and environmental issues.</a:t>
            </a:r>
          </a:p>
          <a:p>
            <a:endParaRPr lang="en-GB" sz="1300" dirty="0"/>
          </a:p>
          <a:p>
            <a:r>
              <a:rPr lang="en-GB" sz="1300" dirty="0"/>
              <a:t>Movements such as the </a:t>
            </a:r>
            <a:r>
              <a:rPr lang="en-GB" sz="1300" i="1" dirty="0"/>
              <a:t>Extinction Rebellion</a:t>
            </a:r>
            <a:r>
              <a:rPr lang="en-GB" sz="1300" dirty="0"/>
              <a:t> are attracting the attention of millions through creative displays, for instance, by floating a life-size model of a typical suburban house down the river Thames as a warning about rising sea levels. Stark actions like these are turning the crisis from an abstract collection of scientific data into a visually comprehensible fact for many. Not only are political leaders increasingly being pushed towards enacting meaningful change, individual consumers across all industries too are realizing that altering their behaviour will play a pivotal role in the fight against climate change.</a:t>
            </a:r>
          </a:p>
          <a:p>
            <a:endParaRPr lang="en-GB" dirty="0"/>
          </a:p>
          <a:p>
            <a:r>
              <a:rPr lang="en-GB" dirty="0"/>
              <a:t>Covid-19 too has highlighted the benefits of sustainability. </a:t>
            </a:r>
            <a:r>
              <a:rPr lang="en-GB" sz="1300" dirty="0"/>
              <a:t>How will COVID-19 impact the future of sustainable development? We’ve seen how the planet starts healing when people stay at home and travel less. In the third episode of “A new normal” from UBS Nobel Perspectives, Nobel Laureates explain that the measures taken now shouldn’t be directed towards a high-carbon future but pave the way to green investments and a transition to clean energy. Let’s take a look…</a:t>
            </a:r>
            <a:br>
              <a:rPr lang="en-GB" dirty="0"/>
            </a:br>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6</a:t>
            </a:fld>
            <a:endParaRPr lang="en-US"/>
          </a:p>
        </p:txBody>
      </p:sp>
    </p:spTree>
    <p:extLst>
      <p:ext uri="{BB962C8B-B14F-4D97-AF65-F5344CB8AC3E}">
        <p14:creationId xmlns:p14="http://schemas.microsoft.com/office/powerpoint/2010/main" val="4326187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9</a:t>
            </a:fld>
            <a:endParaRPr lang="en-US"/>
          </a:p>
        </p:txBody>
      </p:sp>
    </p:spTree>
    <p:extLst>
      <p:ext uri="{BB962C8B-B14F-4D97-AF65-F5344CB8AC3E}">
        <p14:creationId xmlns:p14="http://schemas.microsoft.com/office/powerpoint/2010/main" val="36589308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b="1" dirty="0"/>
              <a:t>A 2019 study by </a:t>
            </a:r>
            <a:r>
              <a:rPr lang="en-GB" sz="1300" b="1" i="1" u="sng" dirty="0">
                <a:hlinkClick r:id="rId3"/>
              </a:rPr>
              <a:t>Harvard Business Review</a:t>
            </a:r>
            <a:r>
              <a:rPr lang="en-GB" sz="1300" b="1" dirty="0"/>
              <a:t> found that for sales in 90% of the observed Consumer Packaged Goods categories, brands that were marketed as sustainable were growing faster than traditional competitors.</a:t>
            </a:r>
            <a:r>
              <a:rPr lang="en-GB" sz="1300" dirty="0"/>
              <a:t> This rise in customers’ attention to environmental issues has been picked up on by large companies in virtually any industry. As a consequence, the use of buzzwords such as “sustainable”, “eco-friendly” and “green” has skyrocketed in recent years, as brands are trying to highlight the ecological advantages of their products or services. </a:t>
            </a:r>
          </a:p>
          <a:p>
            <a:endParaRPr lang="en-GB" sz="1300" dirty="0"/>
          </a:p>
          <a:p>
            <a:r>
              <a:rPr lang="en-GB" sz="1300" b="1" i="1" u="sng" dirty="0">
                <a:hlinkClick r:id="rId4"/>
              </a:rPr>
              <a:t>Adidas</a:t>
            </a:r>
            <a:r>
              <a:rPr lang="en-GB" sz="1300" b="1" u="sng" dirty="0">
                <a:hlinkClick r:id="rId4"/>
              </a:rPr>
              <a:t>’ recent pledge</a:t>
            </a:r>
            <a:r>
              <a:rPr lang="en-GB" sz="1300" dirty="0"/>
              <a:t> to use only recyclable polyester in their sneaker and clothing production by 2024, or forty-two major consumer goods brands (e.g.</a:t>
            </a:r>
            <a:r>
              <a:rPr lang="en-GB" sz="1300" i="1" dirty="0"/>
              <a:t> </a:t>
            </a:r>
            <a:r>
              <a:rPr lang="en-GB" sz="1300" i="1" dirty="0" err="1"/>
              <a:t>Häagen-Dasz</a:t>
            </a:r>
            <a:r>
              <a:rPr lang="en-GB" sz="1300" dirty="0"/>
              <a:t>, </a:t>
            </a:r>
            <a:r>
              <a:rPr lang="en-GB" sz="1300" i="1" dirty="0"/>
              <a:t>Tide</a:t>
            </a:r>
            <a:r>
              <a:rPr lang="en-GB" sz="1300" dirty="0"/>
              <a:t> &amp; </a:t>
            </a:r>
            <a:r>
              <a:rPr lang="en-GB" sz="1300" i="1" dirty="0" err="1"/>
              <a:t>Gilette</a:t>
            </a:r>
            <a:r>
              <a:rPr lang="en-GB" sz="1300" dirty="0"/>
              <a:t>) coming together in the </a:t>
            </a:r>
            <a:r>
              <a:rPr lang="en-GB" sz="1300" b="1" u="sng" dirty="0">
                <a:hlinkClick r:id="rId5"/>
              </a:rPr>
              <a:t>Loop TerraCycle</a:t>
            </a:r>
            <a:r>
              <a:rPr lang="en-GB" sz="1300" dirty="0"/>
              <a:t> project to provide households with zero-waste containers that are refilled only when needed are merely two examples of these “green” initiatives.</a:t>
            </a:r>
          </a:p>
          <a:p>
            <a:endParaRPr lang="en-GB" sz="1300" dirty="0"/>
          </a:p>
          <a:p>
            <a:r>
              <a:rPr lang="en-GB" sz="1300" dirty="0"/>
              <a:t>Hospitality as well as food and beverage companies also often focus their public messaging around these topics, promoting achievements in saving water, electricity or reducing greenhouse gas emissions either directly or along their supply chain. </a:t>
            </a:r>
            <a:r>
              <a:rPr lang="en-GB" sz="1300" b="1" dirty="0"/>
              <a:t>Truly impactful changes to the ways in which businesses operate tend to be rewarded by the public through a rise in popularity and consequently, sales.</a:t>
            </a:r>
          </a:p>
          <a:p>
            <a:endParaRPr lang="en-GB" sz="1300" dirty="0"/>
          </a:p>
          <a:p>
            <a:r>
              <a:rPr lang="en-GB" sz="1300" dirty="0"/>
              <a:t>A </a:t>
            </a:r>
            <a:r>
              <a:rPr lang="en-GB" sz="1300" b="1" u="sng" dirty="0">
                <a:hlinkClick r:id="rId6"/>
              </a:rPr>
              <a:t>study by </a:t>
            </a:r>
            <a:r>
              <a:rPr lang="en-GB" sz="1300" b="1" i="1" u="sng" dirty="0">
                <a:hlinkClick r:id="rId6"/>
              </a:rPr>
              <a:t>Just Capital</a:t>
            </a:r>
            <a:r>
              <a:rPr lang="en-GB" sz="1300" dirty="0"/>
              <a:t>, an outlet that ranks American companies on issues such as fair pay, equal treatment and ecological impact, found that </a:t>
            </a:r>
            <a:r>
              <a:rPr lang="en-GB" sz="1300" b="1" dirty="0"/>
              <a:t>companies that lead their competitors in terms of environmental performance also tend to enjoy a median Return-on-Equity that is 3% higher than that of their counterparts.</a:t>
            </a:r>
            <a:r>
              <a:rPr lang="en-GB" sz="1300" dirty="0"/>
              <a:t> </a:t>
            </a:r>
          </a:p>
          <a:p>
            <a:endParaRPr lang="en-GB" sz="1300" dirty="0"/>
          </a:p>
          <a:p>
            <a:r>
              <a:rPr lang="en-GB" sz="1300" dirty="0"/>
              <a:t>Furthermore, running an ethical and sustainable business is gaining importance in the fight for scarce talent. A survey by the </a:t>
            </a:r>
            <a:r>
              <a:rPr lang="en-GB" sz="1300" b="1" i="1" u="sng" dirty="0">
                <a:hlinkClick r:id="rId7"/>
              </a:rPr>
              <a:t>Governance and Accountability Institute</a:t>
            </a:r>
            <a:r>
              <a:rPr lang="en-GB" sz="1300" i="1" dirty="0"/>
              <a:t> </a:t>
            </a:r>
            <a:r>
              <a:rPr lang="en-GB" sz="1300" dirty="0"/>
              <a:t>published this year found that </a:t>
            </a:r>
            <a:r>
              <a:rPr lang="en-GB" sz="1300" b="1" dirty="0"/>
              <a:t>40% of millennial respondents had chosen an employer because of their sustainability performance.</a:t>
            </a:r>
            <a:r>
              <a:rPr lang="en-GB" sz="1300" dirty="0"/>
              <a:t> On retention, the responses were even clearer. Here, 70% of millennials answered that they are more likely to stay with a company with a strong environmental reputation and policy.</a:t>
            </a:r>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10</a:t>
            </a:fld>
            <a:endParaRPr lang="en-US"/>
          </a:p>
        </p:txBody>
      </p:sp>
    </p:spTree>
    <p:extLst>
      <p:ext uri="{BB962C8B-B14F-4D97-AF65-F5344CB8AC3E}">
        <p14:creationId xmlns:p14="http://schemas.microsoft.com/office/powerpoint/2010/main" val="10838498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With growing interest from various stakeholders in the way companies structure their business, companies that decide to participate in this “Green Marketing” tend to be under constant scrutiny by consumers. In their efforts to bolster public image and revenue overall, many firms are focusing on their engagement with communities and marketing messages around ecological themes.</a:t>
            </a:r>
          </a:p>
          <a:p>
            <a:endParaRPr lang="en-GB" sz="1300" dirty="0"/>
          </a:p>
          <a:p>
            <a:r>
              <a:rPr lang="en-GB" sz="1300" b="1" dirty="0"/>
              <a:t>Sadly, these initiatives hailed publicly as sustainable often just act as a smokescreen to divert public attention from business activities that remain, at their core, harmful to the planet.</a:t>
            </a:r>
            <a:r>
              <a:rPr lang="en-GB" sz="1300" dirty="0"/>
              <a:t> With </a:t>
            </a:r>
            <a:r>
              <a:rPr lang="en-GB" sz="1300" b="1" u="sng" dirty="0">
                <a:hlinkClick r:id="rId3"/>
              </a:rPr>
              <a:t>more than two thirds</a:t>
            </a:r>
            <a:r>
              <a:rPr lang="en-GB" sz="1300" dirty="0"/>
              <a:t> of costumers ready to pay a premium on products that they consider environment-friendly, this trend is as understandable from a corporate perspective as it is troubling for consumers. </a:t>
            </a:r>
          </a:p>
          <a:p>
            <a:endParaRPr lang="en-GB" sz="1300" dirty="0"/>
          </a:p>
          <a:p>
            <a:r>
              <a:rPr lang="en-GB" sz="1300" dirty="0"/>
              <a:t>The </a:t>
            </a:r>
            <a:r>
              <a:rPr lang="en-GB" sz="1300" u="sng" dirty="0">
                <a:hlinkClick r:id="rId4"/>
              </a:rPr>
              <a:t>heightened public sensitivity</a:t>
            </a:r>
            <a:r>
              <a:rPr lang="en-GB" sz="1300" dirty="0"/>
              <a:t> means that more and more firms get caught in their use of fluffy marketing terms and advertisements that paint them in a greener light than their activities merit. The confusion and deception felt by consumers that are victims of greenwashing </a:t>
            </a:r>
            <a:r>
              <a:rPr lang="en-GB" sz="1300" b="1" u="sng" dirty="0">
                <a:hlinkClick r:id="rId5"/>
              </a:rPr>
              <a:t>can lead to decreased brand loyalty</a:t>
            </a:r>
            <a:r>
              <a:rPr lang="en-GB" sz="1300" dirty="0"/>
              <a:t> and to a loss in brand equity. More than ever, 2020 will be the year for companies to stay true to their environmental policies and messaging.</a:t>
            </a:r>
          </a:p>
          <a:p>
            <a:endParaRPr lang="en-GB" sz="1300" dirty="0"/>
          </a:p>
          <a:p>
            <a:endParaRPr lang="en-GB" sz="1300"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11</a:t>
            </a:fld>
            <a:endParaRPr lang="en-US"/>
          </a:p>
        </p:txBody>
      </p:sp>
    </p:spTree>
    <p:extLst>
      <p:ext uri="{BB962C8B-B14F-4D97-AF65-F5344CB8AC3E}">
        <p14:creationId xmlns:p14="http://schemas.microsoft.com/office/powerpoint/2010/main" val="38799391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screen</a:t>
            </a:r>
          </a:p>
          <a:p>
            <a:endParaRPr lang="en-GB" dirty="0"/>
          </a:p>
          <a:p>
            <a:r>
              <a:rPr lang="en-GB" sz="1300" dirty="0"/>
              <a:t>When it comes to sustainable travel and sustainable tourism, most travellers are wise now to how some hotels greenwash on a daily basis – with the laundry cards they put out inviting us not to have our linens changed for a day, for example, when in reality the hotels are making no effort to being more sustainable; with the use of ‘green’ pictures (such as a nature scene) to suggest a food product is ‘healthy’ when in reality it’s been produced unsustainably and is packed in plastic; or by labelling spa products with vague terms such as ‘naturally-derived’ when in reality they are packed with sulphites and other toxins.</a:t>
            </a:r>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12</a:t>
            </a:fld>
            <a:endParaRPr lang="en-US"/>
          </a:p>
        </p:txBody>
      </p:sp>
    </p:spTree>
    <p:extLst>
      <p:ext uri="{BB962C8B-B14F-4D97-AF65-F5344CB8AC3E}">
        <p14:creationId xmlns:p14="http://schemas.microsoft.com/office/powerpoint/2010/main" val="7110550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Fiji Water for example. Don’t forget, it’s not just about the hotel and its practices, it’s about the suppliers that they use too. What if we stocked Fiji Water in our hotel? Let’s take a look…</a:t>
            </a:r>
          </a:p>
        </p:txBody>
      </p:sp>
      <p:sp>
        <p:nvSpPr>
          <p:cNvPr id="4" name="Slide Number Placeholder 3"/>
          <p:cNvSpPr>
            <a:spLocks noGrp="1"/>
          </p:cNvSpPr>
          <p:nvPr>
            <p:ph type="sldNum" sz="quarter" idx="5"/>
          </p:nvPr>
        </p:nvSpPr>
        <p:spPr/>
        <p:txBody>
          <a:bodyPr/>
          <a:lstStyle/>
          <a:p>
            <a:fld id="{FE08C8D7-18E8-2C4F-967C-29C09C3D1F6E}" type="slidenum">
              <a:rPr lang="en-US" smtClean="0"/>
              <a:t>13</a:t>
            </a:fld>
            <a:endParaRPr lang="en-US"/>
          </a:p>
        </p:txBody>
      </p:sp>
    </p:spTree>
    <p:extLst>
      <p:ext uri="{BB962C8B-B14F-4D97-AF65-F5344CB8AC3E}">
        <p14:creationId xmlns:p14="http://schemas.microsoft.com/office/powerpoint/2010/main" val="28907531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a:t>
            </a:r>
            <a:r>
              <a:rPr lang="en-GB" sz="1300" dirty="0">
                <a:hlinkClick r:id="rId3"/>
              </a:rPr>
              <a:t>The term greenwashing</a:t>
            </a:r>
            <a:r>
              <a:rPr lang="en-GB" sz="1300" dirty="0"/>
              <a:t> was first used by environmentalist Jay </a:t>
            </a:r>
            <a:r>
              <a:rPr lang="en-GB" sz="1300" dirty="0" err="1"/>
              <a:t>Westerveld</a:t>
            </a:r>
            <a:r>
              <a:rPr lang="en-GB" sz="1300" dirty="0"/>
              <a:t> when objecting to hotelier’s practice of placing notices in hotel rooms which asked their guests to reuse towels to “save the environment”. </a:t>
            </a:r>
            <a:r>
              <a:rPr lang="en-GB" sz="1300" dirty="0" err="1"/>
              <a:t>Westerveld</a:t>
            </a:r>
            <a:r>
              <a:rPr lang="en-GB" sz="1300" dirty="0"/>
              <a:t> noted that there was little else to suggest that the hoteliers were interested in reducing their environmental impacts and that their interest in washing fewer towels seemed to be motivated by a concern to save costs rather than the environment. Since then greenwashing has become a central feature of debates about marketing communications and sustainability, with “awards” for greenwashing established and numerous campaigns, law and advice developed in an attempt to reduce or curb it.”</a:t>
            </a:r>
          </a:p>
          <a:p>
            <a:endParaRPr lang="en-GB" sz="1300" dirty="0"/>
          </a:p>
          <a:p>
            <a:r>
              <a:rPr lang="en-GB" sz="1300" dirty="0"/>
              <a:t>When a phenomenon credits a name, then we have to take it seriously. Greenwashing is of huge concern to the environmentally conscious and it is a term they are not afraid to brand a campaign with, which can be hard to recover from.</a:t>
            </a:r>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15</a:t>
            </a:fld>
            <a:endParaRPr lang="en-US"/>
          </a:p>
        </p:txBody>
      </p:sp>
    </p:spTree>
    <p:extLst>
      <p:ext uri="{BB962C8B-B14F-4D97-AF65-F5344CB8AC3E}">
        <p14:creationId xmlns:p14="http://schemas.microsoft.com/office/powerpoint/2010/main" val="13310394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We should care about the community because our customers want us to. A decade ago any kind of corporate social responsibility was driven by the loud eco-voice of a small minority. As they did not want to lose that share of wallet revenue however small, large companies hastily put into place a CSR (corporate social responsibility). These were statements or practises that accentuated any green element of the company that could be found from already established practices. Exaggerations were rife. The general feeling at the time was that sustainability demands would be soon outdated and not worth any major policy or production changes – hence the notes left in Hotels about not wanting to wash your towels to ‘save the environment’. In short, industry thought that any demand for sustainable accountability would not last.</a:t>
            </a:r>
          </a:p>
          <a:p>
            <a:endParaRPr lang="en-GB" sz="1300" dirty="0"/>
          </a:p>
          <a:p>
            <a:r>
              <a:rPr lang="en-GB" sz="1300" dirty="0">
                <a:hlinkClick r:id="rId3"/>
              </a:rPr>
              <a:t>But the demands for sustainable accountability did not go away</a:t>
            </a:r>
            <a:r>
              <a:rPr lang="en-GB" sz="1300" dirty="0"/>
              <a:t>. In fact, they increased.</a:t>
            </a:r>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16</a:t>
            </a:fld>
            <a:endParaRPr lang="en-US"/>
          </a:p>
        </p:txBody>
      </p:sp>
    </p:spTree>
    <p:extLst>
      <p:ext uri="{BB962C8B-B14F-4D97-AF65-F5344CB8AC3E}">
        <p14:creationId xmlns:p14="http://schemas.microsoft.com/office/powerpoint/2010/main" val="10774709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17</a:t>
            </a:fld>
            <a:endParaRPr lang="en-US"/>
          </a:p>
        </p:txBody>
      </p:sp>
    </p:spTree>
    <p:extLst>
      <p:ext uri="{BB962C8B-B14F-4D97-AF65-F5344CB8AC3E}">
        <p14:creationId xmlns:p14="http://schemas.microsoft.com/office/powerpoint/2010/main" val="5139198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 you remember the three pillars from last week?</a:t>
            </a:r>
          </a:p>
          <a:p>
            <a:endParaRPr lang="en-GB" dirty="0"/>
          </a:p>
          <a:p>
            <a:r>
              <a:rPr lang="en-GB" sz="1300" dirty="0"/>
              <a:t>These are the three main topics the sector behind the sustainable dollar care about – and they care </a:t>
            </a:r>
            <a:r>
              <a:rPr lang="en-GB" sz="1300" i="1" dirty="0"/>
              <a:t>passionately</a:t>
            </a:r>
            <a:r>
              <a:rPr lang="en-GB" sz="1300" dirty="0"/>
              <a:t>. They want to know not just about how your product cares for people and the planet, but what you do with your profit. They also want to know what your </a:t>
            </a:r>
            <a:r>
              <a:rPr lang="en-GB" sz="1300" i="1" dirty="0"/>
              <a:t>company </a:t>
            </a:r>
            <a:r>
              <a:rPr lang="en-GB" sz="1300" dirty="0"/>
              <a:t>as an institution is doing for people, the planet and how much of your profit figures in these activities. The sustainable dollar is very demanding! But these changes only have to be made once, and as resources are used up and pollution is produced, more and more of your demographics will demand accountability on your sustainable practices. You might as well start right at the beginning of the game and get ahead of everyone else.</a:t>
            </a:r>
          </a:p>
          <a:p>
            <a:r>
              <a:rPr lang="en-GB" sz="1300" dirty="0"/>
              <a:t>If you want to be trusted, you have to learn to ‘give back’.</a:t>
            </a:r>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18</a:t>
            </a:fld>
            <a:endParaRPr lang="en-US"/>
          </a:p>
        </p:txBody>
      </p:sp>
    </p:spTree>
    <p:extLst>
      <p:ext uri="{BB962C8B-B14F-4D97-AF65-F5344CB8AC3E}">
        <p14:creationId xmlns:p14="http://schemas.microsoft.com/office/powerpoint/2010/main" val="19581700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b="1" dirty="0"/>
              <a:t>Changes to More Than Just Your Business</a:t>
            </a:r>
            <a:br>
              <a:rPr lang="en-GB" sz="1300" b="1" dirty="0"/>
            </a:br>
            <a:endParaRPr lang="en-GB" sz="1300" b="1" dirty="0"/>
          </a:p>
          <a:p>
            <a:r>
              <a:rPr lang="en-GB" sz="1300" dirty="0"/>
              <a:t>A shift towards a circular economy, where products are not only made from recycled and recyclable substances but consumers are also actively educated, encouraged and assisted to re-use materials, is inevitable for any business that wants to be a true driver for positive change.</a:t>
            </a:r>
          </a:p>
          <a:p>
            <a:endParaRPr lang="en-GB" sz="1300" dirty="0"/>
          </a:p>
          <a:p>
            <a:r>
              <a:rPr lang="en-GB" sz="1300" dirty="0"/>
              <a:t>Start-ups like the British firm </a:t>
            </a:r>
            <a:r>
              <a:rPr lang="en-GB" sz="1300" b="1" i="1" u="sng" dirty="0">
                <a:hlinkClick r:id="rId3"/>
              </a:rPr>
              <a:t>Olleco</a:t>
            </a:r>
            <a:r>
              <a:rPr lang="en-GB" sz="1300" dirty="0"/>
              <a:t>, which collects food waste from outlets such as restaurants, hotels or food manufacturers and turns it into biofuel that is returned to customers are promising role models to everyone wishing for more sustainable business and consumption cycles. </a:t>
            </a:r>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20</a:t>
            </a:fld>
            <a:endParaRPr lang="en-US"/>
          </a:p>
        </p:txBody>
      </p:sp>
    </p:spTree>
    <p:extLst>
      <p:ext uri="{BB962C8B-B14F-4D97-AF65-F5344CB8AC3E}">
        <p14:creationId xmlns:p14="http://schemas.microsoft.com/office/powerpoint/2010/main" val="35693315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According to a publication by the </a:t>
            </a:r>
            <a:r>
              <a:rPr lang="en-GB" sz="1300" i="1" dirty="0"/>
              <a:t>Cambridge Institute for Sustainability Leadership</a:t>
            </a:r>
            <a:r>
              <a:rPr lang="en-GB" sz="1300" dirty="0"/>
              <a:t>, the tourism industry is responsible for about 5% of current greenhouse gas emissions. With numbers of </a:t>
            </a:r>
            <a:r>
              <a:rPr lang="en-GB" sz="1300" dirty="0" err="1"/>
              <a:t>travelers</a:t>
            </a:r>
            <a:r>
              <a:rPr lang="en-GB" sz="1300" dirty="0"/>
              <a:t> and hotel rooms booming, this number is set to increase by 130% by 2035. </a:t>
            </a:r>
          </a:p>
          <a:p>
            <a:endParaRPr lang="en-GB" sz="1300" dirty="0"/>
          </a:p>
          <a:p>
            <a:r>
              <a:rPr lang="en-GB" sz="1300" dirty="0"/>
              <a:t>Due to the heavy investments needed to update existing locations and inherently low profit margins compared to other industries, hotels and restaurants have been rather slow in adopting sustainable business practices. </a:t>
            </a:r>
            <a:r>
              <a:rPr lang="en-GB" sz="1300" b="1" dirty="0"/>
              <a:t>By 2050, hotels will need to reduce emissions per key by </a:t>
            </a:r>
            <a:r>
              <a:rPr lang="en-GB" sz="1300" b="1" u="sng" dirty="0">
                <a:hlinkClick r:id="rId3"/>
              </a:rPr>
              <a:t>90%</a:t>
            </a:r>
            <a:r>
              <a:rPr lang="en-GB" sz="1300" b="1" dirty="0"/>
              <a:t> to be in line with the Paris Climate Agreement.</a:t>
            </a:r>
            <a:r>
              <a:rPr lang="en-GB" sz="1300" dirty="0"/>
              <a:t> Public and political pressure on the sector is rising to implement drastic changes in coming years. Many hotel and restaurant chains are responding, but the path to a clean hospitality industry remains a long one.</a:t>
            </a:r>
          </a:p>
          <a:p>
            <a:endParaRPr lang="en-GB" sz="1300"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22</a:t>
            </a:fld>
            <a:endParaRPr lang="en-US"/>
          </a:p>
        </p:txBody>
      </p:sp>
    </p:spTree>
    <p:extLst>
      <p:ext uri="{BB962C8B-B14F-4D97-AF65-F5344CB8AC3E}">
        <p14:creationId xmlns:p14="http://schemas.microsoft.com/office/powerpoint/2010/main" val="26418599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Still, some companies that have already taken decisive steps towards a greener operation are worth mentioning. In October 2019, the latest </a:t>
            </a:r>
            <a:r>
              <a:rPr lang="en-GB" sz="1300" b="1" u="sng" dirty="0">
                <a:hlinkClick r:id="rId3"/>
              </a:rPr>
              <a:t>SAM Corporate Sustainability Assessment</a:t>
            </a:r>
            <a:r>
              <a:rPr lang="en-GB" sz="1300" dirty="0"/>
              <a:t> was published, ranking the most sustainable hotel chains worldwide. </a:t>
            </a:r>
          </a:p>
          <a:p>
            <a:endParaRPr lang="en-GB" sz="1300" dirty="0"/>
          </a:p>
          <a:p>
            <a:r>
              <a:rPr lang="en-GB" sz="1300" b="1" dirty="0"/>
              <a:t>The Spain-based </a:t>
            </a:r>
            <a:r>
              <a:rPr lang="en-GB" sz="1300" b="1" i="1" dirty="0" err="1"/>
              <a:t>Meliá</a:t>
            </a:r>
            <a:r>
              <a:rPr lang="en-GB" sz="1300" b="1" i="1" dirty="0"/>
              <a:t> Hotels International</a:t>
            </a:r>
            <a:r>
              <a:rPr lang="en-GB" sz="1300" b="1" dirty="0"/>
              <a:t> was awarded the highest possible points in criteria such as Climate Strategy and Social Reporting. </a:t>
            </a:r>
            <a:r>
              <a:rPr lang="en-GB" sz="1300" dirty="0"/>
              <a:t>In December 2019, </a:t>
            </a:r>
            <a:r>
              <a:rPr lang="en-GB" sz="1300" i="1" dirty="0" err="1"/>
              <a:t>Meliá</a:t>
            </a:r>
            <a:r>
              <a:rPr lang="en-GB" sz="1300" dirty="0"/>
              <a:t> was also the first International hotel chain to make use of </a:t>
            </a:r>
            <a:r>
              <a:rPr lang="en-GB" sz="1300" b="1" u="sng" dirty="0">
                <a:hlinkClick r:id="rId4"/>
              </a:rPr>
              <a:t>environmental blockchain technology</a:t>
            </a:r>
            <a:r>
              <a:rPr lang="en-GB" sz="1300" dirty="0"/>
              <a:t> to offset its carbon footprint. In collaboration with Spanish start-up </a:t>
            </a:r>
            <a:r>
              <a:rPr lang="en-GB" sz="1300" i="1" dirty="0" err="1"/>
              <a:t>Climatetrade</a:t>
            </a:r>
            <a:r>
              <a:rPr lang="en-GB" sz="1300" i="1" dirty="0"/>
              <a:t>,</a:t>
            </a:r>
            <a:r>
              <a:rPr lang="en-GB" sz="1300" dirty="0"/>
              <a:t> it will also allow its loyalty program members to spend their credits on initiatives against climate change “which help develop, protect and conserve natural ecosystems“.</a:t>
            </a:r>
          </a:p>
          <a:p>
            <a:endParaRPr lang="en-GB" sz="1300" dirty="0"/>
          </a:p>
          <a:p>
            <a:r>
              <a:rPr lang="en-GB" sz="1300" b="1" i="1" u="sng" dirty="0">
                <a:hlinkClick r:id="rId5"/>
              </a:rPr>
              <a:t>1 Hotels</a:t>
            </a:r>
            <a:r>
              <a:rPr lang="en-GB" sz="1300" b="1" dirty="0"/>
              <a:t> is another great example.</a:t>
            </a:r>
            <a:r>
              <a:rPr lang="en-GB" sz="1300" dirty="0"/>
              <a:t> The boutique hotel chain with locations on both US coasts has an impressive track record. Each property pays a lot of attention to ecological aspects when designing their buildings and selecting furniture. Much of the furniture is made of reclaimed wood, the F&amp;B operations make use of seasonal and local produce, and staff members as well as guests are encouraged to learn about and engage in environment-friendly practices.</a:t>
            </a:r>
          </a:p>
          <a:p>
            <a:endParaRPr lang="en-GB" sz="1300" dirty="0"/>
          </a:p>
          <a:p>
            <a:r>
              <a:rPr lang="en-GB" sz="1300" dirty="0"/>
              <a:t>Transforming the way all hotels and restaurants make use of Planet Earth’s resources may seem like a gargantuan task to both regulators and hospitality operators. But in 2021, more than ever, both the economic and ecological benefits of a sustainable business are indisputable and the time has finally come to start the process of turning every last room on this planet into a sustainable accommodation that even Greta would be happy to call home.</a:t>
            </a:r>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23</a:t>
            </a:fld>
            <a:endParaRPr lang="en-US"/>
          </a:p>
        </p:txBody>
      </p:sp>
    </p:spTree>
    <p:extLst>
      <p:ext uri="{BB962C8B-B14F-4D97-AF65-F5344CB8AC3E}">
        <p14:creationId xmlns:p14="http://schemas.microsoft.com/office/powerpoint/2010/main" val="2372488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i="1" dirty="0"/>
              <a:t>In recent decades, consumer awareness of social and environmental issues has increased markedly. Companies are progressively integrating sustainable development into their growth strategies for both ethical and profitable reasons, especially if they are to continue attracting the younger, socially active customer.</a:t>
            </a:r>
          </a:p>
          <a:p>
            <a:endParaRPr lang="en-GB" sz="1300" i="1" dirty="0"/>
          </a:p>
          <a:p>
            <a:r>
              <a:rPr lang="en-GB" sz="1300" i="1" dirty="0"/>
              <a:t>Many companies base their targets around the UN Sustainable Development Goals.</a:t>
            </a:r>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25</a:t>
            </a:fld>
            <a:endParaRPr lang="en-US"/>
          </a:p>
        </p:txBody>
      </p:sp>
    </p:spTree>
    <p:extLst>
      <p:ext uri="{BB962C8B-B14F-4D97-AF65-F5344CB8AC3E}">
        <p14:creationId xmlns:p14="http://schemas.microsoft.com/office/powerpoint/2010/main" val="5905620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dirty="0">
                <a:solidFill>
                  <a:schemeClr val="tx1"/>
                </a:solidFill>
              </a:rPr>
              <a:t>The sustainable development goals are a ‘to do list for the planet that will transform the world’. </a:t>
            </a:r>
          </a:p>
          <a:p>
            <a:pPr>
              <a:defRPr/>
            </a:pPr>
            <a:endParaRPr lang="en-GB" sz="1100" dirty="0"/>
          </a:p>
          <a:p>
            <a:pPr marL="666386">
              <a:defRPr/>
            </a:pPr>
            <a:r>
              <a:rPr lang="en-GB" i="1" dirty="0">
                <a:solidFill>
                  <a:schemeClr val="tx1"/>
                </a:solidFill>
              </a:rPr>
              <a:t>– Ban Ki-Moon, Secretary-General of the United Nations</a:t>
            </a:r>
          </a:p>
          <a:p>
            <a:pPr marL="666386">
              <a:defRPr/>
            </a:pPr>
            <a:endParaRPr lang="en-GB" i="1" dirty="0">
              <a:solidFill>
                <a:schemeClr val="tx1"/>
              </a:solidFill>
            </a:endParaRPr>
          </a:p>
          <a:p>
            <a:r>
              <a:rPr lang="en-GB" sz="1300" dirty="0"/>
              <a:t>The Sustainable Development Goals (SDGs) are a series of 17 goals fixed by the United Nations and adopted by 193 countries in 2015. Through sustainable (economic, environmental, and social) development, their overall objective is to create a better world, and a better life for all, by 2030.</a:t>
            </a:r>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26</a:t>
            </a:fld>
            <a:endParaRPr lang="en-US"/>
          </a:p>
        </p:txBody>
      </p:sp>
    </p:spTree>
    <p:extLst>
      <p:ext uri="{BB962C8B-B14F-4D97-AF65-F5344CB8AC3E}">
        <p14:creationId xmlns:p14="http://schemas.microsoft.com/office/powerpoint/2010/main" val="4503632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The Sustainable Development Goals are embedded in an inspiring UN agreement that took two years of negotiations, and reflects the input of many thousands of people. It covers the purpose of the SDGs, as well as what is expected of all nations, and all people, in implementing them. The resulting document is called “Transforming Our World: The 2030 Agenda for Sustainable Development.”</a:t>
            </a:r>
          </a:p>
          <a:p>
            <a:endParaRPr lang="en-GB" sz="1300" dirty="0"/>
          </a:p>
          <a:p>
            <a:r>
              <a:rPr lang="en-GB" sz="1300" dirty="0"/>
              <a:t>Sustainability is a multi-faceted term to indicate initiatives that preserve a particular resource. </a:t>
            </a:r>
            <a:r>
              <a:rPr lang="en-GB" sz="1300" b="1" dirty="0"/>
              <a:t>To address sustainability, one needs to address the main pillars: social, economic and environment.</a:t>
            </a:r>
            <a:endParaRPr lang="en-GB" sz="1300" dirty="0"/>
          </a:p>
          <a:p>
            <a:r>
              <a:rPr lang="en-GB" sz="1300" dirty="0"/>
              <a:t>As sustainability must be a global and multi-stakeholder effort, the </a:t>
            </a:r>
            <a:r>
              <a:rPr lang="en-GB" sz="1300" i="1" dirty="0"/>
              <a:t>United Nations (UN)</a:t>
            </a:r>
            <a:r>
              <a:rPr lang="en-GB" sz="1300" dirty="0"/>
              <a:t> launched their </a:t>
            </a:r>
            <a:r>
              <a:rPr lang="en-GB" sz="1300" dirty="0">
                <a:hlinkClick r:id="rId3"/>
              </a:rPr>
              <a:t>Sustainable Development Goals (SDG)</a:t>
            </a:r>
            <a:r>
              <a:rPr lang="en-GB" sz="1300" dirty="0"/>
              <a:t> in 2015, as </a:t>
            </a:r>
            <a:r>
              <a:rPr lang="en-GB" sz="1300" i="1" dirty="0"/>
              <a:t>'the blueprint to achieve a better and more sustainable future for all'.</a:t>
            </a:r>
            <a:r>
              <a:rPr lang="en-GB" sz="1300" dirty="0"/>
              <a:t> The 17 goals aim to </a:t>
            </a:r>
            <a:r>
              <a:rPr lang="en-GB" sz="1300" i="1" dirty="0"/>
              <a:t>'address the global challenges we face, including those related to poverty, inequality, climate, environmental degradation, prosperity, and peace and justice'</a:t>
            </a:r>
            <a:r>
              <a:rPr lang="en-GB" sz="1300" i="1" baseline="30000" dirty="0"/>
              <a:t>6</a:t>
            </a:r>
            <a:r>
              <a:rPr lang="en-GB" sz="1300" i="1" dirty="0"/>
              <a:t>.</a:t>
            </a:r>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28</a:t>
            </a:fld>
            <a:endParaRPr lang="en-US"/>
          </a:p>
        </p:txBody>
      </p:sp>
    </p:spTree>
    <p:extLst>
      <p:ext uri="{BB962C8B-B14F-4D97-AF65-F5344CB8AC3E}">
        <p14:creationId xmlns:p14="http://schemas.microsoft.com/office/powerpoint/2010/main" val="179411515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What are the benefits?</a:t>
            </a:r>
          </a:p>
          <a:p>
            <a:r>
              <a:rPr lang="en-GB" sz="1300" b="1" dirty="0"/>
              <a:t>Drive growth</a:t>
            </a:r>
            <a:r>
              <a:rPr lang="en-GB" sz="1300" dirty="0"/>
              <a:t>- Business growth is tied to the achievement of the SDGs at a macro level. Businesses need a resilient, reliable, educated and healthy workforce from all departments to support their workforce</a:t>
            </a:r>
            <a:r>
              <a:rPr lang="en-GB" sz="1300" baseline="30000" dirty="0"/>
              <a:t>7</a:t>
            </a:r>
            <a:r>
              <a:rPr lang="en-GB" sz="1300" dirty="0"/>
              <a:t>. In the hospitality industry, its workforce plays a vital role to contribute to the overall guest experience, therefore, it is important for businesses to take action at a local level to drive their growth in the long term.</a:t>
            </a:r>
          </a:p>
          <a:p>
            <a:r>
              <a:rPr lang="en-GB" sz="1300" b="1" dirty="0"/>
              <a:t>Address risk</a:t>
            </a:r>
            <a:r>
              <a:rPr lang="en-GB" sz="1300" dirty="0"/>
              <a:t>- Creating a stable market means there is less risk involved in the investment. Each SDG represents a risk area that holds challenge to the business and society</a:t>
            </a:r>
            <a:r>
              <a:rPr lang="en-GB" sz="1300" baseline="30000" dirty="0"/>
              <a:t>8</a:t>
            </a:r>
            <a:r>
              <a:rPr lang="en-GB" sz="1300" dirty="0"/>
              <a:t>. In the asset-heavy world of the hospitality industry with long-term management contracts, building a stable environment is therefore both a win for the hotel investors and management company to operate in a low-risk environment and a win for the local community to benefit from this stable lifestyle.</a:t>
            </a:r>
          </a:p>
          <a:p>
            <a:r>
              <a:rPr lang="en-GB" sz="1300" b="1" dirty="0"/>
              <a:t>Attract investment</a:t>
            </a:r>
            <a:r>
              <a:rPr lang="en-GB" sz="1300" dirty="0"/>
              <a:t>- For the implementation of SDGs, both government and private sectors have flowed cash to projects through climate-focused multilateral public funds</a:t>
            </a:r>
            <a:r>
              <a:rPr lang="en-GB" sz="1300" baseline="30000" dirty="0"/>
              <a:t>9</a:t>
            </a:r>
            <a:r>
              <a:rPr lang="en-GB" sz="1300" dirty="0"/>
              <a:t>. In the financial sector, innovative financial models have been introduced</a:t>
            </a:r>
            <a:r>
              <a:rPr lang="en-GB" sz="1300" baseline="30000" dirty="0"/>
              <a:t>10</a:t>
            </a:r>
            <a:r>
              <a:rPr lang="en-GB" sz="1300" dirty="0"/>
              <a:t>. </a:t>
            </a:r>
            <a:r>
              <a:rPr lang="en-GB" sz="1300" i="1" dirty="0"/>
              <a:t>BNP Paribas</a:t>
            </a:r>
            <a:r>
              <a:rPr lang="en-GB" sz="1300" dirty="0"/>
              <a:t>, for example, arranges their bond as part of its own SDG initiative where the return on investment of the bonds is directly linked to the stock performance of companies included in the </a:t>
            </a:r>
            <a:r>
              <a:rPr lang="en-GB" sz="1300" i="1" dirty="0" err="1"/>
              <a:t>Solactive</a:t>
            </a:r>
            <a:r>
              <a:rPr lang="en-GB" sz="1300" dirty="0"/>
              <a:t> Sustainable Development Goals World Index of recognized leaders in their industries on socially and environmentally sustainable issues</a:t>
            </a:r>
            <a:r>
              <a:rPr lang="en-GB" sz="1300" baseline="30000" dirty="0"/>
              <a:t>11</a:t>
            </a:r>
            <a:r>
              <a:rPr lang="en-GB" sz="1300" dirty="0"/>
              <a:t>.</a:t>
            </a:r>
          </a:p>
          <a:p>
            <a:r>
              <a:rPr lang="en-GB" sz="1300" b="1" dirty="0"/>
              <a:t>Refocus on company value</a:t>
            </a:r>
            <a:r>
              <a:rPr lang="en-GB" sz="1300" dirty="0"/>
              <a:t>- The hospitality industry is a people-focused business. From guests to employees to stakeholders and locals, the hospitality industry's value is rooted in creating value for others and improving the world we live in. Since the SDGs require global effort from different sectors, contributing to the SDGs is a good leap towards re-assessing values for all stakeholders. The SDGs can help hotels define their aspirational purpose, inspire stakeholders at all levels and increase shareholder value in the long run.</a:t>
            </a:r>
          </a:p>
          <a:p>
            <a:r>
              <a:rPr lang="en-GB" sz="1300" b="1" dirty="0"/>
              <a:t>Heighten brand appeal</a:t>
            </a:r>
            <a:r>
              <a:rPr lang="en-GB" sz="1300" dirty="0"/>
              <a:t>- The demand for sustainable properties will continue to rise as consumers become more aware of sustainable issues. 70% of global </a:t>
            </a:r>
            <a:r>
              <a:rPr lang="en-GB" sz="1300" dirty="0" err="1"/>
              <a:t>travelers</a:t>
            </a:r>
            <a:r>
              <a:rPr lang="en-GB" sz="1300" dirty="0"/>
              <a:t> say they would be more likely to book an accommodation knowing it was eco-friendly, and over half of the global </a:t>
            </a:r>
            <a:r>
              <a:rPr lang="en-GB" sz="1300" dirty="0" err="1"/>
              <a:t>travelers</a:t>
            </a:r>
            <a:r>
              <a:rPr lang="en-GB" sz="1300" dirty="0"/>
              <a:t> reporting they are more determined to make sustainable travel choices in the coming year compared to last year</a:t>
            </a:r>
            <a:r>
              <a:rPr lang="en-GB" sz="1300" baseline="30000" dirty="0"/>
              <a:t>12</a:t>
            </a:r>
            <a:r>
              <a:rPr lang="en-GB" sz="1300" dirty="0"/>
              <a:t>. By advertising a brand or a hotel property's sustainable practices and activities, these brands/properties can gain an upper hand on attracting more customers.</a:t>
            </a:r>
          </a:p>
          <a:p>
            <a:r>
              <a:rPr lang="en-GB" sz="1300" b="1" dirty="0"/>
              <a:t>Appeal to a wider audience</a:t>
            </a:r>
            <a:r>
              <a:rPr lang="en-GB" sz="1300" dirty="0"/>
              <a:t>- Hotels constantly introduce new brands to relate to different age groups and accommodate different lifestyles. Despite the rise in demand for sustainable accommodations, </a:t>
            </a:r>
            <a:r>
              <a:rPr lang="en-GB" sz="1300" dirty="0" err="1"/>
              <a:t>travelers</a:t>
            </a:r>
            <a:r>
              <a:rPr lang="en-GB" sz="1300" dirty="0"/>
              <a:t> still face barriers when making sustainable travel choices - 37% of respondents do not know how to make their travel more sustainable</a:t>
            </a:r>
            <a:r>
              <a:rPr lang="en-GB" sz="1300" baseline="30000" dirty="0"/>
              <a:t>13</a:t>
            </a:r>
            <a:r>
              <a:rPr lang="en-GB" sz="1300" dirty="0"/>
              <a:t>. Focusing on sustainable factors can be a blue-ocean strategy.</a:t>
            </a:r>
          </a:p>
          <a:p>
            <a:r>
              <a:rPr lang="en-GB" sz="1300" b="1" dirty="0"/>
              <a:t>Your effort pays off</a:t>
            </a:r>
            <a:r>
              <a:rPr lang="en-GB" sz="1300" dirty="0"/>
              <a:t>- At the early stage, capital is needed to jump-start in sustainable transformation, but the return is gradual and will eventually build long-term return</a:t>
            </a:r>
            <a:r>
              <a:rPr lang="en-GB" sz="1300" baseline="30000" dirty="0"/>
              <a:t>13</a:t>
            </a:r>
            <a:r>
              <a:rPr lang="en-GB" sz="1300" dirty="0"/>
              <a:t>. Therefore, companies should take a real and especially complex effort to achieve relative SDGs.</a:t>
            </a:r>
          </a:p>
          <a:p>
            <a:br>
              <a:rPr lang="en-GB" dirty="0"/>
            </a:br>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30</a:t>
            </a:fld>
            <a:endParaRPr lang="en-US"/>
          </a:p>
        </p:txBody>
      </p:sp>
    </p:spTree>
    <p:extLst>
      <p:ext uri="{BB962C8B-B14F-4D97-AF65-F5344CB8AC3E}">
        <p14:creationId xmlns:p14="http://schemas.microsoft.com/office/powerpoint/2010/main" val="16567694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E08C8D7-18E8-2C4F-967C-29C09C3D1F6E}" type="slidenum">
              <a:rPr kumimoji="0" lang="en-US"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5753404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4418">
              <a:defRPr/>
            </a:pPr>
            <a:r>
              <a:rPr lang="en-GB" dirty="0">
                <a:solidFill>
                  <a:srgbClr val="000000"/>
                </a:solidFill>
                <a:latin typeface="Open Sans"/>
              </a:rPr>
              <a:t>The purpose of today is to shed light on several companies that have shifted their strategies to cater to a younger generation of more environmentally and socially active customers, and to encourage other companies to take similar action.</a:t>
            </a:r>
            <a:endParaRPr lang="en-GB" b="0" i="0" u="none" strike="noStrike" dirty="0">
              <a:solidFill>
                <a:srgbClr val="000000"/>
              </a:solidFill>
              <a:effectLst/>
              <a:latin typeface="Open Sans"/>
            </a:endParaRPr>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39</a:t>
            </a:fld>
            <a:endParaRPr lang="en-US"/>
          </a:p>
        </p:txBody>
      </p:sp>
    </p:spTree>
    <p:extLst>
      <p:ext uri="{BB962C8B-B14F-4D97-AF65-F5344CB8AC3E}">
        <p14:creationId xmlns:p14="http://schemas.microsoft.com/office/powerpoint/2010/main" val="390002271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4418">
              <a:defRPr/>
            </a:pPr>
            <a:br>
              <a:rPr lang="en-GB" dirty="0"/>
            </a:br>
            <a:r>
              <a:rPr lang="en-GB" sz="1300" dirty="0"/>
              <a:t>Marriott, Accor, Hilton lead the best-in-class examples, nonetheless, there remains significant questions about the reporting and monitoring accuracy of their goals - an issue which should be addressed through the transparency and public availability of information from each property.</a:t>
            </a:r>
          </a:p>
          <a:p>
            <a:pPr defTabSz="964418">
              <a:defRPr/>
            </a:pPr>
            <a:endParaRPr lang="en-GB" sz="1300" dirty="0"/>
          </a:p>
          <a:p>
            <a:r>
              <a:rPr lang="en-GB" sz="1300" b="1" dirty="0"/>
              <a:t>Challenges at hand</a:t>
            </a:r>
          </a:p>
          <a:p>
            <a:r>
              <a:rPr lang="en-GB" sz="1300" dirty="0"/>
              <a:t>While big hotel chains have been fighting for the top spot on the podium of hitting all SDG, these companies have a big shoe to fill that impacts the company's goal and the community around it. Therefore, it is important that the company's CSR is created and also rolled out in a responsible manner.</a:t>
            </a:r>
          </a:p>
          <a:p>
            <a:r>
              <a:rPr lang="en-GB" sz="1300" dirty="0"/>
              <a:t>Companies need to be strategic and careful when using the SDG as a tool to actualize benefit for the society in a sustainable manner instead of using it as a marketing tool for "greenwashing", which will hurt the brand's image in the long run.</a:t>
            </a:r>
          </a:p>
          <a:p>
            <a:r>
              <a:rPr lang="en-GB" sz="1300" dirty="0"/>
              <a:t>One of the way to tackle the monitoring fairness, for example, is for hotels to consider hiring a third party verifier to ensure the consistency and these data are fraud-free - the next essential step is to assess the sincerity of hotels' devotion to the sustainability cause.</a:t>
            </a:r>
          </a:p>
          <a:p>
            <a:pPr defTabSz="964418">
              <a:defRPr/>
            </a:pPr>
            <a:endParaRPr lang="en-GB" sz="1300"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40</a:t>
            </a:fld>
            <a:endParaRPr lang="en-US"/>
          </a:p>
        </p:txBody>
      </p:sp>
    </p:spTree>
    <p:extLst>
      <p:ext uri="{BB962C8B-B14F-4D97-AF65-F5344CB8AC3E}">
        <p14:creationId xmlns:p14="http://schemas.microsoft.com/office/powerpoint/2010/main" val="233821844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4418">
              <a:defRPr/>
            </a:pPr>
            <a:endParaRPr lang="en-GB" sz="1300"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41</a:t>
            </a:fld>
            <a:endParaRPr lang="en-US"/>
          </a:p>
        </p:txBody>
      </p:sp>
    </p:spTree>
    <p:extLst>
      <p:ext uri="{BB962C8B-B14F-4D97-AF65-F5344CB8AC3E}">
        <p14:creationId xmlns:p14="http://schemas.microsoft.com/office/powerpoint/2010/main" val="248902429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what does CSR look like in a hotel context? Let’s take a look at IHG’s explanation…</a:t>
            </a:r>
          </a:p>
        </p:txBody>
      </p:sp>
      <p:sp>
        <p:nvSpPr>
          <p:cNvPr id="4" name="Slide Number Placeholder 3"/>
          <p:cNvSpPr>
            <a:spLocks noGrp="1"/>
          </p:cNvSpPr>
          <p:nvPr>
            <p:ph type="sldNum" sz="quarter" idx="5"/>
          </p:nvPr>
        </p:nvSpPr>
        <p:spPr/>
        <p:txBody>
          <a:bodyPr/>
          <a:lstStyle/>
          <a:p>
            <a:fld id="{FE08C8D7-18E8-2C4F-967C-29C09C3D1F6E}" type="slidenum">
              <a:rPr lang="en-US" smtClean="0"/>
              <a:t>42</a:t>
            </a:fld>
            <a:endParaRPr lang="en-US"/>
          </a:p>
        </p:txBody>
      </p:sp>
    </p:spTree>
    <p:extLst>
      <p:ext uri="{BB962C8B-B14F-4D97-AF65-F5344CB8AC3E}">
        <p14:creationId xmlns:p14="http://schemas.microsoft.com/office/powerpoint/2010/main" val="94795423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 another from </a:t>
            </a:r>
            <a:r>
              <a:rPr lang="en-GB" dirty="0" err="1"/>
              <a:t>Atlantica</a:t>
            </a:r>
            <a:r>
              <a:rPr lang="en-GB" dirty="0"/>
              <a:t> Hotels &amp; Resorts</a:t>
            </a:r>
          </a:p>
        </p:txBody>
      </p:sp>
      <p:sp>
        <p:nvSpPr>
          <p:cNvPr id="4" name="Slide Number Placeholder 3"/>
          <p:cNvSpPr>
            <a:spLocks noGrp="1"/>
          </p:cNvSpPr>
          <p:nvPr>
            <p:ph type="sldNum" sz="quarter" idx="5"/>
          </p:nvPr>
        </p:nvSpPr>
        <p:spPr/>
        <p:txBody>
          <a:bodyPr/>
          <a:lstStyle/>
          <a:p>
            <a:fld id="{FE08C8D7-18E8-2C4F-967C-29C09C3D1F6E}" type="slidenum">
              <a:rPr lang="en-US" smtClean="0"/>
              <a:t>43</a:t>
            </a:fld>
            <a:endParaRPr lang="en-US"/>
          </a:p>
        </p:txBody>
      </p:sp>
    </p:spTree>
    <p:extLst>
      <p:ext uri="{BB962C8B-B14F-4D97-AF65-F5344CB8AC3E}">
        <p14:creationId xmlns:p14="http://schemas.microsoft.com/office/powerpoint/2010/main" val="301121089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On the screen you will find 11 examples of CSR practices in the hospitality industry. There is an ‘X’ according to the information shared on companies’ website about the focus on the different dimensions.</a:t>
            </a:r>
          </a:p>
          <a:p>
            <a:endParaRPr lang="en-GB" sz="1300" dirty="0"/>
          </a:p>
          <a:p>
            <a:r>
              <a:rPr lang="en-GB" sz="1300" dirty="0"/>
              <a:t>Examining this topic is particularly relevant in the hospitality context because hospitality operations have a substantial environmental impact. “Green thought” is evolving in today’s society, and as hoteliers’ main priority is to provide their guests with a memorable experience, they need to implement sustainable principles and policies. Indeed, companies with sustainable business practices are more likely to have a better reputation, improve their brand image, enhance their guests’ experience, and boost both their revenues and customer loyalty.</a:t>
            </a:r>
          </a:p>
          <a:p>
            <a:endParaRPr lang="en-GB" sz="1300" dirty="0"/>
          </a:p>
          <a:p>
            <a:r>
              <a:rPr lang="en-GB" sz="1300" dirty="0"/>
              <a:t>If hospitality organizations adopt and integrate CSR into their organizational strategies, they can facilitate innovativeness, increase and/or improve their organizational competitiveness, while at the same time contributing to solving problems in today’s world. In conclusion, CSR will translate into better profits in the long term.</a:t>
            </a:r>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44</a:t>
            </a:fld>
            <a:endParaRPr lang="en-US"/>
          </a:p>
        </p:txBody>
      </p:sp>
    </p:spTree>
    <p:extLst>
      <p:ext uri="{BB962C8B-B14F-4D97-AF65-F5344CB8AC3E}">
        <p14:creationId xmlns:p14="http://schemas.microsoft.com/office/powerpoint/2010/main" val="221719294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better place to start than the activist who has campaigned tirelessly for all things sustainable……</a:t>
            </a:r>
          </a:p>
          <a:p>
            <a:endParaRPr lang="en-GB" dirty="0"/>
          </a:p>
          <a:p>
            <a:r>
              <a:rPr lang="en-GB" dirty="0"/>
              <a:t>Let’s take a look…</a:t>
            </a:r>
          </a:p>
        </p:txBody>
      </p:sp>
      <p:sp>
        <p:nvSpPr>
          <p:cNvPr id="4" name="Slide Number Placeholder 3"/>
          <p:cNvSpPr>
            <a:spLocks noGrp="1"/>
          </p:cNvSpPr>
          <p:nvPr>
            <p:ph type="sldNum" sz="quarter" idx="5"/>
          </p:nvPr>
        </p:nvSpPr>
        <p:spPr/>
        <p:txBody>
          <a:bodyPr/>
          <a:lstStyle/>
          <a:p>
            <a:fld id="{856E7068-4B80-43E6-8176-1280E07ECC5E}" type="slidenum">
              <a:rPr lang="en-GB" smtClean="0"/>
              <a:t>47</a:t>
            </a:fld>
            <a:endParaRPr lang="en-GB"/>
          </a:p>
        </p:txBody>
      </p:sp>
    </p:spTree>
    <p:extLst>
      <p:ext uri="{BB962C8B-B14F-4D97-AF65-F5344CB8AC3E}">
        <p14:creationId xmlns:p14="http://schemas.microsoft.com/office/powerpoint/2010/main" val="42842952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17/10/2022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17/10/2022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17/10/2022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17/10/2022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17/10/2022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17/10/2022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17/10/2022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One Column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p>
            <a:r>
              <a:rPr lang="en-US" dirty="0"/>
              <a:t>Click to edit master title style</a:t>
            </a:r>
            <a:endParaRPr lang="en-AU" dirty="0"/>
          </a:p>
        </p:txBody>
      </p:sp>
      <p:sp>
        <p:nvSpPr>
          <p:cNvPr id="3" name="Content Placeholder 2"/>
          <p:cNvSpPr>
            <a:spLocks noGrp="1"/>
          </p:cNvSpPr>
          <p:nvPr>
            <p:ph idx="1" hasCustomPrompt="1"/>
          </p:nvPr>
        </p:nvSpPr>
        <p:spPr/>
        <p:txBody>
          <a:bodyPr/>
          <a:lstStyle>
            <a:lvl1pPr marL="0" indent="0">
              <a:buNone/>
              <a:defRPr baseline="0"/>
            </a:lvl1pPr>
          </a:lstStyle>
          <a:p>
            <a:pPr lvl="0"/>
            <a:r>
              <a:rPr lang="en-AU" dirty="0"/>
              <a:t>Content no bullets</a:t>
            </a:r>
          </a:p>
        </p:txBody>
      </p:sp>
      <p:sp>
        <p:nvSpPr>
          <p:cNvPr id="6" name="Slide Number Placeholder 5"/>
          <p:cNvSpPr>
            <a:spLocks noGrp="1"/>
          </p:cNvSpPr>
          <p:nvPr>
            <p:ph type="sldNum" sz="quarter" idx="12"/>
          </p:nvPr>
        </p:nvSpPr>
        <p:spPr>
          <a:xfrm>
            <a:off x="6553200" y="6381328"/>
            <a:ext cx="2133600" cy="365125"/>
          </a:xfrm>
        </p:spPr>
        <p:txBody>
          <a:bodyPr/>
          <a:lstStyle>
            <a:lvl1pPr>
              <a:defRPr sz="1050"/>
            </a:lvl1pPr>
          </a:lstStyle>
          <a:p>
            <a:fld id="{D9C42BCC-44E8-4F98-A8FE-EAF16D8C1E6E}" type="slidenum">
              <a:rPr lang="en-AU" smtClean="0"/>
              <a:pPr/>
              <a:t>‹#›</a:t>
            </a:fld>
            <a:endParaRPr lang="en-AU"/>
          </a:p>
        </p:txBody>
      </p:sp>
      <p:sp>
        <p:nvSpPr>
          <p:cNvPr id="7" name="Text Placeholder 16"/>
          <p:cNvSpPr>
            <a:spLocks noGrp="1"/>
          </p:cNvSpPr>
          <p:nvPr>
            <p:ph type="body" sz="quarter" idx="15" hasCustomPrompt="1"/>
          </p:nvPr>
        </p:nvSpPr>
        <p:spPr>
          <a:xfrm>
            <a:off x="467544" y="908721"/>
            <a:ext cx="6407150" cy="503239"/>
          </a:xfrm>
        </p:spPr>
        <p:txBody>
          <a:bodyPr/>
          <a:lstStyle>
            <a:lvl1pPr marL="0" indent="0">
              <a:buNone/>
              <a:defRPr cap="all" baseline="0">
                <a:solidFill>
                  <a:schemeClr val="accent1"/>
                </a:solidFill>
                <a:latin typeface="+mj-lt"/>
              </a:defRPr>
            </a:lvl1pPr>
          </a:lstStyle>
          <a:p>
            <a:pPr lvl="0"/>
            <a:r>
              <a:rPr lang="en-AU" dirty="0"/>
              <a:t>Click to ADD SUBTITLE</a:t>
            </a:r>
          </a:p>
        </p:txBody>
      </p:sp>
      <p:sp>
        <p:nvSpPr>
          <p:cNvPr id="8" name="Footer Placeholder 4"/>
          <p:cNvSpPr>
            <a:spLocks noGrp="1"/>
          </p:cNvSpPr>
          <p:nvPr>
            <p:ph type="ftr" sz="quarter" idx="3"/>
          </p:nvPr>
        </p:nvSpPr>
        <p:spPr>
          <a:xfrm>
            <a:off x="108327" y="6399114"/>
            <a:ext cx="4104456" cy="365125"/>
          </a:xfrm>
          <a:prstGeom prst="rect">
            <a:avLst/>
          </a:prstGeom>
        </p:spPr>
        <p:txBody>
          <a:bodyPr vert="horz" lIns="91440" tIns="45720" rIns="91440" bIns="45720" rtlCol="0" anchor="ctr"/>
          <a:lstStyle>
            <a:lvl1pPr algn="l">
              <a:defRPr sz="1050">
                <a:solidFill>
                  <a:schemeClr val="tx1">
                    <a:tint val="75000"/>
                  </a:schemeClr>
                </a:solidFill>
              </a:defRPr>
            </a:lvl1pPr>
          </a:lstStyle>
          <a:p>
            <a:r>
              <a:rPr lang="en-AU" dirty="0">
                <a:solidFill>
                  <a:schemeClr val="tx1"/>
                </a:solidFill>
              </a:rPr>
              <a:t>@</a:t>
            </a:r>
            <a:r>
              <a:rPr lang="en-AU" dirty="0" err="1">
                <a:solidFill>
                  <a:schemeClr val="tx1"/>
                </a:solidFill>
              </a:rPr>
              <a:t>DebbieHaski</a:t>
            </a:r>
            <a:r>
              <a:rPr lang="en-AU" dirty="0">
                <a:solidFill>
                  <a:schemeClr val="tx1"/>
                </a:solidFill>
              </a:rPr>
              <a:t> #MGSMCSR</a:t>
            </a:r>
            <a:endParaRPr lang="en-US" dirty="0">
              <a:solidFill>
                <a:schemeClr val="tx1"/>
              </a:solidFill>
            </a:endParaRPr>
          </a:p>
        </p:txBody>
      </p:sp>
    </p:spTree>
    <p:extLst>
      <p:ext uri="{BB962C8B-B14F-4D97-AF65-F5344CB8AC3E}">
        <p14:creationId xmlns:p14="http://schemas.microsoft.com/office/powerpoint/2010/main" val="278086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4976557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10/17/2022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525355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10/17/2022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048545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10/17/2022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076789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10/17/2022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672659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10/17/2022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541264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10/17/2022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2913236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10/17/2022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125122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10/17/2022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9670647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10/17/2022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2153234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10/17/2022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8237068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10/17/2022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9198848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46958737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1195503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10/17/2022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16889675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10/17/2022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7558479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10/17/2022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2367931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10/17/2022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62092091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17/10/2022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954692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13.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4.pn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3.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4.xml.rels><?xml version="1.0" encoding="UTF-8" standalone="yes"?>
<Relationships xmlns="http://schemas.openxmlformats.org/package/2006/relationships"><Relationship Id="rId8" Type="http://schemas.openxmlformats.org/officeDocument/2006/relationships/theme" Target="../theme/theme4.xml"/><Relationship Id="rId3" Type="http://schemas.openxmlformats.org/officeDocument/2006/relationships/slideLayout" Target="../slideLayouts/slideLayout27.xml"/><Relationship Id="rId7" Type="http://schemas.openxmlformats.org/officeDocument/2006/relationships/slideLayout" Target="../slideLayouts/slideLayout31.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5" Type="http://schemas.openxmlformats.org/officeDocument/2006/relationships/slideLayout" Target="../slideLayouts/slideLayout29.xml"/><Relationship Id="rId4" Type="http://schemas.openxmlformats.org/officeDocument/2006/relationships/slideLayout" Target="../slideLayouts/slideLayout28.xml"/><Relationship Id="rId9"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17/10/2022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98299396"/>
      </p:ext>
    </p:extLst>
  </p:cSld>
  <p:clrMap bg1="lt1" tx1="dk1" bg2="lt2" tx2="dk2" accent1="accent1" accent2="accent2" accent3="accent3" accent4="accent4" accent5="accent5" accent6="accent6" hlink="hlink" folHlink="folHlink"/>
  <p:sldLayoutIdLst>
    <p:sldLayoutId id="21474836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4211759191"/>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4276372262"/>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hyperlink" Target="https://www.un.org/en/" TargetMode="External"/><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rollingstone.com/politics/politics-news/greta-thunberg-call-un-speech-new-york-2019-888824/"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goo.gl/maps/VGixFBNkBMU2" TargetMode="External"/><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hyperlink" Target="https://maketimetoseetheworld.com/socially-responsible-hotels-responsible-travel-accomodation-around-world/" TargetMode="External"/><Relationship Id="rId4" Type="http://schemas.openxmlformats.org/officeDocument/2006/relationships/hyperlink" Target="http://www.thewesley.co.uk/en/why-we-are-ethical.html"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LUKS3mWSBDg?feature=oembed"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ideo" Target="https://www.youtube.com/embed/dfk3FV6iHtA?feature=oembed" TargetMode="External"/><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business-ethics.com/2013/04/21/1838-what-is-greenwashing/" TargetMode="External"/><Relationship Id="rId4" Type="http://schemas.microsoft.com/office/2007/relationships/hdphoto" Target="../media/hdphoto1.wdp"/></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mOpa8kd6fBI?feature=oembed" TargetMode="External"/><Relationship Id="rId4" Type="http://schemas.openxmlformats.org/officeDocument/2006/relationships/image" Target="../media/image15.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tripadvisor.com/LocationPhotoDirectLink-g562820-d291596-i256486885-Hotel_Coral_Suites_Spa-Playa_de_las_Americas_Arona_Tenerife_Canary_Island.html" TargetMode="External"/><Relationship Id="rId5" Type="http://schemas.openxmlformats.org/officeDocument/2006/relationships/image" Target="../media/image18.jpg"/><Relationship Id="rId4" Type="http://schemas.openxmlformats.org/officeDocument/2006/relationships/hyperlink" Target="https://gocohospitality.com/psychology-sales-customer-service/"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sustainabilitypopulareducation.wordpress.com/2014/07/03/sustainability-if-its-everything-is-it-nothing/" TargetMode="External"/><Relationship Id="rId5" Type="http://schemas.openxmlformats.org/officeDocument/2006/relationships/image" Target="../media/image20.jpg"/><Relationship Id="rId4" Type="http://schemas.openxmlformats.org/officeDocument/2006/relationships/hyperlink" Target="https://medium.com/@Anaiska/contribute-to-a-better-world-be-a-successful-company-sustainability-in-a-shared-economy-startup-50cc72f2e37b"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2.xml"/><Relationship Id="rId1" Type="http://schemas.openxmlformats.org/officeDocument/2006/relationships/video" Target="https://www.youtube.com/embed/AguyUYZzi8E?feature=oembed"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s://www.greenkey.global/stories-news-1/2017/11/9/the-hotel-sector-must-cut-carbon-footprint-by-90-to-meet-2-degree-climate-threshold"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www.lixil.com/en/sustainability/approach/responsibilty.html" TargetMode="External"/><Relationship Id="rId3" Type="http://schemas.openxmlformats.org/officeDocument/2006/relationships/image" Target="../media/image24.jpeg"/><Relationship Id="rId7" Type="http://schemas.openxmlformats.org/officeDocument/2006/relationships/image" Target="../media/image26.gif"/><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www.we-heart.com/2015/09/14/1-hotel-central-park-new-york/" TargetMode="External"/><Relationship Id="rId5" Type="http://schemas.openxmlformats.org/officeDocument/2006/relationships/image" Target="../media/image25.jpg"/><Relationship Id="rId4" Type="http://schemas.openxmlformats.org/officeDocument/2006/relationships/hyperlink" Target="http://voyagesafriq.com/2018/11/23/melia-hotels-international-to-open-five-star-property-in-tanzania/"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slideLayout" Target="../slideLayouts/slideLayout2.xml"/><Relationship Id="rId1" Type="http://schemas.openxmlformats.org/officeDocument/2006/relationships/video" Target="https://www.youtube.com/embed/RiTUmcvVk-E?feature=oembed"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9.xml"/><Relationship Id="rId1" Type="http://schemas.openxmlformats.org/officeDocument/2006/relationships/slideLayout" Target="../slideLayouts/slideLayout14.xml"/><Relationship Id="rId4" Type="http://schemas.openxmlformats.org/officeDocument/2006/relationships/hyperlink" Target="https://purepng.com/photo/16205/cup-mug-coffee"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hyperlink" Target="http://www.thehoteljournal.com/" TargetMode="External"/><Relationship Id="rId1" Type="http://schemas.openxmlformats.org/officeDocument/2006/relationships/slideLayout" Target="../slideLayouts/slideLayout12.xml"/><Relationship Id="rId6" Type="http://schemas.openxmlformats.org/officeDocument/2006/relationships/image" Target="../media/image37.jpeg"/><Relationship Id="rId5" Type="http://schemas.openxmlformats.org/officeDocument/2006/relationships/image" Target="../media/image36.jpeg"/><Relationship Id="rId4" Type="http://schemas.openxmlformats.org/officeDocument/2006/relationships/image" Target="../media/image35.jpe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image" Target="../media/image42.jpg"/><Relationship Id="rId7" Type="http://schemas.openxmlformats.org/officeDocument/2006/relationships/hyperlink" Target="https://en.wikipedia.org/wiki/Marriott_Hotels_%26_Resorts"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hyperlink" Target="http://bwhotelier.businessworld.in/article/Accor-s-Services-Available-to-Front-Line-Medical-Staff/25-03-2020-187184" TargetMode="External"/><Relationship Id="rId9" Type="http://schemas.openxmlformats.org/officeDocument/2006/relationships/hyperlink" Target="https://bar.wikipedia.org/wiki/Hilton_Hotels" TargetMode="Externa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22.xml"/><Relationship Id="rId7" Type="http://schemas.openxmlformats.org/officeDocument/2006/relationships/image" Target="../media/image46.jpeg"/><Relationship Id="rId2" Type="http://schemas.openxmlformats.org/officeDocument/2006/relationships/slideLayout" Target="../slideLayouts/slideLayout2.xml"/><Relationship Id="rId1" Type="http://schemas.openxmlformats.org/officeDocument/2006/relationships/video" Target="https://www.youtube.com/embed/Wb2-2BE390w?start=151&amp;feature=oembed" TargetMode="External"/><Relationship Id="rId6" Type="http://schemas.openxmlformats.org/officeDocument/2006/relationships/image" Target="../media/image43.png"/><Relationship Id="rId5" Type="http://schemas.openxmlformats.org/officeDocument/2006/relationships/hyperlink" Target="http://bwhotelier.businessworld.in/article/Accor-s-Services-Available-to-Front-Line-Medical-Staff/25-03-2020-187184" TargetMode="External"/><Relationship Id="rId4" Type="http://schemas.openxmlformats.org/officeDocument/2006/relationships/image" Target="../media/image42.jpg"/></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2.xml"/><Relationship Id="rId1" Type="http://schemas.openxmlformats.org/officeDocument/2006/relationships/video" Target="https://www.youtube.com/embed/2dg4odjqTnk?feature=oembed" TargetMode="External"/><Relationship Id="rId4" Type="http://schemas.openxmlformats.org/officeDocument/2006/relationships/image" Target="../media/image47.jpeg"/></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2.xml"/><Relationship Id="rId1" Type="http://schemas.openxmlformats.org/officeDocument/2006/relationships/video" Target="https://www.youtube.com/embed/5LVnvgDAFCk?feature=oembed" TargetMode="External"/><Relationship Id="rId4" Type="http://schemas.openxmlformats.org/officeDocument/2006/relationships/image" Target="../media/image48.jpeg"/></Relationships>
</file>

<file path=ppt/slides/_rels/slide44.xml.rels><?xml version="1.0" encoding="UTF-8" standalone="yes"?>
<Relationships xmlns="http://schemas.openxmlformats.org/package/2006/relationships"><Relationship Id="rId8" Type="http://schemas.openxmlformats.org/officeDocument/2006/relationships/hyperlink" Target="https://www.ihgplc.com/responsible-business" TargetMode="External"/><Relationship Id="rId13" Type="http://schemas.openxmlformats.org/officeDocument/2006/relationships/hyperlink" Target="https://www.radissonhotels.com/en-us/social-responsibility" TargetMode="External"/><Relationship Id="rId3" Type="http://schemas.openxmlformats.org/officeDocument/2006/relationships/image" Target="../media/image49.jpeg"/><Relationship Id="rId7" Type="http://schemas.openxmlformats.org/officeDocument/2006/relationships/hyperlink" Target="https://www.scandichotelsgroup.com/sustainability/sustainability/" TargetMode="External"/><Relationship Id="rId12" Type="http://schemas.openxmlformats.org/officeDocument/2006/relationships/hyperlink" Target="https://www.sixsenses.com/en/sustainability" TargetMode="External"/><Relationship Id="rId2" Type="http://schemas.openxmlformats.org/officeDocument/2006/relationships/notesSlide" Target="../notesSlides/notesSlide25.xml"/><Relationship Id="rId16" Type="http://schemas.openxmlformats.org/officeDocument/2006/relationships/hyperlink" Target="https://hospitalityinsights.ehl.edu/csr-practices-hospitality-industry" TargetMode="External"/><Relationship Id="rId1" Type="http://schemas.openxmlformats.org/officeDocument/2006/relationships/slideLayout" Target="../slideLayouts/slideLayout2.xml"/><Relationship Id="rId6" Type="http://schemas.openxmlformats.org/officeDocument/2006/relationships/hyperlink" Target="https://group.accor.com/fr-FR/commitment" TargetMode="External"/><Relationship Id="rId11" Type="http://schemas.openxmlformats.org/officeDocument/2006/relationships/hyperlink" Target="https://serve360.marriott.com/" TargetMode="External"/><Relationship Id="rId5" Type="http://schemas.openxmlformats.org/officeDocument/2006/relationships/hyperlink" Target="https://cr.hilton.com/" TargetMode="External"/><Relationship Id="rId15" Type="http://schemas.openxmlformats.org/officeDocument/2006/relationships/hyperlink" Target="https://world.hyatt.com/content/hyatt-about/en/hyatt-thrive.html" TargetMode="External"/><Relationship Id="rId10" Type="http://schemas.openxmlformats.org/officeDocument/2006/relationships/hyperlink" Target="https://www.1hotels.com/about-us/our-story" TargetMode="External"/><Relationship Id="rId4" Type="http://schemas.openxmlformats.org/officeDocument/2006/relationships/hyperlink" Target="http://csr.dk/csr-dead-long-live-csr" TargetMode="External"/><Relationship Id="rId9" Type="http://schemas.openxmlformats.org/officeDocument/2006/relationships/hyperlink" Target="http://hospitalityawards.com/en/the-candidates/hospitality-awards/hospitality-awards/best-initiative-in-social-responsability/implementation-of-environementale-label-best-western/" TargetMode="External"/><Relationship Id="rId14" Type="http://schemas.openxmlformats.org/officeDocument/2006/relationships/hyperlink" Target="https://www.nh-hotels.com/corporate/responsible-and-sustainable-company/our-commitment" TargetMode="Externa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hyperlink" Target="mailto:h.h.thomas@uwtsd.ac.uk" TargetMode="External"/><Relationship Id="rId1" Type="http://schemas.openxmlformats.org/officeDocument/2006/relationships/slideLayout" Target="../slideLayouts/slideLayout2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5844294-6D52-4137-BD16-FEC9BA66DBAB}"/>
              </a:ext>
            </a:extLst>
          </p:cNvPr>
          <p:cNvSpPr txBox="1"/>
          <p:nvPr/>
        </p:nvSpPr>
        <p:spPr>
          <a:xfrm>
            <a:off x="395536" y="1556792"/>
            <a:ext cx="4572000" cy="3539430"/>
          </a:xfrm>
          <a:prstGeom prst="rect">
            <a:avLst/>
          </a:prstGeom>
          <a:noFill/>
        </p:spPr>
        <p:txBody>
          <a:bodyPr wrap="square">
            <a:spAutoFit/>
          </a:bodyPr>
          <a:lstStyle/>
          <a:p>
            <a:r>
              <a:rPr lang="en-GB" sz="3200" b="1" dirty="0">
                <a:solidFill>
                  <a:schemeClr val="bg1"/>
                </a:solidFill>
              </a:rPr>
              <a:t>Sustainable Hospitality &amp; </a:t>
            </a:r>
            <a:br>
              <a:rPr lang="en-GB" sz="3200" b="1" dirty="0">
                <a:solidFill>
                  <a:schemeClr val="bg1"/>
                </a:solidFill>
              </a:rPr>
            </a:br>
            <a:r>
              <a:rPr lang="en-GB" sz="3200" b="1" dirty="0">
                <a:solidFill>
                  <a:schemeClr val="bg1"/>
                </a:solidFill>
              </a:rPr>
              <a:t>Tourism Management</a:t>
            </a:r>
            <a:br>
              <a:rPr lang="en-GB" sz="3200" b="1" dirty="0">
                <a:solidFill>
                  <a:schemeClr val="bg1"/>
                </a:solidFill>
              </a:rPr>
            </a:br>
            <a:br>
              <a:rPr lang="en-GB" sz="3200" b="1" dirty="0">
                <a:solidFill>
                  <a:schemeClr val="bg1"/>
                </a:solidFill>
              </a:rPr>
            </a:br>
            <a:r>
              <a:rPr lang="en-GB" sz="3200" i="1" dirty="0">
                <a:solidFill>
                  <a:schemeClr val="bg1"/>
                </a:solidFill>
              </a:rPr>
              <a:t>BMIH5006</a:t>
            </a:r>
            <a:br>
              <a:rPr lang="en-GB" sz="3200" dirty="0">
                <a:solidFill>
                  <a:schemeClr val="bg1"/>
                </a:solidFill>
              </a:rPr>
            </a:br>
            <a:br>
              <a:rPr lang="en-GB" sz="3200" dirty="0">
                <a:solidFill>
                  <a:schemeClr val="bg1"/>
                </a:solidFill>
              </a:rPr>
            </a:br>
            <a:r>
              <a:rPr lang="en-GB" sz="3200" dirty="0">
                <a:solidFill>
                  <a:schemeClr val="bg1"/>
                </a:solidFill>
              </a:rPr>
              <a:t>Week 4: </a:t>
            </a:r>
            <a:br>
              <a:rPr lang="en-GB" sz="3200" dirty="0">
                <a:solidFill>
                  <a:schemeClr val="bg1"/>
                </a:solidFill>
              </a:rPr>
            </a:br>
            <a:r>
              <a:rPr lang="en-GB" sz="3200" dirty="0">
                <a:solidFill>
                  <a:schemeClr val="bg1"/>
                </a:solidFill>
              </a:rPr>
              <a:t>Greenwashing &amp; CSR</a:t>
            </a:r>
            <a:endParaRPr lang="en-GB" sz="32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1F81288B-E3FA-407A-B824-7E612ED6237D}"/>
              </a:ext>
            </a:extLst>
          </p:cNvPr>
          <p:cNvSpPr txBox="1">
            <a:spLocks/>
          </p:cNvSpPr>
          <p:nvPr/>
        </p:nvSpPr>
        <p:spPr>
          <a:xfrm>
            <a:off x="395536" y="1412776"/>
            <a:ext cx="8147248" cy="4248472"/>
          </a:xfrm>
          <a:prstGeom prst="rect">
            <a:avLst/>
          </a:prstGeom>
        </p:spPr>
        <p:txBody>
          <a:bodyPr>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just"/>
            <a:r>
              <a:rPr lang="en-GB" sz="2800" dirty="0"/>
              <a:t>Demonstrate a critical understanding of the term “sustainability” and apply it within the context of tourism and hospitality; </a:t>
            </a:r>
          </a:p>
          <a:p>
            <a:pPr algn="just"/>
            <a:endParaRPr lang="en-GB" sz="2800" dirty="0"/>
          </a:p>
          <a:p>
            <a:pPr algn="just"/>
            <a:r>
              <a:rPr lang="en-GB" sz="2800" dirty="0"/>
              <a:t>Reflect on what is meant by ‘</a:t>
            </a:r>
            <a:r>
              <a:rPr lang="en-GB" sz="2800" b="1" dirty="0"/>
              <a:t>greenwashing</a:t>
            </a:r>
            <a:r>
              <a:rPr lang="en-GB" sz="2800" dirty="0"/>
              <a:t>’ and  ‘</a:t>
            </a:r>
            <a:r>
              <a:rPr lang="en-GB" sz="2800" b="1" dirty="0"/>
              <a:t>corporate social responsibility</a:t>
            </a:r>
            <a:r>
              <a:rPr lang="en-GB" sz="2800" dirty="0"/>
              <a:t>’ and how this impacts on the industry.</a:t>
            </a:r>
          </a:p>
          <a:p>
            <a:pPr algn="just"/>
            <a:endParaRPr lang="en-GB" sz="2800" dirty="0"/>
          </a:p>
          <a:p>
            <a:r>
              <a:rPr lang="en-GB" sz="4000" dirty="0"/>
              <a:t>Lights, CAMERA, action!  </a:t>
            </a:r>
          </a:p>
        </p:txBody>
      </p:sp>
      <p:sp>
        <p:nvSpPr>
          <p:cNvPr id="5" name="Title 1">
            <a:extLst>
              <a:ext uri="{FF2B5EF4-FFF2-40B4-BE49-F238E27FC236}">
                <a16:creationId xmlns:a16="http://schemas.microsoft.com/office/drawing/2014/main" id="{BA8B1E9F-3617-46CF-8EDE-4F662EF88B45}"/>
              </a:ext>
            </a:extLst>
          </p:cNvPr>
          <p:cNvSpPr txBox="1">
            <a:spLocks/>
          </p:cNvSpPr>
          <p:nvPr/>
        </p:nvSpPr>
        <p:spPr>
          <a:xfrm>
            <a:off x="282352" y="53752"/>
            <a:ext cx="8579296" cy="1143000"/>
          </a:xfrm>
          <a:prstGeom prst="rect">
            <a:avLst/>
          </a:prstGeom>
        </p:spPr>
        <p:txBody>
          <a:bodyPr anchor="b"/>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b="1" dirty="0"/>
              <a:t>Module Learning Outcomes</a:t>
            </a:r>
          </a:p>
        </p:txBody>
      </p:sp>
      <p:pic>
        <p:nvPicPr>
          <p:cNvPr id="2052" name="Picture 4" descr="Camera on Microsoft Windows 11 22H2">
            <a:extLst>
              <a:ext uri="{FF2B5EF4-FFF2-40B4-BE49-F238E27FC236}">
                <a16:creationId xmlns:a16="http://schemas.microsoft.com/office/drawing/2014/main" id="{7C6300C1-7F00-D469-D6F5-79A3F501808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24328" y="4653136"/>
            <a:ext cx="1143000" cy="114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75980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0ABF6-75D5-4BF4-8421-C3D04BBA4895}"/>
              </a:ext>
            </a:extLst>
          </p:cNvPr>
          <p:cNvSpPr>
            <a:spLocks noGrp="1"/>
          </p:cNvSpPr>
          <p:nvPr>
            <p:ph type="title"/>
          </p:nvPr>
        </p:nvSpPr>
        <p:spPr>
          <a:xfrm>
            <a:off x="484790" y="421704"/>
            <a:ext cx="7886700" cy="831627"/>
          </a:xfrm>
        </p:spPr>
        <p:txBody>
          <a:bodyPr/>
          <a:lstStyle/>
          <a:p>
            <a:r>
              <a:rPr lang="en-GB" dirty="0"/>
              <a:t>Where are we now?</a:t>
            </a:r>
          </a:p>
        </p:txBody>
      </p:sp>
      <p:sp>
        <p:nvSpPr>
          <p:cNvPr id="3" name="Content Placeholder 2">
            <a:extLst>
              <a:ext uri="{FF2B5EF4-FFF2-40B4-BE49-F238E27FC236}">
                <a16:creationId xmlns:a16="http://schemas.microsoft.com/office/drawing/2014/main" id="{740FEFF4-FDD2-4666-B45B-2C363ACBC0DA}"/>
              </a:ext>
            </a:extLst>
          </p:cNvPr>
          <p:cNvSpPr>
            <a:spLocks noGrp="1"/>
          </p:cNvSpPr>
          <p:nvPr>
            <p:ph idx="1"/>
          </p:nvPr>
        </p:nvSpPr>
        <p:spPr>
          <a:xfrm>
            <a:off x="484790" y="1253331"/>
            <a:ext cx="8479698" cy="4351338"/>
          </a:xfrm>
        </p:spPr>
        <p:txBody>
          <a:bodyPr/>
          <a:lstStyle/>
          <a:p>
            <a:r>
              <a:rPr lang="en-GB" dirty="0"/>
              <a:t>Growing world population</a:t>
            </a:r>
          </a:p>
          <a:p>
            <a:r>
              <a:rPr lang="en-GB" dirty="0"/>
              <a:t>Climate crisis; Energy crisis</a:t>
            </a:r>
          </a:p>
          <a:p>
            <a:r>
              <a:rPr lang="en-GB" dirty="0"/>
              <a:t>Extinction Rebellion / Insulate Britain</a:t>
            </a:r>
          </a:p>
          <a:p>
            <a:r>
              <a:rPr lang="en-GB" dirty="0"/>
              <a:t>Cop 26 Glasgow; Cop 27 Egypt</a:t>
            </a:r>
          </a:p>
          <a:p>
            <a:r>
              <a:rPr lang="en-GB" b="0" i="0" dirty="0">
                <a:effectLst/>
                <a:latin typeface="arial" panose="020B0604020202020204" pitchFamily="34" charset="0"/>
              </a:rPr>
              <a:t>To preserve a </a:t>
            </a:r>
            <a:r>
              <a:rPr lang="en-GB" b="0" i="0" dirty="0" err="1">
                <a:effectLst/>
                <a:latin typeface="arial" panose="020B0604020202020204" pitchFamily="34" charset="0"/>
              </a:rPr>
              <a:t>livable</a:t>
            </a:r>
            <a:r>
              <a:rPr lang="en-GB" b="0" i="0" dirty="0">
                <a:effectLst/>
                <a:latin typeface="arial" panose="020B0604020202020204" pitchFamily="34" charset="0"/>
              </a:rPr>
              <a:t> climate, greenhouse-gas emissions must be reduced to net 0 (zero) by 2050</a:t>
            </a:r>
            <a:r>
              <a:rPr lang="en-GB" dirty="0"/>
              <a:t> </a:t>
            </a:r>
          </a:p>
          <a:p>
            <a:r>
              <a:rPr lang="en-GB" dirty="0">
                <a:hlinkClick r:id="rId3"/>
              </a:rPr>
              <a:t>https://www.un.org/en/</a:t>
            </a:r>
            <a:r>
              <a:rPr lang="en-GB" dirty="0"/>
              <a:t> </a:t>
            </a:r>
          </a:p>
          <a:p>
            <a:r>
              <a:rPr lang="en-GB" b="1" dirty="0"/>
              <a:t>So, do you know how UK energy is produced/ sourced?!</a:t>
            </a:r>
          </a:p>
        </p:txBody>
      </p:sp>
    </p:spTree>
    <p:extLst>
      <p:ext uri="{BB962C8B-B14F-4D97-AF65-F5344CB8AC3E}">
        <p14:creationId xmlns:p14="http://schemas.microsoft.com/office/powerpoint/2010/main" val="30361041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60B91-238C-27EB-88BD-EC5C797C26F4}"/>
              </a:ext>
            </a:extLst>
          </p:cNvPr>
          <p:cNvSpPr>
            <a:spLocks noGrp="1"/>
          </p:cNvSpPr>
          <p:nvPr>
            <p:ph type="title"/>
          </p:nvPr>
        </p:nvSpPr>
        <p:spPr>
          <a:xfrm>
            <a:off x="628650" y="260648"/>
            <a:ext cx="7886700" cy="471587"/>
          </a:xfrm>
        </p:spPr>
        <p:txBody>
          <a:bodyPr/>
          <a:lstStyle/>
          <a:p>
            <a:r>
              <a:rPr lang="en-GB" sz="2800" dirty="0"/>
              <a:t>Energydashboard.co.uk    May 2022 </a:t>
            </a:r>
          </a:p>
        </p:txBody>
      </p:sp>
      <p:pic>
        <p:nvPicPr>
          <p:cNvPr id="5" name="Picture 4">
            <a:extLst>
              <a:ext uri="{FF2B5EF4-FFF2-40B4-BE49-F238E27FC236}">
                <a16:creationId xmlns:a16="http://schemas.microsoft.com/office/drawing/2014/main" id="{993301FD-236A-DB29-4485-86067437C89A}"/>
              </a:ext>
            </a:extLst>
          </p:cNvPr>
          <p:cNvPicPr>
            <a:picLocks noChangeAspect="1"/>
          </p:cNvPicPr>
          <p:nvPr/>
        </p:nvPicPr>
        <p:blipFill rotWithShape="1">
          <a:blip r:embed="rId2"/>
          <a:srcRect l="6170" t="8510" r="5319" b="6970"/>
          <a:stretch/>
        </p:blipFill>
        <p:spPr>
          <a:xfrm>
            <a:off x="-11906" y="977397"/>
            <a:ext cx="9128538" cy="4903206"/>
          </a:xfrm>
          <a:prstGeom prst="rect">
            <a:avLst/>
          </a:prstGeom>
        </p:spPr>
      </p:pic>
      <p:sp>
        <p:nvSpPr>
          <p:cNvPr id="3" name="TextBox 2">
            <a:extLst>
              <a:ext uri="{FF2B5EF4-FFF2-40B4-BE49-F238E27FC236}">
                <a16:creationId xmlns:a16="http://schemas.microsoft.com/office/drawing/2014/main" id="{2109C3E7-33E9-4EA4-CBCC-38C927125222}"/>
              </a:ext>
            </a:extLst>
          </p:cNvPr>
          <p:cNvSpPr txBox="1"/>
          <p:nvPr/>
        </p:nvSpPr>
        <p:spPr>
          <a:xfrm>
            <a:off x="4139952" y="1268760"/>
            <a:ext cx="652743" cy="369332"/>
          </a:xfrm>
          <a:prstGeom prst="rect">
            <a:avLst/>
          </a:prstGeom>
          <a:noFill/>
        </p:spPr>
        <p:txBody>
          <a:bodyPr wrap="none" rtlCol="0">
            <a:spAutoFit/>
          </a:bodyPr>
          <a:lstStyle/>
          <a:p>
            <a:r>
              <a:rPr lang="en-GB" dirty="0"/>
              <a:t>2022</a:t>
            </a:r>
          </a:p>
        </p:txBody>
      </p:sp>
    </p:spTree>
    <p:extLst>
      <p:ext uri="{BB962C8B-B14F-4D97-AF65-F5344CB8AC3E}">
        <p14:creationId xmlns:p14="http://schemas.microsoft.com/office/powerpoint/2010/main" val="18971966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7190371-4FE3-9233-FE10-E8CA7172F320}"/>
              </a:ext>
            </a:extLst>
          </p:cNvPr>
          <p:cNvPicPr>
            <a:picLocks noGrp="1" noChangeAspect="1"/>
          </p:cNvPicPr>
          <p:nvPr>
            <p:ph idx="1"/>
          </p:nvPr>
        </p:nvPicPr>
        <p:blipFill rotWithShape="1">
          <a:blip r:embed="rId2"/>
          <a:srcRect l="9309" t="13238" r="9707" b="12294"/>
          <a:stretch/>
        </p:blipFill>
        <p:spPr>
          <a:xfrm>
            <a:off x="-14465" y="980728"/>
            <a:ext cx="9097011" cy="4705350"/>
          </a:xfrm>
        </p:spPr>
      </p:pic>
      <p:sp>
        <p:nvSpPr>
          <p:cNvPr id="6" name="TextBox 5">
            <a:extLst>
              <a:ext uri="{FF2B5EF4-FFF2-40B4-BE49-F238E27FC236}">
                <a16:creationId xmlns:a16="http://schemas.microsoft.com/office/drawing/2014/main" id="{7F748EEA-1A81-7810-5073-683575C937B3}"/>
              </a:ext>
            </a:extLst>
          </p:cNvPr>
          <p:cNvSpPr txBox="1"/>
          <p:nvPr/>
        </p:nvSpPr>
        <p:spPr>
          <a:xfrm>
            <a:off x="4427984" y="1052736"/>
            <a:ext cx="652743" cy="369332"/>
          </a:xfrm>
          <a:prstGeom prst="rect">
            <a:avLst/>
          </a:prstGeom>
          <a:noFill/>
        </p:spPr>
        <p:txBody>
          <a:bodyPr wrap="none" rtlCol="0">
            <a:spAutoFit/>
          </a:bodyPr>
          <a:lstStyle/>
          <a:p>
            <a:r>
              <a:rPr lang="en-GB" dirty="0"/>
              <a:t>2022</a:t>
            </a:r>
          </a:p>
        </p:txBody>
      </p:sp>
    </p:spTree>
    <p:extLst>
      <p:ext uri="{BB962C8B-B14F-4D97-AF65-F5344CB8AC3E}">
        <p14:creationId xmlns:p14="http://schemas.microsoft.com/office/powerpoint/2010/main" val="17739805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person&#10;&#10;Description automatically generated">
            <a:extLst>
              <a:ext uri="{FF2B5EF4-FFF2-40B4-BE49-F238E27FC236}">
                <a16:creationId xmlns:a16="http://schemas.microsoft.com/office/drawing/2014/main" id="{142ECCD4-FB03-5E4E-83E4-21979F3DCA47}"/>
              </a:ext>
            </a:extLst>
          </p:cNvPr>
          <p:cNvPicPr>
            <a:picLocks noGrp="1" noChangeAspect="1"/>
          </p:cNvPicPr>
          <p:nvPr>
            <p:ph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815" b="7008"/>
          <a:stretch/>
        </p:blipFill>
        <p:spPr>
          <a:xfrm>
            <a:off x="1701266" y="332917"/>
            <a:ext cx="5741464" cy="3599878"/>
          </a:xfrm>
        </p:spPr>
      </p:pic>
      <p:sp>
        <p:nvSpPr>
          <p:cNvPr id="3" name="TextBox 2">
            <a:extLst>
              <a:ext uri="{FF2B5EF4-FFF2-40B4-BE49-F238E27FC236}">
                <a16:creationId xmlns:a16="http://schemas.microsoft.com/office/drawing/2014/main" id="{93D4D0B5-DF14-4ED0-810B-82A32832F9D0}"/>
              </a:ext>
            </a:extLst>
          </p:cNvPr>
          <p:cNvSpPr txBox="1"/>
          <p:nvPr/>
        </p:nvSpPr>
        <p:spPr>
          <a:xfrm>
            <a:off x="179509" y="4077072"/>
            <a:ext cx="8784977" cy="1569660"/>
          </a:xfrm>
          <a:prstGeom prst="rect">
            <a:avLst/>
          </a:prstGeom>
          <a:noFill/>
        </p:spPr>
        <p:txBody>
          <a:bodyPr wrap="square" rtlCol="0">
            <a:spAutoFit/>
          </a:bodyPr>
          <a:lstStyle/>
          <a:p>
            <a:pPr marL="342900" indent="-342900">
              <a:buFont typeface="Arial" panose="020B0604020202020204" pitchFamily="34" charset="0"/>
              <a:buChar char="•"/>
            </a:pPr>
            <a:r>
              <a:rPr lang="en-GB" sz="2400" dirty="0"/>
              <a:t>So what can we do?</a:t>
            </a:r>
          </a:p>
          <a:p>
            <a:pPr marL="342900" indent="-342900">
              <a:buFont typeface="Arial" panose="020B0604020202020204" pitchFamily="34" charset="0"/>
              <a:buChar char="•"/>
            </a:pPr>
            <a:r>
              <a:rPr lang="en-GB" sz="2400" dirty="0"/>
              <a:t>Greta Thunberg chose to sail across the Atlantic (rather than fly) to attend a conference in New York</a:t>
            </a:r>
          </a:p>
          <a:p>
            <a:pPr marL="342900" indent="-342900">
              <a:buFont typeface="Arial" panose="020B0604020202020204" pitchFamily="34" charset="0"/>
              <a:buChar char="•"/>
            </a:pPr>
            <a:r>
              <a:rPr lang="en-GB" sz="2400" dirty="0"/>
              <a:t>Campaign groups include Extinction Rebellion; Greenpeace</a:t>
            </a:r>
          </a:p>
        </p:txBody>
      </p:sp>
    </p:spTree>
    <p:extLst>
      <p:ext uri="{BB962C8B-B14F-4D97-AF65-F5344CB8AC3E}">
        <p14:creationId xmlns:p14="http://schemas.microsoft.com/office/powerpoint/2010/main" val="23411185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87AF153-9061-44B2-98CD-093FFE4E92B8}"/>
              </a:ext>
            </a:extLst>
          </p:cNvPr>
          <p:cNvPicPr>
            <a:picLocks noGrp="1" noChangeAspect="1"/>
          </p:cNvPicPr>
          <p:nvPr>
            <p:ph idx="1"/>
          </p:nvPr>
        </p:nvPicPr>
        <p:blipFill>
          <a:blip r:embed="rId2"/>
          <a:stretch>
            <a:fillRect/>
          </a:stretch>
        </p:blipFill>
        <p:spPr>
          <a:xfrm>
            <a:off x="5108264" y="1223390"/>
            <a:ext cx="3073995" cy="2051892"/>
          </a:xfrm>
          <a:prstGeom prst="rect">
            <a:avLst/>
          </a:prstGeom>
        </p:spPr>
      </p:pic>
      <p:sp>
        <p:nvSpPr>
          <p:cNvPr id="6" name="TextBox 5">
            <a:extLst>
              <a:ext uri="{FF2B5EF4-FFF2-40B4-BE49-F238E27FC236}">
                <a16:creationId xmlns:a16="http://schemas.microsoft.com/office/drawing/2014/main" id="{969A6732-89CC-4CBD-803F-F787B5E6C8D9}"/>
              </a:ext>
            </a:extLst>
          </p:cNvPr>
          <p:cNvSpPr txBox="1"/>
          <p:nvPr/>
        </p:nvSpPr>
        <p:spPr>
          <a:xfrm>
            <a:off x="536264" y="3490692"/>
            <a:ext cx="8280920" cy="1477328"/>
          </a:xfrm>
          <a:prstGeom prst="rect">
            <a:avLst/>
          </a:prstGeom>
          <a:noFill/>
        </p:spPr>
        <p:txBody>
          <a:bodyPr wrap="square">
            <a:spAutoFit/>
          </a:bodyPr>
          <a:lstStyle/>
          <a:p>
            <a:r>
              <a:rPr lang="en-GB" b="1" i="0" dirty="0">
                <a:solidFill>
                  <a:srgbClr val="1E1E1E"/>
                </a:solidFill>
                <a:effectLst/>
                <a:latin typeface="Arial" panose="020B0604020202020204" pitchFamily="34" charset="0"/>
              </a:rPr>
              <a:t>Location:</a:t>
            </a:r>
            <a:r>
              <a:rPr lang="en-GB" b="0" i="0" dirty="0">
                <a:solidFill>
                  <a:srgbClr val="1E1E1E"/>
                </a:solidFill>
                <a:effectLst/>
                <a:latin typeface="Arial" panose="020B0604020202020204" pitchFamily="34" charset="0"/>
              </a:rPr>
              <a:t> </a:t>
            </a:r>
            <a:r>
              <a:rPr lang="en-GB" b="0" i="0" u="none" strike="noStrike" dirty="0">
                <a:solidFill>
                  <a:srgbClr val="0000FF"/>
                </a:solidFill>
                <a:effectLst/>
                <a:latin typeface="Arial" panose="020B0604020202020204" pitchFamily="34" charset="0"/>
                <a:hlinkClick r:id="rId3"/>
              </a:rPr>
              <a:t>Euston House 81-103 Euston Street, Camden, London NW1 2EZ</a:t>
            </a:r>
            <a:br>
              <a:rPr lang="en-GB" dirty="0"/>
            </a:br>
            <a:r>
              <a:rPr lang="en-GB" b="1" i="0" dirty="0">
                <a:solidFill>
                  <a:srgbClr val="1E1E1E"/>
                </a:solidFill>
                <a:effectLst/>
                <a:latin typeface="Arial" panose="020B0604020202020204" pitchFamily="34" charset="0"/>
              </a:rPr>
              <a:t>How are they Socially Responsible? </a:t>
            </a:r>
            <a:r>
              <a:rPr lang="en-GB" b="0" i="0" dirty="0">
                <a:solidFill>
                  <a:srgbClr val="1E1E1E"/>
                </a:solidFill>
                <a:effectLst/>
                <a:latin typeface="Arial" panose="020B0604020202020204" pitchFamily="34" charset="0"/>
              </a:rPr>
              <a:t>In the heart of London, The Wesley is the UK’s first certified Ethical Hotel and supports marginalized students and young people across the UK, and overseas supports educational projects in Kenya.</a:t>
            </a:r>
            <a:endParaRPr lang="en-GB" dirty="0"/>
          </a:p>
        </p:txBody>
      </p:sp>
      <p:sp>
        <p:nvSpPr>
          <p:cNvPr id="8" name="TextBox 7">
            <a:extLst>
              <a:ext uri="{FF2B5EF4-FFF2-40B4-BE49-F238E27FC236}">
                <a16:creationId xmlns:a16="http://schemas.microsoft.com/office/drawing/2014/main" id="{FCF9D02A-270F-49BF-8ECF-5134175FAD83}"/>
              </a:ext>
            </a:extLst>
          </p:cNvPr>
          <p:cNvSpPr txBox="1"/>
          <p:nvPr/>
        </p:nvSpPr>
        <p:spPr>
          <a:xfrm>
            <a:off x="467544" y="1510672"/>
            <a:ext cx="4572000" cy="1477328"/>
          </a:xfrm>
          <a:prstGeom prst="rect">
            <a:avLst/>
          </a:prstGeom>
          <a:noFill/>
        </p:spPr>
        <p:txBody>
          <a:bodyPr wrap="square">
            <a:spAutoFit/>
          </a:bodyPr>
          <a:lstStyle/>
          <a:p>
            <a:pPr algn="just"/>
            <a:r>
              <a:rPr lang="en-GB" b="0" i="0" cap="all" dirty="0">
                <a:solidFill>
                  <a:srgbClr val="1E1E1E"/>
                </a:solidFill>
                <a:effectLst/>
                <a:latin typeface="Oswald" panose="020B0604020202020204" pitchFamily="2" charset="0"/>
              </a:rPr>
              <a:t>SOCIALLY RESPONSIBLE HOTELS IN EUROPE</a:t>
            </a:r>
          </a:p>
          <a:p>
            <a:pPr algn="l"/>
            <a:r>
              <a:rPr lang="en-GB" b="1" i="0" cap="all" dirty="0">
                <a:solidFill>
                  <a:srgbClr val="000000"/>
                </a:solidFill>
                <a:effectLst/>
                <a:latin typeface="Oswald" panose="020B0604020202020204" pitchFamily="2" charset="0"/>
              </a:rPr>
              <a:t>IN ENGLAND &amp; SCOTLAND</a:t>
            </a:r>
            <a:br>
              <a:rPr lang="en-GB" b="1" i="0" cap="all" dirty="0">
                <a:solidFill>
                  <a:srgbClr val="000000"/>
                </a:solidFill>
                <a:effectLst/>
                <a:latin typeface="Oswald" panose="020B0604020202020204" pitchFamily="2" charset="0"/>
              </a:rPr>
            </a:br>
            <a:endParaRPr lang="en-GB" b="0" i="0" cap="all" dirty="0">
              <a:solidFill>
                <a:srgbClr val="1E1E1E"/>
              </a:solidFill>
              <a:effectLst/>
              <a:latin typeface="Oswald" panose="020B0604020202020204" pitchFamily="2" charset="0"/>
            </a:endParaRPr>
          </a:p>
          <a:p>
            <a:pPr algn="l"/>
            <a:r>
              <a:rPr lang="en-GB" b="0" i="0" u="none" strike="noStrike" cap="all" dirty="0">
                <a:solidFill>
                  <a:srgbClr val="000000"/>
                </a:solidFill>
                <a:effectLst/>
                <a:latin typeface="Oswald" panose="020B0604020202020204" pitchFamily="2" charset="0"/>
                <a:hlinkClick r:id="rId4"/>
              </a:rPr>
              <a:t>THE WESLEY HOTEL </a:t>
            </a:r>
            <a:r>
              <a:rPr lang="en-GB" b="0" i="0" cap="all" dirty="0">
                <a:solidFill>
                  <a:srgbClr val="1E1E1E"/>
                </a:solidFill>
                <a:effectLst/>
                <a:latin typeface="Oswald" panose="020B0604020202020204" pitchFamily="2" charset="0"/>
              </a:rPr>
              <a:t>(4*)</a:t>
            </a:r>
          </a:p>
        </p:txBody>
      </p:sp>
      <p:sp>
        <p:nvSpPr>
          <p:cNvPr id="10" name="TextBox 9">
            <a:extLst>
              <a:ext uri="{FF2B5EF4-FFF2-40B4-BE49-F238E27FC236}">
                <a16:creationId xmlns:a16="http://schemas.microsoft.com/office/drawing/2014/main" id="{2E8CFF01-699F-41FB-8A34-E288394E429E}"/>
              </a:ext>
            </a:extLst>
          </p:cNvPr>
          <p:cNvSpPr txBox="1"/>
          <p:nvPr/>
        </p:nvSpPr>
        <p:spPr>
          <a:xfrm>
            <a:off x="536264" y="5024162"/>
            <a:ext cx="7942860" cy="646331"/>
          </a:xfrm>
          <a:prstGeom prst="rect">
            <a:avLst/>
          </a:prstGeom>
          <a:noFill/>
        </p:spPr>
        <p:txBody>
          <a:bodyPr wrap="square">
            <a:spAutoFit/>
          </a:bodyPr>
          <a:lstStyle/>
          <a:p>
            <a:r>
              <a:rPr lang="en-GB" dirty="0">
                <a:hlinkClick r:id="rId5"/>
              </a:rPr>
              <a:t>Socially Responsible Hotels &amp; Where To Find Them (maketimetoseetheworld.com)</a:t>
            </a:r>
            <a:endParaRPr lang="en-GB" dirty="0"/>
          </a:p>
        </p:txBody>
      </p:sp>
      <p:sp>
        <p:nvSpPr>
          <p:cNvPr id="2" name="TextBox 1">
            <a:extLst>
              <a:ext uri="{FF2B5EF4-FFF2-40B4-BE49-F238E27FC236}">
                <a16:creationId xmlns:a16="http://schemas.microsoft.com/office/drawing/2014/main" id="{1E7B9C32-FBDC-2332-9151-F06F447D6A5E}"/>
              </a:ext>
            </a:extLst>
          </p:cNvPr>
          <p:cNvSpPr txBox="1"/>
          <p:nvPr/>
        </p:nvSpPr>
        <p:spPr>
          <a:xfrm>
            <a:off x="536264" y="258953"/>
            <a:ext cx="7645995" cy="954107"/>
          </a:xfrm>
          <a:prstGeom prst="rect">
            <a:avLst/>
          </a:prstGeom>
          <a:noFill/>
        </p:spPr>
        <p:txBody>
          <a:bodyPr wrap="square" rtlCol="0">
            <a:spAutoFit/>
          </a:bodyPr>
          <a:lstStyle/>
          <a:p>
            <a:r>
              <a:rPr lang="en-GB" sz="2800" dirty="0"/>
              <a:t>What makes a hotel ‘sustainable’?</a:t>
            </a:r>
          </a:p>
          <a:p>
            <a:r>
              <a:rPr lang="en-GB" sz="2800" dirty="0"/>
              <a:t>- let’s think about socially responsible …</a:t>
            </a:r>
          </a:p>
        </p:txBody>
      </p:sp>
    </p:spTree>
    <p:extLst>
      <p:ext uri="{BB962C8B-B14F-4D97-AF65-F5344CB8AC3E}">
        <p14:creationId xmlns:p14="http://schemas.microsoft.com/office/powerpoint/2010/main" val="27636115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A New Normal | Episode 3: Sustainability">
            <a:hlinkClick r:id="" action="ppaction://media"/>
            <a:extLst>
              <a:ext uri="{FF2B5EF4-FFF2-40B4-BE49-F238E27FC236}">
                <a16:creationId xmlns:a16="http://schemas.microsoft.com/office/drawing/2014/main" id="{50EB7BF4-F173-2A4B-83B0-AB001A89A1B7}"/>
              </a:ext>
            </a:extLst>
          </p:cNvPr>
          <p:cNvPicPr>
            <a:picLocks noRot="1" noChangeAspect="1"/>
          </p:cNvPicPr>
          <p:nvPr>
            <a:videoFile r:link="rId1"/>
          </p:nvPr>
        </p:nvPicPr>
        <p:blipFill>
          <a:blip r:embed="rId3"/>
          <a:stretch>
            <a:fillRect/>
          </a:stretch>
        </p:blipFill>
        <p:spPr>
          <a:xfrm>
            <a:off x="179512" y="620669"/>
            <a:ext cx="8784976" cy="4963511"/>
          </a:xfrm>
          <a:prstGeom prst="rect">
            <a:avLst/>
          </a:prstGeom>
        </p:spPr>
      </p:pic>
    </p:spTree>
    <p:extLst>
      <p:ext uri="{BB962C8B-B14F-4D97-AF65-F5344CB8AC3E}">
        <p14:creationId xmlns:p14="http://schemas.microsoft.com/office/powerpoint/2010/main" val="953676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8735AC5-8BC4-4E1C-88A5-9556A8041D12}"/>
              </a:ext>
            </a:extLst>
          </p:cNvPr>
          <p:cNvPicPr>
            <a:picLocks noChangeAspect="1"/>
          </p:cNvPicPr>
          <p:nvPr/>
        </p:nvPicPr>
        <p:blipFill rotWithShape="1">
          <a:blip r:embed="rId3"/>
          <a:srcRect l="44987" t="29316" r="30391" b="41106"/>
          <a:stretch/>
        </p:blipFill>
        <p:spPr>
          <a:xfrm>
            <a:off x="467544" y="-41008"/>
            <a:ext cx="8280920" cy="5595217"/>
          </a:xfrm>
          <a:prstGeom prst="rect">
            <a:avLst/>
          </a:prstGeom>
        </p:spPr>
      </p:pic>
    </p:spTree>
    <p:extLst>
      <p:ext uri="{BB962C8B-B14F-4D97-AF65-F5344CB8AC3E}">
        <p14:creationId xmlns:p14="http://schemas.microsoft.com/office/powerpoint/2010/main" val="38329410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solidFill>
                  <a:srgbClr val="00B050"/>
                </a:solidFill>
              </a:rPr>
              <a:t>A tide of green…</a:t>
            </a:r>
          </a:p>
        </p:txBody>
      </p:sp>
      <p:sp>
        <p:nvSpPr>
          <p:cNvPr id="3" name="Content Placeholder 2"/>
          <p:cNvSpPr>
            <a:spLocks noGrp="1"/>
          </p:cNvSpPr>
          <p:nvPr>
            <p:ph idx="1"/>
          </p:nvPr>
        </p:nvSpPr>
        <p:spPr/>
        <p:txBody>
          <a:bodyPr>
            <a:normAutofit lnSpcReduction="10000"/>
          </a:bodyPr>
          <a:lstStyle/>
          <a:p>
            <a:pPr marL="0" indent="0" algn="just">
              <a:buNone/>
            </a:pPr>
            <a:r>
              <a:rPr lang="en-GB" sz="2000" dirty="0"/>
              <a:t>A study by Harvard Business Review (2019) found that for sales in 90% of the observed Consumer Packaged Goods categories, brands that were marketed as </a:t>
            </a:r>
            <a:r>
              <a:rPr lang="en-GB" sz="2000" b="1" dirty="0"/>
              <a:t>sustainable</a:t>
            </a:r>
            <a:r>
              <a:rPr lang="en-GB" sz="2000" dirty="0"/>
              <a:t> were </a:t>
            </a:r>
            <a:r>
              <a:rPr lang="en-GB" sz="2000" b="1" dirty="0"/>
              <a:t>growing faster </a:t>
            </a:r>
            <a:r>
              <a:rPr lang="en-GB" sz="2000" dirty="0"/>
              <a:t>than traditional competitors.</a:t>
            </a:r>
          </a:p>
          <a:p>
            <a:pPr marL="0" indent="0" algn="just">
              <a:buNone/>
            </a:pPr>
            <a:endParaRPr lang="en-GB" sz="2000" dirty="0"/>
          </a:p>
          <a:p>
            <a:pPr marL="0" indent="0" algn="just">
              <a:buNone/>
            </a:pPr>
            <a:r>
              <a:rPr lang="en-GB" sz="2000" dirty="0"/>
              <a:t>Truly impactful changes to the ways in which businesses operate tend to be rewarded by the public through a rise in popularity and consequently, sales.</a:t>
            </a:r>
          </a:p>
          <a:p>
            <a:pPr marL="0" indent="0" algn="just">
              <a:buNone/>
            </a:pPr>
            <a:endParaRPr lang="en-GB" sz="2000" dirty="0"/>
          </a:p>
          <a:p>
            <a:pPr marL="0" indent="0" algn="just">
              <a:buNone/>
            </a:pPr>
            <a:r>
              <a:rPr lang="en-GB" sz="2000" b="1" dirty="0"/>
              <a:t>40%</a:t>
            </a:r>
            <a:r>
              <a:rPr lang="en-GB" sz="2000" dirty="0"/>
              <a:t> of millennial respondents had chosen an employer because of their sustainability performance. </a:t>
            </a:r>
            <a:r>
              <a:rPr lang="en-GB" sz="2000" b="1" dirty="0"/>
              <a:t>70%</a:t>
            </a:r>
            <a:r>
              <a:rPr lang="en-GB" sz="2000" dirty="0"/>
              <a:t> of millennials answered that they are more likely to stay with a company with a strong environmental reputation and policy (Governance &amp; Accountability Institute, 2019).</a:t>
            </a:r>
            <a:endParaRPr lang="en-GB" sz="2000" b="1" dirty="0"/>
          </a:p>
          <a:p>
            <a:pPr marL="0" indent="0" algn="just">
              <a:buNone/>
            </a:pPr>
            <a:endParaRPr lang="en-GB" sz="2000" dirty="0"/>
          </a:p>
          <a:p>
            <a:pPr marL="0" indent="0" algn="just">
              <a:buNone/>
            </a:pPr>
            <a:endParaRPr lang="en-GB" sz="2000" dirty="0"/>
          </a:p>
        </p:txBody>
      </p:sp>
    </p:spTree>
    <p:extLst>
      <p:ext uri="{BB962C8B-B14F-4D97-AF65-F5344CB8AC3E}">
        <p14:creationId xmlns:p14="http://schemas.microsoft.com/office/powerpoint/2010/main" val="1074191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6646" y="188640"/>
            <a:ext cx="8229600" cy="1210146"/>
          </a:xfrm>
        </p:spPr>
        <p:txBody>
          <a:bodyPr>
            <a:normAutofit fontScale="90000"/>
          </a:bodyPr>
          <a:lstStyle/>
          <a:p>
            <a:pPr algn="l"/>
            <a:r>
              <a:rPr lang="en-GB" b="1" dirty="0"/>
              <a:t>The Dangers of Greenwashing…</a:t>
            </a:r>
            <a:br>
              <a:rPr lang="en-GB" b="1" dirty="0"/>
            </a:br>
            <a:endParaRPr lang="en-GB" b="1" dirty="0"/>
          </a:p>
        </p:txBody>
      </p:sp>
      <p:pic>
        <p:nvPicPr>
          <p:cNvPr id="4" name="Online Media 3" descr="Greenwash today, suffer tomorrow">
            <a:hlinkClick r:id="" action="ppaction://media"/>
            <a:extLst>
              <a:ext uri="{FF2B5EF4-FFF2-40B4-BE49-F238E27FC236}">
                <a16:creationId xmlns:a16="http://schemas.microsoft.com/office/drawing/2014/main" id="{9FE3921A-FFC5-1646-A684-C45131EDF93A}"/>
              </a:ext>
            </a:extLst>
          </p:cNvPr>
          <p:cNvPicPr>
            <a:picLocks noRot="1" noChangeAspect="1"/>
          </p:cNvPicPr>
          <p:nvPr>
            <a:videoFile r:link="rId1"/>
          </p:nvPr>
        </p:nvPicPr>
        <p:blipFill>
          <a:blip r:embed="rId4"/>
          <a:stretch>
            <a:fillRect/>
          </a:stretch>
        </p:blipFill>
        <p:spPr>
          <a:xfrm>
            <a:off x="262339" y="908720"/>
            <a:ext cx="8229600" cy="4649724"/>
          </a:xfrm>
          <a:prstGeom prst="rect">
            <a:avLst/>
          </a:prstGeom>
        </p:spPr>
      </p:pic>
    </p:spTree>
    <p:extLst>
      <p:ext uri="{BB962C8B-B14F-4D97-AF65-F5344CB8AC3E}">
        <p14:creationId xmlns:p14="http://schemas.microsoft.com/office/powerpoint/2010/main" val="2718758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0ABBD-0987-4F48-B788-0F200238954B}"/>
              </a:ext>
            </a:extLst>
          </p:cNvPr>
          <p:cNvSpPr>
            <a:spLocks noGrp="1"/>
          </p:cNvSpPr>
          <p:nvPr>
            <p:ph type="title"/>
          </p:nvPr>
        </p:nvSpPr>
        <p:spPr/>
        <p:txBody>
          <a:bodyPr>
            <a:normAutofit/>
          </a:bodyPr>
          <a:lstStyle/>
          <a:p>
            <a:pPr algn="l"/>
            <a:r>
              <a:rPr lang="en-GB" sz="4000" b="1" dirty="0"/>
              <a:t>Greenwashing</a:t>
            </a:r>
          </a:p>
        </p:txBody>
      </p:sp>
      <p:sp>
        <p:nvSpPr>
          <p:cNvPr id="3" name="Content Placeholder 2">
            <a:extLst>
              <a:ext uri="{FF2B5EF4-FFF2-40B4-BE49-F238E27FC236}">
                <a16:creationId xmlns:a16="http://schemas.microsoft.com/office/drawing/2014/main" id="{C16C033B-A22D-9F4E-A800-1F418B545F23}"/>
              </a:ext>
            </a:extLst>
          </p:cNvPr>
          <p:cNvSpPr>
            <a:spLocks noGrp="1"/>
          </p:cNvSpPr>
          <p:nvPr>
            <p:ph idx="1"/>
          </p:nvPr>
        </p:nvSpPr>
        <p:spPr>
          <a:xfrm>
            <a:off x="228600" y="1213145"/>
            <a:ext cx="8686800" cy="4486615"/>
          </a:xfrm>
        </p:spPr>
        <p:txBody>
          <a:bodyPr>
            <a:normAutofit fontScale="40000" lnSpcReduction="20000"/>
          </a:bodyPr>
          <a:lstStyle/>
          <a:p>
            <a:pPr marL="0" indent="0" algn="just">
              <a:buNone/>
            </a:pPr>
            <a:r>
              <a:rPr lang="en-GB" sz="4500" dirty="0"/>
              <a:t>The dark side of sustainability and sustainable travel, greenwashing is the practice of using powerful PR, marketing and advertising to make an unsubstantiated or misleading claim about the sustainability benefits of a product or service. Companies do this so that they appear to be more socially or environmentally sustainable than they really are – and so attract more buyers and make more profit.</a:t>
            </a:r>
          </a:p>
          <a:p>
            <a:pPr marL="0" indent="0" algn="just">
              <a:buNone/>
            </a:pPr>
            <a:endParaRPr lang="en-GB" sz="4500" dirty="0"/>
          </a:p>
          <a:p>
            <a:pPr marL="0" indent="0" algn="just">
              <a:buNone/>
            </a:pPr>
            <a:r>
              <a:rPr lang="en-GB" sz="4500" b="1" dirty="0">
                <a:solidFill>
                  <a:schemeClr val="accent3"/>
                </a:solidFill>
              </a:rPr>
              <a:t>Greenwashing</a:t>
            </a:r>
            <a:r>
              <a:rPr lang="en-GB" sz="4500" dirty="0"/>
              <a:t> has been going on for years, but the phrase was first coined by environmentalist Jay </a:t>
            </a:r>
            <a:r>
              <a:rPr lang="en-GB" sz="4500" dirty="0" err="1"/>
              <a:t>Westerveld</a:t>
            </a:r>
            <a:r>
              <a:rPr lang="en-GB" sz="4500" dirty="0"/>
              <a:t> in 1986 when we didn’t have such easy access to public information via social media and the internet and it was far easier for companies to hide what they were doing. It’s led to confusion and diminished our support of companies that are actually doing something sustainably good.</a:t>
            </a:r>
          </a:p>
          <a:p>
            <a:pPr marL="0" indent="0" algn="just">
              <a:buNone/>
            </a:pPr>
            <a:endParaRPr lang="en-GB" sz="4500" dirty="0"/>
          </a:p>
          <a:p>
            <a:pPr marL="0" indent="0" algn="just">
              <a:buNone/>
            </a:pPr>
            <a:r>
              <a:rPr lang="en-GB" sz="4500" dirty="0"/>
              <a:t>Today </a:t>
            </a:r>
            <a:r>
              <a:rPr lang="en-GB" sz="4500" b="1" dirty="0">
                <a:solidFill>
                  <a:schemeClr val="accent3"/>
                </a:solidFill>
              </a:rPr>
              <a:t>greenwashing</a:t>
            </a:r>
            <a:r>
              <a:rPr lang="en-GB" sz="4500" dirty="0"/>
              <a:t> is on the increase because more of us have started to demand that the products and services we use are genuinely sustainable. A Nielsen poll in late 2015 showed that 66% of global consumers are willing to pay more for environmentally sustainable products – among millennials, that number jumps to 72%.</a:t>
            </a:r>
          </a:p>
          <a:p>
            <a:pPr marL="0" indent="0" algn="just">
              <a:buNone/>
            </a:pPr>
            <a:br>
              <a:rPr lang="en-GB" dirty="0"/>
            </a:br>
            <a:endParaRPr lang="en-GB" dirty="0"/>
          </a:p>
        </p:txBody>
      </p:sp>
      <p:pic>
        <p:nvPicPr>
          <p:cNvPr id="5" name="Picture 4" descr="A picture containing brush, tool&#10;&#10;Description automatically generated">
            <a:extLst>
              <a:ext uri="{FF2B5EF4-FFF2-40B4-BE49-F238E27FC236}">
                <a16:creationId xmlns:a16="http://schemas.microsoft.com/office/drawing/2014/main" id="{827C65F2-F696-3645-848E-C5E4C7B2EBC6}"/>
              </a:ext>
            </a:extLst>
          </p:cNvPr>
          <p:cNvPicPr>
            <a:picLocks noChangeAspect="1"/>
          </p:cNvPicPr>
          <p:nvPr/>
        </p:nvPicPr>
        <p:blipFill>
          <a:blip r:embed="rId3" cstate="print">
            <a:extLst>
              <a:ext uri="{BEBA8EAE-BF5A-486C-A8C5-ECC9F3942E4B}">
                <a14:imgProps xmlns:a14="http://schemas.microsoft.com/office/drawing/2010/main">
                  <a14:imgLayer r:embed="rId4">
                    <a14:imgEffect>
                      <a14:backgroundRemoval t="9972" b="99341" l="9986" r="89943">
                        <a14:foregroundMark x1="44759" y1="90969" x2="45042" y2="98636"/>
                        <a14:foregroundMark x1="45042" y1="98636" x2="47309" y2="91251"/>
                        <a14:foregroundMark x1="47309" y1="91251" x2="47450" y2="99671"/>
                        <a14:foregroundMark x1="47450" y1="99671" x2="50567" y2="92239"/>
                        <a14:foregroundMark x1="50567" y1="92239" x2="53045" y2="99671"/>
                        <a14:foregroundMark x1="53045" y1="99671" x2="52479" y2="89605"/>
                        <a14:foregroundMark x1="52479" y1="89605" x2="55241" y2="99341"/>
                        <a14:foregroundMark x1="70680" y1="57197" x2="71884" y2="40216"/>
                        <a14:foregroundMark x1="25637" y1="58231" x2="26558" y2="41063"/>
                      </a14:backgroundRemoval>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rot="16200000">
            <a:off x="6250226" y="-880999"/>
            <a:ext cx="2003131" cy="3022476"/>
          </a:xfrm>
          <a:prstGeom prst="rect">
            <a:avLst/>
          </a:prstGeom>
        </p:spPr>
      </p:pic>
      <p:sp>
        <p:nvSpPr>
          <p:cNvPr id="6" name="TextBox 5">
            <a:extLst>
              <a:ext uri="{FF2B5EF4-FFF2-40B4-BE49-F238E27FC236}">
                <a16:creationId xmlns:a16="http://schemas.microsoft.com/office/drawing/2014/main" id="{DB65BAEB-4645-8A49-B93F-437730BF9D32}"/>
              </a:ext>
            </a:extLst>
          </p:cNvPr>
          <p:cNvSpPr txBox="1"/>
          <p:nvPr/>
        </p:nvSpPr>
        <p:spPr>
          <a:xfrm>
            <a:off x="7251792" y="5242027"/>
            <a:ext cx="1435008" cy="369332"/>
          </a:xfrm>
          <a:prstGeom prst="rect">
            <a:avLst/>
          </a:prstGeom>
          <a:noFill/>
        </p:spPr>
        <p:txBody>
          <a:bodyPr wrap="none" rtlCol="0">
            <a:spAutoFit/>
          </a:bodyPr>
          <a:lstStyle/>
          <a:p>
            <a:r>
              <a:rPr lang="en-GB" dirty="0"/>
              <a:t>(Jones, 2017)</a:t>
            </a:r>
          </a:p>
        </p:txBody>
      </p:sp>
    </p:spTree>
    <p:extLst>
      <p:ext uri="{BB962C8B-B14F-4D97-AF65-F5344CB8AC3E}">
        <p14:creationId xmlns:p14="http://schemas.microsoft.com/office/powerpoint/2010/main" val="22735730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CED55-407F-154B-A1C6-88B912BD1091}"/>
              </a:ext>
            </a:extLst>
          </p:cNvPr>
          <p:cNvSpPr>
            <a:spLocks noGrp="1"/>
          </p:cNvSpPr>
          <p:nvPr>
            <p:ph type="title"/>
          </p:nvPr>
        </p:nvSpPr>
        <p:spPr>
          <a:xfrm>
            <a:off x="179512" y="-90264"/>
            <a:ext cx="8229600" cy="1143000"/>
          </a:xfrm>
        </p:spPr>
        <p:txBody>
          <a:bodyPr>
            <a:normAutofit/>
          </a:bodyPr>
          <a:lstStyle/>
          <a:p>
            <a:pPr algn="l"/>
            <a:r>
              <a:rPr lang="en-GB" sz="4000" b="1" dirty="0"/>
              <a:t>Greenwashing: A Fiji Water Story</a:t>
            </a:r>
          </a:p>
        </p:txBody>
      </p:sp>
      <p:pic>
        <p:nvPicPr>
          <p:cNvPr id="4" name="Online Media 3" descr="Greenwashing: A Fiji Water Story">
            <a:hlinkClick r:id="" action="ppaction://media"/>
            <a:extLst>
              <a:ext uri="{FF2B5EF4-FFF2-40B4-BE49-F238E27FC236}">
                <a16:creationId xmlns:a16="http://schemas.microsoft.com/office/drawing/2014/main" id="{324EF0E1-0D58-5C48-9AC1-F1E5F74CB427}"/>
              </a:ext>
            </a:extLst>
          </p:cNvPr>
          <p:cNvPicPr>
            <a:picLocks noRot="1" noChangeAspect="1"/>
          </p:cNvPicPr>
          <p:nvPr>
            <a:videoFile r:link="rId1"/>
          </p:nvPr>
        </p:nvPicPr>
        <p:blipFill>
          <a:blip r:embed="rId4"/>
          <a:stretch>
            <a:fillRect/>
          </a:stretch>
        </p:blipFill>
        <p:spPr>
          <a:xfrm>
            <a:off x="287524" y="819790"/>
            <a:ext cx="8568952" cy="4841458"/>
          </a:xfrm>
          <a:prstGeom prst="rect">
            <a:avLst/>
          </a:prstGeom>
        </p:spPr>
      </p:pic>
    </p:spTree>
    <p:extLst>
      <p:ext uri="{BB962C8B-B14F-4D97-AF65-F5344CB8AC3E}">
        <p14:creationId xmlns:p14="http://schemas.microsoft.com/office/powerpoint/2010/main" val="3556088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5916D-3515-8C83-9B53-36BAE3A0F9E3}"/>
              </a:ext>
            </a:extLst>
          </p:cNvPr>
          <p:cNvSpPr>
            <a:spLocks noGrp="1"/>
          </p:cNvSpPr>
          <p:nvPr>
            <p:ph type="title"/>
          </p:nvPr>
        </p:nvSpPr>
        <p:spPr>
          <a:xfrm>
            <a:off x="457200" y="274638"/>
            <a:ext cx="6995120" cy="922114"/>
          </a:xfrm>
        </p:spPr>
        <p:txBody>
          <a:bodyPr>
            <a:normAutofit/>
          </a:bodyPr>
          <a:lstStyle/>
          <a:p>
            <a:r>
              <a:rPr lang="en-GB" sz="3200" dirty="0"/>
              <a:t>Fijiwater.co.uk : the Fiji Water story …</a:t>
            </a:r>
          </a:p>
        </p:txBody>
      </p:sp>
      <p:sp>
        <p:nvSpPr>
          <p:cNvPr id="3" name="Content Placeholder 2">
            <a:extLst>
              <a:ext uri="{FF2B5EF4-FFF2-40B4-BE49-F238E27FC236}">
                <a16:creationId xmlns:a16="http://schemas.microsoft.com/office/drawing/2014/main" id="{F8F18CB6-72A5-D676-51CB-EF3652B9C860}"/>
              </a:ext>
            </a:extLst>
          </p:cNvPr>
          <p:cNvSpPr>
            <a:spLocks noGrp="1"/>
          </p:cNvSpPr>
          <p:nvPr>
            <p:ph idx="1"/>
          </p:nvPr>
        </p:nvSpPr>
        <p:spPr>
          <a:xfrm>
            <a:off x="457200" y="1340768"/>
            <a:ext cx="8229600" cy="3672408"/>
          </a:xfrm>
        </p:spPr>
        <p:txBody>
          <a:bodyPr>
            <a:noAutofit/>
          </a:bodyPr>
          <a:lstStyle/>
          <a:p>
            <a:pPr fontAlgn="base"/>
            <a:r>
              <a:rPr lang="en-GB" sz="2800" b="0" i="0" dirty="0">
                <a:solidFill>
                  <a:schemeClr val="tx2"/>
                </a:solidFill>
                <a:effectLst/>
                <a:latin typeface="inherit"/>
              </a:rPr>
              <a:t>FIJI Water was founded in 1996 out of the desire to share the earth’s finest water with the world. Today, it is available in leading hotels, fine restaurants, retail locations, as well as by direct delivery. </a:t>
            </a:r>
          </a:p>
          <a:p>
            <a:pPr fontAlgn="base"/>
            <a:r>
              <a:rPr lang="en-GB" sz="2800" b="0" i="0" dirty="0">
                <a:solidFill>
                  <a:schemeClr val="tx2"/>
                </a:solidFill>
                <a:effectLst/>
                <a:latin typeface="inherit"/>
              </a:rPr>
              <a:t>As a leading export of the Fiji Islands, FIJI Water is now the number one imported bottled water in the United States and is enjoyed in over 60 countries across the globe.</a:t>
            </a:r>
          </a:p>
        </p:txBody>
      </p:sp>
    </p:spTree>
    <p:extLst>
      <p:ext uri="{BB962C8B-B14F-4D97-AF65-F5344CB8AC3E}">
        <p14:creationId xmlns:p14="http://schemas.microsoft.com/office/powerpoint/2010/main" val="9285605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text, sign&#10;&#10;Description automatically generated">
            <a:extLst>
              <a:ext uri="{FF2B5EF4-FFF2-40B4-BE49-F238E27FC236}">
                <a16:creationId xmlns:a16="http://schemas.microsoft.com/office/drawing/2014/main" id="{EFF50794-4C0A-384C-A1C0-57DFF494CB49}"/>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4940" r="4634"/>
          <a:stretch/>
        </p:blipFill>
        <p:spPr>
          <a:xfrm>
            <a:off x="0" y="0"/>
            <a:ext cx="9144000" cy="5731111"/>
          </a:xfrm>
        </p:spPr>
      </p:pic>
    </p:spTree>
    <p:extLst>
      <p:ext uri="{BB962C8B-B14F-4D97-AF65-F5344CB8AC3E}">
        <p14:creationId xmlns:p14="http://schemas.microsoft.com/office/powerpoint/2010/main" val="20228094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BA36F-5271-0B49-9037-126189A191B3}"/>
              </a:ext>
            </a:extLst>
          </p:cNvPr>
          <p:cNvSpPr>
            <a:spLocks noGrp="1"/>
          </p:cNvSpPr>
          <p:nvPr>
            <p:ph type="title"/>
          </p:nvPr>
        </p:nvSpPr>
        <p:spPr>
          <a:xfrm>
            <a:off x="265110" y="79727"/>
            <a:ext cx="8229600" cy="1143000"/>
          </a:xfrm>
        </p:spPr>
        <p:txBody>
          <a:bodyPr/>
          <a:lstStyle/>
          <a:p>
            <a:pPr algn="l"/>
            <a:r>
              <a:rPr lang="en-GB" b="1" dirty="0"/>
              <a:t>The path to CSR</a:t>
            </a:r>
          </a:p>
        </p:txBody>
      </p:sp>
      <p:pic>
        <p:nvPicPr>
          <p:cNvPr id="5" name="Content Placeholder 4" descr="A picture containing text, sign&#10;&#10;Description automatically generated">
            <a:extLst>
              <a:ext uri="{FF2B5EF4-FFF2-40B4-BE49-F238E27FC236}">
                <a16:creationId xmlns:a16="http://schemas.microsoft.com/office/drawing/2014/main" id="{9E84767C-36F9-FA4A-8F5C-1642441157C1}"/>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79647" y="1177728"/>
            <a:ext cx="4320480" cy="4335176"/>
          </a:xfrm>
        </p:spPr>
      </p:pic>
      <p:pic>
        <p:nvPicPr>
          <p:cNvPr id="13" name="Picture 12" descr="A picture containing text, indoor&#10;&#10;Description automatically generated">
            <a:extLst>
              <a:ext uri="{FF2B5EF4-FFF2-40B4-BE49-F238E27FC236}">
                <a16:creationId xmlns:a16="http://schemas.microsoft.com/office/drawing/2014/main" id="{BE19F02B-7610-0548-9678-625EAA0CB6C9}"/>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851400" y="0"/>
            <a:ext cx="4292600" cy="5715000"/>
          </a:xfrm>
          <a:prstGeom prst="rect">
            <a:avLst/>
          </a:prstGeom>
        </p:spPr>
      </p:pic>
    </p:spTree>
    <p:extLst>
      <p:ext uri="{BB962C8B-B14F-4D97-AF65-F5344CB8AC3E}">
        <p14:creationId xmlns:p14="http://schemas.microsoft.com/office/powerpoint/2010/main" val="35761909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BA36F-5271-0B49-9037-126189A191B3}"/>
              </a:ext>
            </a:extLst>
          </p:cNvPr>
          <p:cNvSpPr>
            <a:spLocks noGrp="1"/>
          </p:cNvSpPr>
          <p:nvPr>
            <p:ph type="title"/>
          </p:nvPr>
        </p:nvSpPr>
        <p:spPr>
          <a:xfrm>
            <a:off x="265110" y="79727"/>
            <a:ext cx="8229600" cy="684977"/>
          </a:xfrm>
        </p:spPr>
        <p:txBody>
          <a:bodyPr>
            <a:normAutofit fontScale="90000"/>
          </a:bodyPr>
          <a:lstStyle/>
          <a:p>
            <a:pPr algn="l"/>
            <a:r>
              <a:rPr lang="en-GB" b="1" dirty="0"/>
              <a:t>The path to CSR for hotels?</a:t>
            </a:r>
          </a:p>
        </p:txBody>
      </p:sp>
      <p:sp>
        <p:nvSpPr>
          <p:cNvPr id="4" name="Content Placeholder 3">
            <a:extLst>
              <a:ext uri="{FF2B5EF4-FFF2-40B4-BE49-F238E27FC236}">
                <a16:creationId xmlns:a16="http://schemas.microsoft.com/office/drawing/2014/main" id="{88488697-1747-BC4E-9F14-DD4E07CE3748}"/>
              </a:ext>
            </a:extLst>
          </p:cNvPr>
          <p:cNvSpPr>
            <a:spLocks noGrp="1"/>
          </p:cNvSpPr>
          <p:nvPr>
            <p:ph idx="1"/>
          </p:nvPr>
        </p:nvSpPr>
        <p:spPr>
          <a:xfrm>
            <a:off x="288370" y="777506"/>
            <a:ext cx="8597823" cy="4968552"/>
          </a:xfrm>
        </p:spPr>
        <p:txBody>
          <a:bodyPr>
            <a:noAutofit/>
          </a:bodyPr>
          <a:lstStyle/>
          <a:p>
            <a:pPr marL="0" indent="0" algn="just">
              <a:buNone/>
            </a:pPr>
            <a:r>
              <a:rPr lang="en-GB" sz="1800" dirty="0"/>
              <a:t>Green marketing is well past the stage of simply accentuating what you are already doing that can be considered green, just as a green audience is well past the stage of just accepting your word as an eco-friendly endorsement. One thing that the sustainable dollar sector now demands is – </a:t>
            </a:r>
            <a:r>
              <a:rPr lang="en-GB" sz="1800" b="1" dirty="0"/>
              <a:t>transparency</a:t>
            </a:r>
            <a:r>
              <a:rPr lang="en-GB" sz="1800" dirty="0"/>
              <a:t>. </a:t>
            </a:r>
          </a:p>
          <a:p>
            <a:pPr marL="0" indent="0" algn="just">
              <a:buNone/>
            </a:pPr>
            <a:endParaRPr lang="en-GB" sz="1800" dirty="0"/>
          </a:p>
          <a:p>
            <a:pPr marL="0" indent="0" algn="just">
              <a:buNone/>
            </a:pPr>
            <a:r>
              <a:rPr lang="en-GB" sz="1800" dirty="0"/>
              <a:t>CSR has to be endemic within an organization to gain a loyal following. You need to have </a:t>
            </a:r>
            <a:r>
              <a:rPr lang="en-GB" sz="1800" b="1" dirty="0"/>
              <a:t>reduce, reusing and recycling policies </a:t>
            </a:r>
            <a:r>
              <a:rPr lang="en-GB" sz="1800" dirty="0"/>
              <a:t>in place, </a:t>
            </a:r>
            <a:r>
              <a:rPr lang="en-GB" sz="1800" b="1" dirty="0"/>
              <a:t>ethical treatment of workers</a:t>
            </a:r>
            <a:r>
              <a:rPr lang="en-GB" sz="1800" dirty="0"/>
              <a:t>, low carbon footprint, local supply and organic ingredients. If you only have one of these elements and choose to market it, that’s fine, but be honest about all the rest. Don’t try and dress up anything that is not genuine, or you suffer from ‘</a:t>
            </a:r>
            <a:r>
              <a:rPr lang="en-GB" sz="1800" b="1" dirty="0">
                <a:solidFill>
                  <a:schemeClr val="accent3"/>
                </a:solidFill>
              </a:rPr>
              <a:t>Greenwashing</a:t>
            </a:r>
            <a:r>
              <a:rPr lang="en-GB" sz="1800" dirty="0"/>
              <a:t>’ and credibility will take a massive dent.</a:t>
            </a:r>
          </a:p>
          <a:p>
            <a:pPr marL="0" indent="0" algn="just">
              <a:buNone/>
            </a:pPr>
            <a:endParaRPr lang="en-GB" sz="1800" dirty="0"/>
          </a:p>
          <a:p>
            <a:pPr marL="0" indent="0" algn="just">
              <a:buNone/>
            </a:pPr>
            <a:r>
              <a:rPr lang="en-GB" sz="1800" dirty="0"/>
              <a:t>The marketing also has to be </a:t>
            </a:r>
            <a:r>
              <a:rPr lang="en-GB" sz="1800" b="1" dirty="0"/>
              <a:t>genuine, truthful and particularly non-consumerist </a:t>
            </a:r>
            <a:r>
              <a:rPr lang="en-GB" sz="1800" dirty="0"/>
              <a:t>consumerism. Eco-friendly buyers do not want to be sold to. They want to be informed – even involved if they can. If you don’t bring the information they desire to them, they will use the internet and social media to find out what they want to know. </a:t>
            </a:r>
          </a:p>
        </p:txBody>
      </p:sp>
    </p:spTree>
    <p:extLst>
      <p:ext uri="{BB962C8B-B14F-4D97-AF65-F5344CB8AC3E}">
        <p14:creationId xmlns:p14="http://schemas.microsoft.com/office/powerpoint/2010/main" val="21497820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Diagram&#10;&#10;Description automatically generated">
            <a:extLst>
              <a:ext uri="{FF2B5EF4-FFF2-40B4-BE49-F238E27FC236}">
                <a16:creationId xmlns:a16="http://schemas.microsoft.com/office/drawing/2014/main" id="{2A59E54C-7496-5249-9B87-517F37D7BF2E}"/>
              </a:ext>
            </a:extLst>
          </p:cNvPr>
          <p:cNvPicPr>
            <a:picLocks noChangeAspect="1"/>
          </p:cNvPicPr>
          <p:nvPr/>
        </p:nvPicPr>
        <p:blipFill rotWithShape="1">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19724"/>
          <a:stretch/>
        </p:blipFill>
        <p:spPr>
          <a:xfrm>
            <a:off x="4716016" y="24949"/>
            <a:ext cx="4361723" cy="3633589"/>
          </a:xfrm>
          <a:prstGeom prst="rect">
            <a:avLst/>
          </a:prstGeom>
        </p:spPr>
      </p:pic>
      <p:pic>
        <p:nvPicPr>
          <p:cNvPr id="5" name="Picture 4" descr="Diagram&#10;&#10;Description automatically generated">
            <a:extLst>
              <a:ext uri="{FF2B5EF4-FFF2-40B4-BE49-F238E27FC236}">
                <a16:creationId xmlns:a16="http://schemas.microsoft.com/office/drawing/2014/main" id="{D5BBF197-05B4-7C49-B48B-D14DB7635D5B}"/>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16226" y="980728"/>
            <a:ext cx="5368929" cy="4642881"/>
          </a:xfrm>
          <a:prstGeom prst="rect">
            <a:avLst/>
          </a:prstGeom>
        </p:spPr>
      </p:pic>
      <p:sp>
        <p:nvSpPr>
          <p:cNvPr id="2" name="Title 1">
            <a:extLst>
              <a:ext uri="{FF2B5EF4-FFF2-40B4-BE49-F238E27FC236}">
                <a16:creationId xmlns:a16="http://schemas.microsoft.com/office/drawing/2014/main" id="{FE0B7712-1912-4D46-BDCC-B57A808F73C8}"/>
              </a:ext>
            </a:extLst>
          </p:cNvPr>
          <p:cNvSpPr>
            <a:spLocks noGrp="1"/>
          </p:cNvSpPr>
          <p:nvPr>
            <p:ph type="title"/>
          </p:nvPr>
        </p:nvSpPr>
        <p:spPr>
          <a:xfrm>
            <a:off x="251520" y="24949"/>
            <a:ext cx="5368929" cy="1675859"/>
          </a:xfrm>
        </p:spPr>
        <p:txBody>
          <a:bodyPr>
            <a:normAutofit/>
          </a:bodyPr>
          <a:lstStyle/>
          <a:p>
            <a:pPr algn="l"/>
            <a:r>
              <a:rPr lang="en-GB" sz="4000" b="1" dirty="0"/>
              <a:t>Remember the 3 Sustainability pillars</a:t>
            </a:r>
          </a:p>
        </p:txBody>
      </p:sp>
    </p:spTree>
    <p:extLst>
      <p:ext uri="{BB962C8B-B14F-4D97-AF65-F5344CB8AC3E}">
        <p14:creationId xmlns:p14="http://schemas.microsoft.com/office/powerpoint/2010/main" val="6371808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B572F7D-55F8-8059-1D0E-DED52AEA63E2}"/>
              </a:ext>
            </a:extLst>
          </p:cNvPr>
          <p:cNvSpPr>
            <a:spLocks noGrp="1"/>
          </p:cNvSpPr>
          <p:nvPr>
            <p:ph idx="1"/>
          </p:nvPr>
        </p:nvSpPr>
        <p:spPr>
          <a:xfrm>
            <a:off x="457200" y="1340768"/>
            <a:ext cx="8229600" cy="3917032"/>
          </a:xfrm>
        </p:spPr>
        <p:txBody>
          <a:bodyPr>
            <a:normAutofit fontScale="92500" lnSpcReduction="20000"/>
          </a:bodyPr>
          <a:lstStyle/>
          <a:p>
            <a:r>
              <a:rPr lang="en-GB" dirty="0"/>
              <a:t>While changing to renewable energy or replacing old light bulbs is commendable, all industries will have to do </a:t>
            </a:r>
            <a:r>
              <a:rPr lang="en-GB" b="1" dirty="0"/>
              <a:t>more</a:t>
            </a:r>
            <a:r>
              <a:rPr lang="en-GB" dirty="0"/>
              <a:t> in the future.</a:t>
            </a:r>
          </a:p>
          <a:p>
            <a:r>
              <a:rPr lang="en-GB" dirty="0"/>
              <a:t>Traditional </a:t>
            </a:r>
            <a:r>
              <a:rPr lang="en-GB" b="1" dirty="0"/>
              <a:t>linear supply chains </a:t>
            </a:r>
            <a:r>
              <a:rPr lang="en-GB" dirty="0"/>
              <a:t>where raw materials are sourced, processed in factories, consumed and then discarded to landfill (or worse), have contributed to the declining health of the planet</a:t>
            </a:r>
          </a:p>
          <a:p>
            <a:r>
              <a:rPr lang="en-GB" dirty="0"/>
              <a:t>(</a:t>
            </a:r>
            <a:r>
              <a:rPr lang="en-GB" dirty="0" err="1"/>
              <a:t>Wich</a:t>
            </a:r>
            <a:r>
              <a:rPr lang="en-GB" dirty="0"/>
              <a:t> 2020)</a:t>
            </a:r>
          </a:p>
        </p:txBody>
      </p:sp>
      <p:sp>
        <p:nvSpPr>
          <p:cNvPr id="4" name="Title 1">
            <a:extLst>
              <a:ext uri="{FF2B5EF4-FFF2-40B4-BE49-F238E27FC236}">
                <a16:creationId xmlns:a16="http://schemas.microsoft.com/office/drawing/2014/main" id="{E998C64F-2DEC-BD96-3D3D-62E53B6510E0}"/>
              </a:ext>
            </a:extLst>
          </p:cNvPr>
          <p:cNvSpPr>
            <a:spLocks noGrp="1"/>
          </p:cNvSpPr>
          <p:nvPr>
            <p:ph type="title"/>
          </p:nvPr>
        </p:nvSpPr>
        <p:spPr>
          <a:xfrm>
            <a:off x="611560" y="260648"/>
            <a:ext cx="6840760" cy="634082"/>
          </a:xfrm>
        </p:spPr>
        <p:txBody>
          <a:bodyPr>
            <a:noAutofit/>
          </a:bodyPr>
          <a:lstStyle/>
          <a:p>
            <a:pPr algn="l"/>
            <a:r>
              <a:rPr lang="en-GB" sz="2800" dirty="0"/>
              <a:t>Sustainability in the hospitality industry? </a:t>
            </a:r>
          </a:p>
        </p:txBody>
      </p:sp>
    </p:spTree>
    <p:extLst>
      <p:ext uri="{BB962C8B-B14F-4D97-AF65-F5344CB8AC3E}">
        <p14:creationId xmlns:p14="http://schemas.microsoft.com/office/powerpoint/2010/main" val="8558749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1AB5D2D-DEF7-99A9-525D-7FCBCC472844}"/>
              </a:ext>
            </a:extLst>
          </p:cNvPr>
          <p:cNvPicPr>
            <a:picLocks noChangeAspect="1"/>
          </p:cNvPicPr>
          <p:nvPr/>
        </p:nvPicPr>
        <p:blipFill rotWithShape="1">
          <a:blip r:embed="rId3"/>
          <a:srcRect l="3009" t="4200" r="1058" b="5839"/>
          <a:stretch/>
        </p:blipFill>
        <p:spPr>
          <a:xfrm>
            <a:off x="48352" y="908720"/>
            <a:ext cx="9095648" cy="4797807"/>
          </a:xfrm>
          <a:prstGeom prst="rect">
            <a:avLst/>
          </a:prstGeom>
        </p:spPr>
      </p:pic>
      <p:sp>
        <p:nvSpPr>
          <p:cNvPr id="4" name="TextBox 3">
            <a:extLst>
              <a:ext uri="{FF2B5EF4-FFF2-40B4-BE49-F238E27FC236}">
                <a16:creationId xmlns:a16="http://schemas.microsoft.com/office/drawing/2014/main" id="{35899744-68EF-493D-BA89-A155777A2782}"/>
              </a:ext>
            </a:extLst>
          </p:cNvPr>
          <p:cNvSpPr txBox="1"/>
          <p:nvPr/>
        </p:nvSpPr>
        <p:spPr>
          <a:xfrm>
            <a:off x="179512" y="260648"/>
            <a:ext cx="7413568" cy="523220"/>
          </a:xfrm>
          <a:prstGeom prst="rect">
            <a:avLst/>
          </a:prstGeom>
          <a:noFill/>
        </p:spPr>
        <p:txBody>
          <a:bodyPr wrap="none" rtlCol="0">
            <a:spAutoFit/>
          </a:bodyPr>
          <a:lstStyle/>
          <a:p>
            <a:r>
              <a:rPr lang="en-GB" sz="2800" dirty="0"/>
              <a:t>There are ways to operate more sustainably …</a:t>
            </a:r>
          </a:p>
        </p:txBody>
      </p:sp>
    </p:spTree>
    <p:extLst>
      <p:ext uri="{BB962C8B-B14F-4D97-AF65-F5344CB8AC3E}">
        <p14:creationId xmlns:p14="http://schemas.microsoft.com/office/powerpoint/2010/main" val="12523007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elling the circular story: How Olleco, McDonald’s &amp; Arla worked together to create a &quot;closed loop&quot;">
            <a:hlinkClick r:id="" action="ppaction://media"/>
            <a:extLst>
              <a:ext uri="{FF2B5EF4-FFF2-40B4-BE49-F238E27FC236}">
                <a16:creationId xmlns:a16="http://schemas.microsoft.com/office/drawing/2014/main" id="{4B1E168F-879D-F4AC-66B4-9D50F61BA864}"/>
              </a:ext>
            </a:extLst>
          </p:cNvPr>
          <p:cNvPicPr>
            <a:picLocks noRot="1" noChangeAspect="1"/>
          </p:cNvPicPr>
          <p:nvPr>
            <a:videoFile r:link="rId1"/>
          </p:nvPr>
        </p:nvPicPr>
        <p:blipFill>
          <a:blip r:embed="rId3"/>
          <a:stretch>
            <a:fillRect/>
          </a:stretch>
        </p:blipFill>
        <p:spPr>
          <a:xfrm>
            <a:off x="288638" y="476672"/>
            <a:ext cx="8566724" cy="4840199"/>
          </a:xfrm>
          <a:prstGeom prst="rect">
            <a:avLst/>
          </a:prstGeom>
        </p:spPr>
      </p:pic>
    </p:spTree>
    <p:extLst>
      <p:ext uri="{BB962C8B-B14F-4D97-AF65-F5344CB8AC3E}">
        <p14:creationId xmlns:p14="http://schemas.microsoft.com/office/powerpoint/2010/main" val="4175697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B112D-6858-284A-956D-82D370433354}"/>
              </a:ext>
            </a:extLst>
          </p:cNvPr>
          <p:cNvSpPr>
            <a:spLocks noGrp="1"/>
          </p:cNvSpPr>
          <p:nvPr>
            <p:ph type="title"/>
          </p:nvPr>
        </p:nvSpPr>
        <p:spPr>
          <a:xfrm>
            <a:off x="251520" y="197767"/>
            <a:ext cx="8229600" cy="1143000"/>
          </a:xfrm>
        </p:spPr>
        <p:txBody>
          <a:bodyPr>
            <a:normAutofit fontScale="90000"/>
          </a:bodyPr>
          <a:lstStyle/>
          <a:p>
            <a:pPr algn="l"/>
            <a:br>
              <a:rPr lang="en-GB" b="1" dirty="0"/>
            </a:br>
            <a:endParaRPr lang="en-GB" b="1" dirty="0"/>
          </a:p>
        </p:txBody>
      </p:sp>
      <p:pic>
        <p:nvPicPr>
          <p:cNvPr id="5" name="Picture 4" descr="Text&#10;&#10;Description automatically generated">
            <a:extLst>
              <a:ext uri="{FF2B5EF4-FFF2-40B4-BE49-F238E27FC236}">
                <a16:creationId xmlns:a16="http://schemas.microsoft.com/office/drawing/2014/main" id="{1328DB1A-3ECA-DC44-8884-C3939072AF9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853" y="1988840"/>
            <a:ext cx="9144000" cy="3751077"/>
          </a:xfrm>
          <a:prstGeom prst="rect">
            <a:avLst/>
          </a:prstGeom>
        </p:spPr>
      </p:pic>
      <p:sp>
        <p:nvSpPr>
          <p:cNvPr id="6" name="TextBox 5">
            <a:extLst>
              <a:ext uri="{FF2B5EF4-FFF2-40B4-BE49-F238E27FC236}">
                <a16:creationId xmlns:a16="http://schemas.microsoft.com/office/drawing/2014/main" id="{1407D205-F4B9-174C-A19A-570D7CD82583}"/>
              </a:ext>
            </a:extLst>
          </p:cNvPr>
          <p:cNvSpPr txBox="1"/>
          <p:nvPr/>
        </p:nvSpPr>
        <p:spPr>
          <a:xfrm>
            <a:off x="118474" y="430872"/>
            <a:ext cx="8701998" cy="830997"/>
          </a:xfrm>
          <a:prstGeom prst="rect">
            <a:avLst/>
          </a:prstGeom>
          <a:noFill/>
        </p:spPr>
        <p:txBody>
          <a:bodyPr wrap="square" rtlCol="0">
            <a:spAutoFit/>
          </a:bodyPr>
          <a:lstStyle/>
          <a:p>
            <a:pPr algn="ctr"/>
            <a:r>
              <a:rPr lang="en-GB" sz="2400" b="1" dirty="0"/>
              <a:t>By 2050, hotels will need to reduce emissions by </a:t>
            </a:r>
            <a:r>
              <a:rPr lang="en-GB" sz="2400" b="1" u="sng" dirty="0">
                <a:hlinkClick r:id="rId4"/>
              </a:rPr>
              <a:t>90%</a:t>
            </a:r>
            <a:r>
              <a:rPr lang="en-GB" sz="2400" b="1" dirty="0"/>
              <a:t> </a:t>
            </a:r>
          </a:p>
          <a:p>
            <a:pPr algn="ctr"/>
            <a:r>
              <a:rPr lang="en-GB" sz="2400" b="1" dirty="0"/>
              <a:t>to be in line with the Paris Climate Agreement</a:t>
            </a:r>
            <a:endParaRPr lang="en-GB" sz="2400" dirty="0"/>
          </a:p>
        </p:txBody>
      </p:sp>
      <p:sp>
        <p:nvSpPr>
          <p:cNvPr id="7" name="TextBox 6">
            <a:extLst>
              <a:ext uri="{FF2B5EF4-FFF2-40B4-BE49-F238E27FC236}">
                <a16:creationId xmlns:a16="http://schemas.microsoft.com/office/drawing/2014/main" id="{9D6AC7CF-7F9E-EB47-898F-31F0296C08CB}"/>
              </a:ext>
            </a:extLst>
          </p:cNvPr>
          <p:cNvSpPr txBox="1"/>
          <p:nvPr/>
        </p:nvSpPr>
        <p:spPr>
          <a:xfrm>
            <a:off x="6357510" y="1340767"/>
            <a:ext cx="2293286" cy="461665"/>
          </a:xfrm>
          <a:prstGeom prst="rect">
            <a:avLst/>
          </a:prstGeom>
          <a:noFill/>
        </p:spPr>
        <p:txBody>
          <a:bodyPr wrap="square" rtlCol="0">
            <a:spAutoFit/>
          </a:bodyPr>
          <a:lstStyle/>
          <a:p>
            <a:r>
              <a:rPr lang="en-GB" dirty="0"/>
              <a:t>(</a:t>
            </a:r>
            <a:r>
              <a:rPr lang="en-GB" sz="2400" dirty="0" err="1"/>
              <a:t>Lissner</a:t>
            </a:r>
            <a:r>
              <a:rPr lang="en-GB" sz="2400" dirty="0"/>
              <a:t>, 2017)</a:t>
            </a:r>
          </a:p>
        </p:txBody>
      </p:sp>
      <p:sp>
        <p:nvSpPr>
          <p:cNvPr id="8" name="TextBox 7">
            <a:extLst>
              <a:ext uri="{FF2B5EF4-FFF2-40B4-BE49-F238E27FC236}">
                <a16:creationId xmlns:a16="http://schemas.microsoft.com/office/drawing/2014/main" id="{4A4EDE2A-6BA6-A04B-A7CB-DB7606254346}"/>
              </a:ext>
            </a:extLst>
          </p:cNvPr>
          <p:cNvSpPr txBox="1"/>
          <p:nvPr/>
        </p:nvSpPr>
        <p:spPr>
          <a:xfrm>
            <a:off x="7750259" y="5354155"/>
            <a:ext cx="1370888" cy="369332"/>
          </a:xfrm>
          <a:prstGeom prst="rect">
            <a:avLst/>
          </a:prstGeom>
          <a:noFill/>
        </p:spPr>
        <p:txBody>
          <a:bodyPr wrap="none" rtlCol="0">
            <a:spAutoFit/>
          </a:bodyPr>
          <a:lstStyle/>
          <a:p>
            <a:r>
              <a:rPr lang="en-GB" dirty="0"/>
              <a:t>(</a:t>
            </a:r>
            <a:r>
              <a:rPr lang="en-GB" dirty="0" err="1"/>
              <a:t>Wich</a:t>
            </a:r>
            <a:r>
              <a:rPr lang="en-GB" dirty="0"/>
              <a:t>, 2020)</a:t>
            </a:r>
          </a:p>
        </p:txBody>
      </p:sp>
    </p:spTree>
    <p:extLst>
      <p:ext uri="{BB962C8B-B14F-4D97-AF65-F5344CB8AC3E}">
        <p14:creationId xmlns:p14="http://schemas.microsoft.com/office/powerpoint/2010/main" val="37939401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14339-3741-014E-B533-59FF9BD0104A}"/>
              </a:ext>
            </a:extLst>
          </p:cNvPr>
          <p:cNvSpPr>
            <a:spLocks noGrp="1"/>
          </p:cNvSpPr>
          <p:nvPr>
            <p:ph type="title"/>
          </p:nvPr>
        </p:nvSpPr>
        <p:spPr>
          <a:xfrm>
            <a:off x="180603" y="0"/>
            <a:ext cx="8229600" cy="1143000"/>
          </a:xfrm>
        </p:spPr>
        <p:txBody>
          <a:bodyPr>
            <a:normAutofit/>
          </a:bodyPr>
          <a:lstStyle/>
          <a:p>
            <a:pPr algn="l"/>
            <a:r>
              <a:rPr lang="en-GB" sz="4000" b="1" dirty="0"/>
              <a:t>The Time Is Now</a:t>
            </a:r>
          </a:p>
        </p:txBody>
      </p:sp>
      <p:pic>
        <p:nvPicPr>
          <p:cNvPr id="5" name="Content Placeholder 4" descr="A sign outside of a building&#10;&#10;Description automatically generated with low confidence">
            <a:extLst>
              <a:ext uri="{FF2B5EF4-FFF2-40B4-BE49-F238E27FC236}">
                <a16:creationId xmlns:a16="http://schemas.microsoft.com/office/drawing/2014/main" id="{91B371D7-AA63-6041-9E3A-F1159753DC91}"/>
              </a:ext>
            </a:extLst>
          </p:cNvPr>
          <p:cNvPicPr>
            <a:picLocks noGrp="1" noChangeAspect="1"/>
          </p:cNvPicPr>
          <p:nvPr>
            <p:ph idx="1"/>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77104" y="1143000"/>
            <a:ext cx="4895453" cy="3916363"/>
          </a:xfrm>
        </p:spPr>
      </p:pic>
      <p:pic>
        <p:nvPicPr>
          <p:cNvPr id="7" name="Picture 6" descr="A picture containing text, building, outdoor, city&#10;&#10;Description automatically generated">
            <a:extLst>
              <a:ext uri="{FF2B5EF4-FFF2-40B4-BE49-F238E27FC236}">
                <a16:creationId xmlns:a16="http://schemas.microsoft.com/office/drawing/2014/main" id="{6C079FA3-3E21-E24A-AD79-1D057ADA9B6C}"/>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209281" y="2248001"/>
            <a:ext cx="3746824" cy="2811362"/>
          </a:xfrm>
          <a:prstGeom prst="rect">
            <a:avLst/>
          </a:prstGeom>
        </p:spPr>
      </p:pic>
      <p:pic>
        <p:nvPicPr>
          <p:cNvPr id="10" name="Picture 9" descr="Icon&#10;&#10;Description automatically generated">
            <a:extLst>
              <a:ext uri="{FF2B5EF4-FFF2-40B4-BE49-F238E27FC236}">
                <a16:creationId xmlns:a16="http://schemas.microsoft.com/office/drawing/2014/main" id="{86343E3E-9FFF-6541-841A-61EEBAA696D7}"/>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231271" y="300884"/>
            <a:ext cx="1702844" cy="1702844"/>
          </a:xfrm>
          <a:prstGeom prst="rect">
            <a:avLst/>
          </a:prstGeom>
        </p:spPr>
      </p:pic>
      <p:sp>
        <p:nvSpPr>
          <p:cNvPr id="8" name="TextBox 7">
            <a:extLst>
              <a:ext uri="{FF2B5EF4-FFF2-40B4-BE49-F238E27FC236}">
                <a16:creationId xmlns:a16="http://schemas.microsoft.com/office/drawing/2014/main" id="{8C4CD2F5-AE5B-4FA2-B065-776259D21697}"/>
              </a:ext>
            </a:extLst>
          </p:cNvPr>
          <p:cNvSpPr txBox="1"/>
          <p:nvPr/>
        </p:nvSpPr>
        <p:spPr>
          <a:xfrm>
            <a:off x="177104" y="5059363"/>
            <a:ext cx="8789791" cy="646331"/>
          </a:xfrm>
          <a:prstGeom prst="rect">
            <a:avLst/>
          </a:prstGeom>
          <a:noFill/>
        </p:spPr>
        <p:txBody>
          <a:bodyPr wrap="square">
            <a:spAutoFit/>
          </a:bodyPr>
          <a:lstStyle/>
          <a:p>
            <a:r>
              <a:rPr lang="en-GB" sz="1800" b="1" i="0" u="none" strike="noStrike" kern="1200" dirty="0">
                <a:solidFill>
                  <a:schemeClr val="tx1"/>
                </a:solidFill>
                <a:effectLst/>
                <a:latin typeface="+mn-lt"/>
                <a:ea typeface="+mn-ea"/>
                <a:cs typeface="+mn-cs"/>
              </a:rPr>
              <a:t>The Spain-based </a:t>
            </a:r>
            <a:r>
              <a:rPr lang="en-GB" sz="1800" b="1" i="1" u="none" strike="noStrike" kern="1200" dirty="0" err="1">
                <a:solidFill>
                  <a:schemeClr val="tx1"/>
                </a:solidFill>
                <a:effectLst/>
                <a:latin typeface="+mn-lt"/>
                <a:ea typeface="+mn-ea"/>
                <a:cs typeface="+mn-cs"/>
              </a:rPr>
              <a:t>Meliá</a:t>
            </a:r>
            <a:r>
              <a:rPr lang="en-GB" sz="1800" b="1" i="1" u="none" strike="noStrike" kern="1200" dirty="0">
                <a:solidFill>
                  <a:schemeClr val="tx1"/>
                </a:solidFill>
                <a:effectLst/>
                <a:latin typeface="+mn-lt"/>
                <a:ea typeface="+mn-ea"/>
                <a:cs typeface="+mn-cs"/>
              </a:rPr>
              <a:t> Hotels International</a:t>
            </a:r>
            <a:r>
              <a:rPr lang="en-GB" sz="1800" b="1" i="0" u="none" strike="noStrike" kern="1200" dirty="0">
                <a:solidFill>
                  <a:schemeClr val="tx1"/>
                </a:solidFill>
                <a:effectLst/>
                <a:latin typeface="+mn-lt"/>
                <a:ea typeface="+mn-ea"/>
                <a:cs typeface="+mn-cs"/>
              </a:rPr>
              <a:t> was awarded the highest possible points in criteria such as Climate Strategy and Social Reporting</a:t>
            </a:r>
            <a:endParaRPr lang="en-GB" dirty="0"/>
          </a:p>
        </p:txBody>
      </p:sp>
    </p:spTree>
    <p:extLst>
      <p:ext uri="{BB962C8B-B14F-4D97-AF65-F5344CB8AC3E}">
        <p14:creationId xmlns:p14="http://schemas.microsoft.com/office/powerpoint/2010/main" val="18589880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1C81D-D86D-48ED-4372-241D6133030C}"/>
              </a:ext>
            </a:extLst>
          </p:cNvPr>
          <p:cNvSpPr>
            <a:spLocks noGrp="1"/>
          </p:cNvSpPr>
          <p:nvPr>
            <p:ph type="title"/>
          </p:nvPr>
        </p:nvSpPr>
        <p:spPr>
          <a:xfrm>
            <a:off x="611560" y="3683022"/>
            <a:ext cx="8229600" cy="1906218"/>
          </a:xfrm>
        </p:spPr>
        <p:txBody>
          <a:bodyPr>
            <a:normAutofit fontScale="90000"/>
          </a:bodyPr>
          <a:lstStyle/>
          <a:p>
            <a:pPr algn="l"/>
            <a:r>
              <a:rPr lang="en-GB" sz="2800" dirty="0"/>
              <a:t>- Company values</a:t>
            </a:r>
            <a:br>
              <a:rPr lang="en-GB" sz="2800" dirty="0"/>
            </a:br>
            <a:r>
              <a:rPr lang="en-GB" sz="2800" dirty="0"/>
              <a:t>- Corporate responsibility</a:t>
            </a:r>
            <a:br>
              <a:rPr lang="en-GB" sz="2800" dirty="0"/>
            </a:br>
            <a:r>
              <a:rPr lang="en-GB" sz="2800" dirty="0"/>
              <a:t>- Ethics and human rights</a:t>
            </a:r>
            <a:br>
              <a:rPr lang="en-GB" sz="2800" dirty="0"/>
            </a:br>
            <a:r>
              <a:rPr lang="en-GB" sz="2800" dirty="0"/>
              <a:t>- Responsible products and supplies</a:t>
            </a:r>
            <a:br>
              <a:rPr lang="en-GB" sz="2800" dirty="0"/>
            </a:br>
            <a:r>
              <a:rPr lang="en-GB" sz="2800" dirty="0"/>
              <a:t>- </a:t>
            </a:r>
            <a:r>
              <a:rPr lang="en-GB" sz="2700" i="1" dirty="0"/>
              <a:t>meliahotelsinternational.com  </a:t>
            </a:r>
          </a:p>
        </p:txBody>
      </p:sp>
      <p:pic>
        <p:nvPicPr>
          <p:cNvPr id="5" name="Content Placeholder 4">
            <a:extLst>
              <a:ext uri="{FF2B5EF4-FFF2-40B4-BE49-F238E27FC236}">
                <a16:creationId xmlns:a16="http://schemas.microsoft.com/office/drawing/2014/main" id="{FD4D4665-9A99-8675-299E-566F8D3F8C2C}"/>
              </a:ext>
            </a:extLst>
          </p:cNvPr>
          <p:cNvPicPr>
            <a:picLocks noGrp="1" noChangeAspect="1"/>
          </p:cNvPicPr>
          <p:nvPr>
            <p:ph idx="1"/>
          </p:nvPr>
        </p:nvPicPr>
        <p:blipFill rotWithShape="1">
          <a:blip r:embed="rId2"/>
          <a:srcRect l="2425" t="2569" r="9664" b="25724"/>
          <a:stretch/>
        </p:blipFill>
        <p:spPr>
          <a:xfrm>
            <a:off x="579918" y="19698"/>
            <a:ext cx="7984164" cy="3663324"/>
          </a:xfrm>
        </p:spPr>
      </p:pic>
    </p:spTree>
    <p:extLst>
      <p:ext uri="{BB962C8B-B14F-4D97-AF65-F5344CB8AC3E}">
        <p14:creationId xmlns:p14="http://schemas.microsoft.com/office/powerpoint/2010/main" val="8931257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11 Examples of CSR practices in the hospitality industry">
            <a:extLst>
              <a:ext uri="{FF2B5EF4-FFF2-40B4-BE49-F238E27FC236}">
                <a16:creationId xmlns:a16="http://schemas.microsoft.com/office/drawing/2014/main" id="{352BFEE4-1C44-9E42-B09E-63C666D9A5DF}"/>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5703"/>
          <a:stretch/>
        </p:blipFill>
        <p:spPr bwMode="auto">
          <a:xfrm>
            <a:off x="2051720" y="0"/>
            <a:ext cx="4716017" cy="296473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229ED0C-F05A-4498-94A8-DB0EA8DF5474}"/>
              </a:ext>
            </a:extLst>
          </p:cNvPr>
          <p:cNvSpPr txBox="1"/>
          <p:nvPr/>
        </p:nvSpPr>
        <p:spPr>
          <a:xfrm>
            <a:off x="251520" y="3140968"/>
            <a:ext cx="8712968" cy="2554545"/>
          </a:xfrm>
          <a:prstGeom prst="rect">
            <a:avLst/>
          </a:prstGeom>
          <a:noFill/>
        </p:spPr>
        <p:txBody>
          <a:bodyPr wrap="square">
            <a:spAutoFit/>
          </a:bodyPr>
          <a:lstStyle/>
          <a:p>
            <a:r>
              <a:rPr lang="en-GB" sz="2000" b="0" u="none" strike="noStrike" kern="1200" dirty="0">
                <a:solidFill>
                  <a:schemeClr val="tx1"/>
                </a:solidFill>
                <a:effectLst/>
                <a:latin typeface="+mn-lt"/>
                <a:ea typeface="+mn-ea"/>
                <a:cs typeface="+mn-cs"/>
              </a:rPr>
              <a:t>In recent decades, consumer awareness of social and environmental issues has increased markedly. Companies are progressively integrating sustainable development into their growth strategies for both ethical and profitable reasons, especially if they are to continue attracting the </a:t>
            </a:r>
            <a:r>
              <a:rPr lang="en-GB" sz="2000" b="1" u="none" strike="noStrike" kern="1200" dirty="0">
                <a:solidFill>
                  <a:schemeClr val="tx1"/>
                </a:solidFill>
                <a:effectLst/>
                <a:latin typeface="+mn-lt"/>
                <a:ea typeface="+mn-ea"/>
                <a:cs typeface="+mn-cs"/>
              </a:rPr>
              <a:t>younger, socially active customer.</a:t>
            </a:r>
          </a:p>
          <a:p>
            <a:endParaRPr lang="en-GB" sz="2000" b="0" u="none" strike="noStrike" kern="1200" dirty="0">
              <a:solidFill>
                <a:schemeClr val="tx1"/>
              </a:solidFill>
              <a:effectLst/>
              <a:latin typeface="+mn-lt"/>
              <a:ea typeface="+mn-ea"/>
              <a:cs typeface="+mn-cs"/>
            </a:endParaRPr>
          </a:p>
          <a:p>
            <a:r>
              <a:rPr lang="en-GB" sz="2000" b="0" u="none" strike="noStrike" kern="1200" dirty="0">
                <a:solidFill>
                  <a:schemeClr val="tx1"/>
                </a:solidFill>
                <a:effectLst/>
                <a:latin typeface="+mn-lt"/>
                <a:ea typeface="+mn-ea"/>
                <a:cs typeface="+mn-cs"/>
              </a:rPr>
              <a:t>Many companies base their targets around the </a:t>
            </a:r>
            <a:r>
              <a:rPr lang="en-GB" sz="2000" b="1" u="none" strike="noStrike" kern="1200" dirty="0">
                <a:solidFill>
                  <a:schemeClr val="tx1"/>
                </a:solidFill>
                <a:effectLst/>
                <a:latin typeface="+mn-lt"/>
                <a:ea typeface="+mn-ea"/>
                <a:cs typeface="+mn-cs"/>
              </a:rPr>
              <a:t>UN Sustainable Development Goals.</a:t>
            </a:r>
            <a:endParaRPr lang="en-GB" sz="2000" b="1" dirty="0"/>
          </a:p>
        </p:txBody>
      </p:sp>
    </p:spTree>
    <p:extLst>
      <p:ext uri="{BB962C8B-B14F-4D97-AF65-F5344CB8AC3E}">
        <p14:creationId xmlns:p14="http://schemas.microsoft.com/office/powerpoint/2010/main" val="22619168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493C4998-856E-B541-AE65-578A8C3B9E09}"/>
              </a:ext>
            </a:extLst>
          </p:cNvPr>
          <p:cNvSpPr>
            <a:spLocks noGrp="1"/>
          </p:cNvSpPr>
          <p:nvPr>
            <p:ph type="title"/>
          </p:nvPr>
        </p:nvSpPr>
        <p:spPr/>
        <p:txBody>
          <a:bodyPr/>
          <a:lstStyle/>
          <a:p>
            <a:pPr eaLnBrk="1" hangingPunct="1"/>
            <a:r>
              <a:rPr lang="en-GB" altLang="en-US">
                <a:solidFill>
                  <a:schemeClr val="tx1"/>
                </a:solidFill>
              </a:rPr>
              <a:t>The Goals</a:t>
            </a:r>
          </a:p>
        </p:txBody>
      </p:sp>
      <p:pic>
        <p:nvPicPr>
          <p:cNvPr id="14339" name="Picture 2">
            <a:extLst>
              <a:ext uri="{FF2B5EF4-FFF2-40B4-BE49-F238E27FC236}">
                <a16:creationId xmlns:a16="http://schemas.microsoft.com/office/drawing/2014/main" id="{B45FF07E-A262-584E-9AAF-54A08EC279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3508" y="116632"/>
            <a:ext cx="8856984" cy="54149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0AE0885A-040E-674C-AFCC-CDD8029D29CC}"/>
              </a:ext>
            </a:extLst>
          </p:cNvPr>
          <p:cNvSpPr txBox="1"/>
          <p:nvPr/>
        </p:nvSpPr>
        <p:spPr>
          <a:xfrm>
            <a:off x="6380614" y="5301208"/>
            <a:ext cx="2332690" cy="369332"/>
          </a:xfrm>
          <a:prstGeom prst="rect">
            <a:avLst/>
          </a:prstGeom>
          <a:noFill/>
        </p:spPr>
        <p:txBody>
          <a:bodyPr wrap="none" rtlCol="0">
            <a:spAutoFit/>
          </a:bodyPr>
          <a:lstStyle/>
          <a:p>
            <a:r>
              <a:rPr lang="en-GB" dirty="0"/>
              <a:t>(United Nations, 2015)</a:t>
            </a:r>
          </a:p>
        </p:txBody>
      </p:sp>
    </p:spTree>
    <p:extLst>
      <p:ext uri="{BB962C8B-B14F-4D97-AF65-F5344CB8AC3E}">
        <p14:creationId xmlns:p14="http://schemas.microsoft.com/office/powerpoint/2010/main" val="15387839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L’ONU Sommet sur le développement durable: 17 objectifs pour transformer notre monde">
            <a:hlinkClick r:id="" action="ppaction://media"/>
            <a:extLst>
              <a:ext uri="{FF2B5EF4-FFF2-40B4-BE49-F238E27FC236}">
                <a16:creationId xmlns:a16="http://schemas.microsoft.com/office/drawing/2014/main" id="{8D7BB81D-0171-6A43-BD14-63CBB6139126}"/>
              </a:ext>
            </a:extLst>
          </p:cNvPr>
          <p:cNvPicPr>
            <a:picLocks noRot="1" noChangeAspect="1"/>
          </p:cNvPicPr>
          <p:nvPr>
            <a:videoFile r:link="rId1"/>
          </p:nvPr>
        </p:nvPicPr>
        <p:blipFill>
          <a:blip r:embed="rId3"/>
          <a:stretch>
            <a:fillRect/>
          </a:stretch>
        </p:blipFill>
        <p:spPr>
          <a:xfrm>
            <a:off x="179512" y="574427"/>
            <a:ext cx="8784976" cy="4963512"/>
          </a:xfrm>
          <a:prstGeom prst="rect">
            <a:avLst/>
          </a:prstGeom>
        </p:spPr>
      </p:pic>
    </p:spTree>
    <p:extLst>
      <p:ext uri="{BB962C8B-B14F-4D97-AF65-F5344CB8AC3E}">
        <p14:creationId xmlns:p14="http://schemas.microsoft.com/office/powerpoint/2010/main" val="1290656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98ED3-A2C4-C84F-BA02-6307F6275DED}"/>
              </a:ext>
            </a:extLst>
          </p:cNvPr>
          <p:cNvSpPr>
            <a:spLocks noGrp="1"/>
          </p:cNvSpPr>
          <p:nvPr>
            <p:ph type="title"/>
          </p:nvPr>
        </p:nvSpPr>
        <p:spPr>
          <a:xfrm>
            <a:off x="323528" y="3933056"/>
            <a:ext cx="8229600" cy="1584176"/>
          </a:xfrm>
        </p:spPr>
        <p:txBody>
          <a:bodyPr>
            <a:normAutofit fontScale="90000"/>
          </a:bodyPr>
          <a:lstStyle/>
          <a:p>
            <a:pPr algn="l"/>
            <a:r>
              <a:rPr lang="en-GB" sz="2800" dirty="0"/>
              <a:t>The result of 2 years of negotiations, with input from thousands of people.</a:t>
            </a:r>
            <a:br>
              <a:rPr lang="en-GB" sz="2800" dirty="0"/>
            </a:br>
            <a:r>
              <a:rPr lang="en-GB" sz="2800" dirty="0"/>
              <a:t>Explains the purpose of the SDGs and what is expected of all nations and people in implementing them</a:t>
            </a:r>
          </a:p>
        </p:txBody>
      </p:sp>
      <p:pic>
        <p:nvPicPr>
          <p:cNvPr id="5" name="Content Placeholder 4" descr="Sunburst chart&#10;&#10;Description automatically generated">
            <a:extLst>
              <a:ext uri="{FF2B5EF4-FFF2-40B4-BE49-F238E27FC236}">
                <a16:creationId xmlns:a16="http://schemas.microsoft.com/office/drawing/2014/main" id="{72E0496F-C058-9C48-AC0B-63A4C378025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051720" y="148134"/>
            <a:ext cx="5457574" cy="3496890"/>
          </a:xfrm>
        </p:spPr>
      </p:pic>
    </p:spTree>
    <p:extLst>
      <p:ext uri="{BB962C8B-B14F-4D97-AF65-F5344CB8AC3E}">
        <p14:creationId xmlns:p14="http://schemas.microsoft.com/office/powerpoint/2010/main" val="33897610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ext&#10;&#10;Description automatically generated">
            <a:extLst>
              <a:ext uri="{FF2B5EF4-FFF2-40B4-BE49-F238E27FC236}">
                <a16:creationId xmlns:a16="http://schemas.microsoft.com/office/drawing/2014/main" id="{EE7A1387-15E2-674E-AC3E-021EDC8B256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7062" y="188640"/>
            <a:ext cx="9204380" cy="6120680"/>
          </a:xfrm>
        </p:spPr>
      </p:pic>
      <p:pic>
        <p:nvPicPr>
          <p:cNvPr id="6" name="Content Placeholder 4" descr="Sunburst chart&#10;&#10;Description automatically generated">
            <a:extLst>
              <a:ext uri="{FF2B5EF4-FFF2-40B4-BE49-F238E27FC236}">
                <a16:creationId xmlns:a16="http://schemas.microsoft.com/office/drawing/2014/main" id="{A0E49445-E40C-5B4C-9BDC-2D75A18FBA6B}"/>
              </a:ext>
            </a:extLst>
          </p:cNvPr>
          <p:cNvPicPr>
            <a:picLocks noChangeAspect="1"/>
          </p:cNvPicPr>
          <p:nvPr/>
        </p:nvPicPr>
        <p:blipFill rotWithShape="1">
          <a:blip r:embed="rId3">
            <a:extLst>
              <a:ext uri="{28A0092B-C50C-407E-A947-70E740481C1C}">
                <a14:useLocalDpi xmlns:a14="http://schemas.microsoft.com/office/drawing/2010/main" val="0"/>
              </a:ext>
            </a:extLst>
          </a:blip>
          <a:srcRect l="39256" t="27885" r="38430" b="38579"/>
          <a:stretch/>
        </p:blipFill>
        <p:spPr>
          <a:xfrm>
            <a:off x="6804248" y="3645024"/>
            <a:ext cx="1944216" cy="1872208"/>
          </a:xfrm>
          <a:prstGeom prst="rect">
            <a:avLst/>
          </a:prstGeom>
        </p:spPr>
      </p:pic>
    </p:spTree>
    <p:extLst>
      <p:ext uri="{BB962C8B-B14F-4D97-AF65-F5344CB8AC3E}">
        <p14:creationId xmlns:p14="http://schemas.microsoft.com/office/powerpoint/2010/main" val="23168230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4" descr="Sunburst chart&#10;&#10;Description automatically generated">
            <a:extLst>
              <a:ext uri="{FF2B5EF4-FFF2-40B4-BE49-F238E27FC236}">
                <a16:creationId xmlns:a16="http://schemas.microsoft.com/office/drawing/2014/main" id="{A0E49445-E40C-5B4C-9BDC-2D75A18FBA6B}"/>
              </a:ext>
            </a:extLst>
          </p:cNvPr>
          <p:cNvPicPr>
            <a:picLocks noChangeAspect="1"/>
          </p:cNvPicPr>
          <p:nvPr/>
        </p:nvPicPr>
        <p:blipFill rotWithShape="1">
          <a:blip r:embed="rId3">
            <a:extLst>
              <a:ext uri="{28A0092B-C50C-407E-A947-70E740481C1C}">
                <a14:useLocalDpi xmlns:a14="http://schemas.microsoft.com/office/drawing/2010/main" val="0"/>
              </a:ext>
            </a:extLst>
          </a:blip>
          <a:srcRect l="39256" t="27885" r="38430" b="38579"/>
          <a:stretch/>
        </p:blipFill>
        <p:spPr>
          <a:xfrm>
            <a:off x="5832140" y="2708920"/>
            <a:ext cx="2916324" cy="2808312"/>
          </a:xfrm>
          <a:prstGeom prst="rect">
            <a:avLst/>
          </a:prstGeom>
        </p:spPr>
      </p:pic>
      <p:sp>
        <p:nvSpPr>
          <p:cNvPr id="3" name="Content Placeholder 2">
            <a:extLst>
              <a:ext uri="{FF2B5EF4-FFF2-40B4-BE49-F238E27FC236}">
                <a16:creationId xmlns:a16="http://schemas.microsoft.com/office/drawing/2014/main" id="{7F66C6A7-AC19-E343-A475-292D448C9849}"/>
              </a:ext>
            </a:extLst>
          </p:cNvPr>
          <p:cNvSpPr>
            <a:spLocks noGrp="1"/>
          </p:cNvSpPr>
          <p:nvPr>
            <p:ph idx="1"/>
          </p:nvPr>
        </p:nvSpPr>
        <p:spPr>
          <a:xfrm>
            <a:off x="457200" y="1470484"/>
            <a:ext cx="8229600" cy="3917032"/>
          </a:xfrm>
        </p:spPr>
        <p:txBody>
          <a:bodyPr>
            <a:normAutofit lnSpcReduction="10000"/>
          </a:bodyPr>
          <a:lstStyle/>
          <a:p>
            <a:r>
              <a:rPr lang="en-GB" dirty="0"/>
              <a:t>Drive growth</a:t>
            </a:r>
          </a:p>
          <a:p>
            <a:r>
              <a:rPr lang="en-GB" dirty="0"/>
              <a:t>Address risk</a:t>
            </a:r>
          </a:p>
          <a:p>
            <a:r>
              <a:rPr lang="en-GB" dirty="0"/>
              <a:t>Attract investment</a:t>
            </a:r>
          </a:p>
          <a:p>
            <a:r>
              <a:rPr lang="en-GB" dirty="0"/>
              <a:t>Refocus on company value</a:t>
            </a:r>
          </a:p>
          <a:p>
            <a:r>
              <a:rPr lang="en-GB" dirty="0"/>
              <a:t>Heighten brand appeal</a:t>
            </a:r>
          </a:p>
          <a:p>
            <a:r>
              <a:rPr lang="en-GB" dirty="0"/>
              <a:t>Appeal to a wider audience</a:t>
            </a:r>
          </a:p>
          <a:p>
            <a:r>
              <a:rPr lang="en-GB" dirty="0"/>
              <a:t>Your effort pays off</a:t>
            </a:r>
          </a:p>
        </p:txBody>
      </p:sp>
      <p:sp>
        <p:nvSpPr>
          <p:cNvPr id="7" name="Title 1">
            <a:extLst>
              <a:ext uri="{FF2B5EF4-FFF2-40B4-BE49-F238E27FC236}">
                <a16:creationId xmlns:a16="http://schemas.microsoft.com/office/drawing/2014/main" id="{4A949013-AC7B-8F4B-90DD-1171EA6AD83F}"/>
              </a:ext>
            </a:extLst>
          </p:cNvPr>
          <p:cNvSpPr>
            <a:spLocks noGrp="1"/>
          </p:cNvSpPr>
          <p:nvPr>
            <p:ph type="title"/>
          </p:nvPr>
        </p:nvSpPr>
        <p:spPr>
          <a:xfrm>
            <a:off x="323528" y="0"/>
            <a:ext cx="8229600" cy="1143000"/>
          </a:xfrm>
        </p:spPr>
        <p:txBody>
          <a:bodyPr>
            <a:normAutofit/>
          </a:bodyPr>
          <a:lstStyle/>
          <a:p>
            <a:pPr algn="l"/>
            <a:r>
              <a:rPr lang="en-GB" sz="4000" b="1" dirty="0"/>
              <a:t>What are the benefits?</a:t>
            </a:r>
          </a:p>
        </p:txBody>
      </p:sp>
    </p:spTree>
    <p:extLst>
      <p:ext uri="{BB962C8B-B14F-4D97-AF65-F5344CB8AC3E}">
        <p14:creationId xmlns:p14="http://schemas.microsoft.com/office/powerpoint/2010/main" val="37970524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980728"/>
            <a:ext cx="7848872" cy="3780478"/>
          </a:xfrm>
        </p:spPr>
        <p:txBody>
          <a:bodyPr>
            <a:normAutofit fontScale="90000"/>
          </a:bodyPr>
          <a:lstStyle/>
          <a:p>
            <a:pPr algn="l"/>
            <a:r>
              <a:rPr lang="en-GB" b="1" dirty="0">
                <a:solidFill>
                  <a:schemeClr val="accent1"/>
                </a:solidFill>
              </a:rPr>
              <a:t>Time for a break!</a:t>
            </a:r>
            <a:br>
              <a:rPr lang="en-GB" b="1" dirty="0">
                <a:solidFill>
                  <a:schemeClr val="accent1"/>
                </a:solidFill>
              </a:rPr>
            </a:br>
            <a:br>
              <a:rPr lang="en-GB" b="1" dirty="0"/>
            </a:br>
            <a:r>
              <a:rPr kumimoji="0" lang="en-US" altLang="en-US" sz="3600" b="1" i="0" u="none" strike="noStrike" cap="none" normalizeH="0" baseline="0" dirty="0">
                <a:ln>
                  <a:noFill/>
                </a:ln>
                <a:solidFill>
                  <a:srgbClr val="202124"/>
                </a:solidFill>
                <a:effectLst/>
                <a:latin typeface="Arial" panose="020B0604020202020204" pitchFamily="34" charset="0"/>
                <a:cs typeface="Arial" panose="020B0604020202020204" pitchFamily="34" charset="0"/>
              </a:rPr>
              <a:t>What is the most sustainable hotel in the world?</a:t>
            </a:r>
            <a:br>
              <a:rPr kumimoji="0" lang="en-US" altLang="en-US" sz="3600" b="0" i="0" u="none" strike="noStrike" cap="none" normalizeH="0" baseline="0" dirty="0">
                <a:ln>
                  <a:noFill/>
                </a:ln>
                <a:solidFill>
                  <a:srgbClr val="202124"/>
                </a:solidFill>
                <a:effectLst/>
                <a:latin typeface="Arial" panose="020B0604020202020204" pitchFamily="34" charset="0"/>
                <a:cs typeface="Arial" panose="020B0604020202020204" pitchFamily="34" charset="0"/>
              </a:rPr>
            </a:br>
            <a:r>
              <a:rPr kumimoji="0" lang="en-US" altLang="en-US" sz="3600" b="0" i="0" u="none" strike="noStrike" cap="none" normalizeH="0" baseline="0" dirty="0">
                <a:ln>
                  <a:noFill/>
                </a:ln>
                <a:solidFill>
                  <a:srgbClr val="202124"/>
                </a:solidFill>
                <a:effectLst/>
                <a:latin typeface="Arial" panose="020B0604020202020204" pitchFamily="34" charset="0"/>
                <a:cs typeface="Arial" panose="020B0604020202020204" pitchFamily="34" charset="0"/>
              </a:rPr>
              <a:t>- Search online and put your answer in the chat box</a:t>
            </a:r>
            <a:br>
              <a:rPr kumimoji="0" lang="en-US" altLang="en-US" sz="3600" b="0" i="0" u="none" strike="noStrike" cap="none" normalizeH="0" baseline="0" dirty="0">
                <a:ln>
                  <a:noFill/>
                </a:ln>
                <a:solidFill>
                  <a:srgbClr val="202124"/>
                </a:solidFill>
                <a:effectLst/>
                <a:latin typeface="Arial" panose="020B0604020202020204" pitchFamily="34" charset="0"/>
                <a:cs typeface="Arial" panose="020B0604020202020204" pitchFamily="34" charset="0"/>
              </a:rPr>
            </a:br>
            <a:r>
              <a:rPr kumimoji="0" lang="en-US" altLang="en-US" sz="3600" b="0" i="0" u="none" strike="noStrike" cap="none" normalizeH="0" baseline="0" dirty="0">
                <a:ln>
                  <a:noFill/>
                </a:ln>
                <a:solidFill>
                  <a:srgbClr val="202124"/>
                </a:solidFill>
                <a:effectLst/>
                <a:latin typeface="Arial" panose="020B0604020202020204" pitchFamily="34" charset="0"/>
                <a:cs typeface="Arial" panose="020B0604020202020204" pitchFamily="34" charset="0"/>
              </a:rPr>
              <a:t>- Also think about the criteria being used</a:t>
            </a:r>
            <a:endParaRPr lang="en-GB" sz="3600" dirty="0">
              <a:solidFill>
                <a:schemeClr val="bg1"/>
              </a:solidFill>
              <a:latin typeface="Freestyle Script" panose="030804020302050B0404" pitchFamily="66" charset="77"/>
              <a:ea typeface="Brush Script MT" panose="03060802040406070304" pitchFamily="66" charset="-122"/>
              <a:cs typeface="Apple Chancery" panose="03020702040506060504" pitchFamily="66" charset="-79"/>
            </a:endParaRPr>
          </a:p>
        </p:txBody>
      </p:sp>
      <p:pic>
        <p:nvPicPr>
          <p:cNvPr id="4" name="Picture 3">
            <a:extLst>
              <a:ext uri="{FF2B5EF4-FFF2-40B4-BE49-F238E27FC236}">
                <a16:creationId xmlns:a16="http://schemas.microsoft.com/office/drawing/2014/main" id="{879440FC-95E4-3F4F-AD48-3AE03A424D21}"/>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300192" y="188640"/>
            <a:ext cx="3264363" cy="2448272"/>
          </a:xfrm>
          <a:prstGeom prst="rect">
            <a:avLst/>
          </a:prstGeom>
        </p:spPr>
      </p:pic>
    </p:spTree>
    <p:extLst>
      <p:ext uri="{BB962C8B-B14F-4D97-AF65-F5344CB8AC3E}">
        <p14:creationId xmlns:p14="http://schemas.microsoft.com/office/powerpoint/2010/main" val="328109397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1">
            <a:extLst>
              <a:ext uri="{FF2B5EF4-FFF2-40B4-BE49-F238E27FC236}">
                <a16:creationId xmlns:a16="http://schemas.microsoft.com/office/drawing/2014/main" id="{D7569347-D231-2BFF-DD17-257F7529FF2A}"/>
              </a:ext>
            </a:extLst>
          </p:cNvPr>
          <p:cNvSpPr>
            <a:spLocks noChangeArrowheads="1"/>
          </p:cNvSpPr>
          <p:nvPr/>
        </p:nvSpPr>
        <p:spPr bwMode="auto">
          <a:xfrm>
            <a:off x="467544" y="620688"/>
            <a:ext cx="8208912" cy="3600986"/>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rgbClr val="202124"/>
                </a:solidFill>
                <a:effectLst/>
                <a:latin typeface="Arial" panose="020B0604020202020204" pitchFamily="34" charset="0"/>
                <a:cs typeface="Arial" panose="020B0604020202020204" pitchFamily="34" charset="0"/>
              </a:rPr>
              <a:t>The world's most sustainable hotels: stay in eco-friendly style:</a:t>
            </a:r>
            <a:endParaRPr kumimoji="0" lang="en-US" altLang="en-US" sz="2400" b="0" i="0" u="none" strike="noStrike" cap="none" normalizeH="0" baseline="0" dirty="0">
              <a:ln>
                <a:noFill/>
              </a:ln>
              <a:solidFill>
                <a:srgbClr val="202124"/>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rgbClr val="202124"/>
                </a:solidFill>
                <a:effectLst/>
                <a:latin typeface="Arial" panose="020B0604020202020204" pitchFamily="34" charset="0"/>
                <a:cs typeface="Arial" panose="020B0604020202020204" pitchFamily="34" charset="0"/>
              </a:rPr>
              <a:t>The Pig at </a:t>
            </a:r>
            <a:r>
              <a:rPr kumimoji="0" lang="en-US" altLang="en-US" sz="2400" b="0" i="0" u="none" strike="noStrike" cap="none" normalizeH="0" baseline="0" dirty="0" err="1">
                <a:ln>
                  <a:noFill/>
                </a:ln>
                <a:solidFill>
                  <a:srgbClr val="202124"/>
                </a:solidFill>
                <a:effectLst/>
                <a:latin typeface="Arial" panose="020B0604020202020204" pitchFamily="34" charset="0"/>
                <a:cs typeface="Arial" panose="020B0604020202020204" pitchFamily="34" charset="0"/>
              </a:rPr>
              <a:t>Combe</a:t>
            </a:r>
            <a:r>
              <a:rPr kumimoji="0" lang="en-US" altLang="en-US" sz="2400" b="0" i="0" u="none" strike="noStrike" cap="none" normalizeH="0" baseline="0" dirty="0">
                <a:ln>
                  <a:noFill/>
                </a:ln>
                <a:solidFill>
                  <a:srgbClr val="202124"/>
                </a:solidFill>
                <a:effectLst/>
                <a:latin typeface="Arial" panose="020B0604020202020204" pitchFamily="34" charset="0"/>
                <a:cs typeface="Arial" panose="020B0604020202020204" pitchFamily="34" charset="0"/>
              </a:rPr>
              <a:t> UK.</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err="1">
                <a:ln>
                  <a:noFill/>
                </a:ln>
                <a:solidFill>
                  <a:srgbClr val="202124"/>
                </a:solidFill>
                <a:effectLst/>
                <a:latin typeface="Arial" panose="020B0604020202020204" pitchFamily="34" charset="0"/>
                <a:cs typeface="Arial" panose="020B0604020202020204" pitchFamily="34" charset="0"/>
              </a:rPr>
              <a:t>Pench</a:t>
            </a:r>
            <a:r>
              <a:rPr kumimoji="0" lang="en-US" altLang="en-US" sz="2400" b="0" i="0" u="none" strike="noStrike" cap="none" normalizeH="0" baseline="0" dirty="0">
                <a:ln>
                  <a:noFill/>
                </a:ln>
                <a:solidFill>
                  <a:srgbClr val="202124"/>
                </a:solidFill>
                <a:effectLst/>
                <a:latin typeface="Arial" panose="020B0604020202020204" pitchFamily="34" charset="0"/>
                <a:cs typeface="Arial" panose="020B0604020202020204" pitchFamily="34" charset="0"/>
              </a:rPr>
              <a:t> Tree Lodge,</a:t>
            </a:r>
            <a:r>
              <a:rPr kumimoji="0" lang="en-US" altLang="en-US" sz="2400" b="0" i="0" u="none" strike="noStrike" cap="none" normalizeH="0" dirty="0">
                <a:ln>
                  <a:noFill/>
                </a:ln>
                <a:solidFill>
                  <a:srgbClr val="202124"/>
                </a:solidFill>
                <a:effectLst/>
                <a:latin typeface="Arial" panose="020B0604020202020204" pitchFamily="34" charset="0"/>
                <a:cs typeface="Arial" panose="020B0604020202020204" pitchFamily="34" charset="0"/>
              </a:rPr>
              <a:t> India</a:t>
            </a:r>
            <a:endParaRPr kumimoji="0" lang="en-US" altLang="en-US" sz="2400" b="0" i="0" u="none" strike="noStrike" cap="none" normalizeH="0" baseline="0" dirty="0">
              <a:ln>
                <a:noFill/>
              </a:ln>
              <a:solidFill>
                <a:srgbClr val="202124"/>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rgbClr val="202124"/>
                </a:solidFill>
                <a:effectLst/>
                <a:latin typeface="Arial" panose="020B0604020202020204" pitchFamily="34" charset="0"/>
                <a:cs typeface="Arial" panose="020B0604020202020204" pitchFamily="34" charset="0"/>
              </a:rPr>
              <a:t>Song </a:t>
            </a:r>
            <a:r>
              <a:rPr kumimoji="0" lang="en-US" altLang="en-US" sz="2400" b="0" i="0" u="none" strike="noStrike" cap="none" normalizeH="0" baseline="0" dirty="0" err="1">
                <a:ln>
                  <a:noFill/>
                </a:ln>
                <a:solidFill>
                  <a:srgbClr val="202124"/>
                </a:solidFill>
                <a:effectLst/>
                <a:latin typeface="Arial" panose="020B0604020202020204" pitchFamily="34" charset="0"/>
                <a:cs typeface="Arial" panose="020B0604020202020204" pitchFamily="34" charset="0"/>
              </a:rPr>
              <a:t>Saa</a:t>
            </a:r>
            <a:r>
              <a:rPr kumimoji="0" lang="en-US" altLang="en-US" sz="2400" b="0" i="0" u="none" strike="noStrike" cap="none" normalizeH="0" baseline="0" dirty="0">
                <a:ln>
                  <a:noFill/>
                </a:ln>
                <a:solidFill>
                  <a:srgbClr val="202124"/>
                </a:solidFill>
                <a:effectLst/>
                <a:latin typeface="Arial" panose="020B0604020202020204" pitchFamily="34" charset="0"/>
                <a:cs typeface="Arial" panose="020B0604020202020204" pitchFamily="34" charset="0"/>
              </a:rPr>
              <a:t> Private Island,</a:t>
            </a:r>
            <a:r>
              <a:rPr kumimoji="0" lang="en-US" altLang="en-US" sz="2400" b="0" i="0" u="none" strike="noStrike" cap="none" normalizeH="0" dirty="0">
                <a:ln>
                  <a:noFill/>
                </a:ln>
                <a:solidFill>
                  <a:srgbClr val="202124"/>
                </a:solidFill>
                <a:effectLst/>
                <a:latin typeface="Arial" panose="020B0604020202020204" pitchFamily="34" charset="0"/>
                <a:cs typeface="Arial" panose="020B0604020202020204" pitchFamily="34" charset="0"/>
              </a:rPr>
              <a:t> Cambodia</a:t>
            </a:r>
            <a:endParaRPr kumimoji="0" lang="en-US" altLang="en-US" sz="2400" b="0" i="0" u="none" strike="noStrike" cap="none" normalizeH="0" baseline="0" dirty="0">
              <a:ln>
                <a:noFill/>
              </a:ln>
              <a:solidFill>
                <a:srgbClr val="202124"/>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rgbClr val="202124"/>
                </a:solidFill>
                <a:effectLst/>
                <a:latin typeface="Arial" panose="020B0604020202020204" pitchFamily="34" charset="0"/>
                <a:cs typeface="Arial" panose="020B0604020202020204" pitchFamily="34" charset="0"/>
              </a:rPr>
              <a:t>Tierra Patagonia,</a:t>
            </a:r>
            <a:r>
              <a:rPr kumimoji="0" lang="en-US" altLang="en-US" sz="2400" b="0" i="0" u="none" strike="noStrike" cap="none" normalizeH="0" dirty="0">
                <a:ln>
                  <a:noFill/>
                </a:ln>
                <a:solidFill>
                  <a:srgbClr val="202124"/>
                </a:solidFill>
                <a:effectLst/>
                <a:latin typeface="Arial" panose="020B0604020202020204" pitchFamily="34" charset="0"/>
                <a:cs typeface="Arial" panose="020B0604020202020204" pitchFamily="34" charset="0"/>
              </a:rPr>
              <a:t> Chile</a:t>
            </a:r>
            <a:endParaRPr kumimoji="0" lang="en-US" altLang="en-US" sz="2400" b="0" i="0" u="none" strike="noStrike" cap="none" normalizeH="0" baseline="0" dirty="0">
              <a:ln>
                <a:noFill/>
              </a:ln>
              <a:solidFill>
                <a:srgbClr val="202124"/>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err="1">
                <a:ln>
                  <a:noFill/>
                </a:ln>
                <a:solidFill>
                  <a:srgbClr val="202124"/>
                </a:solidFill>
                <a:effectLst/>
                <a:latin typeface="Arial" panose="020B0604020202020204" pitchFamily="34" charset="0"/>
                <a:cs typeface="Arial" panose="020B0604020202020204" pitchFamily="34" charset="0"/>
              </a:rPr>
              <a:t>Laucala</a:t>
            </a:r>
            <a:r>
              <a:rPr kumimoji="0" lang="en-US" altLang="en-US" sz="2400" b="0" i="0" u="none" strike="noStrike" cap="none" normalizeH="0" baseline="0" dirty="0">
                <a:ln>
                  <a:noFill/>
                </a:ln>
                <a:solidFill>
                  <a:srgbClr val="202124"/>
                </a:solidFill>
                <a:effectLst/>
                <a:latin typeface="Arial" panose="020B0604020202020204" pitchFamily="34" charset="0"/>
                <a:cs typeface="Arial" panose="020B0604020202020204" pitchFamily="34" charset="0"/>
              </a:rPr>
              <a:t> Island,</a:t>
            </a:r>
            <a:r>
              <a:rPr kumimoji="0" lang="en-US" altLang="en-US" sz="2400" b="0" i="0" u="none" strike="noStrike" cap="none" normalizeH="0" dirty="0">
                <a:ln>
                  <a:noFill/>
                </a:ln>
                <a:solidFill>
                  <a:srgbClr val="202124"/>
                </a:solidFill>
                <a:effectLst/>
                <a:latin typeface="Arial" panose="020B0604020202020204" pitchFamily="34" charset="0"/>
                <a:cs typeface="Arial" panose="020B0604020202020204" pitchFamily="34" charset="0"/>
              </a:rPr>
              <a:t> Fiji</a:t>
            </a:r>
            <a:endParaRPr kumimoji="0" lang="en-US" altLang="en-US" sz="2400" b="0" i="0" u="none" strike="noStrike" cap="none" normalizeH="0" baseline="0" dirty="0">
              <a:ln>
                <a:noFill/>
              </a:ln>
              <a:solidFill>
                <a:srgbClr val="202124"/>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2400" b="0" i="0" u="none" strike="noStrike" cap="none" normalizeH="0" baseline="0" dirty="0">
                <a:ln>
                  <a:noFill/>
                </a:ln>
                <a:solidFill>
                  <a:srgbClr val="202124"/>
                </a:solidFill>
                <a:effectLst/>
                <a:latin typeface="Arial" panose="020B0604020202020204" pitchFamily="34" charset="0"/>
                <a:cs typeface="Arial" panose="020B0604020202020204" pitchFamily="34" charset="0"/>
              </a:rPr>
              <a:t>The</a:t>
            </a:r>
            <a:r>
              <a:rPr kumimoji="0" lang="en-US" altLang="en-US" sz="2400" b="0" i="0" u="none" strike="noStrike" cap="none" normalizeH="0" dirty="0">
                <a:ln>
                  <a:noFill/>
                </a:ln>
                <a:solidFill>
                  <a:srgbClr val="202124"/>
                </a:solidFill>
                <a:effectLst/>
                <a:latin typeface="Arial" panose="020B0604020202020204" pitchFamily="34" charset="0"/>
                <a:cs typeface="Arial" panose="020B0604020202020204" pitchFamily="34" charset="0"/>
              </a:rPr>
              <a:t> Hideout, Koh Yao </a:t>
            </a:r>
            <a:r>
              <a:rPr kumimoji="0" lang="en-US" altLang="en-US" sz="2400" b="0" i="0" u="none" strike="noStrike" cap="none" normalizeH="0" dirty="0" err="1">
                <a:ln>
                  <a:noFill/>
                </a:ln>
                <a:solidFill>
                  <a:srgbClr val="202124"/>
                </a:solidFill>
                <a:effectLst/>
                <a:latin typeface="Arial" panose="020B0604020202020204" pitchFamily="34" charset="0"/>
                <a:cs typeface="Arial" panose="020B0604020202020204" pitchFamily="34" charset="0"/>
              </a:rPr>
              <a:t>Noi</a:t>
            </a:r>
            <a:r>
              <a:rPr kumimoji="0" lang="en-US" altLang="en-US" sz="2400" b="0" i="0" u="none" strike="noStrike" cap="none" normalizeH="0" dirty="0">
                <a:ln>
                  <a:noFill/>
                </a:ln>
                <a:solidFill>
                  <a:srgbClr val="202124"/>
                </a:solidFill>
                <a:effectLst/>
                <a:latin typeface="Arial" panose="020B0604020202020204" pitchFamily="34" charset="0"/>
                <a:cs typeface="Arial" panose="020B0604020202020204" pitchFamily="34" charset="0"/>
              </a:rPr>
              <a:t>, Thailand</a:t>
            </a:r>
          </a:p>
          <a:p>
            <a:pPr marL="0" marR="0" lvl="0" indent="0" algn="l" defTabSz="914400" rtl="0" eaLnBrk="0" fontAlgn="base" latinLnBrk="0" hangingPunct="0">
              <a:lnSpc>
                <a:spcPct val="100000"/>
              </a:lnSpc>
              <a:spcBef>
                <a:spcPct val="0"/>
              </a:spcBef>
              <a:spcAft>
                <a:spcPct val="0"/>
              </a:spcAft>
              <a:buClrTx/>
              <a:buSzTx/>
              <a:tabLst/>
            </a:pPr>
            <a:r>
              <a:rPr lang="en-US" altLang="en-US" sz="2400" dirty="0">
                <a:solidFill>
                  <a:srgbClr val="202124"/>
                </a:solidFill>
                <a:cs typeface="Arial" panose="020B0604020202020204" pitchFamily="34" charset="0"/>
              </a:rPr>
              <a:t>The Kip, Sri Lanka</a:t>
            </a:r>
            <a:r>
              <a:rPr kumimoji="0" lang="en-US" altLang="en-US" sz="2400" b="0" i="0" u="none" strike="noStrike" cap="none" normalizeH="0" dirty="0">
                <a:ln>
                  <a:noFill/>
                </a:ln>
                <a:solidFill>
                  <a:srgbClr val="202124"/>
                </a:solidFill>
                <a:effectLst/>
                <a:latin typeface="Arial" panose="020B0604020202020204" pitchFamily="34" charset="0"/>
                <a:cs typeface="Arial" panose="020B0604020202020204" pitchFamily="34" charset="0"/>
              </a:rPr>
              <a:t> </a:t>
            </a:r>
            <a:endParaRPr kumimoji="0" lang="en-US" altLang="en-US" sz="2400" b="0" i="0" u="none" strike="noStrike" cap="none" normalizeH="0" baseline="0" dirty="0">
              <a:ln>
                <a:noFill/>
              </a:ln>
              <a:solidFill>
                <a:srgbClr val="202124"/>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hlinkClick r:id="rId2"/>
              </a:rPr>
              <a:t>www.thehoteljournal.com</a:t>
            </a:r>
            <a:r>
              <a:rPr kumimoji="0" lang="en-US" altLang="en-US" sz="1800" b="0" i="0" u="none" strike="noStrike" cap="none" normalizeH="0" baseline="0" dirty="0">
                <a:ln>
                  <a:noFill/>
                </a:ln>
                <a:solidFill>
                  <a:schemeClr val="tx1"/>
                </a:solidFill>
                <a:effectLst/>
                <a:latin typeface="Arial" panose="020B0604020202020204" pitchFamily="34" charset="0"/>
              </a:rPr>
              <a:t> </a:t>
            </a:r>
          </a:p>
        </p:txBody>
      </p:sp>
      <p:pic>
        <p:nvPicPr>
          <p:cNvPr id="1026" name="Picture 2" descr="Image result for the most sustainable hotel in the world">
            <a:extLst>
              <a:ext uri="{FF2B5EF4-FFF2-40B4-BE49-F238E27FC236}">
                <a16:creationId xmlns:a16="http://schemas.microsoft.com/office/drawing/2014/main" id="{0EC881CA-A402-A010-6685-2601242D98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45494" y="2338707"/>
            <a:ext cx="3024338" cy="201622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Laucala Island">
            <a:extLst>
              <a:ext uri="{FF2B5EF4-FFF2-40B4-BE49-F238E27FC236}">
                <a16:creationId xmlns:a16="http://schemas.microsoft.com/office/drawing/2014/main" id="{841D87B2-AF83-CE4A-BB5C-52A86FF7529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54289" y="4488189"/>
            <a:ext cx="3055730" cy="211223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The Hideout">
            <a:extLst>
              <a:ext uri="{FF2B5EF4-FFF2-40B4-BE49-F238E27FC236}">
                <a16:creationId xmlns:a16="http://schemas.microsoft.com/office/drawing/2014/main" id="{5FCC322C-E56D-1B4E-E4AE-688E5867A00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780" y="4498092"/>
            <a:ext cx="2808312" cy="210233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The Pig at Combe">
            <a:extLst>
              <a:ext uri="{FF2B5EF4-FFF2-40B4-BE49-F238E27FC236}">
                <a16:creationId xmlns:a16="http://schemas.microsoft.com/office/drawing/2014/main" id="{E41D2FD4-2483-0E40-381F-929C0BEF045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877142" y="4488190"/>
            <a:ext cx="3168352" cy="21122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248485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
          <p:cNvSpPr>
            <a:spLocks noGrp="1"/>
          </p:cNvSpPr>
          <p:nvPr>
            <p:ph type="title"/>
          </p:nvPr>
        </p:nvSpPr>
        <p:spPr>
          <a:xfrm>
            <a:off x="457200" y="370502"/>
            <a:ext cx="8229600" cy="634082"/>
          </a:xfrm>
        </p:spPr>
        <p:txBody>
          <a:bodyPr>
            <a:noAutofit/>
          </a:bodyPr>
          <a:lstStyle/>
          <a:p>
            <a:pPr algn="l"/>
            <a:r>
              <a:rPr lang="en-US" sz="3600" dirty="0"/>
              <a:t>The importance of CSR &amp; Sustainability</a:t>
            </a:r>
          </a:p>
        </p:txBody>
      </p:sp>
      <p:sp>
        <p:nvSpPr>
          <p:cNvPr id="48130" name="Content Placeholder 2"/>
          <p:cNvSpPr>
            <a:spLocks noGrp="1"/>
          </p:cNvSpPr>
          <p:nvPr>
            <p:ph sz="half" idx="1"/>
          </p:nvPr>
        </p:nvSpPr>
        <p:spPr>
          <a:xfrm>
            <a:off x="319011" y="1620904"/>
            <a:ext cx="4330824" cy="2956236"/>
          </a:xfrm>
        </p:spPr>
        <p:txBody>
          <a:bodyPr>
            <a:normAutofit lnSpcReduction="10000"/>
          </a:bodyPr>
          <a:lstStyle/>
          <a:p>
            <a:pPr>
              <a:buClr>
                <a:schemeClr val="tx1"/>
              </a:buClr>
              <a:buFont typeface="Wingdings" pitchFamily="2" charset="2"/>
              <a:buChar char="§"/>
            </a:pPr>
            <a:r>
              <a:rPr lang="en-GB" sz="2400" dirty="0"/>
              <a:t>CSR offers a remarkable opportunity to discuss the </a:t>
            </a:r>
            <a:r>
              <a:rPr lang="en-GB" sz="2400" b="1" dirty="0"/>
              <a:t>role of business in society</a:t>
            </a:r>
          </a:p>
          <a:p>
            <a:pPr>
              <a:buClr>
                <a:schemeClr val="tx1"/>
              </a:buClr>
              <a:buFont typeface="Wingdings" pitchFamily="2" charset="2"/>
              <a:buChar char="§"/>
            </a:pPr>
            <a:r>
              <a:rPr lang="en-GB" sz="2400" dirty="0"/>
              <a:t>CSR </a:t>
            </a:r>
            <a:r>
              <a:rPr lang="en-GB" sz="2400" b="1" dirty="0"/>
              <a:t>illustrates a direction </a:t>
            </a:r>
            <a:r>
              <a:rPr lang="en-GB" sz="2400" dirty="0"/>
              <a:t>for business to take so it can help address the biggest challenges of our time</a:t>
            </a:r>
          </a:p>
          <a:p>
            <a:pPr>
              <a:buClr>
                <a:schemeClr val="tx1"/>
              </a:buClr>
              <a:buFont typeface="Wingdings" pitchFamily="2" charset="2"/>
              <a:buChar char="§"/>
            </a:pPr>
            <a:endParaRPr lang="en-US" sz="2400" dirty="0">
              <a:latin typeface="+mj-lt"/>
            </a:endParaRPr>
          </a:p>
          <a:p>
            <a:pPr>
              <a:buFont typeface="Wingdings" pitchFamily="2" charset="2"/>
              <a:buChar char="§"/>
            </a:pPr>
            <a:endParaRPr lang="en-US" dirty="0">
              <a:latin typeface="+mj-lt"/>
            </a:endParaRPr>
          </a:p>
        </p:txBody>
      </p:sp>
      <p:sp>
        <p:nvSpPr>
          <p:cNvPr id="2" name="Content Placeholder 1"/>
          <p:cNvSpPr>
            <a:spLocks noGrp="1"/>
          </p:cNvSpPr>
          <p:nvPr>
            <p:ph sz="half" idx="2"/>
          </p:nvPr>
        </p:nvSpPr>
        <p:spPr>
          <a:xfrm>
            <a:off x="4993478" y="1212514"/>
            <a:ext cx="3820941" cy="3773015"/>
          </a:xfrm>
        </p:spPr>
        <p:style>
          <a:lnRef idx="0">
            <a:schemeClr val="accent4"/>
          </a:lnRef>
          <a:fillRef idx="3">
            <a:schemeClr val="accent4"/>
          </a:fillRef>
          <a:effectRef idx="3">
            <a:schemeClr val="accent4"/>
          </a:effectRef>
          <a:fontRef idx="minor">
            <a:schemeClr val="lt1"/>
          </a:fontRef>
        </p:style>
        <p:txBody>
          <a:bodyPr>
            <a:noAutofit/>
          </a:bodyPr>
          <a:lstStyle/>
          <a:p>
            <a:pPr marL="0" lvl="0" indent="0">
              <a:buClr>
                <a:prstClr val="black"/>
              </a:buClr>
              <a:buNone/>
            </a:pPr>
            <a:r>
              <a:rPr lang="en-GB" sz="2400" dirty="0">
                <a:solidFill>
                  <a:schemeClr val="bg1"/>
                </a:solidFill>
              </a:rPr>
              <a:t>Between the great good and the terrible harm businesses produce, lies concern about the proper role of corporations in society, especially in times of globalisation and technological innovation’ (Chandler and Werther, 2011)</a:t>
            </a:r>
          </a:p>
          <a:p>
            <a:pPr marL="0" indent="0">
              <a:lnSpc>
                <a:spcPct val="170000"/>
              </a:lnSpc>
              <a:spcBef>
                <a:spcPts val="0"/>
              </a:spcBef>
              <a:buClrTx/>
              <a:buSzTx/>
              <a:buNone/>
            </a:pPr>
            <a:endParaRPr lang="en-US" sz="2000" dirty="0">
              <a:solidFill>
                <a:schemeClr val="bg1"/>
              </a:solidFill>
            </a:endParaRPr>
          </a:p>
        </p:txBody>
      </p:sp>
      <p:sp>
        <p:nvSpPr>
          <p:cNvPr id="4" name="Footer Placeholder 4"/>
          <p:cNvSpPr txBox="1">
            <a:spLocks/>
          </p:cNvSpPr>
          <p:nvPr/>
        </p:nvSpPr>
        <p:spPr>
          <a:xfrm>
            <a:off x="108327" y="6399114"/>
            <a:ext cx="4104456" cy="365125"/>
          </a:xfrm>
          <a:prstGeom prst="rect">
            <a:avLst/>
          </a:prstGeom>
        </p:spPr>
        <p:txBody>
          <a:bodyPr vert="horz" lIns="91440" tIns="45720" rIns="91440" bIns="45720" rtlCol="0" anchor="ctr"/>
          <a:lstStyle>
            <a:defPPr>
              <a:defRPr lang="en-US"/>
            </a:defPPr>
            <a:lvl1pPr marL="0" algn="l" defTabSz="914400" rtl="0" eaLnBrk="1" latinLnBrk="0" hangingPunct="1">
              <a:defRPr sz="105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AU">
                <a:solidFill>
                  <a:schemeClr val="tx1"/>
                </a:solidFill>
              </a:rPr>
              <a:t>@DebbieHaski #MGSMCSR</a:t>
            </a:r>
            <a:endParaRPr lang="en-US" dirty="0">
              <a:solidFill>
                <a:schemeClr val="tx1"/>
              </a:solidFill>
            </a:endParaRPr>
          </a:p>
        </p:txBody>
      </p:sp>
    </p:spTree>
    <p:extLst>
      <p:ext uri="{BB962C8B-B14F-4D97-AF65-F5344CB8AC3E}">
        <p14:creationId xmlns:p14="http://schemas.microsoft.com/office/powerpoint/2010/main" val="2338308455"/>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48130">
                                            <p:txEl>
                                              <p:pRg st="0" end="0"/>
                                            </p:txEl>
                                          </p:spTgt>
                                        </p:tgtEl>
                                        <p:attrNameLst>
                                          <p:attrName>style.visibility</p:attrName>
                                        </p:attrNameLst>
                                      </p:cBhvr>
                                      <p:to>
                                        <p:strVal val="visible"/>
                                      </p:to>
                                    </p:set>
                                    <p:anim calcmode="lin" valueType="num">
                                      <p:cBhvr>
                                        <p:cTn id="7" dur="1000" fill="hold"/>
                                        <p:tgtEl>
                                          <p:spTgt spid="48130">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48130">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48130">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48130">
                                            <p:txEl>
                                              <p:pRg st="1" end="1"/>
                                            </p:txEl>
                                          </p:spTgt>
                                        </p:tgtEl>
                                        <p:attrNameLst>
                                          <p:attrName>style.visibility</p:attrName>
                                        </p:attrNameLst>
                                      </p:cBhvr>
                                      <p:to>
                                        <p:strVal val="visible"/>
                                      </p:to>
                                    </p:set>
                                    <p:anim calcmode="lin" valueType="num">
                                      <p:cBhvr>
                                        <p:cTn id="14" dur="1000" fill="hold"/>
                                        <p:tgtEl>
                                          <p:spTgt spid="48130">
                                            <p:txEl>
                                              <p:pRg st="1" end="1"/>
                                            </p:txEl>
                                          </p:spTgt>
                                        </p:tgtEl>
                                        <p:attrNameLst>
                                          <p:attrName>ppt_w</p:attrName>
                                        </p:attrNameLst>
                                      </p:cBhvr>
                                      <p:tavLst>
                                        <p:tav tm="0">
                                          <p:val>
                                            <p:strVal val="#ppt_w*0.70"/>
                                          </p:val>
                                        </p:tav>
                                        <p:tav tm="100000">
                                          <p:val>
                                            <p:strVal val="#ppt_w"/>
                                          </p:val>
                                        </p:tav>
                                      </p:tavLst>
                                    </p:anim>
                                    <p:anim calcmode="lin" valueType="num">
                                      <p:cBhvr>
                                        <p:cTn id="15" dur="1000" fill="hold"/>
                                        <p:tgtEl>
                                          <p:spTgt spid="48130">
                                            <p:txEl>
                                              <p:pRg st="1" end="1"/>
                                            </p:txEl>
                                          </p:spTgt>
                                        </p:tgtEl>
                                        <p:attrNameLst>
                                          <p:attrName>ppt_h</p:attrName>
                                        </p:attrNameLst>
                                      </p:cBhvr>
                                      <p:tavLst>
                                        <p:tav tm="0">
                                          <p:val>
                                            <p:strVal val="#ppt_h"/>
                                          </p:val>
                                        </p:tav>
                                        <p:tav tm="100000">
                                          <p:val>
                                            <p:strVal val="#ppt_h"/>
                                          </p:val>
                                        </p:tav>
                                      </p:tavLst>
                                    </p:anim>
                                    <p:animEffect transition="in" filter="fade">
                                      <p:cBhvr>
                                        <p:cTn id="16" dur="1000"/>
                                        <p:tgtEl>
                                          <p:spTgt spid="48130">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5" presetClass="entr" presetSubtype="0" fill="hold" grpId="0" nodeType="clickEffect">
                                  <p:stCondLst>
                                    <p:cond delay="0"/>
                                  </p:stCondLst>
                                  <p:childTnLst>
                                    <p:set>
                                      <p:cBhvr>
                                        <p:cTn id="20" dur="1" fill="hold">
                                          <p:stCondLst>
                                            <p:cond delay="0"/>
                                          </p:stCondLst>
                                        </p:cTn>
                                        <p:tgtEl>
                                          <p:spTgt spid="2">
                                            <p:bg/>
                                          </p:spTgt>
                                        </p:tgtEl>
                                        <p:attrNameLst>
                                          <p:attrName>style.visibility</p:attrName>
                                        </p:attrNameLst>
                                      </p:cBhvr>
                                      <p:to>
                                        <p:strVal val="visible"/>
                                      </p:to>
                                    </p:set>
                                    <p:anim calcmode="lin" valueType="num">
                                      <p:cBhvr>
                                        <p:cTn id="21" dur="1000" fill="hold"/>
                                        <p:tgtEl>
                                          <p:spTgt spid="2">
                                            <p:bg/>
                                          </p:spTgt>
                                        </p:tgtEl>
                                        <p:attrNameLst>
                                          <p:attrName>ppt_w</p:attrName>
                                        </p:attrNameLst>
                                      </p:cBhvr>
                                      <p:tavLst>
                                        <p:tav tm="0">
                                          <p:val>
                                            <p:strVal val="#ppt_w*0.70"/>
                                          </p:val>
                                        </p:tav>
                                        <p:tav tm="100000">
                                          <p:val>
                                            <p:strVal val="#ppt_w"/>
                                          </p:val>
                                        </p:tav>
                                      </p:tavLst>
                                    </p:anim>
                                    <p:anim calcmode="lin" valueType="num">
                                      <p:cBhvr>
                                        <p:cTn id="22" dur="1000" fill="hold"/>
                                        <p:tgtEl>
                                          <p:spTgt spid="2">
                                            <p:bg/>
                                          </p:spTgt>
                                        </p:tgtEl>
                                        <p:attrNameLst>
                                          <p:attrName>ppt_h</p:attrName>
                                        </p:attrNameLst>
                                      </p:cBhvr>
                                      <p:tavLst>
                                        <p:tav tm="0">
                                          <p:val>
                                            <p:strVal val="#ppt_h"/>
                                          </p:val>
                                        </p:tav>
                                        <p:tav tm="100000">
                                          <p:val>
                                            <p:strVal val="#ppt_h"/>
                                          </p:val>
                                        </p:tav>
                                      </p:tavLst>
                                    </p:anim>
                                    <p:animEffect transition="in" filter="fade">
                                      <p:cBhvr>
                                        <p:cTn id="23" dur="1000"/>
                                        <p:tgtEl>
                                          <p:spTgt spid="2">
                                            <p:bg/>
                                          </p:spTgt>
                                        </p:tgtEl>
                                      </p:cBhvr>
                                    </p:animEffect>
                                  </p:childTnLst>
                                </p:cTn>
                              </p:par>
                            </p:childTnLst>
                          </p:cTn>
                        </p:par>
                      </p:childTnLst>
                    </p:cTn>
                  </p:par>
                  <p:par>
                    <p:cTn id="24" fill="hold">
                      <p:stCondLst>
                        <p:cond delay="indefinite"/>
                      </p:stCondLst>
                      <p:childTnLst>
                        <p:par>
                          <p:cTn id="25" fill="hold">
                            <p:stCondLst>
                              <p:cond delay="0"/>
                            </p:stCondLst>
                            <p:childTnLst>
                              <p:par>
                                <p:cTn id="26" presetID="55" presetClass="entr" presetSubtype="0" fill="hold" grpId="0" nodeType="clickEffect">
                                  <p:stCondLst>
                                    <p:cond delay="0"/>
                                  </p:stCondLst>
                                  <p:childTnLst>
                                    <p:set>
                                      <p:cBhvr>
                                        <p:cTn id="27" dur="1" fill="hold">
                                          <p:stCondLst>
                                            <p:cond delay="0"/>
                                          </p:stCondLst>
                                        </p:cTn>
                                        <p:tgtEl>
                                          <p:spTgt spid="2">
                                            <p:txEl>
                                              <p:pRg st="0" end="0"/>
                                            </p:txEl>
                                          </p:spTgt>
                                        </p:tgtEl>
                                        <p:attrNameLst>
                                          <p:attrName>style.visibility</p:attrName>
                                        </p:attrNameLst>
                                      </p:cBhvr>
                                      <p:to>
                                        <p:strVal val="visible"/>
                                      </p:to>
                                    </p:set>
                                    <p:anim calcmode="lin" valueType="num">
                                      <p:cBhvr>
                                        <p:cTn id="28" dur="1000" fill="hold"/>
                                        <p:tgtEl>
                                          <p:spTgt spid="2">
                                            <p:txEl>
                                              <p:pRg st="0" end="0"/>
                                            </p:txEl>
                                          </p:spTgt>
                                        </p:tgtEl>
                                        <p:attrNameLst>
                                          <p:attrName>ppt_w</p:attrName>
                                        </p:attrNameLst>
                                      </p:cBhvr>
                                      <p:tavLst>
                                        <p:tav tm="0">
                                          <p:val>
                                            <p:strVal val="#ppt_w*0.70"/>
                                          </p:val>
                                        </p:tav>
                                        <p:tav tm="100000">
                                          <p:val>
                                            <p:strVal val="#ppt_w"/>
                                          </p:val>
                                        </p:tav>
                                      </p:tavLst>
                                    </p:anim>
                                    <p:anim calcmode="lin" valueType="num">
                                      <p:cBhvr>
                                        <p:cTn id="29" dur="1000" fill="hold"/>
                                        <p:tgtEl>
                                          <p:spTgt spid="2">
                                            <p:txEl>
                                              <p:pRg st="0" end="0"/>
                                            </p:txEl>
                                          </p:spTgt>
                                        </p:tgtEl>
                                        <p:attrNameLst>
                                          <p:attrName>ppt_h</p:attrName>
                                        </p:attrNameLst>
                                      </p:cBhvr>
                                      <p:tavLst>
                                        <p:tav tm="0">
                                          <p:val>
                                            <p:strVal val="#ppt_h"/>
                                          </p:val>
                                        </p:tav>
                                        <p:tav tm="100000">
                                          <p:val>
                                            <p:strVal val="#ppt_h"/>
                                          </p:val>
                                        </p:tav>
                                      </p:tavLst>
                                    </p:anim>
                                    <p:animEffect transition="in" filter="fade">
                                      <p:cBhvr>
                                        <p:cTn id="30" dur="10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0" grpId="0" build="p"/>
      <p:bldP spid="2" grpId="0" build="p"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562074"/>
          </a:xfrm>
        </p:spPr>
        <p:txBody>
          <a:bodyPr>
            <a:noAutofit/>
          </a:bodyPr>
          <a:lstStyle/>
          <a:p>
            <a:r>
              <a:rPr lang="en-US" sz="3200" b="1" dirty="0"/>
              <a:t>The importance of CSR (continued) </a:t>
            </a:r>
          </a:p>
        </p:txBody>
      </p:sp>
      <p:sp>
        <p:nvSpPr>
          <p:cNvPr id="6" name="Content Placeholder 5"/>
          <p:cNvSpPr>
            <a:spLocks noGrp="1"/>
          </p:cNvSpPr>
          <p:nvPr>
            <p:ph idx="1"/>
          </p:nvPr>
        </p:nvSpPr>
        <p:spPr>
          <a:xfrm>
            <a:off x="471445" y="1124744"/>
            <a:ext cx="8229600" cy="3917032"/>
          </a:xfrm>
        </p:spPr>
        <p:txBody>
          <a:bodyPr>
            <a:normAutofit fontScale="92500" lnSpcReduction="20000"/>
          </a:bodyPr>
          <a:lstStyle/>
          <a:p>
            <a:r>
              <a:rPr lang="en-GB" dirty="0"/>
              <a:t>Companies that genuinely contribute to the world, assure responsibility and sustainability in everything that they do and in what they stand for, see many benefits for all stakeholders: </a:t>
            </a:r>
          </a:p>
          <a:p>
            <a:pPr lvl="1"/>
            <a:r>
              <a:rPr lang="en-GB" dirty="0"/>
              <a:t>The company</a:t>
            </a:r>
          </a:p>
          <a:p>
            <a:pPr lvl="1"/>
            <a:r>
              <a:rPr lang="en-GB" dirty="0"/>
              <a:t>Its shareholders </a:t>
            </a:r>
          </a:p>
          <a:p>
            <a:pPr lvl="1"/>
            <a:r>
              <a:rPr lang="en-GB" dirty="0"/>
              <a:t>Employees </a:t>
            </a:r>
          </a:p>
          <a:p>
            <a:pPr lvl="1"/>
            <a:r>
              <a:rPr lang="en-GB" dirty="0"/>
              <a:t>Governments </a:t>
            </a:r>
          </a:p>
          <a:p>
            <a:pPr lvl="1"/>
            <a:r>
              <a:rPr lang="en-GB" dirty="0"/>
              <a:t>Society, the community and the environment </a:t>
            </a:r>
          </a:p>
          <a:p>
            <a:pPr lvl="1"/>
            <a:endParaRPr lang="en-US" dirty="0"/>
          </a:p>
        </p:txBody>
      </p:sp>
    </p:spTree>
    <p:extLst>
      <p:ext uri="{BB962C8B-B14F-4D97-AF65-F5344CB8AC3E}">
        <p14:creationId xmlns:p14="http://schemas.microsoft.com/office/powerpoint/2010/main" val="1220168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p:cTn id="7" dur="1000" fill="hold"/>
                                        <p:tgtEl>
                                          <p:spTgt spid="6">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6">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6">
                                            <p:txEl>
                                              <p:pRg st="0" end="0"/>
                                            </p:txEl>
                                          </p:spTgt>
                                        </p:tgtEl>
                                      </p:cBhvr>
                                    </p:animEffect>
                                  </p:childTnLst>
                                </p:cTn>
                              </p:par>
                              <p:par>
                                <p:cTn id="10" presetID="55" presetClass="entr" presetSubtype="0" fill="hold" grpId="0" nodeType="with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 calcmode="lin" valueType="num">
                                      <p:cBhvr>
                                        <p:cTn id="12" dur="1000" fill="hold"/>
                                        <p:tgtEl>
                                          <p:spTgt spid="6">
                                            <p:txEl>
                                              <p:pRg st="1" end="1"/>
                                            </p:txEl>
                                          </p:spTgt>
                                        </p:tgtEl>
                                        <p:attrNameLst>
                                          <p:attrName>ppt_w</p:attrName>
                                        </p:attrNameLst>
                                      </p:cBhvr>
                                      <p:tavLst>
                                        <p:tav tm="0">
                                          <p:val>
                                            <p:strVal val="#ppt_w*0.70"/>
                                          </p:val>
                                        </p:tav>
                                        <p:tav tm="100000">
                                          <p:val>
                                            <p:strVal val="#ppt_w"/>
                                          </p:val>
                                        </p:tav>
                                      </p:tavLst>
                                    </p:anim>
                                    <p:anim calcmode="lin" valueType="num">
                                      <p:cBhvr>
                                        <p:cTn id="13" dur="1000" fill="hold"/>
                                        <p:tgtEl>
                                          <p:spTgt spid="6">
                                            <p:txEl>
                                              <p:pRg st="1" end="1"/>
                                            </p:txEl>
                                          </p:spTgt>
                                        </p:tgtEl>
                                        <p:attrNameLst>
                                          <p:attrName>ppt_h</p:attrName>
                                        </p:attrNameLst>
                                      </p:cBhvr>
                                      <p:tavLst>
                                        <p:tav tm="0">
                                          <p:val>
                                            <p:strVal val="#ppt_h"/>
                                          </p:val>
                                        </p:tav>
                                        <p:tav tm="100000">
                                          <p:val>
                                            <p:strVal val="#ppt_h"/>
                                          </p:val>
                                        </p:tav>
                                      </p:tavLst>
                                    </p:anim>
                                    <p:animEffect transition="in" filter="fade">
                                      <p:cBhvr>
                                        <p:cTn id="14" dur="1000"/>
                                        <p:tgtEl>
                                          <p:spTgt spid="6">
                                            <p:txEl>
                                              <p:pRg st="1" end="1"/>
                                            </p:txEl>
                                          </p:spTgt>
                                        </p:tgtEl>
                                      </p:cBhvr>
                                    </p:animEffect>
                                  </p:childTnLst>
                                </p:cTn>
                              </p:par>
                              <p:par>
                                <p:cTn id="15" presetID="55" presetClass="entr" presetSubtype="0" fill="hold" grpId="0" nodeType="with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 calcmode="lin" valueType="num">
                                      <p:cBhvr>
                                        <p:cTn id="17" dur="1000" fill="hold"/>
                                        <p:tgtEl>
                                          <p:spTgt spid="6">
                                            <p:txEl>
                                              <p:pRg st="2" end="2"/>
                                            </p:txEl>
                                          </p:spTgt>
                                        </p:tgtEl>
                                        <p:attrNameLst>
                                          <p:attrName>ppt_w</p:attrName>
                                        </p:attrNameLst>
                                      </p:cBhvr>
                                      <p:tavLst>
                                        <p:tav tm="0">
                                          <p:val>
                                            <p:strVal val="#ppt_w*0.70"/>
                                          </p:val>
                                        </p:tav>
                                        <p:tav tm="100000">
                                          <p:val>
                                            <p:strVal val="#ppt_w"/>
                                          </p:val>
                                        </p:tav>
                                      </p:tavLst>
                                    </p:anim>
                                    <p:anim calcmode="lin" valueType="num">
                                      <p:cBhvr>
                                        <p:cTn id="18" dur="1000" fill="hold"/>
                                        <p:tgtEl>
                                          <p:spTgt spid="6">
                                            <p:txEl>
                                              <p:pRg st="2" end="2"/>
                                            </p:txEl>
                                          </p:spTgt>
                                        </p:tgtEl>
                                        <p:attrNameLst>
                                          <p:attrName>ppt_h</p:attrName>
                                        </p:attrNameLst>
                                      </p:cBhvr>
                                      <p:tavLst>
                                        <p:tav tm="0">
                                          <p:val>
                                            <p:strVal val="#ppt_h"/>
                                          </p:val>
                                        </p:tav>
                                        <p:tav tm="100000">
                                          <p:val>
                                            <p:strVal val="#ppt_h"/>
                                          </p:val>
                                        </p:tav>
                                      </p:tavLst>
                                    </p:anim>
                                    <p:animEffect transition="in" filter="fade">
                                      <p:cBhvr>
                                        <p:cTn id="19" dur="1000"/>
                                        <p:tgtEl>
                                          <p:spTgt spid="6">
                                            <p:txEl>
                                              <p:pRg st="2" end="2"/>
                                            </p:txEl>
                                          </p:spTgt>
                                        </p:tgtEl>
                                      </p:cBhvr>
                                    </p:animEffect>
                                  </p:childTnLst>
                                </p:cTn>
                              </p:par>
                              <p:par>
                                <p:cTn id="20" presetID="55" presetClass="entr" presetSubtype="0" fill="hold" grpId="0" nodeType="with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 calcmode="lin" valueType="num">
                                      <p:cBhvr>
                                        <p:cTn id="22" dur="1000" fill="hold"/>
                                        <p:tgtEl>
                                          <p:spTgt spid="6">
                                            <p:txEl>
                                              <p:pRg st="3" end="3"/>
                                            </p:txEl>
                                          </p:spTgt>
                                        </p:tgtEl>
                                        <p:attrNameLst>
                                          <p:attrName>ppt_w</p:attrName>
                                        </p:attrNameLst>
                                      </p:cBhvr>
                                      <p:tavLst>
                                        <p:tav tm="0">
                                          <p:val>
                                            <p:strVal val="#ppt_w*0.70"/>
                                          </p:val>
                                        </p:tav>
                                        <p:tav tm="100000">
                                          <p:val>
                                            <p:strVal val="#ppt_w"/>
                                          </p:val>
                                        </p:tav>
                                      </p:tavLst>
                                    </p:anim>
                                    <p:anim calcmode="lin" valueType="num">
                                      <p:cBhvr>
                                        <p:cTn id="23" dur="1000" fill="hold"/>
                                        <p:tgtEl>
                                          <p:spTgt spid="6">
                                            <p:txEl>
                                              <p:pRg st="3" end="3"/>
                                            </p:txEl>
                                          </p:spTgt>
                                        </p:tgtEl>
                                        <p:attrNameLst>
                                          <p:attrName>ppt_h</p:attrName>
                                        </p:attrNameLst>
                                      </p:cBhvr>
                                      <p:tavLst>
                                        <p:tav tm="0">
                                          <p:val>
                                            <p:strVal val="#ppt_h"/>
                                          </p:val>
                                        </p:tav>
                                        <p:tav tm="100000">
                                          <p:val>
                                            <p:strVal val="#ppt_h"/>
                                          </p:val>
                                        </p:tav>
                                      </p:tavLst>
                                    </p:anim>
                                    <p:animEffect transition="in" filter="fade">
                                      <p:cBhvr>
                                        <p:cTn id="24" dur="1000"/>
                                        <p:tgtEl>
                                          <p:spTgt spid="6">
                                            <p:txEl>
                                              <p:pRg st="3" end="3"/>
                                            </p:txEl>
                                          </p:spTgt>
                                        </p:tgtEl>
                                      </p:cBhvr>
                                    </p:animEffect>
                                  </p:childTnLst>
                                </p:cTn>
                              </p:par>
                              <p:par>
                                <p:cTn id="25" presetID="55" presetClass="entr" presetSubtype="0" fill="hold" grpId="0" nodeType="with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 calcmode="lin" valueType="num">
                                      <p:cBhvr>
                                        <p:cTn id="27" dur="1000" fill="hold"/>
                                        <p:tgtEl>
                                          <p:spTgt spid="6">
                                            <p:txEl>
                                              <p:pRg st="4" end="4"/>
                                            </p:txEl>
                                          </p:spTgt>
                                        </p:tgtEl>
                                        <p:attrNameLst>
                                          <p:attrName>ppt_w</p:attrName>
                                        </p:attrNameLst>
                                      </p:cBhvr>
                                      <p:tavLst>
                                        <p:tav tm="0">
                                          <p:val>
                                            <p:strVal val="#ppt_w*0.70"/>
                                          </p:val>
                                        </p:tav>
                                        <p:tav tm="100000">
                                          <p:val>
                                            <p:strVal val="#ppt_w"/>
                                          </p:val>
                                        </p:tav>
                                      </p:tavLst>
                                    </p:anim>
                                    <p:anim calcmode="lin" valueType="num">
                                      <p:cBhvr>
                                        <p:cTn id="28" dur="1000" fill="hold"/>
                                        <p:tgtEl>
                                          <p:spTgt spid="6">
                                            <p:txEl>
                                              <p:pRg st="4" end="4"/>
                                            </p:txEl>
                                          </p:spTgt>
                                        </p:tgtEl>
                                        <p:attrNameLst>
                                          <p:attrName>ppt_h</p:attrName>
                                        </p:attrNameLst>
                                      </p:cBhvr>
                                      <p:tavLst>
                                        <p:tav tm="0">
                                          <p:val>
                                            <p:strVal val="#ppt_h"/>
                                          </p:val>
                                        </p:tav>
                                        <p:tav tm="100000">
                                          <p:val>
                                            <p:strVal val="#ppt_h"/>
                                          </p:val>
                                        </p:tav>
                                      </p:tavLst>
                                    </p:anim>
                                    <p:animEffect transition="in" filter="fade">
                                      <p:cBhvr>
                                        <p:cTn id="29" dur="1000"/>
                                        <p:tgtEl>
                                          <p:spTgt spid="6">
                                            <p:txEl>
                                              <p:pRg st="4" end="4"/>
                                            </p:txEl>
                                          </p:spTgt>
                                        </p:tgtEl>
                                      </p:cBhvr>
                                    </p:animEffect>
                                  </p:childTnLst>
                                </p:cTn>
                              </p:par>
                              <p:par>
                                <p:cTn id="30" presetID="55" presetClass="entr" presetSubtype="0" fill="hold" grpId="0" nodeType="with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 calcmode="lin" valueType="num">
                                      <p:cBhvr>
                                        <p:cTn id="32" dur="1000" fill="hold"/>
                                        <p:tgtEl>
                                          <p:spTgt spid="6">
                                            <p:txEl>
                                              <p:pRg st="5" end="5"/>
                                            </p:txEl>
                                          </p:spTgt>
                                        </p:tgtEl>
                                        <p:attrNameLst>
                                          <p:attrName>ppt_w</p:attrName>
                                        </p:attrNameLst>
                                      </p:cBhvr>
                                      <p:tavLst>
                                        <p:tav tm="0">
                                          <p:val>
                                            <p:strVal val="#ppt_w*0.70"/>
                                          </p:val>
                                        </p:tav>
                                        <p:tav tm="100000">
                                          <p:val>
                                            <p:strVal val="#ppt_w"/>
                                          </p:val>
                                        </p:tav>
                                      </p:tavLst>
                                    </p:anim>
                                    <p:anim calcmode="lin" valueType="num">
                                      <p:cBhvr>
                                        <p:cTn id="33" dur="1000" fill="hold"/>
                                        <p:tgtEl>
                                          <p:spTgt spid="6">
                                            <p:txEl>
                                              <p:pRg st="5" end="5"/>
                                            </p:txEl>
                                          </p:spTgt>
                                        </p:tgtEl>
                                        <p:attrNameLst>
                                          <p:attrName>ppt_h</p:attrName>
                                        </p:attrNameLst>
                                      </p:cBhvr>
                                      <p:tavLst>
                                        <p:tav tm="0">
                                          <p:val>
                                            <p:strVal val="#ppt_h"/>
                                          </p:val>
                                        </p:tav>
                                        <p:tav tm="100000">
                                          <p:val>
                                            <p:strVal val="#ppt_h"/>
                                          </p:val>
                                        </p:tav>
                                      </p:tavLst>
                                    </p:anim>
                                    <p:animEffect transition="in" filter="fade">
                                      <p:cBhvr>
                                        <p:cTn id="34" dur="10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2"/>
          <p:cNvSpPr>
            <a:spLocks noGrp="1" noChangeArrowheads="1"/>
          </p:cNvSpPr>
          <p:nvPr>
            <p:ph type="title"/>
          </p:nvPr>
        </p:nvSpPr>
        <p:spPr>
          <a:xfrm>
            <a:off x="395536" y="116632"/>
            <a:ext cx="7481887" cy="612770"/>
          </a:xfrm>
        </p:spPr>
        <p:txBody>
          <a:bodyPr lIns="89060" tIns="44531" rIns="89060" bIns="44531" anchor="ctr">
            <a:normAutofit/>
          </a:bodyPr>
          <a:lstStyle/>
          <a:p>
            <a:r>
              <a:rPr lang="en-US" sz="2900" b="1" dirty="0"/>
              <a:t>CSR defined and debated </a:t>
            </a:r>
          </a:p>
        </p:txBody>
      </p:sp>
      <p:sp>
        <p:nvSpPr>
          <p:cNvPr id="10242" name="Rectangle 3"/>
          <p:cNvSpPr>
            <a:spLocks noGrp="1" noChangeArrowheads="1"/>
          </p:cNvSpPr>
          <p:nvPr>
            <p:ph type="body" idx="1"/>
          </p:nvPr>
        </p:nvSpPr>
        <p:spPr>
          <a:xfrm>
            <a:off x="209935" y="811007"/>
            <a:ext cx="8533058" cy="5043322"/>
          </a:xfrm>
        </p:spPr>
        <p:txBody>
          <a:bodyPr lIns="89060" tIns="44531" rIns="89060" bIns="44531">
            <a:normAutofit/>
          </a:bodyPr>
          <a:lstStyle/>
          <a:p>
            <a:pPr>
              <a:lnSpc>
                <a:spcPct val="90000"/>
              </a:lnSpc>
            </a:pPr>
            <a:r>
              <a:rPr lang="en-AU" sz="1900" dirty="0"/>
              <a:t>CSR</a:t>
            </a:r>
            <a:r>
              <a:rPr lang="en-AU" sz="2100" dirty="0"/>
              <a:t> encompasses the </a:t>
            </a:r>
            <a:r>
              <a:rPr lang="en-AU" sz="2100" b="1" dirty="0"/>
              <a:t>economic, legal, ethical and philanthropic </a:t>
            </a:r>
            <a:r>
              <a:rPr lang="en-AU" sz="2100" dirty="0"/>
              <a:t>expectations that society has of organisations at a given point in time. (Carrol, 1979)</a:t>
            </a:r>
          </a:p>
          <a:p>
            <a:pPr>
              <a:lnSpc>
                <a:spcPct val="90000"/>
              </a:lnSpc>
            </a:pPr>
            <a:r>
              <a:rPr lang="en-AU" sz="2100" dirty="0"/>
              <a:t>CSR is a view of the corporation and its role in society that assumes a </a:t>
            </a:r>
            <a:r>
              <a:rPr lang="en-AU" sz="2100" b="1" dirty="0"/>
              <a:t>responsibility</a:t>
            </a:r>
            <a:r>
              <a:rPr lang="en-AU" sz="2100" dirty="0"/>
              <a:t> among firms to </a:t>
            </a:r>
            <a:r>
              <a:rPr lang="en-AU" sz="2100" b="1" dirty="0"/>
              <a:t>pursue goals in addition to profit maximisation</a:t>
            </a:r>
            <a:r>
              <a:rPr lang="en-AU" sz="2100" dirty="0"/>
              <a:t> and a responsibility of the stakeholders to hold the firm responsible for its actions. (Freeman, 1984)</a:t>
            </a:r>
          </a:p>
          <a:p>
            <a:r>
              <a:rPr lang="en-AU" sz="2100" dirty="0"/>
              <a:t>Business decision making linked to </a:t>
            </a:r>
            <a:r>
              <a:rPr lang="en-AU" sz="2100" b="1" dirty="0"/>
              <a:t>ethical values</a:t>
            </a:r>
            <a:r>
              <a:rPr lang="en-AU" sz="2100" dirty="0"/>
              <a:t>, compliance with legal requirements, and respect for people, communities, and the environment around the world (Aaronson, 2003)</a:t>
            </a:r>
          </a:p>
          <a:p>
            <a:r>
              <a:rPr lang="en-AU" sz="2100" dirty="0"/>
              <a:t>Strategic CSR as ‘the incorporation of a holistic CSR perspective within a firm’s strategic planning and core operations so that the firm is managed in the interest of a broad set of stakeholders to achieve maximum economic and social value over the medium to long term’ (</a:t>
            </a:r>
            <a:r>
              <a:rPr lang="en-AU" sz="2100" b="1" dirty="0"/>
              <a:t>Chandler, 2017</a:t>
            </a:r>
            <a:r>
              <a:rPr lang="en-AU" sz="2100" dirty="0"/>
              <a:t>)</a:t>
            </a:r>
          </a:p>
        </p:txBody>
      </p:sp>
      <p:sp>
        <p:nvSpPr>
          <p:cNvPr id="51203" name="TextBox 1"/>
          <p:cNvSpPr txBox="1">
            <a:spLocks noChangeArrowheads="1"/>
          </p:cNvSpPr>
          <p:nvPr/>
        </p:nvSpPr>
        <p:spPr bwMode="auto">
          <a:xfrm>
            <a:off x="8543925" y="6954838"/>
            <a:ext cx="184150" cy="461962"/>
          </a:xfrm>
          <a:prstGeom prst="rect">
            <a:avLst/>
          </a:prstGeom>
          <a:noFill/>
          <a:ln w="9525">
            <a:noFill/>
            <a:miter lim="800000"/>
            <a:headEnd/>
            <a:tailEnd/>
          </a:ln>
        </p:spPr>
        <p:txBody>
          <a:bodyPr wrap="none">
            <a:spAutoFit/>
          </a:bodyPr>
          <a:lstStyle/>
          <a:p>
            <a:endParaRPr lang="en-US"/>
          </a:p>
        </p:txBody>
      </p:sp>
    </p:spTree>
    <p:extLst>
      <p:ext uri="{BB962C8B-B14F-4D97-AF65-F5344CB8AC3E}">
        <p14:creationId xmlns:p14="http://schemas.microsoft.com/office/powerpoint/2010/main" val="148537119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10242">
                                            <p:txEl>
                                              <p:pRg st="0" end="0"/>
                                            </p:txEl>
                                          </p:spTgt>
                                        </p:tgtEl>
                                        <p:attrNameLst>
                                          <p:attrName>style.visibility</p:attrName>
                                        </p:attrNameLst>
                                      </p:cBhvr>
                                      <p:to>
                                        <p:strVal val="visible"/>
                                      </p:to>
                                    </p:set>
                                    <p:anim calcmode="lin" valueType="num">
                                      <p:cBhvr>
                                        <p:cTn id="7" dur="1000" fill="hold"/>
                                        <p:tgtEl>
                                          <p:spTgt spid="10242">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10242">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10242">
                                            <p:txEl>
                                              <p:pRg st="0" end="0"/>
                                            </p:txEl>
                                          </p:spTgt>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10242">
                                            <p:txEl>
                                              <p:pRg st="1" end="1"/>
                                            </p:txEl>
                                          </p:spTgt>
                                        </p:tgtEl>
                                        <p:attrNameLst>
                                          <p:attrName>style.visibility</p:attrName>
                                        </p:attrNameLst>
                                      </p:cBhvr>
                                      <p:to>
                                        <p:strVal val="visible"/>
                                      </p:to>
                                    </p:set>
                                    <p:anim calcmode="lin" valueType="num">
                                      <p:cBhvr>
                                        <p:cTn id="14" dur="1000" fill="hold"/>
                                        <p:tgtEl>
                                          <p:spTgt spid="10242">
                                            <p:txEl>
                                              <p:pRg st="1" end="1"/>
                                            </p:txEl>
                                          </p:spTgt>
                                        </p:tgtEl>
                                        <p:attrNameLst>
                                          <p:attrName>ppt_w</p:attrName>
                                        </p:attrNameLst>
                                      </p:cBhvr>
                                      <p:tavLst>
                                        <p:tav tm="0">
                                          <p:val>
                                            <p:strVal val="#ppt_w*0.70"/>
                                          </p:val>
                                        </p:tav>
                                        <p:tav tm="100000">
                                          <p:val>
                                            <p:strVal val="#ppt_w"/>
                                          </p:val>
                                        </p:tav>
                                      </p:tavLst>
                                    </p:anim>
                                    <p:anim calcmode="lin" valueType="num">
                                      <p:cBhvr>
                                        <p:cTn id="15" dur="1000" fill="hold"/>
                                        <p:tgtEl>
                                          <p:spTgt spid="10242">
                                            <p:txEl>
                                              <p:pRg st="1" end="1"/>
                                            </p:txEl>
                                          </p:spTgt>
                                        </p:tgtEl>
                                        <p:attrNameLst>
                                          <p:attrName>ppt_h</p:attrName>
                                        </p:attrNameLst>
                                      </p:cBhvr>
                                      <p:tavLst>
                                        <p:tav tm="0">
                                          <p:val>
                                            <p:strVal val="#ppt_h"/>
                                          </p:val>
                                        </p:tav>
                                        <p:tav tm="100000">
                                          <p:val>
                                            <p:strVal val="#ppt_h"/>
                                          </p:val>
                                        </p:tav>
                                      </p:tavLst>
                                    </p:anim>
                                    <p:animEffect transition="in" filter="fade">
                                      <p:cBhvr>
                                        <p:cTn id="16" dur="1000"/>
                                        <p:tgtEl>
                                          <p:spTgt spid="10242">
                                            <p:txEl>
                                              <p:pRg st="1" end="1"/>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55" presetClass="entr" presetSubtype="0" fill="hold" grpId="0" nodeType="clickEffect">
                                  <p:stCondLst>
                                    <p:cond delay="0"/>
                                  </p:stCondLst>
                                  <p:childTnLst>
                                    <p:set>
                                      <p:cBhvr>
                                        <p:cTn id="20" dur="1" fill="hold">
                                          <p:stCondLst>
                                            <p:cond delay="0"/>
                                          </p:stCondLst>
                                        </p:cTn>
                                        <p:tgtEl>
                                          <p:spTgt spid="10242">
                                            <p:txEl>
                                              <p:pRg st="2" end="2"/>
                                            </p:txEl>
                                          </p:spTgt>
                                        </p:tgtEl>
                                        <p:attrNameLst>
                                          <p:attrName>style.visibility</p:attrName>
                                        </p:attrNameLst>
                                      </p:cBhvr>
                                      <p:to>
                                        <p:strVal val="visible"/>
                                      </p:to>
                                    </p:set>
                                    <p:anim calcmode="lin" valueType="num">
                                      <p:cBhvr>
                                        <p:cTn id="21" dur="1000" fill="hold"/>
                                        <p:tgtEl>
                                          <p:spTgt spid="10242">
                                            <p:txEl>
                                              <p:pRg st="2" end="2"/>
                                            </p:txEl>
                                          </p:spTgt>
                                        </p:tgtEl>
                                        <p:attrNameLst>
                                          <p:attrName>ppt_w</p:attrName>
                                        </p:attrNameLst>
                                      </p:cBhvr>
                                      <p:tavLst>
                                        <p:tav tm="0">
                                          <p:val>
                                            <p:strVal val="#ppt_w*0.70"/>
                                          </p:val>
                                        </p:tav>
                                        <p:tav tm="100000">
                                          <p:val>
                                            <p:strVal val="#ppt_w"/>
                                          </p:val>
                                        </p:tav>
                                      </p:tavLst>
                                    </p:anim>
                                    <p:anim calcmode="lin" valueType="num">
                                      <p:cBhvr>
                                        <p:cTn id="22" dur="1000" fill="hold"/>
                                        <p:tgtEl>
                                          <p:spTgt spid="10242">
                                            <p:txEl>
                                              <p:pRg st="2" end="2"/>
                                            </p:txEl>
                                          </p:spTgt>
                                        </p:tgtEl>
                                        <p:attrNameLst>
                                          <p:attrName>ppt_h</p:attrName>
                                        </p:attrNameLst>
                                      </p:cBhvr>
                                      <p:tavLst>
                                        <p:tav tm="0">
                                          <p:val>
                                            <p:strVal val="#ppt_h"/>
                                          </p:val>
                                        </p:tav>
                                        <p:tav tm="100000">
                                          <p:val>
                                            <p:strVal val="#ppt_h"/>
                                          </p:val>
                                        </p:tav>
                                      </p:tavLst>
                                    </p:anim>
                                    <p:animEffect transition="in" filter="fade">
                                      <p:cBhvr>
                                        <p:cTn id="23" dur="1000"/>
                                        <p:tgtEl>
                                          <p:spTgt spid="10242">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5" presetClass="entr" presetSubtype="0" fill="hold" grpId="0" nodeType="clickEffect">
                                  <p:stCondLst>
                                    <p:cond delay="0"/>
                                  </p:stCondLst>
                                  <p:childTnLst>
                                    <p:set>
                                      <p:cBhvr>
                                        <p:cTn id="27" dur="1" fill="hold">
                                          <p:stCondLst>
                                            <p:cond delay="0"/>
                                          </p:stCondLst>
                                        </p:cTn>
                                        <p:tgtEl>
                                          <p:spTgt spid="10242">
                                            <p:txEl>
                                              <p:pRg st="3" end="3"/>
                                            </p:txEl>
                                          </p:spTgt>
                                        </p:tgtEl>
                                        <p:attrNameLst>
                                          <p:attrName>style.visibility</p:attrName>
                                        </p:attrNameLst>
                                      </p:cBhvr>
                                      <p:to>
                                        <p:strVal val="visible"/>
                                      </p:to>
                                    </p:set>
                                    <p:anim calcmode="lin" valueType="num">
                                      <p:cBhvr>
                                        <p:cTn id="28" dur="1000" fill="hold"/>
                                        <p:tgtEl>
                                          <p:spTgt spid="10242">
                                            <p:txEl>
                                              <p:pRg st="3" end="3"/>
                                            </p:txEl>
                                          </p:spTgt>
                                        </p:tgtEl>
                                        <p:attrNameLst>
                                          <p:attrName>ppt_w</p:attrName>
                                        </p:attrNameLst>
                                      </p:cBhvr>
                                      <p:tavLst>
                                        <p:tav tm="0">
                                          <p:val>
                                            <p:strVal val="#ppt_w*0.70"/>
                                          </p:val>
                                        </p:tav>
                                        <p:tav tm="100000">
                                          <p:val>
                                            <p:strVal val="#ppt_w"/>
                                          </p:val>
                                        </p:tav>
                                      </p:tavLst>
                                    </p:anim>
                                    <p:anim calcmode="lin" valueType="num">
                                      <p:cBhvr>
                                        <p:cTn id="29" dur="1000" fill="hold"/>
                                        <p:tgtEl>
                                          <p:spTgt spid="10242">
                                            <p:txEl>
                                              <p:pRg st="3" end="3"/>
                                            </p:txEl>
                                          </p:spTgt>
                                        </p:tgtEl>
                                        <p:attrNameLst>
                                          <p:attrName>ppt_h</p:attrName>
                                        </p:attrNameLst>
                                      </p:cBhvr>
                                      <p:tavLst>
                                        <p:tav tm="0">
                                          <p:val>
                                            <p:strVal val="#ppt_h"/>
                                          </p:val>
                                        </p:tav>
                                        <p:tav tm="100000">
                                          <p:val>
                                            <p:strVal val="#ppt_h"/>
                                          </p:val>
                                        </p:tav>
                                      </p:tavLst>
                                    </p:anim>
                                    <p:animEffect transition="in" filter="fade">
                                      <p:cBhvr>
                                        <p:cTn id="30" dur="1000"/>
                                        <p:tgtEl>
                                          <p:spTgt spid="1024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 Placeholder 7"/>
          <p:cNvSpPr>
            <a:spLocks noGrp="1"/>
          </p:cNvSpPr>
          <p:nvPr>
            <p:ph type="body" idx="1"/>
          </p:nvPr>
        </p:nvSpPr>
        <p:spPr>
          <a:xfrm>
            <a:off x="418286" y="1623508"/>
            <a:ext cx="2643206" cy="639763"/>
          </a:xfrm>
        </p:spPr>
        <p:txBody>
          <a:bodyPr>
            <a:normAutofit fontScale="85000" lnSpcReduction="20000"/>
          </a:bodyPr>
          <a:lstStyle/>
          <a:p>
            <a:r>
              <a:rPr lang="en-US" dirty="0">
                <a:solidFill>
                  <a:schemeClr val="tx1"/>
                </a:solidFill>
                <a:latin typeface="+mj-lt"/>
                <a:ea typeface="Osaka" charset="-128"/>
              </a:rPr>
              <a:t>1973: The narrow view, profits only</a:t>
            </a:r>
          </a:p>
        </p:txBody>
      </p:sp>
      <p:sp>
        <p:nvSpPr>
          <p:cNvPr id="11267" name="Content Placeholder 8"/>
          <p:cNvSpPr>
            <a:spLocks noGrp="1"/>
          </p:cNvSpPr>
          <p:nvPr>
            <p:ph sz="half" idx="2"/>
          </p:nvPr>
        </p:nvSpPr>
        <p:spPr>
          <a:xfrm>
            <a:off x="386565" y="2326783"/>
            <a:ext cx="2674927" cy="2163762"/>
          </a:xfrm>
        </p:spPr>
        <p:txBody>
          <a:bodyPr/>
          <a:lstStyle/>
          <a:p>
            <a:pPr marL="0" indent="0" algn="just">
              <a:buFontTx/>
              <a:buNone/>
            </a:pPr>
            <a:r>
              <a:rPr lang="en-US" altLang="ja-JP" sz="1400" dirty="0">
                <a:solidFill>
                  <a:schemeClr val="tx1"/>
                </a:solidFill>
                <a:latin typeface="+mj-lt"/>
                <a:ea typeface="Osaka" charset="-128"/>
              </a:rPr>
              <a:t>The only social responsibility of a company is to make as much money for their stockholders as possible. CSR, unless as a means to make more profit, is immoral </a:t>
            </a:r>
          </a:p>
          <a:p>
            <a:pPr marL="0" indent="0" algn="r">
              <a:buFontTx/>
              <a:buNone/>
            </a:pPr>
            <a:r>
              <a:rPr lang="en-US" sz="1200" i="1" dirty="0">
                <a:solidFill>
                  <a:schemeClr val="tx1"/>
                </a:solidFill>
                <a:latin typeface="+mj-lt"/>
                <a:ea typeface="Osaka" charset="-128"/>
              </a:rPr>
              <a:t>(Milton Friedman)</a:t>
            </a:r>
            <a:endParaRPr lang="en-US" sz="1400" i="1" dirty="0">
              <a:solidFill>
                <a:schemeClr val="tx1"/>
              </a:solidFill>
              <a:latin typeface="+mj-lt"/>
              <a:ea typeface="Osaka" charset="-128"/>
            </a:endParaRPr>
          </a:p>
          <a:p>
            <a:pPr marL="0" indent="0" algn="just">
              <a:buFontTx/>
              <a:buNone/>
            </a:pPr>
            <a:endParaRPr lang="en-US" sz="1400" dirty="0">
              <a:solidFill>
                <a:schemeClr val="tx1"/>
              </a:solidFill>
              <a:latin typeface="+mj-lt"/>
              <a:ea typeface="Osaka" charset="-128"/>
            </a:endParaRPr>
          </a:p>
        </p:txBody>
      </p:sp>
      <p:sp>
        <p:nvSpPr>
          <p:cNvPr id="5125" name="Text Placeholder 9"/>
          <p:cNvSpPr>
            <a:spLocks noGrp="1"/>
          </p:cNvSpPr>
          <p:nvPr>
            <p:ph type="body" sz="quarter" idx="3"/>
          </p:nvPr>
        </p:nvSpPr>
        <p:spPr>
          <a:xfrm>
            <a:off x="3410752" y="1623508"/>
            <a:ext cx="2447925" cy="639763"/>
          </a:xfrm>
        </p:spPr>
        <p:txBody>
          <a:bodyPr>
            <a:normAutofit fontScale="85000" lnSpcReduction="20000"/>
          </a:bodyPr>
          <a:lstStyle/>
          <a:p>
            <a:r>
              <a:rPr lang="en-US" dirty="0">
                <a:solidFill>
                  <a:schemeClr val="tx1"/>
                </a:solidFill>
                <a:latin typeface="+mj-lt"/>
                <a:ea typeface="Osaka" charset="-128"/>
              </a:rPr>
              <a:t>2002: CSR is good for business</a:t>
            </a:r>
          </a:p>
        </p:txBody>
      </p:sp>
      <p:sp>
        <p:nvSpPr>
          <p:cNvPr id="5126" name="Content Placeholder 10"/>
          <p:cNvSpPr>
            <a:spLocks noGrp="1"/>
          </p:cNvSpPr>
          <p:nvPr>
            <p:ph sz="quarter" idx="4"/>
          </p:nvPr>
        </p:nvSpPr>
        <p:spPr>
          <a:xfrm>
            <a:off x="3347244" y="2337888"/>
            <a:ext cx="2449512" cy="1719263"/>
          </a:xfrm>
        </p:spPr>
        <p:txBody>
          <a:bodyPr/>
          <a:lstStyle/>
          <a:p>
            <a:pPr marL="0" indent="0">
              <a:buFontTx/>
              <a:buNone/>
            </a:pPr>
            <a:r>
              <a:rPr lang="ja-JP" altLang="en-US" sz="1400" dirty="0">
                <a:solidFill>
                  <a:schemeClr val="tx1"/>
                </a:solidFill>
                <a:latin typeface="+mj-lt"/>
                <a:ea typeface="Osaka" charset="-128"/>
              </a:rPr>
              <a:t>“</a:t>
            </a:r>
            <a:r>
              <a:rPr lang="en-US" altLang="ja-JP" sz="1400" dirty="0">
                <a:solidFill>
                  <a:schemeClr val="tx1"/>
                </a:solidFill>
                <a:latin typeface="+mj-lt"/>
                <a:ea typeface="Osaka" charset="-128"/>
              </a:rPr>
              <a:t>Total Responsibility Management can become a </a:t>
            </a:r>
            <a:r>
              <a:rPr lang="en-US" altLang="ja-JP" sz="1400" b="1" dirty="0">
                <a:solidFill>
                  <a:schemeClr val="tx1"/>
                </a:solidFill>
                <a:latin typeface="+mj-lt"/>
                <a:ea typeface="Osaka" charset="-128"/>
              </a:rPr>
              <a:t>significant competitive advantage </a:t>
            </a:r>
            <a:r>
              <a:rPr lang="en-US" altLang="ja-JP" sz="1400" dirty="0">
                <a:solidFill>
                  <a:schemeClr val="tx1"/>
                </a:solidFill>
                <a:latin typeface="+mj-lt"/>
                <a:ea typeface="Osaka" charset="-128"/>
              </a:rPr>
              <a:t>for companies</a:t>
            </a:r>
            <a:r>
              <a:rPr lang="ja-JP" altLang="en-US" sz="1400" dirty="0">
                <a:solidFill>
                  <a:schemeClr val="tx1"/>
                </a:solidFill>
                <a:latin typeface="+mj-lt"/>
                <a:ea typeface="Osaka" charset="-128"/>
              </a:rPr>
              <a:t>”</a:t>
            </a:r>
            <a:r>
              <a:rPr lang="en-US" altLang="ja-JP" sz="1400" dirty="0">
                <a:solidFill>
                  <a:schemeClr val="tx1"/>
                </a:solidFill>
                <a:latin typeface="+mj-lt"/>
                <a:ea typeface="Osaka" charset="-128"/>
              </a:rPr>
              <a:t> </a:t>
            </a:r>
          </a:p>
          <a:p>
            <a:pPr marL="0" indent="0" algn="r">
              <a:buFont typeface="Wingdings" pitchFamily="2" charset="2"/>
              <a:buNone/>
            </a:pPr>
            <a:r>
              <a:rPr lang="en-US" sz="1400" dirty="0">
                <a:solidFill>
                  <a:schemeClr val="tx1"/>
                </a:solidFill>
                <a:latin typeface="+mj-lt"/>
                <a:ea typeface="Osaka" charset="-128"/>
              </a:rPr>
              <a:t>	</a:t>
            </a:r>
          </a:p>
          <a:p>
            <a:pPr marL="0" indent="0" algn="r">
              <a:buFont typeface="Wingdings" pitchFamily="2" charset="2"/>
              <a:buNone/>
            </a:pPr>
            <a:endParaRPr lang="en-US" sz="1400" dirty="0">
              <a:solidFill>
                <a:schemeClr val="tx1"/>
              </a:solidFill>
              <a:latin typeface="+mj-lt"/>
              <a:ea typeface="Osaka" charset="-128"/>
            </a:endParaRPr>
          </a:p>
        </p:txBody>
      </p:sp>
      <p:sp>
        <p:nvSpPr>
          <p:cNvPr id="12" name="Text Placeholder 9"/>
          <p:cNvSpPr txBox="1">
            <a:spLocks/>
          </p:cNvSpPr>
          <p:nvPr/>
        </p:nvSpPr>
        <p:spPr bwMode="auto">
          <a:xfrm>
            <a:off x="6003140" y="1626687"/>
            <a:ext cx="2519362" cy="639763"/>
          </a:xfrm>
          <a:prstGeom prst="rect">
            <a:avLst/>
          </a:prstGeom>
          <a:noFill/>
          <a:ln w="9525">
            <a:noFill/>
            <a:miter lim="800000"/>
            <a:headEnd/>
            <a:tailEnd/>
          </a:ln>
        </p:spPr>
        <p:txBody>
          <a:bodyPr anchor="b"/>
          <a:lstStyle/>
          <a:p>
            <a:pPr>
              <a:spcBef>
                <a:spcPct val="20000"/>
              </a:spcBef>
            </a:pPr>
            <a:r>
              <a:rPr lang="en-US" sz="2000" b="1" dirty="0">
                <a:latin typeface="+mj-lt"/>
                <a:ea typeface="Osaka" charset="-128"/>
              </a:rPr>
              <a:t>2016: Broad view, social purpose </a:t>
            </a:r>
          </a:p>
        </p:txBody>
      </p:sp>
      <p:sp>
        <p:nvSpPr>
          <p:cNvPr id="13" name="Content Placeholder 10"/>
          <p:cNvSpPr txBox="1">
            <a:spLocks/>
          </p:cNvSpPr>
          <p:nvPr/>
        </p:nvSpPr>
        <p:spPr bwMode="auto">
          <a:xfrm>
            <a:off x="6041268" y="2337888"/>
            <a:ext cx="2449512" cy="1719263"/>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rgbClr val="2D3738"/>
                </a:solidFill>
                <a:latin typeface="+mn-lt"/>
                <a:ea typeface="+mn-ea"/>
                <a:cs typeface="+mn-cs"/>
              </a:defRPr>
            </a:lvl1pPr>
            <a:lvl2pPr marL="742950" indent="-285750" algn="l" rtl="0" eaLnBrk="0" fontAlgn="base" hangingPunct="0">
              <a:spcBef>
                <a:spcPct val="20000"/>
              </a:spcBef>
              <a:spcAft>
                <a:spcPct val="0"/>
              </a:spcAft>
              <a:buChar char="–"/>
              <a:defRPr sz="2000">
                <a:solidFill>
                  <a:srgbClr val="2D3738"/>
                </a:solidFill>
                <a:latin typeface="+mn-lt"/>
                <a:ea typeface="+mn-ea"/>
              </a:defRPr>
            </a:lvl2pPr>
            <a:lvl3pPr marL="1143000" indent="-228600" algn="l" rtl="0" eaLnBrk="0" fontAlgn="base" hangingPunct="0">
              <a:spcBef>
                <a:spcPct val="20000"/>
              </a:spcBef>
              <a:spcAft>
                <a:spcPct val="0"/>
              </a:spcAft>
              <a:buChar char="•"/>
              <a:defRPr sz="1800">
                <a:solidFill>
                  <a:srgbClr val="2D3738"/>
                </a:solidFill>
                <a:latin typeface="+mn-lt"/>
                <a:ea typeface="+mn-ea"/>
              </a:defRPr>
            </a:lvl3pPr>
            <a:lvl4pPr marL="1600200" indent="-228600" algn="l" rtl="0" eaLnBrk="0" fontAlgn="base" hangingPunct="0">
              <a:spcBef>
                <a:spcPct val="20000"/>
              </a:spcBef>
              <a:spcAft>
                <a:spcPct val="0"/>
              </a:spcAft>
              <a:buChar char="–"/>
              <a:defRPr sz="1600">
                <a:solidFill>
                  <a:srgbClr val="2D3738"/>
                </a:solidFill>
                <a:latin typeface="+mn-lt"/>
                <a:ea typeface="+mn-ea"/>
              </a:defRPr>
            </a:lvl4pPr>
            <a:lvl5pPr marL="2057400" indent="-228600" algn="l" rtl="0" eaLnBrk="0" fontAlgn="base" hangingPunct="0">
              <a:spcBef>
                <a:spcPct val="20000"/>
              </a:spcBef>
              <a:spcAft>
                <a:spcPct val="0"/>
              </a:spcAft>
              <a:buFont typeface="Arial" charset="0"/>
              <a:buChar char="•"/>
              <a:defRPr sz="1600">
                <a:solidFill>
                  <a:srgbClr val="2D3738"/>
                </a:solidFill>
                <a:latin typeface="+mn-lt"/>
                <a:ea typeface="+mn-ea"/>
              </a:defRPr>
            </a:lvl5pPr>
            <a:lvl6pPr marL="2514600" indent="-228600" algn="l" rtl="0" fontAlgn="base">
              <a:spcBef>
                <a:spcPct val="20000"/>
              </a:spcBef>
              <a:spcAft>
                <a:spcPct val="0"/>
              </a:spcAft>
              <a:defRPr sz="1600">
                <a:solidFill>
                  <a:schemeClr val="tx1"/>
                </a:solidFill>
                <a:latin typeface="+mn-lt"/>
                <a:ea typeface="+mn-ea"/>
              </a:defRPr>
            </a:lvl6pPr>
            <a:lvl7pPr marL="2971800" indent="-228600" algn="l" rtl="0" fontAlgn="base">
              <a:spcBef>
                <a:spcPct val="20000"/>
              </a:spcBef>
              <a:spcAft>
                <a:spcPct val="0"/>
              </a:spcAft>
              <a:defRPr sz="1600">
                <a:solidFill>
                  <a:schemeClr val="tx1"/>
                </a:solidFill>
                <a:latin typeface="+mn-lt"/>
                <a:ea typeface="+mn-ea"/>
              </a:defRPr>
            </a:lvl7pPr>
            <a:lvl8pPr marL="3429000" indent="-228600" algn="l" rtl="0" fontAlgn="base">
              <a:spcBef>
                <a:spcPct val="20000"/>
              </a:spcBef>
              <a:spcAft>
                <a:spcPct val="0"/>
              </a:spcAft>
              <a:defRPr sz="1600">
                <a:solidFill>
                  <a:schemeClr val="tx1"/>
                </a:solidFill>
                <a:latin typeface="+mn-lt"/>
                <a:ea typeface="+mn-ea"/>
              </a:defRPr>
            </a:lvl8pPr>
            <a:lvl9pPr marL="3886200" indent="-228600" algn="l" rtl="0" fontAlgn="base">
              <a:spcBef>
                <a:spcPct val="20000"/>
              </a:spcBef>
              <a:spcAft>
                <a:spcPct val="0"/>
              </a:spcAft>
              <a:defRPr sz="1600">
                <a:solidFill>
                  <a:schemeClr val="tx1"/>
                </a:solidFill>
                <a:latin typeface="+mn-lt"/>
                <a:ea typeface="+mn-ea"/>
              </a:defRPr>
            </a:lvl9pPr>
          </a:lstStyle>
          <a:p>
            <a:pPr marL="0" indent="0">
              <a:buFont typeface="Wingdings" pitchFamily="2" charset="2"/>
              <a:buChar char="§"/>
              <a:defRPr/>
            </a:pPr>
            <a:r>
              <a:rPr lang="en-US" altLang="ja-JP" sz="1400" dirty="0">
                <a:solidFill>
                  <a:schemeClr val="tx1"/>
                </a:solidFill>
                <a:latin typeface="+mj-lt"/>
                <a:ea typeface="Osaka" charset="0"/>
                <a:cs typeface="Osaka" charset="0"/>
              </a:rPr>
              <a:t> Strategic CSR</a:t>
            </a:r>
          </a:p>
          <a:p>
            <a:pPr marL="0" indent="0">
              <a:buFont typeface="Wingdings" pitchFamily="2" charset="2"/>
              <a:buChar char="§"/>
              <a:defRPr/>
            </a:pPr>
            <a:r>
              <a:rPr lang="en-US" altLang="ja-JP" sz="1400" dirty="0">
                <a:solidFill>
                  <a:schemeClr val="tx1"/>
                </a:solidFill>
                <a:latin typeface="+mj-lt"/>
                <a:ea typeface="Osaka" charset="0"/>
                <a:cs typeface="Osaka" charset="0"/>
              </a:rPr>
              <a:t> Creating Shared Value</a:t>
            </a:r>
          </a:p>
          <a:p>
            <a:pPr marL="0" indent="0">
              <a:buFont typeface="Wingdings" pitchFamily="2" charset="2"/>
              <a:buChar char="§"/>
              <a:defRPr/>
            </a:pPr>
            <a:r>
              <a:rPr lang="en-US" altLang="ja-JP" sz="1400" dirty="0">
                <a:solidFill>
                  <a:schemeClr val="tx1"/>
                </a:solidFill>
                <a:latin typeface="+mj-lt"/>
                <a:ea typeface="Osaka" charset="0"/>
                <a:cs typeface="Osaka" charset="0"/>
              </a:rPr>
              <a:t> Social Business</a:t>
            </a:r>
          </a:p>
          <a:p>
            <a:pPr marL="0" indent="0">
              <a:buFont typeface="Wingdings" pitchFamily="2" charset="2"/>
              <a:buChar char="§"/>
              <a:defRPr/>
            </a:pPr>
            <a:r>
              <a:rPr lang="en-US" sz="1400" dirty="0">
                <a:solidFill>
                  <a:schemeClr val="tx1"/>
                </a:solidFill>
                <a:latin typeface="+mj-lt"/>
                <a:ea typeface="Osaka" charset="0"/>
                <a:cs typeface="Osaka" charset="0"/>
              </a:rPr>
              <a:t>Business as a force for good </a:t>
            </a:r>
          </a:p>
          <a:p>
            <a:pPr marL="0" indent="0">
              <a:buFont typeface="Wingdings" pitchFamily="2" charset="2"/>
              <a:buChar char="§"/>
              <a:defRPr/>
            </a:pPr>
            <a:r>
              <a:rPr lang="en-US" sz="1400" dirty="0">
                <a:solidFill>
                  <a:schemeClr val="tx1"/>
                </a:solidFill>
                <a:latin typeface="+mj-lt"/>
                <a:ea typeface="Osaka" charset="0"/>
                <a:cs typeface="Osaka" charset="0"/>
              </a:rPr>
              <a:t>Business as an agent of world benefit 	</a:t>
            </a:r>
          </a:p>
          <a:p>
            <a:pPr algn="r">
              <a:buFont typeface="Wingdings" pitchFamily="2" charset="2"/>
              <a:buChar char="§"/>
              <a:defRPr/>
            </a:pPr>
            <a:endParaRPr lang="en-US" sz="1400" dirty="0">
              <a:solidFill>
                <a:schemeClr val="tx1"/>
              </a:solidFill>
              <a:latin typeface="+mj-lt"/>
              <a:ea typeface="Osaka" charset="0"/>
              <a:cs typeface="Osaka" charset="0"/>
            </a:endParaRPr>
          </a:p>
        </p:txBody>
      </p:sp>
      <p:graphicFrame>
        <p:nvGraphicFramePr>
          <p:cNvPr id="9" name="Content Placeholder 8"/>
          <p:cNvGraphicFramePr>
            <a:graphicFrameLocks/>
          </p:cNvGraphicFramePr>
          <p:nvPr>
            <p:extLst>
              <p:ext uri="{D42A27DB-BD31-4B8C-83A1-F6EECF244321}">
                <p14:modId xmlns:p14="http://schemas.microsoft.com/office/powerpoint/2010/main" val="1574944761"/>
              </p:ext>
            </p:extLst>
          </p:nvPr>
        </p:nvGraphicFramePr>
        <p:xfrm>
          <a:off x="648680" y="4057151"/>
          <a:ext cx="7846640" cy="14428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10" name="Straight Connector 9"/>
          <p:cNvCxnSpPr/>
          <p:nvPr/>
        </p:nvCxnSpPr>
        <p:spPr bwMode="auto">
          <a:xfrm rot="5400000">
            <a:off x="1954203" y="2802235"/>
            <a:ext cx="2500331" cy="2"/>
          </a:xfrm>
          <a:prstGeom prst="line">
            <a:avLst/>
          </a:prstGeom>
          <a:solidFill>
            <a:schemeClr val="accent1"/>
          </a:solidFill>
          <a:ln w="22225" cap="flat" cmpd="sng" algn="ctr">
            <a:solidFill>
              <a:srgbClr val="800000"/>
            </a:solidFill>
            <a:prstDash val="solid"/>
            <a:round/>
            <a:headEnd type="none" w="med" len="med"/>
            <a:tailEnd type="none" w="med" len="med"/>
          </a:ln>
          <a:effectLst/>
        </p:spPr>
      </p:cxnSp>
      <p:cxnSp>
        <p:nvCxnSpPr>
          <p:cNvPr id="16" name="Straight Connector 15"/>
          <p:cNvCxnSpPr/>
          <p:nvPr/>
        </p:nvCxnSpPr>
        <p:spPr bwMode="auto">
          <a:xfrm rot="5400000">
            <a:off x="4525972" y="2802235"/>
            <a:ext cx="2500331" cy="2"/>
          </a:xfrm>
          <a:prstGeom prst="line">
            <a:avLst/>
          </a:prstGeom>
          <a:solidFill>
            <a:schemeClr val="accent1"/>
          </a:solidFill>
          <a:ln w="22225" cap="flat" cmpd="sng" algn="ctr">
            <a:solidFill>
              <a:srgbClr val="800000"/>
            </a:solidFill>
            <a:prstDash val="solid"/>
            <a:round/>
            <a:headEnd type="none" w="med" len="med"/>
            <a:tailEnd type="none" w="med" len="med"/>
          </a:ln>
          <a:effectLst/>
        </p:spPr>
      </p:cxnSp>
      <p:sp>
        <p:nvSpPr>
          <p:cNvPr id="18" name="Title 1"/>
          <p:cNvSpPr>
            <a:spLocks noGrp="1"/>
          </p:cNvSpPr>
          <p:nvPr>
            <p:ph type="title"/>
          </p:nvPr>
        </p:nvSpPr>
        <p:spPr>
          <a:xfrm>
            <a:off x="250825" y="333375"/>
            <a:ext cx="8569617" cy="685800"/>
          </a:xfrm>
        </p:spPr>
        <p:txBody>
          <a:bodyPr>
            <a:normAutofit fontScale="90000"/>
          </a:bodyPr>
          <a:lstStyle/>
          <a:p>
            <a:r>
              <a:rPr lang="en-GB" dirty="0"/>
              <a:t>From a narrow view to a broad  view of business responsibilities </a:t>
            </a:r>
            <a:endParaRPr lang="en-US" dirty="0"/>
          </a:p>
        </p:txBody>
      </p:sp>
    </p:spTree>
    <p:extLst>
      <p:ext uri="{BB962C8B-B14F-4D97-AF65-F5344CB8AC3E}">
        <p14:creationId xmlns:p14="http://schemas.microsoft.com/office/powerpoint/2010/main" val="18414201"/>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11266">
                                            <p:txEl>
                                              <p:pRg st="0" end="0"/>
                                            </p:txEl>
                                          </p:spTgt>
                                        </p:tgtEl>
                                        <p:attrNameLst>
                                          <p:attrName>style.visibility</p:attrName>
                                        </p:attrNameLst>
                                      </p:cBhvr>
                                      <p:to>
                                        <p:strVal val="visible"/>
                                      </p:to>
                                    </p:set>
                                    <p:anim calcmode="lin" valueType="num">
                                      <p:cBhvr>
                                        <p:cTn id="7" dur="1000" fill="hold"/>
                                        <p:tgtEl>
                                          <p:spTgt spid="11266">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11266">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11266">
                                            <p:txEl>
                                              <p:pRg st="0" end="0"/>
                                            </p:txEl>
                                          </p:spTgt>
                                        </p:tgtEl>
                                      </p:cBhvr>
                                    </p:animEffect>
                                  </p:childTnLst>
                                </p:cTn>
                              </p:par>
                              <p:par>
                                <p:cTn id="10" presetID="55" presetClass="entr" presetSubtype="0" fill="hold" grpId="0" nodeType="withEffect">
                                  <p:stCondLst>
                                    <p:cond delay="0"/>
                                  </p:stCondLst>
                                  <p:childTnLst>
                                    <p:set>
                                      <p:cBhvr>
                                        <p:cTn id="11" dur="1" fill="hold">
                                          <p:stCondLst>
                                            <p:cond delay="0"/>
                                          </p:stCondLst>
                                        </p:cTn>
                                        <p:tgtEl>
                                          <p:spTgt spid="11267">
                                            <p:txEl>
                                              <p:pRg st="0" end="0"/>
                                            </p:txEl>
                                          </p:spTgt>
                                        </p:tgtEl>
                                        <p:attrNameLst>
                                          <p:attrName>style.visibility</p:attrName>
                                        </p:attrNameLst>
                                      </p:cBhvr>
                                      <p:to>
                                        <p:strVal val="visible"/>
                                      </p:to>
                                    </p:set>
                                    <p:anim calcmode="lin" valueType="num">
                                      <p:cBhvr>
                                        <p:cTn id="12" dur="1000" fill="hold"/>
                                        <p:tgtEl>
                                          <p:spTgt spid="11267">
                                            <p:txEl>
                                              <p:pRg st="0" end="0"/>
                                            </p:txEl>
                                          </p:spTgt>
                                        </p:tgtEl>
                                        <p:attrNameLst>
                                          <p:attrName>ppt_w</p:attrName>
                                        </p:attrNameLst>
                                      </p:cBhvr>
                                      <p:tavLst>
                                        <p:tav tm="0">
                                          <p:val>
                                            <p:strVal val="#ppt_w*0.70"/>
                                          </p:val>
                                        </p:tav>
                                        <p:tav tm="100000">
                                          <p:val>
                                            <p:strVal val="#ppt_w"/>
                                          </p:val>
                                        </p:tav>
                                      </p:tavLst>
                                    </p:anim>
                                    <p:anim calcmode="lin" valueType="num">
                                      <p:cBhvr>
                                        <p:cTn id="13" dur="1000" fill="hold"/>
                                        <p:tgtEl>
                                          <p:spTgt spid="11267">
                                            <p:txEl>
                                              <p:pRg st="0" end="0"/>
                                            </p:txEl>
                                          </p:spTgt>
                                        </p:tgtEl>
                                        <p:attrNameLst>
                                          <p:attrName>ppt_h</p:attrName>
                                        </p:attrNameLst>
                                      </p:cBhvr>
                                      <p:tavLst>
                                        <p:tav tm="0">
                                          <p:val>
                                            <p:strVal val="#ppt_h"/>
                                          </p:val>
                                        </p:tav>
                                        <p:tav tm="100000">
                                          <p:val>
                                            <p:strVal val="#ppt_h"/>
                                          </p:val>
                                        </p:tav>
                                      </p:tavLst>
                                    </p:anim>
                                    <p:animEffect transition="in" filter="fade">
                                      <p:cBhvr>
                                        <p:cTn id="14" dur="1000"/>
                                        <p:tgtEl>
                                          <p:spTgt spid="11267">
                                            <p:txEl>
                                              <p:pRg st="0" end="0"/>
                                            </p:txEl>
                                          </p:spTgt>
                                        </p:tgtEl>
                                      </p:cBhvr>
                                    </p:animEffect>
                                  </p:childTnLst>
                                </p:cTn>
                              </p:par>
                              <p:par>
                                <p:cTn id="15" presetID="55" presetClass="entr" presetSubtype="0" fill="hold" grpId="0" nodeType="withEffect">
                                  <p:stCondLst>
                                    <p:cond delay="0"/>
                                  </p:stCondLst>
                                  <p:childTnLst>
                                    <p:set>
                                      <p:cBhvr>
                                        <p:cTn id="16" dur="1" fill="hold">
                                          <p:stCondLst>
                                            <p:cond delay="0"/>
                                          </p:stCondLst>
                                        </p:cTn>
                                        <p:tgtEl>
                                          <p:spTgt spid="11267">
                                            <p:txEl>
                                              <p:pRg st="1" end="1"/>
                                            </p:txEl>
                                          </p:spTgt>
                                        </p:tgtEl>
                                        <p:attrNameLst>
                                          <p:attrName>style.visibility</p:attrName>
                                        </p:attrNameLst>
                                      </p:cBhvr>
                                      <p:to>
                                        <p:strVal val="visible"/>
                                      </p:to>
                                    </p:set>
                                    <p:anim calcmode="lin" valueType="num">
                                      <p:cBhvr>
                                        <p:cTn id="17" dur="1000" fill="hold"/>
                                        <p:tgtEl>
                                          <p:spTgt spid="11267">
                                            <p:txEl>
                                              <p:pRg st="1" end="1"/>
                                            </p:txEl>
                                          </p:spTgt>
                                        </p:tgtEl>
                                        <p:attrNameLst>
                                          <p:attrName>ppt_w</p:attrName>
                                        </p:attrNameLst>
                                      </p:cBhvr>
                                      <p:tavLst>
                                        <p:tav tm="0">
                                          <p:val>
                                            <p:strVal val="#ppt_w*0.70"/>
                                          </p:val>
                                        </p:tav>
                                        <p:tav tm="100000">
                                          <p:val>
                                            <p:strVal val="#ppt_w"/>
                                          </p:val>
                                        </p:tav>
                                      </p:tavLst>
                                    </p:anim>
                                    <p:anim calcmode="lin" valueType="num">
                                      <p:cBhvr>
                                        <p:cTn id="18" dur="1000" fill="hold"/>
                                        <p:tgtEl>
                                          <p:spTgt spid="11267">
                                            <p:txEl>
                                              <p:pRg st="1" end="1"/>
                                            </p:txEl>
                                          </p:spTgt>
                                        </p:tgtEl>
                                        <p:attrNameLst>
                                          <p:attrName>ppt_h</p:attrName>
                                        </p:attrNameLst>
                                      </p:cBhvr>
                                      <p:tavLst>
                                        <p:tav tm="0">
                                          <p:val>
                                            <p:strVal val="#ppt_h"/>
                                          </p:val>
                                        </p:tav>
                                        <p:tav tm="100000">
                                          <p:val>
                                            <p:strVal val="#ppt_h"/>
                                          </p:val>
                                        </p:tav>
                                      </p:tavLst>
                                    </p:anim>
                                    <p:animEffect transition="in" filter="fade">
                                      <p:cBhvr>
                                        <p:cTn id="19" dur="1000"/>
                                        <p:tgtEl>
                                          <p:spTgt spid="11267">
                                            <p:txEl>
                                              <p:pRg st="1" end="1"/>
                                            </p:txEl>
                                          </p:spTgt>
                                        </p:tgtEl>
                                      </p:cBhvr>
                                    </p:animEffect>
                                  </p:childTnLst>
                                </p:cTn>
                              </p:par>
                            </p:childTnLst>
                          </p:cTn>
                        </p:par>
                      </p:childTnLst>
                    </p:cTn>
                  </p:par>
                  <p:par>
                    <p:cTn id="20" fill="hold" nodeType="clickPar">
                      <p:stCondLst>
                        <p:cond delay="indefinite"/>
                      </p:stCondLst>
                      <p:childTnLst>
                        <p:par>
                          <p:cTn id="21" fill="hold" nodeType="withGroup">
                            <p:stCondLst>
                              <p:cond delay="0"/>
                            </p:stCondLst>
                            <p:childTnLst>
                              <p:par>
                                <p:cTn id="22" presetID="55" presetClass="entr" presetSubtype="0" fill="hold" grpId="0" nodeType="clickEffect">
                                  <p:stCondLst>
                                    <p:cond delay="0"/>
                                  </p:stCondLst>
                                  <p:childTnLst>
                                    <p:set>
                                      <p:cBhvr>
                                        <p:cTn id="23" dur="1" fill="hold">
                                          <p:stCondLst>
                                            <p:cond delay="0"/>
                                          </p:stCondLst>
                                        </p:cTn>
                                        <p:tgtEl>
                                          <p:spTgt spid="5125">
                                            <p:txEl>
                                              <p:pRg st="0" end="0"/>
                                            </p:txEl>
                                          </p:spTgt>
                                        </p:tgtEl>
                                        <p:attrNameLst>
                                          <p:attrName>style.visibility</p:attrName>
                                        </p:attrNameLst>
                                      </p:cBhvr>
                                      <p:to>
                                        <p:strVal val="visible"/>
                                      </p:to>
                                    </p:set>
                                    <p:anim calcmode="lin" valueType="num">
                                      <p:cBhvr>
                                        <p:cTn id="24" dur="1000" fill="hold"/>
                                        <p:tgtEl>
                                          <p:spTgt spid="5125">
                                            <p:txEl>
                                              <p:pRg st="0" end="0"/>
                                            </p:txEl>
                                          </p:spTgt>
                                        </p:tgtEl>
                                        <p:attrNameLst>
                                          <p:attrName>ppt_w</p:attrName>
                                        </p:attrNameLst>
                                      </p:cBhvr>
                                      <p:tavLst>
                                        <p:tav tm="0">
                                          <p:val>
                                            <p:strVal val="#ppt_w*0.70"/>
                                          </p:val>
                                        </p:tav>
                                        <p:tav tm="100000">
                                          <p:val>
                                            <p:strVal val="#ppt_w"/>
                                          </p:val>
                                        </p:tav>
                                      </p:tavLst>
                                    </p:anim>
                                    <p:anim calcmode="lin" valueType="num">
                                      <p:cBhvr>
                                        <p:cTn id="25" dur="1000" fill="hold"/>
                                        <p:tgtEl>
                                          <p:spTgt spid="5125">
                                            <p:txEl>
                                              <p:pRg st="0" end="0"/>
                                            </p:txEl>
                                          </p:spTgt>
                                        </p:tgtEl>
                                        <p:attrNameLst>
                                          <p:attrName>ppt_h</p:attrName>
                                        </p:attrNameLst>
                                      </p:cBhvr>
                                      <p:tavLst>
                                        <p:tav tm="0">
                                          <p:val>
                                            <p:strVal val="#ppt_h"/>
                                          </p:val>
                                        </p:tav>
                                        <p:tav tm="100000">
                                          <p:val>
                                            <p:strVal val="#ppt_h"/>
                                          </p:val>
                                        </p:tav>
                                      </p:tavLst>
                                    </p:anim>
                                    <p:animEffect transition="in" filter="fade">
                                      <p:cBhvr>
                                        <p:cTn id="26" dur="1000"/>
                                        <p:tgtEl>
                                          <p:spTgt spid="5125">
                                            <p:txEl>
                                              <p:pRg st="0" end="0"/>
                                            </p:txEl>
                                          </p:spTgt>
                                        </p:tgtEl>
                                      </p:cBhvr>
                                    </p:animEffect>
                                  </p:childTnLst>
                                </p:cTn>
                              </p:par>
                              <p:par>
                                <p:cTn id="27" presetID="55" presetClass="entr" presetSubtype="0" fill="hold" grpId="0" nodeType="withEffect">
                                  <p:stCondLst>
                                    <p:cond delay="0"/>
                                  </p:stCondLst>
                                  <p:childTnLst>
                                    <p:set>
                                      <p:cBhvr>
                                        <p:cTn id="28" dur="1" fill="hold">
                                          <p:stCondLst>
                                            <p:cond delay="0"/>
                                          </p:stCondLst>
                                        </p:cTn>
                                        <p:tgtEl>
                                          <p:spTgt spid="5126">
                                            <p:txEl>
                                              <p:pRg st="0" end="0"/>
                                            </p:txEl>
                                          </p:spTgt>
                                        </p:tgtEl>
                                        <p:attrNameLst>
                                          <p:attrName>style.visibility</p:attrName>
                                        </p:attrNameLst>
                                      </p:cBhvr>
                                      <p:to>
                                        <p:strVal val="visible"/>
                                      </p:to>
                                    </p:set>
                                    <p:anim calcmode="lin" valueType="num">
                                      <p:cBhvr>
                                        <p:cTn id="29" dur="1000" fill="hold"/>
                                        <p:tgtEl>
                                          <p:spTgt spid="5126">
                                            <p:txEl>
                                              <p:pRg st="0" end="0"/>
                                            </p:txEl>
                                          </p:spTgt>
                                        </p:tgtEl>
                                        <p:attrNameLst>
                                          <p:attrName>ppt_w</p:attrName>
                                        </p:attrNameLst>
                                      </p:cBhvr>
                                      <p:tavLst>
                                        <p:tav tm="0">
                                          <p:val>
                                            <p:strVal val="#ppt_w*0.70"/>
                                          </p:val>
                                        </p:tav>
                                        <p:tav tm="100000">
                                          <p:val>
                                            <p:strVal val="#ppt_w"/>
                                          </p:val>
                                        </p:tav>
                                      </p:tavLst>
                                    </p:anim>
                                    <p:anim calcmode="lin" valueType="num">
                                      <p:cBhvr>
                                        <p:cTn id="30" dur="1000" fill="hold"/>
                                        <p:tgtEl>
                                          <p:spTgt spid="5126">
                                            <p:txEl>
                                              <p:pRg st="0" end="0"/>
                                            </p:txEl>
                                          </p:spTgt>
                                        </p:tgtEl>
                                        <p:attrNameLst>
                                          <p:attrName>ppt_h</p:attrName>
                                        </p:attrNameLst>
                                      </p:cBhvr>
                                      <p:tavLst>
                                        <p:tav tm="0">
                                          <p:val>
                                            <p:strVal val="#ppt_h"/>
                                          </p:val>
                                        </p:tav>
                                        <p:tav tm="100000">
                                          <p:val>
                                            <p:strVal val="#ppt_h"/>
                                          </p:val>
                                        </p:tav>
                                      </p:tavLst>
                                    </p:anim>
                                    <p:animEffect transition="in" filter="fade">
                                      <p:cBhvr>
                                        <p:cTn id="31" dur="1000"/>
                                        <p:tgtEl>
                                          <p:spTgt spid="5126">
                                            <p:txEl>
                                              <p:pRg st="0" end="0"/>
                                            </p:txEl>
                                          </p:spTgt>
                                        </p:tgtEl>
                                      </p:cBhvr>
                                    </p:animEffect>
                                  </p:childTnLst>
                                </p:cTn>
                              </p:par>
                            </p:childTnLst>
                          </p:cTn>
                        </p:par>
                      </p:childTnLst>
                    </p:cTn>
                  </p:par>
                  <p:par>
                    <p:cTn id="32" fill="hold" nodeType="clickPar">
                      <p:stCondLst>
                        <p:cond delay="indefinite"/>
                      </p:stCondLst>
                      <p:childTnLst>
                        <p:par>
                          <p:cTn id="33" fill="hold" nodeType="withGroup">
                            <p:stCondLst>
                              <p:cond delay="0"/>
                            </p:stCondLst>
                            <p:childTnLst>
                              <p:par>
                                <p:cTn id="34" presetID="55" presetClass="entr" presetSubtype="0" fill="hold" grpId="0" nodeType="clickEffect">
                                  <p:stCondLst>
                                    <p:cond delay="0"/>
                                  </p:stCondLst>
                                  <p:childTnLst>
                                    <p:set>
                                      <p:cBhvr>
                                        <p:cTn id="35" dur="1" fill="hold">
                                          <p:stCondLst>
                                            <p:cond delay="0"/>
                                          </p:stCondLst>
                                        </p:cTn>
                                        <p:tgtEl>
                                          <p:spTgt spid="12">
                                            <p:txEl>
                                              <p:pRg st="0" end="0"/>
                                            </p:txEl>
                                          </p:spTgt>
                                        </p:tgtEl>
                                        <p:attrNameLst>
                                          <p:attrName>style.visibility</p:attrName>
                                        </p:attrNameLst>
                                      </p:cBhvr>
                                      <p:to>
                                        <p:strVal val="visible"/>
                                      </p:to>
                                    </p:set>
                                    <p:anim calcmode="lin" valueType="num">
                                      <p:cBhvr>
                                        <p:cTn id="36" dur="1000" fill="hold"/>
                                        <p:tgtEl>
                                          <p:spTgt spid="12">
                                            <p:txEl>
                                              <p:pRg st="0" end="0"/>
                                            </p:txEl>
                                          </p:spTgt>
                                        </p:tgtEl>
                                        <p:attrNameLst>
                                          <p:attrName>ppt_w</p:attrName>
                                        </p:attrNameLst>
                                      </p:cBhvr>
                                      <p:tavLst>
                                        <p:tav tm="0">
                                          <p:val>
                                            <p:strVal val="#ppt_w*0.70"/>
                                          </p:val>
                                        </p:tav>
                                        <p:tav tm="100000">
                                          <p:val>
                                            <p:strVal val="#ppt_w"/>
                                          </p:val>
                                        </p:tav>
                                      </p:tavLst>
                                    </p:anim>
                                    <p:anim calcmode="lin" valueType="num">
                                      <p:cBhvr>
                                        <p:cTn id="37" dur="1000" fill="hold"/>
                                        <p:tgtEl>
                                          <p:spTgt spid="12">
                                            <p:txEl>
                                              <p:pRg st="0" end="0"/>
                                            </p:txEl>
                                          </p:spTgt>
                                        </p:tgtEl>
                                        <p:attrNameLst>
                                          <p:attrName>ppt_h</p:attrName>
                                        </p:attrNameLst>
                                      </p:cBhvr>
                                      <p:tavLst>
                                        <p:tav tm="0">
                                          <p:val>
                                            <p:strVal val="#ppt_h"/>
                                          </p:val>
                                        </p:tav>
                                        <p:tav tm="100000">
                                          <p:val>
                                            <p:strVal val="#ppt_h"/>
                                          </p:val>
                                        </p:tav>
                                      </p:tavLst>
                                    </p:anim>
                                    <p:animEffect transition="in" filter="fade">
                                      <p:cBhvr>
                                        <p:cTn id="38" dur="1000"/>
                                        <p:tgtEl>
                                          <p:spTgt spid="12">
                                            <p:txEl>
                                              <p:pRg st="0" end="0"/>
                                            </p:txEl>
                                          </p:spTgt>
                                        </p:tgtEl>
                                      </p:cBhvr>
                                    </p:animEffect>
                                  </p:childTnLst>
                                </p:cTn>
                              </p:par>
                              <p:par>
                                <p:cTn id="39" presetID="55" presetClass="entr" presetSubtype="0" fill="hold" grpId="0" nodeType="withEffect">
                                  <p:stCondLst>
                                    <p:cond delay="0"/>
                                  </p:stCondLst>
                                  <p:childTnLst>
                                    <p:set>
                                      <p:cBhvr>
                                        <p:cTn id="40" dur="1" fill="hold">
                                          <p:stCondLst>
                                            <p:cond delay="0"/>
                                          </p:stCondLst>
                                        </p:cTn>
                                        <p:tgtEl>
                                          <p:spTgt spid="13"/>
                                        </p:tgtEl>
                                        <p:attrNameLst>
                                          <p:attrName>style.visibility</p:attrName>
                                        </p:attrNameLst>
                                      </p:cBhvr>
                                      <p:to>
                                        <p:strVal val="visible"/>
                                      </p:to>
                                    </p:set>
                                    <p:anim calcmode="lin" valueType="num">
                                      <p:cBhvr>
                                        <p:cTn id="41" dur="1000" fill="hold"/>
                                        <p:tgtEl>
                                          <p:spTgt spid="13"/>
                                        </p:tgtEl>
                                        <p:attrNameLst>
                                          <p:attrName>ppt_w</p:attrName>
                                        </p:attrNameLst>
                                      </p:cBhvr>
                                      <p:tavLst>
                                        <p:tav tm="0">
                                          <p:val>
                                            <p:strVal val="#ppt_w*0.70"/>
                                          </p:val>
                                        </p:tav>
                                        <p:tav tm="100000">
                                          <p:val>
                                            <p:strVal val="#ppt_w"/>
                                          </p:val>
                                        </p:tav>
                                      </p:tavLst>
                                    </p:anim>
                                    <p:anim calcmode="lin" valueType="num">
                                      <p:cBhvr>
                                        <p:cTn id="42" dur="1000" fill="hold"/>
                                        <p:tgtEl>
                                          <p:spTgt spid="13"/>
                                        </p:tgtEl>
                                        <p:attrNameLst>
                                          <p:attrName>ppt_h</p:attrName>
                                        </p:attrNameLst>
                                      </p:cBhvr>
                                      <p:tavLst>
                                        <p:tav tm="0">
                                          <p:val>
                                            <p:strVal val="#ppt_h"/>
                                          </p:val>
                                        </p:tav>
                                        <p:tav tm="100000">
                                          <p:val>
                                            <p:strVal val="#ppt_h"/>
                                          </p:val>
                                        </p:tav>
                                      </p:tavLst>
                                    </p:anim>
                                    <p:animEffect transition="in" filter="fade">
                                      <p:cBhvr>
                                        <p:cTn id="43" dur="1000"/>
                                        <p:tgtEl>
                                          <p:spTgt spid="13"/>
                                        </p:tgtEl>
                                      </p:cBhvr>
                                    </p:animEffect>
                                  </p:childTnLst>
                                </p:cTn>
                              </p:par>
                            </p:childTnLst>
                          </p:cTn>
                        </p:par>
                      </p:childTnLst>
                    </p:cTn>
                  </p:par>
                  <p:par>
                    <p:cTn id="44" fill="hold" nodeType="clickPar">
                      <p:stCondLst>
                        <p:cond delay="indefinite"/>
                      </p:stCondLst>
                      <p:childTnLst>
                        <p:par>
                          <p:cTn id="45" fill="hold" nodeType="withGroup">
                            <p:stCondLst>
                              <p:cond delay="0"/>
                            </p:stCondLst>
                            <p:childTnLst>
                              <p:par>
                                <p:cTn id="46" presetID="22" presetClass="entr" presetSubtype="8" fill="hold" grpId="0" nodeType="clickEffect">
                                  <p:stCondLst>
                                    <p:cond delay="0"/>
                                  </p:stCondLst>
                                  <p:childTnLst>
                                    <p:set>
                                      <p:cBhvr>
                                        <p:cTn id="47" dur="1" fill="hold">
                                          <p:stCondLst>
                                            <p:cond delay="0"/>
                                          </p:stCondLst>
                                        </p:cTn>
                                        <p:tgtEl>
                                          <p:spTgt spid="9"/>
                                        </p:tgtEl>
                                        <p:attrNameLst>
                                          <p:attrName>style.visibility</p:attrName>
                                        </p:attrNameLst>
                                      </p:cBhvr>
                                      <p:to>
                                        <p:strVal val="visible"/>
                                      </p:to>
                                    </p:set>
                                    <p:animEffect transition="in" filter="wipe(left)">
                                      <p:cBhvr>
                                        <p:cTn id="48"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build="p"/>
      <p:bldP spid="11267" grpId="0" build="p"/>
      <p:bldP spid="5125" grpId="0" build="p"/>
      <p:bldP spid="5126" grpId="0" build="p"/>
      <p:bldP spid="12" grpId="0" build="p"/>
      <p:bldP spid="13" grpId="0"/>
      <p:bldGraphic spid="9" grpId="0">
        <p:bldAsOne/>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itle 1"/>
          <p:cNvSpPr>
            <a:spLocks noGrp="1"/>
          </p:cNvSpPr>
          <p:nvPr>
            <p:ph type="title"/>
          </p:nvPr>
        </p:nvSpPr>
        <p:spPr>
          <a:xfrm>
            <a:off x="457200" y="-34078"/>
            <a:ext cx="8229600" cy="1143000"/>
          </a:xfrm>
        </p:spPr>
        <p:txBody>
          <a:bodyPr/>
          <a:lstStyle/>
          <a:p>
            <a:r>
              <a:rPr lang="en-US" dirty="0"/>
              <a:t>Drivers for Change</a:t>
            </a:r>
          </a:p>
        </p:txBody>
      </p:sp>
      <p:graphicFrame>
        <p:nvGraphicFramePr>
          <p:cNvPr id="9" name="Content Placeholder 4"/>
          <p:cNvGraphicFramePr>
            <a:graphicFrameLocks noGrp="1"/>
          </p:cNvGraphicFramePr>
          <p:nvPr>
            <p:ph idx="1"/>
            <p:extLst>
              <p:ext uri="{D42A27DB-BD31-4B8C-83A1-F6EECF244321}">
                <p14:modId xmlns:p14="http://schemas.microsoft.com/office/powerpoint/2010/main" val="49496713"/>
              </p:ext>
            </p:extLst>
          </p:nvPr>
        </p:nvGraphicFramePr>
        <p:xfrm>
          <a:off x="685800" y="980728"/>
          <a:ext cx="7772400" cy="46116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4465464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9">
                                            <p:graphicEl>
                                              <a:dgm id="{AF015E63-F33A-2F46-BCA0-4B21E879330D}"/>
                                            </p:graphicEl>
                                          </p:spTgt>
                                        </p:tgtEl>
                                        <p:attrNameLst>
                                          <p:attrName>style.visibility</p:attrName>
                                        </p:attrNameLst>
                                      </p:cBhvr>
                                      <p:to>
                                        <p:strVal val="visible"/>
                                      </p:to>
                                    </p:set>
                                    <p:anim calcmode="lin" valueType="num">
                                      <p:cBhvr>
                                        <p:cTn id="7" dur="1000" fill="hold"/>
                                        <p:tgtEl>
                                          <p:spTgt spid="9">
                                            <p:graphicEl>
                                              <a:dgm id="{AF015E63-F33A-2F46-BCA0-4B21E879330D}"/>
                                            </p:graphicEl>
                                          </p:spTgt>
                                        </p:tgtEl>
                                        <p:attrNameLst>
                                          <p:attrName>ppt_w</p:attrName>
                                        </p:attrNameLst>
                                      </p:cBhvr>
                                      <p:tavLst>
                                        <p:tav tm="0">
                                          <p:val>
                                            <p:strVal val="#ppt_w*0.70"/>
                                          </p:val>
                                        </p:tav>
                                        <p:tav tm="100000">
                                          <p:val>
                                            <p:strVal val="#ppt_w"/>
                                          </p:val>
                                        </p:tav>
                                      </p:tavLst>
                                    </p:anim>
                                    <p:anim calcmode="lin" valueType="num">
                                      <p:cBhvr>
                                        <p:cTn id="8" dur="1000" fill="hold"/>
                                        <p:tgtEl>
                                          <p:spTgt spid="9">
                                            <p:graphicEl>
                                              <a:dgm id="{AF015E63-F33A-2F46-BCA0-4B21E879330D}"/>
                                            </p:graphicEl>
                                          </p:spTgt>
                                        </p:tgtEl>
                                        <p:attrNameLst>
                                          <p:attrName>ppt_h</p:attrName>
                                        </p:attrNameLst>
                                      </p:cBhvr>
                                      <p:tavLst>
                                        <p:tav tm="0">
                                          <p:val>
                                            <p:strVal val="#ppt_h"/>
                                          </p:val>
                                        </p:tav>
                                        <p:tav tm="100000">
                                          <p:val>
                                            <p:strVal val="#ppt_h"/>
                                          </p:val>
                                        </p:tav>
                                      </p:tavLst>
                                    </p:anim>
                                    <p:animEffect transition="in" filter="fade">
                                      <p:cBhvr>
                                        <p:cTn id="9" dur="1000"/>
                                        <p:tgtEl>
                                          <p:spTgt spid="9">
                                            <p:graphicEl>
                                              <a:dgm id="{AF015E63-F33A-2F46-BCA0-4B21E879330D}"/>
                                            </p:graphicEl>
                                          </p:spTgt>
                                        </p:tgtEl>
                                      </p:cBhvr>
                                    </p:animEffect>
                                  </p:childTnLst>
                                </p:cTn>
                              </p:par>
                              <p:par>
                                <p:cTn id="10" presetID="55" presetClass="entr" presetSubtype="0" fill="hold" grpId="0" nodeType="withEffect">
                                  <p:stCondLst>
                                    <p:cond delay="0"/>
                                  </p:stCondLst>
                                  <p:childTnLst>
                                    <p:set>
                                      <p:cBhvr>
                                        <p:cTn id="11" dur="1" fill="hold">
                                          <p:stCondLst>
                                            <p:cond delay="0"/>
                                          </p:stCondLst>
                                        </p:cTn>
                                        <p:tgtEl>
                                          <p:spTgt spid="9">
                                            <p:graphicEl>
                                              <a:dgm id="{E2FF68AD-CE8E-7440-8605-507D02647B93}"/>
                                            </p:graphicEl>
                                          </p:spTgt>
                                        </p:tgtEl>
                                        <p:attrNameLst>
                                          <p:attrName>style.visibility</p:attrName>
                                        </p:attrNameLst>
                                      </p:cBhvr>
                                      <p:to>
                                        <p:strVal val="visible"/>
                                      </p:to>
                                    </p:set>
                                    <p:anim calcmode="lin" valueType="num">
                                      <p:cBhvr>
                                        <p:cTn id="12" dur="1000" fill="hold"/>
                                        <p:tgtEl>
                                          <p:spTgt spid="9">
                                            <p:graphicEl>
                                              <a:dgm id="{E2FF68AD-CE8E-7440-8605-507D02647B93}"/>
                                            </p:graphicEl>
                                          </p:spTgt>
                                        </p:tgtEl>
                                        <p:attrNameLst>
                                          <p:attrName>ppt_w</p:attrName>
                                        </p:attrNameLst>
                                      </p:cBhvr>
                                      <p:tavLst>
                                        <p:tav tm="0">
                                          <p:val>
                                            <p:strVal val="#ppt_w*0.70"/>
                                          </p:val>
                                        </p:tav>
                                        <p:tav tm="100000">
                                          <p:val>
                                            <p:strVal val="#ppt_w"/>
                                          </p:val>
                                        </p:tav>
                                      </p:tavLst>
                                    </p:anim>
                                    <p:anim calcmode="lin" valueType="num">
                                      <p:cBhvr>
                                        <p:cTn id="13" dur="1000" fill="hold"/>
                                        <p:tgtEl>
                                          <p:spTgt spid="9">
                                            <p:graphicEl>
                                              <a:dgm id="{E2FF68AD-CE8E-7440-8605-507D02647B93}"/>
                                            </p:graphicEl>
                                          </p:spTgt>
                                        </p:tgtEl>
                                        <p:attrNameLst>
                                          <p:attrName>ppt_h</p:attrName>
                                        </p:attrNameLst>
                                      </p:cBhvr>
                                      <p:tavLst>
                                        <p:tav tm="0">
                                          <p:val>
                                            <p:strVal val="#ppt_h"/>
                                          </p:val>
                                        </p:tav>
                                        <p:tav tm="100000">
                                          <p:val>
                                            <p:strVal val="#ppt_h"/>
                                          </p:val>
                                        </p:tav>
                                      </p:tavLst>
                                    </p:anim>
                                    <p:animEffect transition="in" filter="fade">
                                      <p:cBhvr>
                                        <p:cTn id="14" dur="1000"/>
                                        <p:tgtEl>
                                          <p:spTgt spid="9">
                                            <p:graphicEl>
                                              <a:dgm id="{E2FF68AD-CE8E-7440-8605-507D02647B93}"/>
                                            </p:graphicEl>
                                          </p:spTgt>
                                        </p:tgtEl>
                                      </p:cBhvr>
                                    </p:animEffect>
                                  </p:childTnLst>
                                </p:cTn>
                              </p:par>
                            </p:childTnLst>
                          </p:cTn>
                        </p:par>
                      </p:childTnLst>
                    </p:cTn>
                  </p:par>
                  <p:par>
                    <p:cTn id="15" fill="hold">
                      <p:stCondLst>
                        <p:cond delay="indefinite"/>
                      </p:stCondLst>
                      <p:childTnLst>
                        <p:par>
                          <p:cTn id="16" fill="hold">
                            <p:stCondLst>
                              <p:cond delay="0"/>
                            </p:stCondLst>
                            <p:childTnLst>
                              <p:par>
                                <p:cTn id="17" presetID="55" presetClass="entr" presetSubtype="0" fill="hold" grpId="0" nodeType="clickEffect">
                                  <p:stCondLst>
                                    <p:cond delay="0"/>
                                  </p:stCondLst>
                                  <p:childTnLst>
                                    <p:set>
                                      <p:cBhvr>
                                        <p:cTn id="18" dur="1" fill="hold">
                                          <p:stCondLst>
                                            <p:cond delay="0"/>
                                          </p:stCondLst>
                                        </p:cTn>
                                        <p:tgtEl>
                                          <p:spTgt spid="9">
                                            <p:graphicEl>
                                              <a:dgm id="{86B64349-634E-A040-BBF7-7001D2089A14}"/>
                                            </p:graphicEl>
                                          </p:spTgt>
                                        </p:tgtEl>
                                        <p:attrNameLst>
                                          <p:attrName>style.visibility</p:attrName>
                                        </p:attrNameLst>
                                      </p:cBhvr>
                                      <p:to>
                                        <p:strVal val="visible"/>
                                      </p:to>
                                    </p:set>
                                    <p:anim calcmode="lin" valueType="num">
                                      <p:cBhvr>
                                        <p:cTn id="19" dur="1000" fill="hold"/>
                                        <p:tgtEl>
                                          <p:spTgt spid="9">
                                            <p:graphicEl>
                                              <a:dgm id="{86B64349-634E-A040-BBF7-7001D2089A14}"/>
                                            </p:graphicEl>
                                          </p:spTgt>
                                        </p:tgtEl>
                                        <p:attrNameLst>
                                          <p:attrName>ppt_w</p:attrName>
                                        </p:attrNameLst>
                                      </p:cBhvr>
                                      <p:tavLst>
                                        <p:tav tm="0">
                                          <p:val>
                                            <p:strVal val="#ppt_w*0.70"/>
                                          </p:val>
                                        </p:tav>
                                        <p:tav tm="100000">
                                          <p:val>
                                            <p:strVal val="#ppt_w"/>
                                          </p:val>
                                        </p:tav>
                                      </p:tavLst>
                                    </p:anim>
                                    <p:anim calcmode="lin" valueType="num">
                                      <p:cBhvr>
                                        <p:cTn id="20" dur="1000" fill="hold"/>
                                        <p:tgtEl>
                                          <p:spTgt spid="9">
                                            <p:graphicEl>
                                              <a:dgm id="{86B64349-634E-A040-BBF7-7001D2089A14}"/>
                                            </p:graphicEl>
                                          </p:spTgt>
                                        </p:tgtEl>
                                        <p:attrNameLst>
                                          <p:attrName>ppt_h</p:attrName>
                                        </p:attrNameLst>
                                      </p:cBhvr>
                                      <p:tavLst>
                                        <p:tav tm="0">
                                          <p:val>
                                            <p:strVal val="#ppt_h"/>
                                          </p:val>
                                        </p:tav>
                                        <p:tav tm="100000">
                                          <p:val>
                                            <p:strVal val="#ppt_h"/>
                                          </p:val>
                                        </p:tav>
                                      </p:tavLst>
                                    </p:anim>
                                    <p:animEffect transition="in" filter="fade">
                                      <p:cBhvr>
                                        <p:cTn id="21" dur="1000"/>
                                        <p:tgtEl>
                                          <p:spTgt spid="9">
                                            <p:graphicEl>
                                              <a:dgm id="{86B64349-634E-A040-BBF7-7001D2089A14}"/>
                                            </p:graphicEl>
                                          </p:spTgt>
                                        </p:tgtEl>
                                      </p:cBhvr>
                                    </p:animEffect>
                                  </p:childTnLst>
                                </p:cTn>
                              </p:par>
                              <p:par>
                                <p:cTn id="22" presetID="55" presetClass="entr" presetSubtype="0" fill="hold" grpId="0" nodeType="withEffect">
                                  <p:stCondLst>
                                    <p:cond delay="0"/>
                                  </p:stCondLst>
                                  <p:childTnLst>
                                    <p:set>
                                      <p:cBhvr>
                                        <p:cTn id="23" dur="1" fill="hold">
                                          <p:stCondLst>
                                            <p:cond delay="0"/>
                                          </p:stCondLst>
                                        </p:cTn>
                                        <p:tgtEl>
                                          <p:spTgt spid="9">
                                            <p:graphicEl>
                                              <a:dgm id="{FECD620E-ED4D-5844-B31B-E29B2D194B6E}"/>
                                            </p:graphicEl>
                                          </p:spTgt>
                                        </p:tgtEl>
                                        <p:attrNameLst>
                                          <p:attrName>style.visibility</p:attrName>
                                        </p:attrNameLst>
                                      </p:cBhvr>
                                      <p:to>
                                        <p:strVal val="visible"/>
                                      </p:to>
                                    </p:set>
                                    <p:anim calcmode="lin" valueType="num">
                                      <p:cBhvr>
                                        <p:cTn id="24" dur="1000" fill="hold"/>
                                        <p:tgtEl>
                                          <p:spTgt spid="9">
                                            <p:graphicEl>
                                              <a:dgm id="{FECD620E-ED4D-5844-B31B-E29B2D194B6E}"/>
                                            </p:graphicEl>
                                          </p:spTgt>
                                        </p:tgtEl>
                                        <p:attrNameLst>
                                          <p:attrName>ppt_w</p:attrName>
                                        </p:attrNameLst>
                                      </p:cBhvr>
                                      <p:tavLst>
                                        <p:tav tm="0">
                                          <p:val>
                                            <p:strVal val="#ppt_w*0.70"/>
                                          </p:val>
                                        </p:tav>
                                        <p:tav tm="100000">
                                          <p:val>
                                            <p:strVal val="#ppt_w"/>
                                          </p:val>
                                        </p:tav>
                                      </p:tavLst>
                                    </p:anim>
                                    <p:anim calcmode="lin" valueType="num">
                                      <p:cBhvr>
                                        <p:cTn id="25" dur="1000" fill="hold"/>
                                        <p:tgtEl>
                                          <p:spTgt spid="9">
                                            <p:graphicEl>
                                              <a:dgm id="{FECD620E-ED4D-5844-B31B-E29B2D194B6E}"/>
                                            </p:graphicEl>
                                          </p:spTgt>
                                        </p:tgtEl>
                                        <p:attrNameLst>
                                          <p:attrName>ppt_h</p:attrName>
                                        </p:attrNameLst>
                                      </p:cBhvr>
                                      <p:tavLst>
                                        <p:tav tm="0">
                                          <p:val>
                                            <p:strVal val="#ppt_h"/>
                                          </p:val>
                                        </p:tav>
                                        <p:tav tm="100000">
                                          <p:val>
                                            <p:strVal val="#ppt_h"/>
                                          </p:val>
                                        </p:tav>
                                      </p:tavLst>
                                    </p:anim>
                                    <p:animEffect transition="in" filter="fade">
                                      <p:cBhvr>
                                        <p:cTn id="26" dur="1000"/>
                                        <p:tgtEl>
                                          <p:spTgt spid="9">
                                            <p:graphicEl>
                                              <a:dgm id="{FECD620E-ED4D-5844-B31B-E29B2D194B6E}"/>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55" presetClass="entr" presetSubtype="0" fill="hold" grpId="0" nodeType="clickEffect">
                                  <p:stCondLst>
                                    <p:cond delay="0"/>
                                  </p:stCondLst>
                                  <p:childTnLst>
                                    <p:set>
                                      <p:cBhvr>
                                        <p:cTn id="30" dur="1" fill="hold">
                                          <p:stCondLst>
                                            <p:cond delay="0"/>
                                          </p:stCondLst>
                                        </p:cTn>
                                        <p:tgtEl>
                                          <p:spTgt spid="9">
                                            <p:graphicEl>
                                              <a:dgm id="{E97AAD72-C9C4-B44F-BF68-144B3C497307}"/>
                                            </p:graphicEl>
                                          </p:spTgt>
                                        </p:tgtEl>
                                        <p:attrNameLst>
                                          <p:attrName>style.visibility</p:attrName>
                                        </p:attrNameLst>
                                      </p:cBhvr>
                                      <p:to>
                                        <p:strVal val="visible"/>
                                      </p:to>
                                    </p:set>
                                    <p:anim calcmode="lin" valueType="num">
                                      <p:cBhvr>
                                        <p:cTn id="31" dur="1000" fill="hold"/>
                                        <p:tgtEl>
                                          <p:spTgt spid="9">
                                            <p:graphicEl>
                                              <a:dgm id="{E97AAD72-C9C4-B44F-BF68-144B3C497307}"/>
                                            </p:graphicEl>
                                          </p:spTgt>
                                        </p:tgtEl>
                                        <p:attrNameLst>
                                          <p:attrName>ppt_w</p:attrName>
                                        </p:attrNameLst>
                                      </p:cBhvr>
                                      <p:tavLst>
                                        <p:tav tm="0">
                                          <p:val>
                                            <p:strVal val="#ppt_w*0.70"/>
                                          </p:val>
                                        </p:tav>
                                        <p:tav tm="100000">
                                          <p:val>
                                            <p:strVal val="#ppt_w"/>
                                          </p:val>
                                        </p:tav>
                                      </p:tavLst>
                                    </p:anim>
                                    <p:anim calcmode="lin" valueType="num">
                                      <p:cBhvr>
                                        <p:cTn id="32" dur="1000" fill="hold"/>
                                        <p:tgtEl>
                                          <p:spTgt spid="9">
                                            <p:graphicEl>
                                              <a:dgm id="{E97AAD72-C9C4-B44F-BF68-144B3C497307}"/>
                                            </p:graphicEl>
                                          </p:spTgt>
                                        </p:tgtEl>
                                        <p:attrNameLst>
                                          <p:attrName>ppt_h</p:attrName>
                                        </p:attrNameLst>
                                      </p:cBhvr>
                                      <p:tavLst>
                                        <p:tav tm="0">
                                          <p:val>
                                            <p:strVal val="#ppt_h"/>
                                          </p:val>
                                        </p:tav>
                                        <p:tav tm="100000">
                                          <p:val>
                                            <p:strVal val="#ppt_h"/>
                                          </p:val>
                                        </p:tav>
                                      </p:tavLst>
                                    </p:anim>
                                    <p:animEffect transition="in" filter="fade">
                                      <p:cBhvr>
                                        <p:cTn id="33" dur="1000"/>
                                        <p:tgtEl>
                                          <p:spTgt spid="9">
                                            <p:graphicEl>
                                              <a:dgm id="{E97AAD72-C9C4-B44F-BF68-144B3C497307}"/>
                                            </p:graphicEl>
                                          </p:spTgt>
                                        </p:tgtEl>
                                      </p:cBhvr>
                                    </p:animEffect>
                                  </p:childTnLst>
                                </p:cTn>
                              </p:par>
                              <p:par>
                                <p:cTn id="34" presetID="55" presetClass="entr" presetSubtype="0" fill="hold" grpId="0" nodeType="withEffect">
                                  <p:stCondLst>
                                    <p:cond delay="0"/>
                                  </p:stCondLst>
                                  <p:childTnLst>
                                    <p:set>
                                      <p:cBhvr>
                                        <p:cTn id="35" dur="1" fill="hold">
                                          <p:stCondLst>
                                            <p:cond delay="0"/>
                                          </p:stCondLst>
                                        </p:cTn>
                                        <p:tgtEl>
                                          <p:spTgt spid="9">
                                            <p:graphicEl>
                                              <a:dgm id="{37116D10-537F-8545-830F-009A318A6A46}"/>
                                            </p:graphicEl>
                                          </p:spTgt>
                                        </p:tgtEl>
                                        <p:attrNameLst>
                                          <p:attrName>style.visibility</p:attrName>
                                        </p:attrNameLst>
                                      </p:cBhvr>
                                      <p:to>
                                        <p:strVal val="visible"/>
                                      </p:to>
                                    </p:set>
                                    <p:anim calcmode="lin" valueType="num">
                                      <p:cBhvr>
                                        <p:cTn id="36" dur="1000" fill="hold"/>
                                        <p:tgtEl>
                                          <p:spTgt spid="9">
                                            <p:graphicEl>
                                              <a:dgm id="{37116D10-537F-8545-830F-009A318A6A46}"/>
                                            </p:graphicEl>
                                          </p:spTgt>
                                        </p:tgtEl>
                                        <p:attrNameLst>
                                          <p:attrName>ppt_w</p:attrName>
                                        </p:attrNameLst>
                                      </p:cBhvr>
                                      <p:tavLst>
                                        <p:tav tm="0">
                                          <p:val>
                                            <p:strVal val="#ppt_w*0.70"/>
                                          </p:val>
                                        </p:tav>
                                        <p:tav tm="100000">
                                          <p:val>
                                            <p:strVal val="#ppt_w"/>
                                          </p:val>
                                        </p:tav>
                                      </p:tavLst>
                                    </p:anim>
                                    <p:anim calcmode="lin" valueType="num">
                                      <p:cBhvr>
                                        <p:cTn id="37" dur="1000" fill="hold"/>
                                        <p:tgtEl>
                                          <p:spTgt spid="9">
                                            <p:graphicEl>
                                              <a:dgm id="{37116D10-537F-8545-830F-009A318A6A46}"/>
                                            </p:graphicEl>
                                          </p:spTgt>
                                        </p:tgtEl>
                                        <p:attrNameLst>
                                          <p:attrName>ppt_h</p:attrName>
                                        </p:attrNameLst>
                                      </p:cBhvr>
                                      <p:tavLst>
                                        <p:tav tm="0">
                                          <p:val>
                                            <p:strVal val="#ppt_h"/>
                                          </p:val>
                                        </p:tav>
                                        <p:tav tm="100000">
                                          <p:val>
                                            <p:strVal val="#ppt_h"/>
                                          </p:val>
                                        </p:tav>
                                      </p:tavLst>
                                    </p:anim>
                                    <p:animEffect transition="in" filter="fade">
                                      <p:cBhvr>
                                        <p:cTn id="38" dur="1000"/>
                                        <p:tgtEl>
                                          <p:spTgt spid="9">
                                            <p:graphicEl>
                                              <a:dgm id="{37116D10-537F-8545-830F-009A318A6A46}"/>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55" presetClass="entr" presetSubtype="0" fill="hold" grpId="0" nodeType="clickEffect">
                                  <p:stCondLst>
                                    <p:cond delay="0"/>
                                  </p:stCondLst>
                                  <p:childTnLst>
                                    <p:set>
                                      <p:cBhvr>
                                        <p:cTn id="42" dur="1" fill="hold">
                                          <p:stCondLst>
                                            <p:cond delay="0"/>
                                          </p:stCondLst>
                                        </p:cTn>
                                        <p:tgtEl>
                                          <p:spTgt spid="9">
                                            <p:graphicEl>
                                              <a:dgm id="{3CB3EF5D-8A8F-534B-8237-0D26A727E7F2}"/>
                                            </p:graphicEl>
                                          </p:spTgt>
                                        </p:tgtEl>
                                        <p:attrNameLst>
                                          <p:attrName>style.visibility</p:attrName>
                                        </p:attrNameLst>
                                      </p:cBhvr>
                                      <p:to>
                                        <p:strVal val="visible"/>
                                      </p:to>
                                    </p:set>
                                    <p:anim calcmode="lin" valueType="num">
                                      <p:cBhvr>
                                        <p:cTn id="43" dur="1000" fill="hold"/>
                                        <p:tgtEl>
                                          <p:spTgt spid="9">
                                            <p:graphicEl>
                                              <a:dgm id="{3CB3EF5D-8A8F-534B-8237-0D26A727E7F2}"/>
                                            </p:graphicEl>
                                          </p:spTgt>
                                        </p:tgtEl>
                                        <p:attrNameLst>
                                          <p:attrName>ppt_w</p:attrName>
                                        </p:attrNameLst>
                                      </p:cBhvr>
                                      <p:tavLst>
                                        <p:tav tm="0">
                                          <p:val>
                                            <p:strVal val="#ppt_w*0.70"/>
                                          </p:val>
                                        </p:tav>
                                        <p:tav tm="100000">
                                          <p:val>
                                            <p:strVal val="#ppt_w"/>
                                          </p:val>
                                        </p:tav>
                                      </p:tavLst>
                                    </p:anim>
                                    <p:anim calcmode="lin" valueType="num">
                                      <p:cBhvr>
                                        <p:cTn id="44" dur="1000" fill="hold"/>
                                        <p:tgtEl>
                                          <p:spTgt spid="9">
                                            <p:graphicEl>
                                              <a:dgm id="{3CB3EF5D-8A8F-534B-8237-0D26A727E7F2}"/>
                                            </p:graphicEl>
                                          </p:spTgt>
                                        </p:tgtEl>
                                        <p:attrNameLst>
                                          <p:attrName>ppt_h</p:attrName>
                                        </p:attrNameLst>
                                      </p:cBhvr>
                                      <p:tavLst>
                                        <p:tav tm="0">
                                          <p:val>
                                            <p:strVal val="#ppt_h"/>
                                          </p:val>
                                        </p:tav>
                                        <p:tav tm="100000">
                                          <p:val>
                                            <p:strVal val="#ppt_h"/>
                                          </p:val>
                                        </p:tav>
                                      </p:tavLst>
                                    </p:anim>
                                    <p:animEffect transition="in" filter="fade">
                                      <p:cBhvr>
                                        <p:cTn id="45" dur="1000"/>
                                        <p:tgtEl>
                                          <p:spTgt spid="9">
                                            <p:graphicEl>
                                              <a:dgm id="{3CB3EF5D-8A8F-534B-8237-0D26A727E7F2}"/>
                                            </p:graphicEl>
                                          </p:spTgt>
                                        </p:tgtEl>
                                      </p:cBhvr>
                                    </p:animEffect>
                                  </p:childTnLst>
                                </p:cTn>
                              </p:par>
                              <p:par>
                                <p:cTn id="46" presetID="55" presetClass="entr" presetSubtype="0" fill="hold" grpId="0" nodeType="withEffect">
                                  <p:stCondLst>
                                    <p:cond delay="0"/>
                                  </p:stCondLst>
                                  <p:childTnLst>
                                    <p:set>
                                      <p:cBhvr>
                                        <p:cTn id="47" dur="1" fill="hold">
                                          <p:stCondLst>
                                            <p:cond delay="0"/>
                                          </p:stCondLst>
                                        </p:cTn>
                                        <p:tgtEl>
                                          <p:spTgt spid="9">
                                            <p:graphicEl>
                                              <a:dgm id="{800BAC79-F11D-284F-B969-45E390024F0A}"/>
                                            </p:graphicEl>
                                          </p:spTgt>
                                        </p:tgtEl>
                                        <p:attrNameLst>
                                          <p:attrName>style.visibility</p:attrName>
                                        </p:attrNameLst>
                                      </p:cBhvr>
                                      <p:to>
                                        <p:strVal val="visible"/>
                                      </p:to>
                                    </p:set>
                                    <p:anim calcmode="lin" valueType="num">
                                      <p:cBhvr>
                                        <p:cTn id="48" dur="1000" fill="hold"/>
                                        <p:tgtEl>
                                          <p:spTgt spid="9">
                                            <p:graphicEl>
                                              <a:dgm id="{800BAC79-F11D-284F-B969-45E390024F0A}"/>
                                            </p:graphicEl>
                                          </p:spTgt>
                                        </p:tgtEl>
                                        <p:attrNameLst>
                                          <p:attrName>ppt_w</p:attrName>
                                        </p:attrNameLst>
                                      </p:cBhvr>
                                      <p:tavLst>
                                        <p:tav tm="0">
                                          <p:val>
                                            <p:strVal val="#ppt_w*0.70"/>
                                          </p:val>
                                        </p:tav>
                                        <p:tav tm="100000">
                                          <p:val>
                                            <p:strVal val="#ppt_w"/>
                                          </p:val>
                                        </p:tav>
                                      </p:tavLst>
                                    </p:anim>
                                    <p:anim calcmode="lin" valueType="num">
                                      <p:cBhvr>
                                        <p:cTn id="49" dur="1000" fill="hold"/>
                                        <p:tgtEl>
                                          <p:spTgt spid="9">
                                            <p:graphicEl>
                                              <a:dgm id="{800BAC79-F11D-284F-B969-45E390024F0A}"/>
                                            </p:graphicEl>
                                          </p:spTgt>
                                        </p:tgtEl>
                                        <p:attrNameLst>
                                          <p:attrName>ppt_h</p:attrName>
                                        </p:attrNameLst>
                                      </p:cBhvr>
                                      <p:tavLst>
                                        <p:tav tm="0">
                                          <p:val>
                                            <p:strVal val="#ppt_h"/>
                                          </p:val>
                                        </p:tav>
                                        <p:tav tm="100000">
                                          <p:val>
                                            <p:strVal val="#ppt_h"/>
                                          </p:val>
                                        </p:tav>
                                      </p:tavLst>
                                    </p:anim>
                                    <p:animEffect transition="in" filter="fade">
                                      <p:cBhvr>
                                        <p:cTn id="50" dur="1000"/>
                                        <p:tgtEl>
                                          <p:spTgt spid="9">
                                            <p:graphicEl>
                                              <a:dgm id="{800BAC79-F11D-284F-B969-45E390024F0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706090"/>
          </a:xfrm>
        </p:spPr>
        <p:txBody>
          <a:bodyPr>
            <a:normAutofit/>
          </a:bodyPr>
          <a:lstStyle/>
          <a:p>
            <a:pPr algn="l"/>
            <a:r>
              <a:rPr lang="en-US" sz="3200" dirty="0"/>
              <a:t>Some concluding comments on CSR </a:t>
            </a:r>
          </a:p>
        </p:txBody>
      </p:sp>
      <p:sp>
        <p:nvSpPr>
          <p:cNvPr id="6" name="Content Placeholder 5"/>
          <p:cNvSpPr>
            <a:spLocks noGrp="1"/>
          </p:cNvSpPr>
          <p:nvPr>
            <p:ph idx="1"/>
          </p:nvPr>
        </p:nvSpPr>
        <p:spPr>
          <a:xfrm>
            <a:off x="390364" y="1008437"/>
            <a:ext cx="8363272" cy="4940843"/>
          </a:xfrm>
        </p:spPr>
        <p:txBody>
          <a:bodyPr>
            <a:normAutofit fontScale="70000" lnSpcReduction="20000"/>
          </a:bodyPr>
          <a:lstStyle/>
          <a:p>
            <a:pPr marL="285750" indent="-285750">
              <a:buFont typeface="Wingdings" charset="2"/>
              <a:buChar char="v"/>
            </a:pPr>
            <a:r>
              <a:rPr lang="en-GB" sz="3400" dirty="0"/>
              <a:t>CSR is important because it sets a </a:t>
            </a:r>
            <a:r>
              <a:rPr lang="en-GB" sz="3400" b="1" dirty="0"/>
              <a:t>direction</a:t>
            </a:r>
            <a:r>
              <a:rPr lang="en-GB" sz="3400" dirty="0"/>
              <a:t> for business to behave in the interest of our global society and all stakeholders; because it can address the growing criticism on extreme capitalism; and because it yields great benefits to everyone. </a:t>
            </a:r>
            <a:endParaRPr lang="en-US" sz="3400" dirty="0"/>
          </a:p>
          <a:p>
            <a:pPr marL="285750" indent="-285750">
              <a:buFont typeface="Wingdings" charset="2"/>
              <a:buChar char="v"/>
            </a:pPr>
            <a:r>
              <a:rPr lang="en-GB" sz="3400" dirty="0"/>
              <a:t>There are many definitions of CSR that demonstrate that business holds </a:t>
            </a:r>
            <a:r>
              <a:rPr lang="en-GB" sz="3400" b="1" dirty="0"/>
              <a:t>other responsibilities in addition to profit maximisation</a:t>
            </a:r>
            <a:r>
              <a:rPr lang="en-GB" sz="3400" dirty="0"/>
              <a:t>. However, what kind of responsibilities, the focus of CSR and the position of the company as a passive or active player, varies between these definitions. </a:t>
            </a:r>
          </a:p>
          <a:p>
            <a:pPr marL="285750" indent="-285750">
              <a:buFont typeface="Wingdings" charset="2"/>
              <a:buChar char="v"/>
            </a:pPr>
            <a:r>
              <a:rPr lang="en-GB" sz="3400" dirty="0"/>
              <a:t>The brief history of CSR thought demonstrates a growing interest in the role of business in </a:t>
            </a:r>
            <a:r>
              <a:rPr lang="en-GB" sz="3400" b="1" dirty="0"/>
              <a:t>society</a:t>
            </a:r>
            <a:r>
              <a:rPr lang="en-GB" sz="3400" dirty="0"/>
              <a:t>, its morality and consequences and a shift from the narrow view of business responsibilities to a broad view. </a:t>
            </a:r>
          </a:p>
          <a:p>
            <a:pPr marL="285750" indent="-285750">
              <a:buFont typeface="Wingdings" charset="2"/>
              <a:buChar char="v"/>
            </a:pPr>
            <a:endParaRPr lang="en-US" dirty="0"/>
          </a:p>
        </p:txBody>
      </p:sp>
    </p:spTree>
    <p:extLst>
      <p:ext uri="{BB962C8B-B14F-4D97-AF65-F5344CB8AC3E}">
        <p14:creationId xmlns:p14="http://schemas.microsoft.com/office/powerpoint/2010/main" val="127692517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86E7726-155A-8747-9A8A-1BD16D4B63F7}"/>
              </a:ext>
            </a:extLst>
          </p:cNvPr>
          <p:cNvSpPr/>
          <p:nvPr/>
        </p:nvSpPr>
        <p:spPr>
          <a:xfrm>
            <a:off x="251520" y="404664"/>
            <a:ext cx="8460940" cy="5139869"/>
          </a:xfrm>
          <a:prstGeom prst="rect">
            <a:avLst/>
          </a:prstGeom>
        </p:spPr>
        <p:txBody>
          <a:bodyPr wrap="square">
            <a:spAutoFit/>
          </a:bodyPr>
          <a:lstStyle/>
          <a:p>
            <a:pPr algn="just"/>
            <a:r>
              <a:rPr lang="en-GB" sz="4000" b="1" dirty="0">
                <a:solidFill>
                  <a:srgbClr val="000000"/>
                </a:solidFill>
                <a:latin typeface="Display Regular"/>
              </a:rPr>
              <a:t>Impact on hospitality industry</a:t>
            </a:r>
          </a:p>
          <a:p>
            <a:pPr algn="just"/>
            <a:endParaRPr lang="en-GB" dirty="0">
              <a:solidFill>
                <a:srgbClr val="000000"/>
              </a:solidFill>
              <a:latin typeface="Open Sans"/>
            </a:endParaRPr>
          </a:p>
          <a:p>
            <a:pPr algn="just"/>
            <a:r>
              <a:rPr lang="en-GB" b="1" dirty="0">
                <a:solidFill>
                  <a:srgbClr val="000000"/>
                </a:solidFill>
                <a:latin typeface="Open Sans"/>
              </a:rPr>
              <a:t>Environmental</a:t>
            </a:r>
            <a:r>
              <a:rPr lang="en-GB" dirty="0">
                <a:solidFill>
                  <a:srgbClr val="000000"/>
                </a:solidFill>
                <a:latin typeface="Open Sans"/>
              </a:rPr>
              <a:t> policies are on the agenda for all businesses and rethinking hospitality as a sustainable practice is becoming an increasingly urgent matter. Indeed, the hospitality sector is known for its outsized environmental impact.</a:t>
            </a:r>
          </a:p>
          <a:p>
            <a:pPr algn="just"/>
            <a:endParaRPr lang="en-GB" dirty="0">
              <a:solidFill>
                <a:srgbClr val="000000"/>
              </a:solidFill>
              <a:latin typeface="Open Sans"/>
            </a:endParaRPr>
          </a:p>
          <a:p>
            <a:pPr algn="just"/>
            <a:r>
              <a:rPr lang="en-GB" dirty="0">
                <a:solidFill>
                  <a:srgbClr val="000000"/>
                </a:solidFill>
                <a:latin typeface="Open Sans"/>
              </a:rPr>
              <a:t>Thus, hoteliers have shifted their focus to </a:t>
            </a:r>
            <a:r>
              <a:rPr lang="en-GB" b="1" dirty="0">
                <a:solidFill>
                  <a:srgbClr val="000000"/>
                </a:solidFill>
                <a:latin typeface="Open Sans"/>
              </a:rPr>
              <a:t>sustainability</a:t>
            </a:r>
            <a:r>
              <a:rPr lang="en-GB" dirty="0">
                <a:solidFill>
                  <a:srgbClr val="000000"/>
                </a:solidFill>
                <a:latin typeface="Open Sans"/>
              </a:rPr>
              <a:t> and its challenges, as they begin to realize that making greener choices will benefit them because meeting their customers’ appetite for a more “conscious consumerism” is simply good business.</a:t>
            </a:r>
          </a:p>
          <a:p>
            <a:pPr algn="just"/>
            <a:endParaRPr lang="en-GB" dirty="0">
              <a:solidFill>
                <a:srgbClr val="000000"/>
              </a:solidFill>
              <a:latin typeface="Open Sans"/>
            </a:endParaRPr>
          </a:p>
          <a:p>
            <a:pPr algn="just"/>
            <a:r>
              <a:rPr lang="en-GB" dirty="0">
                <a:solidFill>
                  <a:srgbClr val="000000"/>
                </a:solidFill>
                <a:latin typeface="Open Sans"/>
              </a:rPr>
              <a:t>This is why </a:t>
            </a:r>
            <a:r>
              <a:rPr lang="en-GB" b="1" dirty="0">
                <a:solidFill>
                  <a:srgbClr val="000000"/>
                </a:solidFill>
                <a:latin typeface="Open Sans"/>
              </a:rPr>
              <a:t>Corporate Social Responsibility</a:t>
            </a:r>
            <a:r>
              <a:rPr lang="en-GB" dirty="0">
                <a:solidFill>
                  <a:srgbClr val="000000"/>
                </a:solidFill>
                <a:latin typeface="Open Sans"/>
              </a:rPr>
              <a:t> has emerged as an indispensable priority for business leaders around the world. </a:t>
            </a:r>
            <a:r>
              <a:rPr lang="en-GB" b="1" dirty="0">
                <a:solidFill>
                  <a:srgbClr val="000000"/>
                </a:solidFill>
                <a:latin typeface="Open Sans"/>
              </a:rPr>
              <a:t>CSR</a:t>
            </a:r>
            <a:r>
              <a:rPr lang="en-GB" dirty="0">
                <a:solidFill>
                  <a:srgbClr val="000000"/>
                </a:solidFill>
                <a:latin typeface="Open Sans"/>
              </a:rPr>
              <a:t> means that a company is implementing socially responsible practices into its business and is responsible for its actions related to society, based on a triple bottom-line approach: people (community), planet (environment) and ethics. </a:t>
            </a:r>
          </a:p>
        </p:txBody>
      </p:sp>
    </p:spTree>
    <p:extLst>
      <p:ext uri="{BB962C8B-B14F-4D97-AF65-F5344CB8AC3E}">
        <p14:creationId xmlns:p14="http://schemas.microsoft.com/office/powerpoint/2010/main" val="421306600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Logo&#10;&#10;Description automatically generated">
            <a:extLst>
              <a:ext uri="{FF2B5EF4-FFF2-40B4-BE49-F238E27FC236}">
                <a16:creationId xmlns:a16="http://schemas.microsoft.com/office/drawing/2014/main" id="{2FF1CAC1-8181-8E4B-8B83-4AEC567CF49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952414" y="502453"/>
            <a:ext cx="4191586" cy="2264420"/>
          </a:xfrm>
          <a:prstGeom prst="rect">
            <a:avLst/>
          </a:prstGeom>
        </p:spPr>
      </p:pic>
      <p:pic>
        <p:nvPicPr>
          <p:cNvPr id="6" name="Content Placeholder 4" descr="Sunburst chart&#10;&#10;Description automatically generated">
            <a:extLst>
              <a:ext uri="{FF2B5EF4-FFF2-40B4-BE49-F238E27FC236}">
                <a16:creationId xmlns:a16="http://schemas.microsoft.com/office/drawing/2014/main" id="{A0E49445-E40C-5B4C-9BDC-2D75A18FBA6B}"/>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39256" t="27885" r="38430" b="38579"/>
          <a:stretch/>
        </p:blipFill>
        <p:spPr>
          <a:xfrm>
            <a:off x="323528" y="198525"/>
            <a:ext cx="793183" cy="763806"/>
          </a:xfrm>
          <a:prstGeom prst="rect">
            <a:avLst/>
          </a:prstGeom>
        </p:spPr>
      </p:pic>
      <p:sp>
        <p:nvSpPr>
          <p:cNvPr id="3" name="Content Placeholder 2">
            <a:extLst>
              <a:ext uri="{FF2B5EF4-FFF2-40B4-BE49-F238E27FC236}">
                <a16:creationId xmlns:a16="http://schemas.microsoft.com/office/drawing/2014/main" id="{7F66C6A7-AC19-E343-A475-292D448C9849}"/>
              </a:ext>
            </a:extLst>
          </p:cNvPr>
          <p:cNvSpPr>
            <a:spLocks noGrp="1"/>
          </p:cNvSpPr>
          <p:nvPr>
            <p:ph idx="1"/>
          </p:nvPr>
        </p:nvSpPr>
        <p:spPr>
          <a:xfrm>
            <a:off x="107504" y="1032382"/>
            <a:ext cx="5400600" cy="4628865"/>
          </a:xfrm>
        </p:spPr>
        <p:txBody>
          <a:bodyPr>
            <a:noAutofit/>
          </a:bodyPr>
          <a:lstStyle/>
          <a:p>
            <a:pPr marL="0" indent="0" algn="just">
              <a:buNone/>
            </a:pPr>
            <a:r>
              <a:rPr lang="en-GB" sz="1900" b="1" i="1" dirty="0"/>
              <a:t>Accor</a:t>
            </a:r>
            <a:r>
              <a:rPr lang="en-GB" sz="1900" b="1" dirty="0"/>
              <a:t> has been the leading hotel chain in its sustainable effort.</a:t>
            </a:r>
            <a:r>
              <a:rPr lang="en-GB" sz="1900" dirty="0"/>
              <a:t> Their "Planet 21" initiative was launched in 2011 and addresses 10 of the 17 SDGs.</a:t>
            </a:r>
          </a:p>
          <a:p>
            <a:pPr marL="0" indent="0" algn="just">
              <a:buNone/>
            </a:pPr>
            <a:endParaRPr lang="en-GB" sz="1900" dirty="0"/>
          </a:p>
          <a:p>
            <a:pPr marL="0" indent="0" algn="just">
              <a:buNone/>
            </a:pPr>
            <a:r>
              <a:rPr lang="en-GB" sz="1900" dirty="0"/>
              <a:t>In response, both </a:t>
            </a:r>
            <a:r>
              <a:rPr lang="en-GB" sz="1900" b="1" dirty="0"/>
              <a:t>Marriott</a:t>
            </a:r>
            <a:r>
              <a:rPr lang="en-GB" sz="1900" dirty="0"/>
              <a:t> and </a:t>
            </a:r>
            <a:r>
              <a:rPr lang="en-GB" sz="1900" b="1" dirty="0"/>
              <a:t>Hilton</a:t>
            </a:r>
            <a:r>
              <a:rPr lang="en-GB" sz="1900" dirty="0"/>
              <a:t> launched their own sustainability projects aimed to address the SDGs in 2018. Marriott is the leader in providing transparency regarding each property's efforts and has pledged for the goal "that by 2020, each property will have a 'Serve 360' section on their website with specific hotel impact metrics". </a:t>
            </a:r>
            <a:r>
              <a:rPr lang="en-GB" sz="1900" b="1" dirty="0"/>
              <a:t>Accor</a:t>
            </a:r>
            <a:r>
              <a:rPr lang="en-GB" sz="1900" dirty="0"/>
              <a:t> and </a:t>
            </a:r>
            <a:r>
              <a:rPr lang="en-GB" sz="1900" b="1" dirty="0"/>
              <a:t>Hilton </a:t>
            </a:r>
            <a:r>
              <a:rPr lang="en-GB" sz="1900" dirty="0"/>
              <a:t>also aim to provide property-wide transparent data in the future.</a:t>
            </a:r>
          </a:p>
          <a:p>
            <a:pPr marL="0" indent="0" algn="just">
              <a:buNone/>
            </a:pPr>
            <a:endParaRPr lang="en-GB" sz="1800" dirty="0"/>
          </a:p>
        </p:txBody>
      </p:sp>
      <p:sp>
        <p:nvSpPr>
          <p:cNvPr id="7" name="Title 1">
            <a:extLst>
              <a:ext uri="{FF2B5EF4-FFF2-40B4-BE49-F238E27FC236}">
                <a16:creationId xmlns:a16="http://schemas.microsoft.com/office/drawing/2014/main" id="{4A949013-AC7B-8F4B-90DD-1171EA6AD83F}"/>
              </a:ext>
            </a:extLst>
          </p:cNvPr>
          <p:cNvSpPr>
            <a:spLocks noGrp="1"/>
          </p:cNvSpPr>
          <p:nvPr>
            <p:ph type="title"/>
          </p:nvPr>
        </p:nvSpPr>
        <p:spPr>
          <a:xfrm>
            <a:off x="1187624" y="14441"/>
            <a:ext cx="8229600" cy="1143000"/>
          </a:xfrm>
        </p:spPr>
        <p:txBody>
          <a:bodyPr>
            <a:normAutofit/>
          </a:bodyPr>
          <a:lstStyle/>
          <a:p>
            <a:pPr algn="l"/>
            <a:r>
              <a:rPr lang="en-GB" sz="4000" b="1" dirty="0"/>
              <a:t>3 of the best in class …</a:t>
            </a:r>
          </a:p>
        </p:txBody>
      </p:sp>
      <p:pic>
        <p:nvPicPr>
          <p:cNvPr id="8" name="Picture 7" descr="Logo, icon&#10;&#10;Description automatically generated">
            <a:extLst>
              <a:ext uri="{FF2B5EF4-FFF2-40B4-BE49-F238E27FC236}">
                <a16:creationId xmlns:a16="http://schemas.microsoft.com/office/drawing/2014/main" id="{E4378C50-61E4-6347-AB24-3D1C618187A0}"/>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245239" y="2304578"/>
            <a:ext cx="1933735" cy="1517982"/>
          </a:xfrm>
          <a:prstGeom prst="rect">
            <a:avLst/>
          </a:prstGeom>
        </p:spPr>
      </p:pic>
      <p:pic>
        <p:nvPicPr>
          <p:cNvPr id="11" name="Picture 10" descr="Logo, icon&#10;&#10;Description automatically generated">
            <a:extLst>
              <a:ext uri="{FF2B5EF4-FFF2-40B4-BE49-F238E27FC236}">
                <a16:creationId xmlns:a16="http://schemas.microsoft.com/office/drawing/2014/main" id="{32F821E4-F48C-9046-97A3-79C12689D3C7}"/>
              </a:ext>
            </a:extLst>
          </p:cNvPr>
          <p:cNvPicPr>
            <a:picLocks noChangeAspect="1"/>
          </p:cNvPicPr>
          <p:nvPr/>
        </p:nvPicPr>
        <p:blipFill>
          <a:blip r:embed="rId8" cstate="print">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6132973" y="3973141"/>
            <a:ext cx="2158268" cy="1517982"/>
          </a:xfrm>
          <a:prstGeom prst="rect">
            <a:avLst/>
          </a:prstGeom>
        </p:spPr>
      </p:pic>
    </p:spTree>
    <p:extLst>
      <p:ext uri="{BB962C8B-B14F-4D97-AF65-F5344CB8AC3E}">
        <p14:creationId xmlns:p14="http://schemas.microsoft.com/office/powerpoint/2010/main" val="355105925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Logo&#10;&#10;Description automatically generated">
            <a:extLst>
              <a:ext uri="{FF2B5EF4-FFF2-40B4-BE49-F238E27FC236}">
                <a16:creationId xmlns:a16="http://schemas.microsoft.com/office/drawing/2014/main" id="{2FF1CAC1-8181-8E4B-8B83-4AEC567CF49F}"/>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22663" b="26861"/>
          <a:stretch/>
        </p:blipFill>
        <p:spPr>
          <a:xfrm>
            <a:off x="5148064" y="76379"/>
            <a:ext cx="3903554" cy="1064458"/>
          </a:xfrm>
          <a:prstGeom prst="rect">
            <a:avLst/>
          </a:prstGeom>
        </p:spPr>
      </p:pic>
      <p:pic>
        <p:nvPicPr>
          <p:cNvPr id="6" name="Content Placeholder 4" descr="Sunburst chart&#10;&#10;Description automatically generated">
            <a:extLst>
              <a:ext uri="{FF2B5EF4-FFF2-40B4-BE49-F238E27FC236}">
                <a16:creationId xmlns:a16="http://schemas.microsoft.com/office/drawing/2014/main" id="{A0E49445-E40C-5B4C-9BDC-2D75A18FBA6B}"/>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39256" t="27885" r="38430" b="38579"/>
          <a:stretch/>
        </p:blipFill>
        <p:spPr>
          <a:xfrm>
            <a:off x="323528" y="198525"/>
            <a:ext cx="793183" cy="763806"/>
          </a:xfrm>
          <a:prstGeom prst="rect">
            <a:avLst/>
          </a:prstGeom>
        </p:spPr>
      </p:pic>
      <p:sp>
        <p:nvSpPr>
          <p:cNvPr id="7" name="Title 1">
            <a:extLst>
              <a:ext uri="{FF2B5EF4-FFF2-40B4-BE49-F238E27FC236}">
                <a16:creationId xmlns:a16="http://schemas.microsoft.com/office/drawing/2014/main" id="{4A949013-AC7B-8F4B-90DD-1171EA6AD83F}"/>
              </a:ext>
            </a:extLst>
          </p:cNvPr>
          <p:cNvSpPr>
            <a:spLocks noGrp="1"/>
          </p:cNvSpPr>
          <p:nvPr>
            <p:ph type="title"/>
          </p:nvPr>
        </p:nvSpPr>
        <p:spPr>
          <a:xfrm>
            <a:off x="1187624" y="14441"/>
            <a:ext cx="8229600" cy="1143000"/>
          </a:xfrm>
        </p:spPr>
        <p:txBody>
          <a:bodyPr>
            <a:normAutofit/>
          </a:bodyPr>
          <a:lstStyle/>
          <a:p>
            <a:pPr algn="l"/>
            <a:r>
              <a:rPr lang="en-GB" sz="4000" b="1" dirty="0"/>
              <a:t>Best in class</a:t>
            </a:r>
          </a:p>
        </p:txBody>
      </p:sp>
      <p:pic>
        <p:nvPicPr>
          <p:cNvPr id="9" name="Online Media 8" descr="Planet 21 – the CSR program of AccorHotels">
            <a:hlinkClick r:id="" action="ppaction://media"/>
            <a:extLst>
              <a:ext uri="{FF2B5EF4-FFF2-40B4-BE49-F238E27FC236}">
                <a16:creationId xmlns:a16="http://schemas.microsoft.com/office/drawing/2014/main" id="{5158D201-AD8C-EA49-8E28-7BCD482101A9}"/>
              </a:ext>
            </a:extLst>
          </p:cNvPr>
          <p:cNvPicPr>
            <a:picLocks noRot="1" noChangeAspect="1"/>
          </p:cNvPicPr>
          <p:nvPr>
            <a:videoFile r:link="rId1"/>
          </p:nvPr>
        </p:nvPicPr>
        <p:blipFill>
          <a:blip r:embed="rId7"/>
          <a:stretch>
            <a:fillRect/>
          </a:stretch>
        </p:blipFill>
        <p:spPr>
          <a:xfrm>
            <a:off x="827584" y="1140837"/>
            <a:ext cx="7652568" cy="4323701"/>
          </a:xfrm>
          <a:prstGeom prst="rect">
            <a:avLst/>
          </a:prstGeom>
        </p:spPr>
      </p:pic>
    </p:spTree>
    <p:extLst>
      <p:ext uri="{BB962C8B-B14F-4D97-AF65-F5344CB8AC3E}">
        <p14:creationId xmlns:p14="http://schemas.microsoft.com/office/powerpoint/2010/main" val="2824418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IHG: Corporate Responsibility">
            <a:hlinkClick r:id="" action="ppaction://media"/>
            <a:extLst>
              <a:ext uri="{FF2B5EF4-FFF2-40B4-BE49-F238E27FC236}">
                <a16:creationId xmlns:a16="http://schemas.microsoft.com/office/drawing/2014/main" id="{D01720F3-7B15-624C-9642-15ABE87AA8E2}"/>
              </a:ext>
            </a:extLst>
          </p:cNvPr>
          <p:cNvPicPr>
            <a:picLocks noRot="1" noChangeAspect="1"/>
          </p:cNvPicPr>
          <p:nvPr>
            <a:videoFile r:link="rId1"/>
          </p:nvPr>
        </p:nvPicPr>
        <p:blipFill>
          <a:blip r:embed="rId4"/>
          <a:stretch>
            <a:fillRect/>
          </a:stretch>
        </p:blipFill>
        <p:spPr>
          <a:xfrm>
            <a:off x="251520" y="548680"/>
            <a:ext cx="8640960" cy="4882142"/>
          </a:xfrm>
          <a:prstGeom prst="rect">
            <a:avLst/>
          </a:prstGeom>
        </p:spPr>
      </p:pic>
    </p:spTree>
    <p:extLst>
      <p:ext uri="{BB962C8B-B14F-4D97-AF65-F5344CB8AC3E}">
        <p14:creationId xmlns:p14="http://schemas.microsoft.com/office/powerpoint/2010/main" val="3026319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Atlantica Hotels &amp; Resorts - Corporate Social Responsibility">
            <a:hlinkClick r:id="" action="ppaction://media"/>
            <a:extLst>
              <a:ext uri="{FF2B5EF4-FFF2-40B4-BE49-F238E27FC236}">
                <a16:creationId xmlns:a16="http://schemas.microsoft.com/office/drawing/2014/main" id="{97576DCB-6BD5-C640-968C-1925E1E37F6A}"/>
              </a:ext>
            </a:extLst>
          </p:cNvPr>
          <p:cNvPicPr>
            <a:picLocks noRot="1" noChangeAspect="1"/>
          </p:cNvPicPr>
          <p:nvPr>
            <a:videoFile r:link="rId1"/>
          </p:nvPr>
        </p:nvPicPr>
        <p:blipFill>
          <a:blip r:embed="rId4"/>
          <a:stretch>
            <a:fillRect/>
          </a:stretch>
        </p:blipFill>
        <p:spPr>
          <a:xfrm>
            <a:off x="425452" y="620669"/>
            <a:ext cx="8539036" cy="4824555"/>
          </a:xfrm>
          <a:prstGeom prst="rect">
            <a:avLst/>
          </a:prstGeom>
        </p:spPr>
      </p:pic>
    </p:spTree>
    <p:extLst>
      <p:ext uri="{BB962C8B-B14F-4D97-AF65-F5344CB8AC3E}">
        <p14:creationId xmlns:p14="http://schemas.microsoft.com/office/powerpoint/2010/main" val="3189713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logo&#10;&#10;Description automatically generated">
            <a:extLst>
              <a:ext uri="{FF2B5EF4-FFF2-40B4-BE49-F238E27FC236}">
                <a16:creationId xmlns:a16="http://schemas.microsoft.com/office/drawing/2014/main" id="{52ECAEF9-C709-7744-8652-086B6A37419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29872" y="120513"/>
            <a:ext cx="3073976" cy="2240587"/>
          </a:xfrm>
          <a:prstGeom prst="rect">
            <a:avLst/>
          </a:prstGeom>
        </p:spPr>
      </p:pic>
      <p:graphicFrame>
        <p:nvGraphicFramePr>
          <p:cNvPr id="5" name="Table 4">
            <a:extLst>
              <a:ext uri="{FF2B5EF4-FFF2-40B4-BE49-F238E27FC236}">
                <a16:creationId xmlns:a16="http://schemas.microsoft.com/office/drawing/2014/main" id="{5CA4EF60-EFD9-9544-BB05-A7017001D1F2}"/>
              </a:ext>
            </a:extLst>
          </p:cNvPr>
          <p:cNvGraphicFramePr>
            <a:graphicFrameLocks noGrp="1"/>
          </p:cNvGraphicFramePr>
          <p:nvPr>
            <p:extLst>
              <p:ext uri="{D42A27DB-BD31-4B8C-83A1-F6EECF244321}">
                <p14:modId xmlns:p14="http://schemas.microsoft.com/office/powerpoint/2010/main" val="3119103154"/>
              </p:ext>
            </p:extLst>
          </p:nvPr>
        </p:nvGraphicFramePr>
        <p:xfrm>
          <a:off x="3203848" y="116632"/>
          <a:ext cx="5688632" cy="5455930"/>
        </p:xfrm>
        <a:graphic>
          <a:graphicData uri="http://schemas.openxmlformats.org/drawingml/2006/table">
            <a:tbl>
              <a:tblPr/>
              <a:tblGrid>
                <a:gridCol w="1901413">
                  <a:extLst>
                    <a:ext uri="{9D8B030D-6E8A-4147-A177-3AD203B41FA5}">
                      <a16:colId xmlns:a16="http://schemas.microsoft.com/office/drawing/2014/main" val="1778655065"/>
                    </a:ext>
                  </a:extLst>
                </a:gridCol>
                <a:gridCol w="762883">
                  <a:extLst>
                    <a:ext uri="{9D8B030D-6E8A-4147-A177-3AD203B41FA5}">
                      <a16:colId xmlns:a16="http://schemas.microsoft.com/office/drawing/2014/main" val="1532292207"/>
                    </a:ext>
                  </a:extLst>
                </a:gridCol>
                <a:gridCol w="792088">
                  <a:extLst>
                    <a:ext uri="{9D8B030D-6E8A-4147-A177-3AD203B41FA5}">
                      <a16:colId xmlns:a16="http://schemas.microsoft.com/office/drawing/2014/main" val="2659588498"/>
                    </a:ext>
                  </a:extLst>
                </a:gridCol>
                <a:gridCol w="792088">
                  <a:extLst>
                    <a:ext uri="{9D8B030D-6E8A-4147-A177-3AD203B41FA5}">
                      <a16:colId xmlns:a16="http://schemas.microsoft.com/office/drawing/2014/main" val="3409791492"/>
                    </a:ext>
                  </a:extLst>
                </a:gridCol>
                <a:gridCol w="720080">
                  <a:extLst>
                    <a:ext uri="{9D8B030D-6E8A-4147-A177-3AD203B41FA5}">
                      <a16:colId xmlns:a16="http://schemas.microsoft.com/office/drawing/2014/main" val="832584950"/>
                    </a:ext>
                  </a:extLst>
                </a:gridCol>
                <a:gridCol w="720080">
                  <a:extLst>
                    <a:ext uri="{9D8B030D-6E8A-4147-A177-3AD203B41FA5}">
                      <a16:colId xmlns:a16="http://schemas.microsoft.com/office/drawing/2014/main" val="486491591"/>
                    </a:ext>
                  </a:extLst>
                </a:gridCol>
              </a:tblGrid>
              <a:tr h="315162">
                <a:tc>
                  <a:txBody>
                    <a:bodyPr/>
                    <a:lstStyle/>
                    <a:p>
                      <a:pPr algn="l"/>
                      <a:r>
                        <a:rPr lang="en-GB" sz="700" b="1" dirty="0">
                          <a:effectLst/>
                        </a:rPr>
                        <a:t>Company</a:t>
                      </a:r>
                      <a:endParaRPr lang="en-GB" sz="700" dirty="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Environment</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Communities</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Employees</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Infrastructures</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Partners</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56539034"/>
                  </a:ext>
                </a:extLst>
              </a:tr>
              <a:tr h="454661">
                <a:tc>
                  <a:txBody>
                    <a:bodyPr/>
                    <a:lstStyle/>
                    <a:p>
                      <a:r>
                        <a:rPr lang="en-GB" sz="700" b="1">
                          <a:effectLst/>
                        </a:rPr>
                        <a:t>1. Hilton (</a:t>
                      </a:r>
                      <a:r>
                        <a:rPr lang="en-GB" sz="700" b="1" u="sng">
                          <a:solidFill>
                            <a:srgbClr val="BA9B55"/>
                          </a:solidFill>
                          <a:effectLst/>
                          <a:hlinkClick r:id="rId5"/>
                        </a:rPr>
                        <a:t>CSR practices</a:t>
                      </a:r>
                      <a:r>
                        <a:rPr lang="en-GB" sz="700" b="1">
                          <a:effectLst/>
                        </a:rPr>
                        <a:t>)</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 </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 </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 </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5503008"/>
                  </a:ext>
                </a:extLst>
              </a:tr>
              <a:tr h="454661">
                <a:tc>
                  <a:txBody>
                    <a:bodyPr/>
                    <a:lstStyle/>
                    <a:p>
                      <a:r>
                        <a:rPr lang="en-GB" sz="700" b="1">
                          <a:effectLst/>
                        </a:rPr>
                        <a:t>2. Accor (</a:t>
                      </a:r>
                      <a:r>
                        <a:rPr lang="en-GB" sz="700" b="1" u="sng">
                          <a:solidFill>
                            <a:srgbClr val="BA9B55"/>
                          </a:solidFill>
                          <a:effectLst/>
                          <a:hlinkClick r:id="rId6"/>
                        </a:rPr>
                        <a:t>CSR practices</a:t>
                      </a:r>
                      <a:r>
                        <a:rPr lang="en-GB" sz="700" b="1">
                          <a:effectLst/>
                        </a:rPr>
                        <a:t>)</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 </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89906056"/>
                  </a:ext>
                </a:extLst>
              </a:tr>
              <a:tr h="594159">
                <a:tc>
                  <a:txBody>
                    <a:bodyPr/>
                    <a:lstStyle/>
                    <a:p>
                      <a:r>
                        <a:rPr lang="en-GB" sz="700" b="1">
                          <a:effectLst/>
                        </a:rPr>
                        <a:t>3. Scandic Hotels Group (</a:t>
                      </a:r>
                      <a:r>
                        <a:rPr lang="en-GB" sz="700" b="1" u="sng">
                          <a:solidFill>
                            <a:srgbClr val="BA9B55"/>
                          </a:solidFill>
                          <a:effectLst/>
                          <a:hlinkClick r:id="rId7"/>
                        </a:rPr>
                        <a:t>CSR practices</a:t>
                      </a:r>
                      <a:r>
                        <a:rPr lang="en-GB" sz="700" b="1">
                          <a:effectLst/>
                        </a:rPr>
                        <a:t>)</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dirty="0">
                          <a:effectLst/>
                        </a:rPr>
                        <a:t>X</a:t>
                      </a:r>
                      <a:endParaRPr lang="en-GB" sz="700" dirty="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 </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 </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87418511"/>
                  </a:ext>
                </a:extLst>
              </a:tr>
              <a:tr h="315162">
                <a:tc>
                  <a:txBody>
                    <a:bodyPr/>
                    <a:lstStyle/>
                    <a:p>
                      <a:r>
                        <a:rPr lang="en-GB" sz="700" b="1">
                          <a:effectLst/>
                        </a:rPr>
                        <a:t>4. IHG (</a:t>
                      </a:r>
                      <a:r>
                        <a:rPr lang="en-GB" sz="700" b="1" u="sng">
                          <a:solidFill>
                            <a:srgbClr val="BA9B55"/>
                          </a:solidFill>
                          <a:effectLst/>
                          <a:hlinkClick r:id="rId8"/>
                        </a:rPr>
                        <a:t>CSR practices</a:t>
                      </a:r>
                      <a:r>
                        <a:rPr lang="en-GB" sz="700" b="1">
                          <a:effectLst/>
                        </a:rPr>
                        <a:t>)</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 </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 </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 </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 </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10234885"/>
                  </a:ext>
                </a:extLst>
              </a:tr>
              <a:tr h="594159">
                <a:tc>
                  <a:txBody>
                    <a:bodyPr/>
                    <a:lstStyle/>
                    <a:p>
                      <a:r>
                        <a:rPr lang="en-GB" sz="700" b="1">
                          <a:effectLst/>
                        </a:rPr>
                        <a:t>5. Best Western (</a:t>
                      </a:r>
                      <a:r>
                        <a:rPr lang="en-GB" sz="700" b="1" u="sng">
                          <a:solidFill>
                            <a:srgbClr val="BA9B55"/>
                          </a:solidFill>
                          <a:effectLst/>
                          <a:hlinkClick r:id="rId9"/>
                        </a:rPr>
                        <a:t>CSR practices</a:t>
                      </a:r>
                      <a:r>
                        <a:rPr lang="en-GB" sz="700" b="1">
                          <a:effectLst/>
                        </a:rPr>
                        <a:t>)</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 </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 </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69523246"/>
                  </a:ext>
                </a:extLst>
              </a:tr>
              <a:tr h="454661">
                <a:tc>
                  <a:txBody>
                    <a:bodyPr/>
                    <a:lstStyle/>
                    <a:p>
                      <a:r>
                        <a:rPr lang="en-GB" sz="700" b="1">
                          <a:effectLst/>
                        </a:rPr>
                        <a:t>6. 1 Hotel Group (</a:t>
                      </a:r>
                      <a:r>
                        <a:rPr lang="en-GB" sz="700" b="1" u="sng">
                          <a:solidFill>
                            <a:srgbClr val="BA9B55"/>
                          </a:solidFill>
                          <a:effectLst/>
                          <a:hlinkClick r:id="rId10"/>
                        </a:rPr>
                        <a:t>CSR practices</a:t>
                      </a:r>
                      <a:r>
                        <a:rPr lang="en-GB" sz="700" b="1">
                          <a:effectLst/>
                        </a:rPr>
                        <a:t>)</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 </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54470249"/>
                  </a:ext>
                </a:extLst>
              </a:tr>
              <a:tr h="454661">
                <a:tc>
                  <a:txBody>
                    <a:bodyPr/>
                    <a:lstStyle/>
                    <a:p>
                      <a:r>
                        <a:rPr lang="en-GB" sz="700" b="1">
                          <a:effectLst/>
                        </a:rPr>
                        <a:t>7. Marriott (</a:t>
                      </a:r>
                      <a:r>
                        <a:rPr lang="en-GB" sz="700" b="1" u="sng">
                          <a:solidFill>
                            <a:srgbClr val="BA9B55"/>
                          </a:solidFill>
                          <a:effectLst/>
                          <a:hlinkClick r:id="rId11"/>
                        </a:rPr>
                        <a:t>CSR practices</a:t>
                      </a:r>
                      <a:r>
                        <a:rPr lang="en-GB" sz="700" b="1">
                          <a:effectLst/>
                        </a:rPr>
                        <a:t>)</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 </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05279764"/>
                  </a:ext>
                </a:extLst>
              </a:tr>
              <a:tr h="454661">
                <a:tc>
                  <a:txBody>
                    <a:bodyPr/>
                    <a:lstStyle/>
                    <a:p>
                      <a:r>
                        <a:rPr lang="en-GB" sz="700" b="1">
                          <a:effectLst/>
                        </a:rPr>
                        <a:t>8. 6 Senses (</a:t>
                      </a:r>
                      <a:r>
                        <a:rPr lang="en-GB" sz="700" b="1" u="sng">
                          <a:solidFill>
                            <a:srgbClr val="BA9B55"/>
                          </a:solidFill>
                          <a:effectLst/>
                          <a:hlinkClick r:id="rId12"/>
                        </a:rPr>
                        <a:t>CSR practices</a:t>
                      </a:r>
                      <a:r>
                        <a:rPr lang="en-GB" sz="700" b="1">
                          <a:effectLst/>
                        </a:rPr>
                        <a:t>)</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 </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 </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23233444"/>
                  </a:ext>
                </a:extLst>
              </a:tr>
              <a:tr h="454661">
                <a:tc>
                  <a:txBody>
                    <a:bodyPr/>
                    <a:lstStyle/>
                    <a:p>
                      <a:r>
                        <a:rPr lang="en-GB" sz="700" b="1">
                          <a:effectLst/>
                        </a:rPr>
                        <a:t>9. Radisson Hotels (</a:t>
                      </a:r>
                      <a:r>
                        <a:rPr lang="en-GB" sz="700" b="1" u="sng">
                          <a:solidFill>
                            <a:srgbClr val="BA9B55"/>
                          </a:solidFill>
                          <a:effectLst/>
                          <a:hlinkClick r:id="rId13"/>
                        </a:rPr>
                        <a:t>CSR practices</a:t>
                      </a:r>
                      <a:r>
                        <a:rPr lang="en-GB" sz="700" b="1">
                          <a:effectLst/>
                        </a:rPr>
                        <a:t>)</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dirty="0">
                          <a:effectLst/>
                        </a:rPr>
                        <a:t> </a:t>
                      </a:r>
                      <a:endParaRPr lang="en-GB" sz="700" dirty="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31444164"/>
                  </a:ext>
                </a:extLst>
              </a:tr>
              <a:tr h="454661">
                <a:tc>
                  <a:txBody>
                    <a:bodyPr/>
                    <a:lstStyle/>
                    <a:p>
                      <a:r>
                        <a:rPr lang="en-GB" sz="700" b="1" dirty="0">
                          <a:effectLst/>
                        </a:rPr>
                        <a:t>10. NH Hotels (</a:t>
                      </a:r>
                      <a:r>
                        <a:rPr lang="en-GB" sz="700" b="1" u="sng" dirty="0">
                          <a:solidFill>
                            <a:srgbClr val="BA9B55"/>
                          </a:solidFill>
                          <a:effectLst/>
                          <a:hlinkClick r:id="rId14"/>
                        </a:rPr>
                        <a:t>CSR practices</a:t>
                      </a:r>
                      <a:r>
                        <a:rPr lang="en-GB" sz="700" b="1" dirty="0">
                          <a:effectLst/>
                        </a:rPr>
                        <a:t>)</a:t>
                      </a:r>
                      <a:endParaRPr lang="en-GB" sz="700" dirty="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dirty="0">
                          <a:effectLst/>
                        </a:rPr>
                        <a:t>X</a:t>
                      </a:r>
                      <a:endParaRPr lang="en-GB" sz="700" dirty="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 </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 </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13941045"/>
                  </a:ext>
                </a:extLst>
              </a:tr>
              <a:tr h="454661">
                <a:tc>
                  <a:txBody>
                    <a:bodyPr/>
                    <a:lstStyle/>
                    <a:p>
                      <a:r>
                        <a:rPr lang="en-GB" sz="700" b="1">
                          <a:effectLst/>
                        </a:rPr>
                        <a:t>11. Hyatt (</a:t>
                      </a:r>
                      <a:r>
                        <a:rPr lang="en-GB" sz="700" b="1" u="sng">
                          <a:solidFill>
                            <a:srgbClr val="BA9B55"/>
                          </a:solidFill>
                          <a:effectLst/>
                          <a:hlinkClick r:id="rId15"/>
                        </a:rPr>
                        <a:t>CSR practices</a:t>
                      </a:r>
                      <a:r>
                        <a:rPr lang="en-GB" sz="700" b="1">
                          <a:effectLst/>
                        </a:rPr>
                        <a:t>)</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dirty="0">
                          <a:effectLst/>
                        </a:rPr>
                        <a:t>X</a:t>
                      </a:r>
                      <a:endParaRPr lang="en-GB" sz="700" dirty="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98192496"/>
                  </a:ext>
                </a:extLst>
              </a:tr>
            </a:tbl>
          </a:graphicData>
        </a:graphic>
      </p:graphicFrame>
      <p:sp>
        <p:nvSpPr>
          <p:cNvPr id="8" name="TextBox 7">
            <a:extLst>
              <a:ext uri="{FF2B5EF4-FFF2-40B4-BE49-F238E27FC236}">
                <a16:creationId xmlns:a16="http://schemas.microsoft.com/office/drawing/2014/main" id="{59E37F00-0181-2646-8233-20EE16725837}"/>
              </a:ext>
            </a:extLst>
          </p:cNvPr>
          <p:cNvSpPr txBox="1"/>
          <p:nvPr/>
        </p:nvSpPr>
        <p:spPr>
          <a:xfrm>
            <a:off x="490330" y="5247861"/>
            <a:ext cx="1920719" cy="369332"/>
          </a:xfrm>
          <a:prstGeom prst="rect">
            <a:avLst/>
          </a:prstGeom>
          <a:noFill/>
        </p:spPr>
        <p:txBody>
          <a:bodyPr wrap="none" rtlCol="0">
            <a:spAutoFit/>
          </a:bodyPr>
          <a:lstStyle/>
          <a:p>
            <a:r>
              <a:rPr lang="en-GB" dirty="0"/>
              <a:t>(</a:t>
            </a:r>
            <a:r>
              <a:rPr lang="en-GB" dirty="0" err="1"/>
              <a:t>Gentinetta</a:t>
            </a:r>
            <a:r>
              <a:rPr lang="en-GB" dirty="0"/>
              <a:t>, 2020)</a:t>
            </a:r>
          </a:p>
        </p:txBody>
      </p:sp>
      <p:sp>
        <p:nvSpPr>
          <p:cNvPr id="6" name="TextBox 5">
            <a:extLst>
              <a:ext uri="{FF2B5EF4-FFF2-40B4-BE49-F238E27FC236}">
                <a16:creationId xmlns:a16="http://schemas.microsoft.com/office/drawing/2014/main" id="{7835E8E8-6B9B-43F3-9CF7-014D7763A3CA}"/>
              </a:ext>
            </a:extLst>
          </p:cNvPr>
          <p:cNvSpPr txBox="1"/>
          <p:nvPr/>
        </p:nvSpPr>
        <p:spPr>
          <a:xfrm>
            <a:off x="165851" y="2604151"/>
            <a:ext cx="2641597" cy="1200329"/>
          </a:xfrm>
          <a:prstGeom prst="rect">
            <a:avLst/>
          </a:prstGeom>
          <a:noFill/>
        </p:spPr>
        <p:txBody>
          <a:bodyPr wrap="square">
            <a:spAutoFit/>
          </a:bodyPr>
          <a:lstStyle/>
          <a:p>
            <a:r>
              <a:rPr lang="en-GB" b="1" dirty="0">
                <a:hlinkClick r:id="rId16"/>
              </a:rPr>
              <a:t>11 Examples of CSR practices in the hospitality industry (ehl.edu)</a:t>
            </a:r>
            <a:endParaRPr lang="en-GB" b="1" dirty="0"/>
          </a:p>
        </p:txBody>
      </p:sp>
    </p:spTree>
    <p:extLst>
      <p:ext uri="{BB962C8B-B14F-4D97-AF65-F5344CB8AC3E}">
        <p14:creationId xmlns:p14="http://schemas.microsoft.com/office/powerpoint/2010/main" val="141520768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52F40-5660-C3CA-2EA5-72CF891F62C6}"/>
              </a:ext>
            </a:extLst>
          </p:cNvPr>
          <p:cNvSpPr>
            <a:spLocks noGrp="1"/>
          </p:cNvSpPr>
          <p:nvPr>
            <p:ph type="title"/>
          </p:nvPr>
        </p:nvSpPr>
        <p:spPr/>
        <p:txBody>
          <a:bodyPr/>
          <a:lstStyle/>
          <a:p>
            <a:pPr algn="l"/>
            <a:r>
              <a:rPr lang="en-GB" dirty="0"/>
              <a:t>In Conclusion…</a:t>
            </a:r>
          </a:p>
        </p:txBody>
      </p:sp>
      <p:sp>
        <p:nvSpPr>
          <p:cNvPr id="3" name="Content Placeholder 2">
            <a:extLst>
              <a:ext uri="{FF2B5EF4-FFF2-40B4-BE49-F238E27FC236}">
                <a16:creationId xmlns:a16="http://schemas.microsoft.com/office/drawing/2014/main" id="{E0E6420A-4865-6576-16DB-168A4FC6B586}"/>
              </a:ext>
            </a:extLst>
          </p:cNvPr>
          <p:cNvSpPr>
            <a:spLocks noGrp="1"/>
          </p:cNvSpPr>
          <p:nvPr>
            <p:ph idx="1"/>
          </p:nvPr>
        </p:nvSpPr>
        <p:spPr/>
        <p:txBody>
          <a:bodyPr/>
          <a:lstStyle/>
          <a:p>
            <a:r>
              <a:rPr lang="en-GB" dirty="0"/>
              <a:t>Plenty of hotel examples!</a:t>
            </a:r>
          </a:p>
          <a:p>
            <a:r>
              <a:rPr lang="en-GB" dirty="0"/>
              <a:t>How are they responding to the issues of sustainability / CSR?</a:t>
            </a:r>
          </a:p>
          <a:p>
            <a:r>
              <a:rPr lang="en-GB" dirty="0"/>
              <a:t>What criteria are being used for measuring or assessing progress? </a:t>
            </a:r>
          </a:p>
          <a:p>
            <a:r>
              <a:rPr lang="en-GB" dirty="0"/>
              <a:t>Are they realistic and accurate or is it greenwashing?!</a:t>
            </a:r>
          </a:p>
        </p:txBody>
      </p:sp>
    </p:spTree>
    <p:extLst>
      <p:ext uri="{BB962C8B-B14F-4D97-AF65-F5344CB8AC3E}">
        <p14:creationId xmlns:p14="http://schemas.microsoft.com/office/powerpoint/2010/main" val="166273003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45564-008C-CC42-B330-F0F987ADA86E}"/>
              </a:ext>
            </a:extLst>
          </p:cNvPr>
          <p:cNvSpPr>
            <a:spLocks noGrp="1"/>
          </p:cNvSpPr>
          <p:nvPr>
            <p:ph type="title"/>
          </p:nvPr>
        </p:nvSpPr>
        <p:spPr>
          <a:xfrm>
            <a:off x="107504" y="0"/>
            <a:ext cx="2376264" cy="620688"/>
          </a:xfrm>
        </p:spPr>
        <p:txBody>
          <a:bodyPr>
            <a:normAutofit/>
          </a:bodyPr>
          <a:lstStyle/>
          <a:p>
            <a:pPr algn="l"/>
            <a:r>
              <a:rPr lang="en-GB" sz="2800" b="1" dirty="0"/>
              <a:t>References</a:t>
            </a:r>
          </a:p>
        </p:txBody>
      </p:sp>
      <p:sp>
        <p:nvSpPr>
          <p:cNvPr id="4" name="Rectangle 3">
            <a:extLst>
              <a:ext uri="{FF2B5EF4-FFF2-40B4-BE49-F238E27FC236}">
                <a16:creationId xmlns:a16="http://schemas.microsoft.com/office/drawing/2014/main" id="{EAF4CEF8-B6A5-FD46-A6C1-2AC4106C99FD}"/>
              </a:ext>
            </a:extLst>
          </p:cNvPr>
          <p:cNvSpPr/>
          <p:nvPr/>
        </p:nvSpPr>
        <p:spPr>
          <a:xfrm>
            <a:off x="107504" y="476672"/>
            <a:ext cx="8928992" cy="5262979"/>
          </a:xfrm>
          <a:prstGeom prst="rect">
            <a:avLst/>
          </a:prstGeom>
        </p:spPr>
        <p:txBody>
          <a:bodyPr wrap="square">
            <a:spAutoFit/>
          </a:bodyPr>
          <a:lstStyle/>
          <a:p>
            <a:pPr algn="just"/>
            <a:r>
              <a:rPr lang="en-GB" sz="1400" dirty="0" err="1">
                <a:solidFill>
                  <a:srgbClr val="000000"/>
                </a:solidFill>
                <a:latin typeface="Times New Roman" panose="02020603050405020304" pitchFamily="18" charset="0"/>
              </a:rPr>
              <a:t>Gentinetta</a:t>
            </a:r>
            <a:r>
              <a:rPr lang="en-GB" sz="1400" dirty="0">
                <a:solidFill>
                  <a:srgbClr val="000000"/>
                </a:solidFill>
                <a:latin typeface="Times New Roman" panose="02020603050405020304" pitchFamily="18" charset="0"/>
              </a:rPr>
              <a:t>, J. (2020) </a:t>
            </a:r>
            <a:r>
              <a:rPr lang="en-GB" sz="1400" i="1" dirty="0">
                <a:solidFill>
                  <a:srgbClr val="000000"/>
                </a:solidFill>
                <a:latin typeface="Times New Roman" panose="02020603050405020304" pitchFamily="18" charset="0"/>
              </a:rPr>
              <a:t>11 Examples Of CSR Practices In The Hospitality Industry</a:t>
            </a:r>
            <a:r>
              <a:rPr lang="en-GB" sz="1400" dirty="0">
                <a:solidFill>
                  <a:srgbClr val="000000"/>
                </a:solidFill>
                <a:latin typeface="Times New Roman" panose="02020603050405020304" pitchFamily="18" charset="0"/>
              </a:rPr>
              <a:t>. [online] </a:t>
            </a:r>
            <a:r>
              <a:rPr lang="en-GB" sz="1400" dirty="0" err="1">
                <a:solidFill>
                  <a:srgbClr val="000000"/>
                </a:solidFill>
                <a:latin typeface="Times New Roman" panose="02020603050405020304" pitchFamily="18" charset="0"/>
              </a:rPr>
              <a:t>Hospitalityinsights.ehl.edu</a:t>
            </a:r>
            <a:r>
              <a:rPr lang="en-GB" sz="1400" dirty="0">
                <a:solidFill>
                  <a:srgbClr val="000000"/>
                </a:solidFill>
                <a:latin typeface="Times New Roman" panose="02020603050405020304" pitchFamily="18" charset="0"/>
              </a:rPr>
              <a:t>. Available at: https://hospitalityinsights.ehl.edu/csr-practices-hospitality-industry [Accessed 24 January 2021].</a:t>
            </a:r>
          </a:p>
          <a:p>
            <a:pPr algn="just"/>
            <a:endParaRPr lang="en-GB" sz="1400" dirty="0">
              <a:solidFill>
                <a:srgbClr val="000000"/>
              </a:solidFill>
              <a:latin typeface="Times New Roman" panose="02020603050405020304" pitchFamily="18" charset="0"/>
            </a:endParaRPr>
          </a:p>
          <a:p>
            <a:pPr algn="just"/>
            <a:r>
              <a:rPr lang="en-GB" sz="1400" dirty="0">
                <a:solidFill>
                  <a:srgbClr val="000000"/>
                </a:solidFill>
                <a:latin typeface="Times New Roman" panose="02020603050405020304" pitchFamily="18" charset="0"/>
              </a:rPr>
              <a:t>Governance &amp; Accountability Institute (2019) </a:t>
            </a:r>
            <a:r>
              <a:rPr lang="en-GB" sz="1400" i="1" dirty="0">
                <a:solidFill>
                  <a:srgbClr val="000000"/>
                </a:solidFill>
                <a:latin typeface="Times New Roman" panose="02020603050405020304" pitchFamily="18" charset="0"/>
              </a:rPr>
              <a:t>Millennials Really Do Want To Work For Environmentally-Sustainable Companies, According To A New Survey Of Large Company Employees</a:t>
            </a:r>
            <a:r>
              <a:rPr lang="en-GB" sz="1400" dirty="0">
                <a:solidFill>
                  <a:srgbClr val="000000"/>
                </a:solidFill>
                <a:latin typeface="Times New Roman" panose="02020603050405020304" pitchFamily="18" charset="0"/>
              </a:rPr>
              <a:t>. [online] Ga-</a:t>
            </a:r>
            <a:r>
              <a:rPr lang="en-GB" sz="1400" dirty="0" err="1">
                <a:solidFill>
                  <a:srgbClr val="000000"/>
                </a:solidFill>
                <a:latin typeface="Times New Roman" panose="02020603050405020304" pitchFamily="18" charset="0"/>
              </a:rPr>
              <a:t>institute.com</a:t>
            </a:r>
            <a:r>
              <a:rPr lang="en-GB" sz="1400" dirty="0">
                <a:solidFill>
                  <a:srgbClr val="000000"/>
                </a:solidFill>
                <a:latin typeface="Times New Roman" panose="02020603050405020304" pitchFamily="18" charset="0"/>
              </a:rPr>
              <a:t>. Available at: https://www.ga-institute.com/newsletter/press-release/article/millennials-really-do-want-to-work-for-environmentally-sustainable-companies-according-to-a-new-su.html [Accessed 24 January 2021].</a:t>
            </a:r>
          </a:p>
          <a:p>
            <a:pPr algn="just"/>
            <a:endParaRPr lang="en-GB" sz="1400" dirty="0">
              <a:solidFill>
                <a:srgbClr val="000000"/>
              </a:solidFill>
              <a:latin typeface="Times New Roman" panose="02020603050405020304" pitchFamily="18" charset="0"/>
            </a:endParaRPr>
          </a:p>
          <a:p>
            <a:pPr algn="just"/>
            <a:r>
              <a:rPr lang="en-GB" sz="1400" dirty="0">
                <a:solidFill>
                  <a:srgbClr val="000000"/>
                </a:solidFill>
                <a:latin typeface="Times New Roman" panose="02020603050405020304" pitchFamily="18" charset="0"/>
              </a:rPr>
              <a:t>Harvard Business Review (2019) </a:t>
            </a:r>
            <a:r>
              <a:rPr lang="en-GB" sz="1400" i="1" dirty="0">
                <a:solidFill>
                  <a:srgbClr val="000000"/>
                </a:solidFill>
                <a:latin typeface="Times New Roman" panose="02020603050405020304" pitchFamily="18" charset="0"/>
              </a:rPr>
              <a:t>Research: Actually, Consumers Do Buy Sustainable Products</a:t>
            </a:r>
            <a:r>
              <a:rPr lang="en-GB" sz="1400" dirty="0">
                <a:solidFill>
                  <a:srgbClr val="000000"/>
                </a:solidFill>
                <a:latin typeface="Times New Roman" panose="02020603050405020304" pitchFamily="18" charset="0"/>
              </a:rPr>
              <a:t>. [online] Harvard Business Review. Available at: https://hbr.org/2019/06/research-actually-consumers-do-buy-sustainable-products [Accessed 24 January 2021].</a:t>
            </a:r>
          </a:p>
          <a:p>
            <a:pPr algn="just"/>
            <a:endParaRPr lang="en-GB" sz="1400" dirty="0">
              <a:solidFill>
                <a:srgbClr val="000000"/>
              </a:solidFill>
              <a:latin typeface="Times New Roman" panose="02020603050405020304" pitchFamily="18" charset="0"/>
            </a:endParaRPr>
          </a:p>
          <a:p>
            <a:pPr algn="just"/>
            <a:r>
              <a:rPr lang="en-GB" sz="1400" dirty="0">
                <a:solidFill>
                  <a:srgbClr val="000000"/>
                </a:solidFill>
                <a:latin typeface="Times New Roman" panose="02020603050405020304" pitchFamily="18" charset="0"/>
              </a:rPr>
              <a:t>Jones, C. (2017) </a:t>
            </a:r>
            <a:r>
              <a:rPr lang="en-GB" sz="1400" i="1" dirty="0">
                <a:solidFill>
                  <a:srgbClr val="000000"/>
                </a:solidFill>
                <a:latin typeface="Times New Roman" panose="02020603050405020304" pitchFamily="18" charset="0"/>
              </a:rPr>
              <a:t>What Is Greenwashing?</a:t>
            </a:r>
            <a:r>
              <a:rPr lang="en-GB" sz="1400" dirty="0">
                <a:solidFill>
                  <a:srgbClr val="000000"/>
                </a:solidFill>
                <a:latin typeface="Times New Roman" panose="02020603050405020304" pitchFamily="18" charset="0"/>
              </a:rPr>
              <a:t>. [online] NOW. Available at: https://www.itmustbenow.com/feature/our-big-questions/greenwashing-explained/ [Accessed 24 January 2021].</a:t>
            </a:r>
          </a:p>
          <a:p>
            <a:pPr algn="just"/>
            <a:endParaRPr lang="en-GB" sz="1400" dirty="0">
              <a:solidFill>
                <a:srgbClr val="000000"/>
              </a:solidFill>
              <a:latin typeface="Times New Roman" panose="02020603050405020304" pitchFamily="18" charset="0"/>
            </a:endParaRPr>
          </a:p>
          <a:p>
            <a:pPr algn="just"/>
            <a:r>
              <a:rPr lang="en-GB" sz="1400" dirty="0" err="1">
                <a:solidFill>
                  <a:srgbClr val="000000"/>
                </a:solidFill>
                <a:latin typeface="Times New Roman" panose="02020603050405020304" pitchFamily="18" charset="0"/>
              </a:rPr>
              <a:t>Lissner</a:t>
            </a:r>
            <a:r>
              <a:rPr lang="en-GB" sz="1400" dirty="0">
                <a:solidFill>
                  <a:srgbClr val="000000"/>
                </a:solidFill>
                <a:latin typeface="Times New Roman" panose="02020603050405020304" pitchFamily="18" charset="0"/>
              </a:rPr>
              <a:t>, I. (2017) </a:t>
            </a:r>
            <a:r>
              <a:rPr lang="en-GB" sz="1400" i="1" dirty="0">
                <a:solidFill>
                  <a:srgbClr val="000000"/>
                </a:solidFill>
                <a:latin typeface="Times New Roman" panose="02020603050405020304" pitchFamily="18" charset="0"/>
              </a:rPr>
              <a:t>The Hotel Sector Must Cut Carbon Footprint By 90% To Meet 2-Degree Climate Threshold</a:t>
            </a:r>
            <a:r>
              <a:rPr lang="en-GB" sz="1400" dirty="0">
                <a:solidFill>
                  <a:srgbClr val="000000"/>
                </a:solidFill>
                <a:latin typeface="Times New Roman" panose="02020603050405020304" pitchFamily="18" charset="0"/>
              </a:rPr>
              <a:t>. [online] Green Key. Available at: https://www.greenkey.global/stories-news-1/2017/11/9/the-hotel-sector-must-cut-carbon-footprint-by-90-to-meet-2-degree-climate-threshold [Accessed 24 January 2021].</a:t>
            </a:r>
          </a:p>
          <a:p>
            <a:pPr algn="just"/>
            <a:endParaRPr lang="en-GB" sz="1400" dirty="0">
              <a:solidFill>
                <a:srgbClr val="000000"/>
              </a:solidFill>
              <a:latin typeface="Times New Roman" panose="02020603050405020304" pitchFamily="18" charset="0"/>
            </a:endParaRPr>
          </a:p>
          <a:p>
            <a:pPr algn="just"/>
            <a:r>
              <a:rPr lang="en-GB" sz="1400" dirty="0">
                <a:solidFill>
                  <a:srgbClr val="000000"/>
                </a:solidFill>
                <a:latin typeface="Times New Roman" panose="02020603050405020304" pitchFamily="18" charset="0"/>
              </a:rPr>
              <a:t>United Nations (2015) </a:t>
            </a:r>
            <a:r>
              <a:rPr lang="en-GB" sz="1400" i="1" dirty="0">
                <a:solidFill>
                  <a:srgbClr val="000000"/>
                </a:solidFill>
                <a:latin typeface="Times New Roman" panose="02020603050405020304" pitchFamily="18" charset="0"/>
              </a:rPr>
              <a:t>THE 17 GOALS | Sustainable Development</a:t>
            </a:r>
            <a:r>
              <a:rPr lang="en-GB" sz="1400" dirty="0">
                <a:solidFill>
                  <a:srgbClr val="000000"/>
                </a:solidFill>
                <a:latin typeface="Times New Roman" panose="02020603050405020304" pitchFamily="18" charset="0"/>
              </a:rPr>
              <a:t>. [online] </a:t>
            </a:r>
            <a:r>
              <a:rPr lang="en-GB" sz="1400" dirty="0" err="1">
                <a:solidFill>
                  <a:srgbClr val="000000"/>
                </a:solidFill>
                <a:latin typeface="Times New Roman" panose="02020603050405020304" pitchFamily="18" charset="0"/>
              </a:rPr>
              <a:t>Sdgs.un.org</a:t>
            </a:r>
            <a:r>
              <a:rPr lang="en-GB" sz="1400" dirty="0">
                <a:solidFill>
                  <a:srgbClr val="000000"/>
                </a:solidFill>
                <a:latin typeface="Times New Roman" panose="02020603050405020304" pitchFamily="18" charset="0"/>
              </a:rPr>
              <a:t>. Available at: https://sdgs.un.org/goals [Accessed 24 January 2021].</a:t>
            </a:r>
          </a:p>
          <a:p>
            <a:pPr algn="just"/>
            <a:endParaRPr lang="en-GB" sz="1400" dirty="0">
              <a:solidFill>
                <a:srgbClr val="000000"/>
              </a:solidFill>
              <a:latin typeface="Times New Roman" panose="02020603050405020304" pitchFamily="18" charset="0"/>
            </a:endParaRPr>
          </a:p>
          <a:p>
            <a:pPr algn="just"/>
            <a:r>
              <a:rPr lang="en-GB" sz="1400" dirty="0" err="1">
                <a:solidFill>
                  <a:srgbClr val="000000"/>
                </a:solidFill>
                <a:latin typeface="Times New Roman" panose="02020603050405020304" pitchFamily="18" charset="0"/>
              </a:rPr>
              <a:t>Wich</a:t>
            </a:r>
            <a:r>
              <a:rPr lang="en-GB" sz="1400" dirty="0">
                <a:solidFill>
                  <a:srgbClr val="000000"/>
                </a:solidFill>
                <a:latin typeface="Times New Roman" panose="02020603050405020304" pitchFamily="18" charset="0"/>
              </a:rPr>
              <a:t>, S. (2020) </a:t>
            </a:r>
            <a:r>
              <a:rPr lang="en-GB" sz="1400" i="1" dirty="0">
                <a:solidFill>
                  <a:srgbClr val="000000"/>
                </a:solidFill>
                <a:latin typeface="Times New Roman" panose="02020603050405020304" pitchFamily="18" charset="0"/>
              </a:rPr>
              <a:t>Is 2020 The Year Of Sustainable Business In Hospitality?</a:t>
            </a:r>
            <a:r>
              <a:rPr lang="en-GB" sz="1400" dirty="0">
                <a:solidFill>
                  <a:srgbClr val="000000"/>
                </a:solidFill>
                <a:latin typeface="Times New Roman" panose="02020603050405020304" pitchFamily="18" charset="0"/>
              </a:rPr>
              <a:t>. [online] </a:t>
            </a:r>
            <a:r>
              <a:rPr lang="en-GB" sz="1400" dirty="0" err="1">
                <a:solidFill>
                  <a:srgbClr val="000000"/>
                </a:solidFill>
                <a:latin typeface="Times New Roman" panose="02020603050405020304" pitchFamily="18" charset="0"/>
              </a:rPr>
              <a:t>Hospitalityinsights.ehl.edu</a:t>
            </a:r>
            <a:r>
              <a:rPr lang="en-GB" sz="1400" dirty="0">
                <a:solidFill>
                  <a:srgbClr val="000000"/>
                </a:solidFill>
                <a:latin typeface="Times New Roman" panose="02020603050405020304" pitchFamily="18" charset="0"/>
              </a:rPr>
              <a:t>. Available at: https://hospitalityinsights.ehl.edu/sustainable-business-in-hospitality [Accessed 24 January 2021].</a:t>
            </a:r>
            <a:endParaRPr lang="en-GB" sz="1400" b="0" i="0" u="none" strike="noStrike" dirty="0">
              <a:solidFill>
                <a:srgbClr val="000000"/>
              </a:solidFill>
              <a:effectLst/>
              <a:latin typeface="Times New Roman" panose="02020603050405020304" pitchFamily="18" charset="0"/>
            </a:endParaRPr>
          </a:p>
        </p:txBody>
      </p:sp>
    </p:spTree>
    <p:extLst>
      <p:ext uri="{BB962C8B-B14F-4D97-AF65-F5344CB8AC3E}">
        <p14:creationId xmlns:p14="http://schemas.microsoft.com/office/powerpoint/2010/main" val="119291145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5313B-046B-5D47-AAF1-96B1EE7392D3}"/>
              </a:ext>
            </a:extLst>
          </p:cNvPr>
          <p:cNvSpPr>
            <a:spLocks noGrp="1"/>
          </p:cNvSpPr>
          <p:nvPr>
            <p:ph type="title"/>
          </p:nvPr>
        </p:nvSpPr>
        <p:spPr>
          <a:xfrm>
            <a:off x="179512" y="125760"/>
            <a:ext cx="8496944" cy="566936"/>
          </a:xfrm>
        </p:spPr>
        <p:txBody>
          <a:bodyPr>
            <a:normAutofit fontScale="90000"/>
          </a:bodyPr>
          <a:lstStyle/>
          <a:p>
            <a:pPr algn="l"/>
            <a:r>
              <a:rPr lang="en-GB" sz="3200" b="1" dirty="0"/>
              <a:t>Assignment 1 : Thurs 27</a:t>
            </a:r>
            <a:r>
              <a:rPr lang="en-GB" sz="3200" b="1" baseline="30000" dirty="0"/>
              <a:t>th</a:t>
            </a:r>
            <a:r>
              <a:rPr lang="en-GB" sz="3200" b="1" dirty="0"/>
              <a:t> Oct 2022 (23.55pm)</a:t>
            </a:r>
          </a:p>
        </p:txBody>
      </p:sp>
      <p:sp>
        <p:nvSpPr>
          <p:cNvPr id="3" name="Content Placeholder 2">
            <a:extLst>
              <a:ext uri="{FF2B5EF4-FFF2-40B4-BE49-F238E27FC236}">
                <a16:creationId xmlns:a16="http://schemas.microsoft.com/office/drawing/2014/main" id="{59414A4E-68E1-7142-8535-705739E9173A}"/>
              </a:ext>
            </a:extLst>
          </p:cNvPr>
          <p:cNvSpPr>
            <a:spLocks noGrp="1"/>
          </p:cNvSpPr>
          <p:nvPr>
            <p:ph idx="1"/>
          </p:nvPr>
        </p:nvSpPr>
        <p:spPr>
          <a:xfrm>
            <a:off x="230932" y="760359"/>
            <a:ext cx="8682136" cy="5112568"/>
          </a:xfrm>
        </p:spPr>
        <p:txBody>
          <a:bodyPr>
            <a:normAutofit fontScale="47500" lnSpcReduction="20000"/>
          </a:bodyPr>
          <a:lstStyle/>
          <a:p>
            <a:pPr marL="0" indent="0">
              <a:buNone/>
            </a:pPr>
            <a:r>
              <a:rPr lang="en-GB" sz="3800" b="1" dirty="0"/>
              <a:t>Essay - 2000 words (+/- 10%)</a:t>
            </a:r>
            <a:br>
              <a:rPr lang="en-GB" sz="3800" b="1" dirty="0"/>
            </a:br>
            <a:r>
              <a:rPr lang="en-GB" sz="3800" b="1" dirty="0"/>
              <a:t>A Vision of Change: Sustainability in the hotel industry. </a:t>
            </a:r>
          </a:p>
          <a:p>
            <a:pPr marL="0" indent="0">
              <a:buNone/>
            </a:pPr>
            <a:endParaRPr lang="en-GB" sz="1700" dirty="0"/>
          </a:p>
          <a:p>
            <a:r>
              <a:rPr lang="en-GB" sz="4000" dirty="0"/>
              <a:t>The hospitality industry has historically had a dramatic environmental impact on the environment, through energy and water consumption and use of consumable goods. With sustainability now being the issue on everyone’s mind, </a:t>
            </a:r>
            <a:r>
              <a:rPr lang="en-GB" sz="4000" b="1" dirty="0"/>
              <a:t>discuss how the hotel industry is responding and adapting, and why sustainability is a key focus.</a:t>
            </a:r>
          </a:p>
          <a:p>
            <a:r>
              <a:rPr lang="en-GB" sz="4000" dirty="0"/>
              <a:t>Sustainability is widely regarded as the key to a successful business in the 21st century. Sustainability or social responsibility is fast becoming a prime concern for public and private sectors alike and the hotel industry is no exception. </a:t>
            </a:r>
          </a:p>
          <a:p>
            <a:r>
              <a:rPr lang="en-GB" sz="4000" b="1" dirty="0"/>
              <a:t>Define sustainability, its pillars and the relationship with the hotel industry.</a:t>
            </a:r>
            <a:r>
              <a:rPr lang="en-GB" sz="4000" dirty="0"/>
              <a:t> </a:t>
            </a:r>
          </a:p>
          <a:p>
            <a:r>
              <a:rPr lang="en-GB" sz="4000" b="1" dirty="0"/>
              <a:t>Critically evaluate business concerns</a:t>
            </a:r>
            <a:r>
              <a:rPr lang="en-GB" sz="4000" dirty="0"/>
              <a:t>, such as increased government pressures and competitors’ actions that have motivated hoteliers to embrace sustainability and make it an integral part of the corporate agenda. </a:t>
            </a:r>
          </a:p>
          <a:p>
            <a:r>
              <a:rPr lang="en-GB" sz="4000" b="1" dirty="0"/>
              <a:t>Discuss the circular economy and the relationship with CSR</a:t>
            </a:r>
            <a:r>
              <a:rPr lang="en-GB" sz="4000" dirty="0"/>
              <a:t>. Consider examples of CSR strategies / policies in detail, ensuring that you relate your writing to the fundamental pillars of sustainability.</a:t>
            </a:r>
          </a:p>
        </p:txBody>
      </p:sp>
    </p:spTree>
    <p:extLst>
      <p:ext uri="{BB962C8B-B14F-4D97-AF65-F5344CB8AC3E}">
        <p14:creationId xmlns:p14="http://schemas.microsoft.com/office/powerpoint/2010/main" val="3201658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00A56E-A43F-4ED0-A9B0-CFFB7982E633}"/>
              </a:ext>
            </a:extLst>
          </p:cNvPr>
          <p:cNvSpPr>
            <a:spLocks noGrp="1"/>
          </p:cNvSpPr>
          <p:nvPr>
            <p:ph idx="1"/>
          </p:nvPr>
        </p:nvSpPr>
        <p:spPr>
          <a:xfrm>
            <a:off x="628650" y="1916832"/>
            <a:ext cx="4663430" cy="1891407"/>
          </a:xfrm>
        </p:spPr>
        <p:txBody>
          <a:bodyPr/>
          <a:lstStyle/>
          <a:p>
            <a:r>
              <a:rPr lang="en-GB" sz="4400" b="1" dirty="0">
                <a:solidFill>
                  <a:schemeClr val="bg1"/>
                </a:solidFill>
              </a:rPr>
              <a:t>Any questions?</a:t>
            </a:r>
          </a:p>
          <a:p>
            <a:endParaRPr lang="en-GB" sz="4400" b="1" dirty="0">
              <a:solidFill>
                <a:schemeClr val="bg1"/>
              </a:solidFill>
            </a:endParaRPr>
          </a:p>
          <a:p>
            <a:r>
              <a:rPr lang="en-GB" dirty="0">
                <a:solidFill>
                  <a:schemeClr val="bg1"/>
                </a:solidFill>
                <a:hlinkClick r:id="rId2">
                  <a:extLst>
                    <a:ext uri="{A12FA001-AC4F-418D-AE19-62706E023703}">
                      <ahyp:hlinkClr xmlns:ahyp="http://schemas.microsoft.com/office/drawing/2018/hyperlinkcolor" val="tx"/>
                    </a:ext>
                  </a:extLst>
                </a:hlinkClick>
              </a:rPr>
              <a:t>h.h.thomas@uwtsd.ac.uk</a:t>
            </a:r>
            <a:endParaRPr lang="en-GB" dirty="0">
              <a:solidFill>
                <a:schemeClr val="bg1"/>
              </a:solidFill>
            </a:endParaRPr>
          </a:p>
          <a:p>
            <a:endParaRPr lang="en-GB" dirty="0">
              <a:solidFill>
                <a:schemeClr val="bg1"/>
              </a:solidFill>
            </a:endParaRPr>
          </a:p>
          <a:p>
            <a:r>
              <a:rPr lang="en-GB" dirty="0">
                <a:solidFill>
                  <a:schemeClr val="bg1"/>
                </a:solidFill>
              </a:rPr>
              <a:t>See you next week! </a:t>
            </a:r>
            <a:r>
              <a:rPr lang="en-GB" dirty="0">
                <a:solidFill>
                  <a:schemeClr val="bg1"/>
                </a:solidFill>
                <a:sym typeface="Wingdings" panose="05000000000000000000" pitchFamily="2" charset="2"/>
              </a:rPr>
              <a:t></a:t>
            </a:r>
            <a:endParaRPr lang="en-GB" dirty="0">
              <a:solidFill>
                <a:schemeClr val="bg1"/>
              </a:solidFill>
            </a:endParaRPr>
          </a:p>
        </p:txBody>
      </p:sp>
    </p:spTree>
    <p:extLst>
      <p:ext uri="{BB962C8B-B14F-4D97-AF65-F5344CB8AC3E}">
        <p14:creationId xmlns:p14="http://schemas.microsoft.com/office/powerpoint/2010/main" val="307308402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211f9404-bca0-4bcf-9c1d-965ccb6f8d2d"/>
    <ds:schemaRef ds:uri="http://schemas.microsoft.com/office/2006/documentManagement/types"/>
    <ds:schemaRef ds:uri="303dbf9b-b85b-46a0-94f1-894078c07ecd"/>
    <ds:schemaRef ds:uri="http://www.w3.org/XML/1998/namespace"/>
    <ds:schemaRef ds:uri="http://schemas.microsoft.com/office/infopath/2007/PartnerControls"/>
    <ds:schemaRef ds:uri="http://purl.org/dc/dcmitype/"/>
    <ds:schemaRef ds:uri="http://schemas.openxmlformats.org/package/2006/metadata/core-properties"/>
    <ds:schemaRef ds:uri="http://schemas.microsoft.com/office/2006/metadata/properties"/>
    <ds:schemaRef ds:uri="http://purl.org/dc/term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1703</TotalTime>
  <Words>6212</Words>
  <Application>Microsoft Office PowerPoint</Application>
  <PresentationFormat>On-screen Show (4:3)</PresentationFormat>
  <Paragraphs>365</Paragraphs>
  <Slides>48</Slides>
  <Notes>26</Notes>
  <HiddenSlides>0</HiddenSlides>
  <MMClips>8</MMClips>
  <ScaleCrop>false</ScaleCrop>
  <HeadingPairs>
    <vt:vector size="6" baseType="variant">
      <vt:variant>
        <vt:lpstr>Fonts Used</vt:lpstr>
      </vt:variant>
      <vt:variant>
        <vt:i4>13</vt:i4>
      </vt:variant>
      <vt:variant>
        <vt:lpstr>Theme</vt:lpstr>
      </vt:variant>
      <vt:variant>
        <vt:i4>4</vt:i4>
      </vt:variant>
      <vt:variant>
        <vt:lpstr>Slide Titles</vt:lpstr>
      </vt:variant>
      <vt:variant>
        <vt:i4>48</vt:i4>
      </vt:variant>
    </vt:vector>
  </HeadingPairs>
  <TitlesOfParts>
    <vt:vector size="65" baseType="lpstr">
      <vt:lpstr>arial</vt:lpstr>
      <vt:lpstr>arial</vt:lpstr>
      <vt:lpstr>Calibri</vt:lpstr>
      <vt:lpstr>Calibri Light</vt:lpstr>
      <vt:lpstr>Cambria</vt:lpstr>
      <vt:lpstr>Display Regular</vt:lpstr>
      <vt:lpstr>Freestyle Script</vt:lpstr>
      <vt:lpstr>inherit</vt:lpstr>
      <vt:lpstr>Myriad Pro</vt:lpstr>
      <vt:lpstr>Open Sans</vt:lpstr>
      <vt:lpstr>Oswald</vt:lpstr>
      <vt:lpstr>Times New Roman</vt:lpstr>
      <vt:lpstr>Wingdings</vt:lpstr>
      <vt:lpstr>20140311PresentationUWTSDTemplate</vt:lpstr>
      <vt:lpstr>Title Slide 1</vt:lpstr>
      <vt:lpstr>Text 1</vt:lpstr>
      <vt:lpstr>Sub Title 1</vt:lpstr>
      <vt:lpstr>PowerPoint Presentation</vt:lpstr>
      <vt:lpstr>PowerPoint Presentation</vt:lpstr>
      <vt:lpstr>Where are we now?</vt:lpstr>
      <vt:lpstr>Energydashboard.co.uk    May 2022 </vt:lpstr>
      <vt:lpstr>PowerPoint Presentation</vt:lpstr>
      <vt:lpstr>PowerPoint Presentation</vt:lpstr>
      <vt:lpstr>PowerPoint Presentation</vt:lpstr>
      <vt:lpstr>PowerPoint Presentation</vt:lpstr>
      <vt:lpstr>PowerPoint Presentation</vt:lpstr>
      <vt:lpstr>A tide of green…</vt:lpstr>
      <vt:lpstr>The Dangers of Greenwashing… </vt:lpstr>
      <vt:lpstr>Greenwashing</vt:lpstr>
      <vt:lpstr>Greenwashing: A Fiji Water Story</vt:lpstr>
      <vt:lpstr>Fijiwater.co.uk : the Fiji Water story …</vt:lpstr>
      <vt:lpstr>PowerPoint Presentation</vt:lpstr>
      <vt:lpstr>The path to CSR</vt:lpstr>
      <vt:lpstr>The path to CSR for hotels?</vt:lpstr>
      <vt:lpstr>Remember the 3 Sustainability pillars</vt:lpstr>
      <vt:lpstr>Sustainability in the hospitality industry? </vt:lpstr>
      <vt:lpstr>PowerPoint Presentation</vt:lpstr>
      <vt:lpstr>PowerPoint Presentation</vt:lpstr>
      <vt:lpstr> </vt:lpstr>
      <vt:lpstr>The Time Is Now</vt:lpstr>
      <vt:lpstr>- Company values - Corporate responsibility - Ethics and human rights - Responsible products and supplies - meliahotelsinternational.com  </vt:lpstr>
      <vt:lpstr>PowerPoint Presentation</vt:lpstr>
      <vt:lpstr>The Goals</vt:lpstr>
      <vt:lpstr>PowerPoint Presentation</vt:lpstr>
      <vt:lpstr>The result of 2 years of negotiations, with input from thousands of people. Explains the purpose of the SDGs and what is expected of all nations and people in implementing them</vt:lpstr>
      <vt:lpstr>PowerPoint Presentation</vt:lpstr>
      <vt:lpstr>What are the benefits?</vt:lpstr>
      <vt:lpstr>Time for a break!  What is the most sustainable hotel in the world? - Search online and put your answer in the chat box - Also think about the criteria being used</vt:lpstr>
      <vt:lpstr>PowerPoint Presentation</vt:lpstr>
      <vt:lpstr>The importance of CSR &amp; Sustainability</vt:lpstr>
      <vt:lpstr>The importance of CSR (continued) </vt:lpstr>
      <vt:lpstr>CSR defined and debated </vt:lpstr>
      <vt:lpstr>From a narrow view to a broad  view of business responsibilities </vt:lpstr>
      <vt:lpstr>Drivers for Change</vt:lpstr>
      <vt:lpstr>Some concluding comments on CSR </vt:lpstr>
      <vt:lpstr>PowerPoint Presentation</vt:lpstr>
      <vt:lpstr>3 of the best in class …</vt:lpstr>
      <vt:lpstr>Best in class</vt:lpstr>
      <vt:lpstr>PowerPoint Presentation</vt:lpstr>
      <vt:lpstr>PowerPoint Presentation</vt:lpstr>
      <vt:lpstr>PowerPoint Presentation</vt:lpstr>
      <vt:lpstr>In Conclusion…</vt:lpstr>
      <vt:lpstr>References</vt:lpstr>
      <vt:lpstr>Assignment 1 : Thurs 27th Oct 2022 (23.55pm)</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huw thomas</cp:lastModifiedBy>
  <cp:revision>7</cp:revision>
  <cp:lastPrinted>2022-10-17T15:19:31Z</cp:lastPrinted>
  <dcterms:created xsi:type="dcterms:W3CDTF">2015-04-14T15:21:28Z</dcterms:created>
  <dcterms:modified xsi:type="dcterms:W3CDTF">2022-10-17T15:34:47Z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