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2" r:id="rId7"/>
    <p:sldId id="270" r:id="rId8"/>
    <p:sldId id="277" r:id="rId9"/>
    <p:sldId id="271" r:id="rId10"/>
    <p:sldId id="272" r:id="rId11"/>
    <p:sldId id="264" r:id="rId12"/>
    <p:sldId id="265" r:id="rId13"/>
    <p:sldId id="266" r:id="rId14"/>
    <p:sldId id="267" r:id="rId15"/>
    <p:sldId id="268" r:id="rId16"/>
    <p:sldId id="269" r:id="rId17"/>
    <p:sldId id="273" r:id="rId18"/>
    <p:sldId id="274" r:id="rId19"/>
    <p:sldId id="275" r:id="rId20"/>
    <p:sldId id="276" r:id="rId21"/>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94660"/>
  </p:normalViewPr>
  <p:slideViewPr>
    <p:cSldViewPr snapToGrid="0">
      <p:cViewPr varScale="1">
        <p:scale>
          <a:sx n="68" d="100"/>
          <a:sy n="68" d="100"/>
        </p:scale>
        <p:origin x="1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F6B47E-D2D1-4D9D-86C3-6DBE5F4156CD}" type="doc">
      <dgm:prSet loTypeId="urn:microsoft.com/office/officeart/2016/7/layout/LinearBlockProcessNumbered" loCatId="process" qsTypeId="urn:microsoft.com/office/officeart/2005/8/quickstyle/simple1" qsCatId="simple" csTypeId="urn:microsoft.com/office/officeart/2005/8/colors/colorful1" csCatId="colorful" phldr="1"/>
      <dgm:spPr/>
      <dgm:t>
        <a:bodyPr/>
        <a:lstStyle/>
        <a:p>
          <a:endParaRPr lang="en-US"/>
        </a:p>
      </dgm:t>
    </dgm:pt>
    <dgm:pt modelId="{C2300D46-CFB5-4DBA-8BB0-C72E60917421}">
      <dgm:prSet/>
      <dgm:spPr/>
      <dgm:t>
        <a:bodyPr/>
        <a:lstStyle/>
        <a:p>
          <a:r>
            <a:rPr lang="en-GB"/>
            <a:t>British Braded charity. </a:t>
          </a:r>
          <a:endParaRPr lang="en-US"/>
        </a:p>
      </dgm:t>
    </dgm:pt>
    <dgm:pt modelId="{CE17E8AC-B330-454F-953C-2BBCF69EA338}" type="parTrans" cxnId="{EE371F0E-6FF8-4A75-B41F-3460EE152D8C}">
      <dgm:prSet/>
      <dgm:spPr/>
      <dgm:t>
        <a:bodyPr/>
        <a:lstStyle/>
        <a:p>
          <a:endParaRPr lang="en-US"/>
        </a:p>
      </dgm:t>
    </dgm:pt>
    <dgm:pt modelId="{B9E043FC-D367-42E9-B357-4BA0DCA63550}" type="sibTrans" cxnId="{EE371F0E-6FF8-4A75-B41F-3460EE152D8C}">
      <dgm:prSet phldrT="01" phldr="0"/>
      <dgm:spPr/>
      <dgm:t>
        <a:bodyPr/>
        <a:lstStyle/>
        <a:p>
          <a:r>
            <a:rPr lang="en-US"/>
            <a:t>01</a:t>
          </a:r>
        </a:p>
      </dgm:t>
    </dgm:pt>
    <dgm:pt modelId="{50B2B0B6-0A66-4FDB-A673-1B8C2BD0D9DA}">
      <dgm:prSet/>
      <dgm:spPr/>
      <dgm:t>
        <a:bodyPr/>
        <a:lstStyle/>
        <a:p>
          <a:r>
            <a:rPr lang="en-GB"/>
            <a:t>One of the largest charities globally. </a:t>
          </a:r>
          <a:endParaRPr lang="en-US"/>
        </a:p>
      </dgm:t>
    </dgm:pt>
    <dgm:pt modelId="{07CD9431-B1AA-4C39-B420-B51EF0CC39D6}" type="parTrans" cxnId="{83ED6F5E-DC50-4E95-99E2-331CF6CFE78F}">
      <dgm:prSet/>
      <dgm:spPr/>
      <dgm:t>
        <a:bodyPr/>
        <a:lstStyle/>
        <a:p>
          <a:endParaRPr lang="en-US"/>
        </a:p>
      </dgm:t>
    </dgm:pt>
    <dgm:pt modelId="{CAC53383-D168-4B0F-9600-BE10AD5795A4}" type="sibTrans" cxnId="{83ED6F5E-DC50-4E95-99E2-331CF6CFE78F}">
      <dgm:prSet phldrT="02" phldr="0"/>
      <dgm:spPr/>
      <dgm:t>
        <a:bodyPr/>
        <a:lstStyle/>
        <a:p>
          <a:r>
            <a:rPr lang="en-US"/>
            <a:t>02</a:t>
          </a:r>
        </a:p>
      </dgm:t>
    </dgm:pt>
    <dgm:pt modelId="{B08F661D-427C-4E6A-8FF9-930FAD7CB080}">
      <dgm:prSet/>
      <dgm:spPr/>
      <dgm:t>
        <a:bodyPr/>
        <a:lstStyle/>
        <a:p>
          <a:r>
            <a:rPr lang="en-GB" dirty="0"/>
            <a:t>5,300 employees, 22,000 volunteers. (The Guardian 2017).</a:t>
          </a:r>
          <a:endParaRPr lang="en-US" dirty="0"/>
        </a:p>
      </dgm:t>
    </dgm:pt>
    <dgm:pt modelId="{23EA56BB-1068-4A45-9085-105354EC1A5F}" type="parTrans" cxnId="{941A416D-6EB5-41C7-B918-406DEDCC8690}">
      <dgm:prSet/>
      <dgm:spPr/>
      <dgm:t>
        <a:bodyPr/>
        <a:lstStyle/>
        <a:p>
          <a:endParaRPr lang="en-US"/>
        </a:p>
      </dgm:t>
    </dgm:pt>
    <dgm:pt modelId="{870B3D6E-95DA-4F26-8E55-3A98E423276E}" type="sibTrans" cxnId="{941A416D-6EB5-41C7-B918-406DEDCC8690}">
      <dgm:prSet phldrT="03" phldr="0"/>
      <dgm:spPr/>
      <dgm:t>
        <a:bodyPr/>
        <a:lstStyle/>
        <a:p>
          <a:r>
            <a:rPr lang="en-US"/>
            <a:t>03</a:t>
          </a:r>
        </a:p>
      </dgm:t>
    </dgm:pt>
    <dgm:pt modelId="{DA9C887B-598B-426D-80CA-9051D623C957}">
      <dgm:prSet/>
      <dgm:spPr/>
      <dgm:t>
        <a:bodyPr/>
        <a:lstStyle/>
        <a:p>
          <a:r>
            <a:rPr lang="en-GB"/>
            <a:t>Purpose to help create lasting solutions to the injustice of poverty throughout the world. </a:t>
          </a:r>
          <a:endParaRPr lang="en-US"/>
        </a:p>
      </dgm:t>
    </dgm:pt>
    <dgm:pt modelId="{4C429349-365F-49B2-BFB3-81DFCBCF61DF}" type="parTrans" cxnId="{FA3A508B-0492-4FFE-A6D2-0FCA6F136B13}">
      <dgm:prSet/>
      <dgm:spPr/>
      <dgm:t>
        <a:bodyPr/>
        <a:lstStyle/>
        <a:p>
          <a:endParaRPr lang="en-US"/>
        </a:p>
      </dgm:t>
    </dgm:pt>
    <dgm:pt modelId="{7A84FE48-A4D0-4EBD-B9F3-28F884FC75AD}" type="sibTrans" cxnId="{FA3A508B-0492-4FFE-A6D2-0FCA6F136B13}">
      <dgm:prSet phldrT="04" phldr="0"/>
      <dgm:spPr/>
      <dgm:t>
        <a:bodyPr/>
        <a:lstStyle/>
        <a:p>
          <a:r>
            <a:rPr lang="en-US"/>
            <a:t>04</a:t>
          </a:r>
        </a:p>
      </dgm:t>
    </dgm:pt>
    <dgm:pt modelId="{E35B8D6A-BE70-42A3-85B8-E839635CE106}">
      <dgm:prSet/>
      <dgm:spPr/>
      <dgm:t>
        <a:bodyPr/>
        <a:lstStyle/>
        <a:p>
          <a:r>
            <a:rPr lang="en-GB" dirty="0"/>
            <a:t>2016/17 Oxfam spent 303.5m of </a:t>
          </a:r>
          <a:r>
            <a:rPr lang="en-GB" dirty="0" err="1"/>
            <a:t>Gov</a:t>
          </a:r>
          <a:r>
            <a:rPr lang="en-GB" dirty="0"/>
            <a:t>/public funding on charitable activities in three interconnective ways: Development within communities, Humanitarian, helping rebuild peoples lives, and campaigning. (Oxfam 2017). </a:t>
          </a:r>
          <a:endParaRPr lang="en-US" dirty="0"/>
        </a:p>
      </dgm:t>
    </dgm:pt>
    <dgm:pt modelId="{72BAF6C5-D493-4AE3-8062-0F84561E5F88}" type="parTrans" cxnId="{AE3C99F4-4889-4959-A2C6-A33C175CCC3A}">
      <dgm:prSet/>
      <dgm:spPr/>
      <dgm:t>
        <a:bodyPr/>
        <a:lstStyle/>
        <a:p>
          <a:endParaRPr lang="en-US"/>
        </a:p>
      </dgm:t>
    </dgm:pt>
    <dgm:pt modelId="{C396DAF5-5446-4095-ACE3-8C0BC1BB0A9A}" type="sibTrans" cxnId="{AE3C99F4-4889-4959-A2C6-A33C175CCC3A}">
      <dgm:prSet phldrT="05" phldr="0"/>
      <dgm:spPr/>
      <dgm:t>
        <a:bodyPr/>
        <a:lstStyle/>
        <a:p>
          <a:r>
            <a:rPr lang="en-US"/>
            <a:t>05</a:t>
          </a:r>
        </a:p>
      </dgm:t>
    </dgm:pt>
    <dgm:pt modelId="{D4F6C48F-462D-464E-8B95-A36A94067351}" type="pres">
      <dgm:prSet presAssocID="{36F6B47E-D2D1-4D9D-86C3-6DBE5F4156CD}" presName="Name0" presStyleCnt="0">
        <dgm:presLayoutVars>
          <dgm:animLvl val="lvl"/>
          <dgm:resizeHandles val="exact"/>
        </dgm:presLayoutVars>
      </dgm:prSet>
      <dgm:spPr/>
    </dgm:pt>
    <dgm:pt modelId="{BBDF7F3C-7DCC-45BA-9873-0929EC18453F}" type="pres">
      <dgm:prSet presAssocID="{C2300D46-CFB5-4DBA-8BB0-C72E60917421}" presName="compositeNode" presStyleCnt="0">
        <dgm:presLayoutVars>
          <dgm:bulletEnabled val="1"/>
        </dgm:presLayoutVars>
      </dgm:prSet>
      <dgm:spPr/>
    </dgm:pt>
    <dgm:pt modelId="{89522473-F8BE-4412-9134-BCC6945445B2}" type="pres">
      <dgm:prSet presAssocID="{C2300D46-CFB5-4DBA-8BB0-C72E60917421}" presName="bgRect" presStyleLbl="alignNode1" presStyleIdx="0" presStyleCnt="5" custScaleY="78121"/>
      <dgm:spPr/>
    </dgm:pt>
    <dgm:pt modelId="{E0ED7A5A-5FE4-4503-ADF3-DE14B9EAD6E2}" type="pres">
      <dgm:prSet presAssocID="{B9E043FC-D367-42E9-B357-4BA0DCA63550}" presName="sibTransNodeRect" presStyleLbl="alignNode1" presStyleIdx="0" presStyleCnt="5">
        <dgm:presLayoutVars>
          <dgm:chMax val="0"/>
          <dgm:bulletEnabled val="1"/>
        </dgm:presLayoutVars>
      </dgm:prSet>
      <dgm:spPr/>
    </dgm:pt>
    <dgm:pt modelId="{B5409C65-CC53-4EDA-8CE7-AFD98963EBD6}" type="pres">
      <dgm:prSet presAssocID="{C2300D46-CFB5-4DBA-8BB0-C72E60917421}" presName="nodeRect" presStyleLbl="alignNode1" presStyleIdx="0" presStyleCnt="5">
        <dgm:presLayoutVars>
          <dgm:bulletEnabled val="1"/>
        </dgm:presLayoutVars>
      </dgm:prSet>
      <dgm:spPr/>
    </dgm:pt>
    <dgm:pt modelId="{8474157E-B5FE-49C4-91D6-11612C555402}" type="pres">
      <dgm:prSet presAssocID="{B9E043FC-D367-42E9-B357-4BA0DCA63550}" presName="sibTrans" presStyleCnt="0"/>
      <dgm:spPr/>
    </dgm:pt>
    <dgm:pt modelId="{164132B6-2CFC-44D5-A2D7-7277AB27768F}" type="pres">
      <dgm:prSet presAssocID="{50B2B0B6-0A66-4FDB-A673-1B8C2BD0D9DA}" presName="compositeNode" presStyleCnt="0">
        <dgm:presLayoutVars>
          <dgm:bulletEnabled val="1"/>
        </dgm:presLayoutVars>
      </dgm:prSet>
      <dgm:spPr/>
    </dgm:pt>
    <dgm:pt modelId="{25189CD8-E02D-4776-A6B3-CC5B6946C916}" type="pres">
      <dgm:prSet presAssocID="{50B2B0B6-0A66-4FDB-A673-1B8C2BD0D9DA}" presName="bgRect" presStyleLbl="alignNode1" presStyleIdx="1" presStyleCnt="5" custScaleY="87622"/>
      <dgm:spPr/>
    </dgm:pt>
    <dgm:pt modelId="{9D3BD043-C3C2-43AA-829D-B187D6C2B175}" type="pres">
      <dgm:prSet presAssocID="{CAC53383-D168-4B0F-9600-BE10AD5795A4}" presName="sibTransNodeRect" presStyleLbl="alignNode1" presStyleIdx="1" presStyleCnt="5">
        <dgm:presLayoutVars>
          <dgm:chMax val="0"/>
          <dgm:bulletEnabled val="1"/>
        </dgm:presLayoutVars>
      </dgm:prSet>
      <dgm:spPr/>
    </dgm:pt>
    <dgm:pt modelId="{35E721F0-2CFB-40A1-A967-DCCE614EB9F3}" type="pres">
      <dgm:prSet presAssocID="{50B2B0B6-0A66-4FDB-A673-1B8C2BD0D9DA}" presName="nodeRect" presStyleLbl="alignNode1" presStyleIdx="1" presStyleCnt="5">
        <dgm:presLayoutVars>
          <dgm:bulletEnabled val="1"/>
        </dgm:presLayoutVars>
      </dgm:prSet>
      <dgm:spPr/>
    </dgm:pt>
    <dgm:pt modelId="{C6889FDF-6E39-4FA3-8AC7-D0E2ECBBADB1}" type="pres">
      <dgm:prSet presAssocID="{CAC53383-D168-4B0F-9600-BE10AD5795A4}" presName="sibTrans" presStyleCnt="0"/>
      <dgm:spPr/>
    </dgm:pt>
    <dgm:pt modelId="{1CA2739B-7A61-42AB-A63C-1865DB189278}" type="pres">
      <dgm:prSet presAssocID="{B08F661D-427C-4E6A-8FF9-930FAD7CB080}" presName="compositeNode" presStyleCnt="0">
        <dgm:presLayoutVars>
          <dgm:bulletEnabled val="1"/>
        </dgm:presLayoutVars>
      </dgm:prSet>
      <dgm:spPr/>
    </dgm:pt>
    <dgm:pt modelId="{6FDC1E6D-A1EC-49BD-BC63-FCEAE647E950}" type="pres">
      <dgm:prSet presAssocID="{B08F661D-427C-4E6A-8FF9-930FAD7CB080}" presName="bgRect" presStyleLbl="alignNode1" presStyleIdx="2" presStyleCnt="5" custScaleY="115449"/>
      <dgm:spPr/>
    </dgm:pt>
    <dgm:pt modelId="{30D8A05C-3EB9-43DC-A9CF-E6F2087E80DA}" type="pres">
      <dgm:prSet presAssocID="{870B3D6E-95DA-4F26-8E55-3A98E423276E}" presName="sibTransNodeRect" presStyleLbl="alignNode1" presStyleIdx="2" presStyleCnt="5">
        <dgm:presLayoutVars>
          <dgm:chMax val="0"/>
          <dgm:bulletEnabled val="1"/>
        </dgm:presLayoutVars>
      </dgm:prSet>
      <dgm:spPr/>
    </dgm:pt>
    <dgm:pt modelId="{F2D5ACA8-8861-4229-960D-78126DA56447}" type="pres">
      <dgm:prSet presAssocID="{B08F661D-427C-4E6A-8FF9-930FAD7CB080}" presName="nodeRect" presStyleLbl="alignNode1" presStyleIdx="2" presStyleCnt="5">
        <dgm:presLayoutVars>
          <dgm:bulletEnabled val="1"/>
        </dgm:presLayoutVars>
      </dgm:prSet>
      <dgm:spPr/>
    </dgm:pt>
    <dgm:pt modelId="{24C20FCD-9E03-49D0-8B6D-8AD7B786FB65}" type="pres">
      <dgm:prSet presAssocID="{870B3D6E-95DA-4F26-8E55-3A98E423276E}" presName="sibTrans" presStyleCnt="0"/>
      <dgm:spPr/>
    </dgm:pt>
    <dgm:pt modelId="{DF40CB77-97F0-4D09-BC4F-729611C2E5B1}" type="pres">
      <dgm:prSet presAssocID="{DA9C887B-598B-426D-80CA-9051D623C957}" presName="compositeNode" presStyleCnt="0">
        <dgm:presLayoutVars>
          <dgm:bulletEnabled val="1"/>
        </dgm:presLayoutVars>
      </dgm:prSet>
      <dgm:spPr/>
    </dgm:pt>
    <dgm:pt modelId="{1DAD4F3A-859D-422A-B22B-2CE1D4FD6682}" type="pres">
      <dgm:prSet presAssocID="{DA9C887B-598B-426D-80CA-9051D623C957}" presName="bgRect" presStyleLbl="alignNode1" presStyleIdx="3" presStyleCnt="5" custScaleX="93914" custScaleY="141576"/>
      <dgm:spPr/>
    </dgm:pt>
    <dgm:pt modelId="{C5D08642-2821-41DB-B8EB-E35609A35686}" type="pres">
      <dgm:prSet presAssocID="{7A84FE48-A4D0-4EBD-B9F3-28F884FC75AD}" presName="sibTransNodeRect" presStyleLbl="alignNode1" presStyleIdx="3" presStyleCnt="5">
        <dgm:presLayoutVars>
          <dgm:chMax val="0"/>
          <dgm:bulletEnabled val="1"/>
        </dgm:presLayoutVars>
      </dgm:prSet>
      <dgm:spPr/>
    </dgm:pt>
    <dgm:pt modelId="{16219C25-B413-4EFF-BA3D-27F79A228DD4}" type="pres">
      <dgm:prSet presAssocID="{DA9C887B-598B-426D-80CA-9051D623C957}" presName="nodeRect" presStyleLbl="alignNode1" presStyleIdx="3" presStyleCnt="5">
        <dgm:presLayoutVars>
          <dgm:bulletEnabled val="1"/>
        </dgm:presLayoutVars>
      </dgm:prSet>
      <dgm:spPr/>
    </dgm:pt>
    <dgm:pt modelId="{3F4D7952-60FF-45A9-B3EE-2E7B9576C82B}" type="pres">
      <dgm:prSet presAssocID="{7A84FE48-A4D0-4EBD-B9F3-28F884FC75AD}" presName="sibTrans" presStyleCnt="0"/>
      <dgm:spPr/>
    </dgm:pt>
    <dgm:pt modelId="{B8A0CA71-A54A-4CF9-81FB-10ECA7F30EED}" type="pres">
      <dgm:prSet presAssocID="{E35B8D6A-BE70-42A3-85B8-E839635CE106}" presName="compositeNode" presStyleCnt="0">
        <dgm:presLayoutVars>
          <dgm:bulletEnabled val="1"/>
        </dgm:presLayoutVars>
      </dgm:prSet>
      <dgm:spPr/>
    </dgm:pt>
    <dgm:pt modelId="{055A650B-3E97-47EF-87D9-BA1E75365D29}" type="pres">
      <dgm:prSet presAssocID="{E35B8D6A-BE70-42A3-85B8-E839635CE106}" presName="bgRect" presStyleLbl="alignNode1" presStyleIdx="4" presStyleCnt="5" custScaleY="155827"/>
      <dgm:spPr/>
    </dgm:pt>
    <dgm:pt modelId="{8A0EF8C9-9961-4741-8EB1-5CFB621E3461}" type="pres">
      <dgm:prSet presAssocID="{C396DAF5-5446-4095-ACE3-8C0BC1BB0A9A}" presName="sibTransNodeRect" presStyleLbl="alignNode1" presStyleIdx="4" presStyleCnt="5">
        <dgm:presLayoutVars>
          <dgm:chMax val="0"/>
          <dgm:bulletEnabled val="1"/>
        </dgm:presLayoutVars>
      </dgm:prSet>
      <dgm:spPr/>
    </dgm:pt>
    <dgm:pt modelId="{FF66068E-4610-404F-B923-2AA2A3362CDB}" type="pres">
      <dgm:prSet presAssocID="{E35B8D6A-BE70-42A3-85B8-E839635CE106}" presName="nodeRect" presStyleLbl="alignNode1" presStyleIdx="4" presStyleCnt="5">
        <dgm:presLayoutVars>
          <dgm:bulletEnabled val="1"/>
        </dgm:presLayoutVars>
      </dgm:prSet>
      <dgm:spPr/>
    </dgm:pt>
  </dgm:ptLst>
  <dgm:cxnLst>
    <dgm:cxn modelId="{25C3C807-BC40-4B48-85A4-2DE0168DC3D4}" type="presOf" srcId="{36F6B47E-D2D1-4D9D-86C3-6DBE5F4156CD}" destId="{D4F6C48F-462D-464E-8B95-A36A94067351}" srcOrd="0" destOrd="0" presId="urn:microsoft.com/office/officeart/2016/7/layout/LinearBlockProcessNumbered"/>
    <dgm:cxn modelId="{EE371F0E-6FF8-4A75-B41F-3460EE152D8C}" srcId="{36F6B47E-D2D1-4D9D-86C3-6DBE5F4156CD}" destId="{C2300D46-CFB5-4DBA-8BB0-C72E60917421}" srcOrd="0" destOrd="0" parTransId="{CE17E8AC-B330-454F-953C-2BBCF69EA338}" sibTransId="{B9E043FC-D367-42E9-B357-4BA0DCA63550}"/>
    <dgm:cxn modelId="{4246B624-572A-4439-AB44-7C6AEADA942B}" type="presOf" srcId="{B9E043FC-D367-42E9-B357-4BA0DCA63550}" destId="{E0ED7A5A-5FE4-4503-ADF3-DE14B9EAD6E2}" srcOrd="0" destOrd="0" presId="urn:microsoft.com/office/officeart/2016/7/layout/LinearBlockProcessNumbered"/>
    <dgm:cxn modelId="{3AE78137-02A6-40C1-8CC2-81B70FD09A1D}" type="presOf" srcId="{DA9C887B-598B-426D-80CA-9051D623C957}" destId="{16219C25-B413-4EFF-BA3D-27F79A228DD4}" srcOrd="1" destOrd="0" presId="urn:microsoft.com/office/officeart/2016/7/layout/LinearBlockProcessNumbered"/>
    <dgm:cxn modelId="{83ED6F5E-DC50-4E95-99E2-331CF6CFE78F}" srcId="{36F6B47E-D2D1-4D9D-86C3-6DBE5F4156CD}" destId="{50B2B0B6-0A66-4FDB-A673-1B8C2BD0D9DA}" srcOrd="1" destOrd="0" parTransId="{07CD9431-B1AA-4C39-B420-B51EF0CC39D6}" sibTransId="{CAC53383-D168-4B0F-9600-BE10AD5795A4}"/>
    <dgm:cxn modelId="{8B7D2363-707B-46C0-8E97-050CA7AE0692}" type="presOf" srcId="{50B2B0B6-0A66-4FDB-A673-1B8C2BD0D9DA}" destId="{25189CD8-E02D-4776-A6B3-CC5B6946C916}" srcOrd="0" destOrd="0" presId="urn:microsoft.com/office/officeart/2016/7/layout/LinearBlockProcessNumbered"/>
    <dgm:cxn modelId="{941A416D-6EB5-41C7-B918-406DEDCC8690}" srcId="{36F6B47E-D2D1-4D9D-86C3-6DBE5F4156CD}" destId="{B08F661D-427C-4E6A-8FF9-930FAD7CB080}" srcOrd="2" destOrd="0" parTransId="{23EA56BB-1068-4A45-9085-105354EC1A5F}" sibTransId="{870B3D6E-95DA-4F26-8E55-3A98E423276E}"/>
    <dgm:cxn modelId="{0968EA6D-D45F-4FBA-8817-10EE075E6B21}" type="presOf" srcId="{C2300D46-CFB5-4DBA-8BB0-C72E60917421}" destId="{89522473-F8BE-4412-9134-BCC6945445B2}" srcOrd="0" destOrd="0" presId="urn:microsoft.com/office/officeart/2016/7/layout/LinearBlockProcessNumbered"/>
    <dgm:cxn modelId="{743CFF4D-3045-4F0E-8556-DB2138E9700F}" type="presOf" srcId="{B08F661D-427C-4E6A-8FF9-930FAD7CB080}" destId="{F2D5ACA8-8861-4229-960D-78126DA56447}" srcOrd="1" destOrd="0" presId="urn:microsoft.com/office/officeart/2016/7/layout/LinearBlockProcessNumbered"/>
    <dgm:cxn modelId="{E7EA3556-DF6C-475D-9017-31C96378280E}" type="presOf" srcId="{CAC53383-D168-4B0F-9600-BE10AD5795A4}" destId="{9D3BD043-C3C2-43AA-829D-B187D6C2B175}" srcOrd="0" destOrd="0" presId="urn:microsoft.com/office/officeart/2016/7/layout/LinearBlockProcessNumbered"/>
    <dgm:cxn modelId="{19410B58-E494-4D38-826C-F14A7A79E31A}" type="presOf" srcId="{7A84FE48-A4D0-4EBD-B9F3-28F884FC75AD}" destId="{C5D08642-2821-41DB-B8EB-E35609A35686}" srcOrd="0" destOrd="0" presId="urn:microsoft.com/office/officeart/2016/7/layout/LinearBlockProcessNumbered"/>
    <dgm:cxn modelId="{EB42BE7F-5BD9-4767-8687-5C8F23FECE31}" type="presOf" srcId="{50B2B0B6-0A66-4FDB-A673-1B8C2BD0D9DA}" destId="{35E721F0-2CFB-40A1-A967-DCCE614EB9F3}" srcOrd="1" destOrd="0" presId="urn:microsoft.com/office/officeart/2016/7/layout/LinearBlockProcessNumbered"/>
    <dgm:cxn modelId="{FA3A508B-0492-4FFE-A6D2-0FCA6F136B13}" srcId="{36F6B47E-D2D1-4D9D-86C3-6DBE5F4156CD}" destId="{DA9C887B-598B-426D-80CA-9051D623C957}" srcOrd="3" destOrd="0" parTransId="{4C429349-365F-49B2-BFB3-81DFCBCF61DF}" sibTransId="{7A84FE48-A4D0-4EBD-B9F3-28F884FC75AD}"/>
    <dgm:cxn modelId="{86500997-48BA-47D4-AEA5-2813929F8ECC}" type="presOf" srcId="{E35B8D6A-BE70-42A3-85B8-E839635CE106}" destId="{055A650B-3E97-47EF-87D9-BA1E75365D29}" srcOrd="0" destOrd="0" presId="urn:microsoft.com/office/officeart/2016/7/layout/LinearBlockProcessNumbered"/>
    <dgm:cxn modelId="{6E655AAB-7D96-44B7-AF11-D819F1B03BB7}" type="presOf" srcId="{E35B8D6A-BE70-42A3-85B8-E839635CE106}" destId="{FF66068E-4610-404F-B923-2AA2A3362CDB}" srcOrd="1" destOrd="0" presId="urn:microsoft.com/office/officeart/2016/7/layout/LinearBlockProcessNumbered"/>
    <dgm:cxn modelId="{C118AAD2-DAE1-46A0-857B-1E76A8A24326}" type="presOf" srcId="{C2300D46-CFB5-4DBA-8BB0-C72E60917421}" destId="{B5409C65-CC53-4EDA-8CE7-AFD98963EBD6}" srcOrd="1" destOrd="0" presId="urn:microsoft.com/office/officeart/2016/7/layout/LinearBlockProcessNumbered"/>
    <dgm:cxn modelId="{A7958BDD-095A-4358-A8AA-9918A9E91062}" type="presOf" srcId="{B08F661D-427C-4E6A-8FF9-930FAD7CB080}" destId="{6FDC1E6D-A1EC-49BD-BC63-FCEAE647E950}" srcOrd="0" destOrd="0" presId="urn:microsoft.com/office/officeart/2016/7/layout/LinearBlockProcessNumbered"/>
    <dgm:cxn modelId="{41EB24F1-6DC3-47F7-BC8D-431E62AEF588}" type="presOf" srcId="{870B3D6E-95DA-4F26-8E55-3A98E423276E}" destId="{30D8A05C-3EB9-43DC-A9CF-E6F2087E80DA}" srcOrd="0" destOrd="0" presId="urn:microsoft.com/office/officeart/2016/7/layout/LinearBlockProcessNumbered"/>
    <dgm:cxn modelId="{AE3C99F4-4889-4959-A2C6-A33C175CCC3A}" srcId="{36F6B47E-D2D1-4D9D-86C3-6DBE5F4156CD}" destId="{E35B8D6A-BE70-42A3-85B8-E839635CE106}" srcOrd="4" destOrd="0" parTransId="{72BAF6C5-D493-4AE3-8062-0F84561E5F88}" sibTransId="{C396DAF5-5446-4095-ACE3-8C0BC1BB0A9A}"/>
    <dgm:cxn modelId="{45CD2BF7-F9A5-40D5-BA29-0FB502B95178}" type="presOf" srcId="{C396DAF5-5446-4095-ACE3-8C0BC1BB0A9A}" destId="{8A0EF8C9-9961-4741-8EB1-5CFB621E3461}" srcOrd="0" destOrd="0" presId="urn:microsoft.com/office/officeart/2016/7/layout/LinearBlockProcessNumbered"/>
    <dgm:cxn modelId="{78AE80FB-8412-46CC-AB79-F6EF866F5186}" type="presOf" srcId="{DA9C887B-598B-426D-80CA-9051D623C957}" destId="{1DAD4F3A-859D-422A-B22B-2CE1D4FD6682}" srcOrd="0" destOrd="0" presId="urn:microsoft.com/office/officeart/2016/7/layout/LinearBlockProcessNumbered"/>
    <dgm:cxn modelId="{3925F073-1A72-49F3-A1BA-049F685698CD}" type="presParOf" srcId="{D4F6C48F-462D-464E-8B95-A36A94067351}" destId="{BBDF7F3C-7DCC-45BA-9873-0929EC18453F}" srcOrd="0" destOrd="0" presId="urn:microsoft.com/office/officeart/2016/7/layout/LinearBlockProcessNumbered"/>
    <dgm:cxn modelId="{AEC528C1-4CB3-4444-976A-3C388D45D9DD}" type="presParOf" srcId="{BBDF7F3C-7DCC-45BA-9873-0929EC18453F}" destId="{89522473-F8BE-4412-9134-BCC6945445B2}" srcOrd="0" destOrd="0" presId="urn:microsoft.com/office/officeart/2016/7/layout/LinearBlockProcessNumbered"/>
    <dgm:cxn modelId="{6348A3F6-7FDE-4E3A-B7A5-D021AE7EAE5D}" type="presParOf" srcId="{BBDF7F3C-7DCC-45BA-9873-0929EC18453F}" destId="{E0ED7A5A-5FE4-4503-ADF3-DE14B9EAD6E2}" srcOrd="1" destOrd="0" presId="urn:microsoft.com/office/officeart/2016/7/layout/LinearBlockProcessNumbered"/>
    <dgm:cxn modelId="{CB156470-E2FC-4339-97FD-AE1CAAB9F616}" type="presParOf" srcId="{BBDF7F3C-7DCC-45BA-9873-0929EC18453F}" destId="{B5409C65-CC53-4EDA-8CE7-AFD98963EBD6}" srcOrd="2" destOrd="0" presId="urn:microsoft.com/office/officeart/2016/7/layout/LinearBlockProcessNumbered"/>
    <dgm:cxn modelId="{CF957C87-5A55-4861-95A0-6739A054035D}" type="presParOf" srcId="{D4F6C48F-462D-464E-8B95-A36A94067351}" destId="{8474157E-B5FE-49C4-91D6-11612C555402}" srcOrd="1" destOrd="0" presId="urn:microsoft.com/office/officeart/2016/7/layout/LinearBlockProcessNumbered"/>
    <dgm:cxn modelId="{1B77F083-09E9-435C-A702-1D294FCC7C7E}" type="presParOf" srcId="{D4F6C48F-462D-464E-8B95-A36A94067351}" destId="{164132B6-2CFC-44D5-A2D7-7277AB27768F}" srcOrd="2" destOrd="0" presId="urn:microsoft.com/office/officeart/2016/7/layout/LinearBlockProcessNumbered"/>
    <dgm:cxn modelId="{3A87D26C-E467-4A76-A16D-E2B34E605B06}" type="presParOf" srcId="{164132B6-2CFC-44D5-A2D7-7277AB27768F}" destId="{25189CD8-E02D-4776-A6B3-CC5B6946C916}" srcOrd="0" destOrd="0" presId="urn:microsoft.com/office/officeart/2016/7/layout/LinearBlockProcessNumbered"/>
    <dgm:cxn modelId="{4BA5231A-07E5-49E1-8F13-4F7590FFD43D}" type="presParOf" srcId="{164132B6-2CFC-44D5-A2D7-7277AB27768F}" destId="{9D3BD043-C3C2-43AA-829D-B187D6C2B175}" srcOrd="1" destOrd="0" presId="urn:microsoft.com/office/officeart/2016/7/layout/LinearBlockProcessNumbered"/>
    <dgm:cxn modelId="{1011A93E-38D3-45B4-94FA-0C9025A95AA9}" type="presParOf" srcId="{164132B6-2CFC-44D5-A2D7-7277AB27768F}" destId="{35E721F0-2CFB-40A1-A967-DCCE614EB9F3}" srcOrd="2" destOrd="0" presId="urn:microsoft.com/office/officeart/2016/7/layout/LinearBlockProcessNumbered"/>
    <dgm:cxn modelId="{EFF0D7E5-2BC6-4606-8D1F-C7B24C940F18}" type="presParOf" srcId="{D4F6C48F-462D-464E-8B95-A36A94067351}" destId="{C6889FDF-6E39-4FA3-8AC7-D0E2ECBBADB1}" srcOrd="3" destOrd="0" presId="urn:microsoft.com/office/officeart/2016/7/layout/LinearBlockProcessNumbered"/>
    <dgm:cxn modelId="{7D6C4F7C-6853-476E-8612-7EBAC07325B6}" type="presParOf" srcId="{D4F6C48F-462D-464E-8B95-A36A94067351}" destId="{1CA2739B-7A61-42AB-A63C-1865DB189278}" srcOrd="4" destOrd="0" presId="urn:microsoft.com/office/officeart/2016/7/layout/LinearBlockProcessNumbered"/>
    <dgm:cxn modelId="{1CE5F57A-63CD-4234-A41A-766231D2971A}" type="presParOf" srcId="{1CA2739B-7A61-42AB-A63C-1865DB189278}" destId="{6FDC1E6D-A1EC-49BD-BC63-FCEAE647E950}" srcOrd="0" destOrd="0" presId="urn:microsoft.com/office/officeart/2016/7/layout/LinearBlockProcessNumbered"/>
    <dgm:cxn modelId="{530573DF-4F19-4FE6-A19A-03A264AF2A4A}" type="presParOf" srcId="{1CA2739B-7A61-42AB-A63C-1865DB189278}" destId="{30D8A05C-3EB9-43DC-A9CF-E6F2087E80DA}" srcOrd="1" destOrd="0" presId="urn:microsoft.com/office/officeart/2016/7/layout/LinearBlockProcessNumbered"/>
    <dgm:cxn modelId="{EC20416C-7B43-49B1-A52B-960C2B1D8541}" type="presParOf" srcId="{1CA2739B-7A61-42AB-A63C-1865DB189278}" destId="{F2D5ACA8-8861-4229-960D-78126DA56447}" srcOrd="2" destOrd="0" presId="urn:microsoft.com/office/officeart/2016/7/layout/LinearBlockProcessNumbered"/>
    <dgm:cxn modelId="{8E79F540-6833-4BCC-94ED-CC17C8D94039}" type="presParOf" srcId="{D4F6C48F-462D-464E-8B95-A36A94067351}" destId="{24C20FCD-9E03-49D0-8B6D-8AD7B786FB65}" srcOrd="5" destOrd="0" presId="urn:microsoft.com/office/officeart/2016/7/layout/LinearBlockProcessNumbered"/>
    <dgm:cxn modelId="{05F92312-B255-4D14-9711-26A9EACDC2F2}" type="presParOf" srcId="{D4F6C48F-462D-464E-8B95-A36A94067351}" destId="{DF40CB77-97F0-4D09-BC4F-729611C2E5B1}" srcOrd="6" destOrd="0" presId="urn:microsoft.com/office/officeart/2016/7/layout/LinearBlockProcessNumbered"/>
    <dgm:cxn modelId="{8E791A83-A0BC-41A8-A529-FF2AF034089B}" type="presParOf" srcId="{DF40CB77-97F0-4D09-BC4F-729611C2E5B1}" destId="{1DAD4F3A-859D-422A-B22B-2CE1D4FD6682}" srcOrd="0" destOrd="0" presId="urn:microsoft.com/office/officeart/2016/7/layout/LinearBlockProcessNumbered"/>
    <dgm:cxn modelId="{4D4D3FDF-1763-4D20-97ED-54F4A19709F2}" type="presParOf" srcId="{DF40CB77-97F0-4D09-BC4F-729611C2E5B1}" destId="{C5D08642-2821-41DB-B8EB-E35609A35686}" srcOrd="1" destOrd="0" presId="urn:microsoft.com/office/officeart/2016/7/layout/LinearBlockProcessNumbered"/>
    <dgm:cxn modelId="{660A5F65-C8CD-4224-862C-25E24A6315E7}" type="presParOf" srcId="{DF40CB77-97F0-4D09-BC4F-729611C2E5B1}" destId="{16219C25-B413-4EFF-BA3D-27F79A228DD4}" srcOrd="2" destOrd="0" presId="urn:microsoft.com/office/officeart/2016/7/layout/LinearBlockProcessNumbered"/>
    <dgm:cxn modelId="{53FFFB88-9689-4247-8253-065BAE8FE4CD}" type="presParOf" srcId="{D4F6C48F-462D-464E-8B95-A36A94067351}" destId="{3F4D7952-60FF-45A9-B3EE-2E7B9576C82B}" srcOrd="7" destOrd="0" presId="urn:microsoft.com/office/officeart/2016/7/layout/LinearBlockProcessNumbered"/>
    <dgm:cxn modelId="{3BEBE643-F97A-4CD9-B0A2-82748B50EB40}" type="presParOf" srcId="{D4F6C48F-462D-464E-8B95-A36A94067351}" destId="{B8A0CA71-A54A-4CF9-81FB-10ECA7F30EED}" srcOrd="8" destOrd="0" presId="urn:microsoft.com/office/officeart/2016/7/layout/LinearBlockProcessNumbered"/>
    <dgm:cxn modelId="{B99832A4-3460-4668-A733-83E8ED8E1D17}" type="presParOf" srcId="{B8A0CA71-A54A-4CF9-81FB-10ECA7F30EED}" destId="{055A650B-3E97-47EF-87D9-BA1E75365D29}" srcOrd="0" destOrd="0" presId="urn:microsoft.com/office/officeart/2016/7/layout/LinearBlockProcessNumbered"/>
    <dgm:cxn modelId="{4E3D34FC-3DBE-4BDE-AA1B-DDB6E617AAD0}" type="presParOf" srcId="{B8A0CA71-A54A-4CF9-81FB-10ECA7F30EED}" destId="{8A0EF8C9-9961-4741-8EB1-5CFB621E3461}" srcOrd="1" destOrd="0" presId="urn:microsoft.com/office/officeart/2016/7/layout/LinearBlockProcessNumbered"/>
    <dgm:cxn modelId="{D6D471B3-74AB-4F32-971B-0F23E86ECFAC}" type="presParOf" srcId="{B8A0CA71-A54A-4CF9-81FB-10ECA7F30EED}" destId="{FF66068E-4610-404F-B923-2AA2A3362CDB}"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AC0E31-735B-4236-91AE-27D31C9D307F}" type="doc">
      <dgm:prSet loTypeId="urn:microsoft.com/office/officeart/2016/7/layout/RepeatingBendingProcessNew" loCatId="process" qsTypeId="urn:microsoft.com/office/officeart/2005/8/quickstyle/simple3" qsCatId="simple" csTypeId="urn:microsoft.com/office/officeart/2005/8/colors/accent4_2" csCatId="accent4" phldr="1"/>
      <dgm:spPr/>
      <dgm:t>
        <a:bodyPr/>
        <a:lstStyle/>
        <a:p>
          <a:endParaRPr lang="en-US"/>
        </a:p>
      </dgm:t>
    </dgm:pt>
    <dgm:pt modelId="{33ACEFAC-282B-4DF2-BA10-1836151485FA}">
      <dgm:prSet/>
      <dgm:spPr/>
      <dgm:t>
        <a:bodyPr/>
        <a:lstStyle/>
        <a:p>
          <a:r>
            <a:rPr lang="en-GB" dirty="0"/>
            <a:t>Oxfam scandal is a blow for the whole UK charity sector.(Guardian 2018).</a:t>
          </a:r>
          <a:endParaRPr lang="en-US" dirty="0"/>
        </a:p>
      </dgm:t>
    </dgm:pt>
    <dgm:pt modelId="{E826617C-4B22-4C36-944C-666BF45AEDD0}" type="parTrans" cxnId="{409CAB8C-04A7-4960-99B4-657E492B2747}">
      <dgm:prSet/>
      <dgm:spPr/>
      <dgm:t>
        <a:bodyPr/>
        <a:lstStyle/>
        <a:p>
          <a:endParaRPr lang="en-US"/>
        </a:p>
      </dgm:t>
    </dgm:pt>
    <dgm:pt modelId="{DDF9F7A0-7615-4D68-8D72-8F444F229BAD}" type="sibTrans" cxnId="{409CAB8C-04A7-4960-99B4-657E492B2747}">
      <dgm:prSet/>
      <dgm:spPr/>
      <dgm:t>
        <a:bodyPr/>
        <a:lstStyle/>
        <a:p>
          <a:endParaRPr lang="en-US"/>
        </a:p>
      </dgm:t>
    </dgm:pt>
    <dgm:pt modelId="{C57BB0FE-EA7B-434D-8552-687EC5B9D06B}">
      <dgm:prSet/>
      <dgm:spPr/>
      <dgm:t>
        <a:bodyPr/>
        <a:lstStyle/>
        <a:p>
          <a:r>
            <a:rPr lang="en-GB" dirty="0"/>
            <a:t>Lead to a fall of donations within charities in the UK. </a:t>
          </a:r>
          <a:endParaRPr lang="en-US" dirty="0"/>
        </a:p>
      </dgm:t>
    </dgm:pt>
    <dgm:pt modelId="{BFDE282C-C437-46B3-A1BC-08E71C5FEA98}" type="parTrans" cxnId="{674AB9D2-2082-4D52-A588-C74D55F09FDB}">
      <dgm:prSet/>
      <dgm:spPr/>
      <dgm:t>
        <a:bodyPr/>
        <a:lstStyle/>
        <a:p>
          <a:endParaRPr lang="en-US"/>
        </a:p>
      </dgm:t>
    </dgm:pt>
    <dgm:pt modelId="{96042CBD-66D3-4C65-841A-AAA26A0A0441}" type="sibTrans" cxnId="{674AB9D2-2082-4D52-A588-C74D55F09FDB}">
      <dgm:prSet/>
      <dgm:spPr/>
      <dgm:t>
        <a:bodyPr/>
        <a:lstStyle/>
        <a:p>
          <a:endParaRPr lang="en-US"/>
        </a:p>
      </dgm:t>
    </dgm:pt>
    <dgm:pt modelId="{811197E5-8A30-432E-8C20-B2B81F72331B}">
      <dgm:prSet/>
      <dgm:spPr/>
      <dgm:t>
        <a:bodyPr/>
        <a:lstStyle/>
        <a:p>
          <a:r>
            <a:rPr lang="en-GB"/>
            <a:t>Other charities impacted. I.E Sports relief and British Red Cross. </a:t>
          </a:r>
          <a:endParaRPr lang="en-US"/>
        </a:p>
      </dgm:t>
    </dgm:pt>
    <dgm:pt modelId="{E94235E3-A77A-48AE-A322-347172B464BD}" type="parTrans" cxnId="{E3D5B1D4-EDAF-4642-AFF8-CDE55D0911DF}">
      <dgm:prSet/>
      <dgm:spPr/>
      <dgm:t>
        <a:bodyPr/>
        <a:lstStyle/>
        <a:p>
          <a:endParaRPr lang="en-US"/>
        </a:p>
      </dgm:t>
    </dgm:pt>
    <dgm:pt modelId="{1D453D86-29A1-4CEF-AF51-7848751A38D0}" type="sibTrans" cxnId="{E3D5B1D4-EDAF-4642-AFF8-CDE55D0911DF}">
      <dgm:prSet/>
      <dgm:spPr/>
      <dgm:t>
        <a:bodyPr/>
        <a:lstStyle/>
        <a:p>
          <a:endParaRPr lang="en-US"/>
        </a:p>
      </dgm:t>
    </dgm:pt>
    <dgm:pt modelId="{767A0969-3F26-4C76-BCC5-FF3C35D0CE18}">
      <dgm:prSet/>
      <dgm:spPr/>
      <dgm:t>
        <a:bodyPr/>
        <a:lstStyle/>
        <a:p>
          <a:r>
            <a:rPr lang="en-GB"/>
            <a:t>7000 people cancel donations overnight. </a:t>
          </a:r>
          <a:endParaRPr lang="en-US"/>
        </a:p>
      </dgm:t>
    </dgm:pt>
    <dgm:pt modelId="{7757598D-E7FC-4873-9638-76EEF5E628BA}" type="parTrans" cxnId="{33D371A1-445C-4A6E-B006-E21321135932}">
      <dgm:prSet/>
      <dgm:spPr/>
      <dgm:t>
        <a:bodyPr/>
        <a:lstStyle/>
        <a:p>
          <a:endParaRPr lang="en-US"/>
        </a:p>
      </dgm:t>
    </dgm:pt>
    <dgm:pt modelId="{7A345DF1-ADEC-4040-811B-37405C99D064}" type="sibTrans" cxnId="{33D371A1-445C-4A6E-B006-E21321135932}">
      <dgm:prSet/>
      <dgm:spPr/>
      <dgm:t>
        <a:bodyPr/>
        <a:lstStyle/>
        <a:p>
          <a:endParaRPr lang="en-US"/>
        </a:p>
      </dgm:t>
    </dgm:pt>
    <dgm:pt modelId="{449E2463-88B7-4D93-9FE1-89A690B7BE42}">
      <dgm:prSet/>
      <dgm:spPr/>
      <dgm:t>
        <a:bodyPr/>
        <a:lstStyle/>
        <a:p>
          <a:r>
            <a:rPr lang="en-GB"/>
            <a:t>Impact on public trust and confidence in Oxfam (Daniel Flusky BBC Radio One).   </a:t>
          </a:r>
          <a:endParaRPr lang="en-US"/>
        </a:p>
      </dgm:t>
    </dgm:pt>
    <dgm:pt modelId="{3C022B7E-3046-478A-9A40-EC8524E9E7BD}" type="parTrans" cxnId="{D6CCA07C-4E4E-4D38-BDA5-923C3696D309}">
      <dgm:prSet/>
      <dgm:spPr/>
      <dgm:t>
        <a:bodyPr/>
        <a:lstStyle/>
        <a:p>
          <a:endParaRPr lang="en-US"/>
        </a:p>
      </dgm:t>
    </dgm:pt>
    <dgm:pt modelId="{A4A1C2E8-1517-4C51-BA25-A06BDD006B11}" type="sibTrans" cxnId="{D6CCA07C-4E4E-4D38-BDA5-923C3696D309}">
      <dgm:prSet/>
      <dgm:spPr/>
      <dgm:t>
        <a:bodyPr/>
        <a:lstStyle/>
        <a:p>
          <a:endParaRPr lang="en-US"/>
        </a:p>
      </dgm:t>
    </dgm:pt>
    <dgm:pt modelId="{ED0C8153-0DD8-446B-BEC7-972167D01BD0}">
      <dgm:prSet/>
      <dgm:spPr/>
      <dgm:t>
        <a:bodyPr/>
        <a:lstStyle/>
        <a:p>
          <a:r>
            <a:rPr lang="en-GB" dirty="0"/>
            <a:t>Loss of Government  funding. </a:t>
          </a:r>
          <a:endParaRPr lang="en-US" dirty="0"/>
        </a:p>
      </dgm:t>
    </dgm:pt>
    <dgm:pt modelId="{955E973E-5967-4668-9745-B317F0138F72}" type="parTrans" cxnId="{2D345281-824F-492A-9168-FAD75A4FAEC2}">
      <dgm:prSet/>
      <dgm:spPr/>
      <dgm:t>
        <a:bodyPr/>
        <a:lstStyle/>
        <a:p>
          <a:endParaRPr lang="en-US"/>
        </a:p>
      </dgm:t>
    </dgm:pt>
    <dgm:pt modelId="{4B4B1C16-655B-4A06-9565-23B49AAAC804}" type="sibTrans" cxnId="{2D345281-824F-492A-9168-FAD75A4FAEC2}">
      <dgm:prSet/>
      <dgm:spPr/>
      <dgm:t>
        <a:bodyPr/>
        <a:lstStyle/>
        <a:p>
          <a:endParaRPr lang="en-US"/>
        </a:p>
      </dgm:t>
    </dgm:pt>
    <dgm:pt modelId="{0EBFDC28-30AE-4C80-80D8-88AC0F4920B3}">
      <dgm:prSet/>
      <dgm:spPr/>
      <dgm:t>
        <a:bodyPr/>
        <a:lstStyle/>
        <a:p>
          <a:r>
            <a:rPr lang="en-GB" dirty="0"/>
            <a:t>Penny Lawrence first executive quits after sex scandal allegations. (CNN news 2018). </a:t>
          </a:r>
          <a:endParaRPr lang="en-US" dirty="0"/>
        </a:p>
      </dgm:t>
    </dgm:pt>
    <dgm:pt modelId="{BAB5345F-F518-4DDF-A2EB-0E17A55F50AC}" type="parTrans" cxnId="{71F2A0F7-4446-4757-A9DB-D6D21DA33880}">
      <dgm:prSet/>
      <dgm:spPr/>
      <dgm:t>
        <a:bodyPr/>
        <a:lstStyle/>
        <a:p>
          <a:endParaRPr lang="en-US"/>
        </a:p>
      </dgm:t>
    </dgm:pt>
    <dgm:pt modelId="{82CA9E56-C9F8-4380-A580-13704ACF4BE0}" type="sibTrans" cxnId="{71F2A0F7-4446-4757-A9DB-D6D21DA33880}">
      <dgm:prSet/>
      <dgm:spPr/>
      <dgm:t>
        <a:bodyPr/>
        <a:lstStyle/>
        <a:p>
          <a:endParaRPr lang="en-US"/>
        </a:p>
      </dgm:t>
    </dgm:pt>
    <dgm:pt modelId="{33FB5C43-E8F5-4AAA-8732-24D307BD899E}" type="pres">
      <dgm:prSet presAssocID="{A6AC0E31-735B-4236-91AE-27D31C9D307F}" presName="Name0" presStyleCnt="0">
        <dgm:presLayoutVars>
          <dgm:dir/>
          <dgm:resizeHandles val="exact"/>
        </dgm:presLayoutVars>
      </dgm:prSet>
      <dgm:spPr/>
    </dgm:pt>
    <dgm:pt modelId="{C4BDBEC1-A564-4A77-AC44-CC1F3C65FFD6}" type="pres">
      <dgm:prSet presAssocID="{33ACEFAC-282B-4DF2-BA10-1836151485FA}" presName="node" presStyleLbl="node1" presStyleIdx="0" presStyleCnt="7" custScaleX="117035" custScaleY="141680">
        <dgm:presLayoutVars>
          <dgm:bulletEnabled val="1"/>
        </dgm:presLayoutVars>
      </dgm:prSet>
      <dgm:spPr/>
    </dgm:pt>
    <dgm:pt modelId="{67B218C7-4E25-4A22-879A-966166EC1A64}" type="pres">
      <dgm:prSet presAssocID="{DDF9F7A0-7615-4D68-8D72-8F444F229BAD}" presName="sibTrans" presStyleLbl="sibTrans1D1" presStyleIdx="0" presStyleCnt="6"/>
      <dgm:spPr/>
    </dgm:pt>
    <dgm:pt modelId="{57A9A31C-C479-4295-8863-4091AE0F1B15}" type="pres">
      <dgm:prSet presAssocID="{DDF9F7A0-7615-4D68-8D72-8F444F229BAD}" presName="connectorText" presStyleLbl="sibTrans1D1" presStyleIdx="0" presStyleCnt="6"/>
      <dgm:spPr/>
    </dgm:pt>
    <dgm:pt modelId="{E96443D2-A446-4D41-BF19-4881577DC995}" type="pres">
      <dgm:prSet presAssocID="{C57BB0FE-EA7B-434D-8552-687EC5B9D06B}" presName="node" presStyleLbl="node1" presStyleIdx="1" presStyleCnt="7" custScaleX="127837" custScaleY="141505">
        <dgm:presLayoutVars>
          <dgm:bulletEnabled val="1"/>
        </dgm:presLayoutVars>
      </dgm:prSet>
      <dgm:spPr/>
    </dgm:pt>
    <dgm:pt modelId="{04C95D72-50F5-492D-967A-310D914000E7}" type="pres">
      <dgm:prSet presAssocID="{96042CBD-66D3-4C65-841A-AAA26A0A0441}" presName="sibTrans" presStyleLbl="sibTrans1D1" presStyleIdx="1" presStyleCnt="6"/>
      <dgm:spPr/>
    </dgm:pt>
    <dgm:pt modelId="{5D31B26B-9DB8-4724-800C-7E223B57270D}" type="pres">
      <dgm:prSet presAssocID="{96042CBD-66D3-4C65-841A-AAA26A0A0441}" presName="connectorText" presStyleLbl="sibTrans1D1" presStyleIdx="1" presStyleCnt="6"/>
      <dgm:spPr/>
    </dgm:pt>
    <dgm:pt modelId="{DC096AFC-F4C1-486F-90D2-4258796EC59C}" type="pres">
      <dgm:prSet presAssocID="{811197E5-8A30-432E-8C20-B2B81F72331B}" presName="node" presStyleLbl="node1" presStyleIdx="2" presStyleCnt="7">
        <dgm:presLayoutVars>
          <dgm:bulletEnabled val="1"/>
        </dgm:presLayoutVars>
      </dgm:prSet>
      <dgm:spPr/>
    </dgm:pt>
    <dgm:pt modelId="{84A64F5D-90B8-485F-AF03-72B1DBD82DA8}" type="pres">
      <dgm:prSet presAssocID="{1D453D86-29A1-4CEF-AF51-7848751A38D0}" presName="sibTrans" presStyleLbl="sibTrans1D1" presStyleIdx="2" presStyleCnt="6"/>
      <dgm:spPr/>
    </dgm:pt>
    <dgm:pt modelId="{7D2B10DA-AAF4-4937-ABCC-B9B6509CF6F3}" type="pres">
      <dgm:prSet presAssocID="{1D453D86-29A1-4CEF-AF51-7848751A38D0}" presName="connectorText" presStyleLbl="sibTrans1D1" presStyleIdx="2" presStyleCnt="6"/>
      <dgm:spPr/>
    </dgm:pt>
    <dgm:pt modelId="{F7F19055-5638-46DC-A0B4-97658FFD6E52}" type="pres">
      <dgm:prSet presAssocID="{767A0969-3F26-4C76-BCC5-FF3C35D0CE18}" presName="node" presStyleLbl="node1" presStyleIdx="3" presStyleCnt="7">
        <dgm:presLayoutVars>
          <dgm:bulletEnabled val="1"/>
        </dgm:presLayoutVars>
      </dgm:prSet>
      <dgm:spPr/>
    </dgm:pt>
    <dgm:pt modelId="{9326BC96-7737-43D4-8A60-A2F8F0A94FEF}" type="pres">
      <dgm:prSet presAssocID="{7A345DF1-ADEC-4040-811B-37405C99D064}" presName="sibTrans" presStyleLbl="sibTrans1D1" presStyleIdx="3" presStyleCnt="6"/>
      <dgm:spPr/>
    </dgm:pt>
    <dgm:pt modelId="{28D6B945-C2FB-4C07-AAD1-2924B385817E}" type="pres">
      <dgm:prSet presAssocID="{7A345DF1-ADEC-4040-811B-37405C99D064}" presName="connectorText" presStyleLbl="sibTrans1D1" presStyleIdx="3" presStyleCnt="6"/>
      <dgm:spPr/>
    </dgm:pt>
    <dgm:pt modelId="{4C531EB2-CCA4-41D4-AE37-AF62E6A1F414}" type="pres">
      <dgm:prSet presAssocID="{449E2463-88B7-4D93-9FE1-89A690B7BE42}" presName="node" presStyleLbl="node1" presStyleIdx="4" presStyleCnt="7">
        <dgm:presLayoutVars>
          <dgm:bulletEnabled val="1"/>
        </dgm:presLayoutVars>
      </dgm:prSet>
      <dgm:spPr/>
    </dgm:pt>
    <dgm:pt modelId="{7190219A-8476-4A2D-B2DA-B12F1C639E4A}" type="pres">
      <dgm:prSet presAssocID="{A4A1C2E8-1517-4C51-BA25-A06BDD006B11}" presName="sibTrans" presStyleLbl="sibTrans1D1" presStyleIdx="4" presStyleCnt="6"/>
      <dgm:spPr/>
    </dgm:pt>
    <dgm:pt modelId="{5E048C7A-47AB-47A9-B85B-A43DD982397A}" type="pres">
      <dgm:prSet presAssocID="{A4A1C2E8-1517-4C51-BA25-A06BDD006B11}" presName="connectorText" presStyleLbl="sibTrans1D1" presStyleIdx="4" presStyleCnt="6"/>
      <dgm:spPr/>
    </dgm:pt>
    <dgm:pt modelId="{8AFC584C-35ED-4BFC-A264-3E3AAA731EA9}" type="pres">
      <dgm:prSet presAssocID="{ED0C8153-0DD8-446B-BEC7-972167D01BD0}" presName="node" presStyleLbl="node1" presStyleIdx="5" presStyleCnt="7" custScaleX="116065" custScaleY="117448">
        <dgm:presLayoutVars>
          <dgm:bulletEnabled val="1"/>
        </dgm:presLayoutVars>
      </dgm:prSet>
      <dgm:spPr/>
    </dgm:pt>
    <dgm:pt modelId="{12BF0E48-10E7-4EBB-BE1B-4B2B08460F74}" type="pres">
      <dgm:prSet presAssocID="{4B4B1C16-655B-4A06-9565-23B49AAAC804}" presName="sibTrans" presStyleLbl="sibTrans1D1" presStyleIdx="5" presStyleCnt="6"/>
      <dgm:spPr/>
    </dgm:pt>
    <dgm:pt modelId="{89D42AAB-7FDB-47FD-B719-5F4DB2B8A091}" type="pres">
      <dgm:prSet presAssocID="{4B4B1C16-655B-4A06-9565-23B49AAAC804}" presName="connectorText" presStyleLbl="sibTrans1D1" presStyleIdx="5" presStyleCnt="6"/>
      <dgm:spPr/>
    </dgm:pt>
    <dgm:pt modelId="{E7EC8F7D-EA85-4BD3-8AEE-7B4324CD0103}" type="pres">
      <dgm:prSet presAssocID="{0EBFDC28-30AE-4C80-80D8-88AC0F4920B3}" presName="node" presStyleLbl="node1" presStyleIdx="6" presStyleCnt="7" custScaleX="125083" custScaleY="106774">
        <dgm:presLayoutVars>
          <dgm:bulletEnabled val="1"/>
        </dgm:presLayoutVars>
      </dgm:prSet>
      <dgm:spPr/>
    </dgm:pt>
  </dgm:ptLst>
  <dgm:cxnLst>
    <dgm:cxn modelId="{5CD22D01-8CAD-4AF6-8E93-3BC5E4B03218}" type="presOf" srcId="{1D453D86-29A1-4CEF-AF51-7848751A38D0}" destId="{84A64F5D-90B8-485F-AF03-72B1DBD82DA8}" srcOrd="0" destOrd="0" presId="urn:microsoft.com/office/officeart/2016/7/layout/RepeatingBendingProcessNew"/>
    <dgm:cxn modelId="{F14A0106-DAE7-4702-AFFD-5B3C598278D3}" type="presOf" srcId="{96042CBD-66D3-4C65-841A-AAA26A0A0441}" destId="{5D31B26B-9DB8-4724-800C-7E223B57270D}" srcOrd="1" destOrd="0" presId="urn:microsoft.com/office/officeart/2016/7/layout/RepeatingBendingProcessNew"/>
    <dgm:cxn modelId="{2FA9DF28-0C9A-4AC5-85F0-AD991A5C4D08}" type="presOf" srcId="{7A345DF1-ADEC-4040-811B-37405C99D064}" destId="{28D6B945-C2FB-4C07-AAD1-2924B385817E}" srcOrd="1" destOrd="0" presId="urn:microsoft.com/office/officeart/2016/7/layout/RepeatingBendingProcessNew"/>
    <dgm:cxn modelId="{61648F2C-331D-4B99-8769-7E95DA7ED1F8}" type="presOf" srcId="{4B4B1C16-655B-4A06-9565-23B49AAAC804}" destId="{89D42AAB-7FDB-47FD-B719-5F4DB2B8A091}" srcOrd="1" destOrd="0" presId="urn:microsoft.com/office/officeart/2016/7/layout/RepeatingBendingProcessNew"/>
    <dgm:cxn modelId="{FA063E4C-E5DB-4EE0-A32A-8DB678A2CF0A}" type="presOf" srcId="{811197E5-8A30-432E-8C20-B2B81F72331B}" destId="{DC096AFC-F4C1-486F-90D2-4258796EC59C}" srcOrd="0" destOrd="0" presId="urn:microsoft.com/office/officeart/2016/7/layout/RepeatingBendingProcessNew"/>
    <dgm:cxn modelId="{798A5D6C-A969-4E9F-AD72-B04DD9CE522B}" type="presOf" srcId="{A6AC0E31-735B-4236-91AE-27D31C9D307F}" destId="{33FB5C43-E8F5-4AAA-8732-24D307BD899E}" srcOrd="0" destOrd="0" presId="urn:microsoft.com/office/officeart/2016/7/layout/RepeatingBendingProcessNew"/>
    <dgm:cxn modelId="{2B9EC96D-37A0-423C-9657-16A6BB4FF03D}" type="presOf" srcId="{1D453D86-29A1-4CEF-AF51-7848751A38D0}" destId="{7D2B10DA-AAF4-4937-ABCC-B9B6509CF6F3}" srcOrd="1" destOrd="0" presId="urn:microsoft.com/office/officeart/2016/7/layout/RepeatingBendingProcessNew"/>
    <dgm:cxn modelId="{ED319A4F-588F-4756-96D9-AD991E19C767}" type="presOf" srcId="{A4A1C2E8-1517-4C51-BA25-A06BDD006B11}" destId="{7190219A-8476-4A2D-B2DA-B12F1C639E4A}" srcOrd="0" destOrd="0" presId="urn:microsoft.com/office/officeart/2016/7/layout/RepeatingBendingProcessNew"/>
    <dgm:cxn modelId="{FE4ED175-EA26-4C77-AAD7-65863A08F693}" type="presOf" srcId="{C57BB0FE-EA7B-434D-8552-687EC5B9D06B}" destId="{E96443D2-A446-4D41-BF19-4881577DC995}" srcOrd="0" destOrd="0" presId="urn:microsoft.com/office/officeart/2016/7/layout/RepeatingBendingProcessNew"/>
    <dgm:cxn modelId="{D6CCA07C-4E4E-4D38-BDA5-923C3696D309}" srcId="{A6AC0E31-735B-4236-91AE-27D31C9D307F}" destId="{449E2463-88B7-4D93-9FE1-89A690B7BE42}" srcOrd="4" destOrd="0" parTransId="{3C022B7E-3046-478A-9A40-EC8524E9E7BD}" sibTransId="{A4A1C2E8-1517-4C51-BA25-A06BDD006B11}"/>
    <dgm:cxn modelId="{2D345281-824F-492A-9168-FAD75A4FAEC2}" srcId="{A6AC0E31-735B-4236-91AE-27D31C9D307F}" destId="{ED0C8153-0DD8-446B-BEC7-972167D01BD0}" srcOrd="5" destOrd="0" parTransId="{955E973E-5967-4668-9745-B317F0138F72}" sibTransId="{4B4B1C16-655B-4A06-9565-23B49AAAC804}"/>
    <dgm:cxn modelId="{409CAB8C-04A7-4960-99B4-657E492B2747}" srcId="{A6AC0E31-735B-4236-91AE-27D31C9D307F}" destId="{33ACEFAC-282B-4DF2-BA10-1836151485FA}" srcOrd="0" destOrd="0" parTransId="{E826617C-4B22-4C36-944C-666BF45AEDD0}" sibTransId="{DDF9F7A0-7615-4D68-8D72-8F444F229BAD}"/>
    <dgm:cxn modelId="{9FEA4B97-1578-4C82-87B1-B61B18F766F3}" type="presOf" srcId="{DDF9F7A0-7615-4D68-8D72-8F444F229BAD}" destId="{57A9A31C-C479-4295-8863-4091AE0F1B15}" srcOrd="1" destOrd="0" presId="urn:microsoft.com/office/officeart/2016/7/layout/RepeatingBendingProcessNew"/>
    <dgm:cxn modelId="{E2DEC397-6860-4688-93F1-F958388152B0}" type="presOf" srcId="{DDF9F7A0-7615-4D68-8D72-8F444F229BAD}" destId="{67B218C7-4E25-4A22-879A-966166EC1A64}" srcOrd="0" destOrd="0" presId="urn:microsoft.com/office/officeart/2016/7/layout/RepeatingBendingProcessNew"/>
    <dgm:cxn modelId="{33D371A1-445C-4A6E-B006-E21321135932}" srcId="{A6AC0E31-735B-4236-91AE-27D31C9D307F}" destId="{767A0969-3F26-4C76-BCC5-FF3C35D0CE18}" srcOrd="3" destOrd="0" parTransId="{7757598D-E7FC-4873-9638-76EEF5E628BA}" sibTransId="{7A345DF1-ADEC-4040-811B-37405C99D064}"/>
    <dgm:cxn modelId="{C482A2A9-6E58-479E-A326-AF832FF1E7D2}" type="presOf" srcId="{ED0C8153-0DD8-446B-BEC7-972167D01BD0}" destId="{8AFC584C-35ED-4BFC-A264-3E3AAA731EA9}" srcOrd="0" destOrd="0" presId="urn:microsoft.com/office/officeart/2016/7/layout/RepeatingBendingProcessNew"/>
    <dgm:cxn modelId="{674AB9D2-2082-4D52-A588-C74D55F09FDB}" srcId="{A6AC0E31-735B-4236-91AE-27D31C9D307F}" destId="{C57BB0FE-EA7B-434D-8552-687EC5B9D06B}" srcOrd="1" destOrd="0" parTransId="{BFDE282C-C437-46B3-A1BC-08E71C5FEA98}" sibTransId="{96042CBD-66D3-4C65-841A-AAA26A0A0441}"/>
    <dgm:cxn modelId="{E3D5B1D4-EDAF-4642-AFF8-CDE55D0911DF}" srcId="{A6AC0E31-735B-4236-91AE-27D31C9D307F}" destId="{811197E5-8A30-432E-8C20-B2B81F72331B}" srcOrd="2" destOrd="0" parTransId="{E94235E3-A77A-48AE-A322-347172B464BD}" sibTransId="{1D453D86-29A1-4CEF-AF51-7848751A38D0}"/>
    <dgm:cxn modelId="{12E922D5-A450-4980-9665-71B7B7E65EC7}" type="presOf" srcId="{7A345DF1-ADEC-4040-811B-37405C99D064}" destId="{9326BC96-7737-43D4-8A60-A2F8F0A94FEF}" srcOrd="0" destOrd="0" presId="urn:microsoft.com/office/officeart/2016/7/layout/RepeatingBendingProcessNew"/>
    <dgm:cxn modelId="{07B34CD5-C6C7-4218-9BDD-AB16D5461FF4}" type="presOf" srcId="{A4A1C2E8-1517-4C51-BA25-A06BDD006B11}" destId="{5E048C7A-47AB-47A9-B85B-A43DD982397A}" srcOrd="1" destOrd="0" presId="urn:microsoft.com/office/officeart/2016/7/layout/RepeatingBendingProcessNew"/>
    <dgm:cxn modelId="{23C109E0-5C5A-470A-9CF7-9F0BE11D8542}" type="presOf" srcId="{767A0969-3F26-4C76-BCC5-FF3C35D0CE18}" destId="{F7F19055-5638-46DC-A0B4-97658FFD6E52}" srcOrd="0" destOrd="0" presId="urn:microsoft.com/office/officeart/2016/7/layout/RepeatingBendingProcessNew"/>
    <dgm:cxn modelId="{7662EDE8-EEF1-4E33-8B39-E055290722B1}" type="presOf" srcId="{0EBFDC28-30AE-4C80-80D8-88AC0F4920B3}" destId="{E7EC8F7D-EA85-4BD3-8AEE-7B4324CD0103}" srcOrd="0" destOrd="0" presId="urn:microsoft.com/office/officeart/2016/7/layout/RepeatingBendingProcessNew"/>
    <dgm:cxn modelId="{71F2A0F7-4446-4757-A9DB-D6D21DA33880}" srcId="{A6AC0E31-735B-4236-91AE-27D31C9D307F}" destId="{0EBFDC28-30AE-4C80-80D8-88AC0F4920B3}" srcOrd="6" destOrd="0" parTransId="{BAB5345F-F518-4DDF-A2EB-0E17A55F50AC}" sibTransId="{82CA9E56-C9F8-4380-A580-13704ACF4BE0}"/>
    <dgm:cxn modelId="{2C3461FA-BF99-46D0-B764-C7F3ECFA9260}" type="presOf" srcId="{96042CBD-66D3-4C65-841A-AAA26A0A0441}" destId="{04C95D72-50F5-492D-967A-310D914000E7}" srcOrd="0" destOrd="0" presId="urn:microsoft.com/office/officeart/2016/7/layout/RepeatingBendingProcessNew"/>
    <dgm:cxn modelId="{456B4DFB-DA52-4E4E-BDD4-67A9BCE19466}" type="presOf" srcId="{33ACEFAC-282B-4DF2-BA10-1836151485FA}" destId="{C4BDBEC1-A564-4A77-AC44-CC1F3C65FFD6}" srcOrd="0" destOrd="0" presId="urn:microsoft.com/office/officeart/2016/7/layout/RepeatingBendingProcessNew"/>
    <dgm:cxn modelId="{79A35BFC-1599-4EAA-9166-89AED58205E2}" type="presOf" srcId="{4B4B1C16-655B-4A06-9565-23B49AAAC804}" destId="{12BF0E48-10E7-4EBB-BE1B-4B2B08460F74}" srcOrd="0" destOrd="0" presId="urn:microsoft.com/office/officeart/2016/7/layout/RepeatingBendingProcessNew"/>
    <dgm:cxn modelId="{90B5F7FF-00F3-4F87-919F-5E2857BA394C}" type="presOf" srcId="{449E2463-88B7-4D93-9FE1-89A690B7BE42}" destId="{4C531EB2-CCA4-41D4-AE37-AF62E6A1F414}" srcOrd="0" destOrd="0" presId="urn:microsoft.com/office/officeart/2016/7/layout/RepeatingBendingProcessNew"/>
    <dgm:cxn modelId="{334B115A-21AE-493F-A1B4-36FE44748A68}" type="presParOf" srcId="{33FB5C43-E8F5-4AAA-8732-24D307BD899E}" destId="{C4BDBEC1-A564-4A77-AC44-CC1F3C65FFD6}" srcOrd="0" destOrd="0" presId="urn:microsoft.com/office/officeart/2016/7/layout/RepeatingBendingProcessNew"/>
    <dgm:cxn modelId="{FE744620-0DCE-4D12-BAA2-202720E1EA0E}" type="presParOf" srcId="{33FB5C43-E8F5-4AAA-8732-24D307BD899E}" destId="{67B218C7-4E25-4A22-879A-966166EC1A64}" srcOrd="1" destOrd="0" presId="urn:microsoft.com/office/officeart/2016/7/layout/RepeatingBendingProcessNew"/>
    <dgm:cxn modelId="{4CE46EA4-8326-43B9-AE56-6AF19689B33A}" type="presParOf" srcId="{67B218C7-4E25-4A22-879A-966166EC1A64}" destId="{57A9A31C-C479-4295-8863-4091AE0F1B15}" srcOrd="0" destOrd="0" presId="urn:microsoft.com/office/officeart/2016/7/layout/RepeatingBendingProcessNew"/>
    <dgm:cxn modelId="{46142671-F375-4523-9F0B-7CEB62470F1F}" type="presParOf" srcId="{33FB5C43-E8F5-4AAA-8732-24D307BD899E}" destId="{E96443D2-A446-4D41-BF19-4881577DC995}" srcOrd="2" destOrd="0" presId="urn:microsoft.com/office/officeart/2016/7/layout/RepeatingBendingProcessNew"/>
    <dgm:cxn modelId="{EF420C4F-8C54-4CBD-A5D5-37B671541181}" type="presParOf" srcId="{33FB5C43-E8F5-4AAA-8732-24D307BD899E}" destId="{04C95D72-50F5-492D-967A-310D914000E7}" srcOrd="3" destOrd="0" presId="urn:microsoft.com/office/officeart/2016/7/layout/RepeatingBendingProcessNew"/>
    <dgm:cxn modelId="{6DCE360A-EC77-47EE-9232-FB3701A2D1C8}" type="presParOf" srcId="{04C95D72-50F5-492D-967A-310D914000E7}" destId="{5D31B26B-9DB8-4724-800C-7E223B57270D}" srcOrd="0" destOrd="0" presId="urn:microsoft.com/office/officeart/2016/7/layout/RepeatingBendingProcessNew"/>
    <dgm:cxn modelId="{B5F231F8-5318-4B20-849C-05CB116C3BCE}" type="presParOf" srcId="{33FB5C43-E8F5-4AAA-8732-24D307BD899E}" destId="{DC096AFC-F4C1-486F-90D2-4258796EC59C}" srcOrd="4" destOrd="0" presId="urn:microsoft.com/office/officeart/2016/7/layout/RepeatingBendingProcessNew"/>
    <dgm:cxn modelId="{5452E076-5D6A-4D31-BA94-CB47248FBFE7}" type="presParOf" srcId="{33FB5C43-E8F5-4AAA-8732-24D307BD899E}" destId="{84A64F5D-90B8-485F-AF03-72B1DBD82DA8}" srcOrd="5" destOrd="0" presId="urn:microsoft.com/office/officeart/2016/7/layout/RepeatingBendingProcessNew"/>
    <dgm:cxn modelId="{146559FA-103C-4278-B1A8-8A8E262D48DB}" type="presParOf" srcId="{84A64F5D-90B8-485F-AF03-72B1DBD82DA8}" destId="{7D2B10DA-AAF4-4937-ABCC-B9B6509CF6F3}" srcOrd="0" destOrd="0" presId="urn:microsoft.com/office/officeart/2016/7/layout/RepeatingBendingProcessNew"/>
    <dgm:cxn modelId="{0A5C5EB4-C591-44A8-A4A9-6F94027E8803}" type="presParOf" srcId="{33FB5C43-E8F5-4AAA-8732-24D307BD899E}" destId="{F7F19055-5638-46DC-A0B4-97658FFD6E52}" srcOrd="6" destOrd="0" presId="urn:microsoft.com/office/officeart/2016/7/layout/RepeatingBendingProcessNew"/>
    <dgm:cxn modelId="{72F87C55-BE8F-47B6-85A5-8391517C1097}" type="presParOf" srcId="{33FB5C43-E8F5-4AAA-8732-24D307BD899E}" destId="{9326BC96-7737-43D4-8A60-A2F8F0A94FEF}" srcOrd="7" destOrd="0" presId="urn:microsoft.com/office/officeart/2016/7/layout/RepeatingBendingProcessNew"/>
    <dgm:cxn modelId="{A736BA51-8F21-45DB-B654-4E5102A59727}" type="presParOf" srcId="{9326BC96-7737-43D4-8A60-A2F8F0A94FEF}" destId="{28D6B945-C2FB-4C07-AAD1-2924B385817E}" srcOrd="0" destOrd="0" presId="urn:microsoft.com/office/officeart/2016/7/layout/RepeatingBendingProcessNew"/>
    <dgm:cxn modelId="{914F3800-12B1-41BF-A5D2-38D9A3104B87}" type="presParOf" srcId="{33FB5C43-E8F5-4AAA-8732-24D307BD899E}" destId="{4C531EB2-CCA4-41D4-AE37-AF62E6A1F414}" srcOrd="8" destOrd="0" presId="urn:microsoft.com/office/officeart/2016/7/layout/RepeatingBendingProcessNew"/>
    <dgm:cxn modelId="{BE88F146-DE2C-409D-9FF3-5C16C291613D}" type="presParOf" srcId="{33FB5C43-E8F5-4AAA-8732-24D307BD899E}" destId="{7190219A-8476-4A2D-B2DA-B12F1C639E4A}" srcOrd="9" destOrd="0" presId="urn:microsoft.com/office/officeart/2016/7/layout/RepeatingBendingProcessNew"/>
    <dgm:cxn modelId="{F94F4FB9-FBDA-4843-9C8F-57CEABDF7DEE}" type="presParOf" srcId="{7190219A-8476-4A2D-B2DA-B12F1C639E4A}" destId="{5E048C7A-47AB-47A9-B85B-A43DD982397A}" srcOrd="0" destOrd="0" presId="urn:microsoft.com/office/officeart/2016/7/layout/RepeatingBendingProcessNew"/>
    <dgm:cxn modelId="{EE0B4E32-D9EF-44FF-BD1E-F9F7F8000FD2}" type="presParOf" srcId="{33FB5C43-E8F5-4AAA-8732-24D307BD899E}" destId="{8AFC584C-35ED-4BFC-A264-3E3AAA731EA9}" srcOrd="10" destOrd="0" presId="urn:microsoft.com/office/officeart/2016/7/layout/RepeatingBendingProcessNew"/>
    <dgm:cxn modelId="{E970C06D-1A72-4308-B912-B122A65D43CE}" type="presParOf" srcId="{33FB5C43-E8F5-4AAA-8732-24D307BD899E}" destId="{12BF0E48-10E7-4EBB-BE1B-4B2B08460F74}" srcOrd="11" destOrd="0" presId="urn:microsoft.com/office/officeart/2016/7/layout/RepeatingBendingProcessNew"/>
    <dgm:cxn modelId="{7239EE64-9E73-4E8F-AE6A-E9B304CC8E32}" type="presParOf" srcId="{12BF0E48-10E7-4EBB-BE1B-4B2B08460F74}" destId="{89D42AAB-7FDB-47FD-B719-5F4DB2B8A091}" srcOrd="0" destOrd="0" presId="urn:microsoft.com/office/officeart/2016/7/layout/RepeatingBendingProcessNew"/>
    <dgm:cxn modelId="{A703C81C-9C80-4BFB-8935-9BA26A7413EA}" type="presParOf" srcId="{33FB5C43-E8F5-4AAA-8732-24D307BD899E}" destId="{E7EC8F7D-EA85-4BD3-8AEE-7B4324CD0103}" srcOrd="12"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522473-F8BE-4412-9134-BCC6945445B2}">
      <dsp:nvSpPr>
        <dsp:cNvPr id="0" name=""/>
        <dsp:cNvSpPr/>
      </dsp:nvSpPr>
      <dsp:spPr>
        <a:xfrm>
          <a:off x="6315" y="453812"/>
          <a:ext cx="1974242" cy="1850757"/>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5011" tIns="0" rIns="195011" bIns="330200" numCol="1" spcCol="1270" anchor="t" anchorCtr="0">
          <a:noAutofit/>
        </a:bodyPr>
        <a:lstStyle/>
        <a:p>
          <a:pPr marL="0" lvl="0" indent="0" algn="l" defTabSz="533400">
            <a:lnSpc>
              <a:spcPct val="90000"/>
            </a:lnSpc>
            <a:spcBef>
              <a:spcPct val="0"/>
            </a:spcBef>
            <a:spcAft>
              <a:spcPct val="35000"/>
            </a:spcAft>
            <a:buNone/>
          </a:pPr>
          <a:r>
            <a:rPr lang="en-GB" sz="1200" kern="1200"/>
            <a:t>British Braded charity. </a:t>
          </a:r>
          <a:endParaRPr lang="en-US" sz="1200" kern="1200"/>
        </a:p>
      </dsp:txBody>
      <dsp:txXfrm>
        <a:off x="6315" y="1194115"/>
        <a:ext cx="1974242" cy="1110454"/>
      </dsp:txXfrm>
    </dsp:sp>
    <dsp:sp modelId="{E0ED7A5A-5FE4-4503-ADF3-DE14B9EAD6E2}">
      <dsp:nvSpPr>
        <dsp:cNvPr id="0" name=""/>
        <dsp:cNvSpPr/>
      </dsp:nvSpPr>
      <dsp:spPr>
        <a:xfrm>
          <a:off x="6315" y="194645"/>
          <a:ext cx="1974242" cy="9476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011" tIns="165100" rIns="195011" bIns="165100" numCol="1" spcCol="1270" anchor="ctr" anchorCtr="0">
          <a:noAutofit/>
        </a:bodyPr>
        <a:lstStyle/>
        <a:p>
          <a:pPr marL="0" lvl="0" indent="0" algn="l" defTabSz="1955800">
            <a:lnSpc>
              <a:spcPct val="90000"/>
            </a:lnSpc>
            <a:spcBef>
              <a:spcPct val="0"/>
            </a:spcBef>
            <a:spcAft>
              <a:spcPct val="35000"/>
            </a:spcAft>
            <a:buNone/>
          </a:pPr>
          <a:r>
            <a:rPr lang="en-US" sz="4400" kern="1200"/>
            <a:t>01</a:t>
          </a:r>
        </a:p>
      </dsp:txBody>
      <dsp:txXfrm>
        <a:off x="6315" y="194645"/>
        <a:ext cx="1974242" cy="947636"/>
      </dsp:txXfrm>
    </dsp:sp>
    <dsp:sp modelId="{25189CD8-E02D-4776-A6B3-CC5B6946C916}">
      <dsp:nvSpPr>
        <dsp:cNvPr id="0" name=""/>
        <dsp:cNvSpPr/>
      </dsp:nvSpPr>
      <dsp:spPr>
        <a:xfrm>
          <a:off x="2138497" y="341268"/>
          <a:ext cx="1974242" cy="2075844"/>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5011" tIns="0" rIns="195011" bIns="330200" numCol="1" spcCol="1270" anchor="t" anchorCtr="0">
          <a:noAutofit/>
        </a:bodyPr>
        <a:lstStyle/>
        <a:p>
          <a:pPr marL="0" lvl="0" indent="0" algn="l" defTabSz="533400">
            <a:lnSpc>
              <a:spcPct val="90000"/>
            </a:lnSpc>
            <a:spcBef>
              <a:spcPct val="0"/>
            </a:spcBef>
            <a:spcAft>
              <a:spcPct val="35000"/>
            </a:spcAft>
            <a:buNone/>
          </a:pPr>
          <a:r>
            <a:rPr lang="en-GB" sz="1200" kern="1200"/>
            <a:t>One of the largest charities globally. </a:t>
          </a:r>
          <a:endParaRPr lang="en-US" sz="1200" kern="1200"/>
        </a:p>
      </dsp:txBody>
      <dsp:txXfrm>
        <a:off x="2138497" y="1171606"/>
        <a:ext cx="1974242" cy="1245506"/>
      </dsp:txXfrm>
    </dsp:sp>
    <dsp:sp modelId="{9D3BD043-C3C2-43AA-829D-B187D6C2B175}">
      <dsp:nvSpPr>
        <dsp:cNvPr id="0" name=""/>
        <dsp:cNvSpPr/>
      </dsp:nvSpPr>
      <dsp:spPr>
        <a:xfrm>
          <a:off x="2138497" y="194645"/>
          <a:ext cx="1974242" cy="9476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011" tIns="165100" rIns="195011" bIns="165100" numCol="1" spcCol="1270" anchor="ctr" anchorCtr="0">
          <a:noAutofit/>
        </a:bodyPr>
        <a:lstStyle/>
        <a:p>
          <a:pPr marL="0" lvl="0" indent="0" algn="l" defTabSz="1955800">
            <a:lnSpc>
              <a:spcPct val="90000"/>
            </a:lnSpc>
            <a:spcBef>
              <a:spcPct val="0"/>
            </a:spcBef>
            <a:spcAft>
              <a:spcPct val="35000"/>
            </a:spcAft>
            <a:buNone/>
          </a:pPr>
          <a:r>
            <a:rPr lang="en-US" sz="4400" kern="1200"/>
            <a:t>02</a:t>
          </a:r>
        </a:p>
      </dsp:txBody>
      <dsp:txXfrm>
        <a:off x="2138497" y="194645"/>
        <a:ext cx="1974242" cy="947636"/>
      </dsp:txXfrm>
    </dsp:sp>
    <dsp:sp modelId="{6FDC1E6D-A1EC-49BD-BC63-FCEAE647E950}">
      <dsp:nvSpPr>
        <dsp:cNvPr id="0" name=""/>
        <dsp:cNvSpPr/>
      </dsp:nvSpPr>
      <dsp:spPr>
        <a:xfrm>
          <a:off x="4270678" y="194645"/>
          <a:ext cx="1974242" cy="2735091"/>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5011" tIns="0" rIns="195011" bIns="330200" numCol="1" spcCol="1270" anchor="t" anchorCtr="0">
          <a:noAutofit/>
        </a:bodyPr>
        <a:lstStyle/>
        <a:p>
          <a:pPr marL="0" lvl="0" indent="0" algn="l" defTabSz="533400">
            <a:lnSpc>
              <a:spcPct val="90000"/>
            </a:lnSpc>
            <a:spcBef>
              <a:spcPct val="0"/>
            </a:spcBef>
            <a:spcAft>
              <a:spcPct val="35000"/>
            </a:spcAft>
            <a:buNone/>
          </a:pPr>
          <a:r>
            <a:rPr lang="en-GB" sz="1200" kern="1200" dirty="0"/>
            <a:t>5,300 employees, 22,000 volunteers. (The Guardian 2017).</a:t>
          </a:r>
          <a:endParaRPr lang="en-US" sz="1200" kern="1200" dirty="0"/>
        </a:p>
      </dsp:txBody>
      <dsp:txXfrm>
        <a:off x="4270678" y="1288682"/>
        <a:ext cx="1974242" cy="1641054"/>
      </dsp:txXfrm>
    </dsp:sp>
    <dsp:sp modelId="{30D8A05C-3EB9-43DC-A9CF-E6F2087E80DA}">
      <dsp:nvSpPr>
        <dsp:cNvPr id="0" name=""/>
        <dsp:cNvSpPr/>
      </dsp:nvSpPr>
      <dsp:spPr>
        <a:xfrm>
          <a:off x="4270678" y="377645"/>
          <a:ext cx="1974242" cy="9476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011" tIns="165100" rIns="195011" bIns="165100" numCol="1" spcCol="1270" anchor="ctr" anchorCtr="0">
          <a:noAutofit/>
        </a:bodyPr>
        <a:lstStyle/>
        <a:p>
          <a:pPr marL="0" lvl="0" indent="0" algn="l" defTabSz="1955800">
            <a:lnSpc>
              <a:spcPct val="90000"/>
            </a:lnSpc>
            <a:spcBef>
              <a:spcPct val="0"/>
            </a:spcBef>
            <a:spcAft>
              <a:spcPct val="35000"/>
            </a:spcAft>
            <a:buNone/>
          </a:pPr>
          <a:r>
            <a:rPr lang="en-US" sz="4400" kern="1200"/>
            <a:t>03</a:t>
          </a:r>
        </a:p>
      </dsp:txBody>
      <dsp:txXfrm>
        <a:off x="4270678" y="377645"/>
        <a:ext cx="1974242" cy="947636"/>
      </dsp:txXfrm>
    </dsp:sp>
    <dsp:sp modelId="{1DAD4F3A-859D-422A-B22B-2CE1D4FD6682}">
      <dsp:nvSpPr>
        <dsp:cNvPr id="0" name=""/>
        <dsp:cNvSpPr/>
      </dsp:nvSpPr>
      <dsp:spPr>
        <a:xfrm>
          <a:off x="6462936" y="194645"/>
          <a:ext cx="1854089" cy="3354063"/>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5011" tIns="0" rIns="195011" bIns="330200" numCol="1" spcCol="1270" anchor="t" anchorCtr="0">
          <a:noAutofit/>
        </a:bodyPr>
        <a:lstStyle/>
        <a:p>
          <a:pPr marL="0" lvl="0" indent="0" algn="l" defTabSz="533400">
            <a:lnSpc>
              <a:spcPct val="90000"/>
            </a:lnSpc>
            <a:spcBef>
              <a:spcPct val="0"/>
            </a:spcBef>
            <a:spcAft>
              <a:spcPct val="35000"/>
            </a:spcAft>
            <a:buNone/>
          </a:pPr>
          <a:r>
            <a:rPr lang="en-GB" sz="1200" kern="1200"/>
            <a:t>Purpose to help create lasting solutions to the injustice of poverty throughout the world. </a:t>
          </a:r>
          <a:endParaRPr lang="en-US" sz="1200" kern="1200"/>
        </a:p>
      </dsp:txBody>
      <dsp:txXfrm>
        <a:off x="6462936" y="1536271"/>
        <a:ext cx="1854089" cy="2012438"/>
      </dsp:txXfrm>
    </dsp:sp>
    <dsp:sp modelId="{C5D08642-2821-41DB-B8EB-E35609A35686}">
      <dsp:nvSpPr>
        <dsp:cNvPr id="0" name=""/>
        <dsp:cNvSpPr/>
      </dsp:nvSpPr>
      <dsp:spPr>
        <a:xfrm>
          <a:off x="6402860" y="687132"/>
          <a:ext cx="1974242" cy="9476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011" tIns="165100" rIns="195011" bIns="165100" numCol="1" spcCol="1270" anchor="ctr" anchorCtr="0">
          <a:noAutofit/>
        </a:bodyPr>
        <a:lstStyle/>
        <a:p>
          <a:pPr marL="0" lvl="0" indent="0" algn="l" defTabSz="1955800">
            <a:lnSpc>
              <a:spcPct val="90000"/>
            </a:lnSpc>
            <a:spcBef>
              <a:spcPct val="0"/>
            </a:spcBef>
            <a:spcAft>
              <a:spcPct val="35000"/>
            </a:spcAft>
            <a:buNone/>
          </a:pPr>
          <a:r>
            <a:rPr lang="en-US" sz="4400" kern="1200"/>
            <a:t>04</a:t>
          </a:r>
        </a:p>
      </dsp:txBody>
      <dsp:txXfrm>
        <a:off x="6402860" y="687132"/>
        <a:ext cx="1974242" cy="947636"/>
      </dsp:txXfrm>
    </dsp:sp>
    <dsp:sp modelId="{055A650B-3E97-47EF-87D9-BA1E75365D29}">
      <dsp:nvSpPr>
        <dsp:cNvPr id="0" name=""/>
        <dsp:cNvSpPr/>
      </dsp:nvSpPr>
      <dsp:spPr>
        <a:xfrm>
          <a:off x="8535042" y="194645"/>
          <a:ext cx="1974242" cy="3691683"/>
        </a:xfrm>
        <a:prstGeom prst="rect">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5011" tIns="0" rIns="195011" bIns="330200" numCol="1" spcCol="1270" anchor="t" anchorCtr="0">
          <a:noAutofit/>
        </a:bodyPr>
        <a:lstStyle/>
        <a:p>
          <a:pPr marL="0" lvl="0" indent="0" algn="l" defTabSz="533400">
            <a:lnSpc>
              <a:spcPct val="90000"/>
            </a:lnSpc>
            <a:spcBef>
              <a:spcPct val="0"/>
            </a:spcBef>
            <a:spcAft>
              <a:spcPct val="35000"/>
            </a:spcAft>
            <a:buNone/>
          </a:pPr>
          <a:r>
            <a:rPr lang="en-GB" sz="1200" kern="1200" dirty="0"/>
            <a:t>2016/17 Oxfam spent 303.5m of </a:t>
          </a:r>
          <a:r>
            <a:rPr lang="en-GB" sz="1200" kern="1200" dirty="0" err="1"/>
            <a:t>Gov</a:t>
          </a:r>
          <a:r>
            <a:rPr lang="en-GB" sz="1200" kern="1200" dirty="0"/>
            <a:t>/public funding on charitable activities in three interconnective ways: Development within communities, Humanitarian, helping rebuild peoples lives, and campaigning. (Oxfam 2017). </a:t>
          </a:r>
          <a:endParaRPr lang="en-US" sz="1200" kern="1200" dirty="0"/>
        </a:p>
      </dsp:txBody>
      <dsp:txXfrm>
        <a:off x="8535042" y="1671318"/>
        <a:ext cx="1974242" cy="2215009"/>
      </dsp:txXfrm>
    </dsp:sp>
    <dsp:sp modelId="{8A0EF8C9-9961-4741-8EB1-5CFB621E3461}">
      <dsp:nvSpPr>
        <dsp:cNvPr id="0" name=""/>
        <dsp:cNvSpPr/>
      </dsp:nvSpPr>
      <dsp:spPr>
        <a:xfrm>
          <a:off x="8535042" y="855941"/>
          <a:ext cx="1974242" cy="947636"/>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95011" tIns="165100" rIns="195011" bIns="165100" numCol="1" spcCol="1270" anchor="ctr" anchorCtr="0">
          <a:noAutofit/>
        </a:bodyPr>
        <a:lstStyle/>
        <a:p>
          <a:pPr marL="0" lvl="0" indent="0" algn="l" defTabSz="1955800">
            <a:lnSpc>
              <a:spcPct val="90000"/>
            </a:lnSpc>
            <a:spcBef>
              <a:spcPct val="0"/>
            </a:spcBef>
            <a:spcAft>
              <a:spcPct val="35000"/>
            </a:spcAft>
            <a:buNone/>
          </a:pPr>
          <a:r>
            <a:rPr lang="en-US" sz="4400" kern="1200"/>
            <a:t>05</a:t>
          </a:r>
        </a:p>
      </dsp:txBody>
      <dsp:txXfrm>
        <a:off x="8535042" y="855941"/>
        <a:ext cx="1974242" cy="9476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218C7-4E25-4A22-879A-966166EC1A64}">
      <dsp:nvSpPr>
        <dsp:cNvPr id="0" name=""/>
        <dsp:cNvSpPr/>
      </dsp:nvSpPr>
      <dsp:spPr>
        <a:xfrm>
          <a:off x="2059543" y="1189785"/>
          <a:ext cx="373582" cy="91440"/>
        </a:xfrm>
        <a:custGeom>
          <a:avLst/>
          <a:gdLst/>
          <a:ahLst/>
          <a:cxnLst/>
          <a:rect l="0" t="0" r="0" b="0"/>
          <a:pathLst>
            <a:path>
              <a:moveTo>
                <a:pt x="0" y="45720"/>
              </a:moveTo>
              <a:lnTo>
                <a:pt x="373582"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36229" y="1233484"/>
        <a:ext cx="20209" cy="4041"/>
      </dsp:txXfrm>
    </dsp:sp>
    <dsp:sp modelId="{C4BDBEC1-A564-4A77-AC44-CC1F3C65FFD6}">
      <dsp:nvSpPr>
        <dsp:cNvPr id="0" name=""/>
        <dsp:cNvSpPr/>
      </dsp:nvSpPr>
      <dsp:spPr>
        <a:xfrm>
          <a:off x="4668" y="488575"/>
          <a:ext cx="2056674" cy="1493859"/>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6110" tIns="90388" rIns="86110" bIns="90388" numCol="1" spcCol="1270" anchor="ctr" anchorCtr="0">
          <a:noAutofit/>
        </a:bodyPr>
        <a:lstStyle/>
        <a:p>
          <a:pPr marL="0" lvl="0" indent="0" algn="ctr" defTabSz="577850">
            <a:lnSpc>
              <a:spcPct val="90000"/>
            </a:lnSpc>
            <a:spcBef>
              <a:spcPct val="0"/>
            </a:spcBef>
            <a:spcAft>
              <a:spcPct val="35000"/>
            </a:spcAft>
            <a:buNone/>
          </a:pPr>
          <a:r>
            <a:rPr lang="en-GB" sz="1300" kern="1200" dirty="0"/>
            <a:t>Oxfam scandal is a blow for the whole UK charity sector.(Guardian 2018).</a:t>
          </a:r>
          <a:endParaRPr lang="en-US" sz="1300" kern="1200" dirty="0"/>
        </a:p>
      </dsp:txBody>
      <dsp:txXfrm>
        <a:off x="4668" y="488575"/>
        <a:ext cx="2056674" cy="1493859"/>
      </dsp:txXfrm>
    </dsp:sp>
    <dsp:sp modelId="{04C95D72-50F5-492D-967A-310D914000E7}">
      <dsp:nvSpPr>
        <dsp:cNvPr id="0" name=""/>
        <dsp:cNvSpPr/>
      </dsp:nvSpPr>
      <dsp:spPr>
        <a:xfrm>
          <a:off x="883326" y="1979712"/>
          <a:ext cx="2705449" cy="374505"/>
        </a:xfrm>
        <a:custGeom>
          <a:avLst/>
          <a:gdLst/>
          <a:ahLst/>
          <a:cxnLst/>
          <a:rect l="0" t="0" r="0" b="0"/>
          <a:pathLst>
            <a:path>
              <a:moveTo>
                <a:pt x="2705449" y="0"/>
              </a:moveTo>
              <a:lnTo>
                <a:pt x="2705449" y="204352"/>
              </a:lnTo>
              <a:lnTo>
                <a:pt x="0" y="204352"/>
              </a:lnTo>
              <a:lnTo>
                <a:pt x="0" y="374505"/>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167660" y="2164943"/>
        <a:ext cx="136780" cy="4041"/>
      </dsp:txXfrm>
    </dsp:sp>
    <dsp:sp modelId="{E96443D2-A446-4D41-BF19-4881577DC995}">
      <dsp:nvSpPr>
        <dsp:cNvPr id="0" name=""/>
        <dsp:cNvSpPr/>
      </dsp:nvSpPr>
      <dsp:spPr>
        <a:xfrm>
          <a:off x="2465525" y="489498"/>
          <a:ext cx="2246500" cy="1492013"/>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6110" tIns="90388" rIns="86110" bIns="90388" numCol="1" spcCol="1270" anchor="ctr" anchorCtr="0">
          <a:noAutofit/>
        </a:bodyPr>
        <a:lstStyle/>
        <a:p>
          <a:pPr marL="0" lvl="0" indent="0" algn="ctr" defTabSz="577850">
            <a:lnSpc>
              <a:spcPct val="90000"/>
            </a:lnSpc>
            <a:spcBef>
              <a:spcPct val="0"/>
            </a:spcBef>
            <a:spcAft>
              <a:spcPct val="35000"/>
            </a:spcAft>
            <a:buNone/>
          </a:pPr>
          <a:r>
            <a:rPr lang="en-GB" sz="1300" kern="1200" dirty="0"/>
            <a:t>Lead to a fall of donations within charities in the UK. </a:t>
          </a:r>
          <a:endParaRPr lang="en-US" sz="1300" kern="1200" dirty="0"/>
        </a:p>
      </dsp:txBody>
      <dsp:txXfrm>
        <a:off x="2465525" y="489498"/>
        <a:ext cx="2246500" cy="1492013"/>
      </dsp:txXfrm>
    </dsp:sp>
    <dsp:sp modelId="{84A64F5D-90B8-485F-AF03-72B1DBD82DA8}">
      <dsp:nvSpPr>
        <dsp:cNvPr id="0" name=""/>
        <dsp:cNvSpPr/>
      </dsp:nvSpPr>
      <dsp:spPr>
        <a:xfrm>
          <a:off x="1760184" y="2868092"/>
          <a:ext cx="373582" cy="91440"/>
        </a:xfrm>
        <a:custGeom>
          <a:avLst/>
          <a:gdLst/>
          <a:ahLst/>
          <a:cxnLst/>
          <a:rect l="0" t="0" r="0" b="0"/>
          <a:pathLst>
            <a:path>
              <a:moveTo>
                <a:pt x="0" y="45720"/>
              </a:moveTo>
              <a:lnTo>
                <a:pt x="373582"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936871" y="2911791"/>
        <a:ext cx="20209" cy="4041"/>
      </dsp:txXfrm>
    </dsp:sp>
    <dsp:sp modelId="{DC096AFC-F4C1-486F-90D2-4258796EC59C}">
      <dsp:nvSpPr>
        <dsp:cNvPr id="0" name=""/>
        <dsp:cNvSpPr/>
      </dsp:nvSpPr>
      <dsp:spPr>
        <a:xfrm>
          <a:off x="4668" y="2386617"/>
          <a:ext cx="1757315" cy="1054389"/>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6110" tIns="90388" rIns="86110" bIns="90388" numCol="1" spcCol="1270" anchor="ctr" anchorCtr="0">
          <a:noAutofit/>
        </a:bodyPr>
        <a:lstStyle/>
        <a:p>
          <a:pPr marL="0" lvl="0" indent="0" algn="ctr" defTabSz="577850">
            <a:lnSpc>
              <a:spcPct val="90000"/>
            </a:lnSpc>
            <a:spcBef>
              <a:spcPct val="0"/>
            </a:spcBef>
            <a:spcAft>
              <a:spcPct val="35000"/>
            </a:spcAft>
            <a:buNone/>
          </a:pPr>
          <a:r>
            <a:rPr lang="en-GB" sz="1300" kern="1200"/>
            <a:t>Other charities impacted. I.E Sports relief and British Red Cross. </a:t>
          </a:r>
          <a:endParaRPr lang="en-US" sz="1300" kern="1200"/>
        </a:p>
      </dsp:txBody>
      <dsp:txXfrm>
        <a:off x="4668" y="2386617"/>
        <a:ext cx="1757315" cy="1054389"/>
      </dsp:txXfrm>
    </dsp:sp>
    <dsp:sp modelId="{9326BC96-7737-43D4-8A60-A2F8F0A94FEF}">
      <dsp:nvSpPr>
        <dsp:cNvPr id="0" name=""/>
        <dsp:cNvSpPr/>
      </dsp:nvSpPr>
      <dsp:spPr>
        <a:xfrm>
          <a:off x="3921682" y="2868092"/>
          <a:ext cx="373582" cy="91440"/>
        </a:xfrm>
        <a:custGeom>
          <a:avLst/>
          <a:gdLst/>
          <a:ahLst/>
          <a:cxnLst/>
          <a:rect l="0" t="0" r="0" b="0"/>
          <a:pathLst>
            <a:path>
              <a:moveTo>
                <a:pt x="0" y="45720"/>
              </a:moveTo>
              <a:lnTo>
                <a:pt x="373582"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098369" y="2911791"/>
        <a:ext cx="20209" cy="4041"/>
      </dsp:txXfrm>
    </dsp:sp>
    <dsp:sp modelId="{F7F19055-5638-46DC-A0B4-97658FFD6E52}">
      <dsp:nvSpPr>
        <dsp:cNvPr id="0" name=""/>
        <dsp:cNvSpPr/>
      </dsp:nvSpPr>
      <dsp:spPr>
        <a:xfrm>
          <a:off x="2166167" y="2386617"/>
          <a:ext cx="1757315" cy="1054389"/>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6110" tIns="90388" rIns="86110" bIns="90388" numCol="1" spcCol="1270" anchor="ctr" anchorCtr="0">
          <a:noAutofit/>
        </a:bodyPr>
        <a:lstStyle/>
        <a:p>
          <a:pPr marL="0" lvl="0" indent="0" algn="ctr" defTabSz="577850">
            <a:lnSpc>
              <a:spcPct val="90000"/>
            </a:lnSpc>
            <a:spcBef>
              <a:spcPct val="0"/>
            </a:spcBef>
            <a:spcAft>
              <a:spcPct val="35000"/>
            </a:spcAft>
            <a:buNone/>
          </a:pPr>
          <a:r>
            <a:rPr lang="en-GB" sz="1300" kern="1200"/>
            <a:t>7000 people cancel donations overnight. </a:t>
          </a:r>
          <a:endParaRPr lang="en-US" sz="1300" kern="1200"/>
        </a:p>
      </dsp:txBody>
      <dsp:txXfrm>
        <a:off x="2166167" y="2386617"/>
        <a:ext cx="1757315" cy="1054389"/>
      </dsp:txXfrm>
    </dsp:sp>
    <dsp:sp modelId="{7190219A-8476-4A2D-B2DA-B12F1C639E4A}">
      <dsp:nvSpPr>
        <dsp:cNvPr id="0" name=""/>
        <dsp:cNvSpPr/>
      </dsp:nvSpPr>
      <dsp:spPr>
        <a:xfrm>
          <a:off x="1024482" y="3439207"/>
          <a:ext cx="4181840" cy="373582"/>
        </a:xfrm>
        <a:custGeom>
          <a:avLst/>
          <a:gdLst/>
          <a:ahLst/>
          <a:cxnLst/>
          <a:rect l="0" t="0" r="0" b="0"/>
          <a:pathLst>
            <a:path>
              <a:moveTo>
                <a:pt x="4181840" y="0"/>
              </a:moveTo>
              <a:lnTo>
                <a:pt x="4181840" y="203891"/>
              </a:lnTo>
              <a:lnTo>
                <a:pt x="0" y="203891"/>
              </a:lnTo>
              <a:lnTo>
                <a:pt x="0" y="37358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010370" y="3623977"/>
        <a:ext cx="210066" cy="4041"/>
      </dsp:txXfrm>
    </dsp:sp>
    <dsp:sp modelId="{4C531EB2-CCA4-41D4-AE37-AF62E6A1F414}">
      <dsp:nvSpPr>
        <dsp:cNvPr id="0" name=""/>
        <dsp:cNvSpPr/>
      </dsp:nvSpPr>
      <dsp:spPr>
        <a:xfrm>
          <a:off x="4327665" y="2386617"/>
          <a:ext cx="1757315" cy="1054389"/>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6110" tIns="90388" rIns="86110" bIns="90388" numCol="1" spcCol="1270" anchor="ctr" anchorCtr="0">
          <a:noAutofit/>
        </a:bodyPr>
        <a:lstStyle/>
        <a:p>
          <a:pPr marL="0" lvl="0" indent="0" algn="ctr" defTabSz="577850">
            <a:lnSpc>
              <a:spcPct val="90000"/>
            </a:lnSpc>
            <a:spcBef>
              <a:spcPct val="0"/>
            </a:spcBef>
            <a:spcAft>
              <a:spcPct val="35000"/>
            </a:spcAft>
            <a:buNone/>
          </a:pPr>
          <a:r>
            <a:rPr lang="en-GB" sz="1300" kern="1200"/>
            <a:t>Impact on public trust and confidence in Oxfam (Daniel Flusky BBC Radio One).   </a:t>
          </a:r>
          <a:endParaRPr lang="en-US" sz="1300" kern="1200"/>
        </a:p>
      </dsp:txBody>
      <dsp:txXfrm>
        <a:off x="4327665" y="2386617"/>
        <a:ext cx="1757315" cy="1054389"/>
      </dsp:txXfrm>
    </dsp:sp>
    <dsp:sp modelId="{12BF0E48-10E7-4EBB-BE1B-4B2B08460F74}">
      <dsp:nvSpPr>
        <dsp:cNvPr id="0" name=""/>
        <dsp:cNvSpPr/>
      </dsp:nvSpPr>
      <dsp:spPr>
        <a:xfrm>
          <a:off x="2042497" y="4418649"/>
          <a:ext cx="373582" cy="91440"/>
        </a:xfrm>
        <a:custGeom>
          <a:avLst/>
          <a:gdLst/>
          <a:ahLst/>
          <a:cxnLst/>
          <a:rect l="0" t="0" r="0" b="0"/>
          <a:pathLst>
            <a:path>
              <a:moveTo>
                <a:pt x="0" y="45720"/>
              </a:moveTo>
              <a:lnTo>
                <a:pt x="373582" y="45720"/>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19183" y="4462348"/>
        <a:ext cx="20209" cy="4041"/>
      </dsp:txXfrm>
    </dsp:sp>
    <dsp:sp modelId="{8AFC584C-35ED-4BFC-A264-3E3AAA731EA9}">
      <dsp:nvSpPr>
        <dsp:cNvPr id="0" name=""/>
        <dsp:cNvSpPr/>
      </dsp:nvSpPr>
      <dsp:spPr>
        <a:xfrm>
          <a:off x="4668" y="3845189"/>
          <a:ext cx="2039628" cy="1238359"/>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6110" tIns="90388" rIns="86110" bIns="90388" numCol="1" spcCol="1270" anchor="ctr" anchorCtr="0">
          <a:noAutofit/>
        </a:bodyPr>
        <a:lstStyle/>
        <a:p>
          <a:pPr marL="0" lvl="0" indent="0" algn="ctr" defTabSz="577850">
            <a:lnSpc>
              <a:spcPct val="90000"/>
            </a:lnSpc>
            <a:spcBef>
              <a:spcPct val="0"/>
            </a:spcBef>
            <a:spcAft>
              <a:spcPct val="35000"/>
            </a:spcAft>
            <a:buNone/>
          </a:pPr>
          <a:r>
            <a:rPr lang="en-GB" sz="1300" kern="1200" dirty="0"/>
            <a:t>Loss of Government  funding. </a:t>
          </a:r>
          <a:endParaRPr lang="en-US" sz="1300" kern="1200" dirty="0"/>
        </a:p>
      </dsp:txBody>
      <dsp:txXfrm>
        <a:off x="4668" y="3845189"/>
        <a:ext cx="2039628" cy="1238359"/>
      </dsp:txXfrm>
    </dsp:sp>
    <dsp:sp modelId="{E7EC8F7D-EA85-4BD3-8AEE-7B4324CD0103}">
      <dsp:nvSpPr>
        <dsp:cNvPr id="0" name=""/>
        <dsp:cNvSpPr/>
      </dsp:nvSpPr>
      <dsp:spPr>
        <a:xfrm>
          <a:off x="2448479" y="3901462"/>
          <a:ext cx="2198103" cy="1125813"/>
        </a:xfrm>
        <a:prstGeom prst="rect">
          <a:avLst/>
        </a:prstGeom>
        <a:gradFill rotWithShape="0">
          <a:gsLst>
            <a:gs pos="0">
              <a:schemeClr val="accent4">
                <a:hueOff val="0"/>
                <a:satOff val="0"/>
                <a:lumOff val="0"/>
                <a:alphaOff val="0"/>
                <a:lumMod val="110000"/>
                <a:satMod val="105000"/>
                <a:tint val="67000"/>
              </a:schemeClr>
            </a:gs>
            <a:gs pos="50000">
              <a:schemeClr val="accent4">
                <a:hueOff val="0"/>
                <a:satOff val="0"/>
                <a:lumOff val="0"/>
                <a:alphaOff val="0"/>
                <a:lumMod val="105000"/>
                <a:satMod val="103000"/>
                <a:tint val="73000"/>
              </a:schemeClr>
            </a:gs>
            <a:gs pos="100000">
              <a:schemeClr val="accent4">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6110" tIns="90388" rIns="86110" bIns="90388" numCol="1" spcCol="1270" anchor="ctr" anchorCtr="0">
          <a:noAutofit/>
        </a:bodyPr>
        <a:lstStyle/>
        <a:p>
          <a:pPr marL="0" lvl="0" indent="0" algn="ctr" defTabSz="577850">
            <a:lnSpc>
              <a:spcPct val="90000"/>
            </a:lnSpc>
            <a:spcBef>
              <a:spcPct val="0"/>
            </a:spcBef>
            <a:spcAft>
              <a:spcPct val="35000"/>
            </a:spcAft>
            <a:buNone/>
          </a:pPr>
          <a:r>
            <a:rPr lang="en-GB" sz="1300" kern="1200" dirty="0"/>
            <a:t>Penny Lawrence first executive quits after sex scandal allegations. (CNN news 2018). </a:t>
          </a:r>
          <a:endParaRPr lang="en-US" sz="1300" kern="1200" dirty="0"/>
        </a:p>
      </dsp:txBody>
      <dsp:txXfrm>
        <a:off x="2448479" y="3901462"/>
        <a:ext cx="2198103" cy="1125813"/>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2835"/>
          </a:xfrm>
          <a:prstGeom prst="rect">
            <a:avLst/>
          </a:prstGeom>
        </p:spPr>
        <p:txBody>
          <a:bodyPr vert="horz" lIns="96634" tIns="48317" rIns="96634" bIns="48317" rtlCol="0"/>
          <a:lstStyle>
            <a:lvl1pPr algn="l">
              <a:defRPr sz="1300"/>
            </a:lvl1pPr>
          </a:lstStyle>
          <a:p>
            <a:endParaRPr lang="en-GB"/>
          </a:p>
        </p:txBody>
      </p:sp>
      <p:sp>
        <p:nvSpPr>
          <p:cNvPr id="3" name="Date Placeholder 2"/>
          <p:cNvSpPr>
            <a:spLocks noGrp="1"/>
          </p:cNvSpPr>
          <p:nvPr>
            <p:ph type="dt" idx="1"/>
          </p:nvPr>
        </p:nvSpPr>
        <p:spPr>
          <a:xfrm>
            <a:off x="3902597" y="0"/>
            <a:ext cx="2985558" cy="502835"/>
          </a:xfrm>
          <a:prstGeom prst="rect">
            <a:avLst/>
          </a:prstGeom>
        </p:spPr>
        <p:txBody>
          <a:bodyPr vert="horz" lIns="96634" tIns="48317" rIns="96634" bIns="48317" rtlCol="0"/>
          <a:lstStyle>
            <a:lvl1pPr algn="r">
              <a:defRPr sz="1300"/>
            </a:lvl1pPr>
          </a:lstStyle>
          <a:p>
            <a:fld id="{E5D73C6F-C452-4F26-AC65-8283EA4E7A49}" type="datetimeFigureOut">
              <a:rPr lang="en-GB" smtClean="0"/>
              <a:t>24/04/2018</a:t>
            </a:fld>
            <a:endParaRPr lang="en-GB"/>
          </a:p>
        </p:txBody>
      </p:sp>
      <p:sp>
        <p:nvSpPr>
          <p:cNvPr id="4" name="Slide Image Placeholder 3"/>
          <p:cNvSpPr>
            <a:spLocks noGrp="1" noRot="1" noChangeAspect="1"/>
          </p:cNvSpPr>
          <p:nvPr>
            <p:ph type="sldImg" idx="2"/>
          </p:nvPr>
        </p:nvSpPr>
        <p:spPr>
          <a:xfrm>
            <a:off x="438150" y="1252538"/>
            <a:ext cx="6013450" cy="3382962"/>
          </a:xfrm>
          <a:prstGeom prst="rect">
            <a:avLst/>
          </a:prstGeom>
          <a:noFill/>
          <a:ln w="12700">
            <a:solidFill>
              <a:prstClr val="black"/>
            </a:solidFill>
          </a:ln>
        </p:spPr>
        <p:txBody>
          <a:bodyPr vert="horz" lIns="96634" tIns="48317" rIns="96634" bIns="48317" rtlCol="0" anchor="ctr"/>
          <a:lstStyle/>
          <a:p>
            <a:endParaRPr lang="en-GB"/>
          </a:p>
        </p:txBody>
      </p:sp>
      <p:sp>
        <p:nvSpPr>
          <p:cNvPr id="5" name="Notes Placeholder 4"/>
          <p:cNvSpPr>
            <a:spLocks noGrp="1"/>
          </p:cNvSpPr>
          <p:nvPr>
            <p:ph type="body" sz="quarter" idx="3"/>
          </p:nvPr>
        </p:nvSpPr>
        <p:spPr>
          <a:xfrm>
            <a:off x="688975" y="4823034"/>
            <a:ext cx="5511800" cy="3946118"/>
          </a:xfrm>
          <a:prstGeom prst="rect">
            <a:avLst/>
          </a:prstGeom>
        </p:spPr>
        <p:txBody>
          <a:bodyPr vert="horz" lIns="96634" tIns="48317" rIns="96634" bIns="48317"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9055"/>
            <a:ext cx="2985558" cy="502834"/>
          </a:xfrm>
          <a:prstGeom prst="rect">
            <a:avLst/>
          </a:prstGeom>
        </p:spPr>
        <p:txBody>
          <a:bodyPr vert="horz" lIns="96634" tIns="48317" rIns="96634" bIns="48317" rtlCol="0" anchor="b"/>
          <a:lstStyle>
            <a:lvl1pPr algn="l">
              <a:defRPr sz="1300"/>
            </a:lvl1pPr>
          </a:lstStyle>
          <a:p>
            <a:endParaRPr lang="en-GB"/>
          </a:p>
        </p:txBody>
      </p:sp>
      <p:sp>
        <p:nvSpPr>
          <p:cNvPr id="7" name="Slide Number Placeholder 6"/>
          <p:cNvSpPr>
            <a:spLocks noGrp="1"/>
          </p:cNvSpPr>
          <p:nvPr>
            <p:ph type="sldNum" sz="quarter" idx="5"/>
          </p:nvPr>
        </p:nvSpPr>
        <p:spPr>
          <a:xfrm>
            <a:off x="3902597" y="9519055"/>
            <a:ext cx="2985558" cy="502834"/>
          </a:xfrm>
          <a:prstGeom prst="rect">
            <a:avLst/>
          </a:prstGeom>
        </p:spPr>
        <p:txBody>
          <a:bodyPr vert="horz" lIns="96634" tIns="48317" rIns="96634" bIns="48317" rtlCol="0" anchor="b"/>
          <a:lstStyle>
            <a:lvl1pPr algn="r">
              <a:defRPr sz="1300"/>
            </a:lvl1pPr>
          </a:lstStyle>
          <a:p>
            <a:fld id="{E3898F7E-AF83-4E0E-8DD6-0DA54388F64D}" type="slidenum">
              <a:rPr lang="en-GB" smtClean="0"/>
              <a:t>‹#›</a:t>
            </a:fld>
            <a:endParaRPr lang="en-GB"/>
          </a:p>
        </p:txBody>
      </p:sp>
    </p:spTree>
    <p:extLst>
      <p:ext uri="{BB962C8B-B14F-4D97-AF65-F5344CB8AC3E}">
        <p14:creationId xmlns:p14="http://schemas.microsoft.com/office/powerpoint/2010/main" val="749390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Operating in developing more than 90 countries around the world. </a:t>
            </a:r>
          </a:p>
        </p:txBody>
      </p:sp>
      <p:sp>
        <p:nvSpPr>
          <p:cNvPr id="4" name="Slide Number Placeholder 3"/>
          <p:cNvSpPr>
            <a:spLocks noGrp="1"/>
          </p:cNvSpPr>
          <p:nvPr>
            <p:ph type="sldNum" sz="quarter" idx="10"/>
          </p:nvPr>
        </p:nvSpPr>
        <p:spPr/>
        <p:txBody>
          <a:bodyPr/>
          <a:lstStyle/>
          <a:p>
            <a:fld id="{E3898F7E-AF83-4E0E-8DD6-0DA54388F64D}" type="slidenum">
              <a:rPr lang="en-GB" smtClean="0"/>
              <a:t>2</a:t>
            </a:fld>
            <a:endParaRPr lang="en-GB"/>
          </a:p>
        </p:txBody>
      </p:sp>
    </p:spTree>
    <p:extLst>
      <p:ext uri="{BB962C8B-B14F-4D97-AF65-F5344CB8AC3E}">
        <p14:creationId xmlns:p14="http://schemas.microsoft.com/office/powerpoint/2010/main" val="11744543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Teological</a:t>
            </a:r>
            <a:r>
              <a:rPr lang="en-GB" dirty="0"/>
              <a:t> theory almost like a white lie you say it because it benefits you or others used for the good- apply to Oxfam. </a:t>
            </a:r>
            <a:r>
              <a:rPr lang="en-GB" dirty="0" err="1"/>
              <a:t>Deological</a:t>
            </a:r>
            <a:r>
              <a:rPr lang="en-GB" dirty="0"/>
              <a:t> is the opposite. </a:t>
            </a:r>
          </a:p>
        </p:txBody>
      </p:sp>
      <p:sp>
        <p:nvSpPr>
          <p:cNvPr id="4" name="Slide Number Placeholder 3"/>
          <p:cNvSpPr>
            <a:spLocks noGrp="1"/>
          </p:cNvSpPr>
          <p:nvPr>
            <p:ph type="sldNum" sz="quarter" idx="10"/>
          </p:nvPr>
        </p:nvSpPr>
        <p:spPr/>
        <p:txBody>
          <a:bodyPr/>
          <a:lstStyle/>
          <a:p>
            <a:fld id="{E3898F7E-AF83-4E0E-8DD6-0DA54388F64D}" type="slidenum">
              <a:rPr lang="en-GB" smtClean="0"/>
              <a:t>3</a:t>
            </a:fld>
            <a:endParaRPr lang="en-GB"/>
          </a:p>
        </p:txBody>
      </p:sp>
    </p:spTree>
    <p:extLst>
      <p:ext uri="{BB962C8B-B14F-4D97-AF65-F5344CB8AC3E}">
        <p14:creationId xmlns:p14="http://schemas.microsoft.com/office/powerpoint/2010/main" val="2919774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Soon after the Haiti Government opened up and investigation, various news organisations such as the times </a:t>
            </a:r>
          </a:p>
        </p:txBody>
      </p:sp>
      <p:sp>
        <p:nvSpPr>
          <p:cNvPr id="4" name="Slide Number Placeholder 3"/>
          <p:cNvSpPr>
            <a:spLocks noGrp="1"/>
          </p:cNvSpPr>
          <p:nvPr>
            <p:ph type="sldNum" sz="quarter" idx="10"/>
          </p:nvPr>
        </p:nvSpPr>
        <p:spPr/>
        <p:txBody>
          <a:bodyPr/>
          <a:lstStyle/>
          <a:p>
            <a:fld id="{E3898F7E-AF83-4E0E-8DD6-0DA54388F64D}" type="slidenum">
              <a:rPr lang="en-GB" smtClean="0"/>
              <a:t>4</a:t>
            </a:fld>
            <a:endParaRPr lang="en-GB"/>
          </a:p>
        </p:txBody>
      </p:sp>
    </p:spTree>
    <p:extLst>
      <p:ext uri="{BB962C8B-B14F-4D97-AF65-F5344CB8AC3E}">
        <p14:creationId xmlns:p14="http://schemas.microsoft.com/office/powerpoint/2010/main" val="4356695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Mark Golding chief executive of Oxfam.  Apology letter. </a:t>
            </a:r>
          </a:p>
          <a:p>
            <a:r>
              <a:rPr lang="en-GB" dirty="0"/>
              <a:t>Culture secretary Matt Hancock. </a:t>
            </a:r>
          </a:p>
          <a:p>
            <a:r>
              <a:rPr lang="en-GB" dirty="0"/>
              <a:t>Conservatives MP Pauline </a:t>
            </a:r>
            <a:r>
              <a:rPr lang="en-GB" dirty="0" err="1"/>
              <a:t>lathem</a:t>
            </a:r>
            <a:r>
              <a:rPr lang="en-GB" dirty="0"/>
              <a:t>.  International development secretary warned that they could lose millions of pounds in public funding. </a:t>
            </a:r>
          </a:p>
          <a:p>
            <a:r>
              <a:rPr lang="en-GB" dirty="0"/>
              <a:t>Penny Lawrence first executive quits after sex scandal allegations. (CNN news 2018). </a:t>
            </a:r>
          </a:p>
          <a:p>
            <a:endParaRPr lang="en-GB" dirty="0"/>
          </a:p>
        </p:txBody>
      </p:sp>
      <p:sp>
        <p:nvSpPr>
          <p:cNvPr id="4" name="Slide Number Placeholder 3"/>
          <p:cNvSpPr>
            <a:spLocks noGrp="1"/>
          </p:cNvSpPr>
          <p:nvPr>
            <p:ph type="sldNum" sz="quarter" idx="10"/>
          </p:nvPr>
        </p:nvSpPr>
        <p:spPr/>
        <p:txBody>
          <a:bodyPr/>
          <a:lstStyle/>
          <a:p>
            <a:fld id="{E3898F7E-AF83-4E0E-8DD6-0DA54388F64D}" type="slidenum">
              <a:rPr lang="en-GB" smtClean="0"/>
              <a:t>5</a:t>
            </a:fld>
            <a:endParaRPr lang="en-GB"/>
          </a:p>
        </p:txBody>
      </p:sp>
    </p:spTree>
    <p:extLst>
      <p:ext uri="{BB962C8B-B14F-4D97-AF65-F5344CB8AC3E}">
        <p14:creationId xmlns:p14="http://schemas.microsoft.com/office/powerpoint/2010/main" val="20747672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CV fraud and bullying later on had been discovered as other misconducts used by Oxfam workers.  </a:t>
            </a:r>
          </a:p>
          <a:p>
            <a:r>
              <a:rPr lang="en-GB" dirty="0"/>
              <a:t>Economic impact of Scandal. </a:t>
            </a:r>
          </a:p>
          <a:p>
            <a:r>
              <a:rPr lang="en-GB" dirty="0"/>
              <a:t>Any other impact of Scandal. </a:t>
            </a:r>
          </a:p>
          <a:p>
            <a:endParaRPr lang="en-GB" dirty="0"/>
          </a:p>
        </p:txBody>
      </p:sp>
      <p:sp>
        <p:nvSpPr>
          <p:cNvPr id="4" name="Slide Number Placeholder 3"/>
          <p:cNvSpPr>
            <a:spLocks noGrp="1"/>
          </p:cNvSpPr>
          <p:nvPr>
            <p:ph type="sldNum" sz="quarter" idx="10"/>
          </p:nvPr>
        </p:nvSpPr>
        <p:spPr/>
        <p:txBody>
          <a:bodyPr/>
          <a:lstStyle/>
          <a:p>
            <a:fld id="{E3898F7E-AF83-4E0E-8DD6-0DA54388F64D}" type="slidenum">
              <a:rPr lang="en-GB" smtClean="0"/>
              <a:t>6</a:t>
            </a:fld>
            <a:endParaRPr lang="en-GB"/>
          </a:p>
        </p:txBody>
      </p:sp>
    </p:spTree>
    <p:extLst>
      <p:ext uri="{BB962C8B-B14F-4D97-AF65-F5344CB8AC3E}">
        <p14:creationId xmlns:p14="http://schemas.microsoft.com/office/powerpoint/2010/main" val="3452728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Brief oversite on Kids company, charity company aimed at giving children better education and brighter future. </a:t>
            </a:r>
          </a:p>
          <a:p>
            <a:r>
              <a:rPr lang="en-GB" dirty="0"/>
              <a:t>These charities are targeted and  questioned following Oxfam on the amount of funding and donations they get by government. 	Questioned where does all that money go ??? </a:t>
            </a:r>
          </a:p>
          <a:p>
            <a:r>
              <a:rPr lang="en-GB" dirty="0"/>
              <a:t>Why are we questioning why is there so much uncertainty why is this happening with charities.  Because there is no stable governance within the charity sector. </a:t>
            </a:r>
          </a:p>
        </p:txBody>
      </p:sp>
      <p:sp>
        <p:nvSpPr>
          <p:cNvPr id="4" name="Slide Number Placeholder 3"/>
          <p:cNvSpPr>
            <a:spLocks noGrp="1"/>
          </p:cNvSpPr>
          <p:nvPr>
            <p:ph type="sldNum" sz="quarter" idx="10"/>
          </p:nvPr>
        </p:nvSpPr>
        <p:spPr/>
        <p:txBody>
          <a:bodyPr/>
          <a:lstStyle/>
          <a:p>
            <a:fld id="{E3898F7E-AF83-4E0E-8DD6-0DA54388F64D}" type="slidenum">
              <a:rPr lang="en-GB" smtClean="0"/>
              <a:t>7</a:t>
            </a:fld>
            <a:endParaRPr lang="en-GB"/>
          </a:p>
        </p:txBody>
      </p:sp>
    </p:spTree>
    <p:extLst>
      <p:ext uri="{BB962C8B-B14F-4D97-AF65-F5344CB8AC3E}">
        <p14:creationId xmlns:p14="http://schemas.microsoft.com/office/powerpoint/2010/main" val="20591887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about how </a:t>
            </a:r>
            <a:r>
              <a:rPr lang="en-GB" dirty="0" err="1"/>
              <a:t>theres</a:t>
            </a:r>
            <a:r>
              <a:rPr lang="en-GB" dirty="0"/>
              <a:t> no governance. </a:t>
            </a:r>
          </a:p>
        </p:txBody>
      </p:sp>
      <p:sp>
        <p:nvSpPr>
          <p:cNvPr id="4" name="Slide Number Placeholder 3"/>
          <p:cNvSpPr>
            <a:spLocks noGrp="1"/>
          </p:cNvSpPr>
          <p:nvPr>
            <p:ph type="sldNum" sz="quarter" idx="10"/>
          </p:nvPr>
        </p:nvSpPr>
        <p:spPr/>
        <p:txBody>
          <a:bodyPr/>
          <a:lstStyle/>
          <a:p>
            <a:fld id="{E3898F7E-AF83-4E0E-8DD6-0DA54388F64D}" type="slidenum">
              <a:rPr lang="en-GB" smtClean="0"/>
              <a:t>9</a:t>
            </a:fld>
            <a:endParaRPr lang="en-GB"/>
          </a:p>
        </p:txBody>
      </p:sp>
    </p:spTree>
    <p:extLst>
      <p:ext uri="{BB962C8B-B14F-4D97-AF65-F5344CB8AC3E}">
        <p14:creationId xmlns:p14="http://schemas.microsoft.com/office/powerpoint/2010/main" val="20370466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improvements have been made (vetting staff, introduction of whistleblowing)</a:t>
            </a:r>
          </a:p>
          <a:p>
            <a:endParaRPr lang="en-GB" dirty="0"/>
          </a:p>
        </p:txBody>
      </p:sp>
      <p:sp>
        <p:nvSpPr>
          <p:cNvPr id="4" name="Slide Number Placeholder 3"/>
          <p:cNvSpPr>
            <a:spLocks noGrp="1"/>
          </p:cNvSpPr>
          <p:nvPr>
            <p:ph type="sldNum" sz="quarter" idx="10"/>
          </p:nvPr>
        </p:nvSpPr>
        <p:spPr/>
        <p:txBody>
          <a:bodyPr/>
          <a:lstStyle/>
          <a:p>
            <a:fld id="{E3898F7E-AF83-4E0E-8DD6-0DA54388F64D}" type="slidenum">
              <a:rPr lang="en-GB" smtClean="0"/>
              <a:t>10</a:t>
            </a:fld>
            <a:endParaRPr lang="en-GB"/>
          </a:p>
        </p:txBody>
      </p:sp>
    </p:spTree>
    <p:extLst>
      <p:ext uri="{BB962C8B-B14F-4D97-AF65-F5344CB8AC3E}">
        <p14:creationId xmlns:p14="http://schemas.microsoft.com/office/powerpoint/2010/main" val="2922903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power grid is used to manage stakeholders as well as to keep track of stakeholders and categorize key stakeholders in the form of level of power and level of interest.  Unethical Oxfam informed government briefly on  issue however did not  fully inform </a:t>
            </a:r>
            <a:r>
              <a:rPr lang="en-GB" dirty="0" err="1"/>
              <a:t>inform</a:t>
            </a:r>
            <a:r>
              <a:rPr lang="en-GB" dirty="0"/>
              <a:t> government of scandal and allowed key players like van </a:t>
            </a:r>
            <a:r>
              <a:rPr lang="en-GB" dirty="0" err="1"/>
              <a:t>huewenman</a:t>
            </a:r>
            <a:r>
              <a:rPr lang="en-GB" dirty="0"/>
              <a:t>. </a:t>
            </a:r>
          </a:p>
        </p:txBody>
      </p:sp>
      <p:sp>
        <p:nvSpPr>
          <p:cNvPr id="4" name="Slide Number Placeholder 3"/>
          <p:cNvSpPr>
            <a:spLocks noGrp="1"/>
          </p:cNvSpPr>
          <p:nvPr>
            <p:ph type="sldNum" sz="quarter" idx="10"/>
          </p:nvPr>
        </p:nvSpPr>
        <p:spPr/>
        <p:txBody>
          <a:bodyPr/>
          <a:lstStyle/>
          <a:p>
            <a:fld id="{E3898F7E-AF83-4E0E-8DD6-0DA54388F64D}" type="slidenum">
              <a:rPr lang="en-GB" smtClean="0"/>
              <a:t>11</a:t>
            </a:fld>
            <a:endParaRPr lang="en-GB"/>
          </a:p>
        </p:txBody>
      </p:sp>
    </p:spTree>
    <p:extLst>
      <p:ext uri="{BB962C8B-B14F-4D97-AF65-F5344CB8AC3E}">
        <p14:creationId xmlns:p14="http://schemas.microsoft.com/office/powerpoint/2010/main" val="11582913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Friedmans</a:t>
            </a:r>
            <a:r>
              <a:rPr lang="en-GB" dirty="0"/>
              <a:t> theory basically states that a businesses prerogative is only to make money for its owners and the business comes first. How does this apply to OXFAM considering they are a charity organisation.  It doesn’t however there does seem to be a exclusive amount of charitable scandals. </a:t>
            </a:r>
          </a:p>
        </p:txBody>
      </p:sp>
      <p:sp>
        <p:nvSpPr>
          <p:cNvPr id="4" name="Slide Number Placeholder 3"/>
          <p:cNvSpPr>
            <a:spLocks noGrp="1"/>
          </p:cNvSpPr>
          <p:nvPr>
            <p:ph type="sldNum" sz="quarter" idx="10"/>
          </p:nvPr>
        </p:nvSpPr>
        <p:spPr/>
        <p:txBody>
          <a:bodyPr/>
          <a:lstStyle/>
          <a:p>
            <a:fld id="{E3898F7E-AF83-4E0E-8DD6-0DA54388F64D}" type="slidenum">
              <a:rPr lang="en-GB" smtClean="0"/>
              <a:t>14</a:t>
            </a:fld>
            <a:endParaRPr lang="en-GB"/>
          </a:p>
        </p:txBody>
      </p:sp>
    </p:spTree>
    <p:extLst>
      <p:ext uri="{BB962C8B-B14F-4D97-AF65-F5344CB8AC3E}">
        <p14:creationId xmlns:p14="http://schemas.microsoft.com/office/powerpoint/2010/main" val="13860021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Carrolls</a:t>
            </a:r>
            <a:r>
              <a:rPr lang="en-GB" dirty="0"/>
              <a:t> CSR pyramid shows 4 levels of CSR for organisations.  Economic responsibility applied to Oxfam as they are a charity and their aim is to help economic poverty in developing countries.  Legal, here is where Oxfam may have hit a curve as their employees actions were to somewhat illegal.  Ethical again applied to the sex scandal.  Discretionary, offering community help to local communities in these countries. </a:t>
            </a:r>
          </a:p>
        </p:txBody>
      </p:sp>
      <p:sp>
        <p:nvSpPr>
          <p:cNvPr id="4" name="Slide Number Placeholder 3"/>
          <p:cNvSpPr>
            <a:spLocks noGrp="1"/>
          </p:cNvSpPr>
          <p:nvPr>
            <p:ph type="sldNum" sz="quarter" idx="10"/>
          </p:nvPr>
        </p:nvSpPr>
        <p:spPr/>
        <p:txBody>
          <a:bodyPr/>
          <a:lstStyle/>
          <a:p>
            <a:fld id="{E3898F7E-AF83-4E0E-8DD6-0DA54388F64D}" type="slidenum">
              <a:rPr lang="en-GB" smtClean="0"/>
              <a:t>15</a:t>
            </a:fld>
            <a:endParaRPr lang="en-GB"/>
          </a:p>
        </p:txBody>
      </p:sp>
    </p:spTree>
    <p:extLst>
      <p:ext uri="{BB962C8B-B14F-4D97-AF65-F5344CB8AC3E}">
        <p14:creationId xmlns:p14="http://schemas.microsoft.com/office/powerpoint/2010/main" val="11071306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3F499-C7D5-43B7-B678-D3D711AA4E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B15DA1-649E-4BC3-9AAB-7F4020DF24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FAB9D8-6B1A-4BF7-9DE7-6F119B207D0F}"/>
              </a:ext>
            </a:extLst>
          </p:cNvPr>
          <p:cNvSpPr>
            <a:spLocks noGrp="1"/>
          </p:cNvSpPr>
          <p:nvPr>
            <p:ph type="dt" sz="half" idx="10"/>
          </p:nvPr>
        </p:nvSpPr>
        <p:spPr/>
        <p:txBody>
          <a:bodyPr/>
          <a:lstStyle/>
          <a:p>
            <a:fld id="{6C687875-07EF-463D-A133-BC45CC5438C9}" type="datetimeFigureOut">
              <a:rPr lang="en-GB" smtClean="0"/>
              <a:t>24/04/2018</a:t>
            </a:fld>
            <a:endParaRPr lang="en-GB"/>
          </a:p>
        </p:txBody>
      </p:sp>
      <p:sp>
        <p:nvSpPr>
          <p:cNvPr id="5" name="Footer Placeholder 4">
            <a:extLst>
              <a:ext uri="{FF2B5EF4-FFF2-40B4-BE49-F238E27FC236}">
                <a16:creationId xmlns:a16="http://schemas.microsoft.com/office/drawing/2014/main" id="{05909D97-A0B7-4591-97DC-8CAAA89858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9C888A3-09E4-4858-81C9-2146B2310649}"/>
              </a:ext>
            </a:extLst>
          </p:cNvPr>
          <p:cNvSpPr>
            <a:spLocks noGrp="1"/>
          </p:cNvSpPr>
          <p:nvPr>
            <p:ph type="sldNum" sz="quarter" idx="12"/>
          </p:nvPr>
        </p:nvSpPr>
        <p:spPr/>
        <p:txBody>
          <a:bodyPr/>
          <a:lstStyle/>
          <a:p>
            <a:fld id="{B7A911D8-B15C-4E5F-BF83-39B8DEE32535}" type="slidenum">
              <a:rPr lang="en-GB" smtClean="0"/>
              <a:t>‹#›</a:t>
            </a:fld>
            <a:endParaRPr lang="en-GB"/>
          </a:p>
        </p:txBody>
      </p:sp>
    </p:spTree>
    <p:extLst>
      <p:ext uri="{BB962C8B-B14F-4D97-AF65-F5344CB8AC3E}">
        <p14:creationId xmlns:p14="http://schemas.microsoft.com/office/powerpoint/2010/main" val="525772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914DE-DD70-4147-B39D-C19641D117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0FBD26C-C833-42E4-A025-99F6B9491F6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1303D9-F0B0-4A1B-840C-AC4673819C08}"/>
              </a:ext>
            </a:extLst>
          </p:cNvPr>
          <p:cNvSpPr>
            <a:spLocks noGrp="1"/>
          </p:cNvSpPr>
          <p:nvPr>
            <p:ph type="dt" sz="half" idx="10"/>
          </p:nvPr>
        </p:nvSpPr>
        <p:spPr/>
        <p:txBody>
          <a:bodyPr/>
          <a:lstStyle/>
          <a:p>
            <a:fld id="{6C687875-07EF-463D-A133-BC45CC5438C9}" type="datetimeFigureOut">
              <a:rPr lang="en-GB" smtClean="0"/>
              <a:t>24/04/2018</a:t>
            </a:fld>
            <a:endParaRPr lang="en-GB"/>
          </a:p>
        </p:txBody>
      </p:sp>
      <p:sp>
        <p:nvSpPr>
          <p:cNvPr id="5" name="Footer Placeholder 4">
            <a:extLst>
              <a:ext uri="{FF2B5EF4-FFF2-40B4-BE49-F238E27FC236}">
                <a16:creationId xmlns:a16="http://schemas.microsoft.com/office/drawing/2014/main" id="{D811C8EA-5745-4D37-A7EC-5B54BBCE5E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676E0C7-6103-4A4D-B229-DC22A13C5141}"/>
              </a:ext>
            </a:extLst>
          </p:cNvPr>
          <p:cNvSpPr>
            <a:spLocks noGrp="1"/>
          </p:cNvSpPr>
          <p:nvPr>
            <p:ph type="sldNum" sz="quarter" idx="12"/>
          </p:nvPr>
        </p:nvSpPr>
        <p:spPr/>
        <p:txBody>
          <a:bodyPr/>
          <a:lstStyle/>
          <a:p>
            <a:fld id="{B7A911D8-B15C-4E5F-BF83-39B8DEE32535}" type="slidenum">
              <a:rPr lang="en-GB" smtClean="0"/>
              <a:t>‹#›</a:t>
            </a:fld>
            <a:endParaRPr lang="en-GB"/>
          </a:p>
        </p:txBody>
      </p:sp>
    </p:spTree>
    <p:extLst>
      <p:ext uri="{BB962C8B-B14F-4D97-AF65-F5344CB8AC3E}">
        <p14:creationId xmlns:p14="http://schemas.microsoft.com/office/powerpoint/2010/main" val="40927727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023C7-2658-4689-BF62-6D714B240DB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D91185-D719-4C09-9EAD-EDAD0FB37D6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A0ABFCB-FAAC-45C6-BCC3-34EB5653B841}"/>
              </a:ext>
            </a:extLst>
          </p:cNvPr>
          <p:cNvSpPr>
            <a:spLocks noGrp="1"/>
          </p:cNvSpPr>
          <p:nvPr>
            <p:ph type="dt" sz="half" idx="10"/>
          </p:nvPr>
        </p:nvSpPr>
        <p:spPr/>
        <p:txBody>
          <a:bodyPr/>
          <a:lstStyle/>
          <a:p>
            <a:fld id="{6C687875-07EF-463D-A133-BC45CC5438C9}" type="datetimeFigureOut">
              <a:rPr lang="en-GB" smtClean="0"/>
              <a:t>24/04/2018</a:t>
            </a:fld>
            <a:endParaRPr lang="en-GB"/>
          </a:p>
        </p:txBody>
      </p:sp>
      <p:sp>
        <p:nvSpPr>
          <p:cNvPr id="5" name="Footer Placeholder 4">
            <a:extLst>
              <a:ext uri="{FF2B5EF4-FFF2-40B4-BE49-F238E27FC236}">
                <a16:creationId xmlns:a16="http://schemas.microsoft.com/office/drawing/2014/main" id="{78EB254C-020E-44A2-98D3-A096A9E777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66CFBE-2F66-4AF8-BD98-C8FC8999BDCF}"/>
              </a:ext>
            </a:extLst>
          </p:cNvPr>
          <p:cNvSpPr>
            <a:spLocks noGrp="1"/>
          </p:cNvSpPr>
          <p:nvPr>
            <p:ph type="sldNum" sz="quarter" idx="12"/>
          </p:nvPr>
        </p:nvSpPr>
        <p:spPr/>
        <p:txBody>
          <a:bodyPr/>
          <a:lstStyle/>
          <a:p>
            <a:fld id="{B7A911D8-B15C-4E5F-BF83-39B8DEE32535}" type="slidenum">
              <a:rPr lang="en-GB" smtClean="0"/>
              <a:t>‹#›</a:t>
            </a:fld>
            <a:endParaRPr lang="en-GB"/>
          </a:p>
        </p:txBody>
      </p:sp>
    </p:spTree>
    <p:extLst>
      <p:ext uri="{BB962C8B-B14F-4D97-AF65-F5344CB8AC3E}">
        <p14:creationId xmlns:p14="http://schemas.microsoft.com/office/powerpoint/2010/main" val="28582618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B3A66-B492-40E2-963E-7B8DB679A4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C7E6A2-E984-482D-8CE0-0E72F12E5C0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A9196F-2D50-4E1F-9DF0-D084923176F8}"/>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A0CE608-1FAB-454B-9CDB-FDEE91FA42C3}"/>
              </a:ext>
            </a:extLst>
          </p:cNvPr>
          <p:cNvSpPr>
            <a:spLocks noGrp="1"/>
          </p:cNvSpPr>
          <p:nvPr>
            <p:ph type="dt" sz="half" idx="10"/>
          </p:nvPr>
        </p:nvSpPr>
        <p:spPr/>
        <p:txBody>
          <a:bodyPr/>
          <a:lstStyle/>
          <a:p>
            <a:fld id="{6C687875-07EF-463D-A133-BC45CC5438C9}" type="datetimeFigureOut">
              <a:rPr lang="en-GB" smtClean="0"/>
              <a:t>24/04/2018</a:t>
            </a:fld>
            <a:endParaRPr lang="en-GB"/>
          </a:p>
        </p:txBody>
      </p:sp>
      <p:sp>
        <p:nvSpPr>
          <p:cNvPr id="6" name="Footer Placeholder 5">
            <a:extLst>
              <a:ext uri="{FF2B5EF4-FFF2-40B4-BE49-F238E27FC236}">
                <a16:creationId xmlns:a16="http://schemas.microsoft.com/office/drawing/2014/main" id="{2DF0D356-3084-43CF-9B9C-DD64B1893A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CA38B1-0DE1-48A3-B2B5-D22B36C3480B}"/>
              </a:ext>
            </a:extLst>
          </p:cNvPr>
          <p:cNvSpPr>
            <a:spLocks noGrp="1"/>
          </p:cNvSpPr>
          <p:nvPr>
            <p:ph type="sldNum" sz="quarter" idx="12"/>
          </p:nvPr>
        </p:nvSpPr>
        <p:spPr/>
        <p:txBody>
          <a:bodyPr/>
          <a:lstStyle/>
          <a:p>
            <a:fld id="{B7A911D8-B15C-4E5F-BF83-39B8DEE32535}" type="slidenum">
              <a:rPr lang="en-GB" smtClean="0"/>
              <a:t>‹#›</a:t>
            </a:fld>
            <a:endParaRPr lang="en-GB"/>
          </a:p>
        </p:txBody>
      </p:sp>
    </p:spTree>
    <p:extLst>
      <p:ext uri="{BB962C8B-B14F-4D97-AF65-F5344CB8AC3E}">
        <p14:creationId xmlns:p14="http://schemas.microsoft.com/office/powerpoint/2010/main" val="36096644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6BC9A-2E61-4102-815B-0605C3EF213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124288-27D5-4207-AE4A-683FCD95A4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931BD29E-D412-47E9-955F-C61E064332F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E53ED17-A7C7-48ED-BC6E-0B2309DAFD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8F314C7C-7977-4BA2-914E-D7029137CDAA}"/>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7A9E28-F0BE-44F1-A957-BEA7ED06DF99}"/>
              </a:ext>
            </a:extLst>
          </p:cNvPr>
          <p:cNvSpPr>
            <a:spLocks noGrp="1"/>
          </p:cNvSpPr>
          <p:nvPr>
            <p:ph type="dt" sz="half" idx="10"/>
          </p:nvPr>
        </p:nvSpPr>
        <p:spPr/>
        <p:txBody>
          <a:bodyPr/>
          <a:lstStyle/>
          <a:p>
            <a:fld id="{6C687875-07EF-463D-A133-BC45CC5438C9}" type="datetimeFigureOut">
              <a:rPr lang="en-GB" smtClean="0"/>
              <a:t>24/04/2018</a:t>
            </a:fld>
            <a:endParaRPr lang="en-GB"/>
          </a:p>
        </p:txBody>
      </p:sp>
      <p:sp>
        <p:nvSpPr>
          <p:cNvPr id="8" name="Footer Placeholder 7">
            <a:extLst>
              <a:ext uri="{FF2B5EF4-FFF2-40B4-BE49-F238E27FC236}">
                <a16:creationId xmlns:a16="http://schemas.microsoft.com/office/drawing/2014/main" id="{14535EC6-8112-4D60-8D21-C73D1CC4C8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026D4AB-E60E-4533-92A7-B4AFA50F43F2}"/>
              </a:ext>
            </a:extLst>
          </p:cNvPr>
          <p:cNvSpPr>
            <a:spLocks noGrp="1"/>
          </p:cNvSpPr>
          <p:nvPr>
            <p:ph type="sldNum" sz="quarter" idx="12"/>
          </p:nvPr>
        </p:nvSpPr>
        <p:spPr/>
        <p:txBody>
          <a:bodyPr/>
          <a:lstStyle/>
          <a:p>
            <a:fld id="{B7A911D8-B15C-4E5F-BF83-39B8DEE32535}" type="slidenum">
              <a:rPr lang="en-GB" smtClean="0"/>
              <a:t>‹#›</a:t>
            </a:fld>
            <a:endParaRPr lang="en-GB"/>
          </a:p>
        </p:txBody>
      </p:sp>
    </p:spTree>
    <p:extLst>
      <p:ext uri="{BB962C8B-B14F-4D97-AF65-F5344CB8AC3E}">
        <p14:creationId xmlns:p14="http://schemas.microsoft.com/office/powerpoint/2010/main" val="4095071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EA2F7C-0E91-45A0-90AD-1F4C8A92055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CFB8593-2B60-47DC-90E9-0BA73523E8C6}"/>
              </a:ext>
            </a:extLst>
          </p:cNvPr>
          <p:cNvSpPr>
            <a:spLocks noGrp="1"/>
          </p:cNvSpPr>
          <p:nvPr>
            <p:ph type="dt" sz="half" idx="10"/>
          </p:nvPr>
        </p:nvSpPr>
        <p:spPr/>
        <p:txBody>
          <a:bodyPr/>
          <a:lstStyle/>
          <a:p>
            <a:fld id="{6C687875-07EF-463D-A133-BC45CC5438C9}" type="datetimeFigureOut">
              <a:rPr lang="en-GB" smtClean="0"/>
              <a:t>24/04/2018</a:t>
            </a:fld>
            <a:endParaRPr lang="en-GB"/>
          </a:p>
        </p:txBody>
      </p:sp>
      <p:sp>
        <p:nvSpPr>
          <p:cNvPr id="4" name="Footer Placeholder 3">
            <a:extLst>
              <a:ext uri="{FF2B5EF4-FFF2-40B4-BE49-F238E27FC236}">
                <a16:creationId xmlns:a16="http://schemas.microsoft.com/office/drawing/2014/main" id="{4C2ADCD2-51AA-4BB8-B572-FDAC3177773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0266AEE-489C-4727-9096-564684CA1385}"/>
              </a:ext>
            </a:extLst>
          </p:cNvPr>
          <p:cNvSpPr>
            <a:spLocks noGrp="1"/>
          </p:cNvSpPr>
          <p:nvPr>
            <p:ph type="sldNum" sz="quarter" idx="12"/>
          </p:nvPr>
        </p:nvSpPr>
        <p:spPr/>
        <p:txBody>
          <a:bodyPr/>
          <a:lstStyle/>
          <a:p>
            <a:fld id="{B7A911D8-B15C-4E5F-BF83-39B8DEE32535}" type="slidenum">
              <a:rPr lang="en-GB" smtClean="0"/>
              <a:t>‹#›</a:t>
            </a:fld>
            <a:endParaRPr lang="en-GB"/>
          </a:p>
        </p:txBody>
      </p:sp>
    </p:spTree>
    <p:extLst>
      <p:ext uri="{BB962C8B-B14F-4D97-AF65-F5344CB8AC3E}">
        <p14:creationId xmlns:p14="http://schemas.microsoft.com/office/powerpoint/2010/main" val="2439268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4782D9-7343-4645-9743-43CA334E730F}"/>
              </a:ext>
            </a:extLst>
          </p:cNvPr>
          <p:cNvSpPr>
            <a:spLocks noGrp="1"/>
          </p:cNvSpPr>
          <p:nvPr>
            <p:ph type="dt" sz="half" idx="10"/>
          </p:nvPr>
        </p:nvSpPr>
        <p:spPr/>
        <p:txBody>
          <a:bodyPr/>
          <a:lstStyle/>
          <a:p>
            <a:fld id="{6C687875-07EF-463D-A133-BC45CC5438C9}" type="datetimeFigureOut">
              <a:rPr lang="en-GB" smtClean="0"/>
              <a:t>24/04/2018</a:t>
            </a:fld>
            <a:endParaRPr lang="en-GB"/>
          </a:p>
        </p:txBody>
      </p:sp>
      <p:sp>
        <p:nvSpPr>
          <p:cNvPr id="3" name="Footer Placeholder 2">
            <a:extLst>
              <a:ext uri="{FF2B5EF4-FFF2-40B4-BE49-F238E27FC236}">
                <a16:creationId xmlns:a16="http://schemas.microsoft.com/office/drawing/2014/main" id="{8576D5F7-C1AD-4BCB-85A4-E2D7317CBB7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9DF5D0C-B647-4BBA-83FD-28A689FBB6D2}"/>
              </a:ext>
            </a:extLst>
          </p:cNvPr>
          <p:cNvSpPr>
            <a:spLocks noGrp="1"/>
          </p:cNvSpPr>
          <p:nvPr>
            <p:ph type="sldNum" sz="quarter" idx="12"/>
          </p:nvPr>
        </p:nvSpPr>
        <p:spPr/>
        <p:txBody>
          <a:bodyPr/>
          <a:lstStyle/>
          <a:p>
            <a:fld id="{B7A911D8-B15C-4E5F-BF83-39B8DEE32535}" type="slidenum">
              <a:rPr lang="en-GB" smtClean="0"/>
              <a:t>‹#›</a:t>
            </a:fld>
            <a:endParaRPr lang="en-GB"/>
          </a:p>
        </p:txBody>
      </p:sp>
    </p:spTree>
    <p:extLst>
      <p:ext uri="{BB962C8B-B14F-4D97-AF65-F5344CB8AC3E}">
        <p14:creationId xmlns:p14="http://schemas.microsoft.com/office/powerpoint/2010/main" val="3874587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81FB8-5B85-4A46-A7ED-6736FADEB8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D3422CD-F27D-41D9-955E-412C6544A8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826207-3E48-45BA-A2D3-0E98B98801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8C35F3F-4140-4EF4-9EAC-4CA426C9C608}"/>
              </a:ext>
            </a:extLst>
          </p:cNvPr>
          <p:cNvSpPr>
            <a:spLocks noGrp="1"/>
          </p:cNvSpPr>
          <p:nvPr>
            <p:ph type="dt" sz="half" idx="10"/>
          </p:nvPr>
        </p:nvSpPr>
        <p:spPr/>
        <p:txBody>
          <a:bodyPr/>
          <a:lstStyle/>
          <a:p>
            <a:fld id="{6C687875-07EF-463D-A133-BC45CC5438C9}" type="datetimeFigureOut">
              <a:rPr lang="en-GB" smtClean="0"/>
              <a:t>24/04/2018</a:t>
            </a:fld>
            <a:endParaRPr lang="en-GB"/>
          </a:p>
        </p:txBody>
      </p:sp>
      <p:sp>
        <p:nvSpPr>
          <p:cNvPr id="6" name="Footer Placeholder 5">
            <a:extLst>
              <a:ext uri="{FF2B5EF4-FFF2-40B4-BE49-F238E27FC236}">
                <a16:creationId xmlns:a16="http://schemas.microsoft.com/office/drawing/2014/main" id="{74844165-05F1-4913-9CE0-7FB04C7D4DD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9A84FC-6412-4539-9577-78AB954DC17D}"/>
              </a:ext>
            </a:extLst>
          </p:cNvPr>
          <p:cNvSpPr>
            <a:spLocks noGrp="1"/>
          </p:cNvSpPr>
          <p:nvPr>
            <p:ph type="sldNum" sz="quarter" idx="12"/>
          </p:nvPr>
        </p:nvSpPr>
        <p:spPr/>
        <p:txBody>
          <a:bodyPr/>
          <a:lstStyle/>
          <a:p>
            <a:fld id="{B7A911D8-B15C-4E5F-BF83-39B8DEE32535}" type="slidenum">
              <a:rPr lang="en-GB" smtClean="0"/>
              <a:t>‹#›</a:t>
            </a:fld>
            <a:endParaRPr lang="en-GB"/>
          </a:p>
        </p:txBody>
      </p:sp>
    </p:spTree>
    <p:extLst>
      <p:ext uri="{BB962C8B-B14F-4D97-AF65-F5344CB8AC3E}">
        <p14:creationId xmlns:p14="http://schemas.microsoft.com/office/powerpoint/2010/main" val="16532863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5A891-23D2-49BC-AE68-2417408245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19A0E7B-E139-4235-B91D-92420AA333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3D8062-BA1E-46A6-B5A7-B88DABB428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60EB7C2-4564-4C2A-B70E-050C637F3C12}"/>
              </a:ext>
            </a:extLst>
          </p:cNvPr>
          <p:cNvSpPr>
            <a:spLocks noGrp="1"/>
          </p:cNvSpPr>
          <p:nvPr>
            <p:ph type="dt" sz="half" idx="10"/>
          </p:nvPr>
        </p:nvSpPr>
        <p:spPr/>
        <p:txBody>
          <a:bodyPr/>
          <a:lstStyle/>
          <a:p>
            <a:fld id="{6C687875-07EF-463D-A133-BC45CC5438C9}" type="datetimeFigureOut">
              <a:rPr lang="en-GB" smtClean="0"/>
              <a:t>24/04/2018</a:t>
            </a:fld>
            <a:endParaRPr lang="en-GB"/>
          </a:p>
        </p:txBody>
      </p:sp>
      <p:sp>
        <p:nvSpPr>
          <p:cNvPr id="6" name="Footer Placeholder 5">
            <a:extLst>
              <a:ext uri="{FF2B5EF4-FFF2-40B4-BE49-F238E27FC236}">
                <a16:creationId xmlns:a16="http://schemas.microsoft.com/office/drawing/2014/main" id="{3D771510-5779-4553-9DFC-7013637C4D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30B12E-6C09-47E2-BC0F-7A29F25A78D3}"/>
              </a:ext>
            </a:extLst>
          </p:cNvPr>
          <p:cNvSpPr>
            <a:spLocks noGrp="1"/>
          </p:cNvSpPr>
          <p:nvPr>
            <p:ph type="sldNum" sz="quarter" idx="12"/>
          </p:nvPr>
        </p:nvSpPr>
        <p:spPr/>
        <p:txBody>
          <a:bodyPr/>
          <a:lstStyle/>
          <a:p>
            <a:fld id="{B7A911D8-B15C-4E5F-BF83-39B8DEE32535}" type="slidenum">
              <a:rPr lang="en-GB" smtClean="0"/>
              <a:t>‹#›</a:t>
            </a:fld>
            <a:endParaRPr lang="en-GB"/>
          </a:p>
        </p:txBody>
      </p:sp>
    </p:spTree>
    <p:extLst>
      <p:ext uri="{BB962C8B-B14F-4D97-AF65-F5344CB8AC3E}">
        <p14:creationId xmlns:p14="http://schemas.microsoft.com/office/powerpoint/2010/main" val="6700322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1B4F-E322-4B1B-94EB-FAE01316033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3A5769-BBE2-4537-BF61-18A645927E85}"/>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E583346-15F3-425D-9D9E-9FFAA6E90AA7}"/>
              </a:ext>
            </a:extLst>
          </p:cNvPr>
          <p:cNvSpPr>
            <a:spLocks noGrp="1"/>
          </p:cNvSpPr>
          <p:nvPr>
            <p:ph type="dt" sz="half" idx="10"/>
          </p:nvPr>
        </p:nvSpPr>
        <p:spPr/>
        <p:txBody>
          <a:bodyPr/>
          <a:lstStyle/>
          <a:p>
            <a:fld id="{6C687875-07EF-463D-A133-BC45CC5438C9}" type="datetimeFigureOut">
              <a:rPr lang="en-GB" smtClean="0"/>
              <a:t>24/04/2018</a:t>
            </a:fld>
            <a:endParaRPr lang="en-GB"/>
          </a:p>
        </p:txBody>
      </p:sp>
      <p:sp>
        <p:nvSpPr>
          <p:cNvPr id="5" name="Footer Placeholder 4">
            <a:extLst>
              <a:ext uri="{FF2B5EF4-FFF2-40B4-BE49-F238E27FC236}">
                <a16:creationId xmlns:a16="http://schemas.microsoft.com/office/drawing/2014/main" id="{9EBA80F5-9595-4396-B8A8-E94320573B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E5B280-A073-477F-8EB7-57D1F59C83EA}"/>
              </a:ext>
            </a:extLst>
          </p:cNvPr>
          <p:cNvSpPr>
            <a:spLocks noGrp="1"/>
          </p:cNvSpPr>
          <p:nvPr>
            <p:ph type="sldNum" sz="quarter" idx="12"/>
          </p:nvPr>
        </p:nvSpPr>
        <p:spPr/>
        <p:txBody>
          <a:bodyPr/>
          <a:lstStyle/>
          <a:p>
            <a:fld id="{B7A911D8-B15C-4E5F-BF83-39B8DEE32535}" type="slidenum">
              <a:rPr lang="en-GB" smtClean="0"/>
              <a:t>‹#›</a:t>
            </a:fld>
            <a:endParaRPr lang="en-GB"/>
          </a:p>
        </p:txBody>
      </p:sp>
    </p:spTree>
    <p:extLst>
      <p:ext uri="{BB962C8B-B14F-4D97-AF65-F5344CB8AC3E}">
        <p14:creationId xmlns:p14="http://schemas.microsoft.com/office/powerpoint/2010/main" val="9560436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99C55C-24BA-4AE4-B0D7-2EE1D82F749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45881F3-AB77-404E-909B-CB80DDCC7FB5}"/>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961966-F8FE-4F86-983E-2A1DE14F7AAB}"/>
              </a:ext>
            </a:extLst>
          </p:cNvPr>
          <p:cNvSpPr>
            <a:spLocks noGrp="1"/>
          </p:cNvSpPr>
          <p:nvPr>
            <p:ph type="dt" sz="half" idx="10"/>
          </p:nvPr>
        </p:nvSpPr>
        <p:spPr/>
        <p:txBody>
          <a:bodyPr/>
          <a:lstStyle/>
          <a:p>
            <a:fld id="{6C687875-07EF-463D-A133-BC45CC5438C9}" type="datetimeFigureOut">
              <a:rPr lang="en-GB" smtClean="0"/>
              <a:t>24/04/2018</a:t>
            </a:fld>
            <a:endParaRPr lang="en-GB"/>
          </a:p>
        </p:txBody>
      </p:sp>
      <p:sp>
        <p:nvSpPr>
          <p:cNvPr id="5" name="Footer Placeholder 4">
            <a:extLst>
              <a:ext uri="{FF2B5EF4-FFF2-40B4-BE49-F238E27FC236}">
                <a16:creationId xmlns:a16="http://schemas.microsoft.com/office/drawing/2014/main" id="{A6F736E3-D619-4B0C-B411-1C118D068B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95A761-DC81-4641-8FA8-057ACF3A631C}"/>
              </a:ext>
            </a:extLst>
          </p:cNvPr>
          <p:cNvSpPr>
            <a:spLocks noGrp="1"/>
          </p:cNvSpPr>
          <p:nvPr>
            <p:ph type="sldNum" sz="quarter" idx="12"/>
          </p:nvPr>
        </p:nvSpPr>
        <p:spPr/>
        <p:txBody>
          <a:bodyPr/>
          <a:lstStyle/>
          <a:p>
            <a:fld id="{B7A911D8-B15C-4E5F-BF83-39B8DEE32535}" type="slidenum">
              <a:rPr lang="en-GB" smtClean="0"/>
              <a:t>‹#›</a:t>
            </a:fld>
            <a:endParaRPr lang="en-GB"/>
          </a:p>
        </p:txBody>
      </p:sp>
    </p:spTree>
    <p:extLst>
      <p:ext uri="{BB962C8B-B14F-4D97-AF65-F5344CB8AC3E}">
        <p14:creationId xmlns:p14="http://schemas.microsoft.com/office/powerpoint/2010/main" val="34471413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F378C99-DE6A-4EC3-84AD-3BA98FFF356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138D6FB-2A1F-4CC6-A3B2-6DF0DE63A44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9586292-0916-4716-A125-C7EFF3DF17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687875-07EF-463D-A133-BC45CC5438C9}" type="datetimeFigureOut">
              <a:rPr lang="en-GB" smtClean="0"/>
              <a:t>24/04/2018</a:t>
            </a:fld>
            <a:endParaRPr lang="en-GB"/>
          </a:p>
        </p:txBody>
      </p:sp>
      <p:sp>
        <p:nvSpPr>
          <p:cNvPr id="5" name="Footer Placeholder 4">
            <a:extLst>
              <a:ext uri="{FF2B5EF4-FFF2-40B4-BE49-F238E27FC236}">
                <a16:creationId xmlns:a16="http://schemas.microsoft.com/office/drawing/2014/main" id="{F1B88EA9-233D-4D60-8989-4613C488414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5823FC-30CD-4C31-845C-681CF6BA946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A911D8-B15C-4E5F-BF83-39B8DEE32535}" type="slidenum">
              <a:rPr lang="en-GB" smtClean="0"/>
              <a:t>‹#›</a:t>
            </a:fld>
            <a:endParaRPr lang="en-GB"/>
          </a:p>
        </p:txBody>
      </p:sp>
    </p:spTree>
    <p:extLst>
      <p:ext uri="{BB962C8B-B14F-4D97-AF65-F5344CB8AC3E}">
        <p14:creationId xmlns:p14="http://schemas.microsoft.com/office/powerpoint/2010/main" val="14808163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svg"/></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sv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6.sv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oxfam.org.uk/what-we-do.%20Last%20accessed%2026/04/18"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Freeform: Shape 21">
            <a:extLst>
              <a:ext uri="{FF2B5EF4-FFF2-40B4-BE49-F238E27FC236}">
                <a16:creationId xmlns:a16="http://schemas.microsoft.com/office/drawing/2014/main" id="{1DB7C82F-AB7E-4F0C-B829-FA1B9C41518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Freeform: Shape 23">
            <a:extLst>
              <a:ext uri="{FF2B5EF4-FFF2-40B4-BE49-F238E27FC236}">
                <a16:creationId xmlns:a16="http://schemas.microsoft.com/office/drawing/2014/main" id="{F55FFF17-D3D5-4F58-BA56-54EA901CE03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24154" cy="685800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98B9F1D0-0737-4B6A-8E78-FFFF08F7A153}"/>
              </a:ext>
            </a:extLst>
          </p:cNvPr>
          <p:cNvPicPr>
            <a:picLocks noChangeAspect="1"/>
          </p:cNvPicPr>
          <p:nvPr/>
        </p:nvPicPr>
        <p:blipFill rotWithShape="1">
          <a:blip r:embed="rId2"/>
          <a:srcRect/>
          <a:stretch/>
        </p:blipFill>
        <p:spPr>
          <a:xfrm>
            <a:off x="6828827" y="2440631"/>
            <a:ext cx="4448774" cy="2224387"/>
          </a:xfrm>
          <a:prstGeom prst="rect">
            <a:avLst/>
          </a:prstGeom>
        </p:spPr>
      </p:pic>
      <p:sp>
        <p:nvSpPr>
          <p:cNvPr id="2" name="Title 1">
            <a:extLst>
              <a:ext uri="{FF2B5EF4-FFF2-40B4-BE49-F238E27FC236}">
                <a16:creationId xmlns:a16="http://schemas.microsoft.com/office/drawing/2014/main" id="{38758920-E554-499F-BDBF-08F346ABD432}"/>
              </a:ext>
            </a:extLst>
          </p:cNvPr>
          <p:cNvSpPr>
            <a:spLocks noGrp="1"/>
          </p:cNvSpPr>
          <p:nvPr>
            <p:ph type="ctrTitle"/>
          </p:nvPr>
        </p:nvSpPr>
        <p:spPr>
          <a:xfrm>
            <a:off x="804673" y="1409700"/>
            <a:ext cx="4152900" cy="2809875"/>
          </a:xfrm>
        </p:spPr>
        <p:txBody>
          <a:bodyPr anchor="b">
            <a:normAutofit/>
          </a:bodyPr>
          <a:lstStyle/>
          <a:p>
            <a:pPr algn="l"/>
            <a:r>
              <a:rPr lang="en-GB" sz="6600" dirty="0">
                <a:solidFill>
                  <a:schemeClr val="bg1">
                    <a:lumMod val="85000"/>
                    <a:lumOff val="15000"/>
                  </a:schemeClr>
                </a:solidFill>
              </a:rPr>
              <a:t>THE Oxfam SEX Scandal. </a:t>
            </a:r>
          </a:p>
        </p:txBody>
      </p:sp>
      <p:sp>
        <p:nvSpPr>
          <p:cNvPr id="3" name="Subtitle 2">
            <a:extLst>
              <a:ext uri="{FF2B5EF4-FFF2-40B4-BE49-F238E27FC236}">
                <a16:creationId xmlns:a16="http://schemas.microsoft.com/office/drawing/2014/main" id="{D0BF9D2C-1631-4BD2-8788-08487811C6D1}"/>
              </a:ext>
            </a:extLst>
          </p:cNvPr>
          <p:cNvSpPr>
            <a:spLocks noGrp="1"/>
          </p:cNvSpPr>
          <p:nvPr>
            <p:ph type="subTitle" idx="1"/>
          </p:nvPr>
        </p:nvSpPr>
        <p:spPr>
          <a:xfrm>
            <a:off x="804672" y="4219575"/>
            <a:ext cx="3348228" cy="928494"/>
          </a:xfrm>
        </p:spPr>
        <p:txBody>
          <a:bodyPr anchor="t">
            <a:normAutofit/>
          </a:bodyPr>
          <a:lstStyle/>
          <a:p>
            <a:pPr algn="l"/>
            <a:r>
              <a:rPr lang="en-GB" sz="2000" dirty="0">
                <a:solidFill>
                  <a:schemeClr val="bg1">
                    <a:lumMod val="85000"/>
                    <a:lumOff val="15000"/>
                  </a:schemeClr>
                </a:solidFill>
              </a:rPr>
              <a:t>Jordan JP, Gonzalez </a:t>
            </a:r>
          </a:p>
          <a:p>
            <a:pPr algn="l"/>
            <a:r>
              <a:rPr lang="en-GB" sz="2000" dirty="0">
                <a:solidFill>
                  <a:schemeClr val="bg1">
                    <a:lumMod val="85000"/>
                    <a:lumOff val="15000"/>
                  </a:schemeClr>
                </a:solidFill>
              </a:rPr>
              <a:t>P141580. </a:t>
            </a:r>
          </a:p>
        </p:txBody>
      </p:sp>
    </p:spTree>
    <p:extLst>
      <p:ext uri="{BB962C8B-B14F-4D97-AF65-F5344CB8AC3E}">
        <p14:creationId xmlns:p14="http://schemas.microsoft.com/office/powerpoint/2010/main" val="22031442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9">
            <a:extLst>
              <a:ext uri="{FF2B5EF4-FFF2-40B4-BE49-F238E27FC236}">
                <a16:creationId xmlns:a16="http://schemas.microsoft.com/office/drawing/2014/main" id="{65C9B8F0-FF66-4C15-BD05-E86B8733184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63037" y="5367908"/>
            <a:ext cx="3428963" cy="1490093"/>
          </a:xfrm>
          <a:custGeom>
            <a:avLst/>
            <a:gdLst>
              <a:gd name="connsiteX0" fmla="*/ 690108 w 3428963"/>
              <a:gd name="connsiteY0" fmla="*/ 0 h 1490093"/>
              <a:gd name="connsiteX1" fmla="*/ 3428963 w 3428963"/>
              <a:gd name="connsiteY1" fmla="*/ 0 h 1490093"/>
              <a:gd name="connsiteX2" fmla="*/ 3428963 w 3428963"/>
              <a:gd name="connsiteY2" fmla="*/ 1490093 h 1490093"/>
              <a:gd name="connsiteX3" fmla="*/ 0 w 3428963"/>
              <a:gd name="connsiteY3" fmla="*/ 1490093 h 1490093"/>
            </a:gdLst>
            <a:ahLst/>
            <a:cxnLst>
              <a:cxn ang="0">
                <a:pos x="connsiteX0" y="connsiteY0"/>
              </a:cxn>
              <a:cxn ang="0">
                <a:pos x="connsiteX1" y="connsiteY1"/>
              </a:cxn>
              <a:cxn ang="0">
                <a:pos x="connsiteX2" y="connsiteY2"/>
              </a:cxn>
              <a:cxn ang="0">
                <a:pos x="connsiteX3" y="connsiteY3"/>
              </a:cxn>
            </a:cxnLst>
            <a:rect l="l" t="t" r="r" b="b"/>
            <a:pathLst>
              <a:path w="3428963" h="1490093">
                <a:moveTo>
                  <a:pt x="690108" y="0"/>
                </a:moveTo>
                <a:lnTo>
                  <a:pt x="3428963" y="0"/>
                </a:lnTo>
                <a:lnTo>
                  <a:pt x="3428963" y="1490093"/>
                </a:lnTo>
                <a:lnTo>
                  <a:pt x="0" y="1490093"/>
                </a:lnTo>
                <a:close/>
              </a:path>
            </a:pathLst>
          </a:cu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1">
            <a:extLst>
              <a:ext uri="{FF2B5EF4-FFF2-40B4-BE49-F238E27FC236}">
                <a16:creationId xmlns:a16="http://schemas.microsoft.com/office/drawing/2014/main" id="{E4505C23-674B-4195-81D6-0C127FEAE3F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67908"/>
            <a:ext cx="9161029" cy="1490093"/>
          </a:xfrm>
          <a:custGeom>
            <a:avLst/>
            <a:gdLst>
              <a:gd name="connsiteX0" fmla="*/ 0 w 9161029"/>
              <a:gd name="connsiteY0" fmla="*/ 0 h 1490093"/>
              <a:gd name="connsiteX1" fmla="*/ 2046494 w 9161029"/>
              <a:gd name="connsiteY1" fmla="*/ 0 h 1490093"/>
              <a:gd name="connsiteX2" fmla="*/ 2496613 w 9161029"/>
              <a:gd name="connsiteY2" fmla="*/ 0 h 1490093"/>
              <a:gd name="connsiteX3" fmla="*/ 3235839 w 9161029"/>
              <a:gd name="connsiteY3" fmla="*/ 0 h 1490093"/>
              <a:gd name="connsiteX4" fmla="*/ 9161029 w 9161029"/>
              <a:gd name="connsiteY4" fmla="*/ 0 h 1490093"/>
              <a:gd name="connsiteX5" fmla="*/ 8470921 w 9161029"/>
              <a:gd name="connsiteY5" fmla="*/ 1490093 h 1490093"/>
              <a:gd name="connsiteX6" fmla="*/ 0 w 9161029"/>
              <a:gd name="connsiteY6" fmla="*/ 1490093 h 149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161029" h="1490093">
                <a:moveTo>
                  <a:pt x="0" y="0"/>
                </a:moveTo>
                <a:lnTo>
                  <a:pt x="2046494" y="0"/>
                </a:lnTo>
                <a:lnTo>
                  <a:pt x="2496613" y="0"/>
                </a:lnTo>
                <a:lnTo>
                  <a:pt x="3235839" y="0"/>
                </a:lnTo>
                <a:lnTo>
                  <a:pt x="9161029" y="0"/>
                </a:lnTo>
                <a:lnTo>
                  <a:pt x="8470921" y="1490093"/>
                </a:lnTo>
                <a:lnTo>
                  <a:pt x="0" y="1490093"/>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92C8AE-E5FA-4AFE-B136-5B5D545982CC}"/>
              </a:ext>
            </a:extLst>
          </p:cNvPr>
          <p:cNvSpPr>
            <a:spLocks noGrp="1"/>
          </p:cNvSpPr>
          <p:nvPr>
            <p:ph type="title"/>
          </p:nvPr>
        </p:nvSpPr>
        <p:spPr>
          <a:xfrm>
            <a:off x="838200" y="5529884"/>
            <a:ext cx="7719381" cy="1096331"/>
          </a:xfrm>
        </p:spPr>
        <p:txBody>
          <a:bodyPr>
            <a:normAutofit/>
          </a:bodyPr>
          <a:lstStyle/>
          <a:p>
            <a:r>
              <a:rPr lang="en-GB"/>
              <a:t>About Oxfam. </a:t>
            </a:r>
            <a:endParaRPr lang="en-GB" dirty="0"/>
          </a:p>
        </p:txBody>
      </p:sp>
      <p:graphicFrame>
        <p:nvGraphicFramePr>
          <p:cNvPr id="16" name="Content Placeholder 2">
            <a:extLst>
              <a:ext uri="{FF2B5EF4-FFF2-40B4-BE49-F238E27FC236}">
                <a16:creationId xmlns:a16="http://schemas.microsoft.com/office/drawing/2014/main" id="{D9389349-5672-42D0-9CC1-7B54331B6504}"/>
              </a:ext>
            </a:extLst>
          </p:cNvPr>
          <p:cNvGraphicFramePr>
            <a:graphicFrameLocks noGrp="1"/>
          </p:cNvGraphicFramePr>
          <p:nvPr>
            <p:ph idx="1"/>
            <p:extLst>
              <p:ext uri="{D42A27DB-BD31-4B8C-83A1-F6EECF244321}">
                <p14:modId xmlns:p14="http://schemas.microsoft.com/office/powerpoint/2010/main" val="3486718446"/>
              </p:ext>
            </p:extLst>
          </p:nvPr>
        </p:nvGraphicFramePr>
        <p:xfrm>
          <a:off x="838200" y="643467"/>
          <a:ext cx="10515600" cy="408097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8897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9">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68E141E-F599-42E6-B41D-49CC5ED22E6D}"/>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The Scandal. </a:t>
            </a:r>
          </a:p>
        </p:txBody>
      </p:sp>
      <p:sp>
        <p:nvSpPr>
          <p:cNvPr id="3" name="Content Placeholder 2">
            <a:extLst>
              <a:ext uri="{FF2B5EF4-FFF2-40B4-BE49-F238E27FC236}">
                <a16:creationId xmlns:a16="http://schemas.microsoft.com/office/drawing/2014/main" id="{04EA512B-72D2-4CBB-83A3-7AEA5FF0BE01}"/>
              </a:ext>
            </a:extLst>
          </p:cNvPr>
          <p:cNvSpPr>
            <a:spLocks noGrp="1"/>
          </p:cNvSpPr>
          <p:nvPr>
            <p:ph idx="1"/>
          </p:nvPr>
        </p:nvSpPr>
        <p:spPr>
          <a:xfrm>
            <a:off x="4976031" y="963877"/>
            <a:ext cx="6377769" cy="4930246"/>
          </a:xfrm>
        </p:spPr>
        <p:txBody>
          <a:bodyPr anchor="ctr">
            <a:normAutofit fontScale="92500"/>
          </a:bodyPr>
          <a:lstStyle/>
          <a:p>
            <a:r>
              <a:rPr lang="en-GB" sz="1700" dirty="0"/>
              <a:t>A sex scandal unfolded back in 2011, with allegations of a sex scandal by workers in OXFAM GB.  According to BBC News, Employees had been dropped with four of them being dismissed, including Van </a:t>
            </a:r>
            <a:r>
              <a:rPr lang="en-GB" sz="1700" dirty="0" err="1"/>
              <a:t>Hauwermeiren</a:t>
            </a:r>
            <a:r>
              <a:rPr lang="en-GB" sz="1700" dirty="0"/>
              <a:t>.  One of the senior workers. BBC(2018).    </a:t>
            </a:r>
          </a:p>
          <a:p>
            <a:r>
              <a:rPr lang="en-GB" sz="1700" dirty="0"/>
              <a:t>A </a:t>
            </a:r>
            <a:r>
              <a:rPr lang="en-GB" sz="1700" dirty="0" err="1"/>
              <a:t>Governemental</a:t>
            </a:r>
            <a:r>
              <a:rPr lang="en-GB" sz="1700" dirty="0"/>
              <a:t> investigation was held by Haiti Government official following the use of Haiti prostitutes. This resulted in  charity operations being suspended. </a:t>
            </a:r>
          </a:p>
          <a:p>
            <a:r>
              <a:rPr lang="en-GB" sz="1700" dirty="0"/>
              <a:t>Oxfam knew about these accusations in 2011 and immediately launched an internal investigation as stated on (Oxfam 2011 official report).  </a:t>
            </a:r>
          </a:p>
          <a:p>
            <a:r>
              <a:rPr lang="en-GB" sz="1700" dirty="0"/>
              <a:t>Although investigations were launched, Oxfam still did not go public due to the massive damage that it may cause, worse of all those found guilty, were asked to resign meaning that they could potentially join other major charity organisations. – </a:t>
            </a:r>
            <a:r>
              <a:rPr lang="en-GB" sz="1700" dirty="0" err="1"/>
              <a:t>Teological</a:t>
            </a:r>
            <a:r>
              <a:rPr lang="en-GB" sz="1700" dirty="0"/>
              <a:t> theory. </a:t>
            </a:r>
          </a:p>
          <a:p>
            <a:pPr marL="0" indent="0">
              <a:buNone/>
            </a:pPr>
            <a:r>
              <a:rPr lang="en-GB" sz="1700" dirty="0"/>
              <a:t>(SBS News 2018).</a:t>
            </a:r>
          </a:p>
          <a:p>
            <a:endParaRPr lang="en-GB" sz="1700" dirty="0"/>
          </a:p>
          <a:p>
            <a:r>
              <a:rPr lang="en-GB" sz="1700" dirty="0"/>
              <a:t>“More than 120 workers from a range of Britain’s leading charities have reportedly been accused of sexual abuse in the past year alone”. (Independent 2018). </a:t>
            </a:r>
          </a:p>
          <a:p>
            <a:endParaRPr lang="en-GB" sz="1700" dirty="0"/>
          </a:p>
          <a:p>
            <a:endParaRPr lang="en-GB" sz="1700" dirty="0"/>
          </a:p>
        </p:txBody>
      </p:sp>
    </p:spTree>
    <p:extLst>
      <p:ext uri="{BB962C8B-B14F-4D97-AF65-F5344CB8AC3E}">
        <p14:creationId xmlns:p14="http://schemas.microsoft.com/office/powerpoint/2010/main" val="22462965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9">
            <a:extLst>
              <a:ext uri="{FF2B5EF4-FFF2-40B4-BE49-F238E27FC236}">
                <a16:creationId xmlns:a16="http://schemas.microsoft.com/office/drawing/2014/main" id="{E186B68C-84BC-4A6E-99D1-EE87483C134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48949" y="450221"/>
            <a:ext cx="2115455"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 name="Rectangle 11">
            <a:extLst>
              <a:ext uri="{FF2B5EF4-FFF2-40B4-BE49-F238E27FC236}">
                <a16:creationId xmlns:a16="http://schemas.microsoft.com/office/drawing/2014/main" id="{1C091803-41C2-48E0-9228-5148460C747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1418" y="450221"/>
            <a:ext cx="4421661" cy="5948858"/>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85000"/>
                </a:schemeClr>
              </a:solidFill>
            </a:endParaRPr>
          </a:p>
        </p:txBody>
      </p:sp>
      <p:sp>
        <p:nvSpPr>
          <p:cNvPr id="20" name="Rectangle 13">
            <a:extLst>
              <a:ext uri="{FF2B5EF4-FFF2-40B4-BE49-F238E27FC236}">
                <a16:creationId xmlns:a16="http://schemas.microsoft.com/office/drawing/2014/main" id="{6166C6D1-23AC-49C4-BA07-238E4E9F8CE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058" y="450221"/>
            <a:ext cx="4402377" cy="3918123"/>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1" name="Rectangle 15">
            <a:extLst>
              <a:ext uri="{FF2B5EF4-FFF2-40B4-BE49-F238E27FC236}">
                <a16:creationId xmlns:a16="http://schemas.microsoft.com/office/drawing/2014/main" id="{B775CD93-9DF2-48CB-9F57-1BCA9A46C7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1" y="4521269"/>
            <a:ext cx="6697525" cy="1877811"/>
          </a:xfrm>
          <a:prstGeom prst="rect">
            <a:avLst/>
          </a:prstGeom>
          <a:solidFill>
            <a:schemeClr val="accent1"/>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pic>
        <p:nvPicPr>
          <p:cNvPr id="22" name="Graphic 6">
            <a:extLst>
              <a:ext uri="{FF2B5EF4-FFF2-40B4-BE49-F238E27FC236}">
                <a16:creationId xmlns:a16="http://schemas.microsoft.com/office/drawing/2014/main" id="{087138F4-F4CD-4005-9D81-265EDE8E563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243078" y="2576514"/>
            <a:ext cx="1705848" cy="1705848"/>
          </a:xfrm>
          <a:prstGeom prst="rect">
            <a:avLst/>
          </a:prstGeom>
        </p:spPr>
      </p:pic>
      <p:sp>
        <p:nvSpPr>
          <p:cNvPr id="2" name="Title 1">
            <a:extLst>
              <a:ext uri="{FF2B5EF4-FFF2-40B4-BE49-F238E27FC236}">
                <a16:creationId xmlns:a16="http://schemas.microsoft.com/office/drawing/2014/main" id="{8F4C0BF8-876D-4C2B-B158-A2A810C07CA9}"/>
              </a:ext>
            </a:extLst>
          </p:cNvPr>
          <p:cNvSpPr>
            <a:spLocks noGrp="1"/>
          </p:cNvSpPr>
          <p:nvPr>
            <p:ph type="title"/>
          </p:nvPr>
        </p:nvSpPr>
        <p:spPr>
          <a:xfrm>
            <a:off x="774700" y="762000"/>
            <a:ext cx="3759200" cy="3340100"/>
          </a:xfrm>
        </p:spPr>
        <p:txBody>
          <a:bodyPr>
            <a:normAutofit/>
          </a:bodyPr>
          <a:lstStyle/>
          <a:p>
            <a:r>
              <a:rPr lang="en-GB">
                <a:solidFill>
                  <a:srgbClr val="FFFFFF"/>
                </a:solidFill>
              </a:rPr>
              <a:t>The unfolding of the scandal. </a:t>
            </a:r>
          </a:p>
        </p:txBody>
      </p:sp>
      <p:sp>
        <p:nvSpPr>
          <p:cNvPr id="3" name="Content Placeholder 2">
            <a:extLst>
              <a:ext uri="{FF2B5EF4-FFF2-40B4-BE49-F238E27FC236}">
                <a16:creationId xmlns:a16="http://schemas.microsoft.com/office/drawing/2014/main" id="{D3F246F3-8810-4EAA-AB5F-0756E9757870}"/>
              </a:ext>
            </a:extLst>
          </p:cNvPr>
          <p:cNvSpPr>
            <a:spLocks noGrp="1"/>
          </p:cNvSpPr>
          <p:nvPr>
            <p:ph idx="1"/>
          </p:nvPr>
        </p:nvSpPr>
        <p:spPr>
          <a:xfrm>
            <a:off x="7658103" y="795548"/>
            <a:ext cx="3759198" cy="5275603"/>
          </a:xfrm>
        </p:spPr>
        <p:txBody>
          <a:bodyPr anchor="ctr">
            <a:normAutofit/>
          </a:bodyPr>
          <a:lstStyle/>
          <a:p>
            <a:r>
              <a:rPr lang="en-GB" sz="2000" dirty="0"/>
              <a:t>Scandal unfolding, started out with a group of Oxfam employees which remain anonymous. The sources that whistle blew the unfolding scandal reported to have detailed notes and records of conversations  with witnesses.  The Times (2018). </a:t>
            </a:r>
          </a:p>
          <a:p>
            <a:pPr marL="0" indent="0">
              <a:buNone/>
            </a:pPr>
            <a:endParaRPr lang="en-GB" sz="2000" dirty="0"/>
          </a:p>
          <a:p>
            <a:pPr marL="0" indent="0">
              <a:buNone/>
            </a:pPr>
            <a:endParaRPr lang="en-GB" sz="2000" dirty="0"/>
          </a:p>
          <a:p>
            <a:r>
              <a:rPr lang="en-GB" sz="2000" dirty="0"/>
              <a:t>Haiti Government later launched an investigation on the charity to which they ordered Oxfam to hand over files on staff who paid for sex in Haiti. ABC NEWS (2018). </a:t>
            </a:r>
          </a:p>
          <a:p>
            <a:pPr marL="0" indent="0">
              <a:buNone/>
            </a:pPr>
            <a:endParaRPr lang="en-GB" sz="2000" dirty="0"/>
          </a:p>
        </p:txBody>
      </p:sp>
    </p:spTree>
    <p:extLst>
      <p:ext uri="{BB962C8B-B14F-4D97-AF65-F5344CB8AC3E}">
        <p14:creationId xmlns:p14="http://schemas.microsoft.com/office/powerpoint/2010/main" val="5923512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E95D989-81FA-4BAD-9AD5-E46CEDA91B3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3"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156189E5-8A3E-4CFD-B71B-CCD0F8495E5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3" y="0"/>
            <a:ext cx="142074"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E13719D-6262-47F7-9AD5-A79BE2CB948C}"/>
              </a:ext>
            </a:extLst>
          </p:cNvPr>
          <p:cNvSpPr>
            <a:spLocks noGrp="1"/>
          </p:cNvSpPr>
          <p:nvPr>
            <p:ph type="title"/>
          </p:nvPr>
        </p:nvSpPr>
        <p:spPr>
          <a:xfrm>
            <a:off x="838200" y="811161"/>
            <a:ext cx="3335594" cy="5403370"/>
          </a:xfrm>
        </p:spPr>
        <p:txBody>
          <a:bodyPr>
            <a:normAutofit/>
          </a:bodyPr>
          <a:lstStyle/>
          <a:p>
            <a:r>
              <a:rPr lang="en-GB">
                <a:solidFill>
                  <a:schemeClr val="bg1"/>
                </a:solidFill>
              </a:rPr>
              <a:t>Impact of Oxfam Scandal. </a:t>
            </a:r>
          </a:p>
        </p:txBody>
      </p:sp>
      <p:graphicFrame>
        <p:nvGraphicFramePr>
          <p:cNvPr id="5" name="Content Placeholder 2">
            <a:extLst>
              <a:ext uri="{FF2B5EF4-FFF2-40B4-BE49-F238E27FC236}">
                <a16:creationId xmlns:a16="http://schemas.microsoft.com/office/drawing/2014/main" id="{F937ADC7-AF7C-40F4-B8C9-9BA471733680}"/>
              </a:ext>
            </a:extLst>
          </p:cNvPr>
          <p:cNvGraphicFramePr>
            <a:graphicFrameLocks noGrp="1"/>
          </p:cNvGraphicFramePr>
          <p:nvPr>
            <p:ph idx="1"/>
            <p:extLst>
              <p:ext uri="{D42A27DB-BD31-4B8C-83A1-F6EECF244321}">
                <p14:modId xmlns:p14="http://schemas.microsoft.com/office/powerpoint/2010/main" val="1131274262"/>
              </p:ext>
            </p:extLst>
          </p:nvPr>
        </p:nvGraphicFramePr>
        <p:xfrm>
          <a:off x="5492493" y="642406"/>
          <a:ext cx="6089650" cy="55721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5549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27146F4-389F-4CD1-966E-0C3FF68719B0}"/>
              </a:ext>
            </a:extLst>
          </p:cNvPr>
          <p:cNvSpPr>
            <a:spLocks noGrp="1"/>
          </p:cNvSpPr>
          <p:nvPr>
            <p:ph type="title"/>
          </p:nvPr>
        </p:nvSpPr>
        <p:spPr>
          <a:xfrm>
            <a:off x="838200" y="963877"/>
            <a:ext cx="3494362" cy="4930246"/>
          </a:xfrm>
        </p:spPr>
        <p:txBody>
          <a:bodyPr>
            <a:normAutofit/>
          </a:bodyPr>
          <a:lstStyle/>
          <a:p>
            <a:pPr algn="r"/>
            <a:r>
              <a:rPr lang="en-GB">
                <a:solidFill>
                  <a:schemeClr val="accent1"/>
                </a:solidFill>
              </a:rPr>
              <a:t>Ethical issues involved. </a:t>
            </a:r>
          </a:p>
        </p:txBody>
      </p:sp>
      <p:sp>
        <p:nvSpPr>
          <p:cNvPr id="3" name="Content Placeholder 2">
            <a:extLst>
              <a:ext uri="{FF2B5EF4-FFF2-40B4-BE49-F238E27FC236}">
                <a16:creationId xmlns:a16="http://schemas.microsoft.com/office/drawing/2014/main" id="{AF9209DE-04A5-4241-AA1F-60B0D8313EB0}"/>
              </a:ext>
            </a:extLst>
          </p:cNvPr>
          <p:cNvSpPr>
            <a:spLocks noGrp="1"/>
          </p:cNvSpPr>
          <p:nvPr>
            <p:ph idx="1"/>
          </p:nvPr>
        </p:nvSpPr>
        <p:spPr>
          <a:xfrm>
            <a:off x="4976031" y="963877"/>
            <a:ext cx="6377769" cy="2595249"/>
          </a:xfrm>
        </p:spPr>
        <p:txBody>
          <a:bodyPr anchor="ctr">
            <a:normAutofit/>
          </a:bodyPr>
          <a:lstStyle/>
          <a:p>
            <a:r>
              <a:rPr lang="en-GB" sz="2200" dirty="0"/>
              <a:t>“The reported historic behaviour of senior aid workers is abhorrent and completely unacceptable. Charities must ensure that they have the highest standards of transparency and safeguarding procedures in place to protect vulnerable people and maintain the trust of the public.” (Matt Hancock Culture secretary 2018). </a:t>
            </a:r>
          </a:p>
        </p:txBody>
      </p:sp>
      <p:sp>
        <p:nvSpPr>
          <p:cNvPr id="4" name="TextBox 3">
            <a:extLst>
              <a:ext uri="{FF2B5EF4-FFF2-40B4-BE49-F238E27FC236}">
                <a16:creationId xmlns:a16="http://schemas.microsoft.com/office/drawing/2014/main" id="{D2A4EF3D-3948-40A5-9B78-B76A7F5287CF}"/>
              </a:ext>
            </a:extLst>
          </p:cNvPr>
          <p:cNvSpPr txBox="1"/>
          <p:nvPr/>
        </p:nvSpPr>
        <p:spPr>
          <a:xfrm>
            <a:off x="5147403" y="3854548"/>
            <a:ext cx="6035023" cy="1661993"/>
          </a:xfrm>
          <a:prstGeom prst="rect">
            <a:avLst/>
          </a:prstGeom>
          <a:noFill/>
        </p:spPr>
        <p:txBody>
          <a:bodyPr wrap="square" rtlCol="0">
            <a:spAutoFit/>
          </a:bodyPr>
          <a:lstStyle/>
          <a:p>
            <a:pPr marL="285750" indent="-285750">
              <a:buFont typeface="Arial" panose="020B0604020202020204" pitchFamily="34" charset="0"/>
              <a:buChar char="•"/>
            </a:pPr>
            <a:r>
              <a:rPr lang="en-GB" dirty="0"/>
              <a:t>Economic impact of Scandal. </a:t>
            </a:r>
          </a:p>
          <a:p>
            <a:pPr marL="285750" indent="-285750">
              <a:buFont typeface="Arial" panose="020B0604020202020204" pitchFamily="34" charset="0"/>
              <a:buChar char="•"/>
            </a:pPr>
            <a:r>
              <a:rPr lang="en-GB" dirty="0"/>
              <a:t>Any other impact of Scandal. </a:t>
            </a:r>
          </a:p>
          <a:p>
            <a:pPr marL="285750" indent="-285750">
              <a:buFont typeface="Arial" panose="020B0604020202020204" pitchFamily="34" charset="0"/>
              <a:buChar char="•"/>
            </a:pPr>
            <a:r>
              <a:rPr lang="en-GB" sz="2400" b="1" dirty="0"/>
              <a:t>Damaged caused to organisation- Other charities. </a:t>
            </a:r>
          </a:p>
          <a:p>
            <a:pPr marL="285750" indent="-285750">
              <a:buFont typeface="Arial" panose="020B0604020202020204" pitchFamily="34" charset="0"/>
              <a:buChar char="•"/>
            </a:pPr>
            <a:r>
              <a:rPr lang="en-GB" dirty="0"/>
              <a:t>Victims, compensation. </a:t>
            </a:r>
          </a:p>
        </p:txBody>
      </p:sp>
    </p:spTree>
    <p:extLst>
      <p:ext uri="{BB962C8B-B14F-4D97-AF65-F5344CB8AC3E}">
        <p14:creationId xmlns:p14="http://schemas.microsoft.com/office/powerpoint/2010/main" val="35345688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0BF962F-4C6F-461E-86F2-C43F56CC939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0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0 w 8711202"/>
              <a:gd name="connsiteY7"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1202" h="5167312">
                <a:moveTo>
                  <a:pt x="0" y="0"/>
                </a:moveTo>
                <a:lnTo>
                  <a:pt x="7243482" y="0"/>
                </a:lnTo>
                <a:lnTo>
                  <a:pt x="8711202" y="0"/>
                </a:lnTo>
                <a:lnTo>
                  <a:pt x="8711202" y="5167312"/>
                </a:lnTo>
                <a:lnTo>
                  <a:pt x="7243482" y="5167312"/>
                </a:lnTo>
                <a:lnTo>
                  <a:pt x="221324" y="5167312"/>
                </a:lnTo>
                <a:lnTo>
                  <a:pt x="2615203" y="952"/>
                </a:lnTo>
                <a:lnTo>
                  <a:pt x="0" y="952"/>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2E94A4F7-38E4-45EA-8E2E-CE1B5766B4F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5931454" cy="5166360"/>
          </a:xfrm>
          <a:custGeom>
            <a:avLst/>
            <a:gdLst>
              <a:gd name="connsiteX0" fmla="*/ 0 w 5931454"/>
              <a:gd name="connsiteY0" fmla="*/ 0 h 5166360"/>
              <a:gd name="connsiteX1" fmla="*/ 5931454 w 5931454"/>
              <a:gd name="connsiteY1" fmla="*/ 0 h 5166360"/>
              <a:gd name="connsiteX2" fmla="*/ 3537575 w 5931454"/>
              <a:gd name="connsiteY2" fmla="*/ 5166360 h 5166360"/>
              <a:gd name="connsiteX3" fmla="*/ 0 w 5931454"/>
              <a:gd name="connsiteY3" fmla="*/ 5166360 h 5166360"/>
            </a:gdLst>
            <a:ahLst/>
            <a:cxnLst>
              <a:cxn ang="0">
                <a:pos x="connsiteX0" y="connsiteY0"/>
              </a:cxn>
              <a:cxn ang="0">
                <a:pos x="connsiteX1" y="connsiteY1"/>
              </a:cxn>
              <a:cxn ang="0">
                <a:pos x="connsiteX2" y="connsiteY2"/>
              </a:cxn>
              <a:cxn ang="0">
                <a:pos x="connsiteX3" y="connsiteY3"/>
              </a:cxn>
            </a:cxnLst>
            <a:rect l="l" t="t" r="r" b="b"/>
            <a:pathLst>
              <a:path w="5931454" h="5166360">
                <a:moveTo>
                  <a:pt x="0" y="0"/>
                </a:moveTo>
                <a:lnTo>
                  <a:pt x="5931454" y="0"/>
                </a:lnTo>
                <a:lnTo>
                  <a:pt x="3537575" y="5166360"/>
                </a:lnTo>
                <a:lnTo>
                  <a:pt x="0" y="5166360"/>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a:extLst>
              <a:ext uri="{FF2B5EF4-FFF2-40B4-BE49-F238E27FC236}">
                <a16:creationId xmlns:a16="http://schemas.microsoft.com/office/drawing/2014/main" id="{562B9258-873B-4B83-A53E-6694CAC7E63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766606" y="2173287"/>
            <a:ext cx="4003675" cy="4003675"/>
          </a:xfrm>
          <a:custGeom>
            <a:avLst/>
            <a:gdLst>
              <a:gd name="connsiteX0" fmla="*/ 0 w 4636009"/>
              <a:gd name="connsiteY0" fmla="*/ 0 h 5032375"/>
              <a:gd name="connsiteX1" fmla="*/ 4636009 w 4636009"/>
              <a:gd name="connsiteY1" fmla="*/ 0 h 5032375"/>
              <a:gd name="connsiteX2" fmla="*/ 4636009 w 4636009"/>
              <a:gd name="connsiteY2" fmla="*/ 5032375 h 5032375"/>
              <a:gd name="connsiteX3" fmla="*/ 0 w 4636009"/>
              <a:gd name="connsiteY3" fmla="*/ 5032375 h 5032375"/>
            </a:gdLst>
            <a:ahLst/>
            <a:cxnLst>
              <a:cxn ang="0">
                <a:pos x="connsiteX0" y="connsiteY0"/>
              </a:cxn>
              <a:cxn ang="0">
                <a:pos x="connsiteX1" y="connsiteY1"/>
              </a:cxn>
              <a:cxn ang="0">
                <a:pos x="connsiteX2" y="connsiteY2"/>
              </a:cxn>
              <a:cxn ang="0">
                <a:pos x="connsiteX3" y="connsiteY3"/>
              </a:cxn>
            </a:cxnLst>
            <a:rect l="l" t="t" r="r" b="b"/>
            <a:pathLst>
              <a:path w="4636009" h="5032375">
                <a:moveTo>
                  <a:pt x="0" y="0"/>
                </a:moveTo>
                <a:lnTo>
                  <a:pt x="4636009" y="0"/>
                </a:lnTo>
                <a:lnTo>
                  <a:pt x="4636009" y="5032375"/>
                </a:lnTo>
                <a:lnTo>
                  <a:pt x="0" y="5032375"/>
                </a:lnTo>
                <a:close/>
              </a:path>
            </a:pathLst>
          </a:custGeom>
        </p:spPr>
      </p:pic>
      <p:sp>
        <p:nvSpPr>
          <p:cNvPr id="14" name="Freeform: Shape 13">
            <a:extLst>
              <a:ext uri="{FF2B5EF4-FFF2-40B4-BE49-F238E27FC236}">
                <a16:creationId xmlns:a16="http://schemas.microsoft.com/office/drawing/2014/main" id="{05C7EBC3-4672-4DAB-81C2-58661FAFAED6}"/>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3BA8D2-85FE-42C3-A600-C5EDA34A46C9}"/>
              </a:ext>
            </a:extLst>
          </p:cNvPr>
          <p:cNvSpPr>
            <a:spLocks noGrp="1"/>
          </p:cNvSpPr>
          <p:nvPr>
            <p:ph type="title"/>
          </p:nvPr>
        </p:nvSpPr>
        <p:spPr>
          <a:xfrm>
            <a:off x="838200" y="365126"/>
            <a:ext cx="5340605" cy="1146176"/>
          </a:xfrm>
        </p:spPr>
        <p:txBody>
          <a:bodyPr>
            <a:normAutofit/>
          </a:bodyPr>
          <a:lstStyle/>
          <a:p>
            <a:r>
              <a:rPr lang="en-GB" sz="2800"/>
              <a:t>Charities questioned and targeted following Oxfam scandal. </a:t>
            </a:r>
          </a:p>
        </p:txBody>
      </p:sp>
      <p:sp>
        <p:nvSpPr>
          <p:cNvPr id="3" name="Content Placeholder 2">
            <a:extLst>
              <a:ext uri="{FF2B5EF4-FFF2-40B4-BE49-F238E27FC236}">
                <a16:creationId xmlns:a16="http://schemas.microsoft.com/office/drawing/2014/main" id="{DE66322C-AD01-4365-B6E5-8F71D48452EA}"/>
              </a:ext>
            </a:extLst>
          </p:cNvPr>
          <p:cNvSpPr>
            <a:spLocks noGrp="1"/>
          </p:cNvSpPr>
          <p:nvPr>
            <p:ph idx="1"/>
          </p:nvPr>
        </p:nvSpPr>
        <p:spPr>
          <a:xfrm>
            <a:off x="838200" y="2173288"/>
            <a:ext cx="3603171" cy="3639684"/>
          </a:xfrm>
        </p:spPr>
        <p:txBody>
          <a:bodyPr anchor="ctr">
            <a:normAutofit/>
          </a:bodyPr>
          <a:lstStyle/>
          <a:p>
            <a:r>
              <a:rPr lang="en-GB" sz="1900">
                <a:solidFill>
                  <a:srgbClr val="FFFFFF"/>
                </a:solidFill>
              </a:rPr>
              <a:t>Following the Oxfam scandal, Kids company charity collapsed because all the money funded into the charity by government was not implemented into education development. All money earnt went straight to its owners.  (The Guardian 2018). </a:t>
            </a:r>
          </a:p>
          <a:p>
            <a:r>
              <a:rPr lang="en-GB" sz="1900">
                <a:solidFill>
                  <a:srgbClr val="FFFFFF"/>
                </a:solidFill>
              </a:rPr>
              <a:t>Other charities which have been targeted and questioned, Sports relief, British red cross, and Plan international UK.  </a:t>
            </a:r>
          </a:p>
        </p:txBody>
      </p:sp>
    </p:spTree>
    <p:extLst>
      <p:ext uri="{BB962C8B-B14F-4D97-AF65-F5344CB8AC3E}">
        <p14:creationId xmlns:p14="http://schemas.microsoft.com/office/powerpoint/2010/main" val="19187524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A9F529C3-C941-49FD-8C67-82F134F64BD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50000"/>
              <a:lumOff val="5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0586029-32A0-47E5-9AEC-AE3ABA6B94D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creenshot of a cell phone&#10;&#10;Description generated with high confidence">
            <a:extLst>
              <a:ext uri="{FF2B5EF4-FFF2-40B4-BE49-F238E27FC236}">
                <a16:creationId xmlns:a16="http://schemas.microsoft.com/office/drawing/2014/main" id="{DF685D0C-1359-4B9D-B336-56C2B5F74046}"/>
              </a:ext>
            </a:extLst>
          </p:cNvPr>
          <p:cNvPicPr>
            <a:picLocks noChangeAspect="1"/>
          </p:cNvPicPr>
          <p:nvPr/>
        </p:nvPicPr>
        <p:blipFill>
          <a:blip r:embed="rId2"/>
          <a:stretch>
            <a:fillRect/>
          </a:stretch>
        </p:blipFill>
        <p:spPr>
          <a:xfrm>
            <a:off x="6253817" y="1529521"/>
            <a:ext cx="5294715" cy="3798958"/>
          </a:xfrm>
          <a:prstGeom prst="rect">
            <a:avLst/>
          </a:prstGeom>
        </p:spPr>
      </p:pic>
      <p:pic>
        <p:nvPicPr>
          <p:cNvPr id="4" name="Content Placeholder 3" descr="A picture containing screenshot&#10;&#10;Description generated with very high confidence">
            <a:extLst>
              <a:ext uri="{FF2B5EF4-FFF2-40B4-BE49-F238E27FC236}">
                <a16:creationId xmlns:a16="http://schemas.microsoft.com/office/drawing/2014/main" id="{D0F0DEF5-1176-46EF-A391-2AE6553EE462}"/>
              </a:ext>
            </a:extLst>
          </p:cNvPr>
          <p:cNvPicPr>
            <a:picLocks noGrp="1" noChangeAspect="1"/>
          </p:cNvPicPr>
          <p:nvPr>
            <p:ph idx="1"/>
          </p:nvPr>
        </p:nvPicPr>
        <p:blipFill>
          <a:blip r:embed="rId3"/>
          <a:stretch>
            <a:fillRect/>
          </a:stretch>
        </p:blipFill>
        <p:spPr>
          <a:xfrm>
            <a:off x="643467" y="1589085"/>
            <a:ext cx="5294716" cy="3679827"/>
          </a:xfrm>
          <a:prstGeom prst="rect">
            <a:avLst/>
          </a:prstGeom>
        </p:spPr>
      </p:pic>
      <p:cxnSp>
        <p:nvCxnSpPr>
          <p:cNvPr id="23" name="Straight Connector 22">
            <a:extLst>
              <a:ext uri="{FF2B5EF4-FFF2-40B4-BE49-F238E27FC236}">
                <a16:creationId xmlns:a16="http://schemas.microsoft.com/office/drawing/2014/main" id="{8C730EAB-A532-4295-A302-FB4B90DB9F5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79958" y="1143000"/>
            <a:ext cx="0" cy="4572000"/>
          </a:xfrm>
          <a:prstGeom prst="line">
            <a:avLst/>
          </a:prstGeom>
          <a:ln>
            <a:solidFill>
              <a:srgbClr val="4E4E4E"/>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7221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3ED6512-6858-4552-B699-9A97FE9A4EA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038CB10-1F5C-4D54-9DF7-12586DE5B00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A screenshot of a cell phone&#10;&#10;Description generated with very high confidence">
            <a:extLst>
              <a:ext uri="{FF2B5EF4-FFF2-40B4-BE49-F238E27FC236}">
                <a16:creationId xmlns:a16="http://schemas.microsoft.com/office/drawing/2014/main" id="{007A4DE3-53DB-4779-B24E-98A57A018211}"/>
              </a:ext>
            </a:extLst>
          </p:cNvPr>
          <p:cNvPicPr>
            <a:picLocks noChangeAspect="1"/>
          </p:cNvPicPr>
          <p:nvPr/>
        </p:nvPicPr>
        <p:blipFill rotWithShape="1">
          <a:blip r:embed="rId3"/>
          <a:srcRect t="9461" r="1" b="5896"/>
          <a:stretch/>
        </p:blipFill>
        <p:spPr>
          <a:xfrm>
            <a:off x="327547" y="321733"/>
            <a:ext cx="7058306" cy="4107392"/>
          </a:xfrm>
          <a:prstGeom prst="rect">
            <a:avLst/>
          </a:prstGeom>
        </p:spPr>
      </p:pic>
      <p:sp>
        <p:nvSpPr>
          <p:cNvPr id="2" name="Title 1">
            <a:extLst>
              <a:ext uri="{FF2B5EF4-FFF2-40B4-BE49-F238E27FC236}">
                <a16:creationId xmlns:a16="http://schemas.microsoft.com/office/drawing/2014/main" id="{8DE49685-9709-453B-9FC1-83C4EACF1F73}"/>
              </a:ext>
            </a:extLst>
          </p:cNvPr>
          <p:cNvSpPr>
            <a:spLocks noGrp="1"/>
          </p:cNvSpPr>
          <p:nvPr>
            <p:ph type="title"/>
          </p:nvPr>
        </p:nvSpPr>
        <p:spPr>
          <a:xfrm>
            <a:off x="524256" y="4767072"/>
            <a:ext cx="6594189" cy="1625210"/>
          </a:xfrm>
        </p:spPr>
        <p:txBody>
          <a:bodyPr>
            <a:normAutofit/>
          </a:bodyPr>
          <a:lstStyle/>
          <a:p>
            <a:pPr algn="r"/>
            <a:r>
              <a:rPr lang="en-GB">
                <a:solidFill>
                  <a:srgbClr val="FFFFFF"/>
                </a:solidFill>
              </a:rPr>
              <a:t>Governance for charity sector. </a:t>
            </a:r>
          </a:p>
        </p:txBody>
      </p:sp>
      <p:sp>
        <p:nvSpPr>
          <p:cNvPr id="3" name="Content Placeholder 2">
            <a:extLst>
              <a:ext uri="{FF2B5EF4-FFF2-40B4-BE49-F238E27FC236}">
                <a16:creationId xmlns:a16="http://schemas.microsoft.com/office/drawing/2014/main" id="{93C4A508-AA4E-4CBF-95F4-EBD5635FEACA}"/>
              </a:ext>
            </a:extLst>
          </p:cNvPr>
          <p:cNvSpPr>
            <a:spLocks noGrp="1"/>
          </p:cNvSpPr>
          <p:nvPr>
            <p:ph idx="1"/>
          </p:nvPr>
        </p:nvSpPr>
        <p:spPr>
          <a:xfrm>
            <a:off x="8029319" y="917725"/>
            <a:ext cx="3424739" cy="4852362"/>
          </a:xfrm>
        </p:spPr>
        <p:txBody>
          <a:bodyPr anchor="ctr">
            <a:normAutofit/>
          </a:bodyPr>
          <a:lstStyle/>
          <a:p>
            <a:r>
              <a:rPr lang="en-GB" sz="1700">
                <a:solidFill>
                  <a:srgbClr val="FFFFFF"/>
                </a:solidFill>
              </a:rPr>
              <a:t>Governance is a term used to describe the trustees’ role in:</a:t>
            </a:r>
          </a:p>
          <a:p>
            <a:r>
              <a:rPr lang="en-GB" sz="1700">
                <a:solidFill>
                  <a:srgbClr val="FFFFFF"/>
                </a:solidFill>
              </a:rPr>
              <a:t>the long term direction of the charity, including its objectives or purposes </a:t>
            </a:r>
          </a:p>
          <a:p>
            <a:r>
              <a:rPr lang="en-GB" sz="1700">
                <a:solidFill>
                  <a:srgbClr val="FFFFFF"/>
                </a:solidFill>
              </a:rPr>
              <a:t>implementing policies and activities to achieve objectives. </a:t>
            </a:r>
          </a:p>
          <a:p>
            <a:pPr marL="0" indent="0">
              <a:buNone/>
            </a:pPr>
            <a:endParaRPr lang="en-GB" sz="1700">
              <a:solidFill>
                <a:srgbClr val="FFFFFF"/>
              </a:solidFill>
            </a:endParaRPr>
          </a:p>
          <a:p>
            <a:pPr marL="0" indent="0">
              <a:buNone/>
            </a:pPr>
            <a:r>
              <a:rPr lang="en-GB" sz="1700">
                <a:solidFill>
                  <a:srgbClr val="FFFFFF"/>
                </a:solidFill>
              </a:rPr>
              <a:t>“Good governance should happen throughout a charity. The trustee board is responsible for good governance but they rely on many different people to be able to govern well: staff, volunteers, advisors and stakeholders.” (NCVO 2018). </a:t>
            </a:r>
          </a:p>
        </p:txBody>
      </p:sp>
    </p:spTree>
    <p:extLst>
      <p:ext uri="{BB962C8B-B14F-4D97-AF65-F5344CB8AC3E}">
        <p14:creationId xmlns:p14="http://schemas.microsoft.com/office/powerpoint/2010/main" val="249789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E02F3C71-C981-4614-98EA-D6C494F8091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717424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Content Placeholder 3">
            <a:extLst>
              <a:ext uri="{FF2B5EF4-FFF2-40B4-BE49-F238E27FC236}">
                <a16:creationId xmlns:a16="http://schemas.microsoft.com/office/drawing/2014/main" id="{F2291E6A-909D-4FA3-B51A-6382A57F694F}"/>
              </a:ext>
            </a:extLst>
          </p:cNvPr>
          <p:cNvPicPr>
            <a:picLocks noChangeAspect="1"/>
          </p:cNvPicPr>
          <p:nvPr/>
        </p:nvPicPr>
        <p:blipFill rotWithShape="1">
          <a:blip r:embed="rId3"/>
          <a:srcRect l="3918" r="1915" b="-4"/>
          <a:stretch/>
        </p:blipFill>
        <p:spPr>
          <a:xfrm>
            <a:off x="7812707" y="3361645"/>
            <a:ext cx="4042410" cy="2286011"/>
          </a:xfrm>
          <a:prstGeom prst="rect">
            <a:avLst/>
          </a:prstGeom>
        </p:spPr>
      </p:pic>
      <p:sp>
        <p:nvSpPr>
          <p:cNvPr id="2" name="Title 1">
            <a:extLst>
              <a:ext uri="{FF2B5EF4-FFF2-40B4-BE49-F238E27FC236}">
                <a16:creationId xmlns:a16="http://schemas.microsoft.com/office/drawing/2014/main" id="{87B16A3A-399A-429A-9C3F-E98AC58C401D}"/>
              </a:ext>
            </a:extLst>
          </p:cNvPr>
          <p:cNvSpPr>
            <a:spLocks noGrp="1"/>
          </p:cNvSpPr>
          <p:nvPr>
            <p:ph type="title"/>
          </p:nvPr>
        </p:nvSpPr>
        <p:spPr>
          <a:xfrm>
            <a:off x="821516" y="640263"/>
            <a:ext cx="6204984" cy="1344975"/>
          </a:xfrm>
        </p:spPr>
        <p:txBody>
          <a:bodyPr>
            <a:normAutofit/>
          </a:bodyPr>
          <a:lstStyle/>
          <a:p>
            <a:r>
              <a:rPr lang="en-GB" sz="4000" dirty="0"/>
              <a:t>Response of organisation.  </a:t>
            </a:r>
          </a:p>
        </p:txBody>
      </p:sp>
      <p:sp>
        <p:nvSpPr>
          <p:cNvPr id="19" name="Content Placeholder 18">
            <a:extLst>
              <a:ext uri="{FF2B5EF4-FFF2-40B4-BE49-F238E27FC236}">
                <a16:creationId xmlns:a16="http://schemas.microsoft.com/office/drawing/2014/main" id="{63AD1CEF-7051-4255-B1D5-A7386AA0E656}"/>
              </a:ext>
            </a:extLst>
          </p:cNvPr>
          <p:cNvSpPr>
            <a:spLocks noGrp="1"/>
          </p:cNvSpPr>
          <p:nvPr>
            <p:ph idx="1"/>
          </p:nvPr>
        </p:nvSpPr>
        <p:spPr>
          <a:xfrm>
            <a:off x="821515" y="2121762"/>
            <a:ext cx="6204984" cy="3626917"/>
          </a:xfrm>
        </p:spPr>
        <p:txBody>
          <a:bodyPr>
            <a:normAutofit fontScale="77500" lnSpcReduction="20000"/>
          </a:bodyPr>
          <a:lstStyle/>
          <a:p>
            <a:r>
              <a:rPr lang="en-GB" sz="2400" dirty="0"/>
              <a:t>Apology letter to stakeholders highlighting:</a:t>
            </a:r>
          </a:p>
          <a:p>
            <a:r>
              <a:rPr lang="en-GB" sz="2400" dirty="0"/>
              <a:t> Accountability</a:t>
            </a:r>
          </a:p>
          <a:p>
            <a:r>
              <a:rPr lang="en-GB" sz="2400" dirty="0"/>
              <a:t>Support  for victims</a:t>
            </a:r>
          </a:p>
          <a:p>
            <a:endParaRPr lang="en-GB" sz="2400" dirty="0"/>
          </a:p>
          <a:p>
            <a:endParaRPr lang="en-GB" sz="2200" dirty="0"/>
          </a:p>
          <a:p>
            <a:r>
              <a:rPr lang="en-GB" sz="2200" dirty="0"/>
              <a:t>“The intensity and the ferocity of the attack makes you wonder, what did we do?” Mark Goldwing. </a:t>
            </a:r>
          </a:p>
          <a:p>
            <a:endParaRPr lang="en-GB" sz="2200" dirty="0"/>
          </a:p>
          <a:p>
            <a:r>
              <a:rPr lang="en-GB" sz="2200" dirty="0"/>
              <a:t>“We murdered babies in their cots? Certainly, the scale and the intensity of the attacks feels out of proportion to the level of culpability. I struggle to understand it. You think, ‘My God, there’s something going on there.’” (Mark Golding Chief Executive Oxfam, (The Guardian 2018). </a:t>
            </a:r>
            <a:endParaRPr lang="en-US" sz="2200" dirty="0"/>
          </a:p>
        </p:txBody>
      </p:sp>
      <p:pic>
        <p:nvPicPr>
          <p:cNvPr id="5" name="Picture 4">
            <a:extLst>
              <a:ext uri="{FF2B5EF4-FFF2-40B4-BE49-F238E27FC236}">
                <a16:creationId xmlns:a16="http://schemas.microsoft.com/office/drawing/2014/main" id="{BE4A235D-CB48-4FBE-B198-9AA41FE81689}"/>
              </a:ext>
            </a:extLst>
          </p:cNvPr>
          <p:cNvPicPr>
            <a:picLocks noChangeAspect="1"/>
          </p:cNvPicPr>
          <p:nvPr/>
        </p:nvPicPr>
        <p:blipFill>
          <a:blip r:embed="rId4"/>
          <a:stretch>
            <a:fillRect/>
          </a:stretch>
        </p:blipFill>
        <p:spPr>
          <a:xfrm>
            <a:off x="8572501" y="584051"/>
            <a:ext cx="2557462" cy="2557462"/>
          </a:xfrm>
          <a:prstGeom prst="rect">
            <a:avLst/>
          </a:prstGeom>
        </p:spPr>
      </p:pic>
    </p:spTree>
    <p:extLst>
      <p:ext uri="{BB962C8B-B14F-4D97-AF65-F5344CB8AC3E}">
        <p14:creationId xmlns:p14="http://schemas.microsoft.com/office/powerpoint/2010/main" val="3827493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17"/>
                                        </p:tgtEl>
                                        <p:attrNameLst>
                                          <p:attrName>style.visibility</p:attrName>
                                        </p:attrNameLst>
                                      </p:cBhvr>
                                      <p:to>
                                        <p:strVal val="visible"/>
                                      </p:to>
                                    </p:set>
                                    <p:animEffect transition="in" filter="fade">
                                      <p:cBhvr>
                                        <p:cTn id="13" dur="1000"/>
                                        <p:tgtEl>
                                          <p:spTgt spid="17"/>
                                        </p:tgtEl>
                                      </p:cBhvr>
                                    </p:animEffect>
                                    <p:anim calcmode="lin" valueType="num">
                                      <p:cBhvr>
                                        <p:cTn id="14" dur="1000" fill="hold"/>
                                        <p:tgtEl>
                                          <p:spTgt spid="17"/>
                                        </p:tgtEl>
                                        <p:attrNameLst>
                                          <p:attrName>ppt_x</p:attrName>
                                        </p:attrNameLst>
                                      </p:cBhvr>
                                      <p:tavLst>
                                        <p:tav tm="0">
                                          <p:val>
                                            <p:strVal val="#ppt_x"/>
                                          </p:val>
                                        </p:tav>
                                        <p:tav tm="100000">
                                          <p:val>
                                            <p:strVal val="#ppt_x"/>
                                          </p:val>
                                        </p:tav>
                                      </p:tavLst>
                                    </p:anim>
                                    <p:anim calcmode="lin" valueType="num">
                                      <p:cBhvr>
                                        <p:cTn id="15"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Top Corners Rounded 8">
            <a:extLst>
              <a:ext uri="{FF2B5EF4-FFF2-40B4-BE49-F238E27FC236}">
                <a16:creationId xmlns:a16="http://schemas.microsoft.com/office/drawing/2014/main" id="{3BAF1561-20C4-41FD-A35F-BF2B9E727F3E}"/>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529466" y="996722"/>
            <a:ext cx="5923488" cy="4864556"/>
          </a:xfrm>
          <a:prstGeom prst="round2SameRect">
            <a:avLst>
              <a:gd name="adj1" fmla="val 3762"/>
              <a:gd name="adj2" fmla="val 0"/>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Top Corners Rounded 10">
            <a:extLst>
              <a:ext uri="{FF2B5EF4-FFF2-40B4-BE49-F238E27FC236}">
                <a16:creationId xmlns:a16="http://schemas.microsoft.com/office/drawing/2014/main" id="{839DC788-B140-4F3E-A91E-CB3E70ED940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57200" y="1050468"/>
            <a:ext cx="5609397" cy="4757058"/>
          </a:xfrm>
          <a:prstGeom prst="round2SameRect">
            <a:avLst>
              <a:gd name="adj1" fmla="val 2061"/>
              <a:gd name="adj2" fmla="val 0"/>
            </a:avLst>
          </a:prstGeom>
          <a:noFill/>
          <a:ln w="508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cxnSp>
        <p:nvCxnSpPr>
          <p:cNvPr id="13" name="Straight Connector 12">
            <a:extLst>
              <a:ext uri="{FF2B5EF4-FFF2-40B4-BE49-F238E27FC236}">
                <a16:creationId xmlns:a16="http://schemas.microsoft.com/office/drawing/2014/main" id="{FC18D930-0EEE-448F-ABF1-2AA3C83DA552}"/>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4071" y="2705800"/>
            <a:ext cx="1597456" cy="0"/>
          </a:xfrm>
          <a:prstGeom prst="line">
            <a:avLst/>
          </a:prstGeom>
          <a:ln w="508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pic>
        <p:nvPicPr>
          <p:cNvPr id="4" name="Picture 3">
            <a:extLst>
              <a:ext uri="{FF2B5EF4-FFF2-40B4-BE49-F238E27FC236}">
                <a16:creationId xmlns:a16="http://schemas.microsoft.com/office/drawing/2014/main" id="{A9ED9182-2337-4991-AB69-A9F6EC2CB345}"/>
              </a:ext>
            </a:extLst>
          </p:cNvPr>
          <p:cNvPicPr>
            <a:picLocks noChangeAspect="1"/>
          </p:cNvPicPr>
          <p:nvPr/>
        </p:nvPicPr>
        <p:blipFill>
          <a:blip r:embed="rId3"/>
          <a:stretch>
            <a:fillRect/>
          </a:stretch>
        </p:blipFill>
        <p:spPr>
          <a:xfrm>
            <a:off x="5328150" y="722772"/>
            <a:ext cx="6542117" cy="4731767"/>
          </a:xfrm>
          <a:prstGeom prst="rect">
            <a:avLst/>
          </a:prstGeom>
        </p:spPr>
      </p:pic>
      <p:sp>
        <p:nvSpPr>
          <p:cNvPr id="2" name="Title 1">
            <a:extLst>
              <a:ext uri="{FF2B5EF4-FFF2-40B4-BE49-F238E27FC236}">
                <a16:creationId xmlns:a16="http://schemas.microsoft.com/office/drawing/2014/main" id="{87EC88DE-6FA9-485E-85E7-BEFA54A29D61}"/>
              </a:ext>
            </a:extLst>
          </p:cNvPr>
          <p:cNvSpPr>
            <a:spLocks noGrp="1"/>
          </p:cNvSpPr>
          <p:nvPr>
            <p:ph type="title"/>
          </p:nvPr>
        </p:nvSpPr>
        <p:spPr>
          <a:xfrm>
            <a:off x="321733" y="981091"/>
            <a:ext cx="4092951" cy="1624457"/>
          </a:xfrm>
        </p:spPr>
        <p:txBody>
          <a:bodyPr>
            <a:normAutofit/>
          </a:bodyPr>
          <a:lstStyle/>
          <a:p>
            <a:r>
              <a:rPr lang="en-GB" sz="3600">
                <a:solidFill>
                  <a:schemeClr val="bg1"/>
                </a:solidFill>
              </a:rPr>
              <a:t>Key players and Ownership. </a:t>
            </a:r>
          </a:p>
        </p:txBody>
      </p:sp>
      <p:sp>
        <p:nvSpPr>
          <p:cNvPr id="3" name="Content Placeholder 2">
            <a:extLst>
              <a:ext uri="{FF2B5EF4-FFF2-40B4-BE49-F238E27FC236}">
                <a16:creationId xmlns:a16="http://schemas.microsoft.com/office/drawing/2014/main" id="{8A422244-DF12-488A-A8CC-A585E87D90CB}"/>
              </a:ext>
            </a:extLst>
          </p:cNvPr>
          <p:cNvSpPr>
            <a:spLocks noGrp="1"/>
          </p:cNvSpPr>
          <p:nvPr>
            <p:ph idx="1"/>
          </p:nvPr>
        </p:nvSpPr>
        <p:spPr>
          <a:xfrm>
            <a:off x="321733" y="2834809"/>
            <a:ext cx="4092951" cy="3042099"/>
          </a:xfrm>
        </p:spPr>
        <p:txBody>
          <a:bodyPr anchor="t">
            <a:normAutofit fontScale="85000" lnSpcReduction="20000"/>
          </a:bodyPr>
          <a:lstStyle/>
          <a:p>
            <a:pPr marL="0" indent="0">
              <a:buNone/>
            </a:pPr>
            <a:r>
              <a:rPr lang="en-GB" sz="2000" u="sng" dirty="0">
                <a:solidFill>
                  <a:schemeClr val="bg1"/>
                </a:solidFill>
              </a:rPr>
              <a:t> Key Stakeholders. </a:t>
            </a:r>
          </a:p>
          <a:p>
            <a:r>
              <a:rPr lang="en-GB" sz="2000" dirty="0">
                <a:solidFill>
                  <a:schemeClr val="bg1"/>
                </a:solidFill>
              </a:rPr>
              <a:t>Government. </a:t>
            </a:r>
          </a:p>
          <a:p>
            <a:r>
              <a:rPr lang="en-GB" sz="2000" dirty="0">
                <a:solidFill>
                  <a:schemeClr val="bg1"/>
                </a:solidFill>
              </a:rPr>
              <a:t>Volunteers </a:t>
            </a:r>
          </a:p>
          <a:p>
            <a:r>
              <a:rPr lang="en-GB" sz="2000" dirty="0">
                <a:solidFill>
                  <a:schemeClr val="bg1"/>
                </a:solidFill>
              </a:rPr>
              <a:t>Public.  </a:t>
            </a:r>
          </a:p>
          <a:p>
            <a:r>
              <a:rPr lang="en-GB" sz="2000" dirty="0">
                <a:solidFill>
                  <a:schemeClr val="bg1"/>
                </a:solidFill>
              </a:rPr>
              <a:t>Other charity branches. </a:t>
            </a:r>
          </a:p>
          <a:p>
            <a:r>
              <a:rPr lang="en-GB" sz="2000" dirty="0">
                <a:solidFill>
                  <a:schemeClr val="bg1"/>
                </a:solidFill>
              </a:rPr>
              <a:t>Overseas Oxfam Branches. </a:t>
            </a:r>
          </a:p>
          <a:p>
            <a:r>
              <a:rPr lang="en-GB" sz="2000" dirty="0">
                <a:solidFill>
                  <a:schemeClr val="bg1"/>
                </a:solidFill>
              </a:rPr>
              <a:t>Edward Freeman states that in order for any business to be successful, it has to create value with suppliers, customers and financiers (Stakeholder). </a:t>
            </a:r>
            <a:r>
              <a:rPr lang="en-GB" sz="2000" dirty="0" err="1">
                <a:solidFill>
                  <a:schemeClr val="bg1"/>
                </a:solidFill>
              </a:rPr>
              <a:t>Freeman,E</a:t>
            </a:r>
            <a:r>
              <a:rPr lang="en-GB" sz="2000" dirty="0">
                <a:solidFill>
                  <a:schemeClr val="bg1"/>
                </a:solidFill>
              </a:rPr>
              <a:t> (1984). </a:t>
            </a:r>
          </a:p>
        </p:txBody>
      </p:sp>
      <p:sp>
        <p:nvSpPr>
          <p:cNvPr id="7" name="TextBox 6">
            <a:extLst>
              <a:ext uri="{FF2B5EF4-FFF2-40B4-BE49-F238E27FC236}">
                <a16:creationId xmlns:a16="http://schemas.microsoft.com/office/drawing/2014/main" id="{917C4EFD-FC5F-4CD3-93C1-86C06B0EABE8}"/>
              </a:ext>
            </a:extLst>
          </p:cNvPr>
          <p:cNvSpPr txBox="1"/>
          <p:nvPr/>
        </p:nvSpPr>
        <p:spPr>
          <a:xfrm>
            <a:off x="5627077" y="5767754"/>
            <a:ext cx="6105378" cy="369332"/>
          </a:xfrm>
          <a:prstGeom prst="rect">
            <a:avLst/>
          </a:prstGeom>
          <a:noFill/>
        </p:spPr>
        <p:txBody>
          <a:bodyPr wrap="square" rtlCol="0">
            <a:spAutoFit/>
          </a:bodyPr>
          <a:lstStyle/>
          <a:p>
            <a:r>
              <a:rPr lang="en-GB" dirty="0"/>
              <a:t>Power-Interest Matrix, Adapted by Gardner et al (1986).</a:t>
            </a:r>
          </a:p>
        </p:txBody>
      </p:sp>
    </p:spTree>
    <p:extLst>
      <p:ext uri="{BB962C8B-B14F-4D97-AF65-F5344CB8AC3E}">
        <p14:creationId xmlns:p14="http://schemas.microsoft.com/office/powerpoint/2010/main" val="231428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F60FCA6E-0894-46CD-BD49-5955A51E008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31955" y="5346696"/>
            <a:ext cx="5360045" cy="1511304"/>
          </a:xfrm>
          <a:custGeom>
            <a:avLst/>
            <a:gdLst>
              <a:gd name="connsiteX0" fmla="*/ 4545473 w 5360045"/>
              <a:gd name="connsiteY0" fmla="*/ 0 h 1511304"/>
              <a:gd name="connsiteX1" fmla="*/ 5360045 w 5360045"/>
              <a:gd name="connsiteY1" fmla="*/ 0 h 1511304"/>
              <a:gd name="connsiteX2" fmla="*/ 5360045 w 5360045"/>
              <a:gd name="connsiteY2" fmla="*/ 1046730 h 1511304"/>
              <a:gd name="connsiteX3" fmla="*/ 5360045 w 5360045"/>
              <a:gd name="connsiteY3" fmla="*/ 1508760 h 1511304"/>
              <a:gd name="connsiteX4" fmla="*/ 5360045 w 5360045"/>
              <a:gd name="connsiteY4" fmla="*/ 1511304 h 1511304"/>
              <a:gd name="connsiteX5" fmla="*/ 4545474 w 5360045"/>
              <a:gd name="connsiteY5" fmla="*/ 1511304 h 1511304"/>
              <a:gd name="connsiteX6" fmla="*/ 2525897 w 5360045"/>
              <a:gd name="connsiteY6" fmla="*/ 1511304 h 1511304"/>
              <a:gd name="connsiteX7" fmla="*/ 0 w 5360045"/>
              <a:gd name="connsiteY7" fmla="*/ 1511304 h 1511304"/>
              <a:gd name="connsiteX8" fmla="*/ 697617 w 5360045"/>
              <a:gd name="connsiteY8" fmla="*/ 3 h 1511304"/>
              <a:gd name="connsiteX9" fmla="*/ 4545473 w 5360045"/>
              <a:gd name="connsiteY9"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60045" h="1511304">
                <a:moveTo>
                  <a:pt x="4545473" y="0"/>
                </a:moveTo>
                <a:lnTo>
                  <a:pt x="5360045" y="0"/>
                </a:lnTo>
                <a:lnTo>
                  <a:pt x="5360045" y="1046730"/>
                </a:lnTo>
                <a:lnTo>
                  <a:pt x="5360045" y="1508760"/>
                </a:lnTo>
                <a:lnTo>
                  <a:pt x="5360045" y="1511304"/>
                </a:lnTo>
                <a:lnTo>
                  <a:pt x="4545474" y="1511304"/>
                </a:lnTo>
                <a:lnTo>
                  <a:pt x="2525897" y="1511304"/>
                </a:lnTo>
                <a:lnTo>
                  <a:pt x="0" y="1511304"/>
                </a:lnTo>
                <a:lnTo>
                  <a:pt x="697617" y="3"/>
                </a:lnTo>
                <a:lnTo>
                  <a:pt x="4545473" y="3"/>
                </a:lnTo>
                <a:close/>
              </a:path>
            </a:pathLst>
          </a:custGeom>
          <a:solidFill>
            <a:srgbClr val="404040">
              <a:alpha val="84706"/>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E78C6E4B-A1F1-4B6C-97EC-BE997495D6AC}"/>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46694"/>
            <a:ext cx="7346605" cy="1511306"/>
          </a:xfrm>
          <a:custGeom>
            <a:avLst/>
            <a:gdLst>
              <a:gd name="connsiteX0" fmla="*/ 0 w 7346605"/>
              <a:gd name="connsiteY0" fmla="*/ 0 h 1511306"/>
              <a:gd name="connsiteX1" fmla="*/ 239486 w 7346605"/>
              <a:gd name="connsiteY1" fmla="*/ 0 h 1511306"/>
              <a:gd name="connsiteX2" fmla="*/ 1209568 w 7346605"/>
              <a:gd name="connsiteY2" fmla="*/ 0 h 1511306"/>
              <a:gd name="connsiteX3" fmla="*/ 2405743 w 7346605"/>
              <a:gd name="connsiteY3" fmla="*/ 0 h 1511306"/>
              <a:gd name="connsiteX4" fmla="*/ 2405743 w 7346605"/>
              <a:gd name="connsiteY4" fmla="*/ 2544 h 1511306"/>
              <a:gd name="connsiteX5" fmla="*/ 2801131 w 7346605"/>
              <a:gd name="connsiteY5" fmla="*/ 2544 h 1511306"/>
              <a:gd name="connsiteX6" fmla="*/ 2801131 w 7346605"/>
              <a:gd name="connsiteY6" fmla="*/ 0 h 1511306"/>
              <a:gd name="connsiteX7" fmla="*/ 7346605 w 7346605"/>
              <a:gd name="connsiteY7" fmla="*/ 0 h 1511306"/>
              <a:gd name="connsiteX8" fmla="*/ 6648988 w 7346605"/>
              <a:gd name="connsiteY8" fmla="*/ 1511301 h 1511306"/>
              <a:gd name="connsiteX9" fmla="*/ 2801132 w 7346605"/>
              <a:gd name="connsiteY9" fmla="*/ 1511301 h 1511306"/>
              <a:gd name="connsiteX10" fmla="*/ 2801132 w 7346605"/>
              <a:gd name="connsiteY10" fmla="*/ 1511304 h 1511306"/>
              <a:gd name="connsiteX11" fmla="*/ 2405743 w 7346605"/>
              <a:gd name="connsiteY11" fmla="*/ 1511304 h 1511306"/>
              <a:gd name="connsiteX12" fmla="*/ 2405743 w 7346605"/>
              <a:gd name="connsiteY12" fmla="*/ 1511306 h 1511306"/>
              <a:gd name="connsiteX13" fmla="*/ 1333411 w 7346605"/>
              <a:gd name="connsiteY13" fmla="*/ 1511306 h 1511306"/>
              <a:gd name="connsiteX14" fmla="*/ 1219208 w 7346605"/>
              <a:gd name="connsiteY14" fmla="*/ 1511306 h 1511306"/>
              <a:gd name="connsiteX15" fmla="*/ 1209568 w 7346605"/>
              <a:gd name="connsiteY15" fmla="*/ 1511306 h 1511306"/>
              <a:gd name="connsiteX16" fmla="*/ 239486 w 7346605"/>
              <a:gd name="connsiteY16" fmla="*/ 1511306 h 1511306"/>
              <a:gd name="connsiteX17" fmla="*/ 0 w 7346605"/>
              <a:gd name="connsiteY17" fmla="*/ 1511306 h 1511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346605" h="1511306">
                <a:moveTo>
                  <a:pt x="0" y="0"/>
                </a:moveTo>
                <a:lnTo>
                  <a:pt x="239486" y="0"/>
                </a:lnTo>
                <a:lnTo>
                  <a:pt x="1209568" y="0"/>
                </a:lnTo>
                <a:lnTo>
                  <a:pt x="2405743" y="0"/>
                </a:lnTo>
                <a:lnTo>
                  <a:pt x="2405743" y="2544"/>
                </a:lnTo>
                <a:lnTo>
                  <a:pt x="2801131" y="2544"/>
                </a:lnTo>
                <a:lnTo>
                  <a:pt x="2801131" y="0"/>
                </a:lnTo>
                <a:lnTo>
                  <a:pt x="7346605" y="0"/>
                </a:lnTo>
                <a:lnTo>
                  <a:pt x="6648988" y="1511301"/>
                </a:lnTo>
                <a:lnTo>
                  <a:pt x="2801132" y="1511301"/>
                </a:lnTo>
                <a:lnTo>
                  <a:pt x="2801132" y="1511304"/>
                </a:lnTo>
                <a:lnTo>
                  <a:pt x="2405743" y="1511304"/>
                </a:lnTo>
                <a:lnTo>
                  <a:pt x="2405743" y="1511306"/>
                </a:lnTo>
                <a:lnTo>
                  <a:pt x="1333411" y="1511306"/>
                </a:lnTo>
                <a:lnTo>
                  <a:pt x="1219208" y="1511306"/>
                </a:lnTo>
                <a:lnTo>
                  <a:pt x="1209568" y="1511306"/>
                </a:lnTo>
                <a:lnTo>
                  <a:pt x="239486" y="1511306"/>
                </a:lnTo>
                <a:lnTo>
                  <a:pt x="0" y="1511306"/>
                </a:lnTo>
                <a:close/>
              </a:path>
            </a:pathLst>
          </a:custGeom>
          <a:solidFill>
            <a:srgbClr val="D0CEC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lumMod val="95000"/>
                </a:schemeClr>
              </a:solidFill>
            </a:endParaRPr>
          </a:p>
        </p:txBody>
      </p:sp>
      <p:pic>
        <p:nvPicPr>
          <p:cNvPr id="7" name="Graphic 6">
            <a:extLst>
              <a:ext uri="{FF2B5EF4-FFF2-40B4-BE49-F238E27FC236}">
                <a16:creationId xmlns:a16="http://schemas.microsoft.com/office/drawing/2014/main" id="{FAF57E1F-EF0F-4EA0-97E4-89E736FEA25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37222" y="4785616"/>
            <a:ext cx="2584866" cy="2584866"/>
          </a:xfrm>
          <a:prstGeom prst="rect">
            <a:avLst/>
          </a:prstGeom>
        </p:spPr>
      </p:pic>
      <p:sp>
        <p:nvSpPr>
          <p:cNvPr id="2" name="Title 1">
            <a:extLst>
              <a:ext uri="{FF2B5EF4-FFF2-40B4-BE49-F238E27FC236}">
                <a16:creationId xmlns:a16="http://schemas.microsoft.com/office/drawing/2014/main" id="{51F8663E-6200-46FD-9C63-543CAEF8FB73}"/>
              </a:ext>
            </a:extLst>
          </p:cNvPr>
          <p:cNvSpPr>
            <a:spLocks noGrp="1"/>
          </p:cNvSpPr>
          <p:nvPr>
            <p:ph type="title"/>
          </p:nvPr>
        </p:nvSpPr>
        <p:spPr>
          <a:xfrm>
            <a:off x="950121" y="5529884"/>
            <a:ext cx="5693783" cy="1096331"/>
          </a:xfrm>
        </p:spPr>
        <p:txBody>
          <a:bodyPr>
            <a:normAutofit/>
          </a:bodyPr>
          <a:lstStyle/>
          <a:p>
            <a:r>
              <a:rPr lang="en-GB" sz="4000" dirty="0">
                <a:solidFill>
                  <a:srgbClr val="303030"/>
                </a:solidFill>
              </a:rPr>
              <a:t>Stakeholders Analysis. </a:t>
            </a:r>
          </a:p>
        </p:txBody>
      </p:sp>
      <p:sp>
        <p:nvSpPr>
          <p:cNvPr id="4" name="Rectangle: Rounded Corners 3">
            <a:extLst>
              <a:ext uri="{FF2B5EF4-FFF2-40B4-BE49-F238E27FC236}">
                <a16:creationId xmlns:a16="http://schemas.microsoft.com/office/drawing/2014/main" id="{DF8BC093-9196-4FD3-AD32-1CCC0ACA614C}"/>
              </a:ext>
            </a:extLst>
          </p:cNvPr>
          <p:cNvSpPr/>
          <p:nvPr/>
        </p:nvSpPr>
        <p:spPr>
          <a:xfrm>
            <a:off x="3957892" y="2099095"/>
            <a:ext cx="2607467" cy="1019576"/>
          </a:xfrm>
          <a:prstGeom prst="roundRect">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OXFAM STAKEHOLDERS. </a:t>
            </a:r>
          </a:p>
        </p:txBody>
      </p:sp>
      <p:sp>
        <p:nvSpPr>
          <p:cNvPr id="16" name="Rectangle: Rounded Corners 15">
            <a:extLst>
              <a:ext uri="{FF2B5EF4-FFF2-40B4-BE49-F238E27FC236}">
                <a16:creationId xmlns:a16="http://schemas.microsoft.com/office/drawing/2014/main" id="{54EE1F49-05A4-4A86-BA87-B56879D3AABB}"/>
              </a:ext>
            </a:extLst>
          </p:cNvPr>
          <p:cNvSpPr/>
          <p:nvPr/>
        </p:nvSpPr>
        <p:spPr>
          <a:xfrm>
            <a:off x="1290110" y="475296"/>
            <a:ext cx="1997613" cy="82011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Government.</a:t>
            </a:r>
          </a:p>
        </p:txBody>
      </p:sp>
      <p:sp>
        <p:nvSpPr>
          <p:cNvPr id="17" name="Rectangle: Rounded Corners 16">
            <a:extLst>
              <a:ext uri="{FF2B5EF4-FFF2-40B4-BE49-F238E27FC236}">
                <a16:creationId xmlns:a16="http://schemas.microsoft.com/office/drawing/2014/main" id="{01FAF325-7323-433A-A77A-F2C9030E6518}"/>
              </a:ext>
            </a:extLst>
          </p:cNvPr>
          <p:cNvSpPr/>
          <p:nvPr/>
        </p:nvSpPr>
        <p:spPr>
          <a:xfrm>
            <a:off x="4354026" y="339549"/>
            <a:ext cx="1997613" cy="820117"/>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Employees. </a:t>
            </a:r>
          </a:p>
        </p:txBody>
      </p:sp>
      <p:sp>
        <p:nvSpPr>
          <p:cNvPr id="18" name="Rectangle: Rounded Corners 17">
            <a:extLst>
              <a:ext uri="{FF2B5EF4-FFF2-40B4-BE49-F238E27FC236}">
                <a16:creationId xmlns:a16="http://schemas.microsoft.com/office/drawing/2014/main" id="{05FAD99E-30D7-4B0C-98DF-5B31B31795D6}"/>
              </a:ext>
            </a:extLst>
          </p:cNvPr>
          <p:cNvSpPr/>
          <p:nvPr/>
        </p:nvSpPr>
        <p:spPr>
          <a:xfrm>
            <a:off x="7462918" y="3592598"/>
            <a:ext cx="2491154" cy="81207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Public. </a:t>
            </a:r>
          </a:p>
        </p:txBody>
      </p:sp>
      <p:sp>
        <p:nvSpPr>
          <p:cNvPr id="19" name="Rectangle: Rounded Corners 18">
            <a:extLst>
              <a:ext uri="{FF2B5EF4-FFF2-40B4-BE49-F238E27FC236}">
                <a16:creationId xmlns:a16="http://schemas.microsoft.com/office/drawing/2014/main" id="{535D1794-3669-49BC-A461-31C0E807A48D}"/>
              </a:ext>
            </a:extLst>
          </p:cNvPr>
          <p:cNvSpPr/>
          <p:nvPr/>
        </p:nvSpPr>
        <p:spPr>
          <a:xfrm>
            <a:off x="4159468" y="4375557"/>
            <a:ext cx="2386730" cy="82011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Developing countries.</a:t>
            </a:r>
          </a:p>
        </p:txBody>
      </p:sp>
      <p:sp>
        <p:nvSpPr>
          <p:cNvPr id="20" name="Rectangle: Rounded Corners 19">
            <a:extLst>
              <a:ext uri="{FF2B5EF4-FFF2-40B4-BE49-F238E27FC236}">
                <a16:creationId xmlns:a16="http://schemas.microsoft.com/office/drawing/2014/main" id="{1D8D8F7F-2FBD-4721-B82C-2841ED00269D}"/>
              </a:ext>
            </a:extLst>
          </p:cNvPr>
          <p:cNvSpPr/>
          <p:nvPr/>
        </p:nvSpPr>
        <p:spPr>
          <a:xfrm>
            <a:off x="950121" y="3722894"/>
            <a:ext cx="2180493" cy="820117"/>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Overseas Oxfam Branches. </a:t>
            </a:r>
          </a:p>
        </p:txBody>
      </p:sp>
      <p:sp>
        <p:nvSpPr>
          <p:cNvPr id="21" name="Rectangle: Rounded Corners 20">
            <a:extLst>
              <a:ext uri="{FF2B5EF4-FFF2-40B4-BE49-F238E27FC236}">
                <a16:creationId xmlns:a16="http://schemas.microsoft.com/office/drawing/2014/main" id="{3FB7C07C-42EF-45BE-B14C-08D68D586275}"/>
              </a:ext>
            </a:extLst>
          </p:cNvPr>
          <p:cNvSpPr/>
          <p:nvPr/>
        </p:nvSpPr>
        <p:spPr>
          <a:xfrm>
            <a:off x="7235530" y="601735"/>
            <a:ext cx="2191290" cy="820116"/>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Partner Organisations</a:t>
            </a:r>
          </a:p>
        </p:txBody>
      </p:sp>
      <p:sp>
        <p:nvSpPr>
          <p:cNvPr id="22" name="Rectangle: Rounded Corners 21">
            <a:extLst>
              <a:ext uri="{FF2B5EF4-FFF2-40B4-BE49-F238E27FC236}">
                <a16:creationId xmlns:a16="http://schemas.microsoft.com/office/drawing/2014/main" id="{FB3D3D9B-8073-4EB5-8B4F-8823404E0252}"/>
              </a:ext>
            </a:extLst>
          </p:cNvPr>
          <p:cNvSpPr/>
          <p:nvPr/>
        </p:nvSpPr>
        <p:spPr>
          <a:xfrm>
            <a:off x="8331175" y="2072384"/>
            <a:ext cx="2191290" cy="82011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Fair trade </a:t>
            </a:r>
          </a:p>
        </p:txBody>
      </p:sp>
      <p:sp>
        <p:nvSpPr>
          <p:cNvPr id="23" name="Rectangle: Rounded Corners 22">
            <a:extLst>
              <a:ext uri="{FF2B5EF4-FFF2-40B4-BE49-F238E27FC236}">
                <a16:creationId xmlns:a16="http://schemas.microsoft.com/office/drawing/2014/main" id="{F2DA82F6-92AB-4D82-B171-8B1FCA49FCFF}"/>
              </a:ext>
            </a:extLst>
          </p:cNvPr>
          <p:cNvSpPr/>
          <p:nvPr/>
        </p:nvSpPr>
        <p:spPr>
          <a:xfrm>
            <a:off x="525467" y="2198824"/>
            <a:ext cx="1997612" cy="820117"/>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r>
              <a:rPr lang="en-GB" dirty="0"/>
              <a:t>Volunteers </a:t>
            </a:r>
          </a:p>
        </p:txBody>
      </p:sp>
      <p:cxnSp>
        <p:nvCxnSpPr>
          <p:cNvPr id="25" name="Straight Arrow Connector 24">
            <a:extLst>
              <a:ext uri="{FF2B5EF4-FFF2-40B4-BE49-F238E27FC236}">
                <a16:creationId xmlns:a16="http://schemas.microsoft.com/office/drawing/2014/main" id="{E82DFCEF-317C-47F2-93A3-EA9832940C34}"/>
              </a:ext>
            </a:extLst>
          </p:cNvPr>
          <p:cNvCxnSpPr>
            <a:cxnSpLocks/>
          </p:cNvCxnSpPr>
          <p:nvPr/>
        </p:nvCxnSpPr>
        <p:spPr>
          <a:xfrm flipH="1" flipV="1">
            <a:off x="3287723" y="1367928"/>
            <a:ext cx="670169" cy="73116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27" name="Straight Arrow Connector 26">
            <a:extLst>
              <a:ext uri="{FF2B5EF4-FFF2-40B4-BE49-F238E27FC236}">
                <a16:creationId xmlns:a16="http://schemas.microsoft.com/office/drawing/2014/main" id="{4F5CA100-232B-4960-AF55-561329DA0E0F}"/>
              </a:ext>
            </a:extLst>
          </p:cNvPr>
          <p:cNvCxnSpPr>
            <a:cxnSpLocks/>
          </p:cNvCxnSpPr>
          <p:nvPr/>
        </p:nvCxnSpPr>
        <p:spPr>
          <a:xfrm flipV="1">
            <a:off x="5373858" y="1295415"/>
            <a:ext cx="0" cy="80368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368DE1CD-DB76-4125-AF18-070B66C4ECFB}"/>
              </a:ext>
            </a:extLst>
          </p:cNvPr>
          <p:cNvCxnSpPr/>
          <p:nvPr/>
        </p:nvCxnSpPr>
        <p:spPr>
          <a:xfrm>
            <a:off x="5416062" y="3118671"/>
            <a:ext cx="0" cy="101428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a:extLst>
              <a:ext uri="{FF2B5EF4-FFF2-40B4-BE49-F238E27FC236}">
                <a16:creationId xmlns:a16="http://schemas.microsoft.com/office/drawing/2014/main" id="{8D385126-6560-484B-8196-942E38442161}"/>
              </a:ext>
            </a:extLst>
          </p:cNvPr>
          <p:cNvCxnSpPr>
            <a:cxnSpLocks/>
            <a:stCxn id="4" idx="1"/>
          </p:cNvCxnSpPr>
          <p:nvPr/>
        </p:nvCxnSpPr>
        <p:spPr>
          <a:xfrm flipH="1" flipV="1">
            <a:off x="2658794" y="2556368"/>
            <a:ext cx="1299098" cy="5251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39" name="Straight Arrow Connector 38">
            <a:extLst>
              <a:ext uri="{FF2B5EF4-FFF2-40B4-BE49-F238E27FC236}">
                <a16:creationId xmlns:a16="http://schemas.microsoft.com/office/drawing/2014/main" id="{06BB6B42-B229-426B-B440-935FABBB39C7}"/>
              </a:ext>
            </a:extLst>
          </p:cNvPr>
          <p:cNvCxnSpPr/>
          <p:nvPr/>
        </p:nvCxnSpPr>
        <p:spPr>
          <a:xfrm flipH="1">
            <a:off x="3308343" y="3118671"/>
            <a:ext cx="759919" cy="529325"/>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1" name="Straight Arrow Connector 40">
            <a:extLst>
              <a:ext uri="{FF2B5EF4-FFF2-40B4-BE49-F238E27FC236}">
                <a16:creationId xmlns:a16="http://schemas.microsoft.com/office/drawing/2014/main" id="{4AD20A84-2BEA-48B3-A690-06CC3ADA80B2}"/>
              </a:ext>
            </a:extLst>
          </p:cNvPr>
          <p:cNvCxnSpPr/>
          <p:nvPr/>
        </p:nvCxnSpPr>
        <p:spPr>
          <a:xfrm flipV="1">
            <a:off x="6515230" y="1589307"/>
            <a:ext cx="595656" cy="58230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3" name="Straight Arrow Connector 42">
            <a:extLst>
              <a:ext uri="{FF2B5EF4-FFF2-40B4-BE49-F238E27FC236}">
                <a16:creationId xmlns:a16="http://schemas.microsoft.com/office/drawing/2014/main" id="{CDDDED34-CC0B-463D-9EF0-1B975107FED0}"/>
              </a:ext>
            </a:extLst>
          </p:cNvPr>
          <p:cNvCxnSpPr/>
          <p:nvPr/>
        </p:nvCxnSpPr>
        <p:spPr>
          <a:xfrm>
            <a:off x="6565359" y="2943413"/>
            <a:ext cx="781246" cy="6823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96A7DD35-B567-4A1E-9D0C-6D0C5F2FADE6}"/>
              </a:ext>
            </a:extLst>
          </p:cNvPr>
          <p:cNvCxnSpPr>
            <a:stCxn id="4" idx="3"/>
          </p:cNvCxnSpPr>
          <p:nvPr/>
        </p:nvCxnSpPr>
        <p:spPr>
          <a:xfrm flipV="1">
            <a:off x="6565359" y="2582625"/>
            <a:ext cx="1619187" cy="2625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818676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867D4867-5BA7-4462-B2F6-A23F4A622AA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pic>
        <p:nvPicPr>
          <p:cNvPr id="21" name="Content Placeholder 3">
            <a:extLst>
              <a:ext uri="{FF2B5EF4-FFF2-40B4-BE49-F238E27FC236}">
                <a16:creationId xmlns:a16="http://schemas.microsoft.com/office/drawing/2014/main" id="{4CCE8C7C-ECF6-41BA-8208-9298EBDF55EA}"/>
              </a:ext>
            </a:extLst>
          </p:cNvPr>
          <p:cNvPicPr>
            <a:picLocks noChangeAspect="1"/>
          </p:cNvPicPr>
          <p:nvPr/>
        </p:nvPicPr>
        <p:blipFill>
          <a:blip r:embed="rId2"/>
          <a:stretch>
            <a:fillRect/>
          </a:stretch>
        </p:blipFill>
        <p:spPr>
          <a:xfrm>
            <a:off x="5893880" y="643467"/>
            <a:ext cx="5058535" cy="5410199"/>
          </a:xfrm>
          <a:prstGeom prst="rect">
            <a:avLst/>
          </a:prstGeom>
        </p:spPr>
      </p:pic>
      <p:sp>
        <p:nvSpPr>
          <p:cNvPr id="2" name="Title 1">
            <a:extLst>
              <a:ext uri="{FF2B5EF4-FFF2-40B4-BE49-F238E27FC236}">
                <a16:creationId xmlns:a16="http://schemas.microsoft.com/office/drawing/2014/main" id="{FCFA1237-A329-4469-87FC-F3346FA32237}"/>
              </a:ext>
            </a:extLst>
          </p:cNvPr>
          <p:cNvSpPr>
            <a:spLocks noGrp="1"/>
          </p:cNvSpPr>
          <p:nvPr>
            <p:ph type="title"/>
          </p:nvPr>
        </p:nvSpPr>
        <p:spPr>
          <a:xfrm>
            <a:off x="643467" y="643467"/>
            <a:ext cx="3363974" cy="1597315"/>
          </a:xfrm>
          <a:noFill/>
          <a:ln w="19050">
            <a:solidFill>
              <a:schemeClr val="bg1"/>
            </a:solidFill>
          </a:ln>
        </p:spPr>
        <p:txBody>
          <a:bodyPr vert="horz" wrap="square" lIns="91440" tIns="45720" rIns="91440" bIns="45720" rtlCol="0">
            <a:normAutofit/>
          </a:bodyPr>
          <a:lstStyle/>
          <a:p>
            <a:pPr algn="ctr"/>
            <a:r>
              <a:rPr lang="en-US" sz="2800" kern="1200">
                <a:solidFill>
                  <a:schemeClr val="bg1"/>
                </a:solidFill>
                <a:latin typeface="+mj-lt"/>
                <a:ea typeface="+mj-ea"/>
                <a:cs typeface="+mj-cs"/>
              </a:rPr>
              <a:t>What makes it a scandal ? </a:t>
            </a:r>
          </a:p>
        </p:txBody>
      </p:sp>
      <p:sp>
        <p:nvSpPr>
          <p:cNvPr id="23" name="Content Placeholder 22">
            <a:extLst>
              <a:ext uri="{FF2B5EF4-FFF2-40B4-BE49-F238E27FC236}">
                <a16:creationId xmlns:a16="http://schemas.microsoft.com/office/drawing/2014/main" id="{365E29C6-A66E-4484-9918-92CEBA47D7CA}"/>
              </a:ext>
            </a:extLst>
          </p:cNvPr>
          <p:cNvSpPr>
            <a:spLocks noGrp="1"/>
          </p:cNvSpPr>
          <p:nvPr>
            <p:ph idx="1"/>
          </p:nvPr>
        </p:nvSpPr>
        <p:spPr>
          <a:xfrm>
            <a:off x="643468" y="2638044"/>
            <a:ext cx="3363974" cy="3415622"/>
          </a:xfrm>
        </p:spPr>
        <p:txBody>
          <a:bodyPr>
            <a:normAutofit/>
          </a:bodyPr>
          <a:lstStyle/>
          <a:p>
            <a:r>
              <a:rPr lang="en-GB" sz="1600" dirty="0">
                <a:solidFill>
                  <a:schemeClr val="bg1"/>
                </a:solidFill>
              </a:rPr>
              <a:t>Corporate scandals, may be defined as an extensively exposed occurrence, which would involve accusations of administrative wrongdoing or outrage of one or more members of a business.  (TL Carson 2003). </a:t>
            </a:r>
          </a:p>
          <a:p>
            <a:r>
              <a:rPr lang="en-GB" sz="1600" dirty="0">
                <a:solidFill>
                  <a:schemeClr val="bg1"/>
                </a:solidFill>
              </a:rPr>
              <a:t>Even though Oxfam had an internal investigation and did ask those found guilty to step down, they did not explain to full detail of the scandal to the government nor to the public meaning this could carry on other sectors. </a:t>
            </a:r>
            <a:endParaRPr lang="en-US" sz="1600" dirty="0">
              <a:solidFill>
                <a:schemeClr val="bg1"/>
              </a:solidFill>
            </a:endParaRPr>
          </a:p>
        </p:txBody>
      </p:sp>
    </p:spTree>
    <p:extLst>
      <p:ext uri="{BB962C8B-B14F-4D97-AF65-F5344CB8AC3E}">
        <p14:creationId xmlns:p14="http://schemas.microsoft.com/office/powerpoint/2010/main" val="1998756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56C20283-73E0-40EC-8AD8-057F581F64C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28">
            <a:extLst>
              <a:ext uri="{FF2B5EF4-FFF2-40B4-BE49-F238E27FC236}">
                <a16:creationId xmlns:a16="http://schemas.microsoft.com/office/drawing/2014/main" id="{3FCC729B-E528-40C3-82D3-BA4375575E87}"/>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6">
            <a:extLst>
              <a:ext uri="{FF2B5EF4-FFF2-40B4-BE49-F238E27FC236}">
                <a16:creationId xmlns:a16="http://schemas.microsoft.com/office/drawing/2014/main" id="{58F1FB8D-1842-4A04-998D-6CF047AB279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Graphic 6">
            <a:extLst>
              <a:ext uri="{FF2B5EF4-FFF2-40B4-BE49-F238E27FC236}">
                <a16:creationId xmlns:a16="http://schemas.microsoft.com/office/drawing/2014/main" id="{4C4AA2EF-9A20-4757-9661-7CF2C521F09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80060" y="1715781"/>
            <a:ext cx="3425957" cy="3425957"/>
          </a:xfrm>
          <a:prstGeom prst="rect">
            <a:avLst/>
          </a:prstGeom>
        </p:spPr>
      </p:pic>
      <p:sp>
        <p:nvSpPr>
          <p:cNvPr id="2" name="Title 1">
            <a:extLst>
              <a:ext uri="{FF2B5EF4-FFF2-40B4-BE49-F238E27FC236}">
                <a16:creationId xmlns:a16="http://schemas.microsoft.com/office/drawing/2014/main" id="{5FEF6EB2-E002-4588-9B78-CC8FC6484445}"/>
              </a:ext>
            </a:extLst>
          </p:cNvPr>
          <p:cNvSpPr>
            <a:spLocks noGrp="1"/>
          </p:cNvSpPr>
          <p:nvPr>
            <p:ph type="title"/>
          </p:nvPr>
        </p:nvSpPr>
        <p:spPr>
          <a:xfrm>
            <a:off x="4384039" y="365125"/>
            <a:ext cx="7164493" cy="1325563"/>
          </a:xfrm>
        </p:spPr>
        <p:txBody>
          <a:bodyPr>
            <a:normAutofit/>
          </a:bodyPr>
          <a:lstStyle/>
          <a:p>
            <a:r>
              <a:rPr lang="en-GB" dirty="0"/>
              <a:t>Friedman and Freeman theories on CSR. </a:t>
            </a:r>
          </a:p>
        </p:txBody>
      </p:sp>
      <p:sp>
        <p:nvSpPr>
          <p:cNvPr id="3" name="Content Placeholder 2">
            <a:extLst>
              <a:ext uri="{FF2B5EF4-FFF2-40B4-BE49-F238E27FC236}">
                <a16:creationId xmlns:a16="http://schemas.microsoft.com/office/drawing/2014/main" id="{7ECB1CD7-DDB1-46EB-96D9-674775AA8C0D}"/>
              </a:ext>
            </a:extLst>
          </p:cNvPr>
          <p:cNvSpPr>
            <a:spLocks noGrp="1"/>
          </p:cNvSpPr>
          <p:nvPr>
            <p:ph idx="1"/>
          </p:nvPr>
        </p:nvSpPr>
        <p:spPr>
          <a:xfrm>
            <a:off x="4387515" y="2022601"/>
            <a:ext cx="7161017" cy="4154361"/>
          </a:xfrm>
        </p:spPr>
        <p:txBody>
          <a:bodyPr>
            <a:normAutofit lnSpcReduction="10000"/>
          </a:bodyPr>
          <a:lstStyle/>
          <a:p>
            <a:r>
              <a:rPr lang="en-GB" sz="1900" dirty="0"/>
              <a:t>Milton Friedman  (1970) states that the sole responsibility of a business to use its resources and engage in activities designed to increase profits so long as it stays within the rules of the game. </a:t>
            </a:r>
          </a:p>
          <a:p>
            <a:endParaRPr lang="en-GB" sz="1900" dirty="0"/>
          </a:p>
          <a:p>
            <a:endParaRPr lang="en-GB" sz="1900" dirty="0"/>
          </a:p>
          <a:p>
            <a:r>
              <a:rPr lang="en-GB" sz="1900" dirty="0"/>
              <a:t>Edward Freeman claims managers, have a duty to open up relationship between the business and its </a:t>
            </a:r>
            <a:r>
              <a:rPr lang="en-GB" sz="1900" dirty="0" err="1"/>
              <a:t>stakeholdes</a:t>
            </a:r>
            <a:r>
              <a:rPr lang="en-GB" sz="1900" dirty="0"/>
              <a:t>. It’s the concept of relationship among the business and its shareholders in which makes the business successful.   (Freeman 2010).–Applied to Oxfam </a:t>
            </a:r>
          </a:p>
          <a:p>
            <a:endParaRPr lang="en-GB" sz="1900" dirty="0"/>
          </a:p>
          <a:p>
            <a:r>
              <a:rPr lang="en-GB" sz="1900" dirty="0"/>
              <a:t>“In order to achieve our organisational mission and to ensure that our work has the greatest impact on poverty, we believe it is vital to be accountable to our key stakeholders”. (Oxfam 2018).</a:t>
            </a:r>
          </a:p>
          <a:p>
            <a:endParaRPr lang="en-GB" sz="1900" dirty="0"/>
          </a:p>
          <a:p>
            <a:endParaRPr lang="en-GB" sz="1900" dirty="0"/>
          </a:p>
          <a:p>
            <a:endParaRPr lang="en-GB" sz="1900" dirty="0"/>
          </a:p>
          <a:p>
            <a:endParaRPr lang="en-GB" sz="1900" dirty="0"/>
          </a:p>
          <a:p>
            <a:endParaRPr lang="en-GB" sz="1900" dirty="0"/>
          </a:p>
          <a:p>
            <a:pPr marL="0" indent="0">
              <a:buNone/>
            </a:pPr>
            <a:endParaRPr lang="en-GB" sz="1900" dirty="0"/>
          </a:p>
          <a:p>
            <a:pPr marL="0" indent="0">
              <a:buNone/>
            </a:pPr>
            <a:endParaRPr lang="en-GB" sz="1900" dirty="0"/>
          </a:p>
        </p:txBody>
      </p:sp>
    </p:spTree>
    <p:extLst>
      <p:ext uri="{BB962C8B-B14F-4D97-AF65-F5344CB8AC3E}">
        <p14:creationId xmlns:p14="http://schemas.microsoft.com/office/powerpoint/2010/main" val="1056531590"/>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3">
            <a:extLst>
              <a:ext uri="{FF2B5EF4-FFF2-40B4-BE49-F238E27FC236}">
                <a16:creationId xmlns:a16="http://schemas.microsoft.com/office/drawing/2014/main" id="{90A17588-76B0-4F29-902D-81F934AB674E}"/>
              </a:ext>
            </a:extLst>
          </p:cNvPr>
          <p:cNvPicPr>
            <a:picLocks noChangeAspect="1"/>
          </p:cNvPicPr>
          <p:nvPr/>
        </p:nvPicPr>
        <p:blipFill rotWithShape="1">
          <a:blip r:embed="rId3"/>
          <a:srcRect l="7610" r="7863" b="1"/>
          <a:stretch/>
        </p:blipFill>
        <p:spPr>
          <a:xfrm>
            <a:off x="4623017" y="10"/>
            <a:ext cx="7552944" cy="6857990"/>
          </a:xfrm>
          <a:prstGeom prst="rect">
            <a:avLst/>
          </a:prstGeom>
          <a:effectLst/>
        </p:spPr>
      </p:pic>
      <p:sp>
        <p:nvSpPr>
          <p:cNvPr id="2" name="Title 1">
            <a:extLst>
              <a:ext uri="{FF2B5EF4-FFF2-40B4-BE49-F238E27FC236}">
                <a16:creationId xmlns:a16="http://schemas.microsoft.com/office/drawing/2014/main" id="{888109BA-2C81-4F68-A0A9-533009C1AB59}"/>
              </a:ext>
            </a:extLst>
          </p:cNvPr>
          <p:cNvSpPr>
            <a:spLocks noGrp="1"/>
          </p:cNvSpPr>
          <p:nvPr>
            <p:ph type="title"/>
          </p:nvPr>
        </p:nvSpPr>
        <p:spPr>
          <a:xfrm>
            <a:off x="648929" y="629266"/>
            <a:ext cx="3651467" cy="1676603"/>
          </a:xfrm>
        </p:spPr>
        <p:txBody>
          <a:bodyPr>
            <a:normAutofit/>
          </a:bodyPr>
          <a:lstStyle/>
          <a:p>
            <a:r>
              <a:rPr lang="en-GB" sz="3700"/>
              <a:t>Carroll's CSR pyramid diagram. </a:t>
            </a:r>
          </a:p>
        </p:txBody>
      </p:sp>
      <p:pic>
        <p:nvPicPr>
          <p:cNvPr id="5" name="Content Placeholder 4">
            <a:extLst>
              <a:ext uri="{FF2B5EF4-FFF2-40B4-BE49-F238E27FC236}">
                <a16:creationId xmlns:a16="http://schemas.microsoft.com/office/drawing/2014/main" id="{9D484BD3-5F61-4C69-A9C9-16D5CCECCFE6}"/>
              </a:ext>
            </a:extLst>
          </p:cNvPr>
          <p:cNvPicPr>
            <a:picLocks noGrp="1" noChangeAspect="1"/>
          </p:cNvPicPr>
          <p:nvPr>
            <p:ph idx="1"/>
          </p:nvPr>
        </p:nvPicPr>
        <p:blipFill>
          <a:blip r:embed="rId4"/>
          <a:stretch>
            <a:fillRect/>
          </a:stretch>
        </p:blipFill>
        <p:spPr>
          <a:xfrm>
            <a:off x="971550" y="2021479"/>
            <a:ext cx="1943100" cy="4759503"/>
          </a:xfrm>
          <a:prstGeom prst="rect">
            <a:avLst/>
          </a:prstGeom>
        </p:spPr>
      </p:pic>
    </p:spTree>
    <p:extLst>
      <p:ext uri="{BB962C8B-B14F-4D97-AF65-F5344CB8AC3E}">
        <p14:creationId xmlns:p14="http://schemas.microsoft.com/office/powerpoint/2010/main" val="307890453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9">
            <a:extLst>
              <a:ext uri="{FF2B5EF4-FFF2-40B4-BE49-F238E27FC236}">
                <a16:creationId xmlns:a16="http://schemas.microsoft.com/office/drawing/2014/main" id="{2D72A2C9-F3CA-4216-8BAD-FA4C970C3C4E}"/>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56EDD51-646E-4F0F-A310-BB6906F75DDB}"/>
              </a:ext>
            </a:extLst>
          </p:cNvPr>
          <p:cNvSpPr>
            <a:spLocks noGrp="1"/>
          </p:cNvSpPr>
          <p:nvPr>
            <p:ph type="title"/>
          </p:nvPr>
        </p:nvSpPr>
        <p:spPr>
          <a:xfrm>
            <a:off x="838200" y="963877"/>
            <a:ext cx="3494362" cy="4930246"/>
          </a:xfrm>
        </p:spPr>
        <p:txBody>
          <a:bodyPr>
            <a:normAutofit/>
          </a:bodyPr>
          <a:lstStyle/>
          <a:p>
            <a:pPr algn="r"/>
            <a:r>
              <a:rPr lang="en-GB" sz="3100">
                <a:solidFill>
                  <a:schemeClr val="accent1"/>
                </a:solidFill>
              </a:rPr>
              <a:t>Recommendations. </a:t>
            </a:r>
          </a:p>
        </p:txBody>
      </p:sp>
      <p:sp>
        <p:nvSpPr>
          <p:cNvPr id="3" name="Content Placeholder 2">
            <a:extLst>
              <a:ext uri="{FF2B5EF4-FFF2-40B4-BE49-F238E27FC236}">
                <a16:creationId xmlns:a16="http://schemas.microsoft.com/office/drawing/2014/main" id="{F1C2BADE-33FB-429F-A5CA-BF4DD83DF029}"/>
              </a:ext>
            </a:extLst>
          </p:cNvPr>
          <p:cNvSpPr>
            <a:spLocks noGrp="1"/>
          </p:cNvSpPr>
          <p:nvPr>
            <p:ph idx="1"/>
          </p:nvPr>
        </p:nvSpPr>
        <p:spPr>
          <a:xfrm>
            <a:off x="4976031" y="963877"/>
            <a:ext cx="6377769" cy="4930246"/>
          </a:xfrm>
        </p:spPr>
        <p:txBody>
          <a:bodyPr anchor="ctr">
            <a:normAutofit/>
          </a:bodyPr>
          <a:lstStyle/>
          <a:p>
            <a:pPr lvl="1"/>
            <a:r>
              <a:rPr lang="en-GB" sz="2000" dirty="0"/>
              <a:t>Governance in charity, there must be a stable governing body in charge of charity sectors to enable for policies and  regular checks on these charity firms. </a:t>
            </a:r>
          </a:p>
          <a:p>
            <a:pPr lvl="1"/>
            <a:endParaRPr lang="en-GB" sz="2000" dirty="0"/>
          </a:p>
          <a:p>
            <a:pPr lvl="1"/>
            <a:r>
              <a:rPr lang="en-GB" sz="2000" dirty="0"/>
              <a:t>Must remember that charities are like any ordinary business, their main shareholders are the public, perhaps opening up an appropriate charity governance would allow the public and the government to know where their money investments are going.  </a:t>
            </a:r>
          </a:p>
          <a:p>
            <a:pPr lvl="1"/>
            <a:endParaRPr lang="en-GB" sz="2000" dirty="0"/>
          </a:p>
          <a:p>
            <a:pPr lvl="1"/>
            <a:r>
              <a:rPr lang="en-GB" sz="2000" dirty="0"/>
              <a:t>Make competitive policies for charities to earn funding rather than just give them funding. Make Oxfam and other charities prove that they are investing in such causes. </a:t>
            </a:r>
          </a:p>
          <a:p>
            <a:pPr lvl="1"/>
            <a:endParaRPr lang="en-GB" sz="2000" dirty="0"/>
          </a:p>
          <a:p>
            <a:pPr marL="457200" lvl="1" indent="0">
              <a:buNone/>
            </a:pPr>
            <a:endParaRPr lang="en-GB" sz="2000" dirty="0"/>
          </a:p>
        </p:txBody>
      </p:sp>
    </p:spTree>
    <p:extLst>
      <p:ext uri="{BB962C8B-B14F-4D97-AF65-F5344CB8AC3E}">
        <p14:creationId xmlns:p14="http://schemas.microsoft.com/office/powerpoint/2010/main" val="18187781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278FAD0-4D28-46FF-9F88-00CD4B6EE6D9}"/>
              </a:ext>
            </a:extLst>
          </p:cNvPr>
          <p:cNvSpPr>
            <a:spLocks noGrp="1"/>
          </p:cNvSpPr>
          <p:nvPr>
            <p:ph type="title"/>
          </p:nvPr>
        </p:nvSpPr>
        <p:spPr>
          <a:xfrm>
            <a:off x="833002" y="365125"/>
            <a:ext cx="10520702" cy="1325563"/>
          </a:xfrm>
        </p:spPr>
        <p:txBody>
          <a:bodyPr>
            <a:normAutofit/>
          </a:bodyPr>
          <a:lstStyle/>
          <a:p>
            <a:r>
              <a:rPr lang="en-GB">
                <a:solidFill>
                  <a:srgbClr val="FFFFFF"/>
                </a:solidFill>
              </a:rPr>
              <a:t>Bibliography </a:t>
            </a:r>
          </a:p>
        </p:txBody>
      </p:sp>
      <p:sp>
        <p:nvSpPr>
          <p:cNvPr id="3" name="Content Placeholder 2">
            <a:extLst>
              <a:ext uri="{FF2B5EF4-FFF2-40B4-BE49-F238E27FC236}">
                <a16:creationId xmlns:a16="http://schemas.microsoft.com/office/drawing/2014/main" id="{454BF463-6A2A-46DD-BD42-5A619F44C912}"/>
              </a:ext>
            </a:extLst>
          </p:cNvPr>
          <p:cNvSpPr>
            <a:spLocks noGrp="1"/>
          </p:cNvSpPr>
          <p:nvPr>
            <p:ph idx="1"/>
          </p:nvPr>
        </p:nvSpPr>
        <p:spPr>
          <a:xfrm>
            <a:off x="838201" y="2022601"/>
            <a:ext cx="10515598" cy="4154361"/>
          </a:xfrm>
        </p:spPr>
        <p:txBody>
          <a:bodyPr>
            <a:normAutofit/>
          </a:bodyPr>
          <a:lstStyle/>
          <a:p>
            <a:r>
              <a:rPr lang="en-GB" sz="1900">
                <a:solidFill>
                  <a:srgbClr val="FFFFFF"/>
                </a:solidFill>
              </a:rPr>
              <a:t>Oxfam. (2017.). What We Do.. Available: </a:t>
            </a:r>
            <a:r>
              <a:rPr lang="en-GB" sz="1900" u="sng">
                <a:solidFill>
                  <a:srgbClr val="FFFFFF"/>
                </a:solidFill>
                <a:hlinkClick r:id="rId2"/>
              </a:rPr>
              <a:t>https://www.oxfam.org.uk/what-we-do. Last accessed 26/04/18</a:t>
            </a:r>
            <a:r>
              <a:rPr lang="en-GB" sz="1900" u="sng">
                <a:solidFill>
                  <a:srgbClr val="FFFFFF"/>
                </a:solidFill>
              </a:rPr>
              <a:t>. </a:t>
            </a:r>
          </a:p>
          <a:p>
            <a:r>
              <a:rPr lang="en-GB" sz="1900">
                <a:solidFill>
                  <a:srgbClr val="FFFFFF"/>
                </a:solidFill>
              </a:rPr>
              <a:t>BBC. (2018). Haiti, Oxfam sex claim, Charity Failed in Moral Leadership. . Available: http://www.bbc.co.uk/news/uk-43020875. Last accessed 26/04/18.</a:t>
            </a:r>
          </a:p>
          <a:p>
            <a:r>
              <a:rPr lang="en-GB" sz="1900">
                <a:solidFill>
                  <a:srgbClr val="FFFFFF"/>
                </a:solidFill>
              </a:rPr>
              <a:t>Ward,L. (2017.). Charities are asking interns to work 252 hours unpaid. That's a scandal. Available: https://www.theguardian.com/voluntary-sector-network/2017/nov/30/charities-interns-unpaid-work-scandal-volunteering-experience. Last accessed 26/04/18.  </a:t>
            </a:r>
          </a:p>
          <a:p>
            <a:r>
              <a:rPr lang="en-GB" sz="1900">
                <a:solidFill>
                  <a:srgbClr val="FFFFFF"/>
                </a:solidFill>
              </a:rPr>
              <a:t>Oxfam GB. (2011). Oxfam 2011 official Report. . Available: https://www.oxfam.org.uk/.../Plans%20reports%20and%20policies/.../Annual-report-2.... Last accessed 26/04/18. </a:t>
            </a:r>
          </a:p>
          <a:p>
            <a:r>
              <a:rPr lang="en-GB" sz="1900">
                <a:solidFill>
                  <a:srgbClr val="FFFFFF"/>
                </a:solidFill>
              </a:rPr>
              <a:t>SBSNews. . (2018). Oxfam vows shake-up after Haiti sex abuse. Available: https://www.sbs.com.au/news/oxfam-vows-shake-up-after-haiti-sex-abuse. Last accessed 26/04/18.</a:t>
            </a:r>
          </a:p>
          <a:p>
            <a:endParaRPr lang="en-GB" sz="1900">
              <a:solidFill>
                <a:srgbClr val="FFFFFF"/>
              </a:solidFill>
            </a:endParaRPr>
          </a:p>
          <a:p>
            <a:endParaRPr lang="en-GB" sz="1900">
              <a:solidFill>
                <a:srgbClr val="FFFFFF"/>
              </a:solidFill>
            </a:endParaRPr>
          </a:p>
          <a:p>
            <a:endParaRPr lang="en-GB" sz="1900">
              <a:solidFill>
                <a:srgbClr val="FFFFFF"/>
              </a:solidFill>
            </a:endParaRPr>
          </a:p>
        </p:txBody>
      </p:sp>
    </p:spTree>
    <p:extLst>
      <p:ext uri="{BB962C8B-B14F-4D97-AF65-F5344CB8AC3E}">
        <p14:creationId xmlns:p14="http://schemas.microsoft.com/office/powerpoint/2010/main" val="1318275044"/>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74CD57-C4E3-4720-96CA-3352B4C09A76}"/>
              </a:ext>
            </a:extLst>
          </p:cNvPr>
          <p:cNvSpPr>
            <a:spLocks noGrp="1"/>
          </p:cNvSpPr>
          <p:nvPr>
            <p:ph type="title"/>
          </p:nvPr>
        </p:nvSpPr>
        <p:spPr>
          <a:xfrm>
            <a:off x="838200" y="631825"/>
            <a:ext cx="10515600" cy="1325563"/>
          </a:xfrm>
        </p:spPr>
        <p:txBody>
          <a:bodyPr>
            <a:normAutofit/>
          </a:bodyPr>
          <a:lstStyle/>
          <a:p>
            <a:endParaRPr lang="en-GB"/>
          </a:p>
        </p:txBody>
      </p:sp>
      <p:sp>
        <p:nvSpPr>
          <p:cNvPr id="3" name="Content Placeholder 2">
            <a:extLst>
              <a:ext uri="{FF2B5EF4-FFF2-40B4-BE49-F238E27FC236}">
                <a16:creationId xmlns:a16="http://schemas.microsoft.com/office/drawing/2014/main" id="{75E514F7-FD4F-4A35-B28B-284287A3AF8B}"/>
              </a:ext>
            </a:extLst>
          </p:cNvPr>
          <p:cNvSpPr>
            <a:spLocks noGrp="1"/>
          </p:cNvSpPr>
          <p:nvPr>
            <p:ph idx="1"/>
          </p:nvPr>
        </p:nvSpPr>
        <p:spPr>
          <a:xfrm>
            <a:off x="838200" y="2057400"/>
            <a:ext cx="10515600" cy="3871762"/>
          </a:xfrm>
        </p:spPr>
        <p:txBody>
          <a:bodyPr>
            <a:normAutofit/>
          </a:bodyPr>
          <a:lstStyle/>
          <a:p>
            <a:r>
              <a:rPr lang="en-GB" sz="2000" dirty="0"/>
              <a:t>Khan, S. (2018). More than 120 charity workers accused of sexual abuse in the last year alone. Available: https://www.independent.co.uk/news/uk/home-news/charity-workers-sexual-abuse-scandal-oxfam-save-the-children-christian-aid-red-cross-a8205101.html. Last accessed 26/04/18. </a:t>
            </a:r>
          </a:p>
          <a:p>
            <a:r>
              <a:rPr lang="en-GB" sz="2000" dirty="0"/>
              <a:t>Roderick, L. (2018). How the Oxfam sex scandal unfolded. Available: https://www.thetimes.co.uk/article/one-week-on-how-the-oxfam-sex-scandal-unfolded-rdq6qhzgh. Last accessed 26/04/18.</a:t>
            </a:r>
          </a:p>
          <a:p>
            <a:r>
              <a:rPr lang="en-GB" sz="2000"/>
              <a:t>ABCNews</a:t>
            </a:r>
            <a:r>
              <a:rPr lang="en-GB" sz="2000" dirty="0"/>
              <a:t>. . (2018). Haiti's President says Oxfam misconduct just tip of 'iceberg', calls for widespread investigation. Available: http://www.abc.net.au/news/2018-02-17/haiti-president-says-many-aid-organizations-hid-misconduct/9458270. Last accessed 26/04/18.</a:t>
            </a:r>
          </a:p>
          <a:p>
            <a:r>
              <a:rPr lang="en-GB" sz="2000" dirty="0"/>
              <a:t>Brindle, D. (2018). Oxfam scandal is a body blow for the whole UK charity sector . Available: https://www.theguardian.com/voluntary-sector-network/2018/feb/13/oxfam-scandal-body-blow-uk-charity-sector-sport-relief. Last accessed 26/04/18.</a:t>
            </a:r>
          </a:p>
          <a:p>
            <a:endParaRPr lang="en-GB" sz="2000" dirty="0"/>
          </a:p>
          <a:p>
            <a:endParaRPr lang="en-GB" sz="2000" dirty="0"/>
          </a:p>
          <a:p>
            <a:endParaRPr lang="en-GB" sz="2000"/>
          </a:p>
        </p:txBody>
      </p:sp>
    </p:spTree>
    <p:extLst>
      <p:ext uri="{BB962C8B-B14F-4D97-AF65-F5344CB8AC3E}">
        <p14:creationId xmlns:p14="http://schemas.microsoft.com/office/powerpoint/2010/main" val="79428421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766F957-11F1-4E36-9423-66F3B868944B}"/>
              </a:ext>
            </a:extLst>
          </p:cNvPr>
          <p:cNvSpPr>
            <a:spLocks noGrp="1"/>
          </p:cNvSpPr>
          <p:nvPr>
            <p:ph type="title"/>
          </p:nvPr>
        </p:nvSpPr>
        <p:spPr>
          <a:xfrm>
            <a:off x="833002" y="365125"/>
            <a:ext cx="10520702" cy="1325563"/>
          </a:xfrm>
        </p:spPr>
        <p:txBody>
          <a:bodyPr>
            <a:normAutofit/>
          </a:bodyPr>
          <a:lstStyle/>
          <a:p>
            <a:endParaRPr lang="en-GB">
              <a:solidFill>
                <a:srgbClr val="FFFFFF"/>
              </a:solidFill>
            </a:endParaRPr>
          </a:p>
        </p:txBody>
      </p:sp>
      <p:sp>
        <p:nvSpPr>
          <p:cNvPr id="3" name="Content Placeholder 2">
            <a:extLst>
              <a:ext uri="{FF2B5EF4-FFF2-40B4-BE49-F238E27FC236}">
                <a16:creationId xmlns:a16="http://schemas.microsoft.com/office/drawing/2014/main" id="{88DA7E9F-475F-4A04-89FC-7B73B74A79BE}"/>
              </a:ext>
            </a:extLst>
          </p:cNvPr>
          <p:cNvSpPr>
            <a:spLocks noGrp="1"/>
          </p:cNvSpPr>
          <p:nvPr>
            <p:ph idx="1"/>
          </p:nvPr>
        </p:nvSpPr>
        <p:spPr>
          <a:xfrm>
            <a:off x="838201" y="2022601"/>
            <a:ext cx="10515598" cy="4154361"/>
          </a:xfrm>
        </p:spPr>
        <p:txBody>
          <a:bodyPr>
            <a:normAutofit/>
          </a:bodyPr>
          <a:lstStyle/>
          <a:p>
            <a:r>
              <a:rPr lang="en-GB" sz="2000">
                <a:solidFill>
                  <a:srgbClr val="FFFFFF"/>
                </a:solidFill>
              </a:rPr>
              <a:t>Flusky, D. (2018). Debate on Oxfam Sex Scandal. . Available: https://www.bbc.co.uk/radio1. Last accessed 26/04/18.</a:t>
            </a:r>
          </a:p>
          <a:p>
            <a:r>
              <a:rPr lang="en-GB" sz="2000">
                <a:solidFill>
                  <a:srgbClr val="FFFFFF"/>
                </a:solidFill>
              </a:rPr>
              <a:t>Dewen, A, Naik,B &amp; Berlinger.j. (2018). Oxfam's deputy CEO resigns over sex crimes scandal. Available: https://edition.cnn.com/2018/02/12/europe/oxfam-scandal-intl/index.html. Last accessed 26/04/18.</a:t>
            </a:r>
          </a:p>
          <a:p>
            <a:r>
              <a:rPr lang="en-GB" sz="2000">
                <a:solidFill>
                  <a:srgbClr val="FFFFFF"/>
                </a:solidFill>
              </a:rPr>
              <a:t>The Sunday Times. . (2018). Minister orders Oxfam to hand over files on Haiti prostitute scandal. Available: https://www.thetimes.co.uk/article/top-oxfam-staff-paid-haiti-quake-survivors-for-sex-mhm6mpmgw. Last accessed 27/04/2018.</a:t>
            </a:r>
          </a:p>
          <a:p>
            <a:r>
              <a:rPr lang="en-GB" sz="2000">
                <a:solidFill>
                  <a:srgbClr val="FFFFFF"/>
                </a:solidFill>
              </a:rPr>
              <a:t>Carson, T. (2003). Self–Interest and Business Ethics: Some Lessons of the Recent Corporate Scandals. Journal of Business Ethics. . Volume 43 (P1), pp389-394.  </a:t>
            </a:r>
          </a:p>
          <a:p>
            <a:r>
              <a:rPr lang="en-GB" sz="2000">
                <a:solidFill>
                  <a:srgbClr val="FFFFFF"/>
                </a:solidFill>
              </a:rPr>
              <a:t>Friedman, M. (1970). The Social Responsibility of Business Is to Increase Its Profits. Corporate Ethics and Corporate Governance. Volume 1 (Part 1), pp 173-178. </a:t>
            </a:r>
          </a:p>
          <a:p>
            <a:endParaRPr lang="en-GB" sz="2000">
              <a:solidFill>
                <a:srgbClr val="FFFFFF"/>
              </a:solidFill>
            </a:endParaRPr>
          </a:p>
          <a:p>
            <a:endParaRPr lang="en-GB" sz="2000">
              <a:solidFill>
                <a:srgbClr val="FFFFFF"/>
              </a:solidFill>
            </a:endParaRPr>
          </a:p>
          <a:p>
            <a:endParaRPr lang="en-GB" sz="2000">
              <a:solidFill>
                <a:srgbClr val="FFFFFF"/>
              </a:solidFill>
            </a:endParaRPr>
          </a:p>
          <a:p>
            <a:endParaRPr lang="en-GB" sz="2000">
              <a:solidFill>
                <a:srgbClr val="FFFFFF"/>
              </a:solidFill>
            </a:endParaRPr>
          </a:p>
          <a:p>
            <a:endParaRPr lang="en-GB" sz="2000">
              <a:solidFill>
                <a:srgbClr val="FFFFFF"/>
              </a:solidFill>
            </a:endParaRPr>
          </a:p>
          <a:p>
            <a:endParaRPr lang="en-GB" sz="2000">
              <a:solidFill>
                <a:srgbClr val="FFFFFF"/>
              </a:solidFill>
            </a:endParaRPr>
          </a:p>
          <a:p>
            <a:pPr marL="0" indent="0">
              <a:buNone/>
            </a:pPr>
            <a:endParaRPr lang="en-GB" sz="2000">
              <a:solidFill>
                <a:srgbClr val="FFFFFF"/>
              </a:solidFill>
            </a:endParaRPr>
          </a:p>
        </p:txBody>
      </p:sp>
    </p:spTree>
    <p:extLst>
      <p:ext uri="{BB962C8B-B14F-4D97-AF65-F5344CB8AC3E}">
        <p14:creationId xmlns:p14="http://schemas.microsoft.com/office/powerpoint/2010/main" val="2536621790"/>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98ED85F-DCEE-4B50-802E-71A6E3E12B04}"/>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14000"/>
            </a:schemeClr>
          </a:solidFill>
          <a:ln w="127000" cap="sq" cmpd="thinThick">
            <a:solidFill>
              <a:schemeClr val="tx1">
                <a:lumMod val="85000"/>
                <a:lumOff val="15000"/>
                <a:alpha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E1C87C-83F0-411B-B648-168C67E1485D}"/>
              </a:ext>
            </a:extLst>
          </p:cNvPr>
          <p:cNvSpPr>
            <a:spLocks noGrp="1"/>
          </p:cNvSpPr>
          <p:nvPr>
            <p:ph type="title"/>
          </p:nvPr>
        </p:nvSpPr>
        <p:spPr>
          <a:xfrm>
            <a:off x="838200" y="631825"/>
            <a:ext cx="10515600" cy="1325563"/>
          </a:xfrm>
        </p:spPr>
        <p:txBody>
          <a:bodyPr>
            <a:normAutofit/>
          </a:bodyPr>
          <a:lstStyle/>
          <a:p>
            <a:endParaRPr lang="en-GB"/>
          </a:p>
        </p:txBody>
      </p:sp>
      <p:sp>
        <p:nvSpPr>
          <p:cNvPr id="3" name="Content Placeholder 2">
            <a:extLst>
              <a:ext uri="{FF2B5EF4-FFF2-40B4-BE49-F238E27FC236}">
                <a16:creationId xmlns:a16="http://schemas.microsoft.com/office/drawing/2014/main" id="{0B87DBB7-BDFF-4A21-9387-F898B73B3C98}"/>
              </a:ext>
            </a:extLst>
          </p:cNvPr>
          <p:cNvSpPr>
            <a:spLocks noGrp="1"/>
          </p:cNvSpPr>
          <p:nvPr>
            <p:ph idx="1"/>
          </p:nvPr>
        </p:nvSpPr>
        <p:spPr>
          <a:xfrm>
            <a:off x="838200" y="2057400"/>
            <a:ext cx="10515600" cy="3871762"/>
          </a:xfrm>
        </p:spPr>
        <p:txBody>
          <a:bodyPr>
            <a:normAutofit/>
          </a:bodyPr>
          <a:lstStyle/>
          <a:p>
            <a:r>
              <a:rPr lang="en-GB" sz="2400"/>
              <a:t>Freeman, E (2010). Stakeholder Theory, State of Art. . USA: Cambridge University press. pp1-626.</a:t>
            </a:r>
          </a:p>
          <a:p>
            <a:r>
              <a:rPr lang="en-GB" sz="2400"/>
              <a:t>Gardner et al . (1986). The prevalence of HTLV-III/LAV antibodies among intravenous drug users attending treatment programs in California: A preliminary report. New England Journal of Medicine . Volume 7 (P1), pp446. </a:t>
            </a:r>
          </a:p>
          <a:p>
            <a:r>
              <a:rPr lang="en-GB" sz="2400"/>
              <a:t>Carroll, A. (2016). Carroll’s pyramid of CSR: taking another look. International Journal of Corporate Social Responsibility. volume 2 (P1:3), pp1-7.</a:t>
            </a:r>
          </a:p>
          <a:p>
            <a:endParaRPr lang="en-GB" sz="2400"/>
          </a:p>
        </p:txBody>
      </p:sp>
    </p:spTree>
    <p:extLst>
      <p:ext uri="{BB962C8B-B14F-4D97-AF65-F5344CB8AC3E}">
        <p14:creationId xmlns:p14="http://schemas.microsoft.com/office/powerpoint/2010/main" val="20850112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32368</TotalTime>
  <Words>2179</Words>
  <Application>Microsoft Office PowerPoint</Application>
  <PresentationFormat>Widescreen</PresentationFormat>
  <Paragraphs>154</Paragraphs>
  <Slides>20</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THE Oxfam SEX Scandal. </vt:lpstr>
      <vt:lpstr>About Oxfam. </vt:lpstr>
      <vt:lpstr>The Scandal. </vt:lpstr>
      <vt:lpstr>The unfolding of the scandal. </vt:lpstr>
      <vt:lpstr>Impact of Oxfam Scandal. </vt:lpstr>
      <vt:lpstr>Ethical issues involved. </vt:lpstr>
      <vt:lpstr>Charities questioned and targeted following Oxfam scandal. </vt:lpstr>
      <vt:lpstr>PowerPoint Presentation</vt:lpstr>
      <vt:lpstr>Governance for charity sector. </vt:lpstr>
      <vt:lpstr>Response of organisation.  </vt:lpstr>
      <vt:lpstr>Key players and Ownership. </vt:lpstr>
      <vt:lpstr>Stakeholders Analysis. </vt:lpstr>
      <vt:lpstr>What makes it a scandal ? </vt:lpstr>
      <vt:lpstr>Friedman and Freeman theories on CSR. </vt:lpstr>
      <vt:lpstr>Carroll's CSR pyramid diagram. </vt:lpstr>
      <vt:lpstr>Recommendations. </vt:lpstr>
      <vt:lpstr>Bibliography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Oxfam SEX Scandal.</dc:title>
  <dc:creator>jordan gonzalez</dc:creator>
  <cp:lastModifiedBy>jordan gonzalez</cp:lastModifiedBy>
  <cp:revision>83</cp:revision>
  <cp:lastPrinted>2018-04-29T21:48:14Z</cp:lastPrinted>
  <dcterms:created xsi:type="dcterms:W3CDTF">2018-03-26T12:51:11Z</dcterms:created>
  <dcterms:modified xsi:type="dcterms:W3CDTF">2018-04-29T21:50:34Z</dcterms:modified>
</cp:coreProperties>
</file>