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ен стил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Заглавен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bg-BG"/>
              <a:t>Щракнете, за да редактирате стила на заглавието в образеца</a:t>
            </a:r>
          </a:p>
        </p:txBody>
      </p:sp>
      <p:sp>
        <p:nvSpPr>
          <p:cNvPr id="3" name="Подзаглавие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bg-BG"/>
              <a:t>Щракнете, за да редактирате стила на подзаглавията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35730-BCF4-4396-B8B9-CDCD4DB8B04E}" type="datetimeFigureOut">
              <a:rPr lang="bg-BG" smtClean="0"/>
              <a:pPr/>
              <a:t>5.4.2022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4BC6A-F2F2-4189-84A7-90C3E52F200B}" type="slidenum">
              <a:rPr lang="bg-BG" smtClean="0"/>
              <a:pPr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лавие и съдъ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Щракнете, за да редактирате стила на заглавието в образеца</a:t>
            </a:r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bg-BG"/>
              <a:t>Щракн., за да ред. стил на загл. в обр.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35730-BCF4-4396-B8B9-CDCD4DB8B04E}" type="datetimeFigureOut">
              <a:rPr lang="bg-BG" smtClean="0"/>
              <a:pPr/>
              <a:t>5.4.2022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4BC6A-F2F2-4189-84A7-90C3E52F200B}" type="slidenum">
              <a:rPr lang="bg-BG" smtClean="0"/>
              <a:pPr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лавка на секц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bg-BG"/>
              <a:t>Щракнете, за да редактирате стила на заглавието в образеца</a:t>
            </a:r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/>
              <a:t>Щракн., за да ред. стил на загл. в обр.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35730-BCF4-4396-B8B9-CDCD4DB8B04E}" type="datetimeFigureOut">
              <a:rPr lang="bg-BG" smtClean="0"/>
              <a:pPr/>
              <a:t>5.4.2022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4BC6A-F2F2-4189-84A7-90C3E52F200B}" type="slidenum">
              <a:rPr lang="bg-BG" smtClean="0"/>
              <a:pPr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е съдържан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Щракнете, за да редактирате стила на заглавието в образеца</a:t>
            </a:r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bg-BG"/>
              <a:t>Щракн., за да ред. стил на загл. в обр.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Контейнер за съдържание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bg-BG"/>
              <a:t>Щракн., за да ред. стил на загл. в обр.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35730-BCF4-4396-B8B9-CDCD4DB8B04E}" type="datetimeFigureOut">
              <a:rPr lang="bg-BG" smtClean="0"/>
              <a:pPr/>
              <a:t>5.4.2022 г.</a:t>
            </a:fld>
            <a:endParaRPr lang="bg-BG"/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4BC6A-F2F2-4189-84A7-90C3E52F200B}" type="slidenum">
              <a:rPr lang="bg-BG" smtClean="0"/>
              <a:pPr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bg-BG"/>
              <a:t>Щракнете, за да редактирате стила на заглавието в образеца</a:t>
            </a:r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/>
              <a:t>Щракн., за да ред. стил на загл. в обр.</a:t>
            </a:r>
          </a:p>
        </p:txBody>
      </p:sp>
      <p:sp>
        <p:nvSpPr>
          <p:cNvPr id="4" name="Контейнер за съдържание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bg-BG"/>
              <a:t>Щракн., за да ред. стил на загл. в обр.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5" name="Текстов контейнер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/>
              <a:t>Щракн., за да ред. стил на загл. в обр.</a:t>
            </a:r>
          </a:p>
        </p:txBody>
      </p:sp>
      <p:sp>
        <p:nvSpPr>
          <p:cNvPr id="6" name="Контейнер за съдържание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bg-BG"/>
              <a:t>Щракн., за да ред. стил на загл. в обр.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7" name="Контейнер за 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35730-BCF4-4396-B8B9-CDCD4DB8B04E}" type="datetimeFigureOut">
              <a:rPr lang="bg-BG" smtClean="0"/>
              <a:pPr/>
              <a:t>5.4.2022 г.</a:t>
            </a:fld>
            <a:endParaRPr lang="bg-BG"/>
          </a:p>
        </p:txBody>
      </p:sp>
      <p:sp>
        <p:nvSpPr>
          <p:cNvPr id="8" name="Контейнер за долния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Контейнер за номер на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4BC6A-F2F2-4189-84A7-90C3E52F200B}" type="slidenum">
              <a:rPr lang="bg-BG" smtClean="0"/>
              <a:pPr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Само заглав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Щракнете, за да редактирате стила на заглавието в образеца</a:t>
            </a:r>
          </a:p>
        </p:txBody>
      </p:sp>
      <p:sp>
        <p:nvSpPr>
          <p:cNvPr id="3" name="Контейнер за 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35730-BCF4-4396-B8B9-CDCD4DB8B04E}" type="datetimeFigureOut">
              <a:rPr lang="bg-BG" smtClean="0"/>
              <a:pPr/>
              <a:t>5.4.2022 г.</a:t>
            </a:fld>
            <a:endParaRPr lang="bg-BG"/>
          </a:p>
        </p:txBody>
      </p:sp>
      <p:sp>
        <p:nvSpPr>
          <p:cNvPr id="4" name="Контейнер за долния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Контейнер за номер на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4BC6A-F2F2-4189-84A7-90C3E52F200B}" type="slidenum">
              <a:rPr lang="bg-BG" smtClean="0"/>
              <a:pPr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разе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35730-BCF4-4396-B8B9-CDCD4DB8B04E}" type="datetimeFigureOut">
              <a:rPr lang="bg-BG" smtClean="0"/>
              <a:pPr/>
              <a:t>5.4.2022 г.</a:t>
            </a:fld>
            <a:endParaRPr lang="bg-BG"/>
          </a:p>
        </p:txBody>
      </p:sp>
      <p:sp>
        <p:nvSpPr>
          <p:cNvPr id="3" name="Контейнер за долния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Контейнер за номер на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4BC6A-F2F2-4189-84A7-90C3E52F200B}" type="slidenum">
              <a:rPr lang="bg-BG" smtClean="0"/>
              <a:pPr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Съдържание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bg-BG"/>
              <a:t>Щракнете, за да редактирате стила на заглавието в образеца</a:t>
            </a:r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bg-BG"/>
              <a:t>Щракн., за да ред. стил на загл. в обр.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Текстов контейнер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/>
              <a:t>Щракн., за да ред. стил на загл. в обр.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35730-BCF4-4396-B8B9-CDCD4DB8B04E}" type="datetimeFigureOut">
              <a:rPr lang="bg-BG" smtClean="0"/>
              <a:pPr/>
              <a:t>5.4.2022 г.</a:t>
            </a:fld>
            <a:endParaRPr lang="bg-BG"/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4BC6A-F2F2-4189-84A7-90C3E52F200B}" type="slidenum">
              <a:rPr lang="bg-BG" smtClean="0"/>
              <a:pPr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bg-BG"/>
              <a:t>Щракнете, за да редактирате стила на заглавието в образеца</a:t>
            </a:r>
          </a:p>
        </p:txBody>
      </p:sp>
      <p:sp>
        <p:nvSpPr>
          <p:cNvPr id="3" name="Контейнер за картина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bg-BG"/>
          </a:p>
        </p:txBody>
      </p:sp>
      <p:sp>
        <p:nvSpPr>
          <p:cNvPr id="4" name="Текстов контейнер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bg-BG"/>
              <a:t>Щракн., за да ред. стил на загл. в обр.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35730-BCF4-4396-B8B9-CDCD4DB8B04E}" type="datetimeFigureOut">
              <a:rPr lang="bg-BG" smtClean="0"/>
              <a:pPr/>
              <a:t>5.4.2022 г.</a:t>
            </a:fld>
            <a:endParaRPr lang="bg-BG"/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4BC6A-F2F2-4189-84A7-90C3E52F200B}" type="slidenum">
              <a:rPr lang="bg-BG" smtClean="0"/>
              <a:pPr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лавие и вертикален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Щракнете, за да редактирате стила на заглавието в образеца</a:t>
            </a:r>
          </a:p>
        </p:txBody>
      </p:sp>
      <p:sp>
        <p:nvSpPr>
          <p:cNvPr id="3" name="Контейнер за вертикален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bg-BG"/>
              <a:t>Щракн., за да ред. стил на загл. в обр.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35730-BCF4-4396-B8B9-CDCD4DB8B04E}" type="datetimeFigureOut">
              <a:rPr lang="bg-BG" smtClean="0"/>
              <a:pPr/>
              <a:t>5.4.2022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4BC6A-F2F2-4189-84A7-90C3E52F200B}" type="slidenum">
              <a:rPr lang="bg-BG" smtClean="0"/>
              <a:pPr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но заглавие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но заглавие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bg-BG"/>
              <a:t>Щракнете, за да редактирате стила на заглавието в образеца</a:t>
            </a:r>
          </a:p>
        </p:txBody>
      </p:sp>
      <p:sp>
        <p:nvSpPr>
          <p:cNvPr id="3" name="Контейнер за вертикален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bg-BG"/>
              <a:t>Щракн., за да ред. стил на загл. в обр.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35730-BCF4-4396-B8B9-CDCD4DB8B04E}" type="datetimeFigureOut">
              <a:rPr lang="bg-BG" smtClean="0"/>
              <a:pPr/>
              <a:t>5.4.2022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4BC6A-F2F2-4189-84A7-90C3E52F200B}" type="slidenum">
              <a:rPr lang="bg-BG" smtClean="0"/>
              <a:pPr/>
              <a:t>‹#›</a:t>
            </a:fld>
            <a:endParaRPr lang="bg-BG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заглавие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bg-BG"/>
              <a:t>Щракнете, за да редактирате стила на заглавието в образеца</a:t>
            </a:r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bg-BG"/>
              <a:t>Щракн., за да ред. стил на загл. в обр.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B35730-BCF4-4396-B8B9-CDCD4DB8B04E}" type="datetimeFigureOut">
              <a:rPr lang="bg-BG" smtClean="0"/>
              <a:pPr/>
              <a:t>5.4.2022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4BC6A-F2F2-4189-84A7-90C3E52F200B}" type="slidenum">
              <a:rPr lang="bg-BG" smtClean="0"/>
              <a:pPr/>
              <a:t>‹#›</a:t>
            </a:fld>
            <a:endParaRPr lang="bg-BG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bg-B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Таблица 4"/>
          <p:cNvGraphicFramePr>
            <a:graphicFrameLocks noGrp="1"/>
          </p:cNvGraphicFramePr>
          <p:nvPr/>
        </p:nvGraphicFramePr>
        <p:xfrm>
          <a:off x="-32" y="1785926"/>
          <a:ext cx="9144032" cy="48501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01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01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001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2869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288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0013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0013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8578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714381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Authority</a:t>
                      </a:r>
                      <a:endParaRPr lang="bg-BG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Cases in 7 days</a:t>
                      </a:r>
                      <a:endParaRPr lang="bg-BG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Cases in 21 days</a:t>
                      </a:r>
                      <a:endParaRPr lang="bg-BG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Total</a:t>
                      </a:r>
                      <a:r>
                        <a:rPr lang="en-US" baseline="0" dirty="0"/>
                        <a:t> cases</a:t>
                      </a:r>
                      <a:endParaRPr lang="bg-BG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Authority</a:t>
                      </a:r>
                      <a:endParaRPr lang="bg-BG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Cases in 7 days</a:t>
                      </a:r>
                      <a:endParaRPr lang="bg-BG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Cases in 21 days</a:t>
                      </a:r>
                      <a:endParaRPr lang="bg-BG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Total</a:t>
                      </a:r>
                      <a:r>
                        <a:rPr lang="en-US" baseline="0" dirty="0"/>
                        <a:t> cases</a:t>
                      </a:r>
                      <a:endParaRPr lang="bg-BG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420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ea typeface="Batang" pitchFamily="18" charset="-127"/>
                          <a:cs typeface="Arial" pitchFamily="34" charset="0"/>
                        </a:rPr>
                        <a:t>Anglesey</a:t>
                      </a: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260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978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5901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 err="1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Merthyr</a:t>
                      </a:r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US" sz="1400" b="1" i="0" u="none" strike="noStrike" dirty="0" err="1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Tydfil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432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994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10906</a:t>
                      </a:r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420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 err="1">
                          <a:solidFill>
                            <a:srgbClr val="000000"/>
                          </a:solidFill>
                          <a:latin typeface="Arial" pitchFamily="34" charset="0"/>
                          <a:ea typeface="Batang" pitchFamily="18" charset="-127"/>
                          <a:cs typeface="Arial" pitchFamily="34" charset="0"/>
                        </a:rPr>
                        <a:t>Blaenau</a:t>
                      </a:r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ea typeface="Batang" pitchFamily="18" charset="-127"/>
                          <a:cs typeface="Arial" pitchFamily="34" charset="0"/>
                        </a:rPr>
                        <a:t> Gwent</a:t>
                      </a: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808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1672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10808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 err="1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Monmouthshire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715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1912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9051</a:t>
                      </a:r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420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ea typeface="Batang" pitchFamily="18" charset="-127"/>
                          <a:cs typeface="Arial" pitchFamily="34" charset="0"/>
                        </a:rPr>
                        <a:t>Bridgend</a:t>
                      </a: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892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2148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21361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Neath Port Talbot</a:t>
                      </a: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1287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3154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23281</a:t>
                      </a:r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420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 err="1">
                          <a:solidFill>
                            <a:srgbClr val="000000"/>
                          </a:solidFill>
                          <a:latin typeface="Arial" pitchFamily="34" charset="0"/>
                          <a:ea typeface="Batang" pitchFamily="18" charset="-127"/>
                          <a:cs typeface="Arial" pitchFamily="34" charset="0"/>
                        </a:rPr>
                        <a:t>Caerphilly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ea typeface="Batang" pitchFamily="18" charset="-127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1768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4263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26878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Newport</a:t>
                      </a: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1375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3055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21725</a:t>
                      </a:r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420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ea typeface="Batang" pitchFamily="18" charset="-127"/>
                          <a:cs typeface="Arial" pitchFamily="34" charset="0"/>
                        </a:rPr>
                        <a:t>Cardiff</a:t>
                      </a: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2815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8135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50501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 err="1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Pembrokeshire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1069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2760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11154</a:t>
                      </a:r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420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ea typeface="Batang" pitchFamily="18" charset="-127"/>
                          <a:cs typeface="Arial" pitchFamily="34" charset="0"/>
                        </a:rPr>
                        <a:t>Carmarthenshire</a:t>
                      </a: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1176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3472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23193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 err="1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Powys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770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2174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11687</a:t>
                      </a:r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420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ea typeface="Batang" pitchFamily="18" charset="-127"/>
                          <a:cs typeface="Arial" pitchFamily="34" charset="0"/>
                        </a:rPr>
                        <a:t>Ceredigion</a:t>
                      </a: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464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990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5355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Rhondda </a:t>
                      </a:r>
                      <a:r>
                        <a:rPr lang="en-US" sz="1400" b="1" i="0" u="none" strike="noStrike" dirty="0" err="1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Cynon</a:t>
                      </a:r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US" sz="1400" b="1" i="0" u="none" strike="noStrike" dirty="0" err="1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Taf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1732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4342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38571</a:t>
                      </a:r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420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 err="1">
                          <a:solidFill>
                            <a:srgbClr val="000000"/>
                          </a:solidFill>
                          <a:latin typeface="Arial" pitchFamily="34" charset="0"/>
                          <a:ea typeface="Batang" pitchFamily="18" charset="-127"/>
                          <a:cs typeface="Arial" pitchFamily="34" charset="0"/>
                        </a:rPr>
                        <a:t>Conwy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ea typeface="Batang" pitchFamily="18" charset="-127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486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1331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11955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Swansea</a:t>
                      </a: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1509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4251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35818</a:t>
                      </a:r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420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ea typeface="Batang" pitchFamily="18" charset="-127"/>
                          <a:cs typeface="Arial" pitchFamily="34" charset="0"/>
                        </a:rPr>
                        <a:t>Denbighshire</a:t>
                      </a: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574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1652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12247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The Vale of </a:t>
                      </a:r>
                      <a:r>
                        <a:rPr lang="en-US" sz="1400" b="1" i="0" u="none" strike="noStrike" dirty="0" err="1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Glamorgan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1168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3154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17205</a:t>
                      </a:r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46383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 err="1">
                          <a:solidFill>
                            <a:srgbClr val="000000"/>
                          </a:solidFill>
                          <a:latin typeface="Arial" pitchFamily="34" charset="0"/>
                          <a:ea typeface="Batang" pitchFamily="18" charset="-127"/>
                          <a:cs typeface="Arial" pitchFamily="34" charset="0"/>
                        </a:rPr>
                        <a:t>Flintshire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ea typeface="Batang" pitchFamily="18" charset="-127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618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1858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19181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 err="1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Torfaen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967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2471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13452</a:t>
                      </a:r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0420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 err="1">
                          <a:solidFill>
                            <a:srgbClr val="000000"/>
                          </a:solidFill>
                          <a:latin typeface="Arial" pitchFamily="34" charset="0"/>
                          <a:ea typeface="Batang" pitchFamily="18" charset="-127"/>
                          <a:cs typeface="Arial" pitchFamily="34" charset="0"/>
                        </a:rPr>
                        <a:t>Gwynedd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ea typeface="Batang" pitchFamily="18" charset="-127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591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1650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10446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1" i="0" u="none" strike="noStrike" dirty="0" err="1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Wrexham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514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1589</a:t>
                      </a:r>
                      <a:endParaRPr lang="bg-B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19518</a:t>
                      </a:r>
                      <a:endParaRPr lang="bg-B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6" name="Текстово поле 5"/>
          <p:cNvSpPr txBox="1"/>
          <p:nvPr/>
        </p:nvSpPr>
        <p:spPr>
          <a:xfrm>
            <a:off x="5670292" y="6581001"/>
            <a:ext cx="34737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Created by Ivan </a:t>
            </a:r>
            <a:r>
              <a:rPr lang="en-US" sz="1200" dirty="0" err="1"/>
              <a:t>Nikolov</a:t>
            </a:r>
            <a:r>
              <a:rPr lang="en-US" sz="1200" dirty="0"/>
              <a:t>, student in UWTSD, 2125009</a:t>
            </a:r>
            <a:endParaRPr lang="bg-BG" sz="1200" dirty="0"/>
          </a:p>
        </p:txBody>
      </p:sp>
      <p:sp>
        <p:nvSpPr>
          <p:cNvPr id="7" name="Текстово поле 6"/>
          <p:cNvSpPr txBox="1"/>
          <p:nvPr/>
        </p:nvSpPr>
        <p:spPr>
          <a:xfrm>
            <a:off x="0" y="6581001"/>
            <a:ext cx="3286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Data Analysis and </a:t>
            </a:r>
            <a:r>
              <a:rPr lang="en-US" sz="1200" dirty="0" err="1"/>
              <a:t>Visualisation</a:t>
            </a:r>
            <a:endParaRPr lang="bg-BG" sz="1200" dirty="0"/>
          </a:p>
        </p:txBody>
      </p:sp>
      <p:sp>
        <p:nvSpPr>
          <p:cNvPr id="10" name="Текстово поле 9"/>
          <p:cNvSpPr txBox="1"/>
          <p:nvPr/>
        </p:nvSpPr>
        <p:spPr>
          <a:xfrm>
            <a:off x="0" y="1500174"/>
            <a:ext cx="64293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Positives cases of Covid-19 in Wales as of 22 October 2021 </a:t>
            </a:r>
            <a:endParaRPr lang="bg-BG" sz="2000" b="1" dirty="0"/>
          </a:p>
        </p:txBody>
      </p:sp>
      <p:sp>
        <p:nvSpPr>
          <p:cNvPr id="12" name="Правоъгълник 11"/>
          <p:cNvSpPr/>
          <p:nvPr/>
        </p:nvSpPr>
        <p:spPr>
          <a:xfrm>
            <a:off x="0" y="0"/>
            <a:ext cx="3857620" cy="132343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Rapid Covid-19 surveillance data</a:t>
            </a:r>
            <a:endParaRPr lang="bg-BG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Правоъгълник 12"/>
          <p:cNvSpPr/>
          <p:nvPr/>
        </p:nvSpPr>
        <p:spPr>
          <a:xfrm>
            <a:off x="5214942" y="0"/>
            <a:ext cx="392905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The positive cases in </a:t>
            </a:r>
            <a:r>
              <a:rPr lang="en-US" sz="14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october</a:t>
            </a:r>
            <a:r>
              <a:rPr lang="en-US" sz="1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compare with total number as of 22 October in % </a:t>
            </a:r>
            <a:endParaRPr lang="bg-BG" sz="1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4" name="Правоъгълник 13"/>
          <p:cNvSpPr/>
          <p:nvPr/>
        </p:nvSpPr>
        <p:spPr>
          <a:xfrm>
            <a:off x="3500430" y="0"/>
            <a:ext cx="2297495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cap="all" spc="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14,12 % -</a:t>
            </a:r>
            <a:endParaRPr lang="bg-BG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5" name="Правоъгълник 14"/>
          <p:cNvSpPr/>
          <p:nvPr/>
        </p:nvSpPr>
        <p:spPr>
          <a:xfrm>
            <a:off x="3786182" y="500042"/>
            <a:ext cx="178595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cap="all" spc="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18,03</a:t>
            </a:r>
            <a:r>
              <a:rPr lang="en-US" sz="3200" b="1" cap="all" spc="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en-US" sz="3200" b="1" cap="all" spc="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% -</a:t>
            </a:r>
            <a:endParaRPr lang="bg-BG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6" name="Правоъгълник 15"/>
          <p:cNvSpPr/>
          <p:nvPr/>
        </p:nvSpPr>
        <p:spPr>
          <a:xfrm>
            <a:off x="5214942" y="571480"/>
            <a:ext cx="392905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The positive cases in </a:t>
            </a:r>
            <a:r>
              <a:rPr lang="en-US" sz="14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october</a:t>
            </a:r>
            <a:r>
              <a:rPr lang="en-US" sz="1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compare with total number as of 26 October in % </a:t>
            </a:r>
            <a:endParaRPr lang="bg-BG" sz="1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7" name="Правоъгълник 16"/>
          <p:cNvSpPr/>
          <p:nvPr/>
        </p:nvSpPr>
        <p:spPr>
          <a:xfrm>
            <a:off x="3857620" y="1000108"/>
            <a:ext cx="165301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bg-BG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429731</a:t>
            </a:r>
            <a:r>
              <a:rPr lang="en-US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-</a:t>
            </a:r>
            <a:endParaRPr lang="bg-BG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8" name="Правоъгълник 17"/>
          <p:cNvSpPr/>
          <p:nvPr/>
        </p:nvSpPr>
        <p:spPr>
          <a:xfrm>
            <a:off x="5214942" y="1071546"/>
            <a:ext cx="392905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The positive cases  in </a:t>
            </a:r>
          </a:p>
          <a:p>
            <a:pPr algn="ctr"/>
            <a:r>
              <a:rPr lang="en-US" sz="1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total number as of 26 October </a:t>
            </a:r>
            <a:endParaRPr lang="bg-BG" sz="1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тема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196</Words>
  <Application>Microsoft Office PowerPoint</Application>
  <PresentationFormat>On-screen Show (4:3)</PresentationFormat>
  <Paragraphs>109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тема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Слайд 1</dc:title>
  <dc:creator>USER</dc:creator>
  <cp:lastModifiedBy>debelanko85@gmail.com</cp:lastModifiedBy>
  <cp:revision>19</cp:revision>
  <dcterms:created xsi:type="dcterms:W3CDTF">2022-04-04T20:08:47Z</dcterms:created>
  <dcterms:modified xsi:type="dcterms:W3CDTF">2022-04-04T22:50:01Z</dcterms:modified>
</cp:coreProperties>
</file>