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75" r:id="rId3"/>
    <p:sldId id="257" r:id="rId4"/>
    <p:sldId id="258" r:id="rId6"/>
    <p:sldId id="259" r:id="rId7"/>
    <p:sldId id="270" r:id="rId8"/>
    <p:sldId id="261" r:id="rId9"/>
    <p:sldId id="271" r:id="rId10"/>
    <p:sldId id="269" r:id="rId11"/>
    <p:sldId id="262" r:id="rId12"/>
    <p:sldId id="268" r:id="rId13"/>
    <p:sldId id="263" r:id="rId14"/>
    <p:sldId id="273" r:id="rId15"/>
    <p:sldId id="272" r:id="rId16"/>
    <p:sldId id="267" r:id="rId17"/>
    <p:sldId id="266" r:id="rId18"/>
    <p:sldId id="264" r:id="rId19"/>
    <p:sldId id="265" r:id="rId20"/>
  </p:sldIdLst>
  <p:sldSz cx="18288000" cy="10287000"/>
  <p:notesSz cx="6858000" cy="9144000"/>
  <p:embeddedFontLst>
    <p:embeddedFont>
      <p:font typeface="SimSun" panose="02010600030101010101" pitchFamily="2" charset="-122"/>
      <p:regular r:id="rId24"/>
    </p:embeddedFont>
    <p:embeddedFont>
      <p:font typeface="Poppins" panose="00000500000000000000"/>
      <p:regular r:id="rId25"/>
    </p:embeddedFont>
    <p:embeddedFont>
      <p:font typeface="Poppins" panose="00000500000000000000" pitchFamily="2"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4112" autoAdjust="0"/>
  </p:normalViewPr>
  <p:slideViewPr>
    <p:cSldViewPr showGuides="1">
      <p:cViewPr varScale="1">
        <p:scale>
          <a:sx n="32" d="100"/>
          <a:sy n="32" d="100"/>
        </p:scale>
        <p:origin x="159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6" Type="http://schemas.openxmlformats.org/officeDocument/2006/relationships/font" Target="fonts/font3.fntdata"/><Relationship Id="rId25" Type="http://schemas.openxmlformats.org/officeDocument/2006/relationships/font" Target="fonts/font2.fntdata"/><Relationship Id="rId24" Type="http://schemas.openxmlformats.org/officeDocument/2006/relationships/font" Target="fonts/font1.fntdata"/><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358447-BE9D-4C6C-B808-A4F11A8AE742}" type="datetimeFigureOut">
              <a:rPr lang="en-IN" smtClean="0"/>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CF1D9-3BC5-41AD-A2F8-300DBA0F1304}" type="slidenum">
              <a:rPr lang="en-IN" smtClean="0"/>
            </a:fld>
            <a:endParaRPr lang="en-IN"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Cloud computing is now the major storage and service delivery site. Cloud environments are used by many organisations to facilitate day-to-day operations. The reason why cybercriminals target these platforms is the presence of valuable information. Good digital forensics facilitates court proceedings, protection enhancement, and business resilience. Still, the conventional forensic processes were meant to serve local systems whose access was physical.</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Digital forensic protocols are based on physical access and physical control of devices. Cloud systems eliminate such control and attribute the responsibility to cloud service providers. Without interfering with other cloud users, investigators cannot simply isolate the environment of the suspects. Data in numerous virtual resources, and it is challenging to find its evidence.</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Project focus is on digital forensics in cloud computing, and this focus is made on the difficulties in using conventional forensic procedures on virtualised systems. Previous years' journals, articles and technical reports are used as secondary data to establish the research findings. The literature that is reviewed is restricted to that published within the time period of 2020-2025 to ensure that relevance is up-to-date.</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Cyber incidents leave a lot of evidence as a result of digital technologies. Traditional forensics relies on access to and consistent places of data. Cloud systems eliminate physical control of the device and spread the information across virtual resources. Evidence can be lost in a short time due to automation and dynamic storage.</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current digital forensic practices are based on investigating procedures that were initially developed on physical and logically delimited computing environments. The processes are organised in a way that they have established phases which entail identification of evidence, acquisition of evidence, preservation, analysis, and presentation of evidence.</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architectures of cloud computing are redefining the generation, storage, and processing of information, which transforms the context of operation of digital forensic investigations. Contrary to conventional computing environments, cloud systems are based on the virtualisation of resources that expose the users and investigators to physical hardware.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Cloud computing places a set of technical obstacles within the operational space, which compromise the efficiency of conventional digital forensic procedures to a considerable extent. The most salient problem is created by the volatility in data since the operation of the cloud environment is based on the dynamism of resource provisioning.</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Forensic readiness is now being accepted as a significant approach to mitigating the shortcomings of a reactive threatened digital forensic investigation within a cloud computing framework. Forensic preparedness promotes active planning, design, and policy combination to ensure that the potential digital evidence will develop, be conserved, and be available upon incident and not just through post-incident evidence collection.</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Thematic analysis is the first data analysis method used in the study. The thematic analysis allows the identification of recurring patterns across data sources aimed to produce a systematic identification, organisation and interpretation of qualitative data. The significant themes and issues linked to the problems of cloud digital forensics are revealed through repetitive reading and comparison of documents, and they include: data volatility, multi-tenancy, jurisdictional complexity, limitations of the tools and forensic readiness.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design clearly delineates the position of the major stakeholders in cloud forensic investigations, such as cloud service providers, tenant organisations, and forensic investigators. Cloud service providers ensure the maintenance of secure infrastructure, the production of useful system logs and aid in the legitimate access to evidence.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CloudTrail logging was enabled using a multi-region configuration to ensure that management events across all AWS regions were captured consistently. A special trail is provided under the name forensic-logs and the logs are automatically sent to an S3 bucket. This process guarantees an on-going gathering of both API-level activities such as user activity and interactions with services.</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implementation confirms that centralised log collection plays a critical role in enhancing forensic readiness within cloud computing environments. The CloudTrail configuration is set to multi-region in order to set up various events at the management level that occurred in all cloud services. It is captured and sent continuously to a specific Amazon S3 bucket. The log files are created automatically in a compressed format and the file sizes of the individual files are about 24 KB-44 KB.</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results assessment is aimed at evaluating the effectiveness of the introduced cloud forensic preparedness strategy in overcoming the nature of limits of conventional digital forensic procedures. Through the analysis, the implemented results have been matched with the research aim and objectives, especially on the availability, integrity, and traceability of evidence in the virtualised cloud environments.</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research concludes that the conventional digital forensic procedures cannot be deployed to work in tandem with the nature of operations of cloud computing platforms. Virtualisation, automation, and service abstraction make assumptions of physical access, data being in a static state, and being controlled by the investigator, useless.</a:t>
            </a:r>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BECF1D9-3BC5-41AD-A2F8-300DBA0F1304}" type="slidenum">
              <a:rPr lang="en-IN" smtClean="0"/>
            </a:fld>
            <a:endParaRPr lang="en-IN"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tretch>
            <a:fillRect/>
          </a:stretch>
        </p:blipFill>
        <p:spPr>
          <a:xfrm>
            <a:off x="0" y="0"/>
            <a:ext cx="18313400" cy="10287000"/>
          </a:xfrm>
          <a:prstGeom prst="rect">
            <a:avLst/>
          </a:prstGeom>
          <a:noFill/>
          <a:ln w="9525">
            <a:noFill/>
          </a:ln>
        </p:spPr>
      </p:pic>
      <p:sp>
        <p:nvSpPr>
          <p:cNvPr id="2051" name="Rectangle 3"/>
          <p:cNvSpPr>
            <a:spLocks noGrp="1" noChangeArrowheads="1"/>
          </p:cNvSpPr>
          <p:nvPr>
            <p:ph type="ctrTitle"/>
          </p:nvPr>
        </p:nvSpPr>
        <p:spPr>
          <a:xfrm>
            <a:off x="936626" y="1795463"/>
            <a:ext cx="16414750" cy="1624013"/>
          </a:xfrm>
        </p:spPr>
        <p:txBody>
          <a:bodyPr/>
          <a:lstStyle>
            <a:lvl1pPr algn="ctr">
              <a:defRPr>
                <a:solidFill>
                  <a:schemeClr val="bg1"/>
                </a:solidFill>
              </a:defRPr>
            </a:lvl1pPr>
          </a:lstStyle>
          <a:p>
            <a:pPr lvl="0"/>
            <a:r>
              <a:rPr lang="en-US" altLang="zh-CN" noProof="0" smtClean="0"/>
              <a:t>Click to edit Master title style</a:t>
            </a:r>
            <a:endParaRPr lang="en-US" altLang="zh-CN" noProof="0" smtClean="0"/>
          </a:p>
        </p:txBody>
      </p:sp>
      <p:sp>
        <p:nvSpPr>
          <p:cNvPr id="2052" name="Rectangle 4"/>
          <p:cNvSpPr>
            <a:spLocks noGrp="1" noChangeArrowheads="1"/>
          </p:cNvSpPr>
          <p:nvPr>
            <p:ph type="subTitle" idx="1"/>
          </p:nvPr>
        </p:nvSpPr>
        <p:spPr>
          <a:xfrm>
            <a:off x="939800" y="3633788"/>
            <a:ext cx="16424276" cy="2628900"/>
          </a:xfrm>
        </p:spPr>
        <p:txBody>
          <a:bodyPr/>
          <a:lstStyle>
            <a:lvl1pPr marL="0" indent="0" algn="ctr">
              <a:buFontTx/>
              <a:buNone/>
              <a:defRPr>
                <a:solidFill>
                  <a:schemeClr val="bg1"/>
                </a:solidFill>
              </a:defRPr>
            </a:lvl1pPr>
          </a:lstStyle>
          <a:p>
            <a:pPr lvl="0"/>
            <a:r>
              <a:rPr lang="en-US" altLang="zh-CN" noProof="0" smtClean="0"/>
              <a:t>Click to edit Master subtitle style</a:t>
            </a:r>
            <a:endParaRPr lang="en-US" altLang="zh-CN" noProof="0" smtClean="0"/>
          </a:p>
        </p:txBody>
      </p:sp>
      <p:sp>
        <p:nvSpPr>
          <p:cNvPr id="9" name="Rectangle 5"/>
          <p:cNvSpPr>
            <a:spLocks noGrp="1" noChangeArrowheads="1"/>
          </p:cNvSpPr>
          <p:nvPr>
            <p:ph type="dt" sz="half" idx="2"/>
          </p:nvPr>
        </p:nvSpPr>
        <p:spPr bwMode="auto">
          <a:xfrm>
            <a:off x="914400" y="9367838"/>
            <a:ext cx="4267200" cy="71437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1D8BD707-D9CF-40AE-B4C6-C98DA3205C09}" type="datetimeFigureOut">
              <a:rPr lang="en-US" smtClean="0"/>
            </a:fld>
            <a:endParaRPr lang="en-US" dirty="0"/>
          </a:p>
        </p:txBody>
      </p:sp>
      <p:sp>
        <p:nvSpPr>
          <p:cNvPr id="10" name="Rectangle 6"/>
          <p:cNvSpPr>
            <a:spLocks noGrp="1" noChangeArrowheads="1"/>
          </p:cNvSpPr>
          <p:nvPr>
            <p:ph type="ftr" sz="quarter" idx="3"/>
          </p:nvPr>
        </p:nvSpPr>
        <p:spPr bwMode="auto">
          <a:xfrm>
            <a:off x="6248400" y="9367838"/>
            <a:ext cx="5791200" cy="71437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dirty="0"/>
          </a:p>
        </p:txBody>
      </p:sp>
      <p:sp>
        <p:nvSpPr>
          <p:cNvPr id="11" name="Rectangle 7"/>
          <p:cNvSpPr>
            <a:spLocks noGrp="1" noChangeArrowheads="1"/>
          </p:cNvSpPr>
          <p:nvPr>
            <p:ph type="sldNum" sz="quarter" idx="4"/>
          </p:nvPr>
        </p:nvSpPr>
        <p:spPr bwMode="auto">
          <a:xfrm>
            <a:off x="13106400" y="9367838"/>
            <a:ext cx="4267200" cy="71437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B6F15528-21DE-4FAA-801E-634DDDAF4B2B}" type="slidenum">
              <a:rPr lang="en-US" smtClean="0"/>
            </a:fld>
            <a:endParaRPr lang="en-US" dirty="0"/>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1D8BD707-D9CF-40AE-B4C6-C98DA3205C09}" type="datetimeFigureOut">
              <a:rPr lang="en-US" smtClean="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7776" y="2564607"/>
            <a:ext cx="15773400" cy="4279106"/>
          </a:xfrm>
        </p:spPr>
        <p:txBody>
          <a:bodyPr anchor="b"/>
          <a:lstStyle>
            <a:lvl1pPr>
              <a:defRPr sz="9000"/>
            </a:lvl1pPr>
          </a:lstStyle>
          <a:p>
            <a:r>
              <a:rPr lang="en-US" smtClean="0"/>
              <a:t>Click to edit Master title style</a:t>
            </a:r>
            <a:endParaRPr lang="en-US"/>
          </a:p>
        </p:txBody>
      </p:sp>
      <p:sp>
        <p:nvSpPr>
          <p:cNvPr id="3" name="Text Placeholder 2"/>
          <p:cNvSpPr>
            <a:spLocks noGrp="1"/>
          </p:cNvSpPr>
          <p:nvPr>
            <p:ph type="body" idx="1"/>
          </p:nvPr>
        </p:nvSpPr>
        <p:spPr>
          <a:xfrm>
            <a:off x="1247776" y="6884195"/>
            <a:ext cx="15773400" cy="2250281"/>
          </a:xfrm>
        </p:spPr>
        <p:txBody>
          <a:bodyPr/>
          <a:lstStyle>
            <a:lvl1pPr marL="0" indent="0">
              <a:buNone/>
              <a:defRPr sz="3600"/>
            </a:lvl1pPr>
            <a:lvl2pPr marL="685800" indent="0">
              <a:buNone/>
              <a:defRPr sz="3000"/>
            </a:lvl2pPr>
            <a:lvl3pPr marL="1371600" indent="0">
              <a:buNone/>
              <a:defRPr sz="27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p>
            <a:fld id="{1D8BD707-D9CF-40AE-B4C6-C98DA3205C09}" type="datetimeFigureOut">
              <a:rPr lang="en-US" smtClean="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914400" y="1762125"/>
            <a:ext cx="8077200" cy="74295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9296400" y="1762125"/>
            <a:ext cx="8077200" cy="74295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p>
            <a:fld id="{1D8BD707-D9CF-40AE-B4C6-C98DA3205C09}" type="datetimeFigureOut">
              <a:rPr lang="en-US" smtClean="0"/>
            </a:fld>
            <a:endParaRPr lang="en-US" dirty="0"/>
          </a:p>
        </p:txBody>
      </p:sp>
      <p:sp>
        <p:nvSpPr>
          <p:cNvPr id="6" name="Footer Placeholder 5"/>
          <p:cNvSpPr>
            <a:spLocks noGrp="1"/>
          </p:cNvSpPr>
          <p:nvPr>
            <p:ph type="ftr" sz="quarter" idx="11"/>
          </p:nvPr>
        </p:nvSpPr>
        <p:spPr/>
        <p:txBody>
          <a:bodyPr/>
          <a:p>
            <a:endParaRPr lang="en-US" dirty="0"/>
          </a:p>
        </p:txBody>
      </p:sp>
      <p:sp>
        <p:nvSpPr>
          <p:cNvPr id="7" name="Slide Number Placeholder 6"/>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60476" y="547688"/>
            <a:ext cx="15773400" cy="1988345"/>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1260476" y="2521745"/>
            <a:ext cx="7737474"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1260476" y="3757613"/>
            <a:ext cx="7737474" cy="5526882"/>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9258300" y="2521745"/>
            <a:ext cx="7775576"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9258300" y="3757613"/>
            <a:ext cx="7775576" cy="5526882"/>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p>
            <a:fld id="{1D8BD707-D9CF-40AE-B4C6-C98DA3205C09}" type="datetimeFigureOut">
              <a:rPr lang="en-US" smtClean="0"/>
            </a:fld>
            <a:endParaRPr lang="en-US" dirty="0"/>
          </a:p>
        </p:txBody>
      </p:sp>
      <p:sp>
        <p:nvSpPr>
          <p:cNvPr id="8" name="Footer Placeholder 7"/>
          <p:cNvSpPr>
            <a:spLocks noGrp="1"/>
          </p:cNvSpPr>
          <p:nvPr>
            <p:ph type="ftr" sz="quarter" idx="11"/>
          </p:nvPr>
        </p:nvSpPr>
        <p:spPr/>
        <p:txBody>
          <a:bodyPr/>
          <a:p>
            <a:endParaRPr lang="en-US" dirty="0"/>
          </a:p>
        </p:txBody>
      </p:sp>
      <p:sp>
        <p:nvSpPr>
          <p:cNvPr id="9" name="Slide Number Placeholder 8"/>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p>
            <a:fld id="{1D8BD707-D9CF-40AE-B4C6-C98DA3205C09}" type="datetimeFigureOut">
              <a:rPr lang="en-US" smtClean="0"/>
            </a:fld>
            <a:endParaRPr lang="en-US" dirty="0"/>
          </a:p>
        </p:txBody>
      </p:sp>
      <p:sp>
        <p:nvSpPr>
          <p:cNvPr id="4" name="Footer Placeholder 3"/>
          <p:cNvSpPr>
            <a:spLocks noGrp="1"/>
          </p:cNvSpPr>
          <p:nvPr>
            <p:ph type="ftr" sz="quarter" idx="11"/>
          </p:nvPr>
        </p:nvSpPr>
        <p:spPr/>
        <p:txBody>
          <a:bodyPr/>
          <a:p>
            <a:endParaRPr lang="en-US" dirty="0"/>
          </a:p>
        </p:txBody>
      </p:sp>
      <p:sp>
        <p:nvSpPr>
          <p:cNvPr id="5" name="Slide Number Placeholder 4"/>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fld id="{1D8BD707-D9CF-40AE-B4C6-C98DA3205C09}" type="datetimeFigureOut">
              <a:rPr lang="en-US" smtClean="0"/>
            </a:fld>
            <a:endParaRPr lang="en-US" dirty="0"/>
          </a:p>
        </p:txBody>
      </p:sp>
      <p:sp>
        <p:nvSpPr>
          <p:cNvPr id="3" name="Footer Placeholder 2"/>
          <p:cNvSpPr>
            <a:spLocks noGrp="1"/>
          </p:cNvSpPr>
          <p:nvPr>
            <p:ph type="ftr" sz="quarter" idx="11"/>
          </p:nvPr>
        </p:nvSpPr>
        <p:spPr/>
        <p:txBody>
          <a:bodyPr/>
          <a:p>
            <a:endParaRPr lang="en-US" dirty="0"/>
          </a:p>
        </p:txBody>
      </p:sp>
      <p:sp>
        <p:nvSpPr>
          <p:cNvPr id="4" name="Slide Number Placeholder 3"/>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60476" y="685800"/>
            <a:ext cx="5899150" cy="2400300"/>
          </a:xfrm>
        </p:spPr>
        <p:txBody>
          <a:bodyPr anchor="b"/>
          <a:lstStyle>
            <a:lvl1pPr>
              <a:defRPr sz="4800"/>
            </a:lvl1pPr>
          </a:lstStyle>
          <a:p>
            <a:r>
              <a:rPr lang="en-US" smtClean="0"/>
              <a:t>Click to edit Master title style</a:t>
            </a:r>
            <a:endParaRPr lang="en-US"/>
          </a:p>
        </p:txBody>
      </p:sp>
      <p:sp>
        <p:nvSpPr>
          <p:cNvPr id="3" name="Content Placeholder 2"/>
          <p:cNvSpPr>
            <a:spLocks noGrp="1"/>
          </p:cNvSpPr>
          <p:nvPr>
            <p:ph idx="1"/>
          </p:nvPr>
        </p:nvSpPr>
        <p:spPr>
          <a:xfrm>
            <a:off x="7775576"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1260476" y="3086100"/>
            <a:ext cx="5899150"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1D8BD707-D9CF-40AE-B4C6-C98DA3205C09}" type="datetimeFigureOut">
              <a:rPr lang="en-US" smtClean="0"/>
            </a:fld>
            <a:endParaRPr lang="en-US" dirty="0"/>
          </a:p>
        </p:txBody>
      </p:sp>
      <p:sp>
        <p:nvSpPr>
          <p:cNvPr id="6" name="Footer Placeholder 5"/>
          <p:cNvSpPr>
            <a:spLocks noGrp="1"/>
          </p:cNvSpPr>
          <p:nvPr>
            <p:ph type="ftr" sz="quarter" idx="11"/>
          </p:nvPr>
        </p:nvSpPr>
        <p:spPr/>
        <p:txBody>
          <a:bodyPr/>
          <a:p>
            <a:endParaRPr lang="en-US" dirty="0"/>
          </a:p>
        </p:txBody>
      </p:sp>
      <p:sp>
        <p:nvSpPr>
          <p:cNvPr id="7" name="Slide Number Placeholder 6"/>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60476" y="685800"/>
            <a:ext cx="5899150" cy="2400300"/>
          </a:xfrm>
        </p:spPr>
        <p:txBody>
          <a:bodyPr anchor="b"/>
          <a:lstStyle>
            <a:lvl1pPr>
              <a:defRPr sz="4800"/>
            </a:lvl1pPr>
          </a:lstStyle>
          <a:p>
            <a:r>
              <a:rPr lang="en-US" smtClean="0"/>
              <a:t>Click to edit Master title style</a:t>
            </a:r>
            <a:endParaRPr lang="en-US"/>
          </a:p>
        </p:txBody>
      </p:sp>
      <p:sp>
        <p:nvSpPr>
          <p:cNvPr id="3" name="Picture Placeholder 2"/>
          <p:cNvSpPr>
            <a:spLocks noGrp="1"/>
          </p:cNvSpPr>
          <p:nvPr>
            <p:ph type="pic" idx="1"/>
          </p:nvPr>
        </p:nvSpPr>
        <p:spPr>
          <a:xfrm>
            <a:off x="7775576" y="1481138"/>
            <a:ext cx="9258300" cy="7310438"/>
          </a:xfrm>
        </p:spPr>
        <p:txBody>
          <a:bodyPr vert="horz" wrap="square" lIns="91440" tIns="45720" rIns="91440" bIns="45720" numCol="1" anchor="t" anchorCtr="0" compatLnSpc="1"/>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1260476" y="3086100"/>
            <a:ext cx="5899150"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1D8BD707-D9CF-40AE-B4C6-C98DA3205C09}" type="datetimeFigureOut">
              <a:rPr lang="en-US" smtClean="0"/>
            </a:fld>
            <a:endParaRPr lang="en-US" dirty="0"/>
          </a:p>
        </p:txBody>
      </p:sp>
      <p:sp>
        <p:nvSpPr>
          <p:cNvPr id="6" name="Footer Placeholder 5"/>
          <p:cNvSpPr>
            <a:spLocks noGrp="1"/>
          </p:cNvSpPr>
          <p:nvPr>
            <p:ph type="ftr" sz="quarter" idx="11"/>
          </p:nvPr>
        </p:nvSpPr>
        <p:spPr/>
        <p:txBody>
          <a:bodyPr/>
          <a:p>
            <a:endParaRPr lang="en-US" dirty="0"/>
          </a:p>
        </p:txBody>
      </p:sp>
      <p:sp>
        <p:nvSpPr>
          <p:cNvPr id="7" name="Slide Number Placeholder 6"/>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1D8BD707-D9CF-40AE-B4C6-C98DA3205C09}" type="datetimeFigureOut">
              <a:rPr lang="en-US" smtClean="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58800" y="285750"/>
            <a:ext cx="4114800" cy="89058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14400" y="285750"/>
            <a:ext cx="12039600" cy="890587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1D8BD707-D9CF-40AE-B4C6-C98DA3205C09}" type="datetimeFigureOut">
              <a:rPr lang="en-US" smtClean="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B6F15528-21DE-4FAA-801E-634DDDAF4B2B}" type="slidenum">
              <a:rPr lang="en-US" smtClean="0"/>
            </a:fld>
            <a:endParaRPr lang="en-US" dirty="0"/>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1026" name="Picture 9"/>
          <p:cNvPicPr>
            <a:picLocks noChangeAspect="1"/>
          </p:cNvPicPr>
          <p:nvPr/>
        </p:nvPicPr>
        <p:blipFill>
          <a:blip r:embed="rId12"/>
          <a:stretch>
            <a:fillRect/>
          </a:stretch>
        </p:blipFill>
        <p:spPr>
          <a:xfrm>
            <a:off x="0" y="0"/>
            <a:ext cx="18313400" cy="10287000"/>
          </a:xfrm>
          <a:prstGeom prst="rect">
            <a:avLst/>
          </a:prstGeom>
          <a:noFill/>
          <a:ln w="9525">
            <a:noFill/>
          </a:ln>
        </p:spPr>
      </p:pic>
      <p:sp>
        <p:nvSpPr>
          <p:cNvPr id="1027" name="Rectangle 3"/>
          <p:cNvSpPr>
            <a:spLocks noGrp="1"/>
          </p:cNvSpPr>
          <p:nvPr>
            <p:ph type="title"/>
          </p:nvPr>
        </p:nvSpPr>
        <p:spPr>
          <a:xfrm>
            <a:off x="914400" y="285750"/>
            <a:ext cx="16459200" cy="873920"/>
          </a:xfrm>
          <a:prstGeom prst="rect">
            <a:avLst/>
          </a:prstGeom>
          <a:noFill/>
          <a:ln w="9525">
            <a:noFill/>
          </a:ln>
        </p:spPr>
        <p:txBody>
          <a:bodyPr anchor="ctr" anchorCtr="0"/>
          <a:p>
            <a:pPr lvl="0"/>
            <a:r>
              <a:rPr lang="en-US" altLang="zh-CN" dirty="0"/>
              <a:t>Click to edit Master title style</a:t>
            </a:r>
            <a:endParaRPr lang="en-US" altLang="zh-CN" dirty="0"/>
          </a:p>
        </p:txBody>
      </p:sp>
      <p:sp>
        <p:nvSpPr>
          <p:cNvPr id="1028" name="Rectangle 4"/>
          <p:cNvSpPr>
            <a:spLocks noGrp="1"/>
          </p:cNvSpPr>
          <p:nvPr>
            <p:ph type="body" idx="1"/>
          </p:nvPr>
        </p:nvSpPr>
        <p:spPr>
          <a:xfrm>
            <a:off x="914400" y="1762125"/>
            <a:ext cx="16459200" cy="7429500"/>
          </a:xfrm>
          <a:prstGeom prst="rect">
            <a:avLst/>
          </a:prstGeom>
          <a:noFill/>
          <a:ln w="9525">
            <a:noFill/>
          </a:ln>
        </p:spPr>
        <p:txBody>
          <a:bodyPr/>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en-US" altLang="zh-CN" dirty="0"/>
          </a:p>
        </p:txBody>
      </p:sp>
      <p:sp>
        <p:nvSpPr>
          <p:cNvPr id="1029" name="Rectangle 5"/>
          <p:cNvSpPr>
            <a:spLocks noGrp="1" noChangeArrowheads="1"/>
          </p:cNvSpPr>
          <p:nvPr>
            <p:ph type="dt" sz="half" idx="2"/>
          </p:nvPr>
        </p:nvSpPr>
        <p:spPr bwMode="auto">
          <a:xfrm>
            <a:off x="914400" y="9367838"/>
            <a:ext cx="4267200" cy="71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2100"/>
            </a:lvl1pPr>
          </a:lstStyle>
          <a:p>
            <a:fld id="{1D8BD707-D9CF-40AE-B4C6-C98DA3205C09}" type="datetimeFigureOut">
              <a:rPr lang="en-US" smtClean="0"/>
            </a:fld>
            <a:endParaRPr lang="en-US" dirty="0"/>
          </a:p>
        </p:txBody>
      </p:sp>
      <p:sp>
        <p:nvSpPr>
          <p:cNvPr id="1030" name="Rectangle 6"/>
          <p:cNvSpPr>
            <a:spLocks noGrp="1" noChangeArrowheads="1"/>
          </p:cNvSpPr>
          <p:nvPr>
            <p:ph type="ftr" sz="quarter" idx="3"/>
          </p:nvPr>
        </p:nvSpPr>
        <p:spPr bwMode="auto">
          <a:xfrm>
            <a:off x="6248400" y="9367838"/>
            <a:ext cx="5791200" cy="71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2100"/>
            </a:lvl1pPr>
          </a:lstStyle>
          <a:p>
            <a:endParaRPr lang="en-US" dirty="0"/>
          </a:p>
        </p:txBody>
      </p:sp>
      <p:sp>
        <p:nvSpPr>
          <p:cNvPr id="1031" name="Rectangle 7"/>
          <p:cNvSpPr>
            <a:spLocks noGrp="1" noChangeArrowheads="1"/>
          </p:cNvSpPr>
          <p:nvPr>
            <p:ph type="sldNum" sz="quarter" idx="4"/>
          </p:nvPr>
        </p:nvSpPr>
        <p:spPr bwMode="auto">
          <a:xfrm>
            <a:off x="13106400" y="9367838"/>
            <a:ext cx="4267200" cy="71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2100"/>
            </a:lvl1pPr>
          </a:lstStyle>
          <a:p>
            <a:fld id="{B6F15528-21DE-4FAA-801E-634DDDAF4B2B}"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fontAlgn="base">
        <a:spcBef>
          <a:spcPct val="0"/>
        </a:spcBef>
        <a:spcAft>
          <a:spcPct val="0"/>
        </a:spcAft>
        <a:defRPr sz="54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514350" indent="-514350" algn="l" rtl="0" fontAlgn="base">
        <a:spcBef>
          <a:spcPct val="30000"/>
        </a:spcBef>
        <a:spcAft>
          <a:spcPct val="0"/>
        </a:spcAft>
        <a:buChar char="•"/>
        <a:defRPr sz="4800" kern="1200">
          <a:solidFill>
            <a:schemeClr val="tx1"/>
          </a:solidFill>
          <a:latin typeface="+mn-lt"/>
          <a:ea typeface="+mn-ea"/>
          <a:cs typeface="+mn-cs"/>
        </a:defRPr>
      </a:lvl1pPr>
      <a:lvl2pPr marL="1114425" indent="-428625" algn="l" rtl="0" fontAlgn="base">
        <a:spcBef>
          <a:spcPct val="30000"/>
        </a:spcBef>
        <a:spcAft>
          <a:spcPct val="0"/>
        </a:spcAft>
        <a:buChar char="–"/>
        <a:defRPr sz="4200" kern="1200">
          <a:solidFill>
            <a:schemeClr val="tx1"/>
          </a:solidFill>
          <a:latin typeface="+mn-lt"/>
          <a:ea typeface="+mn-ea"/>
          <a:cs typeface="+mn-cs"/>
        </a:defRPr>
      </a:lvl2pPr>
      <a:lvl3pPr marL="1714500" indent="-342900" algn="l" rtl="0" fontAlgn="base">
        <a:spcBef>
          <a:spcPct val="30000"/>
        </a:spcBef>
        <a:spcAft>
          <a:spcPct val="0"/>
        </a:spcAft>
        <a:buChar char="•"/>
        <a:defRPr sz="3600" kern="1200">
          <a:solidFill>
            <a:schemeClr val="tx1"/>
          </a:solidFill>
          <a:latin typeface="+mn-lt"/>
          <a:ea typeface="+mn-ea"/>
          <a:cs typeface="+mn-cs"/>
        </a:defRPr>
      </a:lvl3pPr>
      <a:lvl4pPr marL="2400300" indent="-342900" algn="l" rtl="0" fontAlgn="base">
        <a:spcBef>
          <a:spcPct val="30000"/>
        </a:spcBef>
        <a:spcAft>
          <a:spcPct val="0"/>
        </a:spcAft>
        <a:buChar char="–"/>
        <a:defRPr sz="3000" kern="1200">
          <a:solidFill>
            <a:schemeClr val="tx1"/>
          </a:solidFill>
          <a:latin typeface="+mn-lt"/>
          <a:ea typeface="+mn-ea"/>
          <a:cs typeface="+mn-cs"/>
        </a:defRPr>
      </a:lvl4pPr>
      <a:lvl5pPr marL="3086100" indent="-342900" algn="l" rtl="0" fontAlgn="base">
        <a:spcBef>
          <a:spcPct val="30000"/>
        </a:spcBef>
        <a:spcAft>
          <a:spcPct val="0"/>
        </a:spcAft>
        <a:buChar char="»"/>
        <a:defRPr sz="30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7.xml"/><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image" Target="../media/image7.jpe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7.xml"/><Relationship Id="rId2" Type="http://schemas.openxmlformats.org/officeDocument/2006/relationships/image" Target="../media/image9.jpeg"/><Relationship Id="rId1"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image" Target="../media/image16.jpe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1.xml"/><Relationship Id="rId5" Type="http://schemas.openxmlformats.org/officeDocument/2006/relationships/slideLayout" Target="../slideLayouts/slideLayout7.xml"/><Relationship Id="rId4" Type="http://schemas.openxmlformats.org/officeDocument/2006/relationships/image" Target="../media/image20.png"/><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image" Target="../media/image16.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image" Target="../media/image16.jpeg"/></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15.xml"/><Relationship Id="rId5" Type="http://schemas.openxmlformats.org/officeDocument/2006/relationships/slideLayout" Target="../slideLayouts/slideLayout7.xml"/><Relationship Id="rId4" Type="http://schemas.openxmlformats.org/officeDocument/2006/relationships/image" Target="../media/image21.jpeg"/><Relationship Id="rId3" Type="http://schemas.openxmlformats.org/officeDocument/2006/relationships/hyperlink" Target="https://ieeexplore.ieee.org/abstract/document/10532850/" TargetMode="External"/><Relationship Id="rId2" Type="http://schemas.openxmlformats.org/officeDocument/2006/relationships/hyperlink" Target="https://www.academia.edu/download/113976208/UJCSC_923.pdf" TargetMode="External"/><Relationship Id="rId1" Type="http://schemas.openxmlformats.org/officeDocument/2006/relationships/hyperlink" Target="https://www.mdpi.com/2073-431X/13/8/213"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3.jpeg"/><Relationship Id="rId1"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2" name="Picture 3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a:xfrm>
            <a:off x="5935980" y="577850"/>
            <a:ext cx="5890895" cy="2107565"/>
          </a:xfrm>
          <a:prstGeom prst="rect">
            <a:avLst/>
          </a:prstGeom>
          <a:solidFill>
            <a:srgbClr val="FFFFFF"/>
          </a:solidFill>
          <a:ln>
            <a:noFill/>
          </a:ln>
        </p:spPr>
      </p:pic>
      <p:sp>
        <p:nvSpPr>
          <p:cNvPr id="2" name="Text Box 1"/>
          <p:cNvSpPr txBox="1"/>
          <p:nvPr/>
        </p:nvSpPr>
        <p:spPr>
          <a:xfrm>
            <a:off x="530860" y="3200400"/>
            <a:ext cx="15666720" cy="2606040"/>
          </a:xfrm>
          <a:prstGeom prst="rect">
            <a:avLst/>
          </a:prstGeom>
          <a:noFill/>
        </p:spPr>
        <p:txBody>
          <a:bodyPr wrap="square" rtlCol="0" anchor="t">
            <a:noAutofit/>
          </a:bodyPr>
          <a:p>
            <a:pPr algn="ctr">
              <a:spcBef>
                <a:spcPct val="0"/>
              </a:spcBef>
            </a:pPr>
            <a:r>
              <a:rPr lang="en-US" sz="4800" dirty="0">
                <a:ln>
                  <a:solidFill>
                    <a:schemeClr val="accent2">
                      <a:lumMod val="20000"/>
                      <a:lumOff val="80000"/>
                    </a:schemeClr>
                  </a:solidFill>
                </a:ln>
                <a:solidFill>
                  <a:schemeClr val="tx2"/>
                </a:solidFill>
                <a:latin typeface="Hero Bold" panose="00000500000000000000"/>
                <a:ea typeface="Hero Bold" panose="00000500000000000000"/>
                <a:cs typeface="Hero Bold" panose="00000500000000000000"/>
                <a:sym typeface="Hero Bold" panose="00000500000000000000"/>
              </a:rPr>
              <a:t>ASSESSING THE CHALLENGES OF TRADITIONAL DIGITAL FORENSIC PROCESSES FOR EFFECTIVE APPLICATION IN CLOUD COMPUTING ENVIRONMENTS</a:t>
            </a:r>
            <a:endParaRPr lang="en-US" sz="4800" dirty="0">
              <a:ln>
                <a:solidFill>
                  <a:schemeClr val="accent2">
                    <a:lumMod val="20000"/>
                    <a:lumOff val="80000"/>
                  </a:schemeClr>
                </a:solidFill>
              </a:ln>
              <a:solidFill>
                <a:schemeClr val="tx2"/>
              </a:solidFill>
              <a:latin typeface="Hero Bold" panose="00000500000000000000"/>
              <a:ea typeface="Hero Bold" panose="00000500000000000000"/>
              <a:cs typeface="Hero Bold" panose="00000500000000000000"/>
              <a:sym typeface="Hero Bold" panose="00000500000000000000"/>
            </a:endParaRPr>
          </a:p>
          <a:p>
            <a:pPr algn="ctr">
              <a:spcBef>
                <a:spcPct val="0"/>
              </a:spcBef>
            </a:pPr>
            <a:r>
              <a:rPr lang="en-GB" altLang="en-US" sz="4800" dirty="0">
                <a:ln>
                  <a:solidFill>
                    <a:schemeClr val="accent2">
                      <a:lumMod val="20000"/>
                      <a:lumOff val="80000"/>
                    </a:schemeClr>
                  </a:solidFill>
                </a:ln>
                <a:solidFill>
                  <a:schemeClr val="tx2"/>
                </a:solidFill>
                <a:latin typeface="Hero Bold" panose="00000500000000000000"/>
                <a:ea typeface="Hero Bold" panose="00000500000000000000"/>
                <a:cs typeface="Hero Bold" panose="00000500000000000000"/>
                <a:sym typeface="Hero Bold" panose="00000500000000000000"/>
              </a:rPr>
              <a:t>Student Name : Almasbahen Hathiwala</a:t>
            </a:r>
            <a:endParaRPr lang="en-GB" altLang="en-US" sz="4800" dirty="0">
              <a:ln>
                <a:solidFill>
                  <a:schemeClr val="accent2">
                    <a:lumMod val="20000"/>
                    <a:lumOff val="80000"/>
                  </a:schemeClr>
                </a:solidFill>
              </a:ln>
              <a:solidFill>
                <a:schemeClr val="tx2"/>
              </a:solidFill>
              <a:latin typeface="Hero Bold" panose="00000500000000000000"/>
              <a:ea typeface="Hero Bold" panose="00000500000000000000"/>
              <a:cs typeface="Hero Bold" panose="00000500000000000000"/>
              <a:sym typeface="Hero Bold" panose="00000500000000000000"/>
            </a:endParaRPr>
          </a:p>
          <a:p>
            <a:pPr algn="ctr">
              <a:spcBef>
                <a:spcPct val="0"/>
              </a:spcBef>
            </a:pPr>
            <a:r>
              <a:rPr lang="en-GB" altLang="en-US" sz="4800" dirty="0">
                <a:ln>
                  <a:solidFill>
                    <a:schemeClr val="accent2">
                      <a:lumMod val="20000"/>
                      <a:lumOff val="80000"/>
                    </a:schemeClr>
                  </a:solidFill>
                </a:ln>
                <a:solidFill>
                  <a:schemeClr val="tx2"/>
                </a:solidFill>
                <a:latin typeface="Hero Bold" panose="00000500000000000000"/>
                <a:ea typeface="Hero Bold" panose="00000500000000000000"/>
                <a:cs typeface="Hero Bold" panose="00000500000000000000"/>
                <a:sym typeface="Hero Bold" panose="00000500000000000000"/>
              </a:rPr>
              <a:t>Student id : 2411726</a:t>
            </a:r>
            <a:endParaRPr lang="en-GB" altLang="en-US" sz="4800" dirty="0">
              <a:ln>
                <a:solidFill>
                  <a:schemeClr val="accent2">
                    <a:lumMod val="20000"/>
                    <a:lumOff val="80000"/>
                  </a:schemeClr>
                </a:solidFill>
              </a:ln>
              <a:solidFill>
                <a:schemeClr val="tx2"/>
              </a:solidFill>
              <a:latin typeface="Hero Bold" panose="00000500000000000000"/>
              <a:ea typeface="Hero Bold" panose="00000500000000000000"/>
              <a:cs typeface="Hero Bold" panose="00000500000000000000"/>
              <a:sym typeface="Hero Bold" panose="0000050000000000000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845531"/>
            <a:ext cx="6855051" cy="2748573"/>
          </a:xfrm>
          <a:prstGeom prst="rect">
            <a:avLst/>
          </a:prstGeom>
        </p:spPr>
        <p:txBody>
          <a:bodyPr lIns="0" tIns="0" rIns="0" bIns="0" rtlCol="0" anchor="t">
            <a:spAutoFit/>
          </a:bodyPr>
          <a:lstStyle/>
          <a:p>
            <a:pPr algn="ctr"/>
            <a:r>
              <a:rPr lang="en-US" sz="9060" dirty="0">
                <a:solidFill>
                  <a:srgbClr val="2D2D2D"/>
                </a:solidFill>
                <a:latin typeface="Hero Bold" panose="00000500000000000000"/>
                <a:ea typeface="Hero Bold" panose="00000500000000000000"/>
                <a:cs typeface="Hero Bold" panose="00000500000000000000"/>
                <a:sym typeface="Hero Bold" panose="00000500000000000000"/>
              </a:rPr>
              <a:t> </a:t>
            </a: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Background of Digital Forensics and Cloud Computing</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4" name="TextBox 4"/>
          <p:cNvSpPr txBox="1"/>
          <p:nvPr/>
        </p:nvSpPr>
        <p:spPr>
          <a:xfrm>
            <a:off x="838200" y="4533901"/>
            <a:ext cx="6016851" cy="2948884"/>
          </a:xfrm>
          <a:prstGeom prst="rect">
            <a:avLst/>
          </a:prstGeom>
        </p:spPr>
        <p:txBody>
          <a:bodyPr wrap="square" lIns="0" tIns="0" rIns="0" bIns="0" rtlCol="0" anchor="t">
            <a:spAutoFit/>
          </a:bodyPr>
          <a:lstStyle/>
          <a:p>
            <a:pPr marL="285750" indent="-285750" algn="just">
              <a:lnSpc>
                <a:spcPts val="2100"/>
              </a:lnSpc>
              <a:spcBef>
                <a:spcPct val="0"/>
              </a:spcBef>
              <a:buFont typeface="Arial" panose="020B0604020202020204" pitchFamily="34" charset="0"/>
              <a:buChar char="•"/>
            </a:pPr>
            <a:r>
              <a:rPr lang="en-US" sz="1500" dirty="0">
                <a:solidFill>
                  <a:srgbClr val="2D2D2D"/>
                </a:solidFill>
                <a:latin typeface="Poppins" panose="00000500000000000000"/>
                <a:ea typeface="Poppins" panose="00000500000000000000"/>
                <a:cs typeface="Poppins" panose="00000500000000000000"/>
                <a:sym typeface="Poppins" panose="00000500000000000000"/>
              </a:rPr>
              <a:t>Digital systems generate expanding evidence volumes across organisational operations.</a:t>
            </a: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just">
              <a:lnSpc>
                <a:spcPts val="2100"/>
              </a:lnSpc>
              <a:spcBef>
                <a:spcPct val="0"/>
              </a:spcBef>
              <a:buFont typeface="Arial" panose="020B0604020202020204" pitchFamily="34" charset="0"/>
              <a:buChar char="•"/>
            </a:pP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just">
              <a:lnSpc>
                <a:spcPts val="2100"/>
              </a:lnSpc>
              <a:spcBef>
                <a:spcPct val="0"/>
              </a:spcBef>
              <a:buFont typeface="Arial" panose="020B0604020202020204" pitchFamily="34" charset="0"/>
              <a:buChar char="•"/>
            </a:pPr>
            <a:r>
              <a:rPr lang="en-US" sz="1500" dirty="0">
                <a:solidFill>
                  <a:srgbClr val="2D2D2D"/>
                </a:solidFill>
                <a:latin typeface="Poppins" panose="00000500000000000000"/>
                <a:ea typeface="Poppins" panose="00000500000000000000"/>
                <a:cs typeface="Poppins" panose="00000500000000000000"/>
                <a:sym typeface="Poppins" panose="00000500000000000000"/>
              </a:rPr>
              <a:t>Cloud computing introduces virtualised, elastic, provider-managed data infrastructures.</a:t>
            </a: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just">
              <a:lnSpc>
                <a:spcPts val="2100"/>
              </a:lnSpc>
              <a:spcBef>
                <a:spcPct val="0"/>
              </a:spcBef>
              <a:buFont typeface="Arial" panose="020B0604020202020204" pitchFamily="34" charset="0"/>
              <a:buChar char="•"/>
            </a:pP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just">
              <a:lnSpc>
                <a:spcPts val="2100"/>
              </a:lnSpc>
              <a:spcBef>
                <a:spcPct val="0"/>
              </a:spcBef>
              <a:buFont typeface="Arial" panose="020B0604020202020204" pitchFamily="34" charset="0"/>
              <a:buChar char="•"/>
            </a:pPr>
            <a:r>
              <a:rPr lang="en-US" sz="1500" dirty="0">
                <a:solidFill>
                  <a:srgbClr val="2D2D2D"/>
                </a:solidFill>
                <a:latin typeface="Poppins" panose="00000500000000000000"/>
                <a:ea typeface="Poppins" panose="00000500000000000000"/>
                <a:cs typeface="Poppins" panose="00000500000000000000"/>
                <a:sym typeface="Poppins" panose="00000500000000000000"/>
              </a:rPr>
              <a:t>Traditional forensics assumes physical access, stable storage, deterministic artefacts.</a:t>
            </a: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just">
              <a:lnSpc>
                <a:spcPts val="2100"/>
              </a:lnSpc>
              <a:spcBef>
                <a:spcPct val="0"/>
              </a:spcBef>
              <a:buFont typeface="Arial" panose="020B0604020202020204" pitchFamily="34" charset="0"/>
              <a:buChar char="•"/>
            </a:pP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just">
              <a:lnSpc>
                <a:spcPts val="2100"/>
              </a:lnSpc>
              <a:spcBef>
                <a:spcPct val="0"/>
              </a:spcBef>
              <a:buFont typeface="Arial" panose="020B0604020202020204" pitchFamily="34" charset="0"/>
              <a:buChar char="•"/>
            </a:pPr>
            <a:r>
              <a:rPr lang="en-US" sz="1500" dirty="0">
                <a:solidFill>
                  <a:srgbClr val="2D2D2D"/>
                </a:solidFill>
                <a:latin typeface="Poppins" panose="00000500000000000000"/>
                <a:ea typeface="Poppins" panose="00000500000000000000"/>
                <a:cs typeface="Poppins" panose="00000500000000000000"/>
                <a:sym typeface="Poppins" panose="00000500000000000000"/>
              </a:rPr>
              <a:t>Cloud environments necessitate readiness-oriented forensics addressing volatility and jurisdiction.</a:t>
            </a: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6" name="Group 6"/>
          <p:cNvGrpSpPr/>
          <p:nvPr/>
        </p:nvGrpSpPr>
        <p:grpSpPr>
          <a:xfrm>
            <a:off x="7883751" y="1028700"/>
            <a:ext cx="9375549" cy="4540483"/>
            <a:chOff x="0" y="0"/>
            <a:chExt cx="2091261" cy="1012777"/>
          </a:xfrm>
        </p:grpSpPr>
        <p:sp>
          <p:nvSpPr>
            <p:cNvPr id="7" name="Freeform 7"/>
            <p:cNvSpPr/>
            <p:nvPr/>
          </p:nvSpPr>
          <p:spPr>
            <a:xfrm>
              <a:off x="0" y="0"/>
              <a:ext cx="2091261" cy="1012777"/>
            </a:xfrm>
            <a:custGeom>
              <a:avLst/>
              <a:gdLst/>
              <a:ahLst/>
              <a:cxnLst/>
              <a:rect l="l" t="t" r="r" b="b"/>
              <a:pathLst>
                <a:path w="2091261" h="1012777">
                  <a:moveTo>
                    <a:pt x="24773" y="0"/>
                  </a:moveTo>
                  <a:lnTo>
                    <a:pt x="2066489" y="0"/>
                  </a:lnTo>
                  <a:cubicBezTo>
                    <a:pt x="2073059" y="0"/>
                    <a:pt x="2079360" y="2610"/>
                    <a:pt x="2084006" y="7256"/>
                  </a:cubicBezTo>
                  <a:cubicBezTo>
                    <a:pt x="2088651" y="11902"/>
                    <a:pt x="2091261" y="18203"/>
                    <a:pt x="2091261" y="24773"/>
                  </a:cubicBezTo>
                  <a:lnTo>
                    <a:pt x="2091261" y="988004"/>
                  </a:lnTo>
                  <a:cubicBezTo>
                    <a:pt x="2091261" y="994574"/>
                    <a:pt x="2088651" y="1000875"/>
                    <a:pt x="2084006" y="1005521"/>
                  </a:cubicBezTo>
                  <a:cubicBezTo>
                    <a:pt x="2079360" y="1010167"/>
                    <a:pt x="2073059" y="1012777"/>
                    <a:pt x="2066489" y="1012777"/>
                  </a:cubicBezTo>
                  <a:lnTo>
                    <a:pt x="24773" y="1012777"/>
                  </a:lnTo>
                  <a:cubicBezTo>
                    <a:pt x="18203" y="1012777"/>
                    <a:pt x="11902" y="1010167"/>
                    <a:pt x="7256" y="1005521"/>
                  </a:cubicBezTo>
                  <a:cubicBezTo>
                    <a:pt x="2610" y="1000875"/>
                    <a:pt x="0" y="994574"/>
                    <a:pt x="0" y="988004"/>
                  </a:cubicBezTo>
                  <a:lnTo>
                    <a:pt x="0" y="24773"/>
                  </a:lnTo>
                  <a:cubicBezTo>
                    <a:pt x="0" y="18203"/>
                    <a:pt x="2610" y="11902"/>
                    <a:pt x="7256" y="7256"/>
                  </a:cubicBezTo>
                  <a:cubicBezTo>
                    <a:pt x="11902" y="2610"/>
                    <a:pt x="18203" y="0"/>
                    <a:pt x="24773" y="0"/>
                  </a:cubicBezTo>
                  <a:close/>
                </a:path>
              </a:pathLst>
            </a:custGeom>
            <a:blipFill>
              <a:blip r:embed="rId1"/>
              <a:stretch>
                <a:fillRect t="-87491" b="-87491"/>
              </a:stretch>
            </a:blipFill>
          </p:spPr>
          <p:txBody>
            <a:bodyPr/>
            <a:lstStyle/>
            <a:p>
              <a:endParaRPr lang="en-IN" dirty="0"/>
            </a:p>
          </p:txBody>
        </p:sp>
      </p:grpSp>
      <p:grpSp>
        <p:nvGrpSpPr>
          <p:cNvPr id="8" name="Group 8"/>
          <p:cNvGrpSpPr/>
          <p:nvPr/>
        </p:nvGrpSpPr>
        <p:grpSpPr>
          <a:xfrm>
            <a:off x="12828701" y="6083533"/>
            <a:ext cx="4430599" cy="3174767"/>
            <a:chOff x="0" y="0"/>
            <a:chExt cx="988266" cy="708147"/>
          </a:xfrm>
        </p:grpSpPr>
        <p:sp>
          <p:nvSpPr>
            <p:cNvPr id="9" name="Freeform 9"/>
            <p:cNvSpPr/>
            <p:nvPr/>
          </p:nvSpPr>
          <p:spPr>
            <a:xfrm>
              <a:off x="0" y="0"/>
              <a:ext cx="988267" cy="708147"/>
            </a:xfrm>
            <a:custGeom>
              <a:avLst/>
              <a:gdLst/>
              <a:ahLst/>
              <a:cxnLst/>
              <a:rect l="l" t="t" r="r" b="b"/>
              <a:pathLst>
                <a:path w="988267" h="708147">
                  <a:moveTo>
                    <a:pt x="52421" y="0"/>
                  </a:moveTo>
                  <a:lnTo>
                    <a:pt x="935845" y="0"/>
                  </a:lnTo>
                  <a:cubicBezTo>
                    <a:pt x="949748" y="0"/>
                    <a:pt x="963082" y="5523"/>
                    <a:pt x="972913" y="15354"/>
                  </a:cubicBezTo>
                  <a:cubicBezTo>
                    <a:pt x="982744" y="25185"/>
                    <a:pt x="988267" y="38518"/>
                    <a:pt x="988267" y="52421"/>
                  </a:cubicBezTo>
                  <a:lnTo>
                    <a:pt x="988267" y="655726"/>
                  </a:lnTo>
                  <a:cubicBezTo>
                    <a:pt x="988267" y="669629"/>
                    <a:pt x="982744" y="682962"/>
                    <a:pt x="972913" y="692793"/>
                  </a:cubicBezTo>
                  <a:cubicBezTo>
                    <a:pt x="963082" y="702624"/>
                    <a:pt x="949748" y="708147"/>
                    <a:pt x="935845" y="708147"/>
                  </a:cubicBezTo>
                  <a:lnTo>
                    <a:pt x="52421" y="708147"/>
                  </a:lnTo>
                  <a:cubicBezTo>
                    <a:pt x="38518" y="708147"/>
                    <a:pt x="25185" y="702624"/>
                    <a:pt x="15354" y="692793"/>
                  </a:cubicBezTo>
                  <a:cubicBezTo>
                    <a:pt x="5523" y="682962"/>
                    <a:pt x="0" y="669629"/>
                    <a:pt x="0" y="655726"/>
                  </a:cubicBezTo>
                  <a:lnTo>
                    <a:pt x="0" y="52421"/>
                  </a:lnTo>
                  <a:cubicBezTo>
                    <a:pt x="0" y="38518"/>
                    <a:pt x="5523" y="25185"/>
                    <a:pt x="15354" y="15354"/>
                  </a:cubicBezTo>
                  <a:cubicBezTo>
                    <a:pt x="25185" y="5523"/>
                    <a:pt x="38518" y="0"/>
                    <a:pt x="52421" y="0"/>
                  </a:cubicBezTo>
                  <a:close/>
                </a:path>
              </a:pathLst>
            </a:custGeom>
            <a:blipFill>
              <a:blip r:embed="rId2"/>
              <a:stretch>
                <a:fillRect t="-75281" b="-33792"/>
              </a:stretch>
            </a:blipFill>
          </p:spPr>
          <p:txBody>
            <a:bodyPr/>
            <a:lstStyle/>
            <a:p>
              <a:endParaRPr lang="en-IN" dirty="0"/>
            </a:p>
          </p:txBody>
        </p:sp>
      </p:grpSp>
      <p:grpSp>
        <p:nvGrpSpPr>
          <p:cNvPr id="10" name="Group 10"/>
          <p:cNvGrpSpPr/>
          <p:nvPr/>
        </p:nvGrpSpPr>
        <p:grpSpPr>
          <a:xfrm>
            <a:off x="7883751" y="6083533"/>
            <a:ext cx="4430599" cy="3174767"/>
            <a:chOff x="0" y="0"/>
            <a:chExt cx="988266" cy="708147"/>
          </a:xfrm>
        </p:grpSpPr>
        <p:sp>
          <p:nvSpPr>
            <p:cNvPr id="11" name="Freeform 11"/>
            <p:cNvSpPr/>
            <p:nvPr/>
          </p:nvSpPr>
          <p:spPr>
            <a:xfrm>
              <a:off x="0" y="0"/>
              <a:ext cx="988267" cy="708147"/>
            </a:xfrm>
            <a:custGeom>
              <a:avLst/>
              <a:gdLst/>
              <a:ahLst/>
              <a:cxnLst/>
              <a:rect l="l" t="t" r="r" b="b"/>
              <a:pathLst>
                <a:path w="988267" h="708147">
                  <a:moveTo>
                    <a:pt x="52421" y="0"/>
                  </a:moveTo>
                  <a:lnTo>
                    <a:pt x="935845" y="0"/>
                  </a:lnTo>
                  <a:cubicBezTo>
                    <a:pt x="949748" y="0"/>
                    <a:pt x="963082" y="5523"/>
                    <a:pt x="972913" y="15354"/>
                  </a:cubicBezTo>
                  <a:cubicBezTo>
                    <a:pt x="982744" y="25185"/>
                    <a:pt x="988267" y="38518"/>
                    <a:pt x="988267" y="52421"/>
                  </a:cubicBezTo>
                  <a:lnTo>
                    <a:pt x="988267" y="655726"/>
                  </a:lnTo>
                  <a:cubicBezTo>
                    <a:pt x="988267" y="669629"/>
                    <a:pt x="982744" y="682962"/>
                    <a:pt x="972913" y="692793"/>
                  </a:cubicBezTo>
                  <a:cubicBezTo>
                    <a:pt x="963082" y="702624"/>
                    <a:pt x="949748" y="708147"/>
                    <a:pt x="935845" y="708147"/>
                  </a:cubicBezTo>
                  <a:lnTo>
                    <a:pt x="52421" y="708147"/>
                  </a:lnTo>
                  <a:cubicBezTo>
                    <a:pt x="38518" y="708147"/>
                    <a:pt x="25185" y="702624"/>
                    <a:pt x="15354" y="692793"/>
                  </a:cubicBezTo>
                  <a:cubicBezTo>
                    <a:pt x="5523" y="682962"/>
                    <a:pt x="0" y="669629"/>
                    <a:pt x="0" y="655726"/>
                  </a:cubicBezTo>
                  <a:lnTo>
                    <a:pt x="0" y="52421"/>
                  </a:lnTo>
                  <a:cubicBezTo>
                    <a:pt x="0" y="38518"/>
                    <a:pt x="5523" y="25185"/>
                    <a:pt x="15354" y="15354"/>
                  </a:cubicBezTo>
                  <a:cubicBezTo>
                    <a:pt x="25185" y="5523"/>
                    <a:pt x="38518" y="0"/>
                    <a:pt x="52421" y="0"/>
                  </a:cubicBezTo>
                  <a:close/>
                </a:path>
              </a:pathLst>
            </a:custGeom>
            <a:blipFill>
              <a:blip r:embed="rId3"/>
              <a:stretch>
                <a:fillRect t="-54732" b="-54732"/>
              </a:stretch>
            </a:blipFill>
          </p:spPr>
          <p:txBody>
            <a:bodyPr/>
            <a:lstStyle/>
            <a:p>
              <a:endParaRPr lang="en-IN"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855056"/>
            <a:ext cx="8938109" cy="677108"/>
          </a:xfrm>
          <a:prstGeom prst="rect">
            <a:avLst/>
          </a:prstGeom>
        </p:spPr>
        <p:txBody>
          <a:bodyPr lIns="0" tIns="0" rIns="0" bIns="0" rtlCol="0" anchor="t">
            <a:spAutoFit/>
          </a:bodyPr>
          <a:lstStyle/>
          <a:p>
            <a:pPr algn="l"/>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Problem Statement</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10" name="TextBox 10"/>
          <p:cNvSpPr txBox="1"/>
          <p:nvPr/>
        </p:nvSpPr>
        <p:spPr>
          <a:xfrm>
            <a:off x="1828801" y="3084477"/>
            <a:ext cx="7086600" cy="6463030"/>
          </a:xfrm>
          <a:prstGeom prst="rect">
            <a:avLst/>
          </a:prstGeom>
        </p:spPr>
        <p:txBody>
          <a:bodyPr wrap="square" lIns="0" tIns="0" rIns="0" bIns="0" rtlCol="0" anchor="t">
            <a:spAutoFit/>
          </a:bodyPr>
          <a:lstStyle/>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Cloud environments eliminate physical control over forensic evidence sources.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Volatile, auto-scaled resources hinder reliable evidence acquisition and preservation.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Provider-managed automation disrupts chain of custody and evidentiary transparency.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Jurisdictional dispersion and multi-tenancy challenge admissibility of cloud evidence.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13" name="Group 13"/>
          <p:cNvGrpSpPr/>
          <p:nvPr/>
        </p:nvGrpSpPr>
        <p:grpSpPr>
          <a:xfrm>
            <a:off x="9966809" y="3084477"/>
            <a:ext cx="7292491" cy="6173823"/>
            <a:chOff x="0" y="0"/>
            <a:chExt cx="1626625" cy="1377101"/>
          </a:xfrm>
        </p:grpSpPr>
        <p:sp>
          <p:nvSpPr>
            <p:cNvPr id="14" name="Freeform 14"/>
            <p:cNvSpPr/>
            <p:nvPr/>
          </p:nvSpPr>
          <p:spPr>
            <a:xfrm>
              <a:off x="0" y="0"/>
              <a:ext cx="1626625" cy="1377101"/>
            </a:xfrm>
            <a:custGeom>
              <a:avLst/>
              <a:gdLst/>
              <a:ahLst/>
              <a:cxnLst/>
              <a:rect l="l" t="t" r="r" b="b"/>
              <a:pathLst>
                <a:path w="1626625" h="1377101">
                  <a:moveTo>
                    <a:pt x="31849" y="0"/>
                  </a:moveTo>
                  <a:lnTo>
                    <a:pt x="1594776" y="0"/>
                  </a:lnTo>
                  <a:cubicBezTo>
                    <a:pt x="1612366" y="0"/>
                    <a:pt x="1626625" y="14259"/>
                    <a:pt x="1626625" y="31849"/>
                  </a:cubicBezTo>
                  <a:lnTo>
                    <a:pt x="1626625" y="1345252"/>
                  </a:lnTo>
                  <a:cubicBezTo>
                    <a:pt x="1626625" y="1362842"/>
                    <a:pt x="1612366" y="1377101"/>
                    <a:pt x="1594776" y="1377101"/>
                  </a:cubicBezTo>
                  <a:lnTo>
                    <a:pt x="31849" y="1377101"/>
                  </a:lnTo>
                  <a:cubicBezTo>
                    <a:pt x="14259" y="1377101"/>
                    <a:pt x="0" y="1362842"/>
                    <a:pt x="0" y="1345252"/>
                  </a:cubicBezTo>
                  <a:lnTo>
                    <a:pt x="0" y="31849"/>
                  </a:lnTo>
                  <a:cubicBezTo>
                    <a:pt x="0" y="14259"/>
                    <a:pt x="14259" y="0"/>
                    <a:pt x="31849" y="0"/>
                  </a:cubicBezTo>
                  <a:close/>
                </a:path>
              </a:pathLst>
            </a:custGeom>
            <a:blipFill>
              <a:blip r:embed="rId1"/>
              <a:stretch>
                <a:fillRect l="-14015" r="-14015"/>
              </a:stretch>
            </a:blipFill>
          </p:spPr>
          <p:txBody>
            <a:bodyPr/>
            <a:lstStyle/>
            <a:p>
              <a:endParaRPr lang="en-IN"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29848" y="721842"/>
            <a:ext cx="12938804" cy="677108"/>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Research Aim and Objectives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4" name="TextBox 4"/>
          <p:cNvSpPr txBox="1"/>
          <p:nvPr/>
        </p:nvSpPr>
        <p:spPr>
          <a:xfrm>
            <a:off x="1143000" y="5753100"/>
            <a:ext cx="5124808" cy="3446780"/>
          </a:xfrm>
          <a:prstGeom prst="rect">
            <a:avLst/>
          </a:prstGeom>
        </p:spPr>
        <p:txBody>
          <a:bodyPr wrap="square" lIns="0" tIns="0" rIns="0" bIns="0" rtlCol="0" anchor="t">
            <a:spAutoFit/>
          </a:bodyPr>
          <a:lstStyle/>
          <a:p>
            <a:pPr>
              <a:lnSpc>
                <a:spcPct val="100000"/>
              </a:lnSpc>
              <a:spcBef>
                <a:spcPct val="0"/>
              </a:spcBef>
            </a:pPr>
            <a:r>
              <a:rPr lang="en-US" sz="2800" dirty="0"/>
              <a:t>Aim of the project is to critically evaluate the shortcomings of conventional digital forensic models in cloud-based computing and determine the technical and procedural methods based on a qualitative investigation of secondary data.</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5" name="Group 5"/>
          <p:cNvGrpSpPr/>
          <p:nvPr/>
        </p:nvGrpSpPr>
        <p:grpSpPr>
          <a:xfrm>
            <a:off x="7315452" y="1638300"/>
            <a:ext cx="3390648" cy="3365696"/>
            <a:chOff x="0" y="0"/>
            <a:chExt cx="756300" cy="750735"/>
          </a:xfrm>
        </p:grpSpPr>
        <p:sp>
          <p:nvSpPr>
            <p:cNvPr id="6" name="Freeform 6"/>
            <p:cNvSpPr/>
            <p:nvPr/>
          </p:nvSpPr>
          <p:spPr>
            <a:xfrm>
              <a:off x="0" y="0"/>
              <a:ext cx="756300" cy="750735"/>
            </a:xfrm>
            <a:custGeom>
              <a:avLst/>
              <a:gdLst/>
              <a:ahLst/>
              <a:cxnLst/>
              <a:rect l="l" t="t" r="r" b="b"/>
              <a:pathLst>
                <a:path w="756300" h="750735">
                  <a:moveTo>
                    <a:pt x="68499" y="0"/>
                  </a:moveTo>
                  <a:lnTo>
                    <a:pt x="687801" y="0"/>
                  </a:lnTo>
                  <a:cubicBezTo>
                    <a:pt x="725632" y="0"/>
                    <a:pt x="756300" y="30668"/>
                    <a:pt x="756300" y="68499"/>
                  </a:cubicBezTo>
                  <a:lnTo>
                    <a:pt x="756300" y="682235"/>
                  </a:lnTo>
                  <a:cubicBezTo>
                    <a:pt x="756300" y="720066"/>
                    <a:pt x="725632" y="750735"/>
                    <a:pt x="687801" y="750735"/>
                  </a:cubicBezTo>
                  <a:lnTo>
                    <a:pt x="68499" y="750735"/>
                  </a:lnTo>
                  <a:cubicBezTo>
                    <a:pt x="30668" y="750735"/>
                    <a:pt x="0" y="720066"/>
                    <a:pt x="0" y="682235"/>
                  </a:cubicBezTo>
                  <a:lnTo>
                    <a:pt x="0" y="68499"/>
                  </a:lnTo>
                  <a:cubicBezTo>
                    <a:pt x="0" y="30668"/>
                    <a:pt x="30668" y="0"/>
                    <a:pt x="68499" y="0"/>
                  </a:cubicBezTo>
                  <a:close/>
                </a:path>
              </a:pathLst>
            </a:custGeom>
            <a:blipFill>
              <a:blip r:embed="rId1"/>
              <a:stretch>
                <a:fillRect l="-24494" r="-24494"/>
              </a:stretch>
            </a:blipFill>
          </p:spPr>
          <p:txBody>
            <a:bodyPr/>
            <a:lstStyle/>
            <a:p>
              <a:endParaRPr lang="en-IN" dirty="0"/>
            </a:p>
          </p:txBody>
        </p:sp>
      </p:grpSp>
      <p:sp>
        <p:nvSpPr>
          <p:cNvPr id="8" name="TextBox 8"/>
          <p:cNvSpPr txBox="1"/>
          <p:nvPr/>
        </p:nvSpPr>
        <p:spPr>
          <a:xfrm>
            <a:off x="11429723" y="4533900"/>
            <a:ext cx="5657492" cy="5601335"/>
          </a:xfrm>
          <a:prstGeom prst="rect">
            <a:avLst/>
          </a:prstGeom>
        </p:spPr>
        <p:txBody>
          <a:bodyPr wrap="square" lIns="0" tIns="0" rIns="0" bIns="0" rtlCol="0" anchor="t">
            <a:spAutoFit/>
          </a:bodyPr>
          <a:lstStyle/>
          <a:p>
            <a:pPr marL="285750" indent="-28575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To identify and categorise technical and legal challenges in cloud forensics.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To assess the applicability of current digital forensic frameworks in cloud-native environments.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285750" indent="-28575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To develop a readiness-based model to enhance forensic capabilities in dynamic cloud settings.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9" name="Group 9"/>
          <p:cNvGrpSpPr/>
          <p:nvPr/>
        </p:nvGrpSpPr>
        <p:grpSpPr>
          <a:xfrm>
            <a:off x="914400" y="1714235"/>
            <a:ext cx="4915616" cy="3124465"/>
            <a:chOff x="0" y="0"/>
            <a:chExt cx="1096452" cy="696927"/>
          </a:xfrm>
        </p:grpSpPr>
        <p:sp>
          <p:nvSpPr>
            <p:cNvPr id="10" name="Freeform 10"/>
            <p:cNvSpPr/>
            <p:nvPr/>
          </p:nvSpPr>
          <p:spPr>
            <a:xfrm>
              <a:off x="0" y="0"/>
              <a:ext cx="1096452" cy="696927"/>
            </a:xfrm>
            <a:custGeom>
              <a:avLst/>
              <a:gdLst/>
              <a:ahLst/>
              <a:cxnLst/>
              <a:rect l="l" t="t" r="r" b="b"/>
              <a:pathLst>
                <a:path w="1096452" h="696927">
                  <a:moveTo>
                    <a:pt x="47249" y="0"/>
                  </a:moveTo>
                  <a:lnTo>
                    <a:pt x="1049203" y="0"/>
                  </a:lnTo>
                  <a:cubicBezTo>
                    <a:pt x="1075298" y="0"/>
                    <a:pt x="1096452" y="21154"/>
                    <a:pt x="1096452" y="47249"/>
                  </a:cubicBezTo>
                  <a:lnTo>
                    <a:pt x="1096452" y="649678"/>
                  </a:lnTo>
                  <a:cubicBezTo>
                    <a:pt x="1096452" y="662209"/>
                    <a:pt x="1091474" y="674227"/>
                    <a:pt x="1082613" y="683088"/>
                  </a:cubicBezTo>
                  <a:cubicBezTo>
                    <a:pt x="1073752" y="691949"/>
                    <a:pt x="1061734" y="696927"/>
                    <a:pt x="1049203" y="696927"/>
                  </a:cubicBezTo>
                  <a:lnTo>
                    <a:pt x="47249" y="696927"/>
                  </a:lnTo>
                  <a:cubicBezTo>
                    <a:pt x="21154" y="696927"/>
                    <a:pt x="0" y="675773"/>
                    <a:pt x="0" y="649678"/>
                  </a:cubicBezTo>
                  <a:lnTo>
                    <a:pt x="0" y="47249"/>
                  </a:lnTo>
                  <a:cubicBezTo>
                    <a:pt x="0" y="21154"/>
                    <a:pt x="21154" y="0"/>
                    <a:pt x="47249" y="0"/>
                  </a:cubicBezTo>
                  <a:close/>
                </a:path>
              </a:pathLst>
            </a:custGeom>
            <a:blipFill>
              <a:blip r:embed="rId2"/>
              <a:stretch>
                <a:fillRect l="-1887" r="-1887"/>
              </a:stretch>
            </a:blipFill>
          </p:spPr>
          <p:txBody>
            <a:bodyPr/>
            <a:lstStyle/>
            <a:p>
              <a:endParaRPr lang="en-IN" dirty="0"/>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6701055"/>
            <a:ext cx="9862298" cy="677108"/>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Scope and Rationale of the Study</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8" name="TextBox 8"/>
          <p:cNvSpPr txBox="1"/>
          <p:nvPr/>
        </p:nvSpPr>
        <p:spPr>
          <a:xfrm>
            <a:off x="10363200" y="1409700"/>
            <a:ext cx="6896100" cy="6463030"/>
          </a:xfrm>
          <a:prstGeom prst="rect">
            <a:avLst/>
          </a:prstGeom>
        </p:spPr>
        <p:txBody>
          <a:bodyPr wrap="square" lIns="0" tIns="0" rIns="0" bIns="0" rtlCol="0" anchor="t">
            <a:spAutoFit/>
          </a:bodyPr>
          <a:lstStyle/>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Study focuses on cloud forensics using qualitative secondary literature.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Scope covers IaaS, PaaS, SaaS, multi-tenancy, elasticity, distributed storage,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Analysis excludes live investigations, vendor-specific tools, empirical testing.</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Rationale emphasises need for readiness-based forensics in cloud adoption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10" name="Group 10"/>
          <p:cNvGrpSpPr/>
          <p:nvPr/>
        </p:nvGrpSpPr>
        <p:grpSpPr>
          <a:xfrm>
            <a:off x="1028700" y="1027430"/>
            <a:ext cx="7671508" cy="4892542"/>
            <a:chOff x="0" y="0"/>
            <a:chExt cx="1711167" cy="1091305"/>
          </a:xfrm>
        </p:grpSpPr>
        <p:sp>
          <p:nvSpPr>
            <p:cNvPr id="11" name="Freeform 11"/>
            <p:cNvSpPr/>
            <p:nvPr/>
          </p:nvSpPr>
          <p:spPr>
            <a:xfrm>
              <a:off x="0" y="0"/>
              <a:ext cx="1711167" cy="1091305"/>
            </a:xfrm>
            <a:custGeom>
              <a:avLst/>
              <a:gdLst/>
              <a:ahLst/>
              <a:cxnLst/>
              <a:rect l="l" t="t" r="r" b="b"/>
              <a:pathLst>
                <a:path w="1711167" h="1091305">
                  <a:moveTo>
                    <a:pt x="30275" y="0"/>
                  </a:moveTo>
                  <a:lnTo>
                    <a:pt x="1680892" y="0"/>
                  </a:lnTo>
                  <a:cubicBezTo>
                    <a:pt x="1688921" y="0"/>
                    <a:pt x="1696622" y="3190"/>
                    <a:pt x="1702299" y="8867"/>
                  </a:cubicBezTo>
                  <a:cubicBezTo>
                    <a:pt x="1707977" y="14545"/>
                    <a:pt x="1711167" y="22246"/>
                    <a:pt x="1711167" y="30275"/>
                  </a:cubicBezTo>
                  <a:lnTo>
                    <a:pt x="1711167" y="1061030"/>
                  </a:lnTo>
                  <a:cubicBezTo>
                    <a:pt x="1711167" y="1069059"/>
                    <a:pt x="1707977" y="1076760"/>
                    <a:pt x="1702299" y="1082438"/>
                  </a:cubicBezTo>
                  <a:cubicBezTo>
                    <a:pt x="1696622" y="1088115"/>
                    <a:pt x="1688921" y="1091305"/>
                    <a:pt x="1680892" y="1091305"/>
                  </a:cubicBezTo>
                  <a:lnTo>
                    <a:pt x="30275" y="1091305"/>
                  </a:lnTo>
                  <a:cubicBezTo>
                    <a:pt x="22246" y="1091305"/>
                    <a:pt x="14545" y="1088115"/>
                    <a:pt x="8867" y="1082438"/>
                  </a:cubicBezTo>
                  <a:cubicBezTo>
                    <a:pt x="3190" y="1076760"/>
                    <a:pt x="0" y="1069059"/>
                    <a:pt x="0" y="1061030"/>
                  </a:cubicBezTo>
                  <a:lnTo>
                    <a:pt x="0" y="30275"/>
                  </a:lnTo>
                  <a:cubicBezTo>
                    <a:pt x="0" y="22246"/>
                    <a:pt x="3190" y="14545"/>
                    <a:pt x="8867" y="8867"/>
                  </a:cubicBezTo>
                  <a:cubicBezTo>
                    <a:pt x="14545" y="3190"/>
                    <a:pt x="22246" y="0"/>
                    <a:pt x="30275" y="0"/>
                  </a:cubicBezTo>
                  <a:close/>
                </a:path>
              </a:pathLst>
            </a:custGeom>
            <a:blipFill>
              <a:blip r:embed="rId1"/>
              <a:stretch>
                <a:fillRect t="-67673" b="-67673"/>
              </a:stretch>
            </a:blipFill>
          </p:spPr>
          <p:txBody>
            <a:bodyPr/>
            <a:lstStyle/>
            <a:p>
              <a:endParaRPr lang="en-IN" dirty="0"/>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355226" y="8191791"/>
            <a:ext cx="11481013" cy="1354217"/>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Literature review- Foundations of Traditional Digital Forensics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4" name="TextBox 4"/>
          <p:cNvSpPr txBox="1"/>
          <p:nvPr/>
        </p:nvSpPr>
        <p:spPr>
          <a:xfrm>
            <a:off x="1028700" y="2056039"/>
            <a:ext cx="7219950" cy="6032500"/>
          </a:xfrm>
          <a:prstGeom prst="rect">
            <a:avLst/>
          </a:prstGeom>
        </p:spPr>
        <p:txBody>
          <a:bodyPr wrap="square" lIns="0" tIns="0" rIns="0" bIns="0" rtlCol="0" anchor="t">
            <a:spAutoFit/>
          </a:bodyPr>
          <a:lstStyle/>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Forensic lifecycle assumes linear phases: identification, acquisition, preservation, analysis.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Traditional methods rely on physical access and investigator-controlled storage.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Evidence is assumed stable, non-volatile, and isolated from automation.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Deterministic forensic tools and clear ownership support chain of custody.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9160565" y="752588"/>
            <a:ext cx="7219950" cy="53824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765571" y="8801391"/>
            <a:ext cx="11481013" cy="1354217"/>
          </a:xfrm>
          <a:prstGeom prst="rect">
            <a:avLst/>
          </a:prstGeom>
        </p:spPr>
        <p:txBody>
          <a:bodyPr lIns="0" tIns="0" rIns="0" bIns="0" rtlCol="0" anchor="t">
            <a:spAutoFit/>
          </a:bodyPr>
          <a:lstStyle/>
          <a:p>
            <a:pPr algn="ctr"/>
            <a:r>
              <a:rPr lang="en-US" sz="4400" dirty="0">
                <a:solidFill>
                  <a:srgbClr val="2D2D2D"/>
                </a:solidFill>
                <a:latin typeface="Hero Bold" panose="00000500000000000000"/>
                <a:ea typeface="Hero Bold" panose="00000500000000000000"/>
                <a:cs typeface="Hero Bold" panose="00000500000000000000"/>
                <a:sym typeface="Hero Bold" panose="00000500000000000000"/>
              </a:rPr>
              <a:t>Literature review- Cloud Computing Architectures and Forensic Impact</a:t>
            </a:r>
            <a:endParaRPr lang="en-US" sz="4400"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12" name="TextBox 12"/>
          <p:cNvSpPr txBox="1"/>
          <p:nvPr/>
        </p:nvSpPr>
        <p:spPr>
          <a:xfrm>
            <a:off x="685800" y="190500"/>
            <a:ext cx="14782800" cy="4739640"/>
          </a:xfrm>
          <a:prstGeom prst="rect">
            <a:avLst/>
          </a:prstGeom>
        </p:spPr>
        <p:txBody>
          <a:bodyPr wrap="square" lIns="0" tIns="0" rIns="0" bIns="0" rtlCol="0" anchor="t">
            <a:spAutoFit/>
          </a:bodyPr>
          <a:lstStyle/>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Cloud architectures virtualise resources, removing direct hardware-level forensic access.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Service models reduce investigator control and independent evidence acquisition.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Elastic provisioning creates volatile, fragmented, geographically distributed artefacts.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Decentralised cloud–edge ecosystems complicate timeline reconstruction and traceability.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pic>
        <p:nvPicPr>
          <p:cNvPr id="2050"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191000" y="4838610"/>
            <a:ext cx="8629650" cy="37004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324600" y="6743701"/>
            <a:ext cx="11511639" cy="1354217"/>
          </a:xfrm>
          <a:prstGeom prst="rect">
            <a:avLst/>
          </a:prstGeom>
        </p:spPr>
        <p:txBody>
          <a:bodyPr wrap="square"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Literature review- Technical and Legal Challenges in Cloud Forensics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12" name="TextBox 12"/>
          <p:cNvSpPr txBox="1"/>
          <p:nvPr/>
        </p:nvSpPr>
        <p:spPr>
          <a:xfrm>
            <a:off x="762000" y="1181100"/>
            <a:ext cx="4564526" cy="8617585"/>
          </a:xfrm>
          <a:prstGeom prst="rect">
            <a:avLst/>
          </a:prstGeom>
        </p:spPr>
        <p:txBody>
          <a:bodyPr wrap="square" lIns="0" tIns="0" rIns="0" bIns="0" rtlCol="0" anchor="t">
            <a:spAutoFit/>
          </a:bodyPr>
          <a:lstStyle/>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Elastic resource provisioning causes volatile, short-lived forensic artefacts.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Limited infrastructure visibility restricts access to low-level system evidence.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Multi-tenancy complicates isolation, privacy protection, and evidentiary separation.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just">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Tool incompatibility and data scale hinder accurate, repeatable forensic analysis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pic>
        <p:nvPicPr>
          <p:cNvPr id="3074"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458200" y="1181100"/>
            <a:ext cx="7953375" cy="43960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174055" y="859677"/>
            <a:ext cx="12980456" cy="1354217"/>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Literature review- Forensic Readiness and Adaptation Strategies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5" name="TextBox 5"/>
          <p:cNvSpPr txBox="1"/>
          <p:nvPr/>
        </p:nvSpPr>
        <p:spPr>
          <a:xfrm>
            <a:off x="685800" y="2628900"/>
            <a:ext cx="8629650" cy="6032500"/>
          </a:xfrm>
          <a:prstGeom prst="rect">
            <a:avLst/>
          </a:prstGeom>
        </p:spPr>
        <p:txBody>
          <a:bodyPr wrap="square" lIns="0" tIns="0" rIns="0" bIns="0" rtlCol="0" anchor="t">
            <a:spAutoFit/>
          </a:bodyPr>
          <a:lstStyle/>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Forensic readiness enables proactive evidence generation in automated cloud environments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Integrated security controls support controlled access and evidentiary preservation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Stakeholder coordination models enhance transparency, accountability, and cooperation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Automated logging and monitoring embed forensic capability within cloud infrastructure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pic>
        <p:nvPicPr>
          <p:cNvPr id="4098"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9829800" y="3262312"/>
            <a:ext cx="5734050" cy="37623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174055" y="859677"/>
            <a:ext cx="12980456" cy="677108"/>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Research Methodology</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7" name="TextBox 7"/>
          <p:cNvSpPr txBox="1"/>
          <p:nvPr/>
        </p:nvSpPr>
        <p:spPr>
          <a:xfrm>
            <a:off x="2174055" y="7277100"/>
            <a:ext cx="15085245" cy="1918346"/>
          </a:xfrm>
          <a:prstGeom prst="rect">
            <a:avLst/>
          </a:prstGeom>
        </p:spPr>
        <p:txBody>
          <a:bodyPr wrap="square" lIns="0" tIns="0" rIns="0" bIns="0" rtlCol="0" anchor="t">
            <a:spAutoFit/>
          </a:bodyPr>
          <a:lstStyle/>
          <a:p>
            <a:pPr marL="457200" indent="-457200" algn="l">
              <a:lnSpc>
                <a:spcPts val="21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Interpretivist philosophy explores socio-technical cloud forensic challenges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ts val="21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ts val="21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Inductive qualitative approach synthesises patterns from secondary literature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ts val="21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ts val="21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Documentary analysis examines standards, frameworks, and scholarly sources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ts val="21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ts val="21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Thematic analysis identifies recurring cloud forensic constraints and adaptations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8" name="Group 8"/>
          <p:cNvGrpSpPr/>
          <p:nvPr/>
        </p:nvGrpSpPr>
        <p:grpSpPr>
          <a:xfrm>
            <a:off x="2895600" y="1736810"/>
            <a:ext cx="13144500" cy="4608039"/>
            <a:chOff x="0" y="0"/>
            <a:chExt cx="1695428" cy="1027845"/>
          </a:xfrm>
        </p:grpSpPr>
        <p:sp>
          <p:nvSpPr>
            <p:cNvPr id="9" name="Freeform 9"/>
            <p:cNvSpPr/>
            <p:nvPr/>
          </p:nvSpPr>
          <p:spPr>
            <a:xfrm>
              <a:off x="0" y="0"/>
              <a:ext cx="1695428" cy="1027845"/>
            </a:xfrm>
            <a:custGeom>
              <a:avLst/>
              <a:gdLst/>
              <a:ahLst/>
              <a:cxnLst/>
              <a:rect l="l" t="t" r="r" b="b"/>
              <a:pathLst>
                <a:path w="1695428" h="1027845">
                  <a:moveTo>
                    <a:pt x="30556" y="0"/>
                  </a:moveTo>
                  <a:lnTo>
                    <a:pt x="1664872" y="0"/>
                  </a:lnTo>
                  <a:cubicBezTo>
                    <a:pt x="1681748" y="0"/>
                    <a:pt x="1695428" y="13681"/>
                    <a:pt x="1695428" y="30556"/>
                  </a:cubicBezTo>
                  <a:lnTo>
                    <a:pt x="1695428" y="997289"/>
                  </a:lnTo>
                  <a:cubicBezTo>
                    <a:pt x="1695428" y="1014165"/>
                    <a:pt x="1681748" y="1027845"/>
                    <a:pt x="1664872" y="1027845"/>
                  </a:cubicBezTo>
                  <a:lnTo>
                    <a:pt x="30556" y="1027845"/>
                  </a:lnTo>
                  <a:cubicBezTo>
                    <a:pt x="13681" y="1027845"/>
                    <a:pt x="0" y="1014165"/>
                    <a:pt x="0" y="997289"/>
                  </a:cubicBezTo>
                  <a:lnTo>
                    <a:pt x="0" y="30556"/>
                  </a:lnTo>
                  <a:cubicBezTo>
                    <a:pt x="0" y="13681"/>
                    <a:pt x="13681" y="0"/>
                    <a:pt x="30556" y="0"/>
                  </a:cubicBezTo>
                  <a:close/>
                </a:path>
              </a:pathLst>
            </a:custGeom>
            <a:blipFill>
              <a:blip r:embed="rId1"/>
              <a:stretch>
                <a:fillRect t="-4948" b="-4948"/>
              </a:stretch>
            </a:blipFill>
          </p:spPr>
          <p:txBody>
            <a:bodyPr/>
            <a:lstStyle/>
            <a:p>
              <a:endParaRPr lang="en-IN"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81000" y="5829224"/>
            <a:ext cx="7914406" cy="1354217"/>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Design of the Forensic Readiness Model</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5" name="TextBox 5"/>
          <p:cNvSpPr txBox="1"/>
          <p:nvPr/>
        </p:nvSpPr>
        <p:spPr>
          <a:xfrm>
            <a:off x="8305800" y="4762439"/>
            <a:ext cx="8496300" cy="4739640"/>
          </a:xfrm>
          <a:prstGeom prst="rect">
            <a:avLst/>
          </a:prstGeom>
        </p:spPr>
        <p:txBody>
          <a:bodyPr wrap="square" lIns="0" tIns="0" rIns="0" bIns="0" rtlCol="0" anchor="t">
            <a:spAutoFit/>
          </a:bodyPr>
          <a:lstStyle/>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Design addresses limitations of reactive, physically bound forensic models.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Readiness principles ensure integrity, accountability, and regulatory compliance.</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Forensic controls are adapted across IaaS, PaaS, and SaaS models.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Evidence lifecycle integrates proactive logging, preservation, and analysis.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7" name="Group 7"/>
          <p:cNvGrpSpPr/>
          <p:nvPr/>
        </p:nvGrpSpPr>
        <p:grpSpPr>
          <a:xfrm>
            <a:off x="1028700" y="1028700"/>
            <a:ext cx="16230600" cy="3404868"/>
            <a:chOff x="0" y="0"/>
            <a:chExt cx="3620313" cy="759472"/>
          </a:xfrm>
        </p:grpSpPr>
        <p:sp>
          <p:nvSpPr>
            <p:cNvPr id="8" name="Freeform 8"/>
            <p:cNvSpPr/>
            <p:nvPr/>
          </p:nvSpPr>
          <p:spPr>
            <a:xfrm>
              <a:off x="0" y="0"/>
              <a:ext cx="3620313" cy="759472"/>
            </a:xfrm>
            <a:custGeom>
              <a:avLst/>
              <a:gdLst/>
              <a:ahLst/>
              <a:cxnLst/>
              <a:rect l="l" t="t" r="r" b="b"/>
              <a:pathLst>
                <a:path w="3620314" h="969093">
                  <a:moveTo>
                    <a:pt x="14310" y="0"/>
                  </a:moveTo>
                  <a:lnTo>
                    <a:pt x="3606004" y="0"/>
                  </a:lnTo>
                  <a:cubicBezTo>
                    <a:pt x="3609799" y="0"/>
                    <a:pt x="3613439" y="1508"/>
                    <a:pt x="3616122" y="4191"/>
                  </a:cubicBezTo>
                  <a:cubicBezTo>
                    <a:pt x="3618806" y="6875"/>
                    <a:pt x="3620314" y="10515"/>
                    <a:pt x="3620314" y="14310"/>
                  </a:cubicBezTo>
                  <a:lnTo>
                    <a:pt x="3620314" y="954783"/>
                  </a:lnTo>
                  <a:cubicBezTo>
                    <a:pt x="3620314" y="958579"/>
                    <a:pt x="3618806" y="962218"/>
                    <a:pt x="3616122" y="964902"/>
                  </a:cubicBezTo>
                  <a:cubicBezTo>
                    <a:pt x="3613439" y="967586"/>
                    <a:pt x="3609799" y="969093"/>
                    <a:pt x="3606004" y="969093"/>
                  </a:cubicBezTo>
                  <a:lnTo>
                    <a:pt x="14310" y="969093"/>
                  </a:lnTo>
                  <a:cubicBezTo>
                    <a:pt x="10515" y="969093"/>
                    <a:pt x="6875" y="967586"/>
                    <a:pt x="4191" y="964902"/>
                  </a:cubicBezTo>
                  <a:cubicBezTo>
                    <a:pt x="1508" y="962218"/>
                    <a:pt x="0" y="958579"/>
                    <a:pt x="0" y="954783"/>
                  </a:cubicBezTo>
                  <a:lnTo>
                    <a:pt x="0" y="14310"/>
                  </a:lnTo>
                  <a:cubicBezTo>
                    <a:pt x="0" y="10515"/>
                    <a:pt x="1508" y="6875"/>
                    <a:pt x="4191" y="4191"/>
                  </a:cubicBezTo>
                  <a:cubicBezTo>
                    <a:pt x="6875" y="1508"/>
                    <a:pt x="10515" y="0"/>
                    <a:pt x="14310" y="0"/>
                  </a:cubicBezTo>
                  <a:close/>
                </a:path>
              </a:pathLst>
            </a:custGeom>
            <a:blipFill>
              <a:blip r:embed="rId1"/>
              <a:stretch>
                <a:fillRect t="-107868" b="-41027"/>
              </a:stretch>
            </a:blipFill>
          </p:spPr>
          <p:txBody>
            <a:bodyPr/>
            <a:lstStyle/>
            <a:p>
              <a:endParaRPr lang="en-IN" dirty="0"/>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6965239"/>
            <a:ext cx="7914406" cy="1354217"/>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Implementation in Cloud Environment</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5" name="TextBox 5"/>
          <p:cNvSpPr txBox="1"/>
          <p:nvPr/>
        </p:nvSpPr>
        <p:spPr>
          <a:xfrm>
            <a:off x="8610600" y="3314700"/>
            <a:ext cx="8572500" cy="5870575"/>
          </a:xfrm>
          <a:prstGeom prst="rect">
            <a:avLst/>
          </a:prstGeom>
        </p:spPr>
        <p:txBody>
          <a:bodyPr wrap="square" lIns="0" tIns="0" rIns="0" bIns="0" rtlCol="0" anchor="t">
            <a:spAutoFit/>
          </a:bodyPr>
          <a:lstStyle/>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Implementation translates forensic challenges into proactive cloud readiness controls.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Centralised logging ensures continuous, scalable, and time-stamped evidence generation.</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Immutable storage and snapshots preserve integrity within virtualised environments.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Cloud-native configuration demonstrates practical forensic readiness in IaaS contexts.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algn="l">
              <a:lnSpc>
                <a:spcPts val="2100"/>
              </a:lnSpc>
              <a:spcBef>
                <a:spcPct val="0"/>
              </a:spcBef>
            </a:pPr>
            <a:endParaRPr lang="en-US" sz="1500" dirty="0">
              <a:solidFill>
                <a:srgbClr val="2D2D2D"/>
              </a:solidFill>
              <a:latin typeface="Poppins" panose="00000500000000000000"/>
              <a:ea typeface="Poppins" panose="00000500000000000000"/>
              <a:cs typeface="Poppins" panose="00000500000000000000"/>
              <a:sym typeface="Poppins" panose="00000500000000000000"/>
            </a:endParaRPr>
          </a:p>
        </p:txBody>
      </p:sp>
      <p:pic>
        <p:nvPicPr>
          <p:cNvPr id="5122"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219200" y="495010"/>
            <a:ext cx="5895975" cy="302106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3293" y="325548"/>
            <a:ext cx="4619625" cy="2828633"/>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25250" y="449081"/>
            <a:ext cx="5734050" cy="270510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72155" y="3786880"/>
            <a:ext cx="5457825" cy="25622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6956706"/>
            <a:ext cx="7277100" cy="1354217"/>
          </a:xfrm>
          <a:prstGeom prst="rect">
            <a:avLst/>
          </a:prstGeom>
        </p:spPr>
        <p:txBody>
          <a:bodyPr wrap="square"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 Implementation Outcomes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4" name="TextBox 4"/>
          <p:cNvSpPr txBox="1"/>
          <p:nvPr/>
        </p:nvSpPr>
        <p:spPr>
          <a:xfrm>
            <a:off x="8610366" y="5448581"/>
            <a:ext cx="8316194" cy="4739640"/>
          </a:xfrm>
          <a:prstGeom prst="rect">
            <a:avLst/>
          </a:prstGeom>
        </p:spPr>
        <p:txBody>
          <a:bodyPr lIns="0" tIns="0" rIns="0" bIns="0" rtlCol="0" anchor="t">
            <a:spAutoFit/>
          </a:bodyPr>
          <a:lstStyle/>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Centralised multi-region logging ensures continuous forensic evidence availability.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Immutable storage and snapshots preserve integrity and chain-of-custody.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Integrated monitoring enables high visibility and precise activity traceability.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Forensic readiness improves efficiency with minimal operational overhead.</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7" name="Group 7"/>
          <p:cNvGrpSpPr/>
          <p:nvPr/>
        </p:nvGrpSpPr>
        <p:grpSpPr>
          <a:xfrm>
            <a:off x="1028700" y="1028700"/>
            <a:ext cx="16230600" cy="4344642"/>
            <a:chOff x="0" y="0"/>
            <a:chExt cx="3620313" cy="969093"/>
          </a:xfrm>
        </p:grpSpPr>
        <p:sp>
          <p:nvSpPr>
            <p:cNvPr id="8" name="Freeform 8"/>
            <p:cNvSpPr/>
            <p:nvPr/>
          </p:nvSpPr>
          <p:spPr>
            <a:xfrm>
              <a:off x="0" y="0"/>
              <a:ext cx="3620314" cy="969093"/>
            </a:xfrm>
            <a:custGeom>
              <a:avLst/>
              <a:gdLst/>
              <a:ahLst/>
              <a:cxnLst/>
              <a:rect l="l" t="t" r="r" b="b"/>
              <a:pathLst>
                <a:path w="3620314" h="969093">
                  <a:moveTo>
                    <a:pt x="14310" y="0"/>
                  </a:moveTo>
                  <a:lnTo>
                    <a:pt x="3606004" y="0"/>
                  </a:lnTo>
                  <a:cubicBezTo>
                    <a:pt x="3609799" y="0"/>
                    <a:pt x="3613439" y="1508"/>
                    <a:pt x="3616122" y="4191"/>
                  </a:cubicBezTo>
                  <a:cubicBezTo>
                    <a:pt x="3618806" y="6875"/>
                    <a:pt x="3620314" y="10515"/>
                    <a:pt x="3620314" y="14310"/>
                  </a:cubicBezTo>
                  <a:lnTo>
                    <a:pt x="3620314" y="954783"/>
                  </a:lnTo>
                  <a:cubicBezTo>
                    <a:pt x="3620314" y="958579"/>
                    <a:pt x="3618806" y="962218"/>
                    <a:pt x="3616122" y="964902"/>
                  </a:cubicBezTo>
                  <a:cubicBezTo>
                    <a:pt x="3613439" y="967586"/>
                    <a:pt x="3609799" y="969093"/>
                    <a:pt x="3606004" y="969093"/>
                  </a:cubicBezTo>
                  <a:lnTo>
                    <a:pt x="14310" y="969093"/>
                  </a:lnTo>
                  <a:cubicBezTo>
                    <a:pt x="10515" y="969093"/>
                    <a:pt x="6875" y="967586"/>
                    <a:pt x="4191" y="964902"/>
                  </a:cubicBezTo>
                  <a:cubicBezTo>
                    <a:pt x="1508" y="962218"/>
                    <a:pt x="0" y="958579"/>
                    <a:pt x="0" y="954783"/>
                  </a:cubicBezTo>
                  <a:lnTo>
                    <a:pt x="0" y="14310"/>
                  </a:lnTo>
                  <a:cubicBezTo>
                    <a:pt x="0" y="10515"/>
                    <a:pt x="1508" y="6875"/>
                    <a:pt x="4191" y="4191"/>
                  </a:cubicBezTo>
                  <a:cubicBezTo>
                    <a:pt x="6875" y="1508"/>
                    <a:pt x="10515" y="0"/>
                    <a:pt x="14310" y="0"/>
                  </a:cubicBezTo>
                  <a:close/>
                </a:path>
              </a:pathLst>
            </a:custGeom>
            <a:blipFill>
              <a:blip r:embed="rId1"/>
              <a:stretch>
                <a:fillRect t="-107868" b="-41027"/>
              </a:stretch>
            </a:blipFill>
          </p:spPr>
          <p:txBody>
            <a:bodyPr/>
            <a:lstStyle/>
            <a:p>
              <a:endParaRPr lang="en-IN" dirty="0"/>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715000" y="952501"/>
            <a:ext cx="7658100" cy="1354217"/>
          </a:xfrm>
          <a:prstGeom prst="rect">
            <a:avLst/>
          </a:prstGeom>
        </p:spPr>
        <p:txBody>
          <a:bodyPr wrap="square"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Evaluation and Discussion of Results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5" name="TextBox 5"/>
          <p:cNvSpPr txBox="1"/>
          <p:nvPr/>
        </p:nvSpPr>
        <p:spPr>
          <a:xfrm>
            <a:off x="3048000" y="2933700"/>
            <a:ext cx="13220700" cy="5016758"/>
          </a:xfrm>
          <a:prstGeom prst="rect">
            <a:avLst/>
          </a:prstGeom>
        </p:spPr>
        <p:txBody>
          <a:bodyPr wrap="square" lIns="0" tIns="0" rIns="0" bIns="0" rtlCol="0" anchor="t">
            <a:spAutoFit/>
          </a:bodyPr>
          <a:lstStyle/>
          <a:p>
            <a:pPr marL="457200" indent="-457200" fontAlgn="base">
              <a:buFont typeface="Arial" panose="020B0604020202020204" pitchFamily="34" charset="0"/>
              <a:buChar char="•"/>
            </a:pPr>
            <a:r>
              <a:rPr lang="en-US" sz="2800" dirty="0">
                <a:latin typeface="Poppins" panose="00000500000000000000" pitchFamily="2" charset="0"/>
                <a:cs typeface="Poppins" panose="00000500000000000000" pitchFamily="2" charset="0"/>
              </a:rPr>
              <a:t>Readiness-based controls enhance evidence availability, integrity, and traceability.</a:t>
            </a:r>
            <a:endParaRPr lang="en-US" sz="2800" dirty="0">
              <a:latin typeface="Poppins" panose="00000500000000000000" pitchFamily="2" charset="0"/>
              <a:cs typeface="Poppins" panose="00000500000000000000" pitchFamily="2" charset="0"/>
            </a:endParaRPr>
          </a:p>
          <a:p>
            <a:pPr marL="457200" indent="-457200" fontAlgn="base">
              <a:buFont typeface="Arial" panose="020B0604020202020204" pitchFamily="34" charset="0"/>
              <a:buChar char="•"/>
            </a:pPr>
            <a:endParaRPr lang="en-US" sz="2800" dirty="0">
              <a:latin typeface="Poppins" panose="00000500000000000000" pitchFamily="2" charset="0"/>
              <a:cs typeface="Poppins" panose="00000500000000000000" pitchFamily="2" charset="0"/>
            </a:endParaRPr>
          </a:p>
          <a:p>
            <a:pPr marL="457200" indent="-457200" fontAlgn="base">
              <a:buFont typeface="Arial" panose="020B0604020202020204" pitchFamily="34" charset="0"/>
              <a:buChar char="•"/>
            </a:pPr>
            <a:r>
              <a:rPr lang="en-US" sz="2800" dirty="0">
                <a:latin typeface="Poppins" panose="00000500000000000000" pitchFamily="2" charset="0"/>
                <a:cs typeface="Poppins" panose="00000500000000000000" pitchFamily="2" charset="0"/>
              </a:rPr>
              <a:t>Automated logging mitigates volatility and improves proactive evidence capture.</a:t>
            </a:r>
            <a:endParaRPr lang="en-US" sz="2800" dirty="0">
              <a:latin typeface="Poppins" panose="00000500000000000000" pitchFamily="2" charset="0"/>
              <a:cs typeface="Poppins" panose="00000500000000000000" pitchFamily="2" charset="0"/>
            </a:endParaRPr>
          </a:p>
          <a:p>
            <a:pPr marL="457200" indent="-457200" fontAlgn="base">
              <a:buFont typeface="Arial" panose="020B0604020202020204" pitchFamily="34" charset="0"/>
              <a:buChar char="•"/>
            </a:pPr>
            <a:endParaRPr lang="en-US" sz="2800" dirty="0">
              <a:latin typeface="Poppins" panose="00000500000000000000" pitchFamily="2" charset="0"/>
              <a:cs typeface="Poppins" panose="00000500000000000000" pitchFamily="2" charset="0"/>
            </a:endParaRPr>
          </a:p>
          <a:p>
            <a:pPr marL="457200" indent="-457200" fontAlgn="base">
              <a:buFont typeface="Arial" panose="020B0604020202020204" pitchFamily="34" charset="0"/>
              <a:buChar char="•"/>
            </a:pPr>
            <a:r>
              <a:rPr lang="en-US" sz="2800" dirty="0">
                <a:latin typeface="Poppins" panose="00000500000000000000" pitchFamily="2" charset="0"/>
                <a:cs typeface="Poppins" panose="00000500000000000000" pitchFamily="2" charset="0"/>
              </a:rPr>
              <a:t>Immutable storage and snapshots strengthen chain-of-custody assurance.</a:t>
            </a:r>
            <a:endParaRPr lang="en-US" sz="2800" dirty="0">
              <a:latin typeface="Poppins" panose="00000500000000000000" pitchFamily="2" charset="0"/>
              <a:cs typeface="Poppins" panose="00000500000000000000" pitchFamily="2" charset="0"/>
            </a:endParaRPr>
          </a:p>
          <a:p>
            <a:pPr marL="457200" indent="-457200" fontAlgn="base">
              <a:buFont typeface="Arial" panose="020B0604020202020204" pitchFamily="34" charset="0"/>
              <a:buChar char="•"/>
            </a:pPr>
            <a:endParaRPr lang="en-US" sz="2800" dirty="0">
              <a:latin typeface="Poppins" panose="00000500000000000000" pitchFamily="2" charset="0"/>
              <a:cs typeface="Poppins" panose="00000500000000000000" pitchFamily="2" charset="0"/>
            </a:endParaRPr>
          </a:p>
          <a:p>
            <a:pPr marL="457200" indent="-457200" fontAlgn="base">
              <a:buFont typeface="Arial" panose="020B0604020202020204" pitchFamily="34" charset="0"/>
              <a:buChar char="•"/>
            </a:pPr>
            <a:r>
              <a:rPr lang="en-US" sz="2800" dirty="0">
                <a:latin typeface="Poppins" panose="00000500000000000000" pitchFamily="2" charset="0"/>
                <a:cs typeface="Poppins" panose="00000500000000000000" pitchFamily="2" charset="0"/>
              </a:rPr>
              <a:t>Evaluation confirms shift from reactive forensics to proactive preparedness.</a:t>
            </a:r>
            <a:endParaRPr lang="en-US" sz="2800" dirty="0">
              <a:latin typeface="Poppins" panose="00000500000000000000" pitchFamily="2" charset="0"/>
              <a:cs typeface="Poppins" panose="00000500000000000000" pitchFamily="2" charset="0"/>
            </a:endParaRPr>
          </a:p>
          <a:p>
            <a:pPr fontAlgn="base"/>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6965239"/>
            <a:ext cx="7914406" cy="1354217"/>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Conclusions and Recommendations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4" name="TextBox 4"/>
          <p:cNvSpPr txBox="1"/>
          <p:nvPr/>
        </p:nvSpPr>
        <p:spPr>
          <a:xfrm>
            <a:off x="8077200" y="5448239"/>
            <a:ext cx="9105900" cy="4739640"/>
          </a:xfrm>
          <a:prstGeom prst="rect">
            <a:avLst/>
          </a:prstGeom>
        </p:spPr>
        <p:txBody>
          <a:bodyPr wrap="square" lIns="0" tIns="0" rIns="0" bIns="0" rtlCol="0" anchor="t">
            <a:spAutoFit/>
          </a:bodyPr>
          <a:lstStyle/>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Traditional forensic models are incompatible with cloud-native architectures.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Readiness-based forensics improves evidence availability, integrity, and traceabilit.y.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Cloud investigations require adaptation across service abstraction levels.</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a:p>
            <a:pPr marL="457200" indent="-457200" algn="l">
              <a:lnSpc>
                <a:spcPct val="100000"/>
              </a:lnSpc>
              <a:spcBef>
                <a:spcPct val="0"/>
              </a:spcBef>
              <a:buFont typeface="Arial" panose="020B0604020202020204" pitchFamily="34" charset="0"/>
              <a:buChar char="•"/>
            </a:pPr>
            <a:r>
              <a:rPr lang="en-US" sz="2800" dirty="0">
                <a:solidFill>
                  <a:srgbClr val="2D2D2D"/>
                </a:solidFill>
                <a:latin typeface="Poppins" panose="00000500000000000000"/>
                <a:ea typeface="Poppins" panose="00000500000000000000"/>
                <a:cs typeface="Poppins" panose="00000500000000000000"/>
                <a:sym typeface="Poppins" panose="00000500000000000000"/>
              </a:rPr>
              <a:t>Proactive preparedness and governance strengthen admissibility and reliability.</a:t>
            </a:r>
            <a:endParaRPr lang="en-US" sz="28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7" name="Group 7"/>
          <p:cNvGrpSpPr/>
          <p:nvPr/>
        </p:nvGrpSpPr>
        <p:grpSpPr>
          <a:xfrm>
            <a:off x="1028700" y="1028700"/>
            <a:ext cx="16230600" cy="4344642"/>
            <a:chOff x="0" y="0"/>
            <a:chExt cx="3620313" cy="969093"/>
          </a:xfrm>
        </p:grpSpPr>
        <p:sp>
          <p:nvSpPr>
            <p:cNvPr id="8" name="Freeform 8"/>
            <p:cNvSpPr/>
            <p:nvPr/>
          </p:nvSpPr>
          <p:spPr>
            <a:xfrm>
              <a:off x="0" y="0"/>
              <a:ext cx="3620314" cy="969093"/>
            </a:xfrm>
            <a:custGeom>
              <a:avLst/>
              <a:gdLst/>
              <a:ahLst/>
              <a:cxnLst/>
              <a:rect l="l" t="t" r="r" b="b"/>
              <a:pathLst>
                <a:path w="3620314" h="969093">
                  <a:moveTo>
                    <a:pt x="14310" y="0"/>
                  </a:moveTo>
                  <a:lnTo>
                    <a:pt x="3606004" y="0"/>
                  </a:lnTo>
                  <a:cubicBezTo>
                    <a:pt x="3609799" y="0"/>
                    <a:pt x="3613439" y="1508"/>
                    <a:pt x="3616122" y="4191"/>
                  </a:cubicBezTo>
                  <a:cubicBezTo>
                    <a:pt x="3618806" y="6875"/>
                    <a:pt x="3620314" y="10515"/>
                    <a:pt x="3620314" y="14310"/>
                  </a:cubicBezTo>
                  <a:lnTo>
                    <a:pt x="3620314" y="954783"/>
                  </a:lnTo>
                  <a:cubicBezTo>
                    <a:pt x="3620314" y="958579"/>
                    <a:pt x="3618806" y="962218"/>
                    <a:pt x="3616122" y="964902"/>
                  </a:cubicBezTo>
                  <a:cubicBezTo>
                    <a:pt x="3613439" y="967586"/>
                    <a:pt x="3609799" y="969093"/>
                    <a:pt x="3606004" y="969093"/>
                  </a:cubicBezTo>
                  <a:lnTo>
                    <a:pt x="14310" y="969093"/>
                  </a:lnTo>
                  <a:cubicBezTo>
                    <a:pt x="10515" y="969093"/>
                    <a:pt x="6875" y="967586"/>
                    <a:pt x="4191" y="964902"/>
                  </a:cubicBezTo>
                  <a:cubicBezTo>
                    <a:pt x="1508" y="962218"/>
                    <a:pt x="0" y="958579"/>
                    <a:pt x="0" y="954783"/>
                  </a:cubicBezTo>
                  <a:lnTo>
                    <a:pt x="0" y="14310"/>
                  </a:lnTo>
                  <a:cubicBezTo>
                    <a:pt x="0" y="10515"/>
                    <a:pt x="1508" y="6875"/>
                    <a:pt x="4191" y="4191"/>
                  </a:cubicBezTo>
                  <a:cubicBezTo>
                    <a:pt x="6875" y="1508"/>
                    <a:pt x="10515" y="0"/>
                    <a:pt x="14310" y="0"/>
                  </a:cubicBezTo>
                  <a:close/>
                </a:path>
              </a:pathLst>
            </a:custGeom>
            <a:blipFill>
              <a:blip r:embed="rId1"/>
              <a:stretch>
                <a:fillRect t="-107868" b="-41027"/>
              </a:stretch>
            </a:blipFill>
          </p:spPr>
          <p:txBody>
            <a:bodyPr/>
            <a:lstStyle/>
            <a:p>
              <a:endParaRPr lang="en-IN" dirty="0"/>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070533" y="666416"/>
            <a:ext cx="10804584" cy="677108"/>
          </a:xfrm>
          <a:prstGeom prst="rect">
            <a:avLst/>
          </a:prstGeom>
        </p:spPr>
        <p:txBody>
          <a:bodyPr lIns="0" tIns="0" rIns="0" bIns="0" rtlCol="0" anchor="t">
            <a:spAutoFit/>
          </a:bodyPr>
          <a:lstStyle/>
          <a:p>
            <a:pPr algn="ctr"/>
            <a:r>
              <a:rPr lang="en-US" sz="4400" b="1" dirty="0">
                <a:solidFill>
                  <a:srgbClr val="2D2D2D"/>
                </a:solidFill>
                <a:latin typeface="Hero Bold" panose="00000500000000000000"/>
                <a:ea typeface="Hero Bold" panose="00000500000000000000"/>
                <a:cs typeface="Hero Bold" panose="00000500000000000000"/>
                <a:sym typeface="Hero Bold" panose="00000500000000000000"/>
              </a:rPr>
              <a:t>References</a:t>
            </a:r>
            <a:endParaRPr lang="en-US" sz="4400" b="1" dirty="0">
              <a:solidFill>
                <a:srgbClr val="2D2D2D"/>
              </a:solidFill>
              <a:latin typeface="Hero Bold" panose="00000500000000000000"/>
              <a:ea typeface="Hero Bold" panose="00000500000000000000"/>
              <a:cs typeface="Hero Bold" panose="00000500000000000000"/>
              <a:sym typeface="Hero Bold" panose="00000500000000000000"/>
            </a:endParaRPr>
          </a:p>
        </p:txBody>
      </p:sp>
      <p:sp>
        <p:nvSpPr>
          <p:cNvPr id="11" name="TextBox 11"/>
          <p:cNvSpPr txBox="1"/>
          <p:nvPr/>
        </p:nvSpPr>
        <p:spPr>
          <a:xfrm>
            <a:off x="6629207" y="1867166"/>
            <a:ext cx="10188768" cy="5539740"/>
          </a:xfrm>
          <a:prstGeom prst="rect">
            <a:avLst/>
          </a:prstGeom>
        </p:spPr>
        <p:txBody>
          <a:bodyPr wrap="square" lIns="0" tIns="0" rIns="0" bIns="0" rtlCol="0" anchor="t">
            <a:spAutoFit/>
          </a:bodyPr>
          <a:lstStyle/>
          <a:p>
            <a:pPr marL="342900" indent="-342900" algn="l">
              <a:lnSpc>
                <a:spcPct val="100000"/>
              </a:lnSpc>
              <a:spcBef>
                <a:spcPct val="0"/>
              </a:spcBef>
              <a:buFont typeface="Arial" panose="020B0604020202020204" pitchFamily="34" charset="0"/>
              <a:buChar char="•"/>
            </a:pPr>
            <a:r>
              <a:rPr lang="en-US" sz="2000" dirty="0">
                <a:solidFill>
                  <a:srgbClr val="2D2D2D"/>
                </a:solidFill>
                <a:latin typeface="Poppins" panose="00000500000000000000"/>
                <a:ea typeface="Poppins" panose="00000500000000000000"/>
                <a:cs typeface="Poppins" panose="00000500000000000000"/>
                <a:sym typeface="Poppins" panose="00000500000000000000"/>
              </a:rPr>
              <a:t>[1] Alshabibi, M.M., Bu dookhi, A.K. and Hafizur Rahman, M.M., 2024. Forensic investigation, challenges, and issues of Cloud Data: A systematic literature review. Computers, 13(8), p.213. </a:t>
            </a:r>
            <a:r>
              <a:rPr lang="en-US" sz="2000" dirty="0">
                <a:solidFill>
                  <a:srgbClr val="2D2D2D"/>
                </a:solidFill>
                <a:latin typeface="Poppins" panose="00000500000000000000"/>
                <a:ea typeface="Poppins" panose="00000500000000000000"/>
                <a:cs typeface="Poppins" panose="00000500000000000000"/>
                <a:sym typeface="Poppins" panose="00000500000000000000"/>
                <a:hlinkClick r:id="rId1"/>
              </a:rPr>
              <a:t>https://www.mdpi.com/2073-431X/13/8/213</a:t>
            </a:r>
            <a:endParaRPr lang="en-US" sz="2000" dirty="0">
              <a:solidFill>
                <a:srgbClr val="2D2D2D"/>
              </a:solidFill>
              <a:latin typeface="Poppins" panose="00000500000000000000"/>
              <a:ea typeface="Poppins" panose="00000500000000000000"/>
              <a:cs typeface="Poppins" panose="00000500000000000000"/>
              <a:sym typeface="Poppins" panose="00000500000000000000"/>
            </a:endParaRPr>
          </a:p>
          <a:p>
            <a:pPr marL="342900" indent="-342900" algn="l">
              <a:lnSpc>
                <a:spcPct val="100000"/>
              </a:lnSpc>
              <a:spcBef>
                <a:spcPct val="0"/>
              </a:spcBef>
              <a:buFont typeface="Arial" panose="020B0604020202020204" pitchFamily="34" charset="0"/>
              <a:buChar char="•"/>
            </a:pPr>
            <a:endParaRPr lang="en-US" sz="2000" dirty="0">
              <a:solidFill>
                <a:srgbClr val="2D2D2D"/>
              </a:solidFill>
              <a:latin typeface="Poppins" panose="00000500000000000000"/>
              <a:ea typeface="Poppins" panose="00000500000000000000"/>
              <a:cs typeface="Poppins" panose="00000500000000000000"/>
              <a:sym typeface="Poppins" panose="00000500000000000000"/>
            </a:endParaRPr>
          </a:p>
          <a:p>
            <a:pPr marL="342900" indent="-342900" algn="l">
              <a:lnSpc>
                <a:spcPct val="100000"/>
              </a:lnSpc>
              <a:spcBef>
                <a:spcPct val="0"/>
              </a:spcBef>
              <a:buFont typeface="Arial" panose="020B0604020202020204" pitchFamily="34" charset="0"/>
              <a:buChar char="•"/>
            </a:pPr>
            <a:r>
              <a:rPr lang="en-US" sz="2000" dirty="0">
                <a:solidFill>
                  <a:srgbClr val="2D2D2D"/>
                </a:solidFill>
                <a:latin typeface="Poppins" panose="00000500000000000000"/>
                <a:ea typeface="Poppins" panose="00000500000000000000"/>
                <a:cs typeface="Poppins" panose="00000500000000000000"/>
                <a:sym typeface="Poppins" panose="00000500000000000000"/>
              </a:rPr>
              <a:t>[2] Egho-Promise, E., Idahosa, S., Asante, G. and Okungbowa, A., 2024. Digital Forensic Investigation Standards in Cloud Computing. Universal Journal of Computer Sciences and Communications, 3(1), pp.23-45. </a:t>
            </a:r>
            <a:r>
              <a:rPr lang="en-US" sz="2000" dirty="0">
                <a:solidFill>
                  <a:srgbClr val="2D2D2D"/>
                </a:solidFill>
                <a:latin typeface="Poppins" panose="00000500000000000000"/>
                <a:ea typeface="Poppins" panose="00000500000000000000"/>
                <a:cs typeface="Poppins" panose="00000500000000000000"/>
                <a:sym typeface="Poppins" panose="00000500000000000000"/>
                <a:hlinkClick r:id="rId2"/>
              </a:rPr>
              <a:t>https://www.academia.edu/download/113976208/UJCSC_923.pdf</a:t>
            </a:r>
            <a:endParaRPr lang="en-US" sz="2000" dirty="0">
              <a:solidFill>
                <a:srgbClr val="2D2D2D"/>
              </a:solidFill>
              <a:latin typeface="Poppins" panose="00000500000000000000"/>
              <a:ea typeface="Poppins" panose="00000500000000000000"/>
              <a:cs typeface="Poppins" panose="00000500000000000000"/>
              <a:sym typeface="Poppins" panose="00000500000000000000"/>
            </a:endParaRPr>
          </a:p>
          <a:p>
            <a:pPr marL="342900" indent="-342900" algn="l">
              <a:lnSpc>
                <a:spcPct val="100000"/>
              </a:lnSpc>
              <a:spcBef>
                <a:spcPct val="0"/>
              </a:spcBef>
              <a:buFont typeface="Arial" panose="020B0604020202020204" pitchFamily="34" charset="0"/>
              <a:buChar char="•"/>
            </a:pPr>
            <a:endParaRPr lang="en-US" sz="2000" dirty="0">
              <a:solidFill>
                <a:srgbClr val="2D2D2D"/>
              </a:solidFill>
              <a:latin typeface="Poppins" panose="00000500000000000000"/>
              <a:ea typeface="Poppins" panose="00000500000000000000"/>
              <a:cs typeface="Poppins" panose="00000500000000000000"/>
              <a:sym typeface="Poppins" panose="00000500000000000000"/>
            </a:endParaRPr>
          </a:p>
          <a:p>
            <a:pPr marL="342900" indent="-342900" algn="l">
              <a:lnSpc>
                <a:spcPct val="100000"/>
              </a:lnSpc>
              <a:spcBef>
                <a:spcPct val="0"/>
              </a:spcBef>
              <a:buFont typeface="Arial" panose="020B0604020202020204" pitchFamily="34" charset="0"/>
              <a:buChar char="•"/>
            </a:pPr>
            <a:r>
              <a:rPr lang="en-US" sz="2000" dirty="0">
                <a:solidFill>
                  <a:srgbClr val="2D2D2D"/>
                </a:solidFill>
                <a:latin typeface="Poppins" panose="00000500000000000000"/>
                <a:ea typeface="Poppins" panose="00000500000000000000"/>
                <a:cs typeface="Poppins" panose="00000500000000000000"/>
                <a:sym typeface="Poppins" panose="00000500000000000000"/>
              </a:rPr>
              <a:t>[3] Fakhouri, H.N., AlSharaiah, M.A., Alkalaileh, M. and Dweikat, F.F., 2024, February. Overview of challenges faced by digital forensic. In 2024 2nd International Conference on Cyber Resilience (ICCR) (pp. 1-8). IEEE. </a:t>
            </a:r>
            <a:r>
              <a:rPr lang="en-US" sz="2000" dirty="0">
                <a:solidFill>
                  <a:srgbClr val="2D2D2D"/>
                </a:solidFill>
                <a:latin typeface="Poppins" panose="00000500000000000000"/>
                <a:ea typeface="Poppins" panose="00000500000000000000"/>
                <a:cs typeface="Poppins" panose="00000500000000000000"/>
                <a:sym typeface="Poppins" panose="00000500000000000000"/>
                <a:hlinkClick r:id="rId3"/>
              </a:rPr>
              <a:t>https://ieeexplore.ieee.org/abstract/document/10532850/</a:t>
            </a:r>
            <a:endParaRPr lang="en-US" sz="2000" dirty="0">
              <a:solidFill>
                <a:srgbClr val="2D2D2D"/>
              </a:solidFill>
              <a:latin typeface="Poppins" panose="00000500000000000000"/>
              <a:ea typeface="Poppins" panose="00000500000000000000"/>
              <a:cs typeface="Poppins" panose="00000500000000000000"/>
              <a:sym typeface="Poppins" panose="00000500000000000000"/>
            </a:endParaRPr>
          </a:p>
          <a:p>
            <a:pPr marL="342900" indent="-342900" algn="l">
              <a:lnSpc>
                <a:spcPct val="100000"/>
              </a:lnSpc>
              <a:spcBef>
                <a:spcPct val="0"/>
              </a:spcBef>
              <a:buFont typeface="Arial" panose="020B0604020202020204" pitchFamily="34" charset="0"/>
              <a:buChar char="•"/>
            </a:pPr>
            <a:endParaRPr lang="en-US" sz="2000" dirty="0">
              <a:solidFill>
                <a:srgbClr val="2D2D2D"/>
              </a:solidFill>
              <a:latin typeface="Poppins" panose="00000500000000000000"/>
              <a:ea typeface="Poppins" panose="00000500000000000000"/>
              <a:cs typeface="Poppins" panose="00000500000000000000"/>
              <a:sym typeface="Poppins" panose="00000500000000000000"/>
            </a:endParaRPr>
          </a:p>
          <a:p>
            <a:pPr marL="342900" indent="-342900" algn="l">
              <a:lnSpc>
                <a:spcPct val="100000"/>
              </a:lnSpc>
              <a:spcBef>
                <a:spcPct val="0"/>
              </a:spcBef>
              <a:buFont typeface="Arial" panose="020B0604020202020204" pitchFamily="34" charset="0"/>
              <a:buChar char="•"/>
            </a:pPr>
            <a:r>
              <a:rPr lang="en-US" sz="2000" dirty="0">
                <a:solidFill>
                  <a:srgbClr val="2D2D2D"/>
                </a:solidFill>
                <a:latin typeface="Poppins" panose="00000500000000000000"/>
                <a:ea typeface="Poppins" panose="00000500000000000000"/>
                <a:cs typeface="Poppins" panose="00000500000000000000"/>
                <a:sym typeface="Poppins" panose="00000500000000000000"/>
              </a:rPr>
              <a:t>[4] Jin, C., Xu, A., Zhu, Y. and Li, J., 2023. Technology growth in the digital age: Evidence from China. Technological Forecasting and Social Change, 187, p.122221. https://www.sciencedirect.com/science/article/pii/S0040162522007429</a:t>
            </a:r>
            <a:endParaRPr lang="en-US" sz="2000" dirty="0">
              <a:solidFill>
                <a:srgbClr val="2D2D2D"/>
              </a:solidFill>
              <a:latin typeface="Poppins" panose="00000500000000000000"/>
              <a:ea typeface="Poppins" panose="00000500000000000000"/>
              <a:cs typeface="Poppins" panose="00000500000000000000"/>
              <a:sym typeface="Poppins" panose="00000500000000000000"/>
            </a:endParaRPr>
          </a:p>
        </p:txBody>
      </p:sp>
      <p:grpSp>
        <p:nvGrpSpPr>
          <p:cNvPr id="13" name="Group 13"/>
          <p:cNvGrpSpPr/>
          <p:nvPr/>
        </p:nvGrpSpPr>
        <p:grpSpPr>
          <a:xfrm>
            <a:off x="914389" y="2476496"/>
            <a:ext cx="4999354" cy="4241163"/>
            <a:chOff x="-28611" y="322938"/>
            <a:chExt cx="1115130" cy="946012"/>
          </a:xfrm>
        </p:grpSpPr>
        <p:sp>
          <p:nvSpPr>
            <p:cNvPr id="14" name="Freeform 14"/>
            <p:cNvSpPr/>
            <p:nvPr/>
          </p:nvSpPr>
          <p:spPr>
            <a:xfrm>
              <a:off x="-28611" y="322938"/>
              <a:ext cx="1115130" cy="946012"/>
            </a:xfrm>
            <a:custGeom>
              <a:avLst/>
              <a:gdLst/>
              <a:ahLst/>
              <a:cxnLst/>
              <a:rect l="l" t="t" r="r" b="b"/>
              <a:pathLst>
                <a:path w="1115090" h="937264">
                  <a:moveTo>
                    <a:pt x="46459" y="0"/>
                  </a:moveTo>
                  <a:lnTo>
                    <a:pt x="1068631" y="0"/>
                  </a:lnTo>
                  <a:cubicBezTo>
                    <a:pt x="1094290" y="0"/>
                    <a:pt x="1115090" y="20800"/>
                    <a:pt x="1115090" y="46459"/>
                  </a:cubicBezTo>
                  <a:lnTo>
                    <a:pt x="1115090" y="890805"/>
                  </a:lnTo>
                  <a:cubicBezTo>
                    <a:pt x="1115090" y="903126"/>
                    <a:pt x="1110195" y="914943"/>
                    <a:pt x="1101482" y="923656"/>
                  </a:cubicBezTo>
                  <a:cubicBezTo>
                    <a:pt x="1092770" y="932369"/>
                    <a:pt x="1080953" y="937264"/>
                    <a:pt x="1068631" y="937264"/>
                  </a:cubicBezTo>
                  <a:lnTo>
                    <a:pt x="46459" y="937264"/>
                  </a:lnTo>
                  <a:cubicBezTo>
                    <a:pt x="34137" y="937264"/>
                    <a:pt x="22320" y="932369"/>
                    <a:pt x="13608" y="923656"/>
                  </a:cubicBezTo>
                  <a:cubicBezTo>
                    <a:pt x="4895" y="914943"/>
                    <a:pt x="0" y="903126"/>
                    <a:pt x="0" y="890805"/>
                  </a:cubicBezTo>
                  <a:lnTo>
                    <a:pt x="0" y="46459"/>
                  </a:lnTo>
                  <a:cubicBezTo>
                    <a:pt x="0" y="34137"/>
                    <a:pt x="4895" y="22320"/>
                    <a:pt x="13608" y="13608"/>
                  </a:cubicBezTo>
                  <a:cubicBezTo>
                    <a:pt x="22320" y="4895"/>
                    <a:pt x="34137" y="0"/>
                    <a:pt x="46459" y="0"/>
                  </a:cubicBezTo>
                  <a:close/>
                </a:path>
              </a:pathLst>
            </a:custGeom>
            <a:blipFill>
              <a:blip r:embed="rId4"/>
              <a:stretch>
                <a:fillRect l="-6035" r="-6035"/>
              </a:stretch>
            </a:blipFill>
          </p:spPr>
          <p:txBody>
            <a:bodyPr/>
            <a:lstStyle/>
            <a:p>
              <a:endParaRPr lang="en-IN" dirty="0"/>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95943" y="733795"/>
            <a:ext cx="14101582" cy="2246569"/>
          </a:xfrm>
          <a:prstGeom prst="rect">
            <a:avLst/>
          </a:prstGeom>
        </p:spPr>
        <p:txBody>
          <a:bodyPr lIns="0" tIns="0" rIns="0" bIns="0" rtlCol="0" anchor="t">
            <a:spAutoFit/>
          </a:bodyPr>
          <a:lstStyle/>
          <a:p>
            <a:pPr algn="ctr">
              <a:lnSpc>
                <a:spcPts val="17055"/>
              </a:lnSpc>
            </a:pPr>
            <a:r>
              <a:rPr lang="en-US" sz="17055" dirty="0">
                <a:solidFill>
                  <a:srgbClr val="2D2D2D"/>
                </a:solidFill>
                <a:latin typeface="Hero Bold" panose="00000500000000000000"/>
                <a:ea typeface="Hero Bold" panose="00000500000000000000"/>
                <a:cs typeface="Hero Bold" panose="00000500000000000000"/>
                <a:sym typeface="Hero Bold" panose="00000500000000000000"/>
              </a:rPr>
              <a:t>THANK YOU</a:t>
            </a:r>
            <a:endParaRPr lang="en-US" sz="17055" dirty="0">
              <a:solidFill>
                <a:srgbClr val="2D2D2D"/>
              </a:solidFill>
              <a:latin typeface="Hero Bold" panose="00000500000000000000"/>
              <a:ea typeface="Hero Bold" panose="00000500000000000000"/>
              <a:cs typeface="Hero Bold" panose="00000500000000000000"/>
              <a:sym typeface="Hero Bold" panose="00000500000000000000"/>
            </a:endParaRPr>
          </a:p>
        </p:txBody>
      </p:sp>
      <p:grpSp>
        <p:nvGrpSpPr>
          <p:cNvPr id="13" name="Group 13"/>
          <p:cNvGrpSpPr/>
          <p:nvPr/>
        </p:nvGrpSpPr>
        <p:grpSpPr>
          <a:xfrm>
            <a:off x="3124200" y="3467171"/>
            <a:ext cx="11088158" cy="5673654"/>
            <a:chOff x="0" y="0"/>
            <a:chExt cx="2473267" cy="1265536"/>
          </a:xfrm>
        </p:grpSpPr>
        <p:sp>
          <p:nvSpPr>
            <p:cNvPr id="14" name="Freeform 14"/>
            <p:cNvSpPr/>
            <p:nvPr/>
          </p:nvSpPr>
          <p:spPr>
            <a:xfrm flipH="1">
              <a:off x="0" y="0"/>
              <a:ext cx="2473267" cy="1265536"/>
            </a:xfrm>
            <a:custGeom>
              <a:avLst/>
              <a:gdLst/>
              <a:ahLst/>
              <a:cxnLst/>
              <a:rect l="l" t="t" r="r" b="b"/>
              <a:pathLst>
                <a:path w="2473267" h="1265536">
                  <a:moveTo>
                    <a:pt x="2452321" y="0"/>
                  </a:moveTo>
                  <a:lnTo>
                    <a:pt x="20946" y="0"/>
                  </a:lnTo>
                  <a:cubicBezTo>
                    <a:pt x="9378" y="0"/>
                    <a:pt x="0" y="9378"/>
                    <a:pt x="0" y="20946"/>
                  </a:cubicBezTo>
                  <a:lnTo>
                    <a:pt x="0" y="1244589"/>
                  </a:lnTo>
                  <a:cubicBezTo>
                    <a:pt x="0" y="1256158"/>
                    <a:pt x="9378" y="1265536"/>
                    <a:pt x="20946" y="1265536"/>
                  </a:cubicBezTo>
                  <a:lnTo>
                    <a:pt x="2452321" y="1265536"/>
                  </a:lnTo>
                  <a:cubicBezTo>
                    <a:pt x="2463889" y="1265536"/>
                    <a:pt x="2473267" y="1256158"/>
                    <a:pt x="2473267" y="1244589"/>
                  </a:cubicBezTo>
                  <a:lnTo>
                    <a:pt x="2473267" y="20946"/>
                  </a:lnTo>
                  <a:cubicBezTo>
                    <a:pt x="2473267" y="9378"/>
                    <a:pt x="2463889" y="0"/>
                    <a:pt x="2452321" y="0"/>
                  </a:cubicBezTo>
                  <a:close/>
                </a:path>
              </a:pathLst>
            </a:custGeom>
            <a:blipFill>
              <a:blip r:embed="rId1"/>
              <a:stretch>
                <a:fillRect t="-24038" b="-6368"/>
              </a:stretch>
            </a:blipFill>
          </p:spPr>
          <p:txBody>
            <a:bodyPr/>
            <a:lstStyle/>
            <a:p>
              <a:endParaRPr lang="en-IN"/>
            </a:p>
          </p:txBody>
        </p:sp>
      </p:grpSp>
      <p:grpSp>
        <p:nvGrpSpPr>
          <p:cNvPr id="16" name="Group 16"/>
          <p:cNvGrpSpPr/>
          <p:nvPr/>
        </p:nvGrpSpPr>
        <p:grpSpPr>
          <a:xfrm>
            <a:off x="15197525" y="1027430"/>
            <a:ext cx="2061775" cy="1610064"/>
            <a:chOff x="0" y="0"/>
            <a:chExt cx="908539" cy="709489"/>
          </a:xfrm>
        </p:grpSpPr>
        <p:sp>
          <p:nvSpPr>
            <p:cNvPr id="17" name="Freeform 17"/>
            <p:cNvSpPr/>
            <p:nvPr/>
          </p:nvSpPr>
          <p:spPr>
            <a:xfrm>
              <a:off x="0" y="0"/>
              <a:ext cx="908539" cy="709489"/>
            </a:xfrm>
            <a:custGeom>
              <a:avLst/>
              <a:gdLst/>
              <a:ahLst/>
              <a:cxnLst/>
              <a:rect l="l" t="t" r="r" b="b"/>
              <a:pathLst>
                <a:path w="908539" h="709489">
                  <a:moveTo>
                    <a:pt x="112649" y="0"/>
                  </a:moveTo>
                  <a:lnTo>
                    <a:pt x="795890" y="0"/>
                  </a:lnTo>
                  <a:cubicBezTo>
                    <a:pt x="858105" y="0"/>
                    <a:pt x="908539" y="50435"/>
                    <a:pt x="908539" y="112649"/>
                  </a:cubicBezTo>
                  <a:lnTo>
                    <a:pt x="908539" y="596840"/>
                  </a:lnTo>
                  <a:cubicBezTo>
                    <a:pt x="908539" y="659054"/>
                    <a:pt x="858105" y="709489"/>
                    <a:pt x="795890" y="709489"/>
                  </a:cubicBezTo>
                  <a:lnTo>
                    <a:pt x="112649" y="709489"/>
                  </a:lnTo>
                  <a:cubicBezTo>
                    <a:pt x="50435" y="709489"/>
                    <a:pt x="0" y="659054"/>
                    <a:pt x="0" y="596840"/>
                  </a:cubicBezTo>
                  <a:lnTo>
                    <a:pt x="0" y="112649"/>
                  </a:lnTo>
                  <a:cubicBezTo>
                    <a:pt x="0" y="50435"/>
                    <a:pt x="50435" y="0"/>
                    <a:pt x="112649" y="0"/>
                  </a:cubicBezTo>
                  <a:close/>
                </a:path>
              </a:pathLst>
            </a:custGeom>
            <a:blipFill>
              <a:blip r:embed="rId2"/>
              <a:stretch>
                <a:fillRect l="-8515" r="-8515"/>
              </a:stretch>
            </a:blipFill>
          </p:spPr>
          <p:txBody>
            <a:bodyPr/>
            <a:lstStyle/>
            <a:p>
              <a:endParaRPr lang="en-IN"/>
            </a:p>
          </p:txBody>
        </p:sp>
      </p:grpSp>
    </p:spTree>
  </p:cSld>
  <p:clrMapOvr>
    <a:masterClrMapping/>
  </p:clrMapOvr>
</p:sld>
</file>

<file path=ppt/theme/theme1.xml><?xml version="1.0" encoding="utf-8"?>
<a:theme xmlns:a="http://schemas.openxmlformats.org/drawingml/2006/main" name="Blue Waves">
  <a:themeElements>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fontScheme name="Blue Wa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Blue Wa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ue Wa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ue Wa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ue Wa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ue Wa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ue Wa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ue Wa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ue Wa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ue Wa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ue Wa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ue Wa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ue Wa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6473</Words>
  <Application>WPS Presentation</Application>
  <PresentationFormat>Custom</PresentationFormat>
  <Paragraphs>158</Paragraphs>
  <Slides>17</Slides>
  <Notes>16</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17</vt:i4>
      </vt:variant>
    </vt:vector>
  </HeadingPairs>
  <TitlesOfParts>
    <vt:vector size="29" baseType="lpstr">
      <vt:lpstr>Arial</vt:lpstr>
      <vt:lpstr>SimSun</vt:lpstr>
      <vt:lpstr>Wingdings</vt:lpstr>
      <vt:lpstr>Hero Bold</vt:lpstr>
      <vt:lpstr>Poppins</vt:lpstr>
      <vt:lpstr>Poppins</vt:lpstr>
      <vt:lpstr>Microsoft YaHei</vt:lpstr>
      <vt:lpstr>Arial Unicode MS</vt:lpstr>
      <vt:lpstr>Aptos</vt:lpstr>
      <vt:lpstr>Segoe UI</vt:lpstr>
      <vt:lpstr>Calibri</vt:lpstr>
      <vt:lpstr>Blue Waves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almash hathiwala</cp:lastModifiedBy>
  <cp:revision>1</cp:revision>
  <dcterms:created xsi:type="dcterms:W3CDTF">2026-02-06T13:03:02Z</dcterms:created>
  <dcterms:modified xsi:type="dcterms:W3CDTF">2026-02-06T13:03:03Z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EABA83A6BF5247508C2EA699A45D52D8_12</vt:lpwstr>
  </property>
  <property fmtid="{D5CDD505-2E9C-101B-9397-08002B2CF9AE}" pid="3" name="KSOProductBuildVer">
    <vt:lpwstr>1033-12.2.0.23196</vt:lpwstr>
  </property>
</Properties>
</file>