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C58CE2-536A-47FA-AF1A-93A4D884D2F9}" v="2" dt="2026-08-13T12:05:13.8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8" d="100"/>
          <a:sy n="88" d="100"/>
        </p:scale>
        <p:origin x="228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1209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48640" y="548640"/>
            <a:ext cx="27432" cy="27432"/>
          </a:xfrm>
          <a:prstGeom prst="rect">
            <a:avLst/>
          </a:prstGeom>
          <a:solidFill>
            <a:srgbClr val="2563E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691640" y="548640"/>
            <a:ext cx="27432" cy="27432"/>
          </a:xfrm>
          <a:prstGeom prst="rect">
            <a:avLst/>
          </a:prstGeom>
          <a:solidFill>
            <a:srgbClr val="2563E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834640" y="548640"/>
            <a:ext cx="27432" cy="27432"/>
          </a:xfrm>
          <a:prstGeom prst="rect">
            <a:avLst/>
          </a:prstGeom>
          <a:solidFill>
            <a:srgbClr val="2563E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977640" y="548640"/>
            <a:ext cx="27432" cy="27432"/>
          </a:xfrm>
          <a:prstGeom prst="rect">
            <a:avLst/>
          </a:prstGeom>
          <a:solidFill>
            <a:srgbClr val="2563E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120640" y="548640"/>
            <a:ext cx="27432" cy="27432"/>
          </a:xfrm>
          <a:prstGeom prst="rect">
            <a:avLst/>
          </a:prstGeom>
          <a:solidFill>
            <a:srgbClr val="2563E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263640" y="548640"/>
            <a:ext cx="27432" cy="27432"/>
          </a:xfrm>
          <a:prstGeom prst="rect">
            <a:avLst/>
          </a:prstGeom>
          <a:solidFill>
            <a:srgbClr val="2563E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406640" y="548640"/>
            <a:ext cx="27432" cy="27432"/>
          </a:xfrm>
          <a:prstGeom prst="rect">
            <a:avLst/>
          </a:prstGeom>
          <a:solidFill>
            <a:srgbClr val="2563E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549640" y="548640"/>
            <a:ext cx="27432" cy="27432"/>
          </a:xfrm>
          <a:prstGeom prst="rect">
            <a:avLst/>
          </a:prstGeom>
          <a:solidFill>
            <a:srgbClr val="2563E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9692640" y="548640"/>
            <a:ext cx="27432" cy="27432"/>
          </a:xfrm>
          <a:prstGeom prst="rect">
            <a:avLst/>
          </a:prstGeom>
          <a:solidFill>
            <a:srgbClr val="2563E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10835640" y="548640"/>
            <a:ext cx="27432" cy="27432"/>
          </a:xfrm>
          <a:prstGeom prst="rect">
            <a:avLst/>
          </a:prstGeom>
          <a:solidFill>
            <a:srgbClr val="2563E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31520" y="182880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kern="0" spc="300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731520" y="2286000"/>
            <a:ext cx="10515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Advanced Cyber Security</a:t>
            </a:r>
            <a:endParaRPr lang="en-US" sz="4000" dirty="0"/>
          </a:p>
        </p:txBody>
      </p:sp>
      <p:sp>
        <p:nvSpPr>
          <p:cNvPr id="15" name="Text 13"/>
          <p:cNvSpPr/>
          <p:nvPr/>
        </p:nvSpPr>
        <p:spPr>
          <a:xfrm>
            <a:off x="731520" y="310896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Penetration Testing Lab — Assessment Evidence Log</a:t>
            </a:r>
            <a:endParaRPr lang="en-US" sz="2000" dirty="0"/>
          </a:p>
        </p:txBody>
      </p:sp>
      <p:sp>
        <p:nvSpPr>
          <p:cNvPr id="16" name="Shape 14"/>
          <p:cNvSpPr/>
          <p:nvPr/>
        </p:nvSpPr>
        <p:spPr>
          <a:xfrm>
            <a:off x="731520" y="3794760"/>
            <a:ext cx="2926080" cy="0"/>
          </a:xfrm>
          <a:prstGeom prst="line">
            <a:avLst/>
          </a:prstGeom>
          <a:noFill/>
          <a:ln w="25400">
            <a:solidFill>
              <a:srgbClr val="0E9F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31520" y="4023360"/>
            <a:ext cx="7315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Stefania </a:t>
            </a:r>
            <a:r>
              <a:rPr lang="en-US" sz="1400" dirty="0" err="1">
                <a:solidFill>
                  <a:srgbClr val="1F2937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Mioara</a:t>
            </a:r>
            <a:r>
              <a:rPr lang="en-US" sz="1400" dirty="0">
                <a:solidFill>
                  <a:srgbClr val="1F2937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 Ionescu</a:t>
            </a:r>
          </a:p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  <a:latin typeface="Consolas" pitchFamily="34" charset="0"/>
              </a:rPr>
              <a:t>Student ID 2336875</a:t>
            </a:r>
          </a:p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  <a:latin typeface="Consolas" pitchFamily="34" charset="0"/>
              </a:rPr>
              <a:t>University of Wales Trinity Saint David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731520" y="5943600"/>
            <a:ext cx="10698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0E9F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22960" y="2286000"/>
            <a:ext cx="5486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200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07 AUG 2026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822960" y="2743200"/>
            <a:ext cx="100584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Network Build &amp; Connectivity Testing</a:t>
            </a:r>
            <a:endParaRPr lang="en-US" sz="3200" dirty="0"/>
          </a:p>
        </p:txBody>
      </p:sp>
      <p:sp>
        <p:nvSpPr>
          <p:cNvPr id="5" name="Text 3"/>
          <p:cNvSpPr/>
          <p:nvPr/>
        </p:nvSpPr>
        <p:spPr>
          <a:xfrm>
            <a:off x="822960" y="3931920"/>
            <a:ext cx="960120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Stood up the lab topology: ClientS1 (Windows 10), L-CD (Debian Linux), S-DC1 (Windows Server 2022 DC)</a:t>
            </a:r>
            <a:endParaRPr lang="en-US" sz="15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Verified host IP configuration and gateway assignment across two subnets</a:t>
            </a:r>
            <a:endParaRPr lang="en-US" sz="15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Ran systematic ping tests to map reachable vs. unreachable hosts before deeper testing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07 AUG 2026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07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Lab Environment Setup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233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07_01424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371600"/>
            <a:ext cx="5440680" cy="341169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5720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ClientS1, L-CD, and S-DC1 virtual machines running side by side — the initial lab topology used throughout testing.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20877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home/claude/deck/Screenshot_2026-08-07_01534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371600"/>
            <a:ext cx="5440680" cy="3411697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26364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ipconfig /all on ClientS1 confirms static addressing: 192.168.1.10/24 on the IntSwa adapter, gateway 192.168.1.1.</a:t>
            </a:r>
            <a:endParaRPr lang="en-US" sz="1250" dirty="0"/>
          </a:p>
        </p:txBody>
      </p:sp>
      <p:sp>
        <p:nvSpPr>
          <p:cNvPr id="11" name="Text 7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07 AUG 2026</a:t>
            </a:r>
            <a:endParaRPr lang="en-US" sz="1000" dirty="0"/>
          </a:p>
        </p:txBody>
      </p:sp>
      <p:sp>
        <p:nvSpPr>
          <p:cNvPr id="12" name="Text 8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07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Connectivity Verification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233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07_02190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371600"/>
            <a:ext cx="5440680" cy="341169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5720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Extended ping runs from L-CD to 192.168.1.10 and 192.168.2.1 confirm stable round-trip times within each subnet.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20877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home/claude/deck/Screenshot_2026-08-07_02333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371600"/>
            <a:ext cx="5440680" cy="3411697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26364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ping 192.168.1.10 succeeds (0% loss); ping 192.168.2.10 returns 'Destination host unreachable' — flags a routing gap.</a:t>
            </a:r>
            <a:endParaRPr lang="en-US" sz="1250" dirty="0"/>
          </a:p>
        </p:txBody>
      </p:sp>
      <p:sp>
        <p:nvSpPr>
          <p:cNvPr id="11" name="Text 7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07 AUG 2026</a:t>
            </a:r>
            <a:endParaRPr lang="en-US" sz="1000" dirty="0"/>
          </a:p>
        </p:txBody>
      </p:sp>
      <p:sp>
        <p:nvSpPr>
          <p:cNvPr id="12" name="Text 8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07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Cross-Subnet Troubleshooting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741932" y="1271016"/>
            <a:ext cx="8705088" cy="5499636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07_02344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6796" y="1325880"/>
            <a:ext cx="8595360" cy="53899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40080" y="6898668"/>
            <a:ext cx="10881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Further diagnostics from ClientS1 and L-CD isolate the unreachable 192.168.2.10 host, ruling out local misconfiguration before moving to reconnaissance tooling.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07 AUG 2026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0E9F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22960" y="2286000"/>
            <a:ext cx="5486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200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11 AUG 2026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822960" y="2743200"/>
            <a:ext cx="100584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Kali Linux Reconnaissance &amp; Enumeration</a:t>
            </a:r>
            <a:endParaRPr lang="en-US" sz="3200" dirty="0"/>
          </a:p>
        </p:txBody>
      </p:sp>
      <p:sp>
        <p:nvSpPr>
          <p:cNvPr id="5" name="Text 3"/>
          <p:cNvSpPr/>
          <p:nvPr/>
        </p:nvSpPr>
        <p:spPr>
          <a:xfrm>
            <a:off x="822960" y="3931920"/>
            <a:ext cx="960120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Switched to Kali Linux for active reconnaissance against the 192.168.1.0/24 range</a:t>
            </a:r>
            <a:endParaRPr lang="en-US" sz="15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Nmap for host discovery and service/version detection</a:t>
            </a:r>
            <a:endParaRPr lang="en-US" sz="15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Ran enum4linux to enumerate the SWANSEA domain, users, groups, and SMB shares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11 AUG 2026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11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Host Discovery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233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11_12262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371600"/>
            <a:ext cx="5440680" cy="341169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5720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Baseline ping tests from Kali to 192.168.1.1 and 192.168.2.1 confirm connectivity ahead of scanning.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20877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home/claude/deck/Screenshot_2026-08-11_12495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371600"/>
            <a:ext cx="5440680" cy="3411697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26364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nmap -sn sweep of 192.168.1.0/24 identifies three live hosts (.1, .10, .51/.52) with resolved MAC vendors.</a:t>
            </a:r>
            <a:endParaRPr lang="en-US" sz="1250" dirty="0"/>
          </a:p>
        </p:txBody>
      </p:sp>
      <p:sp>
        <p:nvSpPr>
          <p:cNvPr id="11" name="Text 7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11 AUG 2026</a:t>
            </a:r>
            <a:endParaRPr lang="en-US" sz="1000" dirty="0"/>
          </a:p>
        </p:txBody>
      </p:sp>
      <p:sp>
        <p:nvSpPr>
          <p:cNvPr id="12" name="Text 8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11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Service &amp; Version Scan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741932" y="1271016"/>
            <a:ext cx="8705088" cy="5499636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11_12593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6796" y="1325880"/>
            <a:ext cx="8595360" cy="53899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40080" y="6898668"/>
            <a:ext cx="10881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nmap service/version scan of the domain controller reveals SMB (445), WinRM, and a wide range of Microsoft RPC endpoints — consistent with a Windows Server domain controller.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11 AUG 2026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11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enum4linux — Domain &amp; SMB Enumeration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233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11_13415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371600"/>
            <a:ext cx="5440680" cy="341169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5720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nbtstat information identifies the SWANSEA domain/workgroup and confirms S-DC as the domain controller.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20877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home/claude/deck/Screenshot_2026-08-11_13425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371600"/>
            <a:ext cx="5440680" cy="3411697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26364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Unauthenticated SMB user/share enumeration attempts are rejected with NT_STATUS_ACCESS_DENIED — SMB1 fallback also fails.</a:t>
            </a:r>
            <a:endParaRPr lang="en-US" sz="1250" dirty="0"/>
          </a:p>
        </p:txBody>
      </p:sp>
      <p:sp>
        <p:nvSpPr>
          <p:cNvPr id="11" name="Text 7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11 AUG 2026</a:t>
            </a:r>
            <a:endParaRPr lang="en-US" sz="1000" dirty="0"/>
          </a:p>
        </p:txBody>
      </p:sp>
      <p:sp>
        <p:nvSpPr>
          <p:cNvPr id="12" name="Text 8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11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RID Cycling &amp; Share Discovery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233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11_13435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371600"/>
            <a:ext cx="5440680" cy="341169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5720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RID cycling and printer info requests are denied (NT_STATUS_ACCESS_DENIED), confirming the DC rejects null-session enumeration.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20877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home/claude/deck/Screenshot_2026-08-11_140158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371600"/>
            <a:ext cx="5440680" cy="3411697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26364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nmap SMB scripts still reveal accessible shares — IPC$, NETLOGON, SYSVOL, and VShare — for follow-up testing.</a:t>
            </a:r>
            <a:endParaRPr lang="en-US" sz="1250" dirty="0"/>
          </a:p>
        </p:txBody>
      </p:sp>
      <p:sp>
        <p:nvSpPr>
          <p:cNvPr id="11" name="Text 7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11 AUG 2026</a:t>
            </a:r>
            <a:endParaRPr lang="en-US" sz="1000" dirty="0"/>
          </a:p>
        </p:txBody>
      </p:sp>
      <p:sp>
        <p:nvSpPr>
          <p:cNvPr id="12" name="Text 8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0E9F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22960" y="2286000"/>
            <a:ext cx="5486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200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822960" y="2743200"/>
            <a:ext cx="100584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Exploitation &amp; Vulnerability Assessment</a:t>
            </a:r>
            <a:endParaRPr lang="en-US" sz="3200" dirty="0"/>
          </a:p>
        </p:txBody>
      </p:sp>
      <p:sp>
        <p:nvSpPr>
          <p:cNvPr id="5" name="Text 3"/>
          <p:cNvSpPr/>
          <p:nvPr/>
        </p:nvSpPr>
        <p:spPr>
          <a:xfrm>
            <a:off x="822960" y="3931920"/>
            <a:ext cx="960120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Expanded the lab to include a dedicated post-PoC Kali snapshot (Post-VShare-PoC)</a:t>
            </a:r>
            <a:endParaRPr lang="en-US" sz="15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Re-scanned targets, then used CrackMapExec to validate discovered credentials over WinRM</a:t>
            </a:r>
            <a:endParaRPr lang="en-US" sz="15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50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Installed and configured GVM (OpenVAS) for structured vulnerability scanning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Lab Overview &amp; Target Scan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233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12_16064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371600"/>
            <a:ext cx="5440680" cy="341169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5720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VirtualBox Manager overview of the full ACCB6000 lab — L-CD and S-DC1 running, ready for the next test phase.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20877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home/claude/deck/Screenshot_2026-08-12_16113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371600"/>
            <a:ext cx="5440680" cy="3411697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26364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nmap version scan of L-CD (192.168.2.1) identifies FTP (vsftpd), SSH (OpenSSH), and HTTP (Apache) services.</a:t>
            </a:r>
            <a:endParaRPr lang="en-US" sz="1250" dirty="0"/>
          </a:p>
        </p:txBody>
      </p:sp>
      <p:sp>
        <p:nvSpPr>
          <p:cNvPr id="11" name="Text 7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000" dirty="0"/>
          </a:p>
        </p:txBody>
      </p:sp>
      <p:sp>
        <p:nvSpPr>
          <p:cNvPr id="12" name="Text 8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Secondary Target Scan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741932" y="1271016"/>
            <a:ext cx="8705088" cy="5499636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12_16284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6796" y="1325880"/>
            <a:ext cx="8595360" cy="53899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40080" y="6898668"/>
            <a:ext cx="10881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nmap scan of ClientS1 (192.168.2.10) shows the host down or filtering ICMP — noted for follow-up with a -Pn scan.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Credential Validation — CrackMapExec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233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12_19321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371600"/>
            <a:ext cx="5440680" cy="341169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5720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Kicking off credential testing against the domain controller while GVM installation begins in parallel.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20877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home/claude/deck/Screenshot_2026-08-12_19464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371600"/>
            <a:ext cx="5440680" cy="3411697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26364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crackmapexec confirms valid Administrator credentials over WinRM against S-DC — flagged 'Pwn3d!' — while GVM feed data downloads.</a:t>
            </a:r>
            <a:endParaRPr lang="en-US" sz="1250" dirty="0"/>
          </a:p>
        </p:txBody>
      </p:sp>
      <p:sp>
        <p:nvSpPr>
          <p:cNvPr id="11" name="Text 7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000" dirty="0"/>
          </a:p>
        </p:txBody>
      </p:sp>
      <p:sp>
        <p:nvSpPr>
          <p:cNvPr id="12" name="Text 8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GVM / OpenVAS Setup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233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12_19504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371600"/>
            <a:ext cx="5440680" cy="341169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5720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gvm-check-setup verifies GVM manager, certificates, PostgreSQL, and the Greenbone Security Assistant are correctly configured.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20877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home/claude/deck/Screenshot_2026-08-12_195109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371600"/>
            <a:ext cx="5440680" cy="3411697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26364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Setup check completes: services are active, credential generation is ready, and the GVM-25.04.0 installation is confirmed OK.</a:t>
            </a:r>
            <a:endParaRPr lang="en-US" sz="1250" dirty="0"/>
          </a:p>
        </p:txBody>
      </p:sp>
      <p:sp>
        <p:nvSpPr>
          <p:cNvPr id="11" name="Text 7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000" dirty="0"/>
          </a:p>
        </p:txBody>
      </p:sp>
      <p:sp>
        <p:nvSpPr>
          <p:cNvPr id="12" name="Text 8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OpenVAS Dashboard &amp; Scan Configuration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233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12_19564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371600"/>
            <a:ext cx="5440680" cy="341169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5720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OpenVAS web dashboard live at 127.0.0.1:9392 — vulnerability feed syncing before the first scan.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6208776" y="1316736"/>
            <a:ext cx="5550408" cy="3521425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/home/claude/deck/Screenshot_2026-08-12_20080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371600"/>
            <a:ext cx="5440680" cy="3411697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263640" y="4920457"/>
            <a:ext cx="54406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Scan target 'SWANSEA-ACCA' configured covering all four in-scope hosts with full TCP port coverage.</a:t>
            </a:r>
            <a:endParaRPr lang="en-US" sz="1250" dirty="0"/>
          </a:p>
        </p:txBody>
      </p:sp>
      <p:sp>
        <p:nvSpPr>
          <p:cNvPr id="11" name="Text 7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000" dirty="0"/>
          </a:p>
        </p:txBody>
      </p:sp>
      <p:sp>
        <p:nvSpPr>
          <p:cNvPr id="12" name="Text 8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E9F6E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Scan Task Creation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11247120" cy="0"/>
          </a:xfrm>
          <a:prstGeom prst="line">
            <a:avLst/>
          </a:prstGeom>
          <a:noFill/>
          <a:ln w="19050">
            <a:solidFill>
              <a:srgbClr val="F2F4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741932" y="1271016"/>
            <a:ext cx="8705088" cy="5499636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home/claude/deck/Screenshot_2026-08-12_20322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6796" y="1325880"/>
            <a:ext cx="8595360" cy="53899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40080" y="6898668"/>
            <a:ext cx="10881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scan task configured against the SWANSEA-ACCA target — task creation pending full feed synchronisation before launch.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12 AUG 2026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22960" y="91440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112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Progress Summary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822960" y="1600200"/>
            <a:ext cx="2743200" cy="0"/>
          </a:xfrm>
          <a:prstGeom prst="line">
            <a:avLst/>
          </a:prstGeom>
          <a:noFill/>
          <a:ln w="25400">
            <a:solidFill>
              <a:srgbClr val="0E9F6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22960" y="2103120"/>
            <a:ext cx="2468880" cy="3291840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05840" y="2286000"/>
            <a:ext cx="2103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005840" y="2834640"/>
            <a:ext cx="2103120" cy="2377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Multi-VM lab: Windows AD domain, Linux target, and Kali attacker box, built and validated across two subnets.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3520440" y="2103120"/>
            <a:ext cx="2468880" cy="3291840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703320" y="2286000"/>
            <a:ext cx="2103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Reconnaissance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3703320" y="2834640"/>
            <a:ext cx="2103120" cy="2377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Host discovery, port/service scanning, and enum4linux domain &amp; SMB enumeration completed against the DC.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6217920" y="2103120"/>
            <a:ext cx="2468880" cy="3291840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400800" y="2286000"/>
            <a:ext cx="2103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Exploitation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6400800" y="2834640"/>
            <a:ext cx="2103120" cy="2377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Valid administrator credentials confirmed over WinRM using CrackMapExec.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8915400" y="2103120"/>
            <a:ext cx="2468880" cy="3291840"/>
          </a:xfrm>
          <a:prstGeom prst="rect">
            <a:avLst/>
          </a:prstGeom>
          <a:solidFill>
            <a:srgbClr val="F2F4F8"/>
          </a:solidFill>
          <a:ln w="12700">
            <a:solidFill>
              <a:srgbClr val="D7DD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9098280" y="2286000"/>
            <a:ext cx="21031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Vulnerability Scanning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9098280" y="2834640"/>
            <a:ext cx="2103120" cy="2377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GVM/OpenVAS installed, verified, and configured with scan targets — ready to run full assessments.</a:t>
            </a:r>
            <a:endParaRPr lang="en-US" sz="1150" dirty="0"/>
          </a:p>
        </p:txBody>
      </p:sp>
      <p:sp>
        <p:nvSpPr>
          <p:cNvPr id="17" name="Text 15"/>
          <p:cNvSpPr/>
          <p:nvPr/>
        </p:nvSpPr>
        <p:spPr>
          <a:xfrm>
            <a:off x="822960" y="576072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365760" y="6537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8503920" y="6537960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ACCB6000 — Advanced Cyber Security Lab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945</Words>
  <Application>Microsoft Office PowerPoint</Application>
  <PresentationFormat>Widescreen</PresentationFormat>
  <Paragraphs>129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Consolas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Stefania Mioara Ionescu</dc:creator>
  <cp:lastModifiedBy>Stefania Ionescu</cp:lastModifiedBy>
  <cp:revision>2</cp:revision>
  <dcterms:created xsi:type="dcterms:W3CDTF">2026-08-13T11:56:20Z</dcterms:created>
  <dcterms:modified xsi:type="dcterms:W3CDTF">2026-08-13T12:05:22Z</dcterms:modified>
</cp:coreProperties>
</file>