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09"/>
    <p:restoredTop sz="71842" autoAdjust="0"/>
  </p:normalViewPr>
  <p:slideViewPr>
    <p:cSldViewPr snapToGrid="0" snapToObjects="1">
      <p:cViewPr varScale="1">
        <p:scale>
          <a:sx n="105" d="100"/>
          <a:sy n="105" d="100"/>
        </p:scale>
        <p:origin x="387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11E10363-227B-5C46-BC1B-916C9DDF8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0D81000-8647-4A48-921C-4541CD9CF7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197E8E9-13FE-A340-9846-19E603C1B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dirty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47851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1/9/2020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730566" y="318448"/>
            <a:ext cx="780651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err="1" smtClean="0"/>
              <a:t>Ysgolion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fel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Sefydliadau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sy’n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Dysgu</a:t>
            </a:r>
            <a:r>
              <a:rPr lang="en-GB" sz="3200" b="1" dirty="0" smtClean="0"/>
              <a:t> (YSD)</a:t>
            </a:r>
            <a:endParaRPr lang="en-GB" sz="3200" b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86204" y="1313597"/>
            <a:ext cx="3500864" cy="3500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8781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05819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 smtClean="0"/>
              <a:t>Yn </a:t>
            </a:r>
            <a:r>
              <a:rPr lang="en-GB" sz="3200" b="1" dirty="0" err="1" smtClean="0"/>
              <a:t>ôl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adroddiad</a:t>
            </a:r>
            <a:r>
              <a:rPr lang="en-GB" sz="3200" b="1" dirty="0" smtClean="0"/>
              <a:t> OECD, </a:t>
            </a:r>
            <a:r>
              <a:rPr lang="en-GB" sz="3200" b="1" dirty="0" err="1" smtClean="0"/>
              <a:t>beth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mae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Cymru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yn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ei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wneud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yn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dda</a:t>
            </a:r>
            <a:r>
              <a:rPr lang="en-GB" sz="3200" b="1" dirty="0" smtClean="0"/>
              <a:t>, a </a:t>
            </a:r>
            <a:r>
              <a:rPr lang="en-GB" sz="3200" b="1" dirty="0" err="1" smtClean="0"/>
              <a:t>beth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ellir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ei</a:t>
            </a:r>
            <a:r>
              <a:rPr lang="en-GB" sz="3200" b="1" dirty="0" smtClean="0"/>
              <a:t> </a:t>
            </a:r>
            <a:r>
              <a:rPr lang="en-GB" sz="3200" b="1" dirty="0" err="1" smtClean="0"/>
              <a:t>wella</a:t>
            </a:r>
            <a:r>
              <a:rPr lang="en-GB" sz="3200" b="1" dirty="0" smtClean="0"/>
              <a:t>? </a:t>
            </a:r>
            <a:endParaRPr lang="en-GB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07177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Mynd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…</a:t>
            </a:r>
          </a:p>
          <a:p>
            <a:r>
              <a:rPr lang="en-GB" sz="2400" dirty="0" smtClean="0"/>
              <a:t>Mae </a:t>
            </a:r>
            <a:r>
              <a:rPr lang="en-GB" sz="2400" dirty="0" err="1" smtClean="0"/>
              <a:t>ymrwymiad</a:t>
            </a:r>
            <a:r>
              <a:rPr lang="en-GB" sz="2400" dirty="0" smtClean="0"/>
              <a:t> </a:t>
            </a:r>
            <a:r>
              <a:rPr lang="en-GB" sz="2400" dirty="0" err="1"/>
              <a:t>cryf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degwch</a:t>
            </a:r>
            <a:r>
              <a:rPr lang="en-GB" sz="2400" dirty="0"/>
              <a:t> a </a:t>
            </a:r>
            <a:r>
              <a:rPr lang="en-GB" sz="2400" dirty="0" err="1"/>
              <a:t>lles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ac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gweithredu</a:t>
            </a:r>
            <a:r>
              <a:rPr lang="en-GB" sz="2400" dirty="0"/>
              <a:t> </a:t>
            </a:r>
            <a:r>
              <a:rPr lang="en-GB" sz="2400" dirty="0" err="1"/>
              <a:t>polisïau</a:t>
            </a:r>
            <a:r>
              <a:rPr lang="en-GB" sz="2400" dirty="0"/>
              <a:t> </a:t>
            </a:r>
            <a:r>
              <a:rPr lang="en-GB" sz="2400" dirty="0" err="1"/>
              <a:t>amrywiol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y Grant </a:t>
            </a:r>
            <a:r>
              <a:rPr lang="en-GB" sz="2400" dirty="0" err="1"/>
              <a:t>Amddifadedd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a </a:t>
            </a:r>
            <a:r>
              <a:rPr lang="en-GB" sz="2400" dirty="0" err="1"/>
              <a:t>phrydau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 am </a:t>
            </a:r>
            <a:r>
              <a:rPr lang="en-GB" sz="2400" dirty="0" err="1"/>
              <a:t>ddim</a:t>
            </a:r>
            <a:r>
              <a:rPr lang="en-GB" sz="2400" dirty="0"/>
              <a:t> </a:t>
            </a:r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targedu</a:t>
            </a:r>
            <a:r>
              <a:rPr lang="en-GB" sz="2400" dirty="0"/>
              <a:t> </a:t>
            </a:r>
            <a:r>
              <a:rPr lang="en-GB" sz="2400" dirty="0" err="1"/>
              <a:t>heriau</a:t>
            </a:r>
            <a:r>
              <a:rPr lang="en-GB" sz="2400" dirty="0"/>
              <a:t> </a:t>
            </a:r>
            <a:r>
              <a:rPr lang="en-GB" sz="2400" dirty="0" err="1"/>
              <a:t>tegwch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system </a:t>
            </a:r>
            <a:r>
              <a:rPr lang="en-GB" sz="2400" dirty="0" err="1"/>
              <a:t>ysgolion</a:t>
            </a:r>
            <a:r>
              <a:rPr lang="en-GB" sz="2400" dirty="0"/>
              <a:t>.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5550" y="1507177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 smtClean="0"/>
              <a:t>Lle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wella</a:t>
            </a:r>
            <a:r>
              <a:rPr lang="en-GB" dirty="0" smtClean="0"/>
              <a:t>…</a:t>
            </a:r>
          </a:p>
          <a:p>
            <a:r>
              <a:rPr lang="en-GB" sz="2400" dirty="0" smtClean="0"/>
              <a:t>Mae </a:t>
            </a:r>
            <a:r>
              <a:rPr lang="en-GB" sz="2400" dirty="0" err="1" smtClean="0"/>
              <a:t>angen</a:t>
            </a:r>
            <a:r>
              <a:rPr lang="en-GB" sz="2400" dirty="0" smtClean="0"/>
              <a:t> </a:t>
            </a:r>
            <a:r>
              <a:rPr lang="en-GB" sz="2400" dirty="0" err="1" smtClean="0"/>
              <a:t>cyrraedd</a:t>
            </a:r>
            <a:r>
              <a:rPr lang="en-GB" sz="2400" dirty="0" smtClean="0"/>
              <a:t> </a:t>
            </a:r>
            <a:r>
              <a:rPr lang="en-GB" sz="2400" dirty="0" err="1"/>
              <a:t>dealltwriaeth</a:t>
            </a:r>
            <a:r>
              <a:rPr lang="en-GB" sz="2400" dirty="0"/>
              <a:t> </a:t>
            </a:r>
            <a:r>
              <a:rPr lang="en-GB" sz="2400" dirty="0" err="1"/>
              <a:t>gyffredin</a:t>
            </a:r>
            <a:r>
              <a:rPr lang="en-GB" sz="2400" dirty="0"/>
              <a:t> </a:t>
            </a:r>
            <a:r>
              <a:rPr lang="en-GB" sz="2400" dirty="0" err="1"/>
              <a:t>o'r</a:t>
            </a:r>
            <a:r>
              <a:rPr lang="en-GB" sz="2400" dirty="0"/>
              <a:t> </a:t>
            </a:r>
            <a:r>
              <a:rPr lang="en-GB" sz="2400" dirty="0" err="1" smtClean="0"/>
              <a:t>cysyniad</a:t>
            </a:r>
            <a:r>
              <a:rPr lang="en-GB" sz="2400" dirty="0" smtClean="0"/>
              <a:t> o les </a:t>
            </a:r>
            <a:r>
              <a:rPr lang="en-GB" sz="2400" dirty="0" err="1" smtClean="0"/>
              <a:t>disgyblion</a:t>
            </a:r>
            <a:r>
              <a:rPr lang="en-GB" sz="2400" dirty="0" smtClean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ystyried</a:t>
            </a:r>
            <a:r>
              <a:rPr lang="en-GB" sz="2400" dirty="0"/>
              <a:t> </a:t>
            </a:r>
            <a:r>
              <a:rPr lang="en-GB" sz="2400" dirty="0" err="1"/>
              <a:t>heriau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degwch</a:t>
            </a:r>
            <a:r>
              <a:rPr lang="en-GB" sz="2400" dirty="0"/>
              <a:t> a </a:t>
            </a:r>
            <a:r>
              <a:rPr lang="en-GB" sz="2400" dirty="0" err="1"/>
              <a:t>lles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950794" y="5208782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 smtClean="0"/>
              <a:t>Sut </a:t>
            </a:r>
            <a:r>
              <a:rPr lang="en-GB" sz="2000" b="1" dirty="0" err="1" smtClean="0"/>
              <a:t>mae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hyn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yn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berthnsol</a:t>
            </a:r>
            <a:r>
              <a:rPr lang="en-GB" sz="2000" b="1" dirty="0" smtClean="0"/>
              <a:t> </a:t>
            </a:r>
            <a:r>
              <a:rPr lang="en-GB" sz="2000" b="1" dirty="0" err="1"/>
              <a:t>i</a:t>
            </a:r>
            <a:r>
              <a:rPr lang="en-GB" sz="2000" b="1" dirty="0" err="1" smtClean="0"/>
              <a:t>’r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modiwl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hwn</a:t>
            </a:r>
            <a:r>
              <a:rPr lang="en-GB" sz="2000" b="1" dirty="0" smtClean="0"/>
              <a:t> – BLE </a:t>
            </a:r>
            <a:r>
              <a:rPr lang="en-GB" sz="2000" b="1" dirty="0" err="1" smtClean="0"/>
              <a:t>ydw</a:t>
            </a:r>
            <a:r>
              <a:rPr lang="en-GB" sz="2000" b="1" dirty="0" smtClean="0"/>
              <a:t> </a:t>
            </a:r>
            <a:r>
              <a:rPr lang="en-GB" sz="2000" b="1" dirty="0" err="1"/>
              <a:t>i</a:t>
            </a:r>
            <a:r>
              <a:rPr lang="en-GB" sz="2000" b="1" dirty="0" err="1" smtClean="0"/>
              <a:t>’n</a:t>
            </a:r>
            <a:r>
              <a:rPr lang="en-GB" sz="2000" b="1" dirty="0" smtClean="0"/>
              <a:t> </a:t>
            </a:r>
            <a:r>
              <a:rPr lang="en-GB" sz="2000" b="1" dirty="0" err="1" smtClean="0"/>
              <a:t>addysgu</a:t>
            </a:r>
            <a:r>
              <a:rPr lang="en-GB" sz="2000" b="1" dirty="0" smtClean="0"/>
              <a:t>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5509085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221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Yn </a:t>
            </a:r>
            <a:r>
              <a:rPr lang="en-GB" sz="3200" b="1" dirty="0" err="1"/>
              <a:t>ôl</a:t>
            </a:r>
            <a:r>
              <a:rPr lang="en-GB" sz="3200" b="1" dirty="0"/>
              <a:t> </a:t>
            </a:r>
            <a:r>
              <a:rPr lang="en-GB" sz="3200" b="1" dirty="0" err="1"/>
              <a:t>adroddiad</a:t>
            </a:r>
            <a:r>
              <a:rPr lang="en-GB" sz="3200" b="1" dirty="0"/>
              <a:t> OECD,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Cymru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wneud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dda</a:t>
            </a:r>
            <a:r>
              <a:rPr lang="en-GB" sz="3200" b="1" dirty="0"/>
              <a:t>, a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ellir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wella</a:t>
            </a:r>
            <a:r>
              <a:rPr lang="en-GB" sz="3200" b="1" dirty="0"/>
              <a:t>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370700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/>
              <a:t>Mynd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…</a:t>
            </a:r>
          </a:p>
          <a:p>
            <a:r>
              <a:rPr lang="en-GB" sz="2400" dirty="0" smtClean="0"/>
              <a:t>Un </a:t>
            </a:r>
            <a:r>
              <a:rPr lang="en-GB" sz="2400" dirty="0" err="1"/>
              <a:t>datblygiad</a:t>
            </a:r>
            <a:r>
              <a:rPr lang="en-GB" sz="2400" dirty="0"/>
              <a:t> </a:t>
            </a:r>
            <a:r>
              <a:rPr lang="en-GB" sz="2400" dirty="0" err="1"/>
              <a:t>cadarnhaol</a:t>
            </a:r>
            <a:r>
              <a:rPr lang="en-GB" sz="2400" dirty="0"/>
              <a:t> </a:t>
            </a:r>
            <a:r>
              <a:rPr lang="en-GB" sz="2400" dirty="0" err="1"/>
              <a:t>yw</a:t>
            </a:r>
            <a:r>
              <a:rPr lang="en-GB" sz="2400" dirty="0"/>
              <a:t> bod y </a:t>
            </a:r>
            <a:r>
              <a:rPr lang="en-GB" sz="2400" dirty="0" err="1"/>
              <a:t>gofynion</a:t>
            </a:r>
            <a:r>
              <a:rPr lang="en-GB" sz="2400" dirty="0"/>
              <a:t> </a:t>
            </a:r>
            <a:r>
              <a:rPr lang="en-GB" sz="2400" dirty="0" err="1"/>
              <a:t>achredu</a:t>
            </a:r>
            <a:r>
              <a:rPr lang="en-GB" sz="2400" dirty="0"/>
              <a:t> </a:t>
            </a:r>
            <a:r>
              <a:rPr lang="en-GB" sz="2400" dirty="0" err="1"/>
              <a:t>newydd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sefydliadau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uwch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cynnig</a:t>
            </a:r>
            <a:r>
              <a:rPr lang="en-GB" sz="2400" dirty="0"/>
              <a:t> </a:t>
            </a:r>
            <a:r>
              <a:rPr lang="en-GB" sz="2400" dirty="0" err="1"/>
              <a:t>rhaglenni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gychwynnol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athrawon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rhoi</a:t>
            </a:r>
            <a:r>
              <a:rPr lang="en-GB" sz="2400" dirty="0"/>
              <a:t> </a:t>
            </a:r>
            <a:r>
              <a:rPr lang="en-GB" sz="2400" dirty="0" err="1"/>
              <a:t>pwyslais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bartneriaethau</a:t>
            </a:r>
            <a:r>
              <a:rPr lang="en-GB" sz="2400" dirty="0"/>
              <a:t> </a:t>
            </a:r>
            <a:r>
              <a:rPr lang="en-GB" sz="2400" dirty="0" err="1"/>
              <a:t>gydag</a:t>
            </a:r>
            <a:r>
              <a:rPr lang="en-GB" sz="2400" dirty="0"/>
              <a:t> </a:t>
            </a:r>
            <a:r>
              <a:rPr lang="en-GB" sz="2400" dirty="0" err="1"/>
              <a:t>ysgolion</a:t>
            </a:r>
            <a:r>
              <a:rPr lang="en-GB" sz="24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370700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/>
              <a:t>Lle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…</a:t>
            </a:r>
          </a:p>
          <a:p>
            <a:r>
              <a:rPr lang="en-GB" sz="2400" dirty="0" err="1" smtClean="0"/>
              <a:t>Dylai</a:t>
            </a:r>
            <a:r>
              <a:rPr lang="en-GB" sz="2400" dirty="0" smtClean="0"/>
              <a:t> </a:t>
            </a:r>
            <a:r>
              <a:rPr lang="en-GB" sz="2400" dirty="0" err="1" smtClean="0"/>
              <a:t>ysgolion</a:t>
            </a:r>
            <a:r>
              <a:rPr lang="en-GB" sz="2400" dirty="0" smtClean="0"/>
              <a:t> </a:t>
            </a:r>
            <a:r>
              <a:rPr lang="en-GB" sz="2400" dirty="0" err="1" smtClean="0"/>
              <a:t>sefydlu</a:t>
            </a:r>
            <a:r>
              <a:rPr lang="en-GB" sz="2400" dirty="0" smtClean="0"/>
              <a:t> </a:t>
            </a:r>
            <a:r>
              <a:rPr lang="en-GB" sz="2400" dirty="0" err="1"/>
              <a:t>partneriaethau</a:t>
            </a:r>
            <a:r>
              <a:rPr lang="en-GB" sz="2400" dirty="0"/>
              <a:t> </a:t>
            </a:r>
            <a:r>
              <a:rPr lang="en-GB" sz="2400" dirty="0" err="1"/>
              <a:t>cynaliadwy</a:t>
            </a:r>
            <a:r>
              <a:rPr lang="en-GB" sz="2400" dirty="0"/>
              <a:t> â </a:t>
            </a:r>
            <a:r>
              <a:rPr lang="en-GB" sz="2400" dirty="0" err="1"/>
              <a:t>sefydliadau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athrawon</a:t>
            </a:r>
            <a:r>
              <a:rPr lang="en-GB" sz="2400" dirty="0"/>
              <a:t>. </a:t>
            </a:r>
            <a:r>
              <a:rPr lang="en-GB" sz="2400" dirty="0" err="1"/>
              <a:t>Dylai</a:t>
            </a:r>
            <a:r>
              <a:rPr lang="en-GB" sz="2400" dirty="0"/>
              <a:t> </a:t>
            </a:r>
            <a:r>
              <a:rPr lang="en-GB" sz="2400" dirty="0" err="1"/>
              <a:t>ysgolion</a:t>
            </a:r>
            <a:r>
              <a:rPr lang="en-GB" sz="2400" dirty="0"/>
              <a:t>, </a:t>
            </a:r>
            <a:r>
              <a:rPr lang="en-GB" sz="2400" dirty="0" err="1"/>
              <a:t>sefydliadau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uwch</a:t>
            </a:r>
            <a:r>
              <a:rPr lang="en-GB" sz="2400" dirty="0"/>
              <a:t>, consortia </a:t>
            </a:r>
            <a:r>
              <a:rPr lang="en-GB" sz="2400" dirty="0" err="1"/>
              <a:t>rhanbarthol</a:t>
            </a:r>
            <a:r>
              <a:rPr lang="en-GB" sz="2400" dirty="0"/>
              <a:t> a </a:t>
            </a:r>
            <a:r>
              <a:rPr lang="en-GB" sz="2400" dirty="0" err="1"/>
              <a:t>Llywodraeth</a:t>
            </a:r>
            <a:r>
              <a:rPr lang="en-GB" sz="2400" dirty="0"/>
              <a:t> </a:t>
            </a:r>
            <a:r>
              <a:rPr lang="en-GB" sz="2400" dirty="0" err="1"/>
              <a:t>Cymru</a:t>
            </a:r>
            <a:r>
              <a:rPr lang="en-GB" sz="2400" dirty="0"/>
              <a:t> </a:t>
            </a:r>
            <a:r>
              <a:rPr lang="en-GB" sz="2400" dirty="0" err="1"/>
              <a:t>barhau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fuddsoddi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prosiectau</a:t>
            </a:r>
            <a:r>
              <a:rPr lang="en-GB" sz="2400" dirty="0"/>
              <a:t> </a:t>
            </a:r>
            <a:r>
              <a:rPr lang="en-GB" sz="2400" dirty="0" err="1"/>
              <a:t>penodol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helpu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dulliau</a:t>
            </a:r>
            <a:r>
              <a:rPr lang="en-GB" sz="2400" dirty="0"/>
              <a:t> </a:t>
            </a:r>
            <a:r>
              <a:rPr lang="en-GB" sz="2400" dirty="0" err="1"/>
              <a:t>arloesol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fath</a:t>
            </a:r>
            <a:r>
              <a:rPr lang="en-GB" sz="2400" dirty="0"/>
              <a:t>. 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839337" y="5268035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Sut </a:t>
            </a:r>
            <a:r>
              <a:rPr lang="en-GB" sz="2000" b="1" dirty="0" err="1"/>
              <a:t>mae</a:t>
            </a:r>
            <a:r>
              <a:rPr lang="en-GB" sz="2000" b="1" dirty="0"/>
              <a:t> </a:t>
            </a:r>
            <a:r>
              <a:rPr lang="en-GB" sz="2000" b="1" dirty="0" err="1"/>
              <a:t>hyn</a:t>
            </a:r>
            <a:r>
              <a:rPr lang="en-GB" sz="2000" b="1" dirty="0"/>
              <a:t> </a:t>
            </a:r>
            <a:r>
              <a:rPr lang="en-GB" sz="2000" b="1" dirty="0" err="1"/>
              <a:t>yn</a:t>
            </a:r>
            <a:r>
              <a:rPr lang="en-GB" sz="2000" b="1" dirty="0"/>
              <a:t> </a:t>
            </a:r>
            <a:r>
              <a:rPr lang="en-GB" sz="2000" b="1" dirty="0" err="1"/>
              <a:t>berthnsol</a:t>
            </a:r>
            <a:r>
              <a:rPr lang="en-GB" sz="2000" b="1" dirty="0"/>
              <a:t> </a:t>
            </a:r>
            <a:r>
              <a:rPr lang="en-GB" sz="2000" b="1" dirty="0" err="1"/>
              <a:t>i’r</a:t>
            </a:r>
            <a:r>
              <a:rPr lang="en-GB" sz="2000" b="1" dirty="0"/>
              <a:t> </a:t>
            </a:r>
            <a:r>
              <a:rPr lang="en-GB" sz="2000" b="1" dirty="0" err="1"/>
              <a:t>modiwl</a:t>
            </a:r>
            <a:r>
              <a:rPr lang="en-GB" sz="2000" b="1" dirty="0"/>
              <a:t> </a:t>
            </a:r>
            <a:r>
              <a:rPr lang="en-GB" sz="2000" b="1" dirty="0" err="1"/>
              <a:t>hwn</a:t>
            </a:r>
            <a:r>
              <a:rPr lang="en-GB" sz="2000" b="1" dirty="0"/>
              <a:t> – BLE </a:t>
            </a:r>
            <a:r>
              <a:rPr lang="en-GB" sz="2000" b="1" dirty="0" err="1"/>
              <a:t>ydw</a:t>
            </a:r>
            <a:r>
              <a:rPr lang="en-GB" sz="2000" b="1" dirty="0"/>
              <a:t> </a:t>
            </a:r>
            <a:r>
              <a:rPr lang="en-GB" sz="2000" b="1" dirty="0" err="1"/>
              <a:t>i’n</a:t>
            </a:r>
            <a:r>
              <a:rPr lang="en-GB" sz="2000" b="1" dirty="0"/>
              <a:t> </a:t>
            </a:r>
            <a:r>
              <a:rPr lang="en-GB" sz="2000" b="1" dirty="0" err="1"/>
              <a:t>addysgu</a:t>
            </a:r>
            <a:r>
              <a:rPr lang="en-GB" sz="2000" b="1" dirty="0"/>
              <a:t>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354642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Yn </a:t>
            </a:r>
            <a:r>
              <a:rPr lang="en-GB" sz="3200" b="1" dirty="0" err="1"/>
              <a:t>ôl</a:t>
            </a:r>
            <a:r>
              <a:rPr lang="en-GB" sz="3200" b="1" dirty="0"/>
              <a:t> </a:t>
            </a:r>
            <a:r>
              <a:rPr lang="en-GB" sz="3200" b="1" dirty="0" err="1"/>
              <a:t>adroddiad</a:t>
            </a:r>
            <a:r>
              <a:rPr lang="en-GB" sz="3200" b="1" dirty="0"/>
              <a:t> OECD,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Cymru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wneud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dda</a:t>
            </a:r>
            <a:r>
              <a:rPr lang="en-GB" sz="3200" b="1" dirty="0"/>
              <a:t>, a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ellir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wella</a:t>
            </a:r>
            <a:r>
              <a:rPr lang="en-GB" sz="3200" b="1" dirty="0"/>
              <a:t>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271143"/>
            <a:ext cx="3886200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Mynd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…</a:t>
            </a:r>
          </a:p>
          <a:p>
            <a:r>
              <a:rPr lang="en-GB" sz="2400" dirty="0" smtClean="0"/>
              <a:t>Mae </a:t>
            </a:r>
            <a:r>
              <a:rPr lang="en-GB" sz="2400" dirty="0" err="1" smtClean="0"/>
              <a:t>nifer</a:t>
            </a:r>
            <a:r>
              <a:rPr lang="en-GB" sz="2400" dirty="0" smtClean="0"/>
              <a:t> </a:t>
            </a:r>
            <a:r>
              <a:rPr lang="en-GB" sz="2400" dirty="0"/>
              <a:t>o </a:t>
            </a:r>
            <a:r>
              <a:rPr lang="en-GB" sz="2400" dirty="0" err="1"/>
              <a:t>wahanol</a:t>
            </a:r>
            <a:r>
              <a:rPr lang="en-GB" sz="2400" dirty="0"/>
              <a:t> </a:t>
            </a:r>
            <a:r>
              <a:rPr lang="en-GB" sz="2400" dirty="0" err="1" smtClean="0"/>
              <a:t>fesurau</a:t>
            </a:r>
            <a:r>
              <a:rPr lang="en-GB" sz="2400" dirty="0" smtClean="0"/>
              <a:t> </a:t>
            </a:r>
            <a:r>
              <a:rPr lang="en-GB" sz="2400" dirty="0" err="1" smtClean="0"/>
              <a:t>asesu</a:t>
            </a:r>
            <a:r>
              <a:rPr lang="en-GB" sz="2400" dirty="0" smtClean="0"/>
              <a:t> a </a:t>
            </a:r>
            <a:r>
              <a:rPr lang="en-GB" sz="2400" dirty="0" err="1" smtClean="0"/>
              <a:t>hunan-werthuso</a:t>
            </a:r>
            <a:r>
              <a:rPr lang="en-GB" sz="2400" dirty="0" smtClean="0"/>
              <a:t> </a:t>
            </a:r>
            <a:r>
              <a:rPr lang="en-GB" sz="2400" dirty="0" err="1" smtClean="0"/>
              <a:t>ysgolion</a:t>
            </a:r>
            <a:r>
              <a:rPr lang="en-GB" sz="2400" dirty="0" smtClean="0"/>
              <a:t> </a:t>
            </a:r>
            <a:r>
              <a:rPr lang="en-GB" sz="2400" dirty="0"/>
              <a:t>a </a:t>
            </a:r>
            <a:r>
              <a:rPr lang="en-GB" sz="2400" dirty="0" err="1"/>
              <a:t>gyflwynwyd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 smtClean="0"/>
              <a:t>ddiweddar</a:t>
            </a:r>
            <a:r>
              <a:rPr lang="en-GB" sz="2400" dirty="0" smtClean="0"/>
              <a:t> </a:t>
            </a:r>
            <a:r>
              <a:rPr lang="en-GB" sz="2400" dirty="0" err="1" smtClean="0"/>
              <a:t>wedi</a:t>
            </a:r>
            <a:r>
              <a:rPr lang="en-GB" sz="2400" dirty="0" smtClean="0"/>
              <a:t> </a:t>
            </a:r>
            <a:r>
              <a:rPr lang="en-GB" sz="2400" dirty="0" err="1"/>
              <a:t>helpu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roi</a:t>
            </a:r>
            <a:r>
              <a:rPr lang="en-GB" sz="2400" dirty="0"/>
              <a:t> 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canolog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ddysg</a:t>
            </a:r>
            <a:r>
              <a:rPr lang="en-GB" sz="2400" dirty="0"/>
              <a:t> </a:t>
            </a:r>
            <a:r>
              <a:rPr lang="en-GB" sz="2400" dirty="0" err="1"/>
              <a:t>disgyblion</a:t>
            </a:r>
            <a:r>
              <a:rPr lang="en-GB" sz="2400" dirty="0"/>
              <a:t>. 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1999" y="1216723"/>
            <a:ext cx="4132713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Lle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…</a:t>
            </a:r>
          </a:p>
          <a:p>
            <a:r>
              <a:rPr lang="en-GB" sz="2400" dirty="0"/>
              <a:t>Yn </a:t>
            </a:r>
            <a:r>
              <a:rPr lang="en-GB" sz="2400" dirty="0" err="1"/>
              <a:t>groes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arfer</a:t>
            </a:r>
            <a:r>
              <a:rPr lang="en-GB" sz="2400" dirty="0"/>
              <a:t> </a:t>
            </a:r>
            <a:r>
              <a:rPr lang="en-GB" sz="2400" dirty="0" err="1"/>
              <a:t>cyffredin</a:t>
            </a:r>
            <a:r>
              <a:rPr lang="en-GB" sz="2400" dirty="0"/>
              <a:t> </a:t>
            </a:r>
            <a:r>
              <a:rPr lang="en-GB" sz="2400" dirty="0" err="1"/>
              <a:t>mewn</a:t>
            </a:r>
            <a:r>
              <a:rPr lang="en-GB" sz="2400" dirty="0"/>
              <a:t> </a:t>
            </a:r>
            <a:r>
              <a:rPr lang="en-GB" sz="2400" dirty="0" err="1"/>
              <a:t>llawer</a:t>
            </a:r>
            <a:r>
              <a:rPr lang="en-GB" sz="2400" dirty="0"/>
              <a:t> o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, </a:t>
            </a:r>
            <a:r>
              <a:rPr lang="en-GB" sz="2400" dirty="0" err="1"/>
              <a:t>dylai</a:t>
            </a:r>
            <a:r>
              <a:rPr lang="en-GB" sz="2400" dirty="0"/>
              <a:t> </a:t>
            </a:r>
            <a:r>
              <a:rPr lang="en-GB" sz="2400" dirty="0" err="1"/>
              <a:t>hunanwerthusiadau</a:t>
            </a:r>
            <a:r>
              <a:rPr lang="en-GB" sz="2400" dirty="0"/>
              <a:t> </a:t>
            </a:r>
            <a:r>
              <a:rPr lang="en-GB" sz="2400" dirty="0" err="1"/>
              <a:t>hefyd</a:t>
            </a:r>
            <a:r>
              <a:rPr lang="en-GB" sz="2400" dirty="0"/>
              <a:t> </a:t>
            </a:r>
            <a:r>
              <a:rPr lang="en-GB" sz="2400" dirty="0" err="1"/>
              <a:t>ymgysylltu</a:t>
            </a:r>
            <a:r>
              <a:rPr lang="en-GB" sz="2400" dirty="0"/>
              <a:t> â </a:t>
            </a:r>
            <a:r>
              <a:rPr lang="en-GB" sz="2400" dirty="0" err="1"/>
              <a:t>chymuned</a:t>
            </a:r>
            <a:r>
              <a:rPr lang="en-GB" sz="2400" dirty="0"/>
              <a:t> </a:t>
            </a:r>
            <a:r>
              <a:rPr lang="en-GB" sz="2400" dirty="0" err="1"/>
              <a:t>ehangach</a:t>
            </a:r>
            <a:r>
              <a:rPr lang="en-GB" sz="2400" dirty="0"/>
              <a:t> </a:t>
            </a:r>
            <a:r>
              <a:rPr lang="en-GB" sz="2400" dirty="0" err="1"/>
              <a:t>yr</a:t>
            </a:r>
            <a:r>
              <a:rPr lang="en-GB" sz="2400" dirty="0"/>
              <a:t> </a:t>
            </a:r>
            <a:r>
              <a:rPr lang="en-GB" sz="2400" dirty="0" err="1"/>
              <a:t>ysgol</a:t>
            </a:r>
            <a:r>
              <a:rPr lang="en-GB" sz="2400" dirty="0"/>
              <a:t>,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gynnwys</a:t>
            </a:r>
            <a:r>
              <a:rPr lang="en-GB" sz="2400" dirty="0"/>
              <a:t> </a:t>
            </a:r>
            <a:r>
              <a:rPr lang="en-GB" sz="2400" dirty="0" err="1"/>
              <a:t>llywodraethwyr</a:t>
            </a:r>
            <a:r>
              <a:rPr lang="en-GB" sz="2400" dirty="0"/>
              <a:t> </a:t>
            </a:r>
            <a:r>
              <a:rPr lang="en-GB" sz="2400" dirty="0" err="1"/>
              <a:t>ysgolion</a:t>
            </a:r>
            <a:r>
              <a:rPr lang="en-GB" sz="2400" dirty="0"/>
              <a:t>, </a:t>
            </a:r>
            <a:r>
              <a:rPr lang="en-GB" sz="2400" dirty="0" err="1"/>
              <a:t>rhieni</a:t>
            </a:r>
            <a:r>
              <a:rPr lang="en-GB" sz="2400" dirty="0"/>
              <a:t> ac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, </a:t>
            </a:r>
            <a:r>
              <a:rPr lang="en-GB" sz="2400" dirty="0" err="1"/>
              <a:t>er</a:t>
            </a:r>
            <a:r>
              <a:rPr lang="en-GB" sz="2400" dirty="0"/>
              <a:t> </a:t>
            </a:r>
            <a:r>
              <a:rPr lang="en-GB" sz="2400" dirty="0" err="1"/>
              <a:t>mwyn</a:t>
            </a:r>
            <a:r>
              <a:rPr lang="en-GB" sz="2400" dirty="0"/>
              <a:t> </a:t>
            </a:r>
            <a:r>
              <a:rPr lang="en-GB" sz="2400" dirty="0" err="1"/>
              <a:t>nodi</a:t>
            </a:r>
            <a:r>
              <a:rPr lang="en-GB" sz="2400" dirty="0"/>
              <a:t> </a:t>
            </a:r>
            <a:r>
              <a:rPr lang="en-GB" sz="2400" dirty="0" err="1"/>
              <a:t>cryfderau</a:t>
            </a:r>
            <a:r>
              <a:rPr lang="en-GB" sz="2400" dirty="0"/>
              <a:t>, </a:t>
            </a:r>
            <a:r>
              <a:rPr lang="en-GB" sz="2400" dirty="0" err="1"/>
              <a:t>heriau</a:t>
            </a:r>
            <a:r>
              <a:rPr lang="en-GB" sz="2400" dirty="0"/>
              <a:t> a </a:t>
            </a:r>
            <a:r>
              <a:rPr lang="en-GB" sz="2400" dirty="0" err="1"/>
              <a:t>blaenoriaethau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gwella</a:t>
            </a:r>
            <a:r>
              <a:rPr lang="en-GB" sz="2400" dirty="0"/>
              <a:t>. 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839336" y="5290781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Sut </a:t>
            </a:r>
            <a:r>
              <a:rPr lang="en-GB" sz="2000" b="1" dirty="0" err="1"/>
              <a:t>mae</a:t>
            </a:r>
            <a:r>
              <a:rPr lang="en-GB" sz="2000" b="1" dirty="0"/>
              <a:t> </a:t>
            </a:r>
            <a:r>
              <a:rPr lang="en-GB" sz="2000" b="1" dirty="0" err="1"/>
              <a:t>hyn</a:t>
            </a:r>
            <a:r>
              <a:rPr lang="en-GB" sz="2000" b="1" dirty="0"/>
              <a:t> </a:t>
            </a:r>
            <a:r>
              <a:rPr lang="en-GB" sz="2000" b="1" dirty="0" err="1"/>
              <a:t>yn</a:t>
            </a:r>
            <a:r>
              <a:rPr lang="en-GB" sz="2000" b="1" dirty="0"/>
              <a:t> </a:t>
            </a:r>
            <a:r>
              <a:rPr lang="en-GB" sz="2000" b="1" dirty="0" err="1"/>
              <a:t>berthnsol</a:t>
            </a:r>
            <a:r>
              <a:rPr lang="en-GB" sz="2000" b="1" dirty="0"/>
              <a:t> </a:t>
            </a:r>
            <a:r>
              <a:rPr lang="en-GB" sz="2000" b="1" dirty="0" err="1"/>
              <a:t>i’r</a:t>
            </a:r>
            <a:r>
              <a:rPr lang="en-GB" sz="2000" b="1" dirty="0"/>
              <a:t> </a:t>
            </a:r>
            <a:r>
              <a:rPr lang="en-GB" sz="2000" b="1" dirty="0" err="1"/>
              <a:t>modiwl</a:t>
            </a:r>
            <a:r>
              <a:rPr lang="en-GB" sz="2000" b="1" dirty="0"/>
              <a:t> </a:t>
            </a:r>
            <a:r>
              <a:rPr lang="en-GB" sz="2000" b="1" dirty="0" err="1"/>
              <a:t>hwn</a:t>
            </a:r>
            <a:r>
              <a:rPr lang="en-GB" sz="2000" b="1" dirty="0"/>
              <a:t> – BLE </a:t>
            </a:r>
            <a:r>
              <a:rPr lang="en-GB" sz="2000" b="1" dirty="0" err="1"/>
              <a:t>ydw</a:t>
            </a:r>
            <a:r>
              <a:rPr lang="en-GB" sz="2000" b="1" dirty="0"/>
              <a:t> </a:t>
            </a:r>
            <a:r>
              <a:rPr lang="en-GB" sz="2000" b="1" dirty="0" err="1"/>
              <a:t>i’n</a:t>
            </a:r>
            <a:r>
              <a:rPr lang="en-GB" sz="2000" b="1" dirty="0"/>
              <a:t> </a:t>
            </a:r>
            <a:r>
              <a:rPr lang="en-GB" sz="2000" b="1" dirty="0" err="1"/>
              <a:t>addysgu</a:t>
            </a:r>
            <a:r>
              <a:rPr lang="en-GB" sz="2000" b="1" dirty="0"/>
              <a:t>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3597064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221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Yn </a:t>
            </a:r>
            <a:r>
              <a:rPr lang="en-GB" sz="3200" b="1" dirty="0" err="1"/>
              <a:t>ôl</a:t>
            </a:r>
            <a:r>
              <a:rPr lang="en-GB" sz="3200" b="1" dirty="0"/>
              <a:t> </a:t>
            </a:r>
            <a:r>
              <a:rPr lang="en-GB" sz="3200" b="1" dirty="0" err="1"/>
              <a:t>adroddiad</a:t>
            </a:r>
            <a:r>
              <a:rPr lang="en-GB" sz="3200" b="1" dirty="0"/>
              <a:t> OECD,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Cymru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wneud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dda</a:t>
            </a:r>
            <a:r>
              <a:rPr lang="en-GB" sz="3200" b="1" dirty="0"/>
              <a:t>, a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ellir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wella</a:t>
            </a:r>
            <a:r>
              <a:rPr lang="en-GB" sz="3200" b="1" dirty="0"/>
              <a:t>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39022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/>
              <a:t>Mynd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…</a:t>
            </a:r>
          </a:p>
          <a:p>
            <a:r>
              <a:rPr lang="en-GB" sz="2400" dirty="0" err="1"/>
              <a:t>Yng</a:t>
            </a:r>
            <a:r>
              <a:rPr lang="en-GB" sz="2400" dirty="0"/>
              <a:t> </a:t>
            </a:r>
            <a:r>
              <a:rPr lang="en-GB" sz="2400" dirty="0" err="1"/>
              <a:t>Nghymru</a:t>
            </a:r>
            <a:r>
              <a:rPr lang="en-GB" sz="2400" dirty="0"/>
              <a:t>,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cyd-destun</a:t>
            </a:r>
            <a:r>
              <a:rPr lang="en-GB" sz="2400" dirty="0"/>
              <a:t> </a:t>
            </a:r>
            <a:r>
              <a:rPr lang="en-GB" sz="2400" dirty="0" err="1"/>
              <a:t>sefydliadau</a:t>
            </a:r>
            <a:r>
              <a:rPr lang="en-GB" sz="2400" dirty="0"/>
              <a:t>, </a:t>
            </a:r>
            <a:r>
              <a:rPr lang="en-GB" sz="2400" dirty="0" err="1"/>
              <a:t>polisïau</a:t>
            </a:r>
            <a:r>
              <a:rPr lang="en-GB" sz="2400" dirty="0"/>
              <a:t> a </a:t>
            </a:r>
            <a:r>
              <a:rPr lang="en-GB" sz="2400" dirty="0" err="1"/>
              <a:t>chymdeithas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ffafriol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ddiwygio</a:t>
            </a:r>
            <a:r>
              <a:rPr lang="en-GB" sz="2400" dirty="0"/>
              <a:t> </a:t>
            </a:r>
            <a:r>
              <a:rPr lang="en-GB" sz="2400" dirty="0" err="1"/>
              <a:t>addysg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raddfa</a:t>
            </a:r>
            <a:r>
              <a:rPr lang="en-GB" sz="2400" dirty="0"/>
              <a:t> </a:t>
            </a:r>
            <a:r>
              <a:rPr lang="en-GB" sz="2400" dirty="0" err="1"/>
              <a:t>fawr</a:t>
            </a:r>
            <a:r>
              <a:rPr lang="en-GB" sz="2400" dirty="0"/>
              <a:t>, ac </a:t>
            </a:r>
            <a:r>
              <a:rPr lang="en-GB" sz="2400" dirty="0" err="1"/>
              <a:t>mae</a:t>
            </a:r>
            <a:r>
              <a:rPr lang="en-GB" sz="2400" dirty="0"/>
              <a:t> </a:t>
            </a:r>
            <a:r>
              <a:rPr lang="en-GB" sz="2400" dirty="0" err="1"/>
              <a:t>ystod</a:t>
            </a:r>
            <a:r>
              <a:rPr lang="en-GB" sz="2400" dirty="0"/>
              <a:t> </a:t>
            </a:r>
            <a:r>
              <a:rPr lang="en-GB" sz="2400" dirty="0" err="1"/>
              <a:t>eang</a:t>
            </a:r>
            <a:r>
              <a:rPr lang="en-GB" sz="2400" dirty="0"/>
              <a:t> o </a:t>
            </a:r>
            <a:r>
              <a:rPr lang="en-GB" sz="2400" dirty="0" err="1"/>
              <a:t>randdeiliaid</a:t>
            </a:r>
            <a:r>
              <a:rPr lang="en-GB" sz="2400" dirty="0"/>
              <a:t> o bob </a:t>
            </a:r>
            <a:r>
              <a:rPr lang="en-GB" sz="2400" dirty="0" err="1"/>
              <a:t>lefel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system </a:t>
            </a:r>
            <a:r>
              <a:rPr lang="en-GB" sz="2400" dirty="0" err="1"/>
              <a:t>wedi</a:t>
            </a:r>
            <a:r>
              <a:rPr lang="en-GB" sz="2400" dirty="0"/>
              <a:t> bod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rhan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gwaith</a:t>
            </a:r>
            <a:r>
              <a:rPr lang="en-GB" sz="2400" dirty="0"/>
              <a:t> o </a:t>
            </a:r>
            <a:r>
              <a:rPr lang="en-GB" sz="2400" dirty="0" err="1"/>
              <a:t>lunio’r</a:t>
            </a:r>
            <a:r>
              <a:rPr lang="en-GB" sz="2400" dirty="0"/>
              <a:t> broses.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39022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/>
              <a:t>Lle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…</a:t>
            </a:r>
          </a:p>
          <a:p>
            <a:r>
              <a:rPr lang="en-GB" sz="2400" dirty="0" err="1" smtClean="0"/>
              <a:t>Dylai</a:t>
            </a:r>
            <a:r>
              <a:rPr lang="en-GB" sz="2400" dirty="0" smtClean="0"/>
              <a:t> </a:t>
            </a:r>
            <a:r>
              <a:rPr lang="en-GB" sz="2400" dirty="0" err="1"/>
              <a:t>Cymru</a:t>
            </a:r>
            <a:r>
              <a:rPr lang="en-GB" sz="2400" dirty="0"/>
              <a:t> </a:t>
            </a:r>
            <a:r>
              <a:rPr lang="en-GB" sz="2400" dirty="0" err="1"/>
              <a:t>sicrhau</a:t>
            </a:r>
            <a:r>
              <a:rPr lang="en-GB" sz="2400" dirty="0"/>
              <a:t> bod </a:t>
            </a:r>
            <a:r>
              <a:rPr lang="en-GB" sz="2400" dirty="0" err="1"/>
              <a:t>ei</a:t>
            </a:r>
            <a:r>
              <a:rPr lang="en-GB" sz="2400" dirty="0"/>
              <a:t> </a:t>
            </a:r>
            <a:r>
              <a:rPr lang="en-GB" sz="2400" dirty="0" err="1"/>
              <a:t>threfniadau</a:t>
            </a:r>
            <a:r>
              <a:rPr lang="en-GB" sz="2400" dirty="0"/>
              <a:t> </a:t>
            </a:r>
            <a:r>
              <a:rPr lang="en-GB" sz="2400" dirty="0" err="1"/>
              <a:t>llywodraethu'n</a:t>
            </a:r>
            <a:r>
              <a:rPr lang="en-GB" sz="2400" dirty="0"/>
              <a:t> </a:t>
            </a:r>
            <a:r>
              <a:rPr lang="en-GB" sz="2400" dirty="0" err="1"/>
              <a:t>galluogi</a:t>
            </a:r>
            <a:r>
              <a:rPr lang="en-GB" sz="2400" dirty="0"/>
              <a:t> </a:t>
            </a:r>
            <a:r>
              <a:rPr lang="en-GB" sz="2400" b="1" u="sng" dirty="0" err="1"/>
              <a:t>holl</a:t>
            </a:r>
            <a:r>
              <a:rPr lang="en-GB" sz="2400" dirty="0"/>
              <a:t> </a:t>
            </a:r>
            <a:r>
              <a:rPr lang="en-GB" sz="2400" dirty="0" err="1"/>
              <a:t>ysgolion</a:t>
            </a:r>
            <a:r>
              <a:rPr lang="en-GB" sz="2400" dirty="0"/>
              <a:t> </a:t>
            </a:r>
            <a:r>
              <a:rPr lang="en-GB" sz="2400" dirty="0" err="1"/>
              <a:t>Cymru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ddatblygu</a:t>
            </a:r>
            <a:r>
              <a:rPr lang="en-GB" sz="2400" dirty="0"/>
              <a:t> </a:t>
            </a:r>
            <a:r>
              <a:rPr lang="en-GB" sz="2400" dirty="0" err="1"/>
              <a:t>fel</a:t>
            </a:r>
            <a:r>
              <a:rPr lang="en-GB" sz="2400" dirty="0"/>
              <a:t> </a:t>
            </a:r>
            <a:r>
              <a:rPr lang="en-GB" sz="2400" dirty="0" err="1"/>
              <a:t>sefydliadau</a:t>
            </a:r>
            <a:r>
              <a:rPr lang="en-GB" sz="2400" dirty="0"/>
              <a:t> </a:t>
            </a:r>
            <a:r>
              <a:rPr lang="en-GB" sz="2400" dirty="0" err="1"/>
              <a:t>sy'n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ac </a:t>
            </a:r>
            <a:r>
              <a:rPr lang="en-GB" sz="2400" dirty="0" err="1"/>
              <a:t>felly'n</a:t>
            </a:r>
            <a:r>
              <a:rPr lang="en-GB" sz="2400" dirty="0"/>
              <a:t> </a:t>
            </a:r>
            <a:r>
              <a:rPr lang="en-GB" sz="2400" dirty="0" err="1"/>
              <a:t>ymateb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anghenion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ac </a:t>
            </a:r>
            <a:r>
              <a:rPr lang="en-GB" sz="2400" dirty="0" err="1"/>
              <a:t>anghenion</a:t>
            </a:r>
            <a:r>
              <a:rPr lang="en-GB" sz="2400" dirty="0"/>
              <a:t> </a:t>
            </a:r>
            <a:r>
              <a:rPr lang="en-GB" sz="2400" dirty="0" err="1"/>
              <a:t>eraill</a:t>
            </a:r>
            <a:r>
              <a:rPr lang="en-GB" sz="2400" dirty="0"/>
              <a:t> </a:t>
            </a:r>
            <a:r>
              <a:rPr lang="en-GB" sz="2400" dirty="0" err="1"/>
              <a:t>eu</a:t>
            </a:r>
            <a:r>
              <a:rPr lang="en-GB" sz="2400" dirty="0"/>
              <a:t> </a:t>
            </a:r>
            <a:r>
              <a:rPr lang="en-GB" sz="2400" b="1" u="sng" dirty="0" err="1"/>
              <a:t>holl</a:t>
            </a:r>
            <a:r>
              <a:rPr lang="en-GB" sz="2400" b="1" u="sng" dirty="0"/>
              <a:t> </a:t>
            </a:r>
            <a:r>
              <a:rPr lang="en-GB" sz="2400" dirty="0" err="1"/>
              <a:t>ddisgyblion</a:t>
            </a:r>
            <a:r>
              <a:rPr lang="en-GB" sz="2400" dirty="0"/>
              <a:t>. </a:t>
            </a:r>
            <a:endParaRPr lang="en-GB" sz="2400" dirty="0" smtClean="0"/>
          </a:p>
        </p:txBody>
      </p:sp>
      <p:sp>
        <p:nvSpPr>
          <p:cNvPr id="5" name="TextBox 4"/>
          <p:cNvSpPr txBox="1"/>
          <p:nvPr/>
        </p:nvSpPr>
        <p:spPr>
          <a:xfrm>
            <a:off x="950794" y="5167951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Sut </a:t>
            </a:r>
            <a:r>
              <a:rPr lang="en-GB" sz="2000" b="1" dirty="0" err="1"/>
              <a:t>mae</a:t>
            </a:r>
            <a:r>
              <a:rPr lang="en-GB" sz="2000" b="1" dirty="0"/>
              <a:t> </a:t>
            </a:r>
            <a:r>
              <a:rPr lang="en-GB" sz="2000" b="1" dirty="0" err="1"/>
              <a:t>hyn</a:t>
            </a:r>
            <a:r>
              <a:rPr lang="en-GB" sz="2000" b="1" dirty="0"/>
              <a:t> </a:t>
            </a:r>
            <a:r>
              <a:rPr lang="en-GB" sz="2000" b="1" dirty="0" err="1"/>
              <a:t>yn</a:t>
            </a:r>
            <a:r>
              <a:rPr lang="en-GB" sz="2000" b="1" dirty="0"/>
              <a:t> </a:t>
            </a:r>
            <a:r>
              <a:rPr lang="en-GB" sz="2000" b="1" dirty="0" err="1"/>
              <a:t>berthnsol</a:t>
            </a:r>
            <a:r>
              <a:rPr lang="en-GB" sz="2000" b="1" dirty="0"/>
              <a:t> </a:t>
            </a:r>
            <a:r>
              <a:rPr lang="en-GB" sz="2000" b="1" dirty="0" err="1"/>
              <a:t>i’r</a:t>
            </a:r>
            <a:r>
              <a:rPr lang="en-GB" sz="2000" b="1" dirty="0"/>
              <a:t> </a:t>
            </a:r>
            <a:r>
              <a:rPr lang="en-GB" sz="2000" b="1" dirty="0" err="1"/>
              <a:t>modiwl</a:t>
            </a:r>
            <a:r>
              <a:rPr lang="en-GB" sz="2000" b="1" dirty="0"/>
              <a:t> </a:t>
            </a:r>
            <a:r>
              <a:rPr lang="en-GB" sz="2000" b="1" dirty="0" err="1"/>
              <a:t>hwn</a:t>
            </a:r>
            <a:r>
              <a:rPr lang="en-GB" sz="2000" b="1" dirty="0"/>
              <a:t> – BLE </a:t>
            </a:r>
            <a:r>
              <a:rPr lang="en-GB" sz="2000" b="1" dirty="0" err="1"/>
              <a:t>ydw</a:t>
            </a:r>
            <a:r>
              <a:rPr lang="en-GB" sz="2000" b="1" dirty="0"/>
              <a:t> </a:t>
            </a:r>
            <a:r>
              <a:rPr lang="en-GB" sz="2000" b="1" dirty="0" err="1"/>
              <a:t>i’n</a:t>
            </a:r>
            <a:r>
              <a:rPr lang="en-GB" sz="2000" b="1" dirty="0"/>
              <a:t> </a:t>
            </a:r>
            <a:r>
              <a:rPr lang="en-GB" sz="2000" b="1" dirty="0" err="1"/>
              <a:t>addysgu</a:t>
            </a:r>
            <a:r>
              <a:rPr lang="en-GB" sz="2000" b="1" dirty="0"/>
              <a:t>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594259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142212"/>
            <a:ext cx="7886700" cy="1325563"/>
          </a:xfrm>
        </p:spPr>
        <p:txBody>
          <a:bodyPr>
            <a:normAutofit/>
          </a:bodyPr>
          <a:lstStyle/>
          <a:p>
            <a:r>
              <a:rPr lang="en-GB" sz="3200" b="1" dirty="0"/>
              <a:t>Yn </a:t>
            </a:r>
            <a:r>
              <a:rPr lang="en-GB" sz="3200" b="1" dirty="0" err="1"/>
              <a:t>ôl</a:t>
            </a:r>
            <a:r>
              <a:rPr lang="en-GB" sz="3200" b="1" dirty="0"/>
              <a:t> </a:t>
            </a:r>
            <a:r>
              <a:rPr lang="en-GB" sz="3200" b="1" dirty="0" err="1"/>
              <a:t>adroddiad</a:t>
            </a:r>
            <a:r>
              <a:rPr lang="en-GB" sz="3200" b="1" dirty="0"/>
              <a:t> OECD,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mae</a:t>
            </a:r>
            <a:r>
              <a:rPr lang="en-GB" sz="3200" b="1" dirty="0"/>
              <a:t> </a:t>
            </a:r>
            <a:r>
              <a:rPr lang="en-GB" sz="3200" b="1" dirty="0" err="1"/>
              <a:t>Cymru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wneud</a:t>
            </a:r>
            <a:r>
              <a:rPr lang="en-GB" sz="3200" b="1" dirty="0"/>
              <a:t> </a:t>
            </a:r>
            <a:r>
              <a:rPr lang="en-GB" sz="3200" b="1" dirty="0" err="1"/>
              <a:t>yn</a:t>
            </a:r>
            <a:r>
              <a:rPr lang="en-GB" sz="3200" b="1" dirty="0"/>
              <a:t> </a:t>
            </a:r>
            <a:r>
              <a:rPr lang="en-GB" sz="3200" b="1" dirty="0" err="1"/>
              <a:t>dda</a:t>
            </a:r>
            <a:r>
              <a:rPr lang="en-GB" sz="3200" b="1" dirty="0"/>
              <a:t>, a </a:t>
            </a:r>
            <a:r>
              <a:rPr lang="en-GB" sz="3200" b="1" dirty="0" err="1"/>
              <a:t>beth</a:t>
            </a:r>
            <a:r>
              <a:rPr lang="en-GB" sz="3200" b="1" dirty="0"/>
              <a:t> </a:t>
            </a:r>
            <a:r>
              <a:rPr lang="en-GB" sz="3200" b="1" dirty="0" err="1"/>
              <a:t>ellir</a:t>
            </a:r>
            <a:r>
              <a:rPr lang="en-GB" sz="3200" b="1" dirty="0"/>
              <a:t> </a:t>
            </a:r>
            <a:r>
              <a:rPr lang="en-GB" sz="3200" b="1" dirty="0" err="1"/>
              <a:t>ei</a:t>
            </a:r>
            <a:r>
              <a:rPr lang="en-GB" sz="3200" b="1" dirty="0"/>
              <a:t> </a:t>
            </a:r>
            <a:r>
              <a:rPr lang="en-GB" sz="3200" b="1" dirty="0" err="1"/>
              <a:t>wella</a:t>
            </a:r>
            <a:r>
              <a:rPr lang="en-GB" sz="3200" b="1" dirty="0"/>
              <a:t>?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539022"/>
            <a:ext cx="3886200" cy="4351338"/>
          </a:xfrm>
        </p:spPr>
        <p:txBody>
          <a:bodyPr>
            <a:normAutofit/>
          </a:bodyPr>
          <a:lstStyle/>
          <a:p>
            <a:r>
              <a:rPr lang="en-GB" dirty="0"/>
              <a:t>Mynd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dda</a:t>
            </a:r>
            <a:r>
              <a:rPr lang="en-GB" dirty="0"/>
              <a:t>…</a:t>
            </a:r>
          </a:p>
          <a:p>
            <a:r>
              <a:rPr lang="en-GB" sz="2400" dirty="0" smtClean="0"/>
              <a:t>System </a:t>
            </a:r>
            <a:r>
              <a:rPr lang="en-GB" sz="2400" dirty="0" err="1"/>
              <a:t>newydd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anghenion</a:t>
            </a:r>
            <a:r>
              <a:rPr lang="en-GB" sz="2400" dirty="0"/>
              <a:t> </a:t>
            </a:r>
            <a:r>
              <a:rPr lang="en-GB" sz="2400" dirty="0" err="1"/>
              <a:t>dysgu</a:t>
            </a:r>
            <a:r>
              <a:rPr lang="en-GB" sz="2400" dirty="0"/>
              <a:t> </a:t>
            </a:r>
            <a:r>
              <a:rPr lang="en-GB" sz="2400" dirty="0" err="1"/>
              <a:t>ychwanegol</a:t>
            </a:r>
            <a:r>
              <a:rPr lang="en-GB" sz="2400" dirty="0"/>
              <a:t> (ADY) </a:t>
            </a:r>
            <a:endParaRPr lang="en-GB" sz="2400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49" y="1539022"/>
            <a:ext cx="4132713" cy="4351338"/>
          </a:xfrm>
        </p:spPr>
        <p:txBody>
          <a:bodyPr>
            <a:normAutofit/>
          </a:bodyPr>
          <a:lstStyle/>
          <a:p>
            <a:r>
              <a:rPr lang="en-GB" dirty="0"/>
              <a:t>Lle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wella</a:t>
            </a:r>
            <a:r>
              <a:rPr lang="en-GB" dirty="0"/>
              <a:t>…</a:t>
            </a:r>
          </a:p>
          <a:p>
            <a:r>
              <a:rPr lang="en-GB" sz="2400" dirty="0" err="1"/>
              <a:t>Mae’r</a:t>
            </a:r>
            <a:r>
              <a:rPr lang="en-GB" sz="2400" dirty="0"/>
              <a:t> </a:t>
            </a:r>
            <a:r>
              <a:rPr lang="en-GB" sz="2400" dirty="0" err="1"/>
              <a:t>dystiolaeth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awgrymu</a:t>
            </a:r>
            <a:r>
              <a:rPr lang="en-GB" sz="2400" dirty="0"/>
              <a:t> bod </a:t>
            </a:r>
            <a:r>
              <a:rPr lang="en-GB" sz="2400" dirty="0" err="1"/>
              <a:t>gan</a:t>
            </a:r>
            <a:r>
              <a:rPr lang="en-GB" sz="2400" dirty="0"/>
              <a:t> </a:t>
            </a:r>
            <a:r>
              <a:rPr lang="en-GB" sz="2400" dirty="0" err="1"/>
              <a:t>lawer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22 </a:t>
            </a:r>
            <a:r>
              <a:rPr lang="en-GB" sz="2400" dirty="0" err="1"/>
              <a:t>awdurdod</a:t>
            </a:r>
            <a:r>
              <a:rPr lang="en-GB" sz="2400" dirty="0"/>
              <a:t> </a:t>
            </a:r>
            <a:r>
              <a:rPr lang="en-GB" sz="2400" dirty="0" err="1"/>
              <a:t>lleol</a:t>
            </a:r>
            <a:r>
              <a:rPr lang="en-GB" sz="2400" dirty="0"/>
              <a:t>, </a:t>
            </a:r>
            <a:r>
              <a:rPr lang="en-GB" sz="2400" dirty="0" err="1"/>
              <a:t>yn</a:t>
            </a:r>
            <a:r>
              <a:rPr lang="en-GB" sz="2400" dirty="0"/>
              <a:t> </a:t>
            </a:r>
            <a:r>
              <a:rPr lang="en-GB" sz="2400" dirty="0" err="1"/>
              <a:t>enwedig</a:t>
            </a:r>
            <a:r>
              <a:rPr lang="en-GB" sz="2400" dirty="0"/>
              <a:t> y </a:t>
            </a:r>
            <a:r>
              <a:rPr lang="en-GB" sz="2400" dirty="0" err="1"/>
              <a:t>rhai</a:t>
            </a:r>
            <a:r>
              <a:rPr lang="en-GB" sz="2400" dirty="0"/>
              <a:t> </a:t>
            </a:r>
            <a:r>
              <a:rPr lang="en-GB" sz="2400" dirty="0" err="1"/>
              <a:t>llai</a:t>
            </a:r>
            <a:r>
              <a:rPr lang="en-GB" sz="2400" dirty="0"/>
              <a:t>, </a:t>
            </a:r>
            <a:r>
              <a:rPr lang="en-GB" sz="2400" dirty="0" err="1"/>
              <a:t>ddiffyg</a:t>
            </a:r>
            <a:r>
              <a:rPr lang="en-GB" sz="2400" dirty="0"/>
              <a:t> </a:t>
            </a:r>
            <a:r>
              <a:rPr lang="en-GB" sz="2400" dirty="0" err="1"/>
              <a:t>gallu</a:t>
            </a:r>
            <a:r>
              <a:rPr lang="en-GB" sz="2400" dirty="0"/>
              <a:t> </a:t>
            </a:r>
            <a:r>
              <a:rPr lang="en-GB" sz="2400" dirty="0" err="1"/>
              <a:t>dynol</a:t>
            </a:r>
            <a:r>
              <a:rPr lang="en-GB" sz="2400" dirty="0"/>
              <a:t> ac </a:t>
            </a:r>
            <a:r>
              <a:rPr lang="en-GB" sz="2400" dirty="0" err="1"/>
              <a:t>ariannol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ymateb</a:t>
            </a:r>
            <a:r>
              <a:rPr lang="en-GB" sz="2400" dirty="0"/>
              <a:t> </a:t>
            </a:r>
            <a:r>
              <a:rPr lang="en-GB" sz="2400" dirty="0" err="1"/>
              <a:t>i’r</a:t>
            </a:r>
            <a:r>
              <a:rPr lang="en-GB" sz="2400" dirty="0"/>
              <a:t> </a:t>
            </a:r>
            <a:r>
              <a:rPr lang="en-GB" sz="2400" dirty="0" err="1"/>
              <a:t>cynnydd</a:t>
            </a:r>
            <a:r>
              <a:rPr lang="en-GB" sz="2400" dirty="0"/>
              <a:t> </a:t>
            </a:r>
            <a:r>
              <a:rPr lang="en-GB" sz="2400" dirty="0" err="1"/>
              <a:t>yn</a:t>
            </a:r>
            <a:r>
              <a:rPr lang="en-GB" sz="2400" dirty="0"/>
              <a:t> y </a:t>
            </a:r>
            <a:r>
              <a:rPr lang="en-GB" sz="2400" dirty="0" err="1"/>
              <a:t>galw</a:t>
            </a:r>
            <a:r>
              <a:rPr lang="en-GB" sz="2400" dirty="0"/>
              <a:t> am </a:t>
            </a:r>
            <a:r>
              <a:rPr lang="en-GB" sz="2400" dirty="0" err="1"/>
              <a:t>gymorth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 smtClean="0"/>
              <a:t> </a:t>
            </a:r>
            <a:r>
              <a:rPr lang="en-GB" sz="2400" dirty="0" err="1" smtClean="0"/>
              <a:t>ddisgyblion</a:t>
            </a:r>
            <a:r>
              <a:rPr lang="en-GB" sz="2400" dirty="0" smtClean="0"/>
              <a:t> </a:t>
            </a:r>
            <a:r>
              <a:rPr lang="en-GB" sz="2400" dirty="0" err="1" smtClean="0"/>
              <a:t>sydd</a:t>
            </a:r>
            <a:r>
              <a:rPr lang="en-GB" sz="2400" dirty="0" smtClean="0"/>
              <a:t> ag ADY.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39337" y="5172499"/>
            <a:ext cx="7465325" cy="400110"/>
          </a:xfrm>
          <a:prstGeom prst="rect">
            <a:avLst/>
          </a:prstGeom>
          <a:noFill/>
          <a:ln w="7620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/>
              <a:t>Sut </a:t>
            </a:r>
            <a:r>
              <a:rPr lang="en-GB" sz="2000" b="1" dirty="0" err="1"/>
              <a:t>mae</a:t>
            </a:r>
            <a:r>
              <a:rPr lang="en-GB" sz="2000" b="1" dirty="0"/>
              <a:t> </a:t>
            </a:r>
            <a:r>
              <a:rPr lang="en-GB" sz="2000" b="1" dirty="0" err="1"/>
              <a:t>hyn</a:t>
            </a:r>
            <a:r>
              <a:rPr lang="en-GB" sz="2000" b="1" dirty="0"/>
              <a:t> </a:t>
            </a:r>
            <a:r>
              <a:rPr lang="en-GB" sz="2000" b="1" dirty="0" err="1"/>
              <a:t>yn</a:t>
            </a:r>
            <a:r>
              <a:rPr lang="en-GB" sz="2000" b="1" dirty="0"/>
              <a:t> </a:t>
            </a:r>
            <a:r>
              <a:rPr lang="en-GB" sz="2000" b="1" dirty="0" err="1"/>
              <a:t>berthnsol</a:t>
            </a:r>
            <a:r>
              <a:rPr lang="en-GB" sz="2000" b="1" dirty="0"/>
              <a:t> </a:t>
            </a:r>
            <a:r>
              <a:rPr lang="en-GB" sz="2000" b="1" dirty="0" err="1"/>
              <a:t>i’r</a:t>
            </a:r>
            <a:r>
              <a:rPr lang="en-GB" sz="2000" b="1" dirty="0"/>
              <a:t> </a:t>
            </a:r>
            <a:r>
              <a:rPr lang="en-GB" sz="2000" b="1" dirty="0" err="1"/>
              <a:t>modiwl</a:t>
            </a:r>
            <a:r>
              <a:rPr lang="en-GB" sz="2000" b="1" dirty="0"/>
              <a:t> </a:t>
            </a:r>
            <a:r>
              <a:rPr lang="en-GB" sz="2000" b="1" dirty="0" err="1"/>
              <a:t>hwn</a:t>
            </a:r>
            <a:r>
              <a:rPr lang="en-GB" sz="2000" b="1" dirty="0"/>
              <a:t> – BLE </a:t>
            </a:r>
            <a:r>
              <a:rPr lang="en-GB" sz="2000" b="1" dirty="0" err="1"/>
              <a:t>ydw</a:t>
            </a:r>
            <a:r>
              <a:rPr lang="en-GB" sz="2000" b="1" dirty="0"/>
              <a:t> </a:t>
            </a:r>
            <a:r>
              <a:rPr lang="en-GB" sz="2000" b="1" dirty="0" err="1"/>
              <a:t>i’n</a:t>
            </a:r>
            <a:r>
              <a:rPr lang="en-GB" sz="2000" b="1" dirty="0"/>
              <a:t> </a:t>
            </a:r>
            <a:r>
              <a:rPr lang="en-GB" sz="2000" b="1" dirty="0" err="1"/>
              <a:t>addysgu</a:t>
            </a:r>
            <a:r>
              <a:rPr lang="en-GB" sz="2000" b="1" dirty="0"/>
              <a:t>?</a:t>
            </a:r>
            <a:endParaRPr lang="en-GB" sz="2000" b="1" dirty="0"/>
          </a:p>
        </p:txBody>
      </p:sp>
    </p:spTree>
    <p:extLst>
      <p:ext uri="{BB962C8B-B14F-4D97-AF65-F5344CB8AC3E}">
        <p14:creationId xmlns:p14="http://schemas.microsoft.com/office/powerpoint/2010/main" val="1937804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384</TotalTime>
  <Words>529</Words>
  <Application>Microsoft Office PowerPoint</Application>
  <PresentationFormat>On-screen Show (4:3)</PresentationFormat>
  <Paragraphs>32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Yn ôl adroddiad OECD, beth mae Cymru yn ei wneud yn dda, a beth ellir ei wella? </vt:lpstr>
      <vt:lpstr>Yn ôl adroddiad OECD, beth mae Cymru yn ei wneud yn dda, a beth ellir ei wella? </vt:lpstr>
      <vt:lpstr>Yn ôl adroddiad OECD, beth mae Cymru yn ei wneud yn dda, a beth ellir ei wella? </vt:lpstr>
      <vt:lpstr>Yn ôl adroddiad OECD, beth mae Cymru yn ei wneud yn dda, a beth ellir ei wella? </vt:lpstr>
      <vt:lpstr>Yn ôl adroddiad OECD, beth mae Cymru yn ei wneud yn dda, a beth ellir ei wella?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Rachel Bendall</cp:lastModifiedBy>
  <cp:revision>38</cp:revision>
  <dcterms:created xsi:type="dcterms:W3CDTF">2017-02-08T11:33:06Z</dcterms:created>
  <dcterms:modified xsi:type="dcterms:W3CDTF">2020-01-09T20:01:56Z</dcterms:modified>
</cp:coreProperties>
</file>