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1"/>
  </p:notesMasterIdLst>
  <p:sldIdLst>
    <p:sldId id="256" r:id="rId2"/>
    <p:sldId id="257" r:id="rId3"/>
    <p:sldId id="258" r:id="rId4"/>
    <p:sldId id="264" r:id="rId5"/>
    <p:sldId id="260" r:id="rId6"/>
    <p:sldId id="261" r:id="rId7"/>
    <p:sldId id="263" r:id="rId8"/>
    <p:sldId id="265"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56EEEB-460C-1B4E-84D9-2C779ABD9C52}" type="datetimeFigureOut">
              <a:rPr lang="en-US"/>
              <a:t>1/9/2019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8D0DFD-3EB4-8A4D-A17B-1C283939FABB}" type="slidenum">
              <a:rPr lang="en-US"/>
              <a:t>‹#›</a:t>
            </a:fld>
            <a:endParaRPr lang="en-US"/>
          </a:p>
        </p:txBody>
      </p:sp>
    </p:spTree>
    <p:extLst>
      <p:ext uri="{BB962C8B-B14F-4D97-AF65-F5344CB8AC3E}">
        <p14:creationId xmlns:p14="http://schemas.microsoft.com/office/powerpoint/2010/main" val="228736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88D0DFD-3EB4-8A4D-A17B-1C283939FABB}" type="slidenum">
              <a:rPr lang="en-US"/>
              <a:t>1</a:t>
            </a:fld>
            <a:endParaRPr lang="en-US"/>
          </a:p>
        </p:txBody>
      </p:sp>
    </p:spTree>
    <p:extLst>
      <p:ext uri="{BB962C8B-B14F-4D97-AF65-F5344CB8AC3E}">
        <p14:creationId xmlns:p14="http://schemas.microsoft.com/office/powerpoint/2010/main" val="2082558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dirty="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1/6/2019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dirty="0"/>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dirty="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1/6/2019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1/6/2019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1/6/2019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8" Type="http://schemas.openxmlformats.org/officeDocument/2006/relationships/hyperlink" Target="https://www.salvationarmy.org.uk/family-centres" TargetMode="External" /><Relationship Id="rId3" Type="http://schemas.openxmlformats.org/officeDocument/2006/relationships/hyperlink" Target="file:///home/chronos/u-2a3bdaea7f481328172df52340f3ca8ed58b6d8c/Downloads/Arnstein%20(1969)%20Ladder%20of%20Participation%20article%20(2).pdf" TargetMode="External" /><Relationship Id="rId7" Type="http://schemas.openxmlformats.org/officeDocument/2006/relationships/hyperlink" Target="https://www.researchgate.net/figure/Eight-rungs-on-the-ladder-of-citizen-participation-Arnstein-1969_fig1_308719908" TargetMode="External" /><Relationship Id="rId2" Type="http://schemas.openxmlformats.org/officeDocument/2006/relationships/hyperlink" Target="https://qualityadvocacy.org.uk/wp-content/uploads/2018/05/Code-of-Practice-1.pdf" TargetMode="External" /><Relationship Id="rId1" Type="http://schemas.openxmlformats.org/officeDocument/2006/relationships/slideLayout" Target="../slideLayouts/slideLayout2.xml" /><Relationship Id="rId6" Type="http://schemas.openxmlformats.org/officeDocument/2006/relationships/hyperlink" Target="https://en.oxforddictionaries.com/definition/strategy" TargetMode="External" /><Relationship Id="rId5" Type="http://schemas.openxmlformats.org/officeDocument/2006/relationships/hyperlink" Target="https://www.childcomwales.org.uk/about-us/" TargetMode="External" /><Relationship Id="rId4" Type="http://schemas.openxmlformats.org/officeDocument/2006/relationships/hyperlink" Target="http://www.businessdictionary.com/definition/strategy.html"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4848A-7219-D340-858D-597E0DCA4B86}"/>
              </a:ext>
            </a:extLst>
          </p:cNvPr>
          <p:cNvSpPr>
            <a:spLocks noGrp="1"/>
          </p:cNvSpPr>
          <p:nvPr>
            <p:ph type="ctrTitle"/>
          </p:nvPr>
        </p:nvSpPr>
        <p:spPr>
          <a:xfrm>
            <a:off x="1600199" y="1945821"/>
            <a:ext cx="9367157" cy="2086843"/>
          </a:xfrm>
        </p:spPr>
        <p:txBody>
          <a:bodyPr>
            <a:noAutofit/>
          </a:bodyPr>
          <a:lstStyle/>
          <a:p>
            <a:r>
              <a:rPr lang="en-US" sz="3200" b="1"/>
              <a:t>Outline one strategy designed to empower individuals and enables their voices to be heard.</a:t>
            </a:r>
          </a:p>
        </p:txBody>
      </p:sp>
      <p:sp>
        <p:nvSpPr>
          <p:cNvPr id="3" name="Subtitle 2">
            <a:extLst>
              <a:ext uri="{FF2B5EF4-FFF2-40B4-BE49-F238E27FC236}">
                <a16:creationId xmlns:a16="http://schemas.microsoft.com/office/drawing/2014/main" id="{E2CA3EF4-A5BB-4042-B6C3-843B4BE73E04}"/>
              </a:ext>
            </a:extLst>
          </p:cNvPr>
          <p:cNvSpPr>
            <a:spLocks noGrp="1"/>
          </p:cNvSpPr>
          <p:nvPr>
            <p:ph type="subTitle" idx="1"/>
          </p:nvPr>
        </p:nvSpPr>
        <p:spPr/>
        <p:txBody>
          <a:bodyPr>
            <a:normAutofit/>
          </a:bodyPr>
          <a:lstStyle/>
          <a:p>
            <a:r>
              <a:rPr lang="en-US" sz="2400" b="1">
                <a:solidFill>
                  <a:schemeClr val="bg1"/>
                </a:solidFill>
              </a:rPr>
              <a:t>By Claudia Jones</a:t>
            </a:r>
          </a:p>
          <a:p>
            <a:r>
              <a:rPr lang="en-US" sz="2400" b="1">
                <a:solidFill>
                  <a:schemeClr val="bg1"/>
                </a:solidFill>
              </a:rPr>
              <a:t>ECAY4002</a:t>
            </a:r>
          </a:p>
        </p:txBody>
      </p:sp>
    </p:spTree>
    <p:extLst>
      <p:ext uri="{BB962C8B-B14F-4D97-AF65-F5344CB8AC3E}">
        <p14:creationId xmlns:p14="http://schemas.microsoft.com/office/powerpoint/2010/main" val="3567664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ABC77-1BDC-E441-9BB7-B4AFC6DD3CD5}"/>
              </a:ext>
            </a:extLst>
          </p:cNvPr>
          <p:cNvSpPr>
            <a:spLocks noGrp="1"/>
          </p:cNvSpPr>
          <p:nvPr>
            <p:ph type="title"/>
          </p:nvPr>
        </p:nvSpPr>
        <p:spPr/>
        <p:txBody>
          <a:bodyPr>
            <a:normAutofit/>
          </a:bodyPr>
          <a:lstStyle/>
          <a:p>
            <a:r>
              <a:rPr lang="en-US" sz="3200" b="1"/>
              <a:t>What is a stratergy?</a:t>
            </a:r>
          </a:p>
        </p:txBody>
      </p:sp>
      <p:sp>
        <p:nvSpPr>
          <p:cNvPr id="3" name="Content Placeholder 2">
            <a:extLst>
              <a:ext uri="{FF2B5EF4-FFF2-40B4-BE49-F238E27FC236}">
                <a16:creationId xmlns:a16="http://schemas.microsoft.com/office/drawing/2014/main" id="{5FE4E5FE-8BF8-E247-A49E-3B89296EC3D0}"/>
              </a:ext>
            </a:extLst>
          </p:cNvPr>
          <p:cNvSpPr>
            <a:spLocks noGrp="1"/>
          </p:cNvSpPr>
          <p:nvPr>
            <p:ph idx="1"/>
          </p:nvPr>
        </p:nvSpPr>
        <p:spPr>
          <a:xfrm>
            <a:off x="2095064" y="2911929"/>
            <a:ext cx="7729728" cy="2841705"/>
          </a:xfrm>
        </p:spPr>
        <p:txBody>
          <a:bodyPr>
            <a:normAutofit/>
          </a:bodyPr>
          <a:lstStyle/>
          <a:p>
            <a:r>
              <a:rPr lang="en-GB" sz="2400" b="1" i="0" u="none" strike="noStrike">
                <a:solidFill>
                  <a:srgbClr val="262626"/>
                </a:solidFill>
                <a:effectLst/>
                <a:latin typeface="Gill Sans MT" panose="020B0502020104020203" pitchFamily="34" charset="0"/>
              </a:rPr>
              <a:t>"A plan of action designed to achieve a long-term or overall aim." (Oxford living dictionaries, 2019)</a:t>
            </a:r>
            <a:endParaRPr lang="en-US" sz="2400" b="1" i="0" u="none" strike="noStrike">
              <a:solidFill>
                <a:srgbClr val="262626"/>
              </a:solidFill>
              <a:effectLst/>
              <a:latin typeface="Gill Sans MT" panose="020B0502020104020203" pitchFamily="34" charset="0"/>
            </a:endParaRPr>
          </a:p>
          <a:p>
            <a:endParaRPr lang="en-GB" sz="2400" b="1" i="0" u="none" strike="noStrike">
              <a:solidFill>
                <a:srgbClr val="262626"/>
              </a:solidFill>
              <a:effectLst/>
              <a:latin typeface="Gill Sans MT" panose="020B0502020104020203" pitchFamily="34" charset="0"/>
            </a:endParaRPr>
          </a:p>
          <a:p>
            <a:r>
              <a:rPr lang="en-GB" sz="2400" b="1" i="0">
                <a:solidFill>
                  <a:srgbClr val="262626"/>
                </a:solidFill>
                <a:effectLst/>
                <a:latin typeface="Gill Sans MT" panose="020B0502020104020203" pitchFamily="34" charset="0"/>
              </a:rPr>
              <a:t>"A method or plan chosen to bring about a desired future, such as achievement of a goal or solution to a problem." (Business Dictionary, 2019)</a:t>
            </a:r>
            <a:endParaRPr lang="en-GB" sz="2400" b="1" i="0">
              <a:solidFill>
                <a:srgbClr val="000000"/>
              </a:solidFill>
              <a:effectLst/>
              <a:latin typeface="Roboto"/>
            </a:endParaRPr>
          </a:p>
          <a:p>
            <a:pPr marL="0" indent="0">
              <a:buNone/>
            </a:pPr>
            <a:endParaRPr lang="en-GB" sz="2400" b="0" i="0" u="none" strike="noStrike">
              <a:solidFill>
                <a:srgbClr val="262626"/>
              </a:solidFill>
              <a:effectLst/>
              <a:latin typeface="Gill Sans MT" panose="020B0502020104020203" pitchFamily="34" charset="0"/>
            </a:endParaRPr>
          </a:p>
        </p:txBody>
      </p:sp>
    </p:spTree>
    <p:extLst>
      <p:ext uri="{BB962C8B-B14F-4D97-AF65-F5344CB8AC3E}">
        <p14:creationId xmlns:p14="http://schemas.microsoft.com/office/powerpoint/2010/main" val="697807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4E56E-0BCC-824A-83C5-1BD10D4A726A}"/>
              </a:ext>
            </a:extLst>
          </p:cNvPr>
          <p:cNvSpPr>
            <a:spLocks noGrp="1"/>
          </p:cNvSpPr>
          <p:nvPr>
            <p:ph type="title"/>
          </p:nvPr>
        </p:nvSpPr>
        <p:spPr>
          <a:xfrm>
            <a:off x="2231136" y="707571"/>
            <a:ext cx="7729728" cy="1319893"/>
          </a:xfrm>
        </p:spPr>
        <p:txBody>
          <a:bodyPr>
            <a:normAutofit/>
          </a:bodyPr>
          <a:lstStyle/>
          <a:p>
            <a:r>
              <a:rPr lang="en-US" sz="3200" b="1"/>
              <a:t>Advocacy charter 2014</a:t>
            </a:r>
          </a:p>
        </p:txBody>
      </p:sp>
      <p:sp>
        <p:nvSpPr>
          <p:cNvPr id="3" name="Content Placeholder 2">
            <a:extLst>
              <a:ext uri="{FF2B5EF4-FFF2-40B4-BE49-F238E27FC236}">
                <a16:creationId xmlns:a16="http://schemas.microsoft.com/office/drawing/2014/main" id="{C3BDAFDD-2DD1-884A-B47E-0418C651CBB1}"/>
              </a:ext>
            </a:extLst>
          </p:cNvPr>
          <p:cNvSpPr>
            <a:spLocks noGrp="1"/>
          </p:cNvSpPr>
          <p:nvPr>
            <p:ph idx="1"/>
          </p:nvPr>
        </p:nvSpPr>
        <p:spPr>
          <a:xfrm>
            <a:off x="1347107" y="2245178"/>
            <a:ext cx="9620250" cy="4367893"/>
          </a:xfrm>
        </p:spPr>
        <p:txBody>
          <a:bodyPr>
            <a:normAutofit/>
          </a:bodyPr>
          <a:lstStyle/>
          <a:p>
            <a:r>
              <a:rPr lang="en-GB" sz="2400" b="1" i="0">
                <a:solidFill>
                  <a:srgbClr val="262626"/>
                </a:solidFill>
                <a:effectLst/>
                <a:latin typeface="Gill Sans MT" panose="020B0502020104020203" pitchFamily="34" charset="0"/>
              </a:rPr>
              <a:t>Promoting and delivering self-advocacy tools. </a:t>
            </a:r>
            <a:endParaRPr lang="en-GB" sz="2400" b="1" i="0">
              <a:solidFill>
                <a:srgbClr val="000000"/>
              </a:solidFill>
              <a:effectLst/>
              <a:latin typeface="Roboto"/>
            </a:endParaRPr>
          </a:p>
          <a:p>
            <a:r>
              <a:rPr lang="en-GB" sz="2400" b="1" i="0">
                <a:solidFill>
                  <a:srgbClr val="262626"/>
                </a:solidFill>
                <a:effectLst/>
                <a:latin typeface="Gill Sans MT" panose="020B0502020104020203" pitchFamily="34" charset="0"/>
              </a:rPr>
              <a:t>Ensuring the client is at the heart of each decision by promoting supportive decision making.</a:t>
            </a:r>
            <a:endParaRPr lang="en-GB" sz="2400" b="1" i="0">
              <a:solidFill>
                <a:srgbClr val="000000"/>
              </a:solidFill>
              <a:effectLst/>
              <a:latin typeface="Roboto"/>
            </a:endParaRPr>
          </a:p>
          <a:p>
            <a:r>
              <a:rPr lang="en-GB" sz="2400" b="1" i="0">
                <a:solidFill>
                  <a:srgbClr val="262626"/>
                </a:solidFill>
                <a:effectLst/>
                <a:latin typeface="Gill Sans MT" panose="020B0502020104020203" pitchFamily="34" charset="0"/>
              </a:rPr>
              <a:t>Promoting the clients </a:t>
            </a:r>
            <a:r>
              <a:rPr lang="en-US" sz="2400" b="1" i="0">
                <a:solidFill>
                  <a:srgbClr val="262626"/>
                </a:solidFill>
                <a:effectLst/>
                <a:latin typeface="Gill Sans MT" panose="020B0502020104020203" pitchFamily="34" charset="0"/>
              </a:rPr>
              <a:t>r</a:t>
            </a:r>
            <a:r>
              <a:rPr lang="en-GB" sz="2400" b="1" i="0">
                <a:solidFill>
                  <a:srgbClr val="262626"/>
                </a:solidFill>
                <a:effectLst/>
                <a:latin typeface="Gill Sans MT" panose="020B0502020104020203" pitchFamily="34" charset="0"/>
              </a:rPr>
              <a:t>ights within a decision-making process, such as meetings, and highlighting relevant guidance and legislation that underpins this.</a:t>
            </a:r>
            <a:endParaRPr lang="en-GB" sz="2400" b="1" i="0">
              <a:solidFill>
                <a:srgbClr val="000000"/>
              </a:solidFill>
              <a:effectLst/>
              <a:latin typeface="Roboto"/>
            </a:endParaRPr>
          </a:p>
          <a:p>
            <a:br>
              <a:rPr lang="en-GB" sz="2400" b="1" i="0">
                <a:solidFill>
                  <a:srgbClr val="262626"/>
                </a:solidFill>
                <a:effectLst/>
                <a:latin typeface="Gill Sans MT" panose="020B0502020104020203" pitchFamily="34" charset="0"/>
              </a:rPr>
            </a:br>
            <a:r>
              <a:rPr lang="en-GB" sz="2400" b="1" i="0">
                <a:solidFill>
                  <a:srgbClr val="262626"/>
                </a:solidFill>
                <a:effectLst/>
                <a:latin typeface="Gill Sans MT" panose="020B0502020104020203" pitchFamily="34" charset="0"/>
              </a:rPr>
              <a:t>(Advocacy QPM, 2014)</a:t>
            </a:r>
            <a:endParaRPr lang="en-GB" sz="2400" b="1" i="0">
              <a:solidFill>
                <a:srgbClr val="000000"/>
              </a:solidFill>
              <a:effectLst/>
              <a:latin typeface="Roboto"/>
            </a:endParaRPr>
          </a:p>
        </p:txBody>
      </p:sp>
    </p:spTree>
    <p:extLst>
      <p:ext uri="{BB962C8B-B14F-4D97-AF65-F5344CB8AC3E}">
        <p14:creationId xmlns:p14="http://schemas.microsoft.com/office/powerpoint/2010/main" val="102437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EA07-8FFD-814D-9C9C-E878B6FD9326}"/>
              </a:ext>
            </a:extLst>
          </p:cNvPr>
          <p:cNvSpPr>
            <a:spLocks noGrp="1"/>
          </p:cNvSpPr>
          <p:nvPr>
            <p:ph type="title"/>
          </p:nvPr>
        </p:nvSpPr>
        <p:spPr/>
        <p:txBody>
          <a:bodyPr>
            <a:normAutofit/>
          </a:bodyPr>
          <a:lstStyle/>
          <a:p>
            <a:r>
              <a:rPr lang="en-US" b="1"/>
              <a:t>Family centers</a:t>
            </a:r>
          </a:p>
        </p:txBody>
      </p:sp>
      <p:sp>
        <p:nvSpPr>
          <p:cNvPr id="3" name="Content Placeholder 2">
            <a:extLst>
              <a:ext uri="{FF2B5EF4-FFF2-40B4-BE49-F238E27FC236}">
                <a16:creationId xmlns:a16="http://schemas.microsoft.com/office/drawing/2014/main" id="{154622D4-8A07-B74C-BA63-91DC44D76338}"/>
              </a:ext>
            </a:extLst>
          </p:cNvPr>
          <p:cNvSpPr>
            <a:spLocks noGrp="1"/>
          </p:cNvSpPr>
          <p:nvPr>
            <p:ph idx="1"/>
          </p:nvPr>
        </p:nvSpPr>
        <p:spPr/>
        <p:txBody>
          <a:bodyPr>
            <a:normAutofit lnSpcReduction="10000"/>
          </a:bodyPr>
          <a:lstStyle/>
          <a:p>
            <a:pPr marL="0" indent="0">
              <a:buNone/>
            </a:pPr>
            <a:r>
              <a:rPr lang="en-US" sz="2400" b="1"/>
              <a:t>Family centers are a wonderful way to empower families, and to encourage positive attitudes within the home. The Salvation Army is a great example of empowering families to get back to a happy and productive place, after family or relationship breakdowns, which is one of the most common reasons for breakup’s within the family, sometimes resulting in homelessness.  (The Salvation Army, 2019)</a:t>
            </a:r>
          </a:p>
        </p:txBody>
      </p:sp>
    </p:spTree>
    <p:extLst>
      <p:ext uri="{BB962C8B-B14F-4D97-AF65-F5344CB8AC3E}">
        <p14:creationId xmlns:p14="http://schemas.microsoft.com/office/powerpoint/2010/main" val="846323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8EDFF-993E-5544-94E5-463D86D7FB4A}"/>
              </a:ext>
            </a:extLst>
          </p:cNvPr>
          <p:cNvSpPr>
            <a:spLocks noGrp="1"/>
          </p:cNvSpPr>
          <p:nvPr>
            <p:ph type="title"/>
          </p:nvPr>
        </p:nvSpPr>
        <p:spPr>
          <a:xfrm>
            <a:off x="2190314" y="202692"/>
            <a:ext cx="7729728" cy="1188720"/>
          </a:xfrm>
        </p:spPr>
        <p:txBody>
          <a:bodyPr>
            <a:normAutofit fontScale="90000"/>
          </a:bodyPr>
          <a:lstStyle/>
          <a:p>
            <a:r>
              <a:rPr lang="en-US" sz="3200" b="1"/>
              <a:t>Participation &amp; participatory methods</a:t>
            </a:r>
          </a:p>
        </p:txBody>
      </p:sp>
      <p:sp>
        <p:nvSpPr>
          <p:cNvPr id="3" name="Content Placeholder 2">
            <a:extLst>
              <a:ext uri="{FF2B5EF4-FFF2-40B4-BE49-F238E27FC236}">
                <a16:creationId xmlns:a16="http://schemas.microsoft.com/office/drawing/2014/main" id="{43D9CA4E-C99E-684E-A0E3-572BDAA7A98F}"/>
              </a:ext>
            </a:extLst>
          </p:cNvPr>
          <p:cNvSpPr>
            <a:spLocks noGrp="1"/>
          </p:cNvSpPr>
          <p:nvPr>
            <p:ph idx="1"/>
          </p:nvPr>
        </p:nvSpPr>
        <p:spPr>
          <a:xfrm>
            <a:off x="108857" y="1717983"/>
            <a:ext cx="11933464" cy="5003945"/>
          </a:xfrm>
        </p:spPr>
        <p:txBody>
          <a:bodyPr/>
          <a:lstStyle/>
          <a:p>
            <a:pPr marL="0" indent="0">
              <a:buNone/>
            </a:pPr>
            <a:endParaRPr lang="en-US" sz="2400"/>
          </a:p>
          <a:p>
            <a:endParaRPr lang="en-US" sz="2400"/>
          </a:p>
          <a:p>
            <a:endParaRPr lang="en-US"/>
          </a:p>
        </p:txBody>
      </p:sp>
      <p:sp>
        <p:nvSpPr>
          <p:cNvPr id="4" name="TextBox 3">
            <a:extLst>
              <a:ext uri="{FF2B5EF4-FFF2-40B4-BE49-F238E27FC236}">
                <a16:creationId xmlns:a16="http://schemas.microsoft.com/office/drawing/2014/main" id="{51571905-D724-F248-B0E5-474FE4449FB0}"/>
              </a:ext>
            </a:extLst>
          </p:cNvPr>
          <p:cNvSpPr txBox="1"/>
          <p:nvPr/>
        </p:nvSpPr>
        <p:spPr>
          <a:xfrm>
            <a:off x="7320643" y="1864178"/>
            <a:ext cx="4313463" cy="4524315"/>
          </a:xfrm>
          <a:prstGeom prst="rect">
            <a:avLst/>
          </a:prstGeom>
          <a:noFill/>
        </p:spPr>
        <p:txBody>
          <a:bodyPr wrap="square" rtlCol="0">
            <a:spAutoFit/>
          </a:bodyPr>
          <a:lstStyle/>
          <a:p>
            <a:pPr algn="l"/>
            <a:r>
              <a:rPr lang="en-US" sz="2400" u="sng"/>
              <a:t>A ladder of Citizen Paricipation – Sherry R Arnstein</a:t>
            </a:r>
          </a:p>
          <a:p>
            <a:pPr algn="l"/>
            <a:endParaRPr lang="en-US" sz="2400" b="1" u="sng"/>
          </a:p>
          <a:p>
            <a:pPr algn="l"/>
            <a:endParaRPr lang="en-US" sz="2400" b="1" u="sng"/>
          </a:p>
          <a:p>
            <a:pPr algn="l"/>
            <a:endParaRPr lang="en-US" sz="2400" b="1" u="sng"/>
          </a:p>
          <a:p>
            <a:pPr algn="l"/>
            <a:endParaRPr lang="en-US" sz="2400" b="1" u="sng"/>
          </a:p>
          <a:p>
            <a:pPr algn="l"/>
            <a:endParaRPr lang="en-US" sz="2400" b="1" u="sng"/>
          </a:p>
          <a:p>
            <a:pPr algn="l"/>
            <a:endParaRPr lang="en-US" sz="2400" b="1" u="sng"/>
          </a:p>
          <a:p>
            <a:pPr algn="l"/>
            <a:endParaRPr lang="en-US" sz="2400" b="1" u="sng"/>
          </a:p>
          <a:p>
            <a:pPr algn="l"/>
            <a:endParaRPr lang="en-US" sz="2400" b="1" u="sng"/>
          </a:p>
          <a:p>
            <a:pPr algn="l"/>
            <a:endParaRPr lang="en-US" sz="2400" b="1" u="sng"/>
          </a:p>
          <a:p>
            <a:pPr algn="l"/>
            <a:r>
              <a:rPr lang="en-US" sz="2400"/>
              <a:t>(Research Gate, 2019)</a:t>
            </a:r>
          </a:p>
        </p:txBody>
      </p:sp>
      <p:pic>
        <p:nvPicPr>
          <p:cNvPr id="5" name="Picture 5">
            <a:extLst>
              <a:ext uri="{FF2B5EF4-FFF2-40B4-BE49-F238E27FC236}">
                <a16:creationId xmlns:a16="http://schemas.microsoft.com/office/drawing/2014/main" id="{9E08C0FF-01A3-A949-BC77-50A0D3DCCF7E}"/>
              </a:ext>
            </a:extLst>
          </p:cNvPr>
          <p:cNvPicPr>
            <a:picLocks noChangeAspect="1"/>
          </p:cNvPicPr>
          <p:nvPr/>
        </p:nvPicPr>
        <p:blipFill>
          <a:blip r:embed="rId2"/>
          <a:stretch>
            <a:fillRect/>
          </a:stretch>
        </p:blipFill>
        <p:spPr>
          <a:xfrm>
            <a:off x="1401536" y="1488481"/>
            <a:ext cx="4447300" cy="5153220"/>
          </a:xfrm>
          <a:prstGeom prst="rect">
            <a:avLst/>
          </a:prstGeom>
        </p:spPr>
      </p:pic>
    </p:spTree>
    <p:extLst>
      <p:ext uri="{BB962C8B-B14F-4D97-AF65-F5344CB8AC3E}">
        <p14:creationId xmlns:p14="http://schemas.microsoft.com/office/powerpoint/2010/main" val="2607837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4EC6E0-91E9-9A45-800C-BFEFD194B54D}"/>
              </a:ext>
            </a:extLst>
          </p:cNvPr>
          <p:cNvSpPr>
            <a:spLocks noGrp="1"/>
          </p:cNvSpPr>
          <p:nvPr>
            <p:ph type="title"/>
          </p:nvPr>
        </p:nvSpPr>
        <p:spPr>
          <a:xfrm>
            <a:off x="2231136" y="394608"/>
            <a:ext cx="7729728" cy="1020536"/>
          </a:xfrm>
        </p:spPr>
        <p:txBody>
          <a:bodyPr>
            <a:normAutofit/>
          </a:bodyPr>
          <a:lstStyle/>
          <a:p>
            <a:r>
              <a:rPr lang="en-US" sz="3200" b="1"/>
              <a:t>Placation</a:t>
            </a:r>
          </a:p>
        </p:txBody>
      </p:sp>
      <p:sp>
        <p:nvSpPr>
          <p:cNvPr id="13" name="Content Placeholder 12">
            <a:extLst>
              <a:ext uri="{FF2B5EF4-FFF2-40B4-BE49-F238E27FC236}">
                <a16:creationId xmlns:a16="http://schemas.microsoft.com/office/drawing/2014/main" id="{2FBE5604-54FB-9C44-8EA3-059625E65C93}"/>
              </a:ext>
            </a:extLst>
          </p:cNvPr>
          <p:cNvSpPr>
            <a:spLocks noGrp="1"/>
          </p:cNvSpPr>
          <p:nvPr>
            <p:ph idx="1"/>
          </p:nvPr>
        </p:nvSpPr>
        <p:spPr>
          <a:xfrm>
            <a:off x="2231136" y="1918608"/>
            <a:ext cx="7729728" cy="3821420"/>
          </a:xfrm>
        </p:spPr>
        <p:txBody>
          <a:bodyPr>
            <a:noAutofit/>
          </a:bodyPr>
          <a:lstStyle/>
          <a:p>
            <a:r>
              <a:rPr lang="en-GB" sz="2400" b="1" i="0">
                <a:solidFill>
                  <a:srgbClr val="262626"/>
                </a:solidFill>
                <a:effectLst/>
                <a:latin typeface="Gill Sans MT" panose="020B0502020104020203" pitchFamily="34" charset="0"/>
              </a:rPr>
              <a:t>At this level, individuals will begin to feel some form of control and self power, however tokenism is still there. </a:t>
            </a:r>
            <a:endParaRPr lang="en-GB" sz="2400" b="1" i="0">
              <a:solidFill>
                <a:srgbClr val="000000"/>
              </a:solidFill>
              <a:effectLst/>
              <a:latin typeface="Roboto"/>
            </a:endParaRPr>
          </a:p>
          <a:p>
            <a:r>
              <a:rPr lang="en-GB" sz="2400" b="1" i="0">
                <a:solidFill>
                  <a:srgbClr val="262626"/>
                </a:solidFill>
                <a:effectLst/>
                <a:latin typeface="Gill Sans MT" panose="020B0502020104020203" pitchFamily="34" charset="0"/>
              </a:rPr>
              <a:t>The Placation strategy is when a few disadvantaged individuals are hand picked to be placed on boards of community action agencies or to become public bodies for housing authority, police commission or education, making them feel like they have control but do not hold the real power, almost being used as puppets.</a:t>
            </a:r>
            <a:endParaRPr lang="en-GB" sz="2400" b="1" i="0">
              <a:solidFill>
                <a:srgbClr val="000000"/>
              </a:solidFill>
              <a:effectLst/>
              <a:latin typeface="Roboto"/>
            </a:endParaRPr>
          </a:p>
          <a:p>
            <a:r>
              <a:rPr lang="en-GB" sz="2400" b="1" i="0">
                <a:solidFill>
                  <a:srgbClr val="262626"/>
                </a:solidFill>
                <a:effectLst/>
                <a:latin typeface="Gill Sans MT" panose="020B0502020104020203" pitchFamily="34" charset="0"/>
              </a:rPr>
              <a:t>(A ladder of Citizen Participation, 1969)</a:t>
            </a:r>
            <a:endParaRPr lang="en-GB" sz="2400" b="1" i="0">
              <a:solidFill>
                <a:srgbClr val="000000"/>
              </a:solidFill>
              <a:effectLst/>
              <a:latin typeface="Roboto"/>
            </a:endParaRPr>
          </a:p>
          <a:p>
            <a:endParaRPr lang="en-US" sz="2400"/>
          </a:p>
        </p:txBody>
      </p:sp>
    </p:spTree>
    <p:extLst>
      <p:ext uri="{BB962C8B-B14F-4D97-AF65-F5344CB8AC3E}">
        <p14:creationId xmlns:p14="http://schemas.microsoft.com/office/powerpoint/2010/main" val="1482613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8106-5D0C-CA4C-A28B-02C47E78A4EC}"/>
              </a:ext>
            </a:extLst>
          </p:cNvPr>
          <p:cNvSpPr>
            <a:spLocks noGrp="1"/>
          </p:cNvSpPr>
          <p:nvPr>
            <p:ph type="title"/>
          </p:nvPr>
        </p:nvSpPr>
        <p:spPr>
          <a:xfrm>
            <a:off x="2231136" y="136072"/>
            <a:ext cx="7729728" cy="1061358"/>
          </a:xfrm>
        </p:spPr>
        <p:txBody>
          <a:bodyPr>
            <a:normAutofit fontScale="90000"/>
          </a:bodyPr>
          <a:lstStyle/>
          <a:p>
            <a:r>
              <a:rPr lang="en-US" b="1"/>
              <a:t>Children’s commissioner for wales</a:t>
            </a:r>
          </a:p>
        </p:txBody>
      </p:sp>
      <p:sp>
        <p:nvSpPr>
          <p:cNvPr id="3" name="Content Placeholder 2">
            <a:extLst>
              <a:ext uri="{FF2B5EF4-FFF2-40B4-BE49-F238E27FC236}">
                <a16:creationId xmlns:a16="http://schemas.microsoft.com/office/drawing/2014/main" id="{650B5DC8-1614-A641-834A-884F30622FF3}"/>
              </a:ext>
            </a:extLst>
          </p:cNvPr>
          <p:cNvSpPr>
            <a:spLocks noGrp="1"/>
          </p:cNvSpPr>
          <p:nvPr>
            <p:ph idx="1"/>
          </p:nvPr>
        </p:nvSpPr>
        <p:spPr>
          <a:xfrm>
            <a:off x="136072" y="1523999"/>
            <a:ext cx="11865428" cy="5184323"/>
          </a:xfrm>
        </p:spPr>
        <p:txBody>
          <a:bodyPr>
            <a:normAutofit fontScale="92500" lnSpcReduction="10000"/>
          </a:bodyPr>
          <a:lstStyle/>
          <a:p>
            <a:pPr marL="0" indent="0">
              <a:buNone/>
            </a:pPr>
            <a:r>
              <a:rPr lang="en-GB" sz="2400" b="1" i="0">
                <a:solidFill>
                  <a:srgbClr val="262626"/>
                </a:solidFill>
                <a:effectLst/>
                <a:latin typeface="Gill Sans MT" panose="020B0502020104020203" pitchFamily="34" charset="0"/>
              </a:rPr>
              <a:t>The Children's Commissioner for Wales is a great example of a public body, acting and as an advocate for children and ensuring that Children's Rights are heard throughout Wales and supports children and young people to find out what their rights are under the United Nations Convention on the Rights of the Child (UNCRC).</a:t>
            </a:r>
            <a:endParaRPr lang="en-GB" sz="2400" b="1" i="0">
              <a:solidFill>
                <a:srgbClr val="000000"/>
              </a:solidFill>
              <a:effectLst/>
              <a:latin typeface="Roboto"/>
            </a:endParaRPr>
          </a:p>
          <a:p>
            <a:pPr marL="0" indent="0">
              <a:buNone/>
            </a:pPr>
            <a:r>
              <a:rPr lang="en-GB" sz="2400" b="1" i="0">
                <a:solidFill>
                  <a:srgbClr val="262626"/>
                </a:solidFill>
                <a:effectLst/>
                <a:latin typeface="Gill Sans MT" panose="020B0502020104020203" pitchFamily="34" charset="0"/>
              </a:rPr>
              <a:t>The Children's Commissioners role also includes listening to children and young people about what is important to them, advises children if they believe that they are being treated unjust, has influence over government and other organisations whose duty it is to make a difference to children’s lives</a:t>
            </a:r>
            <a:r>
              <a:rPr lang="en-US" sz="2400" b="1" i="0">
                <a:solidFill>
                  <a:srgbClr val="262626"/>
                </a:solidFill>
                <a:effectLst/>
                <a:latin typeface="Gill Sans MT" panose="020B0502020104020203" pitchFamily="34" charset="0"/>
              </a:rPr>
              <a:t>.</a:t>
            </a:r>
            <a:endParaRPr lang="en-GB" sz="2400" b="1" i="0">
              <a:solidFill>
                <a:srgbClr val="000000"/>
              </a:solidFill>
              <a:effectLst/>
              <a:latin typeface="Roboto"/>
            </a:endParaRPr>
          </a:p>
          <a:p>
            <a:pPr marL="0" indent="0">
              <a:buNone/>
            </a:pPr>
            <a:r>
              <a:rPr lang="en-GB" sz="2400" b="1" i="0">
                <a:solidFill>
                  <a:srgbClr val="262626"/>
                </a:solidFill>
                <a:effectLst/>
                <a:latin typeface="Gill Sans MT" panose="020B0502020104020203" pitchFamily="34" charset="0"/>
              </a:rPr>
              <a:t>Through the Children's Commissioner for Wales, there is a clear demonstration that Wales is attempting to include children and young people in important decisions which will affect them now and later in life, ensuring that their participation has influence over their lives. This will empower and encourage children and young people to participate in the ongoing issues in Wales, and that they know they have someone to speak up for them on their behalf, as an advocate should. </a:t>
            </a:r>
            <a:endParaRPr lang="en-US" sz="2400" b="1" i="0">
              <a:solidFill>
                <a:srgbClr val="262626"/>
              </a:solidFill>
              <a:effectLst/>
              <a:latin typeface="Gill Sans MT" panose="020B0502020104020203" pitchFamily="34" charset="0"/>
            </a:endParaRPr>
          </a:p>
          <a:p>
            <a:pPr marL="0" indent="0">
              <a:buNone/>
            </a:pPr>
            <a:r>
              <a:rPr lang="en-GB" sz="2400" b="1" i="0">
                <a:solidFill>
                  <a:srgbClr val="262626"/>
                </a:solidFill>
                <a:effectLst/>
                <a:latin typeface="Gill Sans MT" panose="020B0502020104020203" pitchFamily="34" charset="0"/>
              </a:rPr>
              <a:t>(The Children's Commissioner, 2019)</a:t>
            </a:r>
            <a:r>
              <a:rPr lang="en-GB" b="1" i="0">
                <a:solidFill>
                  <a:srgbClr val="262626"/>
                </a:solidFill>
                <a:effectLst/>
                <a:latin typeface="Gill Sans MT" panose="020B0502020104020203" pitchFamily="34" charset="0"/>
              </a:rPr>
              <a:t> </a:t>
            </a:r>
            <a:endParaRPr lang="en-GB" b="1" i="0">
              <a:solidFill>
                <a:srgbClr val="000000"/>
              </a:solidFill>
              <a:effectLst/>
              <a:latin typeface="Roboto"/>
            </a:endParaRPr>
          </a:p>
          <a:p>
            <a:endParaRPr lang="en-US"/>
          </a:p>
        </p:txBody>
      </p:sp>
    </p:spTree>
    <p:extLst>
      <p:ext uri="{BB962C8B-B14F-4D97-AF65-F5344CB8AC3E}">
        <p14:creationId xmlns:p14="http://schemas.microsoft.com/office/powerpoint/2010/main" val="2125837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50ECA-6C81-CA48-B0EF-EF484CDE4722}"/>
              </a:ext>
            </a:extLst>
          </p:cNvPr>
          <p:cNvSpPr>
            <a:spLocks noGrp="1"/>
          </p:cNvSpPr>
          <p:nvPr>
            <p:ph type="title"/>
          </p:nvPr>
        </p:nvSpPr>
        <p:spPr>
          <a:xfrm>
            <a:off x="2231136" y="136072"/>
            <a:ext cx="7729728" cy="1047750"/>
          </a:xfrm>
        </p:spPr>
        <p:txBody>
          <a:bodyPr>
            <a:normAutofit/>
          </a:bodyPr>
          <a:lstStyle/>
          <a:p>
            <a:r>
              <a:rPr lang="en-US" sz="3600" b="1"/>
              <a:t>conclusion</a:t>
            </a:r>
          </a:p>
        </p:txBody>
      </p:sp>
      <p:sp>
        <p:nvSpPr>
          <p:cNvPr id="3" name="Content Placeholder 2">
            <a:extLst>
              <a:ext uri="{FF2B5EF4-FFF2-40B4-BE49-F238E27FC236}">
                <a16:creationId xmlns:a16="http://schemas.microsoft.com/office/drawing/2014/main" id="{05D82EBE-C3DC-0047-AC32-40A4C1E5631C}"/>
              </a:ext>
            </a:extLst>
          </p:cNvPr>
          <p:cNvSpPr>
            <a:spLocks noGrp="1"/>
          </p:cNvSpPr>
          <p:nvPr>
            <p:ph idx="1"/>
          </p:nvPr>
        </p:nvSpPr>
        <p:spPr>
          <a:xfrm>
            <a:off x="2231136" y="1700892"/>
            <a:ext cx="7784157" cy="5021035"/>
          </a:xfrm>
        </p:spPr>
        <p:txBody>
          <a:bodyPr>
            <a:normAutofit lnSpcReduction="10000"/>
          </a:bodyPr>
          <a:lstStyle/>
          <a:p>
            <a:pPr marL="0" indent="0">
              <a:buNone/>
            </a:pPr>
            <a:r>
              <a:rPr lang="en-US" sz="2400" b="1"/>
              <a:t>Empowerment is a key aspect in the role of an advocate, ensuring that the clients feel empowered in what you are fighting for on their behalf is essential, but it can be a difficult task. With the use of different methods, such as participation, which is a crucial element, it is possible for clients to feel empowered due to taking part in the decisions that involve them. With the help of individuals like the children’s commissioner, who fights for children’s rights, it is entirely possible for schemes like family centers to be successful and productive in the work that they do, ensuring families stay together and work better together, and that the children’s voice above all is heard and acknowledged.</a:t>
            </a:r>
          </a:p>
        </p:txBody>
      </p:sp>
    </p:spTree>
    <p:extLst>
      <p:ext uri="{BB962C8B-B14F-4D97-AF65-F5344CB8AC3E}">
        <p14:creationId xmlns:p14="http://schemas.microsoft.com/office/powerpoint/2010/main" val="3959749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344F4-5439-5A47-A582-12BBC27CD090}"/>
              </a:ext>
            </a:extLst>
          </p:cNvPr>
          <p:cNvSpPr>
            <a:spLocks noGrp="1"/>
          </p:cNvSpPr>
          <p:nvPr>
            <p:ph type="title"/>
          </p:nvPr>
        </p:nvSpPr>
        <p:spPr>
          <a:xfrm>
            <a:off x="2231136" y="122464"/>
            <a:ext cx="7729728" cy="762000"/>
          </a:xfrm>
        </p:spPr>
        <p:txBody>
          <a:bodyPr>
            <a:normAutofit fontScale="90000"/>
          </a:bodyPr>
          <a:lstStyle/>
          <a:p>
            <a:r>
              <a:rPr lang="en-US" sz="3600" b="1"/>
              <a:t>Reference list</a:t>
            </a:r>
          </a:p>
        </p:txBody>
      </p:sp>
      <p:sp>
        <p:nvSpPr>
          <p:cNvPr id="3" name="Content Placeholder 2">
            <a:extLst>
              <a:ext uri="{FF2B5EF4-FFF2-40B4-BE49-F238E27FC236}">
                <a16:creationId xmlns:a16="http://schemas.microsoft.com/office/drawing/2014/main" id="{107829E9-8285-6946-A847-7156E650C289}"/>
              </a:ext>
            </a:extLst>
          </p:cNvPr>
          <p:cNvSpPr>
            <a:spLocks noGrp="1"/>
          </p:cNvSpPr>
          <p:nvPr>
            <p:ph idx="1"/>
          </p:nvPr>
        </p:nvSpPr>
        <p:spPr>
          <a:xfrm>
            <a:off x="-1" y="1319892"/>
            <a:ext cx="12055929" cy="5415643"/>
          </a:xfrm>
        </p:spPr>
        <p:txBody>
          <a:bodyPr>
            <a:normAutofit/>
          </a:bodyPr>
          <a:lstStyle/>
          <a:p>
            <a:pPr marL="0" indent="0">
              <a:buNone/>
            </a:pPr>
            <a:r>
              <a:rPr lang="en-GB" b="0" i="0">
                <a:solidFill>
                  <a:srgbClr val="262626"/>
                </a:solidFill>
                <a:effectLst/>
                <a:latin typeface="Gill Sans MT" panose="020B0502020104020203" pitchFamily="34" charset="0"/>
              </a:rPr>
              <a:t>Advocacy QPM (2014) </a:t>
            </a:r>
            <a:r>
              <a:rPr lang="en-GB" b="0" i="1">
                <a:solidFill>
                  <a:srgbClr val="262626"/>
                </a:solidFill>
                <a:effectLst/>
                <a:latin typeface="Gill Sans MT" panose="020B0502020104020203" pitchFamily="34" charset="0"/>
              </a:rPr>
              <a:t>Code of practice. </a:t>
            </a:r>
            <a:r>
              <a:rPr lang="en-GB" b="0" i="0">
                <a:solidFill>
                  <a:srgbClr val="262626"/>
                </a:solidFill>
                <a:effectLst/>
                <a:latin typeface="Gill Sans MT" panose="020B0502020104020203" pitchFamily="34" charset="0"/>
              </a:rPr>
              <a:t>Available at: </a:t>
            </a:r>
            <a:r>
              <a:rPr lang="en-GB" b="0" i="0">
                <a:solidFill>
                  <a:srgbClr val="262626"/>
                </a:solidFill>
                <a:effectLst/>
                <a:latin typeface="Gill Sans MT" panose="020B0502020104020203" pitchFamily="34" charset="0"/>
                <a:hlinkClick r:id="rId2"/>
              </a:rPr>
              <a:t>https://qualityadvocacy.org.uk/wp-content/uploads/2018/05/Code-of-Practice-1.pdf</a:t>
            </a:r>
            <a:r>
              <a:rPr lang="en-US" b="0" i="0">
                <a:solidFill>
                  <a:srgbClr val="262626"/>
                </a:solidFill>
                <a:effectLst/>
                <a:latin typeface="Gill Sans MT" panose="020B0502020104020203" pitchFamily="34" charset="0"/>
              </a:rPr>
              <a:t> </a:t>
            </a:r>
            <a:r>
              <a:rPr lang="en-GB" b="0" i="0">
                <a:solidFill>
                  <a:srgbClr val="262626"/>
                </a:solidFill>
                <a:effectLst/>
                <a:latin typeface="Gill Sans MT" panose="020B0502020104020203" pitchFamily="34" charset="0"/>
              </a:rPr>
              <a:t>(Accessed: 04th January 2019).</a:t>
            </a:r>
            <a:endParaRPr lang="en-US" b="0" i="0">
              <a:solidFill>
                <a:srgbClr val="262626"/>
              </a:solidFill>
              <a:effectLst/>
              <a:latin typeface="Gill Sans MT" panose="020B0502020104020203" pitchFamily="34" charset="0"/>
            </a:endParaRPr>
          </a:p>
          <a:p>
            <a:pPr marL="0" indent="0">
              <a:buNone/>
            </a:pPr>
            <a:r>
              <a:rPr lang="en-GB" b="0" i="0">
                <a:solidFill>
                  <a:srgbClr val="262626"/>
                </a:solidFill>
                <a:effectLst/>
                <a:latin typeface="Gill Sans MT" panose="020B0502020104020203" pitchFamily="34" charset="0"/>
              </a:rPr>
              <a:t>Arnstein, S.R. (1969) </a:t>
            </a:r>
            <a:r>
              <a:rPr lang="en-GB" b="0" i="1">
                <a:solidFill>
                  <a:srgbClr val="262626"/>
                </a:solidFill>
                <a:effectLst/>
                <a:latin typeface="Gill Sans MT" panose="020B0502020104020203" pitchFamily="34" charset="0"/>
              </a:rPr>
              <a:t>A ladder of Citizen Participation. </a:t>
            </a:r>
            <a:r>
              <a:rPr lang="en-GB" b="0" i="0">
                <a:solidFill>
                  <a:srgbClr val="262626"/>
                </a:solidFill>
                <a:effectLst/>
                <a:latin typeface="Gill Sans MT" panose="020B0502020104020203" pitchFamily="34" charset="0"/>
              </a:rPr>
              <a:t>Available at: </a:t>
            </a:r>
            <a:r>
              <a:rPr lang="en-GB" b="0" i="0">
                <a:solidFill>
                  <a:srgbClr val="262626"/>
                </a:solidFill>
                <a:effectLst/>
                <a:latin typeface="Gill Sans MT" panose="020B0502020104020203" pitchFamily="34" charset="0"/>
                <a:hlinkClick r:id="rId3"/>
              </a:rPr>
              <a:t>file:///home/chronos/u-2a3bdaea7f481328172df52340f3ca8ed58b6d8c/Downloads/Arnstein%20(1969)%20Ladder%20of%20Participation%20article%20(2).pdf</a:t>
            </a:r>
            <a:r>
              <a:rPr lang="en-US" b="0" i="0">
                <a:solidFill>
                  <a:srgbClr val="262626"/>
                </a:solidFill>
                <a:effectLst/>
                <a:latin typeface="Gill Sans MT" panose="020B0502020104020203" pitchFamily="34" charset="0"/>
              </a:rPr>
              <a:t> </a:t>
            </a:r>
            <a:r>
              <a:rPr lang="en-GB" b="0" i="0">
                <a:solidFill>
                  <a:srgbClr val="262626"/>
                </a:solidFill>
                <a:effectLst/>
                <a:latin typeface="Gill Sans MT" panose="020B0502020104020203" pitchFamily="34" charset="0"/>
              </a:rPr>
              <a:t>(Accessed 6th of January 2019).</a:t>
            </a:r>
            <a:endParaRPr lang="en-US" b="0" i="0">
              <a:solidFill>
                <a:srgbClr val="262626"/>
              </a:solidFill>
              <a:effectLst/>
              <a:latin typeface="Gill Sans MT" panose="020B0502020104020203" pitchFamily="34" charset="0"/>
            </a:endParaRPr>
          </a:p>
          <a:p>
            <a:pPr marL="0" indent="0">
              <a:buNone/>
            </a:pPr>
            <a:r>
              <a:rPr lang="en-GB" b="0" i="0">
                <a:solidFill>
                  <a:srgbClr val="262626"/>
                </a:solidFill>
                <a:effectLst/>
                <a:latin typeface="Gill Sans MT" panose="020B0502020104020203" pitchFamily="34" charset="0"/>
              </a:rPr>
              <a:t>Business Dictionary (2019) </a:t>
            </a:r>
            <a:r>
              <a:rPr lang="en-GB" b="0" i="1">
                <a:solidFill>
                  <a:srgbClr val="262626"/>
                </a:solidFill>
                <a:effectLst/>
                <a:latin typeface="Gill Sans MT" panose="020B0502020104020203" pitchFamily="34" charset="0"/>
              </a:rPr>
              <a:t>Strategy. </a:t>
            </a:r>
            <a:r>
              <a:rPr lang="en-GB" b="0" i="0">
                <a:solidFill>
                  <a:srgbClr val="262626"/>
                </a:solidFill>
                <a:effectLst/>
                <a:latin typeface="Gill Sans MT" panose="020B0502020104020203" pitchFamily="34" charset="0"/>
              </a:rPr>
              <a:t>Available at: </a:t>
            </a:r>
            <a:r>
              <a:rPr lang="en-GB" b="0" i="0">
                <a:solidFill>
                  <a:srgbClr val="262626"/>
                </a:solidFill>
                <a:effectLst/>
                <a:latin typeface="Gill Sans MT" panose="020B0502020104020203" pitchFamily="34" charset="0"/>
                <a:hlinkClick r:id="rId4"/>
              </a:rPr>
              <a:t>http://www.businessdictionary.com/definition/strategy.html</a:t>
            </a:r>
            <a:r>
              <a:rPr lang="en-US" b="0" i="0">
                <a:solidFill>
                  <a:srgbClr val="262626"/>
                </a:solidFill>
                <a:effectLst/>
                <a:latin typeface="Gill Sans MT" panose="020B0502020104020203" pitchFamily="34" charset="0"/>
              </a:rPr>
              <a:t> </a:t>
            </a:r>
            <a:r>
              <a:rPr lang="en-GB" b="0" i="0">
                <a:solidFill>
                  <a:srgbClr val="262626"/>
                </a:solidFill>
                <a:effectLst/>
                <a:latin typeface="Gill Sans MT" panose="020B0502020104020203" pitchFamily="34" charset="0"/>
              </a:rPr>
              <a:t> (Accessed: 3rd January 2019).</a:t>
            </a:r>
            <a:endParaRPr lang="en-US">
              <a:solidFill>
                <a:srgbClr val="262626"/>
              </a:solidFill>
              <a:latin typeface="Gill Sans MT" panose="020B0502020104020203" pitchFamily="34" charset="0"/>
            </a:endParaRPr>
          </a:p>
          <a:p>
            <a:pPr marL="0" indent="0">
              <a:buNone/>
            </a:pPr>
            <a:r>
              <a:rPr lang="en-GB" b="0" i="0">
                <a:solidFill>
                  <a:srgbClr val="262626"/>
                </a:solidFill>
                <a:effectLst/>
                <a:latin typeface="Gill Sans MT" panose="020B0502020104020203" pitchFamily="34" charset="0"/>
              </a:rPr>
              <a:t>Child Commissioner Wales (2019) </a:t>
            </a:r>
            <a:r>
              <a:rPr lang="en-GB" b="0" i="1">
                <a:solidFill>
                  <a:srgbClr val="262626"/>
                </a:solidFill>
                <a:effectLst/>
                <a:latin typeface="Gill Sans MT" panose="020B0502020104020203" pitchFamily="34" charset="0"/>
              </a:rPr>
              <a:t>About us.</a:t>
            </a:r>
            <a:r>
              <a:rPr lang="en-GB" b="0" i="0">
                <a:solidFill>
                  <a:srgbClr val="262626"/>
                </a:solidFill>
                <a:effectLst/>
                <a:latin typeface="Gill Sans MT" panose="020B0502020104020203" pitchFamily="34" charset="0"/>
              </a:rPr>
              <a:t> Available at: </a:t>
            </a:r>
            <a:r>
              <a:rPr lang="en-GB" b="0" i="0">
                <a:solidFill>
                  <a:srgbClr val="262626"/>
                </a:solidFill>
                <a:effectLst/>
                <a:latin typeface="Gill Sans MT" panose="020B0502020104020203" pitchFamily="34" charset="0"/>
                <a:hlinkClick r:id="rId5"/>
              </a:rPr>
              <a:t>https://www.childcomwales.org.uk/about-us/</a:t>
            </a:r>
            <a:r>
              <a:rPr lang="en-US" b="0" i="0">
                <a:solidFill>
                  <a:srgbClr val="262626"/>
                </a:solidFill>
                <a:effectLst/>
                <a:latin typeface="Gill Sans MT" panose="020B0502020104020203" pitchFamily="34" charset="0"/>
              </a:rPr>
              <a:t> </a:t>
            </a:r>
            <a:r>
              <a:rPr lang="en-GB" b="0" i="0">
                <a:solidFill>
                  <a:srgbClr val="262626"/>
                </a:solidFill>
                <a:effectLst/>
                <a:latin typeface="Gill Sans MT" panose="020B0502020104020203" pitchFamily="34" charset="0"/>
              </a:rPr>
              <a:t>(Accessed 6th January 2019).</a:t>
            </a:r>
            <a:endParaRPr lang="en-US" b="0" i="0">
              <a:solidFill>
                <a:srgbClr val="262626"/>
              </a:solidFill>
              <a:effectLst/>
              <a:latin typeface="Gill Sans MT" panose="020B0502020104020203" pitchFamily="34" charset="0"/>
            </a:endParaRPr>
          </a:p>
          <a:p>
            <a:pPr marL="0" indent="0">
              <a:buNone/>
            </a:pPr>
            <a:r>
              <a:rPr lang="en-GB" b="0" i="0">
                <a:solidFill>
                  <a:srgbClr val="262626"/>
                </a:solidFill>
                <a:effectLst/>
                <a:latin typeface="Gill Sans MT" panose="020B0502020104020203" pitchFamily="34" charset="0"/>
              </a:rPr>
              <a:t>English Oxford living dictionaries (2019) </a:t>
            </a:r>
            <a:r>
              <a:rPr lang="en-GB" b="0" i="1">
                <a:solidFill>
                  <a:srgbClr val="262626"/>
                </a:solidFill>
                <a:effectLst/>
                <a:latin typeface="Gill Sans MT" panose="020B0502020104020203" pitchFamily="34" charset="0"/>
              </a:rPr>
              <a:t>Strategy. </a:t>
            </a:r>
            <a:r>
              <a:rPr lang="en-GB" b="0" i="0">
                <a:solidFill>
                  <a:srgbClr val="262626"/>
                </a:solidFill>
                <a:effectLst/>
                <a:latin typeface="Gill Sans MT" panose="020B0502020104020203" pitchFamily="34" charset="0"/>
              </a:rPr>
              <a:t>Available at: </a:t>
            </a:r>
            <a:r>
              <a:rPr lang="en-GB" b="0" i="0">
                <a:solidFill>
                  <a:srgbClr val="262626"/>
                </a:solidFill>
                <a:effectLst/>
                <a:latin typeface="Gill Sans MT" panose="020B0502020104020203" pitchFamily="34" charset="0"/>
                <a:hlinkClick r:id="rId6"/>
              </a:rPr>
              <a:t>https://en.oxforddictionaries.com/definition/strategy</a:t>
            </a:r>
            <a:r>
              <a:rPr lang="en-US" b="0" i="0">
                <a:solidFill>
                  <a:srgbClr val="262626"/>
                </a:solidFill>
                <a:effectLst/>
                <a:latin typeface="Gill Sans MT" panose="020B0502020104020203" pitchFamily="34" charset="0"/>
              </a:rPr>
              <a:t> </a:t>
            </a:r>
            <a:r>
              <a:rPr lang="en-GB" b="0" i="0">
                <a:solidFill>
                  <a:srgbClr val="262626"/>
                </a:solidFill>
                <a:effectLst/>
                <a:latin typeface="Gill Sans MT" panose="020B0502020104020203" pitchFamily="34" charset="0"/>
              </a:rPr>
              <a:t> (Accessed:</a:t>
            </a:r>
            <a:r>
              <a:rPr lang="en-US">
                <a:solidFill>
                  <a:srgbClr val="000000"/>
                </a:solidFill>
                <a:latin typeface="Roboto"/>
              </a:rPr>
              <a:t> </a:t>
            </a:r>
            <a:r>
              <a:rPr lang="en-GB" b="0" i="0">
                <a:solidFill>
                  <a:srgbClr val="262626"/>
                </a:solidFill>
                <a:effectLst/>
                <a:latin typeface="Gill Sans MT" panose="020B0502020104020203" pitchFamily="34" charset="0"/>
              </a:rPr>
              <a:t>3rd January 2019).</a:t>
            </a:r>
            <a:endParaRPr lang="en-US" b="0" i="0">
              <a:solidFill>
                <a:srgbClr val="262626"/>
              </a:solidFill>
              <a:effectLst/>
              <a:latin typeface="Gill Sans MT" panose="020B0502020104020203" pitchFamily="34" charset="0"/>
            </a:endParaRPr>
          </a:p>
          <a:p>
            <a:pPr marL="0" indent="0">
              <a:buNone/>
            </a:pPr>
            <a:r>
              <a:rPr lang="en-GB" b="0" i="0">
                <a:solidFill>
                  <a:srgbClr val="262626"/>
                </a:solidFill>
                <a:effectLst/>
                <a:latin typeface="Gill Sans MT" panose="020B0502020104020203" pitchFamily="34" charset="0"/>
              </a:rPr>
              <a:t>Research gate (n.d) </a:t>
            </a:r>
            <a:r>
              <a:rPr lang="en-GB" b="0" i="1">
                <a:solidFill>
                  <a:srgbClr val="262626"/>
                </a:solidFill>
                <a:effectLst/>
                <a:latin typeface="Gill Sans MT" panose="020B0502020104020203" pitchFamily="34" charset="0"/>
              </a:rPr>
              <a:t>Research Gate.</a:t>
            </a:r>
            <a:r>
              <a:rPr lang="en-GB" b="0" i="0">
                <a:solidFill>
                  <a:srgbClr val="262626"/>
                </a:solidFill>
                <a:effectLst/>
                <a:latin typeface="Gill Sans MT" panose="020B0502020104020203" pitchFamily="34" charset="0"/>
              </a:rPr>
              <a:t> Available at: </a:t>
            </a:r>
            <a:r>
              <a:rPr lang="en-GB" b="0" i="0">
                <a:solidFill>
                  <a:srgbClr val="262626"/>
                </a:solidFill>
                <a:effectLst/>
                <a:latin typeface="Gill Sans MT" panose="020B0502020104020203" pitchFamily="34" charset="0"/>
                <a:hlinkClick r:id="rId7"/>
              </a:rPr>
              <a:t>https://www.researchgate.net/figure/Eight-rungs-on-the-ladder-of-citizen-participation-Arnstein-1969_fig1_308719908</a:t>
            </a:r>
            <a:r>
              <a:rPr lang="en-US" b="0" i="0">
                <a:solidFill>
                  <a:srgbClr val="262626"/>
                </a:solidFill>
                <a:effectLst/>
                <a:latin typeface="Gill Sans MT" panose="020B0502020104020203" pitchFamily="34" charset="0"/>
              </a:rPr>
              <a:t> </a:t>
            </a:r>
            <a:r>
              <a:rPr lang="en-GB" b="0" i="0">
                <a:solidFill>
                  <a:srgbClr val="262626"/>
                </a:solidFill>
                <a:effectLst/>
                <a:latin typeface="Gill Sans MT" panose="020B0502020104020203" pitchFamily="34" charset="0"/>
              </a:rPr>
              <a:t>(Accessed: 04th January 2019).</a:t>
            </a:r>
            <a:endParaRPr lang="en-US" b="0" i="0">
              <a:solidFill>
                <a:srgbClr val="262626"/>
              </a:solidFill>
              <a:effectLst/>
              <a:latin typeface="Gill Sans MT" panose="020B0502020104020203" pitchFamily="34" charset="0"/>
            </a:endParaRPr>
          </a:p>
          <a:p>
            <a:pPr marL="0" indent="0">
              <a:buNone/>
            </a:pPr>
            <a:r>
              <a:rPr lang="en-GB" b="0" i="0">
                <a:solidFill>
                  <a:srgbClr val="262626"/>
                </a:solidFill>
                <a:effectLst/>
                <a:latin typeface="Gill Sans MT" panose="020B0502020104020203" pitchFamily="34" charset="0"/>
              </a:rPr>
              <a:t>The Salvation Army (2019) </a:t>
            </a:r>
            <a:r>
              <a:rPr lang="en-GB" b="0" i="1">
                <a:solidFill>
                  <a:srgbClr val="262626"/>
                </a:solidFill>
                <a:effectLst/>
                <a:latin typeface="Gill Sans MT" panose="020B0502020104020203" pitchFamily="34" charset="0"/>
              </a:rPr>
              <a:t>Children and Families. </a:t>
            </a:r>
            <a:r>
              <a:rPr lang="en-GB" b="0" i="0">
                <a:solidFill>
                  <a:srgbClr val="262626"/>
                </a:solidFill>
                <a:effectLst/>
                <a:latin typeface="Gill Sans MT" panose="020B0502020104020203" pitchFamily="34" charset="0"/>
              </a:rPr>
              <a:t>Available at: </a:t>
            </a:r>
            <a:r>
              <a:rPr lang="en-GB" b="0" i="0">
                <a:solidFill>
                  <a:srgbClr val="262626"/>
                </a:solidFill>
                <a:effectLst/>
                <a:latin typeface="Gill Sans MT" panose="020B0502020104020203" pitchFamily="34" charset="0"/>
                <a:hlinkClick r:id="rId8"/>
              </a:rPr>
              <a:t>https://www.salvationarmy.org.uk/family-centres</a:t>
            </a:r>
            <a:r>
              <a:rPr lang="en-US" b="0" i="0">
                <a:solidFill>
                  <a:srgbClr val="262626"/>
                </a:solidFill>
                <a:effectLst/>
                <a:latin typeface="Gill Sans MT" panose="020B0502020104020203" pitchFamily="34" charset="0"/>
              </a:rPr>
              <a:t> </a:t>
            </a:r>
            <a:r>
              <a:rPr lang="en-GB" b="0" i="0">
                <a:solidFill>
                  <a:srgbClr val="262626"/>
                </a:solidFill>
                <a:effectLst/>
                <a:latin typeface="Gill Sans MT" panose="020B0502020104020203" pitchFamily="34" charset="0"/>
              </a:rPr>
              <a:t>(Accessed 6th January 2019). </a:t>
            </a:r>
            <a:endParaRPr lang="en-GB" b="0" i="0">
              <a:solidFill>
                <a:srgbClr val="000000"/>
              </a:solidFill>
              <a:effectLst/>
              <a:latin typeface="Roboto"/>
            </a:endParaRPr>
          </a:p>
          <a:p>
            <a:pPr marL="0" indent="0">
              <a:buNone/>
            </a:pPr>
            <a:endParaRPr lang="en-US" sz="2000" b="0" i="0">
              <a:solidFill>
                <a:srgbClr val="262626"/>
              </a:solidFill>
              <a:effectLst/>
              <a:latin typeface="Gill Sans MT" panose="020B0502020104020203" pitchFamily="34" charset="0"/>
            </a:endParaRPr>
          </a:p>
          <a:p>
            <a:pPr marL="0" indent="0">
              <a:buNone/>
            </a:pPr>
            <a:endParaRPr lang="en-US" sz="2000" b="0" i="0">
              <a:solidFill>
                <a:srgbClr val="262626"/>
              </a:solidFill>
              <a:effectLst/>
              <a:latin typeface="Gill Sans MT" panose="020B0502020104020203" pitchFamily="34" charset="0"/>
            </a:endParaRPr>
          </a:p>
          <a:p>
            <a:pPr marL="0" indent="0">
              <a:buNone/>
            </a:pPr>
            <a:endParaRPr lang="en-US" sz="2000"/>
          </a:p>
        </p:txBody>
      </p:sp>
    </p:spTree>
    <p:extLst>
      <p:ext uri="{BB962C8B-B14F-4D97-AF65-F5344CB8AC3E}">
        <p14:creationId xmlns:p14="http://schemas.microsoft.com/office/powerpoint/2010/main" val="292702116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Parcel</vt:lpstr>
      <vt:lpstr>Outline one strategy designed to empower individuals and enables their voices to be heard.</vt:lpstr>
      <vt:lpstr>What is a stratergy?</vt:lpstr>
      <vt:lpstr>Advocacy charter 2014</vt:lpstr>
      <vt:lpstr>Family centers</vt:lpstr>
      <vt:lpstr>Participation &amp; participatory methods</vt:lpstr>
      <vt:lpstr>Placation</vt:lpstr>
      <vt:lpstr>Children’s commissioner for wales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Outline one stratery designed to empower individuals and enable their voices to be heard.</dc:title>
  <dc:creator>Claudia Jones (1500322)</dc:creator>
  <cp:lastModifiedBy>Claudia Jones (1500322)</cp:lastModifiedBy>
  <cp:revision>2</cp:revision>
  <dcterms:created xsi:type="dcterms:W3CDTF">2019-01-06T14:16:55Z</dcterms:created>
  <dcterms:modified xsi:type="dcterms:W3CDTF">2019-01-09T16:28:57Z</dcterms:modified>
</cp:coreProperties>
</file>