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03" autoAdjust="0"/>
    <p:restoredTop sz="94660"/>
  </p:normalViewPr>
  <p:slideViewPr>
    <p:cSldViewPr snapToGrid="0">
      <p:cViewPr>
        <p:scale>
          <a:sx n="100" d="100"/>
          <a:sy n="100" d="100"/>
        </p:scale>
        <p:origin x="3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Jess Smythe 1706141</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18/09/2022</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Jess Smythe 1706141</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18/09/2022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407861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00324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011265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18/09/2022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41755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18/09/2022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454498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18/09/2022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668422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18/09/2022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073132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938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18/09/2022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33692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45407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6295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754382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223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98461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602849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18/09/2022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66660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B7BF9D6-E6FF-4B18-9BE9-A9C5D5760DAA}" type="datetimeFigureOut">
              <a:rPr lang="en-GB" smtClean="0"/>
              <a:t>18/09/2022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3994295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journals.sagepub.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skillsyouneed.com/write/notes-verbal.html" TargetMode="External"/><Relationship Id="rId7" Type="http://schemas.openxmlformats.org/officeDocument/2006/relationships/hyperlink" Target="https://teachingsexed.com/2014/11/11/experience-reflection-experiential-learning" TargetMode="External"/><Relationship Id="rId2" Type="http://schemas.openxmlformats.org/officeDocument/2006/relationships/hyperlink" Target="http://infed.org/mobi/donald-schon-learning-reflection-change" TargetMode="External"/><Relationship Id="rId1" Type="http://schemas.openxmlformats.org/officeDocument/2006/relationships/slideLayout" Target="../slideLayouts/slideLayout2.xml"/><Relationship Id="rId6" Type="http://schemas.openxmlformats.org/officeDocument/2006/relationships/hyperlink" Target="https://www.talentlens.co.uk/assets/blog/critical-thinking/puzzle-head.jpg" TargetMode="External"/><Relationship Id="rId5" Type="http://schemas.openxmlformats.org/officeDocument/2006/relationships/hyperlink" Target="https://study.com/academy/lesson/what-is-critical-thinking-definition-skills-meaning.html" TargetMode="External"/><Relationship Id="rId4" Type="http://schemas.openxmlformats.org/officeDocument/2006/relationships/hyperlink" Target="https://learn.solent.ac.uk/mod/book/view.php?id=2732&amp;chapterid=1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14035" y="243421"/>
            <a:ext cx="3271041" cy="2415163"/>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u="sng" dirty="0">
                <a:solidFill>
                  <a:schemeClr val="tx1"/>
                </a:solidFill>
                <a:latin typeface="Arial" panose="020B0604020202020204" pitchFamily="34" charset="0"/>
                <a:cs typeface="Arial" panose="020B0604020202020204" pitchFamily="34" charset="0"/>
              </a:rPr>
              <a:t>As stated by the website mind tools` critical thinking is the discipline of rigorously and skilfully using information, experience, observation, and reasoning to guide your decisions, actions and beliefs’.</a:t>
            </a:r>
          </a:p>
          <a:p>
            <a:pPr marL="0" indent="0">
              <a:buNone/>
            </a:pPr>
            <a:r>
              <a:rPr lang="en-GB" sz="1100" u="sng" dirty="0">
                <a:solidFill>
                  <a:srgbClr val="00B0F0"/>
                </a:solidFill>
                <a:latin typeface="Arial" panose="020B0604020202020204" pitchFamily="34" charset="0"/>
                <a:cs typeface="Arial" panose="020B0604020202020204" pitchFamily="34" charset="0"/>
              </a:rPr>
              <a:t>https://www.mindtools.com/pages/article/newTED_95.htm</a:t>
            </a:r>
            <a:r>
              <a:rPr lang="en-GB" sz="1100" u="sng" dirty="0">
                <a:solidFill>
                  <a:schemeClr val="tx1"/>
                </a:solidFill>
                <a:latin typeface="Arial" panose="020B0604020202020204" pitchFamily="34" charset="0"/>
                <a:cs typeface="Arial" panose="020B0604020202020204" pitchFamily="34" charset="0"/>
              </a:rPr>
              <a:t>  </a:t>
            </a:r>
            <a:endParaRPr lang="en-GB" sz="400" dirty="0"/>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Referencing </a:t>
            </a:r>
          </a:p>
          <a:p>
            <a:pPr algn="just"/>
            <a:r>
              <a:rPr lang="en-GB" sz="1100" dirty="0">
                <a:latin typeface="Arial" panose="020B0604020202020204" pitchFamily="34" charset="0"/>
                <a:cs typeface="Arial" panose="020B0604020202020204" pitchFamily="34" charset="0"/>
              </a:rPr>
              <a:t>Referencing is when you use someone else's context in your work, you need to acknowledge that you have source such information in the main body of your essay this is referred to in-text citation, it is known as plagiarism if you do not reference such information that you have use.  </a:t>
            </a:r>
          </a:p>
          <a:p>
            <a:pPr algn="just"/>
            <a:r>
              <a:rPr lang="en-GB" sz="1100" dirty="0">
                <a:latin typeface="Arial" panose="020B0604020202020204" pitchFamily="34" charset="0"/>
                <a:cs typeface="Arial" panose="020B0604020202020204" pitchFamily="34" charset="0"/>
              </a:rPr>
              <a:t>According to colin Neville ‘in recent years , plagiarism has been dominant concern for higher education practioners. However there can be a fine line between plagiarism and poor reference practice’.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44867" y="2997670"/>
            <a:ext cx="3572059" cy="297004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Reflection</a:t>
            </a:r>
          </a:p>
          <a:p>
            <a:pPr marL="228600" indent="-228600" algn="just">
              <a:buAutoNum type="arabicPeriod"/>
            </a:pPr>
            <a:r>
              <a:rPr lang="en-GB" sz="1100" b="0" i="0" dirty="0">
                <a:solidFill>
                  <a:srgbClr val="333333"/>
                </a:solidFill>
                <a:effectLst/>
                <a:latin typeface="Open Sans" panose="020B0604020202020204" pitchFamily="34" charset="0"/>
              </a:rPr>
              <a:t>Kolb's portrayal of learning from experience has been criticized, however, for not allowing sufficiently for intuitive processes, or for intention, purpose and choice (see for example Bullough, 1989). In the context of managers' learning, questions have been raised as to whether the theory is actually confirmed in practice (James, 1980) and whether the emphasis on learning from experience is adequate to the complex uncertainties which managers have to deal with.</a:t>
            </a:r>
          </a:p>
          <a:p>
            <a:pPr marL="228600" indent="-228600" algn="just">
              <a:buAutoNum type="arabicPeriod"/>
            </a:pPr>
            <a:r>
              <a:rPr lang="en-GB" sz="1100" dirty="0">
                <a:solidFill>
                  <a:schemeClr val="accent4">
                    <a:lumMod val="40000"/>
                    <a:lumOff val="60000"/>
                  </a:schemeClr>
                </a:solidFill>
                <a:latin typeface="Open Sans" panose="020B0604020202020204" pitchFamily="34" charset="0"/>
                <a:hlinkClick r:id="rId2"/>
              </a:rPr>
              <a:t>https://journals.sagepub.com/</a:t>
            </a:r>
            <a:endParaRPr lang="en-GB" sz="1100" dirty="0">
              <a:solidFill>
                <a:schemeClr val="accent4">
                  <a:lumMod val="40000"/>
                  <a:lumOff val="60000"/>
                </a:schemeClr>
              </a:solidFill>
              <a:latin typeface="Open Sans" panose="020B0604020202020204" pitchFamily="34" charset="0"/>
            </a:endParaRPr>
          </a:p>
          <a:p>
            <a:pPr marL="228600" indent="-228600" algn="just">
              <a:buAutoNum type="arabicPeriod"/>
            </a:pPr>
            <a:r>
              <a:rPr lang="en-GB" sz="1100" b="0" i="0" dirty="0">
                <a:solidFill>
                  <a:schemeClr val="tx1"/>
                </a:solidFill>
                <a:effectLst/>
                <a:latin typeface="Open Sans" panose="020B0604020202020204" pitchFamily="34" charset="0"/>
              </a:rPr>
              <a:t>Reflecting work is how a student learns to process their learning</a:t>
            </a:r>
            <a:r>
              <a:rPr lang="en-GB" sz="1100" b="0" i="0" dirty="0">
                <a:solidFill>
                  <a:schemeClr val="accent4">
                    <a:lumMod val="40000"/>
                    <a:lumOff val="60000"/>
                  </a:schemeClr>
                </a:solidFill>
                <a:effectLst/>
                <a:latin typeface="Open Sans" panose="020B0604020202020204" pitchFamily="34" charset="0"/>
              </a:rPr>
              <a:t>.</a:t>
            </a:r>
          </a:p>
          <a:p>
            <a:pPr marL="228600" indent="-228600" algn="just">
              <a:buAutoNum type="arabicPeriod"/>
            </a:pP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52214" y="2733384"/>
            <a:ext cx="2811886"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To reference accurately within APA guidance to use quotations you must make sure these are in quotation marks or indented in order for the reader to know that it is a valid point made by someone else. These must be included into your reference list at the end of your work which shows clearly where all your information as been resourced from.</a:t>
            </a:r>
          </a:p>
          <a:p>
            <a:pPr algn="just"/>
            <a:r>
              <a:rPr lang="en-GB" sz="1100" dirty="0">
                <a:solidFill>
                  <a:schemeClr val="tx2">
                    <a:lumMod val="40000"/>
                    <a:lumOff val="60000"/>
                  </a:schemeClr>
                </a:solidFill>
                <a:latin typeface="Arial" panose="020B0604020202020204" pitchFamily="34" charset="0"/>
                <a:cs typeface="Arial" panose="020B0604020202020204" pitchFamily="34" charset="0"/>
              </a:rPr>
              <a:t>https://scholar.google.co.uk/scholar?hl=en&amp;as-sdt=0,5&amp;as_vis=1&amp;qsp=2&amp;q=referencing+style&amp;qst=ib#d=gs_qabs&amp;t=166353645885&amp;u=%23p%3DPYXQEJ7bXgOJ</a:t>
            </a:r>
          </a:p>
        </p:txBody>
      </p:sp>
      <p:sp>
        <p:nvSpPr>
          <p:cNvPr id="16" name="TextBox 15">
            <a:extLst>
              <a:ext uri="{FF2B5EF4-FFF2-40B4-BE49-F238E27FC236}">
                <a16:creationId xmlns:a16="http://schemas.microsoft.com/office/drawing/2014/main" id="{3C8CBD86-CF8E-44C0-BDE7-44C3ADFB2BB2}"/>
              </a:ext>
            </a:extLst>
          </p:cNvPr>
          <p:cNvSpPr txBox="1"/>
          <p:nvPr/>
        </p:nvSpPr>
        <p:spPr>
          <a:xfrm>
            <a:off x="159026" y="0"/>
            <a:ext cx="3432313" cy="261610"/>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Joleen </a:t>
            </a:r>
            <a:r>
              <a:rPr lang="en-GB" sz="900" dirty="0" err="1">
                <a:latin typeface="Arial" panose="020B0604020202020204" pitchFamily="34" charset="0"/>
                <a:cs typeface="Arial" panose="020B0604020202020204" pitchFamily="34" charset="0"/>
              </a:rPr>
              <a:t>harris</a:t>
            </a:r>
            <a:r>
              <a:rPr lang="en-GB" sz="900" dirty="0">
                <a:latin typeface="Arial" panose="020B0604020202020204" pitchFamily="34" charset="0"/>
                <a:cs typeface="Arial" panose="020B0604020202020204" pitchFamily="34" charset="0"/>
              </a:rPr>
              <a:t> 2219656 </a:t>
            </a:r>
            <a:r>
              <a:rPr lang="en-GB" sz="11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09B3B25-E0FE-4443-A3A2-20F0FE06785A}"/>
              </a:ext>
            </a:extLst>
          </p:cNvPr>
          <p:cNvSpPr txBox="1"/>
          <p:nvPr/>
        </p:nvSpPr>
        <p:spPr>
          <a:xfrm>
            <a:off x="3713346" y="248246"/>
            <a:ext cx="5221650" cy="178510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  Note taking</a:t>
            </a:r>
          </a:p>
          <a:p>
            <a:pPr algn="just"/>
            <a:r>
              <a:rPr lang="en-GB" sz="1100" dirty="0">
                <a:latin typeface="Arial" panose="020B0604020202020204" pitchFamily="34" charset="0"/>
                <a:cs typeface="Arial" panose="020B0604020202020204" pitchFamily="34" charset="0"/>
              </a:rPr>
              <a:t>Effective note taking allows a person to refer back to topics that have been discussed during lectures. Allows you the ability to then research subjects that your unfamiliar with. Looking particularly at ‘The Cornell method it provides a systematic format for condensing and organising notes without laborious recopying’. Advantages for note taking are that you can referee to notes from time to time, disadvantages are if notes have not been taking properly them it can led to confusion. </a:t>
            </a:r>
          </a:p>
          <a:p>
            <a:pPr algn="just"/>
            <a:r>
              <a:rPr lang="en-GB" sz="1100" dirty="0">
                <a:solidFill>
                  <a:srgbClr val="FFFF00"/>
                </a:solidFill>
                <a:latin typeface="Arial" panose="020B0604020202020204" pitchFamily="34" charset="0"/>
                <a:cs typeface="Arial" panose="020B0604020202020204" pitchFamily="34" charset="0"/>
              </a:rPr>
              <a:t>https://www.utc.edu/enrolment-management-and-student-affairs/center-for-academic-support-and-advisement-tips-for-academic-success/note-taking#cornell</a:t>
            </a:r>
          </a:p>
        </p:txBody>
      </p:sp>
      <p:sp>
        <p:nvSpPr>
          <p:cNvPr id="7" name="TextBox 6">
            <a:extLst>
              <a:ext uri="{FF2B5EF4-FFF2-40B4-BE49-F238E27FC236}">
                <a16:creationId xmlns:a16="http://schemas.microsoft.com/office/drawing/2014/main" id="{4A616CDD-9303-4241-9D64-556216104FF5}"/>
              </a:ext>
            </a:extLst>
          </p:cNvPr>
          <p:cNvSpPr txBox="1"/>
          <p:nvPr/>
        </p:nvSpPr>
        <p:spPr>
          <a:xfrm>
            <a:off x="8972716" y="39304"/>
            <a:ext cx="3219284" cy="1954381"/>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An article on note-taking skills  can be found on google scholar. This article has been peer reviewed and states that ‘students rely on their notes to memorise and learn critical course content, and recent studies of note taking state that most students take notes, citing survey published in 1974’.</a:t>
            </a:r>
          </a:p>
          <a:p>
            <a:pPr algn="just"/>
            <a:r>
              <a:rPr lang="en-GB" sz="1100" dirty="0">
                <a:solidFill>
                  <a:srgbClr val="FFFF00"/>
                </a:solidFill>
                <a:latin typeface="Arial" panose="020B0604020202020204" pitchFamily="34" charset="0"/>
                <a:cs typeface="Arial" panose="020B0604020202020204" pitchFamily="34" charset="0"/>
              </a:rPr>
              <a:t>https://scholar.google.com/scholar?hl=en&amp;as_sdt=0%2c5&amp;q=note+taking+skills&amp;oq=note+taking#d=gs_qabs&amp;t=1663538788227&amp;u=%3Dk5erS4dl-wwJ</a:t>
            </a:r>
            <a:r>
              <a:rPr lang="en-GB" sz="11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745981" y="4558627"/>
            <a:ext cx="2418736" cy="76944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u="sng" dirty="0">
                <a:latin typeface="Arial" panose="020B0604020202020204" pitchFamily="34" charset="0"/>
                <a:cs typeface="Arial" panose="020B0604020202020204" pitchFamily="34" charset="0"/>
              </a:rPr>
              <a:t>In order to come to a conclusion for this poster</a:t>
            </a:r>
          </a:p>
          <a:p>
            <a:pPr algn="just"/>
            <a:r>
              <a:rPr lang="en-GB" sz="1100" dirty="0">
                <a:latin typeface="Arial" panose="020B0604020202020204" pitchFamily="34" charset="0"/>
                <a:cs typeface="Arial" panose="020B0604020202020204" pitchFamily="34" charset="0"/>
              </a:rPr>
              <a:t>. </a:t>
            </a:r>
          </a:p>
        </p:txBody>
      </p:sp>
      <p:pic>
        <p:nvPicPr>
          <p:cNvPr id="18" name="Picture 17"/>
          <p:cNvPicPr>
            <a:picLocks noChangeAspect="1"/>
          </p:cNvPicPr>
          <p:nvPr/>
        </p:nvPicPr>
        <p:blipFill>
          <a:blip r:embed="rId3"/>
          <a:stretch>
            <a:fillRect/>
          </a:stretch>
        </p:blipFill>
        <p:spPr>
          <a:xfrm>
            <a:off x="3281038" y="886829"/>
            <a:ext cx="507939" cy="507939"/>
          </a:xfrm>
          <a:prstGeom prst="rect">
            <a:avLst/>
          </a:prstGeom>
        </p:spPr>
      </p:pic>
      <p:sp>
        <p:nvSpPr>
          <p:cNvPr id="19" name="TextBox 18"/>
          <p:cNvSpPr txBox="1"/>
          <p:nvPr/>
        </p:nvSpPr>
        <p:spPr>
          <a:xfrm>
            <a:off x="3011939" y="1735367"/>
            <a:ext cx="653281" cy="938719"/>
          </a:xfrm>
          <a:prstGeom prst="rect">
            <a:avLst/>
          </a:prstGeom>
          <a:noFill/>
        </p:spPr>
        <p:txBody>
          <a:bodyPr wrap="square" rtlCol="0">
            <a:spAutoFit/>
          </a:bodyPr>
          <a:lstStyle/>
          <a:p>
            <a:r>
              <a:rPr lang="en-GB" sz="1100" dirty="0"/>
              <a:t>(Source: </a:t>
            </a:r>
            <a:r>
              <a:rPr lang="en-GB" sz="1100" dirty="0" err="1"/>
              <a:t>Pixabay</a:t>
            </a:r>
            <a:r>
              <a:rPr lang="en-GB" sz="1100" dirty="0"/>
              <a:t>, 2015)</a:t>
            </a:r>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3F90460-6136-4314-979B-3E121C76A21A}"/>
              </a:ext>
            </a:extLst>
          </p:cNvPr>
          <p:cNvSpPr>
            <a:spLocks noGrp="1"/>
          </p:cNvSpPr>
          <p:nvPr>
            <p:ph idx="1"/>
          </p:nvPr>
        </p:nvSpPr>
        <p:spPr>
          <a:xfrm>
            <a:off x="677334" y="1365459"/>
            <a:ext cx="8596668" cy="4346228"/>
          </a:xfrm>
        </p:spPr>
        <p:txBody>
          <a:bodyPr>
            <a:normAutofit/>
          </a:bodyPr>
          <a:lstStyle/>
          <a:p>
            <a:pPr marL="0" indent="0">
              <a:buNone/>
            </a:pPr>
            <a:r>
              <a:rPr lang="en-GB" sz="1200" dirty="0">
                <a:latin typeface="Arial" panose="020B0604020202020204" pitchFamily="34" charset="0"/>
                <a:cs typeface="Arial" panose="020B0604020202020204" pitchFamily="34" charset="0"/>
              </a:rPr>
              <a:t>Barnes, R. (1994) </a:t>
            </a:r>
            <a:r>
              <a:rPr lang="en-GB" sz="1200" i="1" dirty="0">
                <a:latin typeface="Arial" panose="020B0604020202020204" pitchFamily="34" charset="0"/>
                <a:cs typeface="Arial" panose="020B0604020202020204" pitchFamily="34" charset="0"/>
              </a:rPr>
              <a:t>Successful study for degrees.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London; Routledge. </a:t>
            </a:r>
          </a:p>
          <a:p>
            <a:pPr marL="0" indent="0">
              <a:buNone/>
            </a:pPr>
            <a:r>
              <a:rPr lang="en-GB" sz="1200" dirty="0">
                <a:latin typeface="Arial" panose="020B0604020202020204" pitchFamily="34" charset="0"/>
                <a:cs typeface="Arial" panose="020B0604020202020204" pitchFamily="34" charset="0"/>
              </a:rPr>
              <a:t>Cottrell, S. (2003) </a:t>
            </a:r>
            <a:r>
              <a:rPr lang="en-GB" sz="1200" i="1" dirty="0">
                <a:latin typeface="Arial" panose="020B0604020202020204" pitchFamily="34" charset="0"/>
                <a:cs typeface="Arial" panose="020B0604020202020204" pitchFamily="34" charset="0"/>
              </a:rPr>
              <a:t>Skills for Success.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London; Palgrave Macmillan Ltd. </a:t>
            </a:r>
          </a:p>
          <a:p>
            <a:pPr marL="0" indent="0">
              <a:buNone/>
            </a:pPr>
            <a:r>
              <a:rPr lang="en-GB" sz="1200" dirty="0">
                <a:latin typeface="Arial" panose="020B0604020202020204" pitchFamily="34" charset="0"/>
                <a:cs typeface="Arial" panose="020B0604020202020204" pitchFamily="34" charset="0"/>
              </a:rPr>
              <a:t>Godfrey, J. (2013) </a:t>
            </a:r>
            <a:r>
              <a:rPr lang="en-GB" sz="1200" i="1" dirty="0">
                <a:latin typeface="Arial" panose="020B0604020202020204" pitchFamily="34" charset="0"/>
                <a:cs typeface="Arial" panose="020B0604020202020204" pitchFamily="34" charset="0"/>
              </a:rPr>
              <a:t>How to use your reading in your essays. </a:t>
            </a:r>
            <a:r>
              <a:rPr lang="en-GB" sz="1200" dirty="0">
                <a:latin typeface="Arial" panose="020B0604020202020204" pitchFamily="34" charset="0"/>
                <a:cs typeface="Arial" panose="020B0604020202020204" pitchFamily="34" charset="0"/>
              </a:rPr>
              <a:t>(2nd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Hampshire; Palgrave Macmillan</a:t>
            </a:r>
            <a:r>
              <a:rPr lang="en-GB" sz="1200" i="1"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Infed (2001) ‘Donald </a:t>
            </a:r>
            <a:r>
              <a:rPr lang="en-GB" sz="1200" dirty="0" err="1">
                <a:latin typeface="Arial" panose="020B0604020202020204" pitchFamily="34" charset="0"/>
                <a:cs typeface="Arial" panose="020B0604020202020204" pitchFamily="34" charset="0"/>
              </a:rPr>
              <a:t>Schon</a:t>
            </a:r>
            <a:r>
              <a:rPr lang="en-GB" sz="1200" dirty="0">
                <a:latin typeface="Arial" panose="020B0604020202020204" pitchFamily="34" charset="0"/>
                <a:cs typeface="Arial" panose="020B0604020202020204" pitchFamily="34" charset="0"/>
              </a:rPr>
              <a:t>: Learning. Reflection and change’ </a:t>
            </a:r>
            <a:r>
              <a:rPr lang="en-GB" sz="1200" dirty="0">
                <a:latin typeface="Arial" panose="020B0604020202020204" pitchFamily="34" charset="0"/>
                <a:cs typeface="Arial" panose="020B0604020202020204" pitchFamily="34" charset="0"/>
                <a:hlinkClick r:id="rId2"/>
              </a:rPr>
              <a:t>http://infed.org/mobi/donald-schon-learning-reflection-change</a:t>
            </a:r>
            <a:r>
              <a:rPr lang="en-GB" sz="1200" dirty="0">
                <a:latin typeface="Arial" panose="020B0604020202020204" pitchFamily="34" charset="0"/>
                <a:cs typeface="Arial" panose="020B0604020202020204" pitchFamily="34" charset="0"/>
              </a:rPr>
              <a:t> [Accessed: 10.10.17] </a:t>
            </a:r>
          </a:p>
          <a:p>
            <a:pPr marL="0" indent="0">
              <a:buNone/>
            </a:pPr>
            <a:r>
              <a:rPr lang="en-GB" sz="1200" dirty="0">
                <a:latin typeface="Arial" panose="020B0604020202020204" pitchFamily="34" charset="0"/>
                <a:cs typeface="Arial" panose="020B0604020202020204" pitchFamily="34" charset="0"/>
              </a:rPr>
              <a:t>Pixbay (2015) ‘Free illustrations’ https://pixabay.com/en/question-mark-question-response-1019993/ [Accessed: 13.10.17] </a:t>
            </a:r>
          </a:p>
          <a:p>
            <a:pPr marL="0" indent="0">
              <a:buNone/>
            </a:pPr>
            <a:r>
              <a:rPr lang="en-GB" sz="1200" dirty="0">
                <a:latin typeface="Arial" panose="020B0604020202020204" pitchFamily="34" charset="0"/>
                <a:cs typeface="Arial" panose="020B0604020202020204" pitchFamily="34" charset="0"/>
              </a:rPr>
              <a:t>Skills you need (no year) ‘Note-Taking’ </a:t>
            </a:r>
            <a:r>
              <a:rPr lang="en-GB" sz="1200" dirty="0">
                <a:latin typeface="Arial" panose="020B0604020202020204" pitchFamily="34" charset="0"/>
                <a:cs typeface="Arial" panose="020B0604020202020204" pitchFamily="34" charset="0"/>
                <a:hlinkClick r:id="rId3"/>
              </a:rPr>
              <a:t>https://www.skillsyouneed.com/write/notes-verbal.html</a:t>
            </a:r>
            <a:r>
              <a:rPr lang="en-GB" sz="1200" dirty="0">
                <a:latin typeface="Arial" panose="020B0604020202020204" pitchFamily="34" charset="0"/>
                <a:cs typeface="Arial" panose="020B0604020202020204" pitchFamily="34" charset="0"/>
              </a:rPr>
              <a:t> [Accessed: 11.10.17] </a:t>
            </a:r>
          </a:p>
          <a:p>
            <a:pPr marL="0" indent="0">
              <a:buNone/>
            </a:pPr>
            <a:r>
              <a:rPr lang="en-GB" sz="1200" dirty="0">
                <a:latin typeface="Arial" panose="020B0604020202020204" pitchFamily="34" charset="0"/>
                <a:cs typeface="Arial" panose="020B0604020202020204" pitchFamily="34" charset="0"/>
              </a:rPr>
              <a:t>Solent Online Learning (no year) ‘Reflective thinking and writing’  </a:t>
            </a:r>
            <a:r>
              <a:rPr lang="en-GB" sz="1200" dirty="0">
                <a:latin typeface="Arial" panose="020B0604020202020204" pitchFamily="34" charset="0"/>
                <a:cs typeface="Arial" panose="020B0604020202020204" pitchFamily="34" charset="0"/>
                <a:hlinkClick r:id="rId4"/>
              </a:rPr>
              <a:t>https://learn.solent.ac.uk/mod/book/view.php?id=2732&amp;chapterid=1112</a:t>
            </a:r>
            <a:r>
              <a:rPr lang="en-GB" sz="1200" dirty="0">
                <a:latin typeface="Arial" panose="020B0604020202020204" pitchFamily="34" charset="0"/>
                <a:cs typeface="Arial" panose="020B0604020202020204" pitchFamily="34" charset="0"/>
              </a:rPr>
              <a:t> [ Accessed: 10.10.17] </a:t>
            </a:r>
          </a:p>
          <a:p>
            <a:pPr marL="0" indent="0">
              <a:buNone/>
            </a:pPr>
            <a:r>
              <a:rPr lang="en-GB" sz="1200" dirty="0">
                <a:latin typeface="Arial" panose="020B0604020202020204" pitchFamily="34" charset="0"/>
                <a:cs typeface="Arial" panose="020B0604020202020204" pitchFamily="34" charset="0"/>
              </a:rPr>
              <a:t>Study.com (no year) ‘Critical thinking defined’ </a:t>
            </a:r>
            <a:r>
              <a:rPr lang="en-GB" sz="1200" dirty="0">
                <a:latin typeface="Arial" panose="020B0604020202020204" pitchFamily="34" charset="0"/>
                <a:cs typeface="Arial" panose="020B0604020202020204" pitchFamily="34" charset="0"/>
                <a:hlinkClick r:id="rId5"/>
              </a:rPr>
              <a:t>https://study.com/academy/lesson/what-is-critical-thinking-definition-skills-meaning.html</a:t>
            </a:r>
            <a:r>
              <a:rPr lang="en-GB" sz="1200" dirty="0">
                <a:latin typeface="Arial" panose="020B0604020202020204" pitchFamily="34" charset="0"/>
                <a:cs typeface="Arial" panose="020B0604020202020204" pitchFamily="34" charset="0"/>
              </a:rPr>
              <a:t> [Accessed: 07.10.17] </a:t>
            </a:r>
            <a:endParaRPr lang="en-GB" sz="1200" i="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TalentLens (2014) ‘Critical thinking ability – here to stay’ </a:t>
            </a:r>
            <a:r>
              <a:rPr lang="en-GB" sz="1200" dirty="0">
                <a:latin typeface="Arial" panose="020B0604020202020204" pitchFamily="34" charset="0"/>
                <a:cs typeface="Arial" panose="020B0604020202020204" pitchFamily="34" charset="0"/>
                <a:hlinkClick r:id="rId6"/>
              </a:rPr>
              <a:t>https://www.talentlens.co.uk/assets/blog/critical-thinking/puzzle-head.jpg</a:t>
            </a:r>
            <a:r>
              <a:rPr lang="en-GB" sz="1200" dirty="0">
                <a:latin typeface="Arial" panose="020B0604020202020204" pitchFamily="34" charset="0"/>
                <a:cs typeface="Arial" panose="020B0604020202020204" pitchFamily="34" charset="0"/>
              </a:rPr>
              <a:t> [Accessed: 11.10.17] </a:t>
            </a:r>
          </a:p>
          <a:p>
            <a:pPr marL="0" indent="0">
              <a:buNone/>
            </a:pPr>
            <a:r>
              <a:rPr lang="en-GB" sz="1200" dirty="0">
                <a:latin typeface="Arial" panose="020B0604020202020204" pitchFamily="34" charset="0"/>
                <a:cs typeface="Arial" panose="020B0604020202020204" pitchFamily="34" charset="0"/>
              </a:rPr>
              <a:t>Teaching Sex Ed (2014) ‘Experience + Reflection = Experiential Learning’ </a:t>
            </a:r>
            <a:r>
              <a:rPr lang="en-GB" sz="1200" dirty="0">
                <a:latin typeface="Arial" panose="020B0604020202020204" pitchFamily="34" charset="0"/>
                <a:cs typeface="Arial" panose="020B0604020202020204" pitchFamily="34" charset="0"/>
                <a:hlinkClick r:id="rId7"/>
              </a:rPr>
              <a:t>https://teachingsexed.com/2014/11/11/experience-reflection-experiential-learning</a:t>
            </a:r>
            <a:r>
              <a:rPr lang="en-GB" sz="1200" dirty="0">
                <a:latin typeface="Arial" panose="020B0604020202020204" pitchFamily="34" charset="0"/>
                <a:cs typeface="Arial" panose="020B0604020202020204" pitchFamily="34" charset="0"/>
              </a:rPr>
              <a:t> [Accessed: 10.10.17] </a:t>
            </a:r>
          </a:p>
        </p:txBody>
      </p:sp>
      <p:pic>
        <p:nvPicPr>
          <p:cNvPr id="4" name="Picture 3">
            <a:extLst>
              <a:ext uri="{FF2B5EF4-FFF2-40B4-BE49-F238E27FC236}">
                <a16:creationId xmlns:a16="http://schemas.microsoft.com/office/drawing/2014/main" id="{F0096048-D62A-4960-8D18-D8572A3D1CDA}"/>
              </a:ext>
            </a:extLst>
          </p:cNvPr>
          <p:cNvPicPr>
            <a:picLocks noChangeAspect="1"/>
          </p:cNvPicPr>
          <p:nvPr/>
        </p:nvPicPr>
        <p:blipFill>
          <a:blip r:embed="rId8"/>
          <a:stretch>
            <a:fillRect/>
          </a:stretch>
        </p:blipFill>
        <p:spPr>
          <a:xfrm>
            <a:off x="311409" y="76209"/>
            <a:ext cx="3432345" cy="310923"/>
          </a:xfrm>
          <a:prstGeom prst="rect">
            <a:avLst/>
          </a:prstGeom>
        </p:spPr>
      </p:pic>
    </p:spTree>
    <p:extLst>
      <p:ext uri="{BB962C8B-B14F-4D97-AF65-F5344CB8AC3E}">
        <p14:creationId xmlns:p14="http://schemas.microsoft.com/office/powerpoint/2010/main" val="25875219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875</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Open Sans</vt:lpstr>
      <vt:lpstr>Trebuchet MS</vt:lpstr>
      <vt:lpstr>Wingdings 3</vt:lpstr>
      <vt:lpstr>Facet</vt:lpstr>
      <vt:lpstr>Critical thinking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carl anderson</cp:lastModifiedBy>
  <cp:revision>90</cp:revision>
  <cp:lastPrinted>2017-10-15T13:12:27Z</cp:lastPrinted>
  <dcterms:created xsi:type="dcterms:W3CDTF">2017-10-07T12:47:33Z</dcterms:created>
  <dcterms:modified xsi:type="dcterms:W3CDTF">2022-09-18T22:41:29Z</dcterms:modified>
</cp:coreProperties>
</file>