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0" r:id="rId3"/>
    <p:sldId id="261" r:id="rId4"/>
    <p:sldId id="266" r:id="rId5"/>
    <p:sldId id="263" r:id="rId6"/>
    <p:sldId id="264" r:id="rId7"/>
    <p:sldId id="257" r:id="rId8"/>
    <p:sldId id="267" r:id="rId9"/>
    <p:sldId id="25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37"/>
  </p:normalViewPr>
  <p:slideViewPr>
    <p:cSldViewPr snapToGrid="0">
      <p:cViewPr>
        <p:scale>
          <a:sx n="60" d="100"/>
          <a:sy n="60" d="100"/>
        </p:scale>
        <p:origin x="296" y="1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3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27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10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88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438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821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651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91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66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02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76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0F10-1C05-30E2-A6CB-1649F157CE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322" y="1338263"/>
            <a:ext cx="8285355" cy="2387600"/>
          </a:xfrm>
        </p:spPr>
        <p:txBody>
          <a:bodyPr>
            <a:noAutofit/>
          </a:bodyPr>
          <a:lstStyle/>
          <a:p>
            <a:r>
              <a:rPr lang="cy-GB" sz="3600" noProof="0" dirty="0"/>
              <a:t>Cyflwynwch yn feirniadol brif nodweddion, cysyniadau a thrywyddau damcaniaethol y maes cynllunio iaith. Cyfeiriwch yn benodol at waith o leiaf un o’r awduron allweddol a gyflwynwyd yn ystod y modiwl.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1EC9EC-7A3B-FA71-5803-5C848624CC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4277678"/>
            <a:ext cx="6858000" cy="1655762"/>
          </a:xfrm>
        </p:spPr>
        <p:txBody>
          <a:bodyPr/>
          <a:lstStyle/>
          <a:p>
            <a:r>
              <a:rPr lang="cy-GB" noProof="0" dirty="0"/>
              <a:t>Nia Phillips, 2519291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399FA9-84FC-B9A5-DFC1-F943A5F4923C}"/>
              </a:ext>
            </a:extLst>
          </p:cNvPr>
          <p:cNvSpPr txBox="1"/>
          <p:nvPr/>
        </p:nvSpPr>
        <p:spPr>
          <a:xfrm>
            <a:off x="0" y="5519737"/>
            <a:ext cx="9144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cydnabod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(https://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www.cysgliad.com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arlein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/)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7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2025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wirio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anogwr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wyr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): 1.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Gwiriwch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canlynol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camgymeriadau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sillafu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ydw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cyflwyno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gynhyrchir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gennyf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gopïau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o’m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drafftiau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nodiadau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adnoddau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defnyddiais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offer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gellir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gofyn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mi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darparu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64739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3CD9D-7AE7-32DE-09E5-BA712F2FF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A5576E4-AEE0-87DD-1ACA-4F1ED32256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Tarddiad y maes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BEFB24-6D53-FD2D-0AE8-7C01D595292F}"/>
              </a:ext>
            </a:extLst>
          </p:cNvPr>
          <p:cNvSpPr txBox="1"/>
          <p:nvPr/>
        </p:nvSpPr>
        <p:spPr>
          <a:xfrm>
            <a:off x="279400" y="1035266"/>
            <a:ext cx="34036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1950au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Gwledydd annibynnol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Ymateb </a:t>
            </a:r>
            <a:r>
              <a:rPr lang="cy-GB" dirty="0"/>
              <a:t>er mwyn ‘ateb problem’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“penderfyniadau ieithyddol sy’n addas i’w statws </a:t>
            </a:r>
            <a:r>
              <a:rPr lang="cy-GB" dirty="0"/>
              <a:t>annibynnol newydd”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O’r top i lawr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Codio, safoni a lledaenu’r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Iaith yn uno’r bobl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Cynllunio Corpws a Statws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CC9863-9FD8-6620-0821-7C42F0CE2E52}"/>
              </a:ext>
            </a:extLst>
          </p:cNvPr>
          <p:cNvSpPr txBox="1"/>
          <p:nvPr/>
        </p:nvSpPr>
        <p:spPr>
          <a:xfrm>
            <a:off x="4572000" y="1035266"/>
            <a:ext cx="34036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1980/90au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Herio strwythurau hierarchaidd a’r ‘sefydliad’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Pobl yn mudo ac yn cadw hunaniaeth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Sylwi ar yr effaith roedd cynllunio ieithyddol yn cael ar y gymdeithas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Llywodraethau yn addasu a </a:t>
            </a:r>
            <a:r>
              <a:rPr lang="cy-GB" dirty="0"/>
              <a:t>newid polisïau </a:t>
            </a:r>
            <a:r>
              <a:rPr lang="cy-GB" noProof="0" dirty="0"/>
              <a:t>yn sgil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Cynllunio Caffael a Bri</a:t>
            </a:r>
            <a:endParaRPr lang="cy-GB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8DC62E-4465-6534-4D6F-257B43A9A738}"/>
              </a:ext>
            </a:extLst>
          </p:cNvPr>
          <p:cNvSpPr txBox="1"/>
          <p:nvPr/>
        </p:nvSpPr>
        <p:spPr>
          <a:xfrm>
            <a:off x="2228850" y="4362842"/>
            <a:ext cx="46863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Yn fwy diweddar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Methu edrych ar iaith yn unig o fewn cymdeithas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Angen deall y cyd-destun yn ehangach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Llawer o ieithoedd lleiafrifedig yn chwilio am bŵer o’r gwaelod lan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87876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8A02F-B932-FCF0-67B4-06EEA5871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9D3A1E5-B6C6-7E41-07FB-D97F8A2F65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Diffinio’r maes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017B22-684C-4F2B-7A81-67750F19EC1E}"/>
              </a:ext>
            </a:extLst>
          </p:cNvPr>
          <p:cNvSpPr txBox="1"/>
          <p:nvPr/>
        </p:nvSpPr>
        <p:spPr>
          <a:xfrm>
            <a:off x="4572001" y="1615104"/>
            <a:ext cx="38632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“Language planning refers to deliberate efforts to influence the behavior of others with respect to the acquisition, structure, or functional allocation of their language codes”</a:t>
            </a:r>
          </a:p>
          <a:p>
            <a:r>
              <a:rPr lang="en-US" sz="2800" dirty="0"/>
              <a:t>(Cooper, 1989)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4D11AE-DF4F-69C5-CCE1-7668A082C197}"/>
              </a:ext>
            </a:extLst>
          </p:cNvPr>
          <p:cNvSpPr/>
          <p:nvPr/>
        </p:nvSpPr>
        <p:spPr>
          <a:xfrm>
            <a:off x="708753" y="1696319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103D8AA-47DB-78B4-8D0A-8DBE8C33884F}"/>
              </a:ext>
            </a:extLst>
          </p:cNvPr>
          <p:cNvCxnSpPr/>
          <p:nvPr/>
        </p:nvCxnSpPr>
        <p:spPr>
          <a:xfrm flipV="1">
            <a:off x="1810512" y="1207008"/>
            <a:ext cx="768096" cy="489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B548D31-8F8A-8574-8EBB-65F40F68736C}"/>
              </a:ext>
            </a:extLst>
          </p:cNvPr>
          <p:cNvSpPr/>
          <p:nvPr/>
        </p:nvSpPr>
        <p:spPr>
          <a:xfrm>
            <a:off x="3017433" y="748444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11340EE-F6A8-ABBE-CAFB-2B200ACD89A1}"/>
              </a:ext>
            </a:extLst>
          </p:cNvPr>
          <p:cNvSpPr/>
          <p:nvPr/>
        </p:nvSpPr>
        <p:spPr>
          <a:xfrm>
            <a:off x="3238648" y="1637857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GB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C3942FB-C219-D4CB-19F6-18415F21CB5E}"/>
              </a:ext>
            </a:extLst>
          </p:cNvPr>
          <p:cNvCxnSpPr>
            <a:cxnSpLocks/>
          </p:cNvCxnSpPr>
          <p:nvPr/>
        </p:nvCxnSpPr>
        <p:spPr>
          <a:xfrm>
            <a:off x="1889830" y="1991800"/>
            <a:ext cx="11276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2ABF184-504F-2CC2-9BD0-5F93294D2FB2}"/>
              </a:ext>
            </a:extLst>
          </p:cNvPr>
          <p:cNvSpPr/>
          <p:nvPr/>
        </p:nvSpPr>
        <p:spPr>
          <a:xfrm>
            <a:off x="3016472" y="2490282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058453-6C3E-4B46-6E6E-E577F5A5724A}"/>
              </a:ext>
            </a:extLst>
          </p:cNvPr>
          <p:cNvCxnSpPr>
            <a:cxnSpLocks/>
          </p:cNvCxnSpPr>
          <p:nvPr/>
        </p:nvCxnSpPr>
        <p:spPr>
          <a:xfrm>
            <a:off x="1811624" y="2592360"/>
            <a:ext cx="766984" cy="2518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Define Icon Stock Illustrations – 2,336 ...">
            <a:extLst>
              <a:ext uri="{FF2B5EF4-FFF2-40B4-BE49-F238E27FC236}">
                <a16:creationId xmlns:a16="http://schemas.microsoft.com/office/drawing/2014/main" id="{D8A5E165-B941-7B27-C2BD-3C237EC29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7941" y="3592068"/>
            <a:ext cx="3863246" cy="386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09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69C15-0787-2325-F328-9AE199EED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D013CAF-E6C6-42C0-6873-2BFB37A1E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Einar Haugen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BA8829-58F3-9888-9AEF-7E645889F0F6}"/>
              </a:ext>
            </a:extLst>
          </p:cNvPr>
          <p:cNvSpPr txBox="1"/>
          <p:nvPr/>
        </p:nvSpPr>
        <p:spPr>
          <a:xfrm>
            <a:off x="4572001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“Haugen embraced an understanding of linguistics that resolves around normativity and accepts language’s fundamentally political nature”</a:t>
            </a:r>
          </a:p>
          <a:p>
            <a:pPr algn="ctr"/>
            <a:r>
              <a:rPr lang="en-US" sz="2800" dirty="0"/>
              <a:t>(del Valle, 2020, t.1)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DAA6D2-C556-5C8F-570B-ECF31A5B7033}"/>
              </a:ext>
            </a:extLst>
          </p:cNvPr>
          <p:cNvSpPr txBox="1"/>
          <p:nvPr/>
        </p:nvSpPr>
        <p:spPr>
          <a:xfrm>
            <a:off x="554737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Dechrau’r</a:t>
            </a:r>
            <a:r>
              <a:rPr lang="en-US" sz="2800" dirty="0"/>
              <a:t> term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Canolbwyntio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ffurfioli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Pwyslais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un </a:t>
            </a:r>
            <a:r>
              <a:rPr lang="en-US" sz="2800" dirty="0" err="1"/>
              <a:t>iaith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Iaith </a:t>
            </a:r>
            <a:r>
              <a:rPr lang="en-US" sz="2800" dirty="0" err="1"/>
              <a:t>ysgrifenedig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4 cam:</a:t>
            </a:r>
          </a:p>
          <a:p>
            <a:r>
              <a:rPr lang="en-US" sz="2800" dirty="0"/>
              <a:t>Dewis, Codio, </a:t>
            </a:r>
            <a:r>
              <a:rPr lang="en-US" sz="2800" dirty="0" err="1"/>
              <a:t>Gweithredu</a:t>
            </a:r>
            <a:r>
              <a:rPr lang="en-US" sz="2800" dirty="0"/>
              <a:t> ac </a:t>
            </a:r>
            <a:r>
              <a:rPr lang="en-US" sz="2800" dirty="0" err="1"/>
              <a:t>Ehangu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91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5F80C-7FF0-2072-E6F9-DD2804358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E9CF9A7-BD2A-75A2-AA5E-8E5FB8B6B1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Robert. B Kaplan a Richard. B Baldauf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9ABDBD-8F4E-709B-7A39-EB63F94DC16B}"/>
              </a:ext>
            </a:extLst>
          </p:cNvPr>
          <p:cNvSpPr txBox="1"/>
          <p:nvPr/>
        </p:nvSpPr>
        <p:spPr>
          <a:xfrm>
            <a:off x="4242391" y="1270338"/>
            <a:ext cx="4572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“Haugen has defined elaboration in terms of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terminological modernisation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stylistic development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but a functional and emerging category needs to be added to these established aspects of functional development, that of internationalism” </a:t>
            </a:r>
          </a:p>
          <a:p>
            <a:pPr algn="ctr"/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(Kaplan a Baldauf, 1997,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t.43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1CE89-E7C6-B6AC-2277-592A6F9448B0}"/>
              </a:ext>
            </a:extLst>
          </p:cNvPr>
          <p:cNvSpPr txBox="1"/>
          <p:nvPr/>
        </p:nvSpPr>
        <p:spPr>
          <a:xfrm>
            <a:off x="554737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Pwysigrwydd</a:t>
            </a:r>
            <a:r>
              <a:rPr lang="en-US" sz="2800" dirty="0"/>
              <a:t> deal </a:t>
            </a:r>
            <a:r>
              <a:rPr lang="en-US" sz="2800" dirty="0" err="1"/>
              <a:t>cymdeithas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Cynllunio</a:t>
            </a:r>
            <a:r>
              <a:rPr lang="en-US" sz="2800" dirty="0"/>
              <a:t> </a:t>
            </a:r>
            <a:r>
              <a:rPr lang="en-US" sz="2800" dirty="0" err="1"/>
              <a:t>positif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osgoi</a:t>
            </a:r>
            <a:r>
              <a:rPr lang="en-US" sz="2800" dirty="0"/>
              <a:t> </a:t>
            </a:r>
            <a:r>
              <a:rPr lang="en-US" sz="2800" dirty="0" err="1"/>
              <a:t>heriau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Cydnabod</a:t>
            </a:r>
            <a:r>
              <a:rPr lang="en-US" sz="2800" dirty="0"/>
              <a:t> </a:t>
            </a:r>
            <a:r>
              <a:rPr lang="en-US" sz="2800" dirty="0" err="1"/>
              <a:t>angerdd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Gweld</a:t>
            </a:r>
            <a:r>
              <a:rPr lang="en-US" sz="2800" dirty="0"/>
              <a:t> </a:t>
            </a:r>
            <a:r>
              <a:rPr lang="en-US" sz="2800" dirty="0" err="1"/>
              <a:t>cynlluni</a:t>
            </a:r>
            <a:r>
              <a:rPr lang="en-US" sz="2800" dirty="0"/>
              <a:t> </a:t>
            </a:r>
            <a:r>
              <a:rPr lang="en-US" sz="2800" dirty="0" err="1"/>
              <a:t>corpws</a:t>
            </a:r>
            <a:r>
              <a:rPr lang="en-US" sz="2800" dirty="0"/>
              <a:t> a </a:t>
            </a:r>
            <a:r>
              <a:rPr lang="en-US" sz="2800" dirty="0" err="1"/>
              <a:t>statws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ddibynnol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gilydd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07307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2EFC2-997A-A306-273D-6481048BB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6FA1DF0-AE3E-83F9-D328-769C0DAAE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Autofit/>
          </a:bodyPr>
          <a:lstStyle/>
          <a:p>
            <a:pPr algn="l"/>
            <a:r>
              <a:rPr lang="cy-GB" sz="3200" noProof="0" dirty="0"/>
              <a:t>Macro, Meso, Micro</a:t>
            </a:r>
          </a:p>
          <a:p>
            <a:pPr algn="l"/>
            <a:r>
              <a:rPr lang="cy-GB" sz="3200" dirty="0"/>
              <a:t>Baldauf 2006</a:t>
            </a:r>
            <a:endParaRPr lang="cy-GB" sz="3200" noProof="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5BBBC-668D-6E3C-5699-634A5C870245}"/>
              </a:ext>
            </a:extLst>
          </p:cNvPr>
          <p:cNvSpPr/>
          <p:nvPr/>
        </p:nvSpPr>
        <p:spPr>
          <a:xfrm>
            <a:off x="3976624" y="198438"/>
            <a:ext cx="4913376" cy="4443984"/>
          </a:xfrm>
          <a:prstGeom prst="ellipse">
            <a:avLst/>
          </a:prstGeom>
          <a:solidFill>
            <a:schemeClr val="accent4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36EFD71-B80B-061D-E6DF-68E0EB28C44B}"/>
              </a:ext>
            </a:extLst>
          </p:cNvPr>
          <p:cNvSpPr/>
          <p:nvPr/>
        </p:nvSpPr>
        <p:spPr>
          <a:xfrm>
            <a:off x="2708656" y="1780032"/>
            <a:ext cx="3724656" cy="3663696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65D332B-3FBA-5729-9A0F-EEB8F37D3AEF}"/>
              </a:ext>
            </a:extLst>
          </p:cNvPr>
          <p:cNvSpPr/>
          <p:nvPr/>
        </p:nvSpPr>
        <p:spPr>
          <a:xfrm>
            <a:off x="1058672" y="3239056"/>
            <a:ext cx="2917952" cy="2806731"/>
          </a:xfrm>
          <a:prstGeom prst="ellipse">
            <a:avLst/>
          </a:prstGeom>
          <a:solidFill>
            <a:schemeClr val="accent6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DAD155-9280-D0B6-6B0F-C89D6C15D8D9}"/>
              </a:ext>
            </a:extLst>
          </p:cNvPr>
          <p:cNvSpPr txBox="1"/>
          <p:nvPr/>
        </p:nvSpPr>
        <p:spPr>
          <a:xfrm>
            <a:off x="5809431" y="1177973"/>
            <a:ext cx="26051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>
                <a:solidFill>
                  <a:schemeClr val="bg1"/>
                </a:solidFill>
              </a:rPr>
              <a:t>Llywodraeth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</a:rPr>
              <a:t>Cymru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6A8EA0-5703-9439-925D-527E82B4AF18}"/>
              </a:ext>
            </a:extLst>
          </p:cNvPr>
          <p:cNvSpPr txBox="1"/>
          <p:nvPr/>
        </p:nvSpPr>
        <p:spPr>
          <a:xfrm>
            <a:off x="3479049" y="2420430"/>
            <a:ext cx="263418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Sefydliadau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Addysg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Mentrau</a:t>
            </a:r>
            <a:r>
              <a:rPr lang="en-US" sz="2400" dirty="0">
                <a:solidFill>
                  <a:schemeClr val="bg1"/>
                </a:solidFill>
              </a:rPr>
              <a:t> Iaith</a:t>
            </a: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Cymraeg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i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Oedolion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Mudiad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Meithrin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Cynghorau</a:t>
            </a:r>
            <a:r>
              <a:rPr lang="en-US" sz="2400" dirty="0">
                <a:solidFill>
                  <a:schemeClr val="bg1"/>
                </a:solidFill>
              </a:rPr>
              <a:t> Sir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Yr </a:t>
            </a:r>
            <a:r>
              <a:rPr lang="en-US" sz="2400" dirty="0" err="1">
                <a:solidFill>
                  <a:schemeClr val="bg1"/>
                </a:solidFill>
              </a:rPr>
              <a:t>Urdd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DAC07D-3BBE-4DDB-4D16-E51038863F11}"/>
              </a:ext>
            </a:extLst>
          </p:cNvPr>
          <p:cNvSpPr txBox="1"/>
          <p:nvPr/>
        </p:nvSpPr>
        <p:spPr>
          <a:xfrm>
            <a:off x="1794950" y="3988381"/>
            <a:ext cx="1445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Athrawon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Tiwtoriaid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Elin</a:t>
            </a:r>
          </a:p>
        </p:txBody>
      </p:sp>
    </p:spTree>
    <p:extLst>
      <p:ext uri="{BB962C8B-B14F-4D97-AF65-F5344CB8AC3E}">
        <p14:creationId xmlns:p14="http://schemas.microsoft.com/office/powerpoint/2010/main" val="404977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703A9-0D37-3E6F-FD4B-6AC860853992}"/>
              </a:ext>
            </a:extLst>
          </p:cNvPr>
          <p:cNvSpPr txBox="1"/>
          <p:nvPr/>
        </p:nvSpPr>
        <p:spPr>
          <a:xfrm>
            <a:off x="1382232" y="1449658"/>
            <a:ext cx="6691251" cy="3693319"/>
          </a:xfrm>
          <a:custGeom>
            <a:avLst/>
            <a:gdLst>
              <a:gd name="csX0" fmla="*/ 0 w 6077415"/>
              <a:gd name="csY0" fmla="*/ 0 h 3293209"/>
              <a:gd name="csX1" fmla="*/ 6077415 w 6077415"/>
              <a:gd name="csY1" fmla="*/ 0 h 3293209"/>
              <a:gd name="csX2" fmla="*/ 6077415 w 6077415"/>
              <a:gd name="csY2" fmla="*/ 3293209 h 3293209"/>
              <a:gd name="csX3" fmla="*/ 0 w 6077415"/>
              <a:gd name="csY3" fmla="*/ 3293209 h 3293209"/>
              <a:gd name="csX4" fmla="*/ 0 w 6077415"/>
              <a:gd name="csY4" fmla="*/ 0 h 3293209"/>
              <a:gd name="csX0" fmla="*/ 0 w 6289289"/>
              <a:gd name="csY0" fmla="*/ 0 h 3371267"/>
              <a:gd name="csX1" fmla="*/ 6077415 w 6289289"/>
              <a:gd name="csY1" fmla="*/ 0 h 3371267"/>
              <a:gd name="csX2" fmla="*/ 6289289 w 6289289"/>
              <a:gd name="csY2" fmla="*/ 3371267 h 3371267"/>
              <a:gd name="csX3" fmla="*/ 0 w 6289289"/>
              <a:gd name="csY3" fmla="*/ 3293209 h 3371267"/>
              <a:gd name="csX4" fmla="*/ 0 w 6289289"/>
              <a:gd name="csY4" fmla="*/ 0 h 3371267"/>
              <a:gd name="csX0" fmla="*/ 468351 w 6757640"/>
              <a:gd name="csY0" fmla="*/ 0 h 3371267"/>
              <a:gd name="csX1" fmla="*/ 6545766 w 6757640"/>
              <a:gd name="csY1" fmla="*/ 0 h 3371267"/>
              <a:gd name="csX2" fmla="*/ 6757640 w 6757640"/>
              <a:gd name="csY2" fmla="*/ 3371267 h 3371267"/>
              <a:gd name="csX3" fmla="*/ 0 w 6757640"/>
              <a:gd name="csY3" fmla="*/ 3070185 h 3371267"/>
              <a:gd name="csX4" fmla="*/ 468351 w 6757640"/>
              <a:gd name="csY4" fmla="*/ 0 h 3371267"/>
              <a:gd name="csX0" fmla="*/ 602165 w 6757640"/>
              <a:gd name="csY0" fmla="*/ 89210 h 3371267"/>
              <a:gd name="csX1" fmla="*/ 6545766 w 6757640"/>
              <a:gd name="csY1" fmla="*/ 0 h 3371267"/>
              <a:gd name="csX2" fmla="*/ 6757640 w 6757640"/>
              <a:gd name="csY2" fmla="*/ 3371267 h 3371267"/>
              <a:gd name="csX3" fmla="*/ 0 w 6757640"/>
              <a:gd name="csY3" fmla="*/ 3070185 h 3371267"/>
              <a:gd name="csX4" fmla="*/ 602165 w 6757640"/>
              <a:gd name="csY4" fmla="*/ 89210 h 33712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757640" h="3371267">
                <a:moveTo>
                  <a:pt x="602165" y="89210"/>
                </a:moveTo>
                <a:lnTo>
                  <a:pt x="6545766" y="0"/>
                </a:lnTo>
                <a:lnTo>
                  <a:pt x="6757640" y="3371267"/>
                </a:lnTo>
                <a:lnTo>
                  <a:pt x="0" y="3070185"/>
                </a:lnTo>
                <a:lnTo>
                  <a:pt x="602165" y="89210"/>
                </a:lnTo>
                <a:close/>
              </a:path>
            </a:pathLst>
          </a:custGeom>
          <a:noFill/>
        </p:spPr>
        <p:txBody>
          <a:bodyPr wrap="square" rtlCol="0">
            <a:spAutoFit/>
          </a:bodyPr>
          <a:lstStyle/>
          <a:p>
            <a:r>
              <a:rPr lang="cy-GB" sz="2600" noProof="0" dirty="0"/>
              <a:t>“The power of state language policies to produce intended outcomes is severely constrained by a variety of social, political and economic structures which sociolinguists have typically not addressed, even though their consequences are profound and of far more importance than language policies themselves” </a:t>
            </a:r>
          </a:p>
          <a:p>
            <a:r>
              <a:rPr lang="cy-GB" sz="2600" noProof="0" dirty="0"/>
              <a:t>(Ó Riagáin, 1997, t.170-1)</a:t>
            </a:r>
          </a:p>
          <a:p>
            <a:endParaRPr lang="cy-GB" sz="2600" noProof="0" dirty="0"/>
          </a:p>
        </p:txBody>
      </p:sp>
    </p:spTree>
    <p:extLst>
      <p:ext uri="{BB962C8B-B14F-4D97-AF65-F5344CB8AC3E}">
        <p14:creationId xmlns:p14="http://schemas.microsoft.com/office/powerpoint/2010/main" val="826372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16956-B20A-E278-7B8B-D28D97C7C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6DA44FE-4BF7-9630-72FB-A7959AAC42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8674100" cy="525462"/>
          </a:xfrm>
        </p:spPr>
        <p:txBody>
          <a:bodyPr>
            <a:noAutofit/>
          </a:bodyPr>
          <a:lstStyle/>
          <a:p>
            <a:pPr algn="l"/>
            <a:r>
              <a:rPr lang="cy-GB" sz="3200" noProof="0" dirty="0"/>
              <a:t>Heriau o fewn y mae</a:t>
            </a:r>
            <a:r>
              <a:rPr lang="cy-GB" sz="3200" dirty="0"/>
              <a:t>s a chwestiynau pellach</a:t>
            </a:r>
            <a:endParaRPr lang="cy-GB" sz="3200" noProof="0" dirty="0"/>
          </a:p>
        </p:txBody>
      </p:sp>
      <p:pic>
        <p:nvPicPr>
          <p:cNvPr id="2050" name="Picture 2" descr="Society - Free miscellaneous icons">
            <a:extLst>
              <a:ext uri="{FF2B5EF4-FFF2-40B4-BE49-F238E27FC236}">
                <a16:creationId xmlns:a16="http://schemas.microsoft.com/office/drawing/2014/main" id="{A8D77FF9-20D8-CAAA-9FDC-B103DCB23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03" y="2202993"/>
            <a:ext cx="1686060" cy="168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lobalization - Free marketing icons">
            <a:extLst>
              <a:ext uri="{FF2B5EF4-FFF2-40B4-BE49-F238E27FC236}">
                <a16:creationId xmlns:a16="http://schemas.microsoft.com/office/drawing/2014/main" id="{A4E06583-35FE-3ACC-B882-BD6BE1B56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618" y="2202993"/>
            <a:ext cx="1902968" cy="190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verlap Icon - Free PNG &amp; SVG 136676 - Noun Project">
            <a:extLst>
              <a:ext uri="{FF2B5EF4-FFF2-40B4-BE49-F238E27FC236}">
                <a16:creationId xmlns:a16="http://schemas.microsoft.com/office/drawing/2014/main" id="{DCE70C60-6D70-D2E9-9239-7F035976C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66" y="4680215"/>
            <a:ext cx="2177785" cy="217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9305DF-FA36-C5C8-BA88-E5BAFE21B630}"/>
              </a:ext>
            </a:extLst>
          </p:cNvPr>
          <p:cNvSpPr txBox="1"/>
          <p:nvPr/>
        </p:nvSpPr>
        <p:spPr>
          <a:xfrm>
            <a:off x="280033" y="1097791"/>
            <a:ext cx="340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Diffiniad cymdeithas</a:t>
            </a:r>
            <a:endParaRPr lang="cy-GB" sz="2400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B544F5-3013-6B67-FE69-602965DB3C66}"/>
              </a:ext>
            </a:extLst>
          </p:cNvPr>
          <p:cNvSpPr txBox="1"/>
          <p:nvPr/>
        </p:nvSpPr>
        <p:spPr>
          <a:xfrm>
            <a:off x="2870200" y="3878170"/>
            <a:ext cx="340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Gorgyffwrdd y maes</a:t>
            </a:r>
            <a:endParaRPr lang="cy-GB" sz="2400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224166-B7C5-1198-B7B7-8270F0C8EE9F}"/>
              </a:ext>
            </a:extLst>
          </p:cNvPr>
          <p:cNvSpPr txBox="1"/>
          <p:nvPr/>
        </p:nvSpPr>
        <p:spPr>
          <a:xfrm>
            <a:off x="4890977" y="1153841"/>
            <a:ext cx="3820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Parhau i ddatblygu ac esblygu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66379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B0DD-366C-0EF5-1C27-E706C435B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934"/>
            <a:ext cx="7886700" cy="1325563"/>
          </a:xfrm>
        </p:spPr>
        <p:txBody>
          <a:bodyPr/>
          <a:lstStyle/>
          <a:p>
            <a:r>
              <a:rPr lang="cy-GB" noProof="0" dirty="0"/>
              <a:t>Llyfryddiaeth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76CDF-70AD-089E-9E5A-8EAA461F0AC5}"/>
              </a:ext>
            </a:extLst>
          </p:cNvPr>
          <p:cNvSpPr txBox="1"/>
          <p:nvPr/>
        </p:nvSpPr>
        <p:spPr>
          <a:xfrm>
            <a:off x="0" y="1369497"/>
            <a:ext cx="9144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Kaplan, R.A a Baldauf, R.B. (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1997)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Planning from practice to theory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Clevedon: Multilingual Matters.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Ricento, T. (2006).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An Introduction to Language Policy Theory and Method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Oxford: Blackwell Publishing.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Tollefson, J.W. (1991).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Planning Language, Planning Inequality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London: Longman Group UK. 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Wright, S. (2004).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Policy and Language Planning from Nationalism to Globalisation. 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Hampshire: Palgrave Macmillan.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Cooper, R.L. (1989).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planning and social change. 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Cambridge: Cambridge University Press.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Rhagoriaith (2025). </a:t>
            </a:r>
            <a:r>
              <a:rPr lang="cy-GB" sz="1400" i="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Sgwrs gyda Colin H Williams Tystysgrif Polisi a Chynllunio Iaith 2024 2025 1</a:t>
            </a:r>
            <a:r>
              <a:rPr lang="cy-GB" sz="1400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Available at: https://www.youtube.com/watch?v=D2gOY7KSWMk (Accessed: 15 November 2025).</a:t>
            </a:r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400" noProof="0" dirty="0">
              <a:cs typeface="Calibri" panose="020F0502020204030204" pitchFamily="34" charset="0"/>
            </a:endParaRPr>
          </a:p>
          <a:p>
            <a:r>
              <a:rPr lang="cy-GB" sz="1400" noProof="0" dirty="0">
                <a:cs typeface="Calibri" panose="020F0502020204030204" pitchFamily="34" charset="0"/>
              </a:rPr>
              <a:t>Civico M. (2021). ‘Language policy and planning: a discussion on the complexity of language matters and the role of computational methods’, </a:t>
            </a:r>
            <a:r>
              <a:rPr lang="cy-GB" sz="1400" i="1" noProof="0" dirty="0">
                <a:cs typeface="Calibri" panose="020F0502020204030204" pitchFamily="34" charset="0"/>
              </a:rPr>
              <a:t>SN Social Sciences,</a:t>
            </a:r>
            <a:r>
              <a:rPr lang="cy-GB" sz="1400" noProof="0" dirty="0">
                <a:cs typeface="Calibri" panose="020F0502020204030204" pitchFamily="34" charset="0"/>
              </a:rPr>
              <a:t> (197). tt. 1-22. </a:t>
            </a:r>
            <a:r>
              <a:rPr lang="cy-GB" sz="1400" noProof="0" dirty="0">
                <a:solidFill>
                  <a:srgbClr val="000000"/>
                </a:solidFill>
              </a:rPr>
              <a:t>doi:https://doi.org/10.1007/s43545-021-00206-6</a:t>
            </a:r>
            <a:endParaRPr lang="cy-GB" sz="1400" noProof="0" dirty="0"/>
          </a:p>
          <a:p>
            <a:endParaRPr lang="cy-GB" sz="1400" noProof="0" dirty="0"/>
          </a:p>
          <a:p>
            <a:r>
              <a:rPr lang="cy-GB" sz="1400" noProof="0" dirty="0"/>
              <a:t>del Valle, J. (2020). ‘Language planning and its discontents: lines of flight in Haugen’s view of the politics of standardization.’ </a:t>
            </a:r>
            <a:r>
              <a:rPr lang="cy-GB" sz="1400" i="1" noProof="0" dirty="0"/>
              <a:t>Language Policy </a:t>
            </a:r>
            <a:r>
              <a:rPr lang="cy-GB" sz="1400" noProof="0" dirty="0"/>
              <a:t>(19). tt.301-317. doi:10.1007/s10993-019-09529-w</a:t>
            </a:r>
          </a:p>
          <a:p>
            <a:endParaRPr lang="cy-GB" sz="1400" noProof="0" dirty="0"/>
          </a:p>
          <a:p>
            <a:r>
              <a:rPr lang="cy-GB" sz="1400" noProof="0" dirty="0"/>
              <a:t>Liddicoat, A.J. (2020) ‘Language policy and planning for language maintenance : the macro and meso levels’, yn Schalley, A.C. a Eisenchlas, S.A, (gol.) </a:t>
            </a:r>
            <a:r>
              <a:rPr lang="cy-GB" sz="1400" i="1" noProof="0" dirty="0"/>
              <a:t>Handbook of Home Language Maintenance and Development Social and Affective Factors. </a:t>
            </a:r>
            <a:r>
              <a:rPr lang="cy-GB" sz="1400" noProof="0" dirty="0"/>
              <a:t>Berlin: Mouton de Gruyter. tt. 337-356</a:t>
            </a:r>
            <a:r>
              <a:rPr lang="cy-GB" sz="1400" i="1" noProof="0" dirty="0"/>
              <a:t>.</a:t>
            </a:r>
          </a:p>
          <a:p>
            <a:endParaRPr lang="cy-GB" sz="1400" i="1" dirty="0"/>
          </a:p>
          <a:p>
            <a:r>
              <a:rPr lang="cy-GB" sz="1400" noProof="0" dirty="0"/>
              <a:t>Ó Riagáin, P. (1997). </a:t>
            </a:r>
            <a:r>
              <a:rPr lang="cy-GB" sz="1400" i="1" dirty="0"/>
              <a:t>Language Policy and Social Reproduction – Ireland 1893-1993</a:t>
            </a:r>
            <a:r>
              <a:rPr lang="cy-GB" sz="1400" dirty="0"/>
              <a:t>. Oxford: Oxford University Press.</a:t>
            </a:r>
            <a:endParaRPr lang="cy-GB" sz="1400" noProof="0" dirty="0"/>
          </a:p>
          <a:p>
            <a:endParaRPr lang="cy-GB" sz="1400" i="1" noProof="0" dirty="0"/>
          </a:p>
          <a:p>
            <a:endParaRPr lang="cy-GB" sz="1400" noProof="0" dirty="0"/>
          </a:p>
          <a:p>
            <a:endParaRPr lang="cy-GB" sz="1400" noProof="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86DCB6E-69C8-4402-5299-4C0096523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1800" b="0" i="0" u="none" strike="noStrike" cap="none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F3C15E2A-CF21-88D7-A37E-9C45A0AD4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709088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3300" b="0" i="0" u="none" strike="noStrike" cap="none" normalizeH="0" baseline="0" noProof="0" dirty="0">
                <a:ln>
                  <a:noFill/>
                </a:ln>
                <a:solidFill>
                  <a:srgbClr val="000050"/>
                </a:solidFill>
                <a:effectLst/>
                <a:latin typeface="ff3"/>
              </a:rPr>
              <a:t>Lang Policy (2020) 19:301-317</a:t>
            </a:r>
            <a:endParaRPr kumimoji="0" lang="cy-GB" sz="7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1D082DDA-B69C-469A-E1FB-96186F0B3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709088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3300" b="0" i="0" u="none" strike="noStrike" cap="none" normalizeH="0" baseline="0" noProof="0" dirty="0">
                <a:ln>
                  <a:noFill/>
                </a:ln>
                <a:solidFill>
                  <a:srgbClr val="000050"/>
                </a:solidFill>
                <a:effectLst/>
                <a:latin typeface="ff3"/>
              </a:rPr>
              <a:t>DOI 10.1007/s10993-019-09529-w</a:t>
            </a: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Rectangle 14">
            <a:extLst>
              <a:ext uri="{FF2B5EF4-FFF2-40B4-BE49-F238E27FC236}">
                <a16:creationId xmlns:a16="http://schemas.microsoft.com/office/drawing/2014/main" id="{978584D5-18C9-CD48-2031-39DD75BF2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0350" y="6027051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cy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818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9350</TotalTime>
  <Words>856</Words>
  <Application>Microsoft Macintosh PowerPoint</Application>
  <PresentationFormat>On-screen Show (4:3)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ff3</vt:lpstr>
      <vt:lpstr>Office Theme</vt:lpstr>
      <vt:lpstr>Cyflwynwch yn feirniadol brif nodweddion, cysyniadau a thrywyddau damcaniaethol y maes cynllunio iaith. Cyfeiriwch yn benodol at waith o leiaf un o’r awduron allweddol a gyflwynwyd yn ystod y modiwl.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Llyfryddiaeth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Nia Phillips (2519291)</dc:creator>
  <cp:lastModifiedBy>Nia Phillips (2519291)</cp:lastModifiedBy>
  <cp:revision>2</cp:revision>
  <dcterms:created xsi:type="dcterms:W3CDTF">2025-12-01T12:15:28Z</dcterms:created>
  <dcterms:modified xsi:type="dcterms:W3CDTF">2025-12-08T00:05:41Z</dcterms:modified>
</cp:coreProperties>
</file>