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0"/>
    <p:restoredTop sz="94509"/>
  </p:normalViewPr>
  <p:slideViewPr>
    <p:cSldViewPr snapToGrid="0" snapToObjects="1">
      <p:cViewPr varScale="1">
        <p:scale>
          <a:sx n="59" d="100"/>
          <a:sy n="59" d="100"/>
        </p:scale>
        <p:origin x="192" y="10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A19024-E4F3-AE42-B1F3-8714CD55B4B5}" type="doc">
      <dgm:prSet loTypeId="urn:microsoft.com/office/officeart/2005/8/layout/hChevron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190875-3A65-374C-90E3-1DE5A87B8767}">
      <dgm:prSet custT="1"/>
      <dgm:spPr/>
      <dgm:t>
        <a:bodyPr/>
        <a:lstStyle/>
        <a:p>
          <a:r>
            <a:rPr lang="en-US" sz="1800" baseline="0" dirty="0">
              <a:latin typeface="Berlin Sans FB" panose="020E0602020502020306" pitchFamily="34" charset="77"/>
            </a:rPr>
            <a:t>DEFENITION</a:t>
          </a:r>
          <a:endParaRPr lang="en-GB" sz="1800" dirty="0">
            <a:latin typeface="Berlin Sans FB" panose="020E0602020502020306" pitchFamily="34" charset="77"/>
          </a:endParaRPr>
        </a:p>
      </dgm:t>
    </dgm:pt>
    <dgm:pt modelId="{CF00E0A9-4CD9-5946-AABE-9F31BF043084}" type="parTrans" cxnId="{19164FE6-9106-9F49-B9C2-7B8F4AE74CDD}">
      <dgm:prSet/>
      <dgm:spPr/>
      <dgm:t>
        <a:bodyPr/>
        <a:lstStyle/>
        <a:p>
          <a:endParaRPr lang="en-US"/>
        </a:p>
      </dgm:t>
    </dgm:pt>
    <dgm:pt modelId="{9361FE7C-6A4D-A04C-B7D9-B88395A09861}" type="sibTrans" cxnId="{19164FE6-9106-9F49-B9C2-7B8F4AE74CDD}">
      <dgm:prSet/>
      <dgm:spPr/>
      <dgm:t>
        <a:bodyPr/>
        <a:lstStyle/>
        <a:p>
          <a:endParaRPr lang="en-US"/>
        </a:p>
      </dgm:t>
    </dgm:pt>
    <dgm:pt modelId="{BA5CE2AE-AB33-9B4C-B307-DFD36F030BF6}">
      <dgm:prSet custT="1"/>
      <dgm:spPr/>
      <dgm:t>
        <a:bodyPr/>
        <a:lstStyle/>
        <a:p>
          <a:r>
            <a:rPr lang="en-US" sz="1800" baseline="0" dirty="0">
              <a:latin typeface="Berlin Sans FB" panose="020E0602020502020306" pitchFamily="34" charset="77"/>
            </a:rPr>
            <a:t>CODES OF CONDUCT AND ETHICS</a:t>
          </a:r>
          <a:endParaRPr lang="en-GB" sz="1800" dirty="0">
            <a:latin typeface="Berlin Sans FB" panose="020E0602020502020306" pitchFamily="34" charset="77"/>
          </a:endParaRPr>
        </a:p>
      </dgm:t>
    </dgm:pt>
    <dgm:pt modelId="{BFB81190-DDCF-B947-9A6F-50C122F7B5FD}" type="parTrans" cxnId="{A153C8B9-C61A-8848-964D-EF0CE80A79D9}">
      <dgm:prSet/>
      <dgm:spPr/>
      <dgm:t>
        <a:bodyPr/>
        <a:lstStyle/>
        <a:p>
          <a:endParaRPr lang="en-US"/>
        </a:p>
      </dgm:t>
    </dgm:pt>
    <dgm:pt modelId="{E1B8D416-5AA6-1345-ADF4-65D4397A1DF8}" type="sibTrans" cxnId="{A153C8B9-C61A-8848-964D-EF0CE80A79D9}">
      <dgm:prSet/>
      <dgm:spPr/>
      <dgm:t>
        <a:bodyPr/>
        <a:lstStyle/>
        <a:p>
          <a:endParaRPr lang="en-US"/>
        </a:p>
      </dgm:t>
    </dgm:pt>
    <dgm:pt modelId="{C7E1C3FA-5CD3-F941-AE09-8938BAE0EA5D}">
      <dgm:prSet custT="1"/>
      <dgm:spPr/>
      <dgm:t>
        <a:bodyPr/>
        <a:lstStyle/>
        <a:p>
          <a:r>
            <a:rPr lang="en-US" sz="1800" baseline="0" dirty="0">
              <a:latin typeface="Berlin Sans FB" panose="020E0602020502020306" pitchFamily="34" charset="77"/>
            </a:rPr>
            <a:t>WHAT PROFESSIONALISM MEANS TO ME</a:t>
          </a:r>
          <a:endParaRPr lang="en-GB" sz="1800" dirty="0">
            <a:latin typeface="Berlin Sans FB" panose="020E0602020502020306" pitchFamily="34" charset="77"/>
          </a:endParaRPr>
        </a:p>
      </dgm:t>
    </dgm:pt>
    <dgm:pt modelId="{78CDD5EB-15E8-0544-B2DF-5B7CAF4F95C1}" type="parTrans" cxnId="{F989C817-949A-F64A-93F7-FAA1E6F20DBE}">
      <dgm:prSet/>
      <dgm:spPr/>
      <dgm:t>
        <a:bodyPr/>
        <a:lstStyle/>
        <a:p>
          <a:endParaRPr lang="en-US"/>
        </a:p>
      </dgm:t>
    </dgm:pt>
    <dgm:pt modelId="{002E0911-5765-FA41-9D01-623CF547AD6A}" type="sibTrans" cxnId="{F989C817-949A-F64A-93F7-FAA1E6F20DBE}">
      <dgm:prSet/>
      <dgm:spPr/>
      <dgm:t>
        <a:bodyPr/>
        <a:lstStyle/>
        <a:p>
          <a:endParaRPr lang="en-US"/>
        </a:p>
      </dgm:t>
    </dgm:pt>
    <dgm:pt modelId="{02856A78-C44F-9441-8EC7-DFC12DE5FB14}">
      <dgm:prSet custT="1"/>
      <dgm:spPr/>
      <dgm:t>
        <a:bodyPr/>
        <a:lstStyle/>
        <a:p>
          <a:r>
            <a:rPr lang="en-US" sz="1800" baseline="0" dirty="0">
              <a:latin typeface="Berlin Sans FB" panose="020E0602020502020306" pitchFamily="34" charset="77"/>
            </a:rPr>
            <a:t>HOW IT HAS/SHOULD HAVE IMPACTED MY PRACTICE</a:t>
          </a:r>
          <a:endParaRPr lang="en-GB" sz="1800" dirty="0">
            <a:latin typeface="Berlin Sans FB" panose="020E0602020502020306" pitchFamily="34" charset="77"/>
          </a:endParaRPr>
        </a:p>
      </dgm:t>
    </dgm:pt>
    <dgm:pt modelId="{0AC1C452-9FF4-9E4F-8161-A483B7F71A30}" type="parTrans" cxnId="{3E58670A-A404-FA40-ABBD-8830B4586222}">
      <dgm:prSet/>
      <dgm:spPr/>
      <dgm:t>
        <a:bodyPr/>
        <a:lstStyle/>
        <a:p>
          <a:endParaRPr lang="en-US"/>
        </a:p>
      </dgm:t>
    </dgm:pt>
    <dgm:pt modelId="{E1EF6CC9-831D-8143-9E3C-6715230716C9}" type="sibTrans" cxnId="{3E58670A-A404-FA40-ABBD-8830B4586222}">
      <dgm:prSet/>
      <dgm:spPr/>
      <dgm:t>
        <a:bodyPr/>
        <a:lstStyle/>
        <a:p>
          <a:endParaRPr lang="en-US"/>
        </a:p>
      </dgm:t>
    </dgm:pt>
    <dgm:pt modelId="{4E2ED355-32C2-B64E-AEC9-A4CAEDB9BD62}" type="pres">
      <dgm:prSet presAssocID="{34A19024-E4F3-AE42-B1F3-8714CD55B4B5}" presName="Name0" presStyleCnt="0">
        <dgm:presLayoutVars>
          <dgm:dir/>
          <dgm:resizeHandles val="exact"/>
        </dgm:presLayoutVars>
      </dgm:prSet>
      <dgm:spPr/>
    </dgm:pt>
    <dgm:pt modelId="{A5AC1FF2-971D-3F40-A399-824E32D3DC82}" type="pres">
      <dgm:prSet presAssocID="{EE190875-3A65-374C-90E3-1DE5A87B8767}" presName="parTxOnly" presStyleLbl="node1" presStyleIdx="0" presStyleCnt="4" custScaleX="49090" custScaleY="99867">
        <dgm:presLayoutVars>
          <dgm:bulletEnabled val="1"/>
        </dgm:presLayoutVars>
      </dgm:prSet>
      <dgm:spPr/>
    </dgm:pt>
    <dgm:pt modelId="{948D5863-2E3A-B145-83FF-9C1B9A743B82}" type="pres">
      <dgm:prSet presAssocID="{9361FE7C-6A4D-A04C-B7D9-B88395A09861}" presName="parSpace" presStyleCnt="0"/>
      <dgm:spPr/>
    </dgm:pt>
    <dgm:pt modelId="{1424A9A8-5AE1-D249-B3C5-25CE73D21AD3}" type="pres">
      <dgm:prSet presAssocID="{BA5CE2AE-AB33-9B4C-B307-DFD36F030BF6}" presName="parTxOnly" presStyleLbl="node1" presStyleIdx="1" presStyleCnt="4" custScaleX="83778">
        <dgm:presLayoutVars>
          <dgm:bulletEnabled val="1"/>
        </dgm:presLayoutVars>
      </dgm:prSet>
      <dgm:spPr/>
    </dgm:pt>
    <dgm:pt modelId="{FDBF8ACF-2BC5-3648-914C-68D094336CD6}" type="pres">
      <dgm:prSet presAssocID="{E1B8D416-5AA6-1345-ADF4-65D4397A1DF8}" presName="parSpace" presStyleCnt="0"/>
      <dgm:spPr/>
    </dgm:pt>
    <dgm:pt modelId="{DAB43F10-7502-5046-B5E4-AA916CE43B5E}" type="pres">
      <dgm:prSet presAssocID="{C7E1C3FA-5CD3-F941-AE09-8938BAE0EA5D}" presName="parTxOnly" presStyleLbl="node1" presStyleIdx="2" presStyleCnt="4" custScaleX="94504">
        <dgm:presLayoutVars>
          <dgm:bulletEnabled val="1"/>
        </dgm:presLayoutVars>
      </dgm:prSet>
      <dgm:spPr/>
    </dgm:pt>
    <dgm:pt modelId="{2EAC1F68-C5BA-974E-930B-8AD70D7930FA}" type="pres">
      <dgm:prSet presAssocID="{002E0911-5765-FA41-9D01-623CF547AD6A}" presName="parSpace" presStyleCnt="0"/>
      <dgm:spPr/>
    </dgm:pt>
    <dgm:pt modelId="{6891E197-57F4-3E47-92FE-1A18E9FFE3F2}" type="pres">
      <dgm:prSet presAssocID="{02856A78-C44F-9441-8EC7-DFC12DE5FB14}" presName="parTxOnly" presStyleLbl="node1" presStyleIdx="3" presStyleCnt="4" custScaleX="84126" custScaleY="97477">
        <dgm:presLayoutVars>
          <dgm:bulletEnabled val="1"/>
        </dgm:presLayoutVars>
      </dgm:prSet>
      <dgm:spPr/>
    </dgm:pt>
  </dgm:ptLst>
  <dgm:cxnLst>
    <dgm:cxn modelId="{3E58670A-A404-FA40-ABBD-8830B4586222}" srcId="{34A19024-E4F3-AE42-B1F3-8714CD55B4B5}" destId="{02856A78-C44F-9441-8EC7-DFC12DE5FB14}" srcOrd="3" destOrd="0" parTransId="{0AC1C452-9FF4-9E4F-8161-A483B7F71A30}" sibTransId="{E1EF6CC9-831D-8143-9E3C-6715230716C9}"/>
    <dgm:cxn modelId="{F989C817-949A-F64A-93F7-FAA1E6F20DBE}" srcId="{34A19024-E4F3-AE42-B1F3-8714CD55B4B5}" destId="{C7E1C3FA-5CD3-F941-AE09-8938BAE0EA5D}" srcOrd="2" destOrd="0" parTransId="{78CDD5EB-15E8-0544-B2DF-5B7CAF4F95C1}" sibTransId="{002E0911-5765-FA41-9D01-623CF547AD6A}"/>
    <dgm:cxn modelId="{3BAD0A2C-2CA5-2C45-87E1-69D69143E7BF}" type="presOf" srcId="{EE190875-3A65-374C-90E3-1DE5A87B8767}" destId="{A5AC1FF2-971D-3F40-A399-824E32D3DC82}" srcOrd="0" destOrd="0" presId="urn:microsoft.com/office/officeart/2005/8/layout/hChevron3"/>
    <dgm:cxn modelId="{A1D0E53C-1195-7143-AC54-A7579D8C60CD}" type="presOf" srcId="{C7E1C3FA-5CD3-F941-AE09-8938BAE0EA5D}" destId="{DAB43F10-7502-5046-B5E4-AA916CE43B5E}" srcOrd="0" destOrd="0" presId="urn:microsoft.com/office/officeart/2005/8/layout/hChevron3"/>
    <dgm:cxn modelId="{F6F9015E-E19F-0349-BD06-3AB86EC5493A}" type="presOf" srcId="{02856A78-C44F-9441-8EC7-DFC12DE5FB14}" destId="{6891E197-57F4-3E47-92FE-1A18E9FFE3F2}" srcOrd="0" destOrd="0" presId="urn:microsoft.com/office/officeart/2005/8/layout/hChevron3"/>
    <dgm:cxn modelId="{D3B5069F-2D4C-5B41-BB3B-9EBD77E9529E}" type="presOf" srcId="{34A19024-E4F3-AE42-B1F3-8714CD55B4B5}" destId="{4E2ED355-32C2-B64E-AEC9-A4CAEDB9BD62}" srcOrd="0" destOrd="0" presId="urn:microsoft.com/office/officeart/2005/8/layout/hChevron3"/>
    <dgm:cxn modelId="{32D67CB6-382A-7C43-AE34-C8ADC02D3ABA}" type="presOf" srcId="{BA5CE2AE-AB33-9B4C-B307-DFD36F030BF6}" destId="{1424A9A8-5AE1-D249-B3C5-25CE73D21AD3}" srcOrd="0" destOrd="0" presId="urn:microsoft.com/office/officeart/2005/8/layout/hChevron3"/>
    <dgm:cxn modelId="{A153C8B9-C61A-8848-964D-EF0CE80A79D9}" srcId="{34A19024-E4F3-AE42-B1F3-8714CD55B4B5}" destId="{BA5CE2AE-AB33-9B4C-B307-DFD36F030BF6}" srcOrd="1" destOrd="0" parTransId="{BFB81190-DDCF-B947-9A6F-50C122F7B5FD}" sibTransId="{E1B8D416-5AA6-1345-ADF4-65D4397A1DF8}"/>
    <dgm:cxn modelId="{19164FE6-9106-9F49-B9C2-7B8F4AE74CDD}" srcId="{34A19024-E4F3-AE42-B1F3-8714CD55B4B5}" destId="{EE190875-3A65-374C-90E3-1DE5A87B8767}" srcOrd="0" destOrd="0" parTransId="{CF00E0A9-4CD9-5946-AABE-9F31BF043084}" sibTransId="{9361FE7C-6A4D-A04C-B7D9-B88395A09861}"/>
    <dgm:cxn modelId="{89E432BB-CD67-7A4D-A6C6-2F0B777FE4AD}" type="presParOf" srcId="{4E2ED355-32C2-B64E-AEC9-A4CAEDB9BD62}" destId="{A5AC1FF2-971D-3F40-A399-824E32D3DC82}" srcOrd="0" destOrd="0" presId="urn:microsoft.com/office/officeart/2005/8/layout/hChevron3"/>
    <dgm:cxn modelId="{5CABA247-0B67-054F-8CBD-63AB3A912944}" type="presParOf" srcId="{4E2ED355-32C2-B64E-AEC9-A4CAEDB9BD62}" destId="{948D5863-2E3A-B145-83FF-9C1B9A743B82}" srcOrd="1" destOrd="0" presId="urn:microsoft.com/office/officeart/2005/8/layout/hChevron3"/>
    <dgm:cxn modelId="{2AFE5920-0E58-8A47-BE5B-64E1B09993F4}" type="presParOf" srcId="{4E2ED355-32C2-B64E-AEC9-A4CAEDB9BD62}" destId="{1424A9A8-5AE1-D249-B3C5-25CE73D21AD3}" srcOrd="2" destOrd="0" presId="urn:microsoft.com/office/officeart/2005/8/layout/hChevron3"/>
    <dgm:cxn modelId="{86E605A1-FF54-BC46-A80C-A67355BD8125}" type="presParOf" srcId="{4E2ED355-32C2-B64E-AEC9-A4CAEDB9BD62}" destId="{FDBF8ACF-2BC5-3648-914C-68D094336CD6}" srcOrd="3" destOrd="0" presId="urn:microsoft.com/office/officeart/2005/8/layout/hChevron3"/>
    <dgm:cxn modelId="{89FDA271-C0ED-AD4C-84D9-EA7C76CAA01A}" type="presParOf" srcId="{4E2ED355-32C2-B64E-AEC9-A4CAEDB9BD62}" destId="{DAB43F10-7502-5046-B5E4-AA916CE43B5E}" srcOrd="4" destOrd="0" presId="urn:microsoft.com/office/officeart/2005/8/layout/hChevron3"/>
    <dgm:cxn modelId="{CAA6266B-F5A6-DF40-BD93-805D4535CEB8}" type="presParOf" srcId="{4E2ED355-32C2-B64E-AEC9-A4CAEDB9BD62}" destId="{2EAC1F68-C5BA-974E-930B-8AD70D7930FA}" srcOrd="5" destOrd="0" presId="urn:microsoft.com/office/officeart/2005/8/layout/hChevron3"/>
    <dgm:cxn modelId="{EE2108B1-6EDC-984A-BBA0-333F5BC3F788}" type="presParOf" srcId="{4E2ED355-32C2-B64E-AEC9-A4CAEDB9BD62}" destId="{6891E197-57F4-3E47-92FE-1A18E9FFE3F2}" srcOrd="6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C1FF2-971D-3F40-A399-824E32D3DC82}">
      <dsp:nvSpPr>
        <dsp:cNvPr id="0" name=""/>
        <dsp:cNvSpPr/>
      </dsp:nvSpPr>
      <dsp:spPr>
        <a:xfrm>
          <a:off x="2238" y="1515019"/>
          <a:ext cx="2219150" cy="180582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48006" rIns="24003" bIns="4800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 dirty="0">
              <a:latin typeface="Berlin Sans FB" panose="020E0602020502020306" pitchFamily="34" charset="77"/>
            </a:rPr>
            <a:t>DEFENITION</a:t>
          </a:r>
          <a:endParaRPr lang="en-GB" sz="1800" kern="1200" dirty="0">
            <a:latin typeface="Berlin Sans FB" panose="020E0602020502020306" pitchFamily="34" charset="77"/>
          </a:endParaRPr>
        </a:p>
      </dsp:txBody>
      <dsp:txXfrm>
        <a:off x="2238" y="1515019"/>
        <a:ext cx="1767694" cy="1805824"/>
      </dsp:txXfrm>
    </dsp:sp>
    <dsp:sp modelId="{1424A9A8-5AE1-D249-B3C5-25CE73D21AD3}">
      <dsp:nvSpPr>
        <dsp:cNvPr id="0" name=""/>
        <dsp:cNvSpPr/>
      </dsp:nvSpPr>
      <dsp:spPr>
        <a:xfrm>
          <a:off x="1317274" y="1513817"/>
          <a:ext cx="3787247" cy="180822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48006" rIns="24003" bIns="4800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 dirty="0">
              <a:latin typeface="Berlin Sans FB" panose="020E0602020502020306" pitchFamily="34" charset="77"/>
            </a:rPr>
            <a:t>CODES OF CONDUCT AND ETHICS</a:t>
          </a:r>
          <a:endParaRPr lang="en-GB" sz="1800" kern="1200" dirty="0">
            <a:latin typeface="Berlin Sans FB" panose="020E0602020502020306" pitchFamily="34" charset="77"/>
          </a:endParaRPr>
        </a:p>
      </dsp:txBody>
      <dsp:txXfrm>
        <a:off x="2221389" y="1513817"/>
        <a:ext cx="1979018" cy="1808229"/>
      </dsp:txXfrm>
    </dsp:sp>
    <dsp:sp modelId="{DAB43F10-7502-5046-B5E4-AA916CE43B5E}">
      <dsp:nvSpPr>
        <dsp:cNvPr id="0" name=""/>
        <dsp:cNvSpPr/>
      </dsp:nvSpPr>
      <dsp:spPr>
        <a:xfrm>
          <a:off x="4200406" y="1513817"/>
          <a:ext cx="4272124" cy="180822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48006" rIns="24003" bIns="4800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 dirty="0">
              <a:latin typeface="Berlin Sans FB" panose="020E0602020502020306" pitchFamily="34" charset="77"/>
            </a:rPr>
            <a:t>WHAT PROFESSIONALISM MEANS TO ME</a:t>
          </a:r>
          <a:endParaRPr lang="en-GB" sz="1800" kern="1200" dirty="0">
            <a:latin typeface="Berlin Sans FB" panose="020E0602020502020306" pitchFamily="34" charset="77"/>
          </a:endParaRPr>
        </a:p>
      </dsp:txBody>
      <dsp:txXfrm>
        <a:off x="5104521" y="1513817"/>
        <a:ext cx="2463895" cy="1808229"/>
      </dsp:txXfrm>
    </dsp:sp>
    <dsp:sp modelId="{6891E197-57F4-3E47-92FE-1A18E9FFE3F2}">
      <dsp:nvSpPr>
        <dsp:cNvPr id="0" name=""/>
        <dsp:cNvSpPr/>
      </dsp:nvSpPr>
      <dsp:spPr>
        <a:xfrm>
          <a:off x="7568415" y="1536627"/>
          <a:ext cx="3802978" cy="176260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48006" rIns="24003" bIns="4800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 dirty="0">
              <a:latin typeface="Berlin Sans FB" panose="020E0602020502020306" pitchFamily="34" charset="77"/>
            </a:rPr>
            <a:t>HOW IT HAS/SHOULD HAVE IMPACTED MY PRACTICE</a:t>
          </a:r>
          <a:endParaRPr lang="en-GB" sz="1800" kern="1200" dirty="0">
            <a:latin typeface="Berlin Sans FB" panose="020E0602020502020306" pitchFamily="34" charset="77"/>
          </a:endParaRPr>
        </a:p>
      </dsp:txBody>
      <dsp:txXfrm>
        <a:off x="8449719" y="1536627"/>
        <a:ext cx="2040370" cy="17626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814570-4AF8-D541-8151-2FD0F4724ACE}" type="datetimeFigureOut">
              <a:rPr lang="en-US" smtClean="0"/>
              <a:t>5/7/19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313ED0-2FC7-4447-B00F-41865ED5A4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117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313ED0-2FC7-4447-B00F-41865ED5A4E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72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697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972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873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303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715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544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853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023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927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169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5218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453846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2645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4894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1511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1865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800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0295B67-484F-2D4C-9EDC-60DAA6EFAA67}" type="datetimeFigureOut">
              <a:rPr lang="en-US" smtClean="0"/>
              <a:t>5/7/19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5A10B79-3599-654E-863E-32BE84B2B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412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BE7F9-A54C-FD42-AF5D-395FC9683E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7831" y="2141033"/>
            <a:ext cx="9244090" cy="1129222"/>
          </a:xfrm>
        </p:spPr>
        <p:txBody>
          <a:bodyPr>
            <a:normAutofit/>
          </a:bodyPr>
          <a:lstStyle/>
          <a:p>
            <a:r>
              <a:rPr lang="en-US" sz="7200" dirty="0">
                <a:latin typeface="Berlin Sans FB" panose="020F0502020204030204" pitchFamily="34" charset="0"/>
                <a:cs typeface="Berlin Sans FB" panose="020F0502020204030204" pitchFamily="34" charset="0"/>
              </a:rPr>
              <a:t>PROFESSIONALISM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C43153-00FE-004D-99BF-3300C6C74D28}"/>
              </a:ext>
            </a:extLst>
          </p:cNvPr>
          <p:cNvSpPr txBox="1"/>
          <p:nvPr/>
        </p:nvSpPr>
        <p:spPr>
          <a:xfrm>
            <a:off x="1944028" y="3077506"/>
            <a:ext cx="7931693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rlin Sans FB" panose="020E0602020502020306" pitchFamily="34" charset="77"/>
              </a:rPr>
              <a:t>What it means to be professional as an aspiring graduate sport therapist and describe how it has/should have impacted your practice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5909749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E4060-FB34-8842-9952-C22377AC7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CONTENT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29BEA79-763B-D44E-B044-61E897E141EB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575770244"/>
              </p:ext>
            </p:extLst>
          </p:nvPr>
        </p:nvGraphicFramePr>
        <p:xfrm>
          <a:off x="626301" y="1215729"/>
          <a:ext cx="11373633" cy="4835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7113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B2BF1-03BB-D740-99FC-D5A52571B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US" sz="4800" dirty="0">
                <a:latin typeface="Berlin Sans FB" panose="020E0602020502020306" pitchFamily="34" charset="77"/>
              </a:rPr>
              <a:t>WHAT IS PROFESSIONALISM?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E37EE-2997-4D49-998E-DCF2939D937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817129"/>
            <a:ext cx="10363826" cy="4204530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>
                <a:latin typeface="Berlin Sans FB" panose="020E0602020502020306" pitchFamily="34" charset="77"/>
              </a:rPr>
              <a:t>‘Professionalism has to do with the way a person conducts himself or herself in the workplace. An individual who shows consideration and respect for others demonstrates a commitment to professionalism. Likewise, a person who keeps his or her word, demonstrates loyalty, and exceeds expectations is demonstrating professionalism’ (Schofield, 2019).</a:t>
            </a:r>
          </a:p>
          <a:p>
            <a:pPr marL="0" indent="0" algn="ctr">
              <a:buNone/>
            </a:pPr>
            <a:endParaRPr lang="en-GB" dirty="0">
              <a:latin typeface="Berlin Sans FB" panose="020E0602020502020306" pitchFamily="34" charset="77"/>
            </a:endParaRPr>
          </a:p>
          <a:p>
            <a:pPr algn="ctr">
              <a:lnSpc>
                <a:spcPct val="110000"/>
              </a:lnSpc>
            </a:pPr>
            <a:r>
              <a:rPr lang="en-GB" dirty="0">
                <a:latin typeface="Berlin Sans FB" panose="020E0602020502020306" pitchFamily="34" charset="77"/>
              </a:rPr>
              <a:t>4 Key elements demonstrating professionalism</a:t>
            </a:r>
          </a:p>
          <a:p>
            <a:pPr marL="457200" indent="-457200" algn="ctr">
              <a:lnSpc>
                <a:spcPct val="110000"/>
              </a:lnSpc>
              <a:buFont typeface="+mj-lt"/>
              <a:buAutoNum type="arabicPeriod"/>
            </a:pPr>
            <a:r>
              <a:rPr lang="en-GB" dirty="0">
                <a:latin typeface="Berlin Sans FB" panose="020E0602020502020306" pitchFamily="34" charset="77"/>
              </a:rPr>
              <a:t>Respects others</a:t>
            </a:r>
          </a:p>
          <a:p>
            <a:pPr marL="457200" indent="-457200" algn="ctr">
              <a:lnSpc>
                <a:spcPct val="110000"/>
              </a:lnSpc>
              <a:buFont typeface="+mj-lt"/>
              <a:buAutoNum type="arabicPeriod"/>
            </a:pPr>
            <a:r>
              <a:rPr lang="en-GB" dirty="0">
                <a:latin typeface="Berlin Sans FB" panose="020E0602020502020306" pitchFamily="34" charset="77"/>
              </a:rPr>
              <a:t>Keep their word</a:t>
            </a:r>
          </a:p>
          <a:p>
            <a:pPr marL="457200" indent="-457200" algn="ctr">
              <a:lnSpc>
                <a:spcPct val="110000"/>
              </a:lnSpc>
              <a:buFont typeface="+mj-lt"/>
              <a:buAutoNum type="arabicPeriod"/>
            </a:pPr>
            <a:r>
              <a:rPr lang="en-GB" dirty="0">
                <a:latin typeface="Berlin Sans FB" panose="020E0602020502020306" pitchFamily="34" charset="77"/>
              </a:rPr>
              <a:t>Be loyal</a:t>
            </a:r>
          </a:p>
          <a:p>
            <a:pPr marL="457200" indent="-457200" algn="ctr">
              <a:lnSpc>
                <a:spcPct val="110000"/>
              </a:lnSpc>
              <a:buFont typeface="+mj-lt"/>
              <a:buAutoNum type="arabicPeriod"/>
            </a:pPr>
            <a:r>
              <a:rPr lang="en-GB" dirty="0">
                <a:latin typeface="Berlin Sans FB" panose="020E0602020502020306" pitchFamily="34" charset="77"/>
              </a:rPr>
              <a:t>Exceed expectations</a:t>
            </a:r>
          </a:p>
        </p:txBody>
      </p:sp>
    </p:spTree>
    <p:extLst>
      <p:ext uri="{BB962C8B-B14F-4D97-AF65-F5344CB8AC3E}">
        <p14:creationId xmlns:p14="http://schemas.microsoft.com/office/powerpoint/2010/main" val="40873358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B849A-24B7-DB48-8C0B-DC1EB0412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419735"/>
            <a:ext cx="10364451" cy="1596177"/>
          </a:xfrm>
        </p:spPr>
        <p:txBody>
          <a:bodyPr>
            <a:normAutofit/>
          </a:bodyPr>
          <a:lstStyle/>
          <a:p>
            <a:r>
              <a:rPr lang="en-US" sz="4800" dirty="0">
                <a:latin typeface="Berlin Sans FB" panose="020E0602020502020306" pitchFamily="34" charset="77"/>
              </a:rPr>
              <a:t>Codes of conduct AND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C051A-AC0B-0B46-BDF9-8CC701853B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1000" y="1669775"/>
            <a:ext cx="11430000" cy="4569707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Berlin Sans FB" panose="020E0602020502020306" pitchFamily="34" charset="77"/>
              </a:rPr>
              <a:t>Always respect the confidentiality of your clients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Berlin Sans FB" panose="020E0602020502020306" pitchFamily="34" charset="77"/>
              </a:rPr>
              <a:t>Must always maintain high standards of personal conduct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Berlin Sans FB" panose="020E0602020502020306" pitchFamily="34" charset="77"/>
              </a:rPr>
              <a:t>Always keep your professional knowledge and skills up to date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Berlin Sans FB" panose="020E0602020502020306" pitchFamily="34" charset="77"/>
              </a:rPr>
              <a:t>Must maintain proper and effective communication with clients and other professionals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Berlin Sans FB" panose="020E0602020502020306" pitchFamily="34" charset="77"/>
              </a:rPr>
              <a:t>Must obtain informed consent to give treatment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Berlin Sans FB" panose="020E0602020502020306" pitchFamily="34" charset="77"/>
              </a:rPr>
              <a:t>Must keep accurate patient records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Berlin Sans FB" panose="020E0602020502020306" pitchFamily="34" charset="77"/>
              </a:rPr>
              <a:t>Must behave with integrity and honesty and ensure that your behavior does not damage the public’s confidence in you or your profession</a:t>
            </a:r>
          </a:p>
          <a:p>
            <a:pPr marL="0" indent="0" algn="r">
              <a:buNone/>
            </a:pPr>
            <a:r>
              <a:rPr lang="en-GB" dirty="0">
                <a:latin typeface="Berlin Sans FB" panose="020E0602020502020306" pitchFamily="34" charset="77"/>
              </a:rPr>
              <a:t>(Society-of-sports-</a:t>
            </a:r>
            <a:r>
              <a:rPr lang="en-GB" dirty="0" err="1">
                <a:latin typeface="Berlin Sans FB" panose="020E0602020502020306" pitchFamily="34" charset="77"/>
              </a:rPr>
              <a:t>therapists.org</a:t>
            </a:r>
            <a:r>
              <a:rPr lang="en-GB" dirty="0">
                <a:latin typeface="Berlin Sans FB" panose="020E0602020502020306" pitchFamily="34" charset="77"/>
              </a:rPr>
              <a:t>, 2012)</a:t>
            </a:r>
            <a:endParaRPr lang="en-US" dirty="0">
              <a:latin typeface="Berlin Sans FB" panose="020E0602020502020306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186075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007CC-EF59-2846-8065-8CC015460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PROFESSIONALISM TO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0B3AF-1F58-5F4B-A65F-8CD9BBA1DDF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27341" y="1956240"/>
            <a:ext cx="10363826" cy="3922642"/>
          </a:xfrm>
        </p:spPr>
        <p:txBody>
          <a:bodyPr/>
          <a:lstStyle/>
          <a:p>
            <a:r>
              <a:rPr lang="en-US" dirty="0"/>
              <a:t>Competence</a:t>
            </a:r>
          </a:p>
          <a:p>
            <a:r>
              <a:rPr lang="en-US" dirty="0"/>
              <a:t>Reliability</a:t>
            </a:r>
          </a:p>
          <a:p>
            <a:r>
              <a:rPr lang="en-US" dirty="0"/>
              <a:t>Honesty</a:t>
            </a:r>
          </a:p>
          <a:p>
            <a:r>
              <a:rPr lang="en-US" dirty="0"/>
              <a:t>Integrity</a:t>
            </a:r>
          </a:p>
          <a:p>
            <a:r>
              <a:rPr lang="en-US" dirty="0"/>
              <a:t>Respecting others</a:t>
            </a:r>
          </a:p>
          <a:p>
            <a:r>
              <a:rPr lang="en-US" dirty="0"/>
              <a:t>Positivity</a:t>
            </a:r>
          </a:p>
          <a:p>
            <a:r>
              <a:rPr lang="en-US" dirty="0"/>
              <a:t>Supporting others</a:t>
            </a:r>
          </a:p>
          <a:p>
            <a:r>
              <a:rPr lang="en-US" dirty="0"/>
              <a:t>Good listener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E8D4A7-02D1-424E-B041-801513C54C32}"/>
              </a:ext>
            </a:extLst>
          </p:cNvPr>
          <p:cNvSpPr txBox="1"/>
          <p:nvPr/>
        </p:nvSpPr>
        <p:spPr>
          <a:xfrm>
            <a:off x="4322472" y="1870046"/>
            <a:ext cx="4112712" cy="101566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Berlin Sans FB" panose="020E0602020502020306" pitchFamily="34" charset="77"/>
              </a:rPr>
              <a:t>Being good at what you do and having the knowledge and skills that allow you to do your job well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2D0943-C9B5-3F4B-8475-8932204BEC7D}"/>
              </a:ext>
            </a:extLst>
          </p:cNvPr>
          <p:cNvSpPr txBox="1"/>
          <p:nvPr/>
        </p:nvSpPr>
        <p:spPr>
          <a:xfrm>
            <a:off x="6865732" y="2930390"/>
            <a:ext cx="3425687" cy="40011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Berlin Sans FB" panose="020E0602020502020306" pitchFamily="34" charset="77"/>
              </a:rPr>
              <a:t>Individuals can depend on you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E1998C-B596-774C-997D-54F803A2F798}"/>
              </a:ext>
            </a:extLst>
          </p:cNvPr>
          <p:cNvSpPr txBox="1"/>
          <p:nvPr/>
        </p:nvSpPr>
        <p:spPr>
          <a:xfrm>
            <a:off x="5087203" y="3066113"/>
            <a:ext cx="1696278" cy="40011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Berlin Sans FB" panose="020E0602020502020306" pitchFamily="34" charset="77"/>
              </a:rPr>
              <a:t>Being truthful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BDDBC8-74ED-DC4A-8B0B-9383012C2F32}"/>
              </a:ext>
            </a:extLst>
          </p:cNvPr>
          <p:cNvSpPr txBox="1"/>
          <p:nvPr/>
        </p:nvSpPr>
        <p:spPr>
          <a:xfrm>
            <a:off x="6865732" y="3373741"/>
            <a:ext cx="4112713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erlin Sans FB" panose="020E0602020502020306" pitchFamily="34" charset="77"/>
              </a:rPr>
              <a:t> Known for your consistent principles</a:t>
            </a:r>
            <a:endParaRPr lang="en-US" sz="2000" dirty="0">
              <a:latin typeface="Berlin Sans FB" panose="020E0602020502020306" pitchFamily="34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F2CB90-1C75-0C41-8477-32BFF8B628EB}"/>
              </a:ext>
            </a:extLst>
          </p:cNvPr>
          <p:cNvSpPr txBox="1"/>
          <p:nvPr/>
        </p:nvSpPr>
        <p:spPr>
          <a:xfrm>
            <a:off x="4958279" y="3810703"/>
            <a:ext cx="3067879" cy="10156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Berlin Sans FB" panose="020E0602020502020306" pitchFamily="34" charset="77"/>
              </a:rPr>
              <a:t>Treating all individuals as if they mattered as part of your approach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E3683A2-46DA-C948-83FB-400164507AE0}"/>
              </a:ext>
            </a:extLst>
          </p:cNvPr>
          <p:cNvSpPr txBox="1"/>
          <p:nvPr/>
        </p:nvSpPr>
        <p:spPr>
          <a:xfrm>
            <a:off x="8081943" y="3819698"/>
            <a:ext cx="1901483" cy="70788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latin typeface="Berlin Sans FB" panose="020E0602020502020306" pitchFamily="34" charset="77"/>
              </a:rPr>
              <a:t>Having an </a:t>
            </a:r>
          </a:p>
          <a:p>
            <a:pPr algn="ctr"/>
            <a:r>
              <a:rPr lang="en-US" sz="2000" dirty="0">
                <a:latin typeface="Berlin Sans FB" panose="020E0602020502020306" pitchFamily="34" charset="77"/>
              </a:rPr>
              <a:t>upbeat attitude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4088C1-F927-1F49-B494-C7298E962BF8}"/>
              </a:ext>
            </a:extLst>
          </p:cNvPr>
          <p:cNvSpPr txBox="1"/>
          <p:nvPr/>
        </p:nvSpPr>
        <p:spPr>
          <a:xfrm>
            <a:off x="5179512" y="4888335"/>
            <a:ext cx="393589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Berlin Sans FB" panose="020E0602020502020306" pitchFamily="34" charset="77"/>
              </a:rPr>
              <a:t>Encouraging others to do their best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9C8E6B-B425-1946-8087-B9C9C2061239}"/>
              </a:ext>
            </a:extLst>
          </p:cNvPr>
          <p:cNvSpPr txBox="1"/>
          <p:nvPr/>
        </p:nvSpPr>
        <p:spPr>
          <a:xfrm>
            <a:off x="6492218" y="5330080"/>
            <a:ext cx="3935896" cy="70788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Berlin Sans FB" panose="020E0602020502020306" pitchFamily="34" charset="77"/>
              </a:rPr>
              <a:t>Listening carefully, giving people a change to explain </a:t>
            </a:r>
          </a:p>
        </p:txBody>
      </p:sp>
    </p:spTree>
    <p:extLst>
      <p:ext uri="{BB962C8B-B14F-4D97-AF65-F5344CB8AC3E}">
        <p14:creationId xmlns:p14="http://schemas.microsoft.com/office/powerpoint/2010/main" val="199354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C6CAD-B944-8F46-88EF-8761618C2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>
                <a:latin typeface="Berlin Sans FB" panose="020E0602020502020306" pitchFamily="34" charset="77"/>
              </a:rPr>
              <a:t>HOW IT HAS/SHOULD HAVE IMPACTED MY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49A8C-1DD4-6E4D-A95F-C0D986673B0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214694"/>
            <a:ext cx="10363826" cy="3828297"/>
          </a:xfrm>
        </p:spPr>
        <p:txBody>
          <a:bodyPr>
            <a:normAutofit/>
          </a:bodyPr>
          <a:lstStyle/>
          <a:p>
            <a:pPr lvl="1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rlin Sans FB" panose="020E0602020502020306" pitchFamily="34" charset="77"/>
              </a:rPr>
              <a:t>as an aspiring graduate sport therapist, PROFESSIONALISM HAS IMPACTED MY PRACTICE THROUGH: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rlin Sans FB" panose="020E0602020502020306" pitchFamily="34" charset="77"/>
              </a:rPr>
              <a:t>WANTING TO BE RELIABLE AND HONEST WITH MY CLIENTS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rlin Sans FB" panose="020E0602020502020306" pitchFamily="34" charset="77"/>
              </a:rPr>
              <a:t>BEING COMPETENT IN MY PRACTICE 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rlin Sans FB" panose="020E0602020502020306" pitchFamily="34" charset="77"/>
              </a:rPr>
              <a:t>KEEPING MY CLIENTS WORD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rlin Sans FB" panose="020E0602020502020306" pitchFamily="34" charset="77"/>
              </a:rPr>
              <a:t>ALWAYS BEING POSITIVE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rlin Sans FB" panose="020E0602020502020306" pitchFamily="34" charset="77"/>
              </a:rPr>
              <a:t>SUPPORTING AND RESPECTING OTHERS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rlin Sans FB" panose="020E0602020502020306" pitchFamily="34" charset="77"/>
              </a:rPr>
              <a:t>DEMONSTRATING LOYALTY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erlin Sans FB" panose="020E0602020502020306" pitchFamily="34" charset="77"/>
              </a:rPr>
              <a:t>ALWAYS LISTENING TO MY CLIENTS AND OTHER PROFESSIONALS</a:t>
            </a:r>
          </a:p>
          <a:p>
            <a:pPr lvl="2">
              <a:buFont typeface="Courier New" panose="02070309020205020404" pitchFamily="49" charset="0"/>
              <a:buChar char="o"/>
            </a:pPr>
            <a:endParaRPr lang="en-US" sz="1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erlin Sans FB" panose="020E0602020502020306" pitchFamily="34" charset="77"/>
            </a:endParaRPr>
          </a:p>
          <a:p>
            <a:pPr lvl="2">
              <a:buFont typeface="Courier New" panose="02070309020205020404" pitchFamily="49" charset="0"/>
              <a:buChar char="o"/>
            </a:pPr>
            <a:endParaRPr lang="en-US" sz="1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erlin Sans FB" panose="020E0602020502020306" pitchFamily="34" charset="77"/>
            </a:endParaRPr>
          </a:p>
          <a:p>
            <a:pPr lvl="2">
              <a:buFont typeface="Courier New" panose="02070309020205020404" pitchFamily="49" charset="0"/>
              <a:buChar char="o"/>
            </a:pPr>
            <a:endParaRPr lang="en-US" sz="1800" dirty="0">
              <a:latin typeface="Berlin Sans FB" panose="020E0602020502020306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614287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45F2D-7910-F249-BC96-D9C5F048B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857057"/>
            <a:ext cx="10364451" cy="1289796"/>
          </a:xfrm>
        </p:spPr>
        <p:txBody>
          <a:bodyPr>
            <a:normAutofit/>
          </a:bodyPr>
          <a:lstStyle/>
          <a:p>
            <a:pPr algn="l"/>
            <a:r>
              <a:rPr lang="en-US" sz="48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B8420-E358-6945-8E34-2BC5EE98CA9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Schofield, T. (2019). </a:t>
            </a:r>
            <a:r>
              <a:rPr lang="en-GB" i="1" dirty="0"/>
              <a:t>Professionalism in the Workplace: Definition &amp; Maintenance - Video &amp; Lesson Transcript | </a:t>
            </a:r>
            <a:r>
              <a:rPr lang="en-GB" i="1" dirty="0" err="1"/>
              <a:t>Study.com</a:t>
            </a:r>
            <a:r>
              <a:rPr lang="en-GB" dirty="0"/>
              <a:t>. [online] </a:t>
            </a:r>
            <a:r>
              <a:rPr lang="en-GB" dirty="0" err="1"/>
              <a:t>Study.com</a:t>
            </a:r>
            <a:r>
              <a:rPr lang="en-GB" dirty="0"/>
              <a:t>. Available at: https://</a:t>
            </a:r>
            <a:r>
              <a:rPr lang="en-GB" dirty="0" err="1"/>
              <a:t>study.com</a:t>
            </a:r>
            <a:r>
              <a:rPr lang="en-GB" dirty="0"/>
              <a:t>/academy/lesson/professionalism-in-the-workplace-definition-</a:t>
            </a:r>
            <a:r>
              <a:rPr lang="en-GB" dirty="0" err="1"/>
              <a:t>maintenance.html</a:t>
            </a:r>
            <a:r>
              <a:rPr lang="en-GB" dirty="0"/>
              <a:t> [Accessed 7 May 2019].</a:t>
            </a:r>
          </a:p>
          <a:p>
            <a:r>
              <a:rPr lang="en-GB" dirty="0"/>
              <a:t>Society-of-sports-</a:t>
            </a:r>
            <a:r>
              <a:rPr lang="en-GB" dirty="0" err="1"/>
              <a:t>therapists.org</a:t>
            </a:r>
            <a:r>
              <a:rPr lang="en-GB" dirty="0"/>
              <a:t>. (2012). </a:t>
            </a:r>
            <a:r>
              <a:rPr lang="en-GB" i="1" dirty="0"/>
              <a:t>Standards of CONDUCT, performance and ethics</a:t>
            </a:r>
            <a:r>
              <a:rPr lang="en-GB" dirty="0"/>
              <a:t>. [online] Available at: http://</a:t>
            </a:r>
            <a:r>
              <a:rPr lang="en-GB" dirty="0" err="1"/>
              <a:t>www.society</a:t>
            </a:r>
            <a:r>
              <a:rPr lang="en-GB" dirty="0"/>
              <a:t>-of-sports-</a:t>
            </a:r>
            <a:r>
              <a:rPr lang="en-GB" dirty="0" err="1"/>
              <a:t>therapists.org</a:t>
            </a:r>
            <a:r>
              <a:rPr lang="en-GB" dirty="0"/>
              <a:t>/flipbooks/Standards%20of%20conduct%20performance%20and%20ethics/</a:t>
            </a:r>
            <a:r>
              <a:rPr lang="en-GB" dirty="0" err="1"/>
              <a:t>index.html</a:t>
            </a:r>
            <a:r>
              <a:rPr lang="en-GB" dirty="0"/>
              <a:t># [Accessed 29 Apr. 2019].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7504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{C93F886F-B1D1-7D46-93DC-DFD5E11F52B9}tf10001073</Template>
  <TotalTime>1577</TotalTime>
  <Words>273</Words>
  <Application>Microsoft Macintosh PowerPoint</Application>
  <PresentationFormat>Widescreen</PresentationFormat>
  <Paragraphs>56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Berlin Sans FB</vt:lpstr>
      <vt:lpstr>Calibri</vt:lpstr>
      <vt:lpstr>Courier New</vt:lpstr>
      <vt:lpstr>Tw Cen MT</vt:lpstr>
      <vt:lpstr>Droplet</vt:lpstr>
      <vt:lpstr>PROFESSIONALISM</vt:lpstr>
      <vt:lpstr>CONTENT </vt:lpstr>
      <vt:lpstr>WHAT IS PROFESSIONALISM?</vt:lpstr>
      <vt:lpstr>Codes of conduct AND ETHICS</vt:lpstr>
      <vt:lpstr>PROFESSIONALISM TO ME</vt:lpstr>
      <vt:lpstr>HOW IT HAS/SHOULD HAVE IMPACTED MY PRACTICE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PROFESSIONALISM</dc:title>
  <dc:creator>Microsoft Office User</dc:creator>
  <cp:lastModifiedBy>Microsoft Office User</cp:lastModifiedBy>
  <cp:revision>19</cp:revision>
  <dcterms:created xsi:type="dcterms:W3CDTF">2019-05-07T08:50:40Z</dcterms:created>
  <dcterms:modified xsi:type="dcterms:W3CDTF">2019-05-08T11:07:45Z</dcterms:modified>
</cp:coreProperties>
</file>