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30"/>
  </p:notesMasterIdLst>
  <p:sldIdLst>
    <p:sldId id="259" r:id="rId2"/>
    <p:sldId id="261" r:id="rId3"/>
    <p:sldId id="260" r:id="rId4"/>
    <p:sldId id="262" r:id="rId5"/>
    <p:sldId id="265" r:id="rId6"/>
    <p:sldId id="266" r:id="rId7"/>
    <p:sldId id="263" r:id="rId8"/>
    <p:sldId id="267" r:id="rId9"/>
    <p:sldId id="268" r:id="rId10"/>
    <p:sldId id="269" r:id="rId11"/>
    <p:sldId id="273" r:id="rId12"/>
    <p:sldId id="271" r:id="rId13"/>
    <p:sldId id="272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58" r:id="rId22"/>
    <p:sldId id="282" r:id="rId23"/>
    <p:sldId id="283" r:id="rId24"/>
    <p:sldId id="257" r:id="rId25"/>
    <p:sldId id="284" r:id="rId26"/>
    <p:sldId id="286" r:id="rId27"/>
    <p:sldId id="264" r:id="rId28"/>
    <p:sldId id="281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3" autoAdjust="0"/>
    <p:restoredTop sz="94632"/>
  </p:normalViewPr>
  <p:slideViewPr>
    <p:cSldViewPr snapToGrid="0">
      <p:cViewPr varScale="1">
        <p:scale>
          <a:sx n="91" d="100"/>
          <a:sy n="91" d="100"/>
        </p:scale>
        <p:origin x="208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56541-8EE5-4842-909A-2D89A3F56061}" type="datetimeFigureOut">
              <a:rPr lang="en-US" smtClean="0"/>
              <a:t>2/27/22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215D2E-66AB-4519-BB5C-A0C9BC5EED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700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https://www.nhs.uk/conditions/schizophrenia/symptoms/</a:t>
            </a:r>
          </a:p>
          <a:p>
            <a:endParaRPr lang="en-US" dirty="0"/>
          </a:p>
          <a:p>
            <a:r>
              <a:rPr lang="en-US" dirty="0"/>
              <a:t>https://www.nice.org.uk/guidance/cg155/resources/psychosis-and-schizophrenia-in-children-and-young-people-final-scope2#:~:text=In%20the%20UK%20the%20lifetime,is%20considerable%20variation%20between%20estimates.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215D2E-66AB-4519-BB5C-A0C9BC5EEDA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332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215D2E-66AB-4519-BB5C-A0C9BC5EEDA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431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Explanation for causes of symptoms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Biological Factors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Psychological Factors 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Social Factors</a:t>
            </a:r>
          </a:p>
          <a:p>
            <a:r>
              <a:rPr lang="en-US" dirty="0">
                <a:solidFill>
                  <a:schemeClr val="bg1"/>
                </a:solidFill>
              </a:rPr>
              <a:t>Diathesis Stress Relationship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215D2E-66AB-4519-BB5C-A0C9BC5EEDA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887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https://www.nice.org.uk/guidance/cg178/chapter/Key-priorities-for-implementation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0E517-0CF9-4B64-8170-7476FA536445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688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Resource: https://www.nice.org.uk/guidance/ng181/resources/rehabilitation-for-adults-with-complex-psychosis-pdf-66142016643013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0E517-0CF9-4B64-8170-7476FA536445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611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055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64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185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215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414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419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184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883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60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594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155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3369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1" name="Freeform: Shape 19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1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476AE6-80D9-4EED-8C11-1341607AC2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Schizophrenia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7DB602A-5971-4E2D-83FE-38D137490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6765" y="4414123"/>
            <a:ext cx="6418471" cy="1432109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Lecturer - Chloe Harries </a:t>
            </a:r>
          </a:p>
        </p:txBody>
      </p:sp>
      <p:sp>
        <p:nvSpPr>
          <p:cNvPr id="38" name="Oval 29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6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9AA3F-E0EF-4E7D-BDF6-98FEDCCC1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Schizophrenia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6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7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3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8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3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4132-3DF3-4BB9-AE76-BBC28CF5D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It is one of the mental health disorder that could be traced back throughout human history</a:t>
            </a:r>
          </a:p>
          <a:p>
            <a:r>
              <a:rPr lang="en-US" sz="1800">
                <a:solidFill>
                  <a:schemeClr val="bg1"/>
                </a:solidFill>
              </a:rPr>
              <a:t>According to the NICE guidelines, Schizophrenia is a disorder that changes an individual’s perception, thoughts, emotions and behaviours. </a:t>
            </a:r>
          </a:p>
          <a:p>
            <a:r>
              <a:rPr lang="en-US" sz="1800">
                <a:solidFill>
                  <a:schemeClr val="bg1"/>
                </a:solidFill>
              </a:rPr>
              <a:t>The onset of the disorder is generally during late adolescence and early adulthood.  Presentation of Symptoms below the age of 10 is rare.</a:t>
            </a:r>
          </a:p>
          <a:p>
            <a:r>
              <a:rPr lang="en-US" sz="1800">
                <a:solidFill>
                  <a:schemeClr val="bg1"/>
                </a:solidFill>
              </a:rPr>
              <a:t>In the UK lifetime prevalence of Schizophrenia is 14.5 per 1000 people</a:t>
            </a:r>
          </a:p>
          <a:p>
            <a:r>
              <a:rPr lang="en-US" sz="1800">
                <a:solidFill>
                  <a:schemeClr val="bg1"/>
                </a:solidFill>
              </a:rPr>
              <a:t>Categorized by Psychosis – Loss of touch with reality </a:t>
            </a:r>
          </a:p>
        </p:txBody>
      </p:sp>
    </p:spTree>
    <p:extLst>
      <p:ext uri="{BB962C8B-B14F-4D97-AF65-F5344CB8AC3E}">
        <p14:creationId xmlns:p14="http://schemas.microsoft.com/office/powerpoint/2010/main" val="811066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12286-58D0-472D-9155-DF6D2B20F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ICD-10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19D68-8882-411D-AEEC-461CF184F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F20 Schizophrenia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F20.0 Paranoid schizophrenia 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F20.1 Hebephrenic schizophrenia 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F20.2 Catatonic schizophrenia 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F20.3 Undifferentiated schizophrenia 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F20.4 Post-schizophrenic depression 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F20.5 Residual schizophrenia 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F20.6 Simple schizophrenia 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F20.8 Other schizophrenia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 F20.9 Schizophrenia, unspecified </a:t>
            </a:r>
          </a:p>
          <a:p>
            <a:endParaRPr lang="en-US" sz="17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06608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CCA69EF-E8B5-4598-BEAD-258F15765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85D65ED-8248-4E7D-AF41-C2685CAE7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Graphic 212">
            <a:extLst>
              <a:ext uri="{FF2B5EF4-FFF2-40B4-BE49-F238E27FC236}">
                <a16:creationId xmlns:a16="http://schemas.microsoft.com/office/drawing/2014/main" id="{76A8F9C6-ED35-4E0A-AC66-5241CA206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6189" y="412979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Graphic 212">
            <a:extLst>
              <a:ext uri="{FF2B5EF4-FFF2-40B4-BE49-F238E27FC236}">
                <a16:creationId xmlns:a16="http://schemas.microsoft.com/office/drawing/2014/main" id="{4F71A736-42D6-4F11-8A7B-633C40624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6189" y="412979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7DA8C-1C69-4299-892B-BBD345568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019251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Symptoms of Schizophrenia 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B73D287-48F0-41E2-8B0B-DE4C7D17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41903" y="5364542"/>
            <a:ext cx="1562428" cy="1493465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BC3C2F6-A83E-46F7-89F9-C282A9234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D78D60A-D765-47AF-BF8C-DD38B6749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B61CBF5-5283-4C6A-9049-AA88E1756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7A00BB8-8401-4CFA-A40C-8A60D39A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2F6FC59-F5F7-4ED5-8DCD-CF1060899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124749C-25FB-43F3-97CC-16D3738B1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3CAAC4D-89A7-40FC-A14D-14E7137A5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9F8FFC8-0941-4853-894E-6FBB72564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84F021A-2C9B-422B-8408-BB819B3147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53138C4-3227-4945-9CE8-AF90A759D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C9C4482-176D-49FB-BFC0-2DCD9283E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37D9F02-FC5F-4AA6-83BD-AE4EC012D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23DF942-E0FC-4481-99E4-5EDE1F76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82571B16-D62A-4B37-A469-E72C79D69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8223" y="444870"/>
            <a:ext cx="6924769" cy="5665806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9E0A0BC-3EE4-4453-9522-08FF2DE30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8246" y="436482"/>
            <a:ext cx="6934746" cy="5665805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FBE36BD-9903-4FB5-BBE7-1023D7F73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7522" y="305936"/>
            <a:ext cx="6943810" cy="568529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9A29A927-9D03-474A-B323-11B03DD542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1603153"/>
              </p:ext>
            </p:extLst>
          </p:nvPr>
        </p:nvGraphicFramePr>
        <p:xfrm>
          <a:off x="5169647" y="1263183"/>
          <a:ext cx="6184154" cy="3747296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2438810">
                  <a:extLst>
                    <a:ext uri="{9D8B030D-6E8A-4147-A177-3AD203B41FA5}">
                      <a16:colId xmlns:a16="http://schemas.microsoft.com/office/drawing/2014/main" val="2108083848"/>
                    </a:ext>
                  </a:extLst>
                </a:gridCol>
                <a:gridCol w="2170553">
                  <a:extLst>
                    <a:ext uri="{9D8B030D-6E8A-4147-A177-3AD203B41FA5}">
                      <a16:colId xmlns:a16="http://schemas.microsoft.com/office/drawing/2014/main" val="1674825737"/>
                    </a:ext>
                  </a:extLst>
                </a:gridCol>
                <a:gridCol w="1574791">
                  <a:extLst>
                    <a:ext uri="{9D8B030D-6E8A-4147-A177-3AD203B41FA5}">
                      <a16:colId xmlns:a16="http://schemas.microsoft.com/office/drawing/2014/main" val="3144144091"/>
                    </a:ext>
                  </a:extLst>
                </a:gridCol>
              </a:tblGrid>
              <a:tr h="368618">
                <a:tc>
                  <a:txBody>
                    <a:bodyPr/>
                    <a:lstStyle/>
                    <a:p>
                      <a:r>
                        <a:rPr lang="en-US" sz="1700"/>
                        <a:t>Positive Symptoms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Negative Symptoms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Psychomotor </a:t>
                      </a: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1592615697"/>
                  </a:ext>
                </a:extLst>
              </a:tr>
              <a:tr h="352818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Hallucination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Social Withdrawal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Catatonia </a:t>
                      </a: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3933884108"/>
                  </a:ext>
                </a:extLst>
              </a:tr>
              <a:tr h="352818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Delusion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Poverty of Speech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4038516222"/>
                  </a:ext>
                </a:extLst>
              </a:tr>
              <a:tr h="589807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Disordered Thinking and Speech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Flat Affect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1139586912"/>
                  </a:ext>
                </a:extLst>
              </a:tr>
              <a:tr h="352818"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Monotonous Voice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2941758516"/>
                  </a:ext>
                </a:extLst>
              </a:tr>
              <a:tr h="589807"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bg1"/>
                          </a:solidFill>
                        </a:rPr>
                        <a:t>Anhedonia (Lack of Pleasure)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102855350"/>
                  </a:ext>
                </a:extLst>
              </a:tr>
              <a:tr h="352818"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Lack of Motivation </a:t>
                      </a: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1132543681"/>
                  </a:ext>
                </a:extLst>
              </a:tr>
              <a:tr h="393896"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2655213052"/>
                  </a:ext>
                </a:extLst>
              </a:tr>
              <a:tr h="393896"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tc>
                  <a:txBody>
                    <a:bodyPr/>
                    <a:lstStyle/>
                    <a:p>
                      <a:endParaRPr lang="en-US" sz="1600" dirty="0">
                        <a:solidFill>
                          <a:schemeClr val="bg1"/>
                        </a:solidFill>
                      </a:endParaRPr>
                    </a:p>
                  </a:txBody>
                  <a:tcPr marL="77912" marR="77912" marT="38956" marB="38956"/>
                </a:tc>
                <a:extLst>
                  <a:ext uri="{0D108BD9-81ED-4DB2-BD59-A6C34878D82A}">
                    <a16:rowId xmlns:a16="http://schemas.microsoft.com/office/drawing/2014/main" val="34210417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0162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3F775-7284-4FB6-92CF-5AD06079D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Hallucinations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ECBDA-61E0-495E-8218-06B80F745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Hallucination it is based on sensory perceptions</a:t>
            </a:r>
          </a:p>
          <a:p>
            <a:r>
              <a:rPr lang="en-US" sz="2000">
                <a:solidFill>
                  <a:schemeClr val="bg1"/>
                </a:solidFill>
              </a:rPr>
              <a:t>It is where an individual could hear, see, smell, feel or taste something that does not exist</a:t>
            </a:r>
          </a:p>
          <a:p>
            <a:r>
              <a:rPr lang="en-US" sz="2000">
                <a:solidFill>
                  <a:schemeClr val="bg1"/>
                </a:solidFill>
              </a:rPr>
              <a:t>However, the sensations experienced could feel quite real to the individuals, making it an extremely distressing experience. 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0461522A-1CF6-4199-927E-9F4CF95106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453" y="0"/>
            <a:ext cx="50577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163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50D72EB2-3435-46BD-AF9B-BA0EA058BE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628796"/>
            <a:ext cx="5294716" cy="3600406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4FC9C73-CA5E-49D5-BF43-12961EDA8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8808" y="643467"/>
            <a:ext cx="494473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37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3F775-7284-4FB6-92CF-5AD06079D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Hallucinations 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ECBDA-61E0-495E-8218-06B80F745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Visual Hallucination (Non-existent visual/imagery)</a:t>
            </a:r>
          </a:p>
          <a:p>
            <a:r>
              <a:rPr lang="en-US" sz="2600">
                <a:solidFill>
                  <a:schemeClr val="bg1"/>
                </a:solidFill>
              </a:rPr>
              <a:t>Auditory Hallucination (Non-existent sounds)</a:t>
            </a:r>
          </a:p>
          <a:p>
            <a:r>
              <a:rPr lang="en-US" sz="2600">
                <a:solidFill>
                  <a:schemeClr val="bg1"/>
                </a:solidFill>
              </a:rPr>
              <a:t>Olfactory Hallucination (Non-existent odours)</a:t>
            </a:r>
          </a:p>
          <a:p>
            <a:r>
              <a:rPr lang="en-US" sz="2600">
                <a:solidFill>
                  <a:schemeClr val="bg1"/>
                </a:solidFill>
              </a:rPr>
              <a:t>Tactile Hallucination (Non-existent touch) </a:t>
            </a:r>
          </a:p>
          <a:p>
            <a:r>
              <a:rPr lang="en-US" sz="2600">
                <a:solidFill>
                  <a:schemeClr val="bg1"/>
                </a:solidFill>
              </a:rPr>
              <a:t>Gustatory Hallucination (Non-existent taste)</a:t>
            </a:r>
          </a:p>
          <a:p>
            <a:endParaRPr lang="en-US" sz="26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50276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08713-A3CF-4FC2-AAFE-3541E38E4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Delusions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3D255-ED9D-4B10-A156-4B3B08BA4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448" y="706508"/>
            <a:ext cx="5217173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Faulty interpretation of Reality </a:t>
            </a:r>
          </a:p>
          <a:p>
            <a:r>
              <a:rPr lang="en-US" dirty="0">
                <a:solidFill>
                  <a:schemeClr val="bg1"/>
                </a:solidFill>
              </a:rPr>
              <a:t>It is generally based on a bizarre on an unrealistic view</a:t>
            </a:r>
          </a:p>
          <a:p>
            <a:r>
              <a:rPr lang="en-US" dirty="0">
                <a:solidFill>
                  <a:schemeClr val="bg1"/>
                </a:solidFill>
              </a:rPr>
              <a:t>Delusion based on one’s beliefs and assumptions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50748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cat, sitting, indoor, mammal&#10;&#10;Description automatically generated">
            <a:extLst>
              <a:ext uri="{FF2B5EF4-FFF2-40B4-BE49-F238E27FC236}">
                <a16:creationId xmlns:a16="http://schemas.microsoft.com/office/drawing/2014/main" id="{68F9F0E1-1CCC-4CC8-B5EB-16E9F0DA57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7871" y="3104705"/>
            <a:ext cx="2722358" cy="3217333"/>
          </a:xfrm>
          <a:prstGeom prst="rect">
            <a:avLst/>
          </a:prstGeom>
        </p:spPr>
      </p:pic>
      <p:grpSp>
        <p:nvGrpSpPr>
          <p:cNvPr id="371" name="Group 15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2" name="Rectangle 17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3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0104CB2-7403-467C-8AFA-BFB6AE85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Delusions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374" name="Freeform: Shape 22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23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24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7" name="Freeform: Shape 25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8" name="Freeform: Shape 27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" name="Freeform: Shape 30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0" name="Freeform: Shape 31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1" name="Freeform: Shape 32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2" name="Freeform: Shape 33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3" name="Freeform: Shape 34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84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85" name="Freeform: Shape 37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6" name="Freeform: Shape 38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7" name="Freeform: Shape 39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8" name="Freeform: Shape 40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9" name="Freeform: Shape 41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0" name="Freeform: Shape 42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1" name="Freeform: Shape 43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2" name="Freeform: Shape 44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3" name="Freeform: Shape 45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4" name="Freeform: Shape 46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5" name="Freeform: Shape 47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6" name="Freeform: Shape 48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7" name="Freeform: Shape 49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EDD8D-D688-42CE-BC47-F2C57F549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There are several types of delusions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Erotomanic – Someone popular is in love with them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Grandiose – High sense of worth, power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Jealousy – Someone close to the individual maybe perceived to be unfaithful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Persecutory – May perceive that the individual or someone close to the individual is in threat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Somatic – May perceive that they have some form of medical need, when evidence states otherwise. </a:t>
            </a:r>
          </a:p>
          <a:p>
            <a:endParaRPr lang="en-US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534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Rectangle 15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380A2-25F2-4279-AA06-669385292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253" y="507238"/>
            <a:ext cx="3676682" cy="38458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Catatonia </a:t>
            </a:r>
          </a:p>
        </p:txBody>
      </p:sp>
      <p:pic>
        <p:nvPicPr>
          <p:cNvPr id="7" name="Picture 6" descr="A picture containing text, person, outdoor, old&#10;&#10;Description automatically generated">
            <a:extLst>
              <a:ext uri="{FF2B5EF4-FFF2-40B4-BE49-F238E27FC236}">
                <a16:creationId xmlns:a16="http://schemas.microsoft.com/office/drawing/2014/main" id="{7D29ECD0-7DA7-4113-B238-0112EC5013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09" r="1" b="1903"/>
          <a:stretch/>
        </p:blipFill>
        <p:spPr>
          <a:xfrm>
            <a:off x="4628494" y="199229"/>
            <a:ext cx="2822268" cy="2822268"/>
          </a:xfrm>
          <a:custGeom>
            <a:avLst/>
            <a:gdLst/>
            <a:ahLst/>
            <a:cxnLst/>
            <a:rect l="l" t="t" r="r" b="b"/>
            <a:pathLst>
              <a:path w="2822268" h="2822268">
                <a:moveTo>
                  <a:pt x="1411134" y="0"/>
                </a:moveTo>
                <a:cubicBezTo>
                  <a:pt x="2190482" y="0"/>
                  <a:pt x="2822268" y="631786"/>
                  <a:pt x="2822268" y="1411134"/>
                </a:cubicBezTo>
                <a:cubicBezTo>
                  <a:pt x="2822268" y="2190482"/>
                  <a:pt x="2190482" y="2822268"/>
                  <a:pt x="1411134" y="2822268"/>
                </a:cubicBezTo>
                <a:cubicBezTo>
                  <a:pt x="631786" y="2822268"/>
                  <a:pt x="0" y="2190482"/>
                  <a:pt x="0" y="1411134"/>
                </a:cubicBezTo>
                <a:cubicBezTo>
                  <a:pt x="0" y="631786"/>
                  <a:pt x="631786" y="0"/>
                  <a:pt x="1411134" y="0"/>
                </a:cubicBezTo>
                <a:close/>
              </a:path>
            </a:pathLst>
          </a:custGeom>
        </p:spPr>
      </p:pic>
      <p:sp>
        <p:nvSpPr>
          <p:cNvPr id="197" name="Graphic 212">
            <a:extLst>
              <a:ext uri="{FF2B5EF4-FFF2-40B4-BE49-F238E27FC236}">
                <a16:creationId xmlns:a16="http://schemas.microsoft.com/office/drawing/2014/main" id="{94710CDC-1CF9-466E-A5F7-E59725747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399" y="619274"/>
            <a:ext cx="718035" cy="71803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8" name="Graphic 212">
            <a:extLst>
              <a:ext uri="{FF2B5EF4-FFF2-40B4-BE49-F238E27FC236}">
                <a16:creationId xmlns:a16="http://schemas.microsoft.com/office/drawing/2014/main" id="{A229B448-3192-4233-B2C9-F97312F0A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399" y="619274"/>
            <a:ext cx="718035" cy="71803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11" name="Picture 10" descr="A picture containing text, old, black, sculpture&#10;&#10;Description automatically generated">
            <a:extLst>
              <a:ext uri="{FF2B5EF4-FFF2-40B4-BE49-F238E27FC236}">
                <a16:creationId xmlns:a16="http://schemas.microsoft.com/office/drawing/2014/main" id="{5485B0CC-C2D9-499F-819E-4660E26B86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/>
          <a:stretch/>
        </p:blipFill>
        <p:spPr>
          <a:xfrm>
            <a:off x="6275782" y="2542040"/>
            <a:ext cx="3755236" cy="3755236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</p:spPr>
      </p:pic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BFDD1AF2-A269-420C-BE4F-F86A85A42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/>
        </p:blipFill>
        <p:spPr>
          <a:xfrm>
            <a:off x="9064429" y="199229"/>
            <a:ext cx="2822268" cy="2822268"/>
          </a:xfrm>
          <a:custGeom>
            <a:avLst/>
            <a:gdLst/>
            <a:ahLst/>
            <a:cxnLst/>
            <a:rect l="l" t="t" r="r" b="b"/>
            <a:pathLst>
              <a:path w="2588520" h="2588520">
                <a:moveTo>
                  <a:pt x="1294260" y="0"/>
                </a:moveTo>
                <a:cubicBezTo>
                  <a:pt x="2009060" y="0"/>
                  <a:pt x="2588520" y="579460"/>
                  <a:pt x="2588520" y="1294260"/>
                </a:cubicBezTo>
                <a:cubicBezTo>
                  <a:pt x="2588520" y="2009060"/>
                  <a:pt x="2009060" y="2588520"/>
                  <a:pt x="1294260" y="2588520"/>
                </a:cubicBezTo>
                <a:cubicBezTo>
                  <a:pt x="579460" y="2588520"/>
                  <a:pt x="0" y="2009060"/>
                  <a:pt x="0" y="1294260"/>
                </a:cubicBezTo>
                <a:cubicBezTo>
                  <a:pt x="0" y="579460"/>
                  <a:pt x="579460" y="0"/>
                  <a:pt x="1294260" y="0"/>
                </a:cubicBezTo>
                <a:close/>
              </a:path>
            </a:pathLst>
          </a:custGeom>
        </p:spPr>
      </p:pic>
      <p:grpSp>
        <p:nvGrpSpPr>
          <p:cNvPr id="199" name="Graphic 190">
            <a:extLst>
              <a:ext uri="{FF2B5EF4-FFF2-40B4-BE49-F238E27FC236}">
                <a16:creationId xmlns:a16="http://schemas.microsoft.com/office/drawing/2014/main" id="{24B0F550-3D95-4E91-850F-90066642B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28494" y="3151517"/>
            <a:ext cx="1843161" cy="612484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15BC412-E4C6-4819-8B93-7561DB667C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23">
              <a:extLst>
                <a:ext uri="{FF2B5EF4-FFF2-40B4-BE49-F238E27FC236}">
                  <a16:creationId xmlns:a16="http://schemas.microsoft.com/office/drawing/2014/main" id="{7DE1123E-105A-46DE-B7FC-D172B9411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01" name="Graphic 4">
            <a:extLst>
              <a:ext uri="{FF2B5EF4-FFF2-40B4-BE49-F238E27FC236}">
                <a16:creationId xmlns:a16="http://schemas.microsoft.com/office/drawing/2014/main" id="{2B740E94-FA98-412C-AD0C-D4711A4C5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4224" y="3808056"/>
            <a:ext cx="1989013" cy="1989020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BBC84E8-4938-403A-9EB8-4BC0E9B46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7">
              <a:extLst>
                <a:ext uri="{FF2B5EF4-FFF2-40B4-BE49-F238E27FC236}">
                  <a16:creationId xmlns:a16="http://schemas.microsoft.com/office/drawing/2014/main" id="{54A3B3CE-D6D2-40D7-895E-316EB39B2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8">
              <a:extLst>
                <a:ext uri="{FF2B5EF4-FFF2-40B4-BE49-F238E27FC236}">
                  <a16:creationId xmlns:a16="http://schemas.microsoft.com/office/drawing/2014/main" id="{7BD5A600-3580-40FC-A457-295F0CFC0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9">
              <a:extLst>
                <a:ext uri="{FF2B5EF4-FFF2-40B4-BE49-F238E27FC236}">
                  <a16:creationId xmlns:a16="http://schemas.microsoft.com/office/drawing/2014/main" id="{F19F4336-B909-415A-BCE3-6A0F76B7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FE00877-3256-458E-9B3A-3F869A4F3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31">
              <a:extLst>
                <a:ext uri="{FF2B5EF4-FFF2-40B4-BE49-F238E27FC236}">
                  <a16:creationId xmlns:a16="http://schemas.microsoft.com/office/drawing/2014/main" id="{CE2185C5-76B7-4CC1-A745-1D3034DD0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FDBC434-547F-4CC8-BA46-3D923A3B6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33">
              <a:extLst>
                <a:ext uri="{FF2B5EF4-FFF2-40B4-BE49-F238E27FC236}">
                  <a16:creationId xmlns:a16="http://schemas.microsoft.com/office/drawing/2014/main" id="{0EDBE966-781E-4FD5-879A-DC30A9D39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D88EF18-F6A8-454C-A981-4F6B9C171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35">
              <a:extLst>
                <a:ext uri="{FF2B5EF4-FFF2-40B4-BE49-F238E27FC236}">
                  <a16:creationId xmlns:a16="http://schemas.microsoft.com/office/drawing/2014/main" id="{742458A4-3F05-4AB4-AF90-E6B480516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331905E-1BB6-430D-93F3-A8738005D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37">
              <a:extLst>
                <a:ext uri="{FF2B5EF4-FFF2-40B4-BE49-F238E27FC236}">
                  <a16:creationId xmlns:a16="http://schemas.microsoft.com/office/drawing/2014/main" id="{BC9F6DD0-41A8-40E5-B43D-216E10FCA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72703C6-192A-4E20-A68A-51B852086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39">
              <a:extLst>
                <a:ext uri="{FF2B5EF4-FFF2-40B4-BE49-F238E27FC236}">
                  <a16:creationId xmlns:a16="http://schemas.microsoft.com/office/drawing/2014/main" id="{4BD0D36A-8DA6-4E23-BA33-636C46D8B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40">
              <a:extLst>
                <a:ext uri="{FF2B5EF4-FFF2-40B4-BE49-F238E27FC236}">
                  <a16:creationId xmlns:a16="http://schemas.microsoft.com/office/drawing/2014/main" id="{CB0CB789-7F42-4F5E-A1BD-5448A912F2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41">
              <a:extLst>
                <a:ext uri="{FF2B5EF4-FFF2-40B4-BE49-F238E27FC236}">
                  <a16:creationId xmlns:a16="http://schemas.microsoft.com/office/drawing/2014/main" id="{33931530-8302-40C2-86F2-AB7C218B7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42">
              <a:extLst>
                <a:ext uri="{FF2B5EF4-FFF2-40B4-BE49-F238E27FC236}">
                  <a16:creationId xmlns:a16="http://schemas.microsoft.com/office/drawing/2014/main" id="{566B73B7-1CC2-4BBD-83EA-A44D8EA13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43">
              <a:extLst>
                <a:ext uri="{FF2B5EF4-FFF2-40B4-BE49-F238E27FC236}">
                  <a16:creationId xmlns:a16="http://schemas.microsoft.com/office/drawing/2014/main" id="{30D7D614-EF2E-4292-A9D8-1EFC792AE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44">
              <a:extLst>
                <a:ext uri="{FF2B5EF4-FFF2-40B4-BE49-F238E27FC236}">
                  <a16:creationId xmlns:a16="http://schemas.microsoft.com/office/drawing/2014/main" id="{CBC494E4-7170-4DA3-B449-1808D65EF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7AB0BA6-5C21-4E55-816A-9E176CE9EF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7438FB5-A6AC-4458-ADB3-4E33DB293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22EA6E6-E697-4F48-83FE-F9343B45E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3C57DCA-1B60-4DA8-98C7-8CB53E55E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3E3D933-D3E4-4F08-A664-7B06D6DB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B9418AA-9F86-4842-B4CC-49EBA6BB1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5E8B300-9471-4490-80AB-F7B2E7C42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D21A337-7CED-4EBE-B210-FBF29DB8C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E577481-070B-4CAE-AD34-992EB8094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2491116-8AD8-46B4-8C53-22DCF9FF6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3C0708D-E145-4B9A-939A-2FA2F1C49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BD4D3D9-05D7-49A5-84A1-17A1CF442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EC6EE98-9209-449E-A0F1-B2A6260E3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EE949D3-44D1-440A-ACBB-91F40C926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907ED523-344D-4E06-B565-859C9D50F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E03B495-0A53-429C-AEC5-311E04B68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04398FF-9AF7-43CF-810A-4BC23CA84E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8F1F240-FF39-464C-8197-9D5DFABBC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1E723E5-864D-4EBB-89EA-0E4AF3216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BCB0F17-77D7-41C6-BC1C-A6AD4D33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CB258D1D-6940-4340-9738-BC048CCCA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3124E64-1A58-4DF4-AC72-0ACBDA038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CE7AB58-01AB-4656-81CF-A6A8392E0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66CA2ED-DE92-4ABA-B2D1-0232E7F1D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0FC840A-9B3F-46DA-BC3A-596AC1BD4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7C380F78-C816-4655-97AC-D8A4BA286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6D8E1BB-7FEA-4658-8C87-ABBEAAA67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6CA42073-90E7-490D-AAFA-99603A903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83CFF6E-1F8A-4146-9C0B-B45589240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4530D7DB-2632-43D3-A3C2-53BE24929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D217308-2829-434D-8543-E9892A02C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FB765B-E219-467A-88AF-85C4A2A8F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4046EEC-8D4A-49EB-A1C1-681A726F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ED18033A-F942-4871-BE81-EE9A3F205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8A8B29B-51AE-4A99-9228-650217218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499EA92-CAAC-42B7-B443-CB2FCBEB4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1591ED4-E244-4FCB-B4ED-B2FD4ACB27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B72FE3F-3655-4893-80BF-285CD0739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6ADF6AF-1741-4C8D-96A4-33F7903E6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8D2F5E2-A1E6-468B-A628-2D36E2C14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0D975E45-086F-458B-AB7C-A0EFFE80B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1276D1C8-4E1D-48B6-8881-6CDC8D000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5B5BC7C-2D39-4010-8E32-DF9DF201D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A0686BE-D0C9-4636-9C17-FEE8FEC5E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6DFE484B-8CFA-4824-8621-1FE446A3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B79443C-AF12-4943-ACD4-171FB422B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38348E3-4F3D-4FA7-B029-C6B894FFA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CA5CAC1-5213-4DCA-8371-75A55BC31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05D5A1A-3E18-4266-8526-F8B57411D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E887493C-21D0-4ED2-8685-92B45D3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126D9D7-38B7-4EEA-85C2-4E98990B6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F21A9FB-8834-48F8-8D50-EF12901C5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8F66BB07-AC73-40E1-9E4B-89DB40D27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FD23C3-292A-41CC-A381-D78BD15F0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2ADCD5F-D271-4096-9F29-F41829A71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411C0FE5-30EE-45E9-A8FB-C595B6533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FF3E45E5-D957-4A44-862C-F015D19B1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04638AF-9BD8-47CD-A905-0DE2CDBEF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12741B7D-D80B-45D2-AA14-2FAF9049D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F627F620-C05F-4AD5-A7FE-7B3CB9152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D8B6BB9-6F21-4660-8A7A-C716C7C53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E6989573-9BC0-4622-B9E3-B32B8257A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69A9AC5-1B70-4AE9-B02E-7DF8FB84F3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87449A6-72D9-4C14-9652-839AB1F39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C106DF8-941B-443E-8D35-14580031E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D94FA74D-875A-4D64-8516-D6472DF8E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8481730-7181-4C8C-B9C6-A115B266A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8C392FA-C134-4BFF-9F8C-51A4E7C0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E26F0F7-97F7-452D-A36A-AAC7B2A48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B69B4080-EFEF-469E-A2CF-F09BF46E1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10594B20-967B-49FE-B5AA-055B9B4D08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034CF273-6651-4A1F-A61D-3C4C38540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265D617A-DD6E-45D0-A857-1FA67A859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D89D47D-A693-44DC-AC42-A1160FC0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BA31854-BF75-4B5B-A53E-83969582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CCE3318-9293-4DC5-874D-BA3D9740A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8943C9A-6524-4391-BA91-577E93876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A5BCF91-A6C2-4D77-A46D-2CDDB2B9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B0F6AB4-0997-4592-9B07-B68CE187B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1E9376A0-F2E0-40BF-A7AF-7281D03DB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B70BEE1-4670-4B82-9F9A-FB429F39E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8BDF49E-A29D-43A3-ADC2-292F13A64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3640357-1323-426E-A930-AAAAEA4DB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6455028-161D-4127-84C7-6CD1A59FE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F5C55F12-4E33-4861-BC5C-AFAAF7FB2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DD6BCB5-D63E-4BBF-B515-70C0C83ED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8278678-2A88-439F-9B8A-4E3E9393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4112BE-9D58-4AD2-A692-79F942710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A9CF0441-58DE-4E28-8E5C-126D211F2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3BAF3616-0977-4425-8BD9-B93402312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872139E9-93A3-4FDC-ABCD-72F0921B0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AE1ABCDC-D281-4CD9-BA2E-DE7583235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6A120167-EDEF-476B-9620-EFAB20A896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38E078-6B4E-4E7E-A2E1-2CDCA24C1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9874C169-1379-4BB9-B9D5-B5C5C192F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6BB2BAFF-571B-4F2D-AFCF-50B0527D8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8C1BC9C-490F-425D-9A82-1F4C4C57C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C5635565-E926-497B-829C-C9A0816D3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7E4C3011-7CDA-40C2-A63F-BBDB516A9A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E7C32FB7-1501-4F32-8ED5-6EEC59A0B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47CC0E0-9DAE-41FA-BF39-E79CA9184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1F043F8-C1BF-4524-ADA5-A0E4626A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0270DE89-1451-45FA-AAD7-075903153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E42FDF2-4845-4CB0-AA21-8D8696670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8109337A-A85F-41A9-9C68-78D92FE3E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08DCBFAA-2E4E-43F2-AA2B-7EA9AABFA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ACCD4818-6768-4959-80E4-01320FBF8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25C745A-3D68-4FDD-8AC0-21087903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D391178-5CDC-4778-954B-18736CDD4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9E8FF74A-6757-4C53-A6D1-36F53A32B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CC4532A-EE58-4836-BB09-3194649C6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4127B9E-133A-4FD1-8B79-637A075A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28D38FE-90F1-494D-8F0E-D89754E0F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1F56C68-072F-4641-BD31-AE2004B3A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AF48276-EC6D-4EDF-889C-0563E3CB9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EE0A97C-ACEF-4CFB-9FE8-274FDE2AF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DE8458C7-22DF-4601-8120-105124044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ECAF46-FC46-41BB-92D3-CFA21AA1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009FE3E6-49D5-4C5C-8C2E-E31E5F517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557A84F-10E2-4C72-A184-33B59DFE4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E0B479C-AA44-4EF3-9A6A-03559B517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F71F7D4-D7FF-49FE-B9D1-97BA696D01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A6BABC6-A1FA-484B-BAB8-1EC8EE2CF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D20E132-D22A-4DAE-BEE1-EB3492FC0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A704EA7-289B-4288-998E-305267B5A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EAC234A-BE8D-43E4-BFE0-4C187A480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70BB83A3-F7A7-4017-AACE-5F8CCF94E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13F101A-DB2B-4CC2-99D3-97A22E384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3C6D55D4-D22B-4295-ACDE-0DBAE2E46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A88C1128-2B70-419A-9034-DE6C9C02C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ABC10DB9-73CF-48BB-81A2-73F4678CA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88125E58-430D-4811-BF81-370A029CA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8CD306F6-A0CA-4FD8-AF06-51B861443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0BEE954A-C095-4EA0-A660-158883C55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013A2A3-ADD2-412F-AAE5-7CD270769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096985A-C23C-411E-99A9-9A7CD103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9363059-F563-492E-8262-45E3D2FBD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51BF16AB-D65B-4E1C-B173-81C328FFD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A0B43630-5342-45D2-9B5C-CB51E55F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FD905CCB-CED8-4D6A-B990-655BE1A908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72304FB-F275-4403-A6C6-A700AEB91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AF715F42-4E51-429B-A679-D796E245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01D0433E-3F3B-4F4D-AD93-240E922B3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D0C5440-E57C-453A-BA9E-04D690676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6B7E2CF9-B31E-4124-BBF7-2C6D4AC0A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F0938E3-CCFE-4C6B-A2E2-BD4242ACE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FEDDB9A1-5385-42C9-A6A2-C7BEE985E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0BD6B00B-9F3C-4EAA-9AA6-9CEDAF744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3445DE-2B52-40A9-80AB-67044FD59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CFA1A11A-4D6A-42C7-974F-ABA1541934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59754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9DFE8A5-DCEC-4A43-B613-D62AC8C5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6528" y="642902"/>
            <a:ext cx="5290997" cy="5290997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608F6B8-DDC9-422E-B241-3222341D7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5931" y="631672"/>
            <a:ext cx="5290997" cy="529099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6B7664A-BE61-4A65-B937-A31E08B8B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0502" y="536920"/>
            <a:ext cx="5290997" cy="5290997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01C96B-514E-4801-9C57-A4E08CFD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4676" y="1479558"/>
            <a:ext cx="4339988" cy="25778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do you think causes the disorder?</a:t>
            </a:r>
          </a:p>
        </p:txBody>
      </p:sp>
      <p:sp>
        <p:nvSpPr>
          <p:cNvPr id="15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662598"/>
            <a:ext cx="574267" cy="574267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14A1FA07-A873-4AB3-8D01-CFEEEA8CA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662598"/>
            <a:ext cx="574267" cy="574267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2901" y="457804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331C48F7-8F88-43DC-B1A6-2967CF5AF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2901" y="4578041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7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8298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87088-4B75-4D96-B899-899C1A2EF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Biological Explanation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CC49D-B3BC-4356-9878-C9B8D5CE7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 sz="1500">
                <a:solidFill>
                  <a:schemeClr val="bg1"/>
                </a:solidFill>
              </a:rPr>
              <a:t>Genetic </a:t>
            </a:r>
          </a:p>
          <a:p>
            <a:pPr lvl="1"/>
            <a:r>
              <a:rPr lang="en-US" sz="1500">
                <a:solidFill>
                  <a:schemeClr val="bg1"/>
                </a:solidFill>
              </a:rPr>
              <a:t>Predisposition to develop the disorder </a:t>
            </a:r>
          </a:p>
          <a:p>
            <a:pPr lvl="1"/>
            <a:r>
              <a:rPr lang="en-US" sz="1500">
                <a:solidFill>
                  <a:schemeClr val="bg1"/>
                </a:solidFill>
              </a:rPr>
              <a:t>Twin studies – Research evidence has highlighted that if a monozygotic twin indicates symptoms of schizophrenia, then the other twin has a 48% likelihood of developing the disorder as well.</a:t>
            </a:r>
          </a:p>
          <a:p>
            <a:pPr lvl="1"/>
            <a:r>
              <a:rPr lang="en-US" sz="1500">
                <a:solidFill>
                  <a:schemeClr val="bg1"/>
                </a:solidFill>
              </a:rPr>
              <a:t> However, a dizygotic twin only has a 17% possibility of developing a disorder</a:t>
            </a:r>
          </a:p>
          <a:p>
            <a:pPr lvl="1"/>
            <a:r>
              <a:rPr lang="en-US" sz="1500">
                <a:solidFill>
                  <a:schemeClr val="bg1"/>
                </a:solidFill>
              </a:rPr>
              <a:t>Adoption Studies – infants adopted indicated symptoms of Schizophrenia, when their biological parents were diagnosed with such disorders.</a:t>
            </a:r>
          </a:p>
          <a:p>
            <a:pPr lvl="1"/>
            <a:endParaRPr lang="en-US" sz="15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099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BA397-D6EC-4BBF-AAE2-5B35A7575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1854" y="2125737"/>
            <a:ext cx="4834021" cy="4044463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Biochemical Explanation: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Dopamine Hypothesis Theory – Excessive secretion of dopamine (Patients with Parkinson developed Symptoms of Schizophrenia when they were treated with excess L-dopa)</a:t>
            </a:r>
          </a:p>
          <a:p>
            <a:pPr lvl="1"/>
            <a:r>
              <a:rPr lang="en-US" sz="1700">
                <a:solidFill>
                  <a:schemeClr val="bg1"/>
                </a:solidFill>
              </a:rPr>
              <a:t>Individuals with Schizophrenia may possess several dopamine receptors (D2 Receptors), which lead to an increased reactivity in dopamine.</a:t>
            </a:r>
          </a:p>
          <a:p>
            <a:pPr lvl="1"/>
            <a:endParaRPr lang="en-US" sz="1700">
              <a:solidFill>
                <a:schemeClr val="bg1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1893F8A-8FDE-4557-82BB-B94B695AC8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5473" y="2218427"/>
            <a:ext cx="4072815" cy="3054611"/>
          </a:xfrm>
          <a:prstGeom prst="rect">
            <a:avLst/>
          </a:prstGeom>
        </p:spPr>
      </p:pic>
      <p:grpSp>
        <p:nvGrpSpPr>
          <p:cNvPr id="20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885921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98397C9-6809-9448-B3B6-7F8EBB669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Abnormal Brain Structure: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1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5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A9C8F-E58B-420A-BFC8-AC5E9B788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lvl="1"/>
            <a:r>
              <a:rPr lang="en-US" sz="2000">
                <a:solidFill>
                  <a:schemeClr val="bg1"/>
                </a:solidFill>
              </a:rPr>
              <a:t>Some of the negative symptoms experienced by patients could be explained using the abnormal brain structure. </a:t>
            </a:r>
          </a:p>
          <a:p>
            <a:pPr lvl="1"/>
            <a:r>
              <a:rPr lang="en-US" sz="2000">
                <a:solidFill>
                  <a:schemeClr val="bg1"/>
                </a:solidFill>
              </a:rPr>
              <a:t>Brain scans had indicated that individuals with Schizophrenia possess an enlarged ventricles, which may result in poor brain development or impairment to certain regions of the brain.</a:t>
            </a:r>
          </a:p>
          <a:p>
            <a:pPr lvl="1"/>
            <a:r>
              <a:rPr lang="en-US" sz="2000">
                <a:solidFill>
                  <a:schemeClr val="bg1"/>
                </a:solidFill>
              </a:rPr>
              <a:t>Comparatively smaller temporal and frontal lobe</a:t>
            </a:r>
          </a:p>
          <a:p>
            <a:pPr lvl="1"/>
            <a:r>
              <a:rPr lang="en-US" sz="2000">
                <a:solidFill>
                  <a:schemeClr val="bg1"/>
                </a:solidFill>
              </a:rPr>
              <a:t>Abnormal blood flow to certain regions of the brain</a:t>
            </a:r>
          </a:p>
        </p:txBody>
      </p:sp>
    </p:spTree>
    <p:extLst>
      <p:ext uri="{BB962C8B-B14F-4D97-AF65-F5344CB8AC3E}">
        <p14:creationId xmlns:p14="http://schemas.microsoft.com/office/powerpoint/2010/main" val="30265510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527FCEA-6143-4C5E-8C45-8AC9237AD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A9F23AD-7A55-49F3-A3EC-743F47F36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7090"/>
            <a:ext cx="6741849" cy="5897880"/>
          </a:xfrm>
          <a:prstGeom prst="rect">
            <a:avLst/>
          </a:prstGeom>
          <a:solidFill>
            <a:srgbClr val="FFFFFF"/>
          </a:solidFill>
          <a:ln w="19050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B4316376-D454-4A95-9D4E-8EF17ABE14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80" y="1032248"/>
            <a:ext cx="6410084" cy="480756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7D9F91F-72C9-4DB9-ABD0-A8180D826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48006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C8BBBF-3905-4A2F-8988-E3E2028F2A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6715" y="643467"/>
            <a:ext cx="3653260" cy="247565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E016956-CE9F-4946-8834-A8BC3529D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60367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coin&#10;&#10;Description automatically generated with medium confidence">
            <a:extLst>
              <a:ext uri="{FF2B5EF4-FFF2-40B4-BE49-F238E27FC236}">
                <a16:creationId xmlns:a16="http://schemas.microsoft.com/office/drawing/2014/main" id="{B0186CC7-17EF-4B7B-9814-CE339928C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873" y="3786948"/>
            <a:ext cx="3854945" cy="23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844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4F178-B897-4541-9D52-F8C26FFF8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Psychological Explanation 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27BC4-5ABE-4FAD-B590-C6067A263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Psychodynamic Explanation </a:t>
            </a:r>
          </a:p>
          <a:p>
            <a:r>
              <a:rPr lang="en-US" dirty="0">
                <a:solidFill>
                  <a:schemeClr val="bg1"/>
                </a:solidFill>
              </a:rPr>
              <a:t>Cognitive Explanation </a:t>
            </a:r>
          </a:p>
          <a:p>
            <a:r>
              <a:rPr lang="en-US">
                <a:solidFill>
                  <a:schemeClr val="bg1"/>
                </a:solidFill>
              </a:rPr>
              <a:t>Behavioural</a:t>
            </a:r>
            <a:r>
              <a:rPr lang="en-US" dirty="0">
                <a:solidFill>
                  <a:schemeClr val="bg1"/>
                </a:solidFill>
              </a:rPr>
              <a:t> Explanation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1454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1347A3-249C-45FD-94EC-535E08C99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Psychodynamic Approach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B3504-1453-4B67-9045-BF465AFC7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According to Freud, if an individual fails to effectively utilize their ego defense mechanisms, then it may lead to symptoms of Schizophrenia. </a:t>
            </a:r>
          </a:p>
          <a:p>
            <a:r>
              <a:rPr lang="en-US" sz="2000">
                <a:solidFill>
                  <a:schemeClr val="bg1"/>
                </a:solidFill>
              </a:rPr>
              <a:t>Schizophrenic Mothers: Individuals with Schizophrenia, may have had mothers, who were cold in nature. They may have been unresponsive/uninterested towards the child’s needs. </a:t>
            </a:r>
          </a:p>
          <a:p>
            <a:r>
              <a:rPr lang="en-US" sz="2000">
                <a:solidFill>
                  <a:schemeClr val="bg1"/>
                </a:solidFill>
              </a:rPr>
              <a:t>The explanations have limited research support. </a:t>
            </a:r>
          </a:p>
          <a:p>
            <a:r>
              <a:rPr lang="en-US" sz="2000">
                <a:solidFill>
                  <a:schemeClr val="bg1"/>
                </a:solidFill>
              </a:rPr>
              <a:t>However, Freud did state that individuals with Schizophrenia may not be suitable to be treated with psychoanalysis</a:t>
            </a:r>
          </a:p>
        </p:txBody>
      </p:sp>
    </p:spTree>
    <p:extLst>
      <p:ext uri="{BB962C8B-B14F-4D97-AF65-F5344CB8AC3E}">
        <p14:creationId xmlns:p14="http://schemas.microsoft.com/office/powerpoint/2010/main" val="1405758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58E04E-3894-45EC-B9D2-465463008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Behavioral Approach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96CF3-6CF9-4F1E-AEAB-CE1F4638F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Operant conditioning was used as explanation towards Schizophrenia</a:t>
            </a:r>
          </a:p>
          <a:p>
            <a:r>
              <a:rPr lang="en-US" sz="2600">
                <a:solidFill>
                  <a:schemeClr val="bg1"/>
                </a:solidFill>
              </a:rPr>
              <a:t>Attention to social cues may not have been reinforced, hence the occurrence of such behaviors in the future is limited. </a:t>
            </a:r>
          </a:p>
          <a:p>
            <a:r>
              <a:rPr lang="en-US" sz="2600">
                <a:solidFill>
                  <a:schemeClr val="bg1"/>
                </a:solidFill>
              </a:rPr>
              <a:t>Instead, attention maybe redirected towards other external /internal cues. </a:t>
            </a:r>
          </a:p>
        </p:txBody>
      </p:sp>
    </p:spTree>
    <p:extLst>
      <p:ext uri="{BB962C8B-B14F-4D97-AF65-F5344CB8AC3E}">
        <p14:creationId xmlns:p14="http://schemas.microsoft.com/office/powerpoint/2010/main" val="3743063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BD84EB-72C5-4EE5-9331-C33FE82D3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Cognitive Approach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5C39-DBAA-49CF-A0C0-2486AC90E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Acknowledgment is provided towards the Biological explanation</a:t>
            </a:r>
          </a:p>
          <a:p>
            <a:r>
              <a:rPr lang="en-US" sz="1400">
                <a:solidFill>
                  <a:schemeClr val="bg1"/>
                </a:solidFill>
              </a:rPr>
              <a:t>However, the explanation states that symptoms that are developed due to biological mechanisms could perpetuate due to faulty interpretations and misunderstanding of symptoms</a:t>
            </a:r>
          </a:p>
          <a:p>
            <a:pPr lvl="1"/>
            <a:r>
              <a:rPr lang="en-US" sz="1400">
                <a:solidFill>
                  <a:schemeClr val="bg1"/>
                </a:solidFill>
              </a:rPr>
              <a:t>Experience of hallucinations may not be acknowledged, leading to false assumptions, thereby creating further symptoms such as delusions. </a:t>
            </a:r>
          </a:p>
          <a:p>
            <a:pPr lvl="1"/>
            <a:r>
              <a:rPr lang="en-US" sz="1400">
                <a:solidFill>
                  <a:schemeClr val="bg1"/>
                </a:solidFill>
              </a:rPr>
              <a:t>Internal thoughts maybe misunderstood as auditory hallucinations. </a:t>
            </a:r>
          </a:p>
          <a:p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117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D5D154-030E-46D4-9BA3-6431E6FD5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Sociocultural Approach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8AC75-46D2-46AA-B281-9F2CA2E65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pPr lvl="1"/>
            <a:r>
              <a:rPr lang="en-US" altLang="en-US" sz="1300">
                <a:solidFill>
                  <a:schemeClr val="bg1"/>
                </a:solidFill>
              </a:rPr>
              <a:t>Multicultural factors</a:t>
            </a:r>
          </a:p>
          <a:p>
            <a:pPr lvl="2"/>
            <a:r>
              <a:rPr lang="en-US" altLang="en-US" sz="1300">
                <a:solidFill>
                  <a:schemeClr val="bg1"/>
                </a:solidFill>
              </a:rPr>
              <a:t>Higher among individuals within black community than Caucasian. </a:t>
            </a:r>
          </a:p>
          <a:p>
            <a:pPr lvl="2"/>
            <a:r>
              <a:rPr lang="en-US" altLang="en-US" sz="1300">
                <a:solidFill>
                  <a:schemeClr val="bg1"/>
                </a:solidFill>
              </a:rPr>
              <a:t>However economic challenges and day to day limitations will have to be accounted for.</a:t>
            </a:r>
          </a:p>
          <a:p>
            <a:pPr lvl="1"/>
            <a:r>
              <a:rPr lang="en-US" altLang="en-US" sz="1300">
                <a:solidFill>
                  <a:schemeClr val="bg1"/>
                </a:solidFill>
              </a:rPr>
              <a:t>Social labeling</a:t>
            </a:r>
          </a:p>
          <a:p>
            <a:pPr lvl="2"/>
            <a:r>
              <a:rPr lang="en-US" altLang="en-US" sz="1300">
                <a:solidFill>
                  <a:schemeClr val="bg1"/>
                </a:solidFill>
              </a:rPr>
              <a:t>Self-fulling prophecy (When social norms are not abided)</a:t>
            </a:r>
          </a:p>
          <a:p>
            <a:pPr lvl="1"/>
            <a:r>
              <a:rPr lang="en-US" altLang="en-US" sz="1300">
                <a:solidFill>
                  <a:schemeClr val="bg1"/>
                </a:solidFill>
              </a:rPr>
              <a:t>Family dysfunction</a:t>
            </a:r>
          </a:p>
          <a:p>
            <a:pPr lvl="2"/>
            <a:r>
              <a:rPr lang="en-US" altLang="en-US" sz="1300">
                <a:solidFill>
                  <a:schemeClr val="bg1"/>
                </a:solidFill>
              </a:rPr>
              <a:t>Double Bind Hypothesis </a:t>
            </a:r>
          </a:p>
          <a:p>
            <a:pPr lvl="2"/>
            <a:r>
              <a:rPr lang="en-US" altLang="en-US" sz="1300">
                <a:solidFill>
                  <a:schemeClr val="bg1"/>
                </a:solidFill>
              </a:rPr>
              <a:t>Parents communicate contradictory messages, making it challenging to meet the expectation of the parent.</a:t>
            </a:r>
          </a:p>
          <a:p>
            <a:pPr lvl="2"/>
            <a:r>
              <a:rPr lang="en-US" altLang="en-US" sz="1300">
                <a:solidFill>
                  <a:schemeClr val="bg1"/>
                </a:solidFill>
              </a:rPr>
              <a:t>Primary verbal communication maybe followed with contradictory non-verbal message. </a:t>
            </a:r>
          </a:p>
          <a:p>
            <a:pPr lvl="2"/>
            <a:r>
              <a:rPr lang="en-US" altLang="en-US" sz="1300">
                <a:solidFill>
                  <a:schemeClr val="bg1"/>
                </a:solidFill>
              </a:rPr>
              <a:t>As a result, child adapts different coping strategies </a:t>
            </a:r>
          </a:p>
          <a:p>
            <a:endParaRPr lang="en-US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3782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67587-A4EA-4342-9C59-1FF7D4C80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Historical Treatment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0881C-7638-4AC7-B037-052FF7D1F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sz="1100">
                <a:solidFill>
                  <a:schemeClr val="bg1"/>
                </a:solidFill>
              </a:rPr>
              <a:t>Institutionalized Treatment: 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During the 20</a:t>
            </a:r>
            <a:r>
              <a:rPr lang="en-US" sz="1100" baseline="30000">
                <a:solidFill>
                  <a:schemeClr val="bg1"/>
                </a:solidFill>
              </a:rPr>
              <a:t>th</a:t>
            </a:r>
            <a:r>
              <a:rPr lang="en-US" sz="1100">
                <a:solidFill>
                  <a:schemeClr val="bg1"/>
                </a:solidFill>
              </a:rPr>
              <a:t> Century, individuals with Schizophrenia was considered to be not be treatable. 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Most patients were admitted to institutionalized public hospitals for their treatment process. 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However, most patients did not indicate a positive change towards traditional treatments 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Patients were then detained and subjected to treatment procedures, that are now identified to be inhumane and unethical.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Most of the treatment goals, involved providing the patients food, clothing and shelter.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In 1973, the practice of </a:t>
            </a:r>
            <a:r>
              <a:rPr lang="en-US" sz="1100" b="1">
                <a:solidFill>
                  <a:schemeClr val="bg1"/>
                </a:solidFill>
              </a:rPr>
              <a:t>Moral treatment </a:t>
            </a:r>
            <a:r>
              <a:rPr lang="en-US" sz="1100">
                <a:solidFill>
                  <a:schemeClr val="bg1"/>
                </a:solidFill>
              </a:rPr>
              <a:t>was proposed.</a:t>
            </a:r>
          </a:p>
        </p:txBody>
      </p:sp>
    </p:spTree>
    <p:extLst>
      <p:ext uri="{BB962C8B-B14F-4D97-AF65-F5344CB8AC3E}">
        <p14:creationId xmlns:p14="http://schemas.microsoft.com/office/powerpoint/2010/main" val="12141735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5BF0D-3775-445C-8766-62245514A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228" y="1257565"/>
            <a:ext cx="5217173" cy="4351338"/>
          </a:xfrm>
        </p:spPr>
        <p:txBody>
          <a:bodyPr>
            <a:norm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Isolated hospitals were developed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Well-being of patients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Protection of Patients </a:t>
            </a:r>
          </a:p>
          <a:p>
            <a:r>
              <a:rPr lang="en-US" sz="1000">
                <a:solidFill>
                  <a:schemeClr val="bg1"/>
                </a:solidFill>
              </a:rPr>
              <a:t>Mental health services were made available to all patients 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Over-burden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Limited individual care</a:t>
            </a:r>
          </a:p>
          <a:p>
            <a:r>
              <a:rPr lang="en-US" sz="1000">
                <a:solidFill>
                  <a:schemeClr val="bg1"/>
                </a:solidFill>
              </a:rPr>
              <a:t>The negative environment and treatment resulted in adverse effects – Social Decline Syndrome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Aggressive behaviors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Withdrawal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Limited functionality </a:t>
            </a:r>
          </a:p>
          <a:p>
            <a:r>
              <a:rPr lang="en-US" sz="1000">
                <a:solidFill>
                  <a:schemeClr val="bg1"/>
                </a:solidFill>
              </a:rPr>
              <a:t>New treatments resulted in positive impact - 1950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Token Economy 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Milieu Therapy </a:t>
            </a:r>
          </a:p>
          <a:p>
            <a:pPr lvl="1"/>
            <a:r>
              <a:rPr lang="en-US" sz="1000">
                <a:solidFill>
                  <a:schemeClr val="bg1"/>
                </a:solidFill>
              </a:rPr>
              <a:t>Both forms of therapies played a crucial role in improving the self-image of patients</a:t>
            </a:r>
          </a:p>
          <a:p>
            <a:pPr lvl="1"/>
            <a:endParaRPr lang="en-US" sz="1000">
              <a:solidFill>
                <a:schemeClr val="bg1"/>
              </a:solidFill>
            </a:endParaRPr>
          </a:p>
        </p:txBody>
      </p:sp>
      <p:grpSp>
        <p:nvGrpSpPr>
          <p:cNvPr id="155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59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61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74952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296168-4F68-4353-BF03-06490D36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6992" y="1202026"/>
            <a:ext cx="4030132" cy="4406508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Humanistic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620E9-62D1-4550-AF3B-AD056D030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228" y="1257565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chemeClr val="bg1"/>
                </a:solidFill>
              </a:rPr>
              <a:t>Milieu Therapy </a:t>
            </a:r>
          </a:p>
          <a:p>
            <a:r>
              <a:rPr lang="en-US">
                <a:solidFill>
                  <a:schemeClr val="bg1"/>
                </a:solidFill>
              </a:rPr>
              <a:t>Based on Humanistic principles</a:t>
            </a:r>
            <a:endParaRPr lang="en-US" b="1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The concept of social climate is emphasized.</a:t>
            </a:r>
          </a:p>
          <a:p>
            <a:r>
              <a:rPr lang="en-US">
                <a:solidFill>
                  <a:schemeClr val="bg1"/>
                </a:solidFill>
              </a:rPr>
              <a:t>It is important to focus on a client’s self-respect and promote individual responsibility</a:t>
            </a:r>
          </a:p>
          <a:p>
            <a:r>
              <a:rPr lang="en-US">
                <a:solidFill>
                  <a:schemeClr val="bg1"/>
                </a:solidFill>
              </a:rPr>
              <a:t>The treatment approach has indicated moderate success</a:t>
            </a: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55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59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61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078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2CC97-7EAD-4C57-882B-0E1FABE24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Behavioral Approach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1AD36-7922-474E-8653-07FE555CD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100" b="1">
                <a:solidFill>
                  <a:schemeClr val="bg1"/>
                </a:solidFill>
              </a:rPr>
              <a:t>Token Economy </a:t>
            </a:r>
          </a:p>
          <a:p>
            <a:r>
              <a:rPr lang="en-US" sz="1100">
                <a:solidFill>
                  <a:schemeClr val="bg1"/>
                </a:solidFill>
              </a:rPr>
              <a:t>Based on Behavioral principles</a:t>
            </a:r>
          </a:p>
          <a:p>
            <a:r>
              <a:rPr lang="en-US" sz="1100">
                <a:solidFill>
                  <a:schemeClr val="bg1"/>
                </a:solidFill>
              </a:rPr>
              <a:t>Operant conditioning plays a crucial role in shaping behaviors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Socially acceptable behaviors – Rewarded</a:t>
            </a:r>
          </a:p>
          <a:p>
            <a:pPr lvl="1"/>
            <a:r>
              <a:rPr lang="en-US" sz="1100">
                <a:solidFill>
                  <a:schemeClr val="bg1"/>
                </a:solidFill>
              </a:rPr>
              <a:t>Socially unacceptable behaviors – Not Rewarded</a:t>
            </a:r>
          </a:p>
          <a:p>
            <a:r>
              <a:rPr lang="en-US" sz="1100">
                <a:solidFill>
                  <a:schemeClr val="bg1"/>
                </a:solidFill>
              </a:rPr>
              <a:t>Tokens could be used in exchange for food, family hours, any other desirable privileges. </a:t>
            </a:r>
          </a:p>
          <a:p>
            <a:r>
              <a:rPr lang="en-US" sz="1100">
                <a:solidFill>
                  <a:schemeClr val="bg1"/>
                </a:solidFill>
              </a:rPr>
              <a:t>Research has indicated a decline in psychotic behaviors</a:t>
            </a:r>
          </a:p>
          <a:p>
            <a:r>
              <a:rPr lang="en-US" sz="1100">
                <a:solidFill>
                  <a:schemeClr val="bg1"/>
                </a:solidFill>
              </a:rPr>
              <a:t>Ethics of the treatment was bought into question</a:t>
            </a:r>
          </a:p>
          <a:p>
            <a:r>
              <a:rPr lang="en-US" sz="1100">
                <a:solidFill>
                  <a:schemeClr val="bg1"/>
                </a:solidFill>
              </a:rPr>
              <a:t>Past studies had not taken place in a controlled setting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012884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E4BCC0-5AF1-41C5-9936-238803B81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Biological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063AC-5785-4D64-86B8-32AF438E3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300" b="1">
                <a:solidFill>
                  <a:schemeClr val="bg1"/>
                </a:solidFill>
              </a:rPr>
              <a:t>Antipsychotic Drugs</a:t>
            </a:r>
          </a:p>
          <a:p>
            <a:r>
              <a:rPr lang="en-US" sz="1300">
                <a:solidFill>
                  <a:schemeClr val="bg1"/>
                </a:solidFill>
              </a:rPr>
              <a:t>Was proposed in 1950</a:t>
            </a:r>
          </a:p>
          <a:p>
            <a:r>
              <a:rPr lang="en-US" sz="1300">
                <a:solidFill>
                  <a:schemeClr val="bg1"/>
                </a:solidFill>
              </a:rPr>
              <a:t>Identified to be the most effective treatment </a:t>
            </a:r>
          </a:p>
          <a:p>
            <a:r>
              <a:rPr lang="en-US" sz="1300">
                <a:solidFill>
                  <a:schemeClr val="bg1"/>
                </a:solidFill>
              </a:rPr>
              <a:t>Conventional Drugs – 1960-1980</a:t>
            </a:r>
          </a:p>
          <a:p>
            <a:pPr lvl="1"/>
            <a:r>
              <a:rPr lang="en-US" sz="1300">
                <a:solidFill>
                  <a:schemeClr val="bg1"/>
                </a:solidFill>
              </a:rPr>
              <a:t>Neuroleptic Drugs</a:t>
            </a:r>
          </a:p>
          <a:p>
            <a:pPr lvl="1"/>
            <a:r>
              <a:rPr lang="en-US" sz="1300">
                <a:solidFill>
                  <a:schemeClr val="bg1"/>
                </a:solidFill>
              </a:rPr>
              <a:t>Undesirable side effects</a:t>
            </a:r>
          </a:p>
          <a:p>
            <a:r>
              <a:rPr lang="en-US" sz="1300">
                <a:solidFill>
                  <a:schemeClr val="bg1"/>
                </a:solidFill>
              </a:rPr>
              <a:t>Atypical Drugs (Second Generation)</a:t>
            </a:r>
          </a:p>
          <a:p>
            <a:r>
              <a:rPr lang="en-US" sz="1300">
                <a:solidFill>
                  <a:schemeClr val="bg1"/>
                </a:solidFill>
              </a:rPr>
              <a:t>Reduces at least 65% of schizophrenia symptoms</a:t>
            </a:r>
          </a:p>
          <a:p>
            <a:r>
              <a:rPr lang="en-US" sz="1300">
                <a:solidFill>
                  <a:schemeClr val="bg1"/>
                </a:solidFill>
              </a:rPr>
              <a:t>Maximum improvement is observed within 6 months of treatment </a:t>
            </a:r>
          </a:p>
          <a:p>
            <a:endParaRPr lang="en-US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8940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D090B-A21C-4690-9FC4-868E38A5F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Psychological Intervention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47804-2BFF-469F-AF00-2A9F7C3E8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CBT </a:t>
            </a:r>
          </a:p>
          <a:p>
            <a:r>
              <a:rPr lang="en-US">
                <a:solidFill>
                  <a:schemeClr val="bg1"/>
                </a:solidFill>
              </a:rPr>
              <a:t>Family intervention </a:t>
            </a:r>
          </a:p>
          <a:p>
            <a:r>
              <a:rPr lang="en-US">
                <a:solidFill>
                  <a:schemeClr val="bg1"/>
                </a:solidFill>
              </a:rPr>
              <a:t>Art Therapies – Promotion of Recovery </a:t>
            </a:r>
          </a:p>
        </p:txBody>
      </p:sp>
    </p:spTree>
    <p:extLst>
      <p:ext uri="{BB962C8B-B14F-4D97-AF65-F5344CB8AC3E}">
        <p14:creationId xmlns:p14="http://schemas.microsoft.com/office/powerpoint/2010/main" val="22392876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756847-6949-40CD-AA74-83613B77E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Rehabilitation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4974C-BAC3-4625-8677-2FE3F18BB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Treatment resistance symptoms of psychosis</a:t>
            </a:r>
          </a:p>
          <a:p>
            <a:r>
              <a:rPr lang="en-US">
                <a:solidFill>
                  <a:schemeClr val="bg1"/>
                </a:solidFill>
              </a:rPr>
              <a:t>Recurrent admission or acute patient </a:t>
            </a:r>
          </a:p>
          <a:p>
            <a:r>
              <a:rPr lang="en-US">
                <a:solidFill>
                  <a:schemeClr val="bg1"/>
                </a:solidFill>
              </a:rPr>
              <a:t>Availability of community care </a:t>
            </a: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Tool: </a:t>
            </a:r>
            <a:r>
              <a:rPr lang="en-US" b="0" i="0">
                <a:solidFill>
                  <a:schemeClr val="bg1"/>
                </a:solidFill>
                <a:effectLst/>
              </a:rPr>
              <a:t>Quality Indicator for Rehabilitative Care(</a:t>
            </a:r>
            <a:r>
              <a:rPr lang="en-US">
                <a:solidFill>
                  <a:schemeClr val="bg1"/>
                </a:solidFill>
              </a:rPr>
              <a:t>QuIRC-SA)</a:t>
            </a: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4268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118891-02C5-40D4-B4D6-22D32E85F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6992" y="1202026"/>
            <a:ext cx="4030132" cy="440650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Further Reading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3AAFA-A169-4252-BC2C-FD3790E04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228" y="1257565"/>
            <a:ext cx="5217173" cy="4351338"/>
          </a:xfrm>
        </p:spPr>
        <p:txBody>
          <a:bodyPr>
            <a:normAutofit/>
          </a:bodyPr>
          <a:lstStyle/>
          <a:p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Rosenhan, D.L., 1973. On being sane in insane places.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Science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179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(4070), pp.250-258.</a:t>
            </a:r>
          </a:p>
          <a:p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Pickard, B., 2011. Progress in defining the biological causes of schizophrenia.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Expert reviews in molecular medicine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McCabe, R. and Priebe, S., 2004. Explanatory models of illness in schizophrenia: comparison of four ethnic groups.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British Journal of Psychiatry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185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(1), pp.25-30.</a:t>
            </a:r>
          </a:p>
          <a:p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Howes, O.D. and Murray, R.M., 2014. Schizophrenia: an integrated sociodevelopmental-cognitive model.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Lancet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383</a:t>
            </a:r>
            <a:r>
              <a:rPr lang="en-US" sz="18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(9929), pp.1677-1687.</a:t>
            </a:r>
            <a:endParaRPr lang="en-US" sz="1800">
              <a:solidFill>
                <a:schemeClr val="bg1"/>
              </a:solidFill>
            </a:endParaRPr>
          </a:p>
        </p:txBody>
      </p:sp>
      <p:grpSp>
        <p:nvGrpSpPr>
          <p:cNvPr id="155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59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61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9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200</TotalTime>
  <Words>1384</Words>
  <Application>Microsoft Macintosh PowerPoint</Application>
  <PresentationFormat>Widescreen</PresentationFormat>
  <Paragraphs>178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Schizophrenia</vt:lpstr>
      <vt:lpstr>Schizophrenia</vt:lpstr>
      <vt:lpstr>ICD-10</vt:lpstr>
      <vt:lpstr>Symptoms of Schizophrenia </vt:lpstr>
      <vt:lpstr>Hallucinations </vt:lpstr>
      <vt:lpstr>PowerPoint Presentation</vt:lpstr>
      <vt:lpstr>Hallucinations </vt:lpstr>
      <vt:lpstr>Delusions</vt:lpstr>
      <vt:lpstr>Delusions</vt:lpstr>
      <vt:lpstr>Catatonia </vt:lpstr>
      <vt:lpstr>What do you think causes the disorder?</vt:lpstr>
      <vt:lpstr>Biological Explanation</vt:lpstr>
      <vt:lpstr>PowerPoint Presentation</vt:lpstr>
      <vt:lpstr>Abnormal Brain Structure: </vt:lpstr>
      <vt:lpstr>PowerPoint Presentation</vt:lpstr>
      <vt:lpstr>Psychological Explanation </vt:lpstr>
      <vt:lpstr>Psychodynamic Approach </vt:lpstr>
      <vt:lpstr>Behavioral Approach </vt:lpstr>
      <vt:lpstr>Cognitive Approach</vt:lpstr>
      <vt:lpstr>Sociocultural Approach </vt:lpstr>
      <vt:lpstr>Historical Treatment </vt:lpstr>
      <vt:lpstr>PowerPoint Presentation</vt:lpstr>
      <vt:lpstr>Humanistic Approach </vt:lpstr>
      <vt:lpstr>Behavioral Approach </vt:lpstr>
      <vt:lpstr>Biological Approach </vt:lpstr>
      <vt:lpstr>Psychological Intervention </vt:lpstr>
      <vt:lpstr>Rehabilitation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Schizophrenia</dc:title>
  <dc:creator>Dushika Rajan</dc:creator>
  <cp:lastModifiedBy>Chloe Harries (1802908)</cp:lastModifiedBy>
  <cp:revision>21</cp:revision>
  <dcterms:created xsi:type="dcterms:W3CDTF">2021-02-28T23:29:16Z</dcterms:created>
  <dcterms:modified xsi:type="dcterms:W3CDTF">2022-02-27T00:37:41Z</dcterms:modified>
</cp:coreProperties>
</file>