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4287C1-56AD-2C46-BDFE-A9998E0844AB}" v="11" dt="2026-03-16T03:01:56.4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81"/>
  </p:normalViewPr>
  <p:slideViewPr>
    <p:cSldViewPr snapToGrid="0">
      <p:cViewPr varScale="1">
        <p:scale>
          <a:sx n="90" d="100"/>
          <a:sy n="90" d="100"/>
        </p:scale>
        <p:origin x="232"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3/12/26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18171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3/12/26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28280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3/12/26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766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3/12/26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41228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3/12/26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23776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3/12/26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62296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3/12/26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47518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3/12/26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568725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3/12/26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41178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3/12/26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057803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3/12/26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51552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3/12/26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7850756"/>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publicdomainpictures.net/en/view-image.php?image=7679&amp;picture=help-wanted"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halodoc.com/artikel/apa-itu-attachment-lampiran-email-dan-kelekatan-jiwa"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xhere.com/pt/photo/1291225"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rometheus-studio.it/filosofia_e_storia/category/competenze-pedagocico-didattiche/page/2/"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mappingignorance.org/2019/11/25/nature-versus-nurture-how-modern-science-is-rewriting-it/"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content.iriss.org.uk/attachment-theory-in-practice/origins/"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liceosavoia.edu.it/il-savoiardo/"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picpedia.org/chalkboard/e/evaluation.html" TargetMode="External"/><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thebluediamondgallery.com/handwriting/c/conclusions.html" TargetMode="External"/><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38D8BDF-BB50-CA73-3688-DEE999951BA7}"/>
              </a:ext>
            </a:extLst>
          </p:cNvPr>
          <p:cNvPicPr>
            <a:picLocks noChangeAspect="1"/>
          </p:cNvPicPr>
          <p:nvPr/>
        </p:nvPicPr>
        <p:blipFill>
          <a:blip r:embed="rId2"/>
          <a:srcRect t="29687"/>
          <a:stretch>
            <a:fillRect/>
          </a:stretch>
        </p:blipFill>
        <p:spPr>
          <a:xfrm>
            <a:off x="0" y="-128577"/>
            <a:ext cx="12191979" cy="6857990"/>
          </a:xfrm>
          <a:prstGeom prst="rect">
            <a:avLst/>
          </a:prstGeom>
        </p:spPr>
      </p:pic>
      <p:sp>
        <p:nvSpPr>
          <p:cNvPr id="11" name="Rectangle 10">
            <a:extLst>
              <a:ext uri="{FF2B5EF4-FFF2-40B4-BE49-F238E27FC236}">
                <a16:creationId xmlns:a16="http://schemas.microsoft.com/office/drawing/2014/main" id="{122AB34F-E75C-451A-8410-05B6C249E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48484"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7032C3-9BB0-EA22-21A9-424FDD5871D1}"/>
              </a:ext>
            </a:extLst>
          </p:cNvPr>
          <p:cNvSpPr>
            <a:spLocks noGrp="1"/>
          </p:cNvSpPr>
          <p:nvPr>
            <p:ph type="ctrTitle"/>
          </p:nvPr>
        </p:nvSpPr>
        <p:spPr>
          <a:xfrm>
            <a:off x="237506" y="2368852"/>
            <a:ext cx="4641447" cy="2992766"/>
          </a:xfrm>
        </p:spPr>
        <p:txBody>
          <a:bodyPr anchor="t">
            <a:normAutofit/>
          </a:bodyPr>
          <a:lstStyle/>
          <a:p>
            <a:pPr algn="r"/>
            <a:r>
              <a:rPr lang="en-US" sz="2400" dirty="0">
                <a:solidFill>
                  <a:schemeClr val="bg1"/>
                </a:solidFill>
              </a:rPr>
              <a:t>Psychology In Health And Social Care LCHS4010</a:t>
            </a:r>
            <a:br>
              <a:rPr lang="en-US" sz="2400" dirty="0">
                <a:solidFill>
                  <a:schemeClr val="bg1"/>
                </a:solidFill>
              </a:rPr>
            </a:br>
            <a:r>
              <a:rPr lang="en-US" sz="2400" dirty="0">
                <a:solidFill>
                  <a:schemeClr val="bg1"/>
                </a:solidFill>
              </a:rPr>
              <a:t>Assignment 1</a:t>
            </a:r>
            <a:br>
              <a:rPr lang="en-US" sz="2400" dirty="0">
                <a:solidFill>
                  <a:schemeClr val="bg1"/>
                </a:solidFill>
              </a:rPr>
            </a:br>
            <a:r>
              <a:rPr lang="en-US" sz="2400" dirty="0">
                <a:solidFill>
                  <a:schemeClr val="bg1"/>
                </a:solidFill>
              </a:rPr>
              <a:t>Sydney Mungoza </a:t>
            </a:r>
            <a:br>
              <a:rPr lang="en-US" sz="2400" dirty="0">
                <a:solidFill>
                  <a:schemeClr val="bg1"/>
                </a:solidFill>
              </a:rPr>
            </a:br>
            <a:r>
              <a:rPr lang="en-US" sz="2400" dirty="0">
                <a:solidFill>
                  <a:schemeClr val="bg1"/>
                </a:solidFill>
              </a:rPr>
              <a:t>2437221</a:t>
            </a:r>
            <a:br>
              <a:rPr lang="en-US" sz="2400" dirty="0">
                <a:solidFill>
                  <a:schemeClr val="bg1"/>
                </a:solidFill>
              </a:rPr>
            </a:br>
            <a:r>
              <a:rPr lang="en-US" sz="2400" dirty="0">
                <a:solidFill>
                  <a:schemeClr val="bg1"/>
                </a:solidFill>
              </a:rPr>
              <a:t>Shepard Ziko </a:t>
            </a:r>
            <a:br>
              <a:rPr lang="en-US" sz="2400" dirty="0">
                <a:solidFill>
                  <a:schemeClr val="bg1"/>
                </a:solidFill>
              </a:rPr>
            </a:br>
            <a:r>
              <a:rPr lang="en-US" sz="2400" dirty="0">
                <a:solidFill>
                  <a:schemeClr val="bg1"/>
                </a:solidFill>
              </a:rPr>
              <a:t> </a:t>
            </a:r>
          </a:p>
        </p:txBody>
      </p:sp>
      <p:cxnSp>
        <p:nvCxnSpPr>
          <p:cNvPr id="13" name="Straight Connector 12">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38375"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930271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281C-2BBD-8396-A0A9-C56895283B78}"/>
              </a:ext>
            </a:extLst>
          </p:cNvPr>
          <p:cNvSpPr>
            <a:spLocks noGrp="1"/>
          </p:cNvSpPr>
          <p:nvPr>
            <p:ph type="title"/>
          </p:nvPr>
        </p:nvSpPr>
        <p:spPr/>
        <p:txBody>
          <a:bodyPr/>
          <a:lstStyle/>
          <a:p>
            <a:r>
              <a:rPr lang="en-US" dirty="0"/>
              <a:t>Introduction To The Scenario </a:t>
            </a:r>
          </a:p>
        </p:txBody>
      </p:sp>
      <p:sp>
        <p:nvSpPr>
          <p:cNvPr id="3" name="Content Placeholder 2">
            <a:extLst>
              <a:ext uri="{FF2B5EF4-FFF2-40B4-BE49-F238E27FC236}">
                <a16:creationId xmlns:a16="http://schemas.microsoft.com/office/drawing/2014/main" id="{76BBA815-A01E-1203-29B6-1342B7BAAAF7}"/>
              </a:ext>
            </a:extLst>
          </p:cNvPr>
          <p:cNvSpPr>
            <a:spLocks noGrp="1"/>
          </p:cNvSpPr>
          <p:nvPr>
            <p:ph idx="1"/>
          </p:nvPr>
        </p:nvSpPr>
        <p:spPr/>
        <p:txBody>
          <a:bodyPr>
            <a:normAutofit fontScale="85000" lnSpcReduction="20000"/>
          </a:bodyPr>
          <a:lstStyle/>
          <a:p>
            <a:r>
              <a:rPr lang="en-US" dirty="0"/>
              <a:t>Jenny is 16 years old. She has been caring for her mother for the past 5 years, due to the death of her father who used to care and support Jenny’s mother.</a:t>
            </a:r>
          </a:p>
          <a:p>
            <a:r>
              <a:rPr lang="en-US" dirty="0"/>
              <a:t>Jenny’s mother needs practical help around the house due to mobility problems. This means that Jenny has to step in and take care of tasks such as; cooking, cleaning, and shopping. </a:t>
            </a:r>
          </a:p>
          <a:p>
            <a:r>
              <a:rPr lang="en-US" dirty="0"/>
              <a:t>As well as the practical tasks that Jenny has to take on, her mother also needs help with administrative tasks due to memory problems, and low mood.</a:t>
            </a:r>
          </a:p>
          <a:p>
            <a:r>
              <a:rPr lang="en-US" dirty="0"/>
              <a:t>Because Jenny has taken on the responsibility of caring for her mother from the age of 11, it may cause additional stress which can affect her personal development. She may miss out on important stages of development because she is focused on meeting her mothers needs rather than her own. As a result of this, she may miss out on experiences and activities other young people take part in which are important for her social, emotional, and personal development.</a:t>
            </a:r>
          </a:p>
          <a:p>
            <a:endParaRPr lang="en-US" dirty="0"/>
          </a:p>
          <a:p>
            <a:endParaRPr lang="en-US" dirty="0"/>
          </a:p>
        </p:txBody>
      </p:sp>
    </p:spTree>
    <p:extLst>
      <p:ext uri="{BB962C8B-B14F-4D97-AF65-F5344CB8AC3E}">
        <p14:creationId xmlns:p14="http://schemas.microsoft.com/office/powerpoint/2010/main" val="32992617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7D2FCF-A9FB-A195-9AB2-F091AF854367}"/>
              </a:ext>
            </a:extLst>
          </p:cNvPr>
          <p:cNvSpPr>
            <a:spLocks noGrp="1"/>
          </p:cNvSpPr>
          <p:nvPr>
            <p:ph type="title"/>
          </p:nvPr>
        </p:nvSpPr>
        <p:spPr>
          <a:xfrm>
            <a:off x="640080" y="1371601"/>
            <a:ext cx="4297680" cy="1789608"/>
          </a:xfrm>
        </p:spPr>
        <p:txBody>
          <a:bodyPr anchor="t">
            <a:normAutofit/>
          </a:bodyPr>
          <a:lstStyle/>
          <a:p>
            <a:r>
              <a:rPr lang="en-US" dirty="0"/>
              <a:t>Jenny’s Support Plan </a:t>
            </a:r>
          </a:p>
        </p:txBody>
      </p:sp>
      <p:cxnSp>
        <p:nvCxnSpPr>
          <p:cNvPr id="14" name="Straight Connector 13">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7" name="Picture 6" descr="A hand holding a pole&#10;&#10;AI-generated content may be incorrect.">
            <a:extLst>
              <a:ext uri="{FF2B5EF4-FFF2-40B4-BE49-F238E27FC236}">
                <a16:creationId xmlns:a16="http://schemas.microsoft.com/office/drawing/2014/main" id="{C21BF132-A692-3E55-36DB-2280777673C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16280" y="3552264"/>
            <a:ext cx="3056834" cy="2745660"/>
          </a:xfrm>
          <a:prstGeom prst="rect">
            <a:avLst/>
          </a:prstGeom>
        </p:spPr>
      </p:pic>
      <p:sp>
        <p:nvSpPr>
          <p:cNvPr id="3" name="Content Placeholder 2">
            <a:extLst>
              <a:ext uri="{FF2B5EF4-FFF2-40B4-BE49-F238E27FC236}">
                <a16:creationId xmlns:a16="http://schemas.microsoft.com/office/drawing/2014/main" id="{4C96EE27-BA32-0DB2-6D1D-67F37485FAFC}"/>
              </a:ext>
            </a:extLst>
          </p:cNvPr>
          <p:cNvSpPr>
            <a:spLocks noGrp="1"/>
          </p:cNvSpPr>
          <p:nvPr>
            <p:ph idx="1"/>
          </p:nvPr>
        </p:nvSpPr>
        <p:spPr>
          <a:xfrm>
            <a:off x="5641848" y="1371601"/>
            <a:ext cx="5888736" cy="4926323"/>
          </a:xfrm>
        </p:spPr>
        <p:txBody>
          <a:bodyPr>
            <a:normAutofit/>
          </a:bodyPr>
          <a:lstStyle/>
          <a:p>
            <a:pPr>
              <a:lnSpc>
                <a:spcPct val="110000"/>
              </a:lnSpc>
            </a:pPr>
            <a:r>
              <a:rPr lang="en-US" sz="1700"/>
              <a:t>In this presentation I will be exploring Jenny’s situation using Bowlby’s attachment theory. I will be going over how her experiences over the last few years might have affected her development and wellbeing. I will also be presenting practical interventions to support her.</a:t>
            </a:r>
          </a:p>
          <a:p>
            <a:pPr>
              <a:lnSpc>
                <a:spcPct val="110000"/>
              </a:lnSpc>
            </a:pPr>
            <a:r>
              <a:rPr lang="en-US" sz="1700"/>
              <a:t>While looking into Jenny’s case I’ve been able to understand her circumstances and present a support plan to help her get the proper support that she needs to ensure that this does not continue to affect her childhood and development. This will then reduce stress so that she can live a normal childhood and still be able to feel assured that her mother is still getting the necessary care that she needs. </a:t>
            </a:r>
          </a:p>
        </p:txBody>
      </p:sp>
    </p:spTree>
    <p:extLst>
      <p:ext uri="{BB962C8B-B14F-4D97-AF65-F5344CB8AC3E}">
        <p14:creationId xmlns:p14="http://schemas.microsoft.com/office/powerpoint/2010/main" val="1843062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D0420-0034-68BA-4F96-B24DCD7F2FA8}"/>
              </a:ext>
            </a:extLst>
          </p:cNvPr>
          <p:cNvSpPr>
            <a:spLocks noGrp="1"/>
          </p:cNvSpPr>
          <p:nvPr>
            <p:ph type="title"/>
          </p:nvPr>
        </p:nvSpPr>
        <p:spPr/>
        <p:txBody>
          <a:bodyPr/>
          <a:lstStyle/>
          <a:p>
            <a:r>
              <a:rPr lang="en-US" dirty="0"/>
              <a:t>John Bowlby Attachment Theory</a:t>
            </a:r>
          </a:p>
        </p:txBody>
      </p:sp>
      <p:sp>
        <p:nvSpPr>
          <p:cNvPr id="3" name="Content Placeholder 2">
            <a:extLst>
              <a:ext uri="{FF2B5EF4-FFF2-40B4-BE49-F238E27FC236}">
                <a16:creationId xmlns:a16="http://schemas.microsoft.com/office/drawing/2014/main" id="{B8304637-B17E-388D-2B3A-81309E1E8090}"/>
              </a:ext>
            </a:extLst>
          </p:cNvPr>
          <p:cNvSpPr>
            <a:spLocks noGrp="1"/>
          </p:cNvSpPr>
          <p:nvPr>
            <p:ph idx="1"/>
          </p:nvPr>
        </p:nvSpPr>
        <p:spPr>
          <a:xfrm>
            <a:off x="640080" y="2468881"/>
            <a:ext cx="10890928" cy="3730751"/>
          </a:xfrm>
        </p:spPr>
        <p:txBody>
          <a:bodyPr>
            <a:normAutofit fontScale="92500" lnSpcReduction="20000"/>
          </a:bodyPr>
          <a:lstStyle/>
          <a:p>
            <a:r>
              <a:rPr lang="en-US" dirty="0"/>
              <a:t>John Bowlby’s attachment theory highlights the significance of a child and their caregiver having early bonds.</a:t>
            </a:r>
          </a:p>
          <a:p>
            <a:r>
              <a:rPr lang="en-US" dirty="0"/>
              <a:t>Bowlby emphasizes how vital these bonds are for survival, social and emotional development, serving as a foundation for building future bonds and attachments.</a:t>
            </a:r>
          </a:p>
          <a:p>
            <a:r>
              <a:rPr lang="en-US" dirty="0"/>
              <a:t>He proposed that children are biologically programmed to form attachments which will help them understand and navigate their environment.</a:t>
            </a:r>
          </a:p>
          <a:p>
            <a:r>
              <a:rPr lang="en-US" dirty="0"/>
              <a:t>Bowlby states that secure attachments lead to healthy relationships and a boost in confidence and self worth.</a:t>
            </a:r>
          </a:p>
          <a:p>
            <a:r>
              <a:rPr lang="en-US" dirty="0"/>
              <a:t>However, disrupted insecure attachments lead to emotional difficulties and can even lead to forming and indulging in unhealthy relationships.</a:t>
            </a:r>
          </a:p>
          <a:p>
            <a:endParaRPr lang="en-US" dirty="0"/>
          </a:p>
          <a:p>
            <a:endParaRPr lang="en-US" dirty="0"/>
          </a:p>
        </p:txBody>
      </p:sp>
      <p:pic>
        <p:nvPicPr>
          <p:cNvPr id="5" name="Picture 4" descr="A person and a baby sitting on the floor&#10;&#10;AI-generated content may be incorrect.">
            <a:extLst>
              <a:ext uri="{FF2B5EF4-FFF2-40B4-BE49-F238E27FC236}">
                <a16:creationId xmlns:a16="http://schemas.microsoft.com/office/drawing/2014/main" id="{870D8067-9254-4B0F-2269-4554439A07B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74063" y="182709"/>
            <a:ext cx="3427413" cy="2271885"/>
          </a:xfrm>
          <a:prstGeom prst="rect">
            <a:avLst/>
          </a:prstGeom>
        </p:spPr>
      </p:pic>
    </p:spTree>
    <p:extLst>
      <p:ext uri="{BB962C8B-B14F-4D97-AF65-F5344CB8AC3E}">
        <p14:creationId xmlns:p14="http://schemas.microsoft.com/office/powerpoint/2010/main" val="3962740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FCE029E-5073-4498-8104-8427AA98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CC91EBF3-2778-ADBB-4083-227BAA7D348F}"/>
              </a:ext>
            </a:extLst>
          </p:cNvPr>
          <p:cNvSpPr>
            <a:spLocks noGrp="1"/>
          </p:cNvSpPr>
          <p:nvPr>
            <p:ph type="title"/>
          </p:nvPr>
        </p:nvSpPr>
        <p:spPr>
          <a:xfrm>
            <a:off x="640080" y="914401"/>
            <a:ext cx="4306824" cy="1477817"/>
          </a:xfrm>
        </p:spPr>
        <p:txBody>
          <a:bodyPr>
            <a:normAutofit/>
          </a:bodyPr>
          <a:lstStyle/>
          <a:p>
            <a:pPr>
              <a:lnSpc>
                <a:spcPct val="90000"/>
              </a:lnSpc>
            </a:pPr>
            <a:r>
              <a:rPr lang="en-US" sz="3100"/>
              <a:t>Key Concepts Of Bowlby’s Attachment Theory</a:t>
            </a:r>
          </a:p>
        </p:txBody>
      </p:sp>
      <p:pic>
        <p:nvPicPr>
          <p:cNvPr id="5" name="Picture 4" descr="A person and a child hugging&#10;&#10;AI-generated content may be incorrect.">
            <a:extLst>
              <a:ext uri="{FF2B5EF4-FFF2-40B4-BE49-F238E27FC236}">
                <a16:creationId xmlns:a16="http://schemas.microsoft.com/office/drawing/2014/main" id="{46D0D2D8-E3F7-BB96-BE86-C32C0BC00E50}"/>
              </a:ext>
            </a:extLst>
          </p:cNvPr>
          <p:cNvPicPr>
            <a:picLocks noChangeAspect="1"/>
          </p:cNvPicPr>
          <p:nvPr/>
        </p:nvPicPr>
        <p:blipFill>
          <a:blip r:embed="rId2">
            <a:extLst>
              <a:ext uri="{837473B0-CC2E-450A-ABE3-18F120FF3D39}">
                <a1611:picAttrSrcUrl xmlns:a1611="http://schemas.microsoft.com/office/drawing/2016/11/main" r:id="rId3"/>
              </a:ext>
            </a:extLst>
          </a:blip>
          <a:srcRect r="10499" b="1"/>
          <a:stretch>
            <a:fillRect/>
          </a:stretch>
        </p:blipFill>
        <p:spPr>
          <a:xfrm>
            <a:off x="1" y="2613892"/>
            <a:ext cx="4946906" cy="3689359"/>
          </a:xfrm>
          <a:prstGeom prst="rect">
            <a:avLst/>
          </a:prstGeom>
        </p:spPr>
      </p:pic>
      <p:cxnSp>
        <p:nvCxnSpPr>
          <p:cNvPr id="24" name="Straight Connector 23">
            <a:extLst>
              <a:ext uri="{FF2B5EF4-FFF2-40B4-BE49-F238E27FC236}">
                <a16:creationId xmlns:a16="http://schemas.microsoft.com/office/drawing/2014/main" id="{BEFF515C-2521-4964-9DAC-2BFB8EC86A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74446"/>
            <a:ext cx="4946904"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6929856-F930-C5EF-D87C-D534AF1D5D6F}"/>
              </a:ext>
            </a:extLst>
          </p:cNvPr>
          <p:cNvSpPr>
            <a:spLocks noGrp="1"/>
          </p:cNvSpPr>
          <p:nvPr>
            <p:ph idx="1"/>
          </p:nvPr>
        </p:nvSpPr>
        <p:spPr>
          <a:xfrm>
            <a:off x="5641848" y="1014984"/>
            <a:ext cx="5889161" cy="5288267"/>
          </a:xfrm>
        </p:spPr>
        <p:txBody>
          <a:bodyPr>
            <a:normAutofit/>
          </a:bodyPr>
          <a:lstStyle/>
          <a:p>
            <a:pPr>
              <a:lnSpc>
                <a:spcPct val="110000"/>
              </a:lnSpc>
            </a:pPr>
            <a:r>
              <a:rPr lang="en-US" sz="1700"/>
              <a:t>Studies have shown that children develop formal expectations about relationships and attachments through a series of four stages from infancy to early childhood.</a:t>
            </a:r>
          </a:p>
          <a:p>
            <a:pPr>
              <a:lnSpc>
                <a:spcPct val="110000"/>
              </a:lnSpc>
            </a:pPr>
            <a:r>
              <a:rPr lang="en-US" sz="1700"/>
              <a:t>One of those stages being secure attachment, This was proven when a child would become distressed when their caregiver would leave but is easily comforted when they return.</a:t>
            </a:r>
          </a:p>
          <a:p>
            <a:pPr>
              <a:lnSpc>
                <a:spcPct val="110000"/>
              </a:lnSpc>
            </a:pPr>
            <a:r>
              <a:rPr lang="en-US" sz="1700"/>
              <a:t>The second stage is insecure avoidant attachment which is when the child ignores and avoids the caregiver and shows little emotion when they leave or return. </a:t>
            </a:r>
          </a:p>
          <a:p>
            <a:pPr>
              <a:lnSpc>
                <a:spcPct val="110000"/>
              </a:lnSpc>
            </a:pPr>
            <a:r>
              <a:rPr lang="en-US" sz="1700"/>
              <a:t>Insecure resistant is the third stage, which explains that the child is anxious and distressed  before separation and is difficult to comfort when the caregiver returns.</a:t>
            </a:r>
          </a:p>
          <a:p>
            <a:pPr>
              <a:lnSpc>
                <a:spcPct val="110000"/>
              </a:lnSpc>
            </a:pPr>
            <a:r>
              <a:rPr lang="en-US" sz="1700"/>
              <a:t>The last stage is disorganized attachment. This is when the child displays a mix of </a:t>
            </a:r>
            <a:r>
              <a:rPr lang="en-US" sz="1700" err="1"/>
              <a:t>behaviour</a:t>
            </a:r>
            <a:r>
              <a:rPr lang="en-US" sz="1700"/>
              <a:t> that may indicate confusion or fear toward their caregiver. </a:t>
            </a:r>
          </a:p>
        </p:txBody>
      </p:sp>
    </p:spTree>
    <p:extLst>
      <p:ext uri="{BB962C8B-B14F-4D97-AF65-F5344CB8AC3E}">
        <p14:creationId xmlns:p14="http://schemas.microsoft.com/office/powerpoint/2010/main" val="2084835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898E6-F0E2-168A-A4B8-173314525D43}"/>
              </a:ext>
            </a:extLst>
          </p:cNvPr>
          <p:cNvSpPr>
            <a:spLocks noGrp="1"/>
          </p:cNvSpPr>
          <p:nvPr>
            <p:ph type="title"/>
          </p:nvPr>
        </p:nvSpPr>
        <p:spPr>
          <a:xfrm>
            <a:off x="7269904" y="914400"/>
            <a:ext cx="4261104" cy="1097280"/>
          </a:xfrm>
        </p:spPr>
        <p:txBody>
          <a:bodyPr anchor="t">
            <a:normAutofit/>
          </a:bodyPr>
          <a:lstStyle/>
          <a:p>
            <a:pPr>
              <a:lnSpc>
                <a:spcPct val="90000"/>
              </a:lnSpc>
            </a:pPr>
            <a:r>
              <a:rPr lang="en-US" sz="3600"/>
              <a:t>Applying Bowlby’s Theory To Jenny </a:t>
            </a:r>
          </a:p>
        </p:txBody>
      </p:sp>
      <p:pic>
        <p:nvPicPr>
          <p:cNvPr id="5" name="Picture 4" descr="A person looking away from camera&#10;&#10;AI-generated content may be incorrect.">
            <a:extLst>
              <a:ext uri="{FF2B5EF4-FFF2-40B4-BE49-F238E27FC236}">
                <a16:creationId xmlns:a16="http://schemas.microsoft.com/office/drawing/2014/main" id="{509296BE-39F8-B53F-241D-9068C29B1BE0}"/>
              </a:ext>
            </a:extLst>
          </p:cNvPr>
          <p:cNvPicPr>
            <a:picLocks noChangeAspect="1"/>
          </p:cNvPicPr>
          <p:nvPr/>
        </p:nvPicPr>
        <p:blipFill>
          <a:blip r:embed="rId2">
            <a:extLst>
              <a:ext uri="{837473B0-CC2E-450A-ABE3-18F120FF3D39}">
                <a1611:picAttrSrcUrl xmlns:a1611="http://schemas.microsoft.com/office/drawing/2016/11/main" r:id="rId3"/>
              </a:ext>
            </a:extLst>
          </a:blip>
          <a:srcRect l="33575" r="1451"/>
          <a:stretch>
            <a:fillRect/>
          </a:stretch>
        </p:blipFill>
        <p:spPr>
          <a:xfrm>
            <a:off x="-1" y="914399"/>
            <a:ext cx="6657255" cy="5353523"/>
          </a:xfrm>
          <a:prstGeom prst="rect">
            <a:avLst/>
          </a:prstGeom>
        </p:spPr>
      </p:pic>
      <p:cxnSp>
        <p:nvCxnSpPr>
          <p:cNvPr id="13" name="Straight Connector 12">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665683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C849F3-25BF-D774-7CB1-CF6141F43AE4}"/>
              </a:ext>
            </a:extLst>
          </p:cNvPr>
          <p:cNvSpPr>
            <a:spLocks noGrp="1"/>
          </p:cNvSpPr>
          <p:nvPr>
            <p:ph idx="1"/>
          </p:nvPr>
        </p:nvSpPr>
        <p:spPr>
          <a:xfrm>
            <a:off x="7269905" y="2176036"/>
            <a:ext cx="4261104" cy="4121887"/>
          </a:xfrm>
        </p:spPr>
        <p:txBody>
          <a:bodyPr>
            <a:normAutofit fontScale="92500" lnSpcReduction="10000"/>
          </a:bodyPr>
          <a:lstStyle/>
          <a:p>
            <a:pPr>
              <a:lnSpc>
                <a:spcPct val="110000"/>
              </a:lnSpc>
            </a:pPr>
            <a:r>
              <a:rPr lang="en-US" sz="1600" dirty="0"/>
              <a:t>Jenny has increased responsibility and stress, And reduced emotional support leading to stress and anxiety.</a:t>
            </a:r>
          </a:p>
          <a:p>
            <a:pPr>
              <a:lnSpc>
                <a:spcPct val="110000"/>
              </a:lnSpc>
            </a:pPr>
            <a:r>
              <a:rPr lang="en-US" sz="1600" dirty="0"/>
              <a:t>Due to the fact that Jenny has experienced this and hasn’t been able to get the emotional support that she needs she may even have difficulty focusing at school and creating bonds due to the lack of a secure attachment from her caregiver. </a:t>
            </a:r>
          </a:p>
          <a:p>
            <a:pPr>
              <a:lnSpc>
                <a:spcPct val="110000"/>
              </a:lnSpc>
            </a:pPr>
            <a:r>
              <a:rPr lang="en-US" sz="1600" dirty="0"/>
              <a:t>Jenny has had to take on the role of an adult and as a child that is incredibly difficult because it means she’s not being able to experience the things she should be experiencing at her age. This could be because of the lack of emotional support that she receives from adults.</a:t>
            </a:r>
          </a:p>
          <a:p>
            <a:pPr>
              <a:lnSpc>
                <a:spcPct val="110000"/>
              </a:lnSpc>
            </a:pPr>
            <a:endParaRPr lang="en-US" sz="1400" dirty="0"/>
          </a:p>
        </p:txBody>
      </p:sp>
      <p:sp>
        <p:nvSpPr>
          <p:cNvPr id="6" name="TextBox 5">
            <a:extLst>
              <a:ext uri="{FF2B5EF4-FFF2-40B4-BE49-F238E27FC236}">
                <a16:creationId xmlns:a16="http://schemas.microsoft.com/office/drawing/2014/main" id="{96FF6890-2037-5CD7-3731-108EECCE6837}"/>
              </a:ext>
            </a:extLst>
          </p:cNvPr>
          <p:cNvSpPr txBox="1"/>
          <p:nvPr/>
        </p:nvSpPr>
        <p:spPr>
          <a:xfrm>
            <a:off x="4008773" y="6067867"/>
            <a:ext cx="264848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prometheus-studio.it/filosofia_e_storia/category/competenze-pedagocico-didattiche/page/2/">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30321855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A3DDE9-1968-CC37-B218-D2AA5FD905FB}"/>
              </a:ext>
            </a:extLst>
          </p:cNvPr>
          <p:cNvSpPr>
            <a:spLocks noGrp="1"/>
          </p:cNvSpPr>
          <p:nvPr>
            <p:ph type="title"/>
          </p:nvPr>
        </p:nvSpPr>
        <p:spPr>
          <a:xfrm>
            <a:off x="640079" y="914400"/>
            <a:ext cx="4261104" cy="1097280"/>
          </a:xfrm>
        </p:spPr>
        <p:txBody>
          <a:bodyPr anchor="t">
            <a:normAutofit/>
          </a:bodyPr>
          <a:lstStyle/>
          <a:p>
            <a:pPr>
              <a:lnSpc>
                <a:spcPct val="90000"/>
              </a:lnSpc>
            </a:pPr>
            <a:r>
              <a:rPr lang="en-US" sz="2300"/>
              <a:t>Biological (nature) And Enviromental (nurture) Influences </a:t>
            </a:r>
          </a:p>
        </p:txBody>
      </p:sp>
      <p:sp>
        <p:nvSpPr>
          <p:cNvPr id="3" name="Content Placeholder 2">
            <a:extLst>
              <a:ext uri="{FF2B5EF4-FFF2-40B4-BE49-F238E27FC236}">
                <a16:creationId xmlns:a16="http://schemas.microsoft.com/office/drawing/2014/main" id="{F688FB19-D2C0-00AD-C1B7-FBDA33A2547F}"/>
              </a:ext>
            </a:extLst>
          </p:cNvPr>
          <p:cNvSpPr>
            <a:spLocks noGrp="1"/>
          </p:cNvSpPr>
          <p:nvPr>
            <p:ph idx="1"/>
          </p:nvPr>
        </p:nvSpPr>
        <p:spPr>
          <a:xfrm>
            <a:off x="640079" y="1945969"/>
            <a:ext cx="4660584" cy="4912031"/>
          </a:xfrm>
        </p:spPr>
        <p:txBody>
          <a:bodyPr>
            <a:noAutofit/>
          </a:bodyPr>
          <a:lstStyle/>
          <a:p>
            <a:pPr>
              <a:lnSpc>
                <a:spcPct val="110000"/>
              </a:lnSpc>
            </a:pPr>
            <a:r>
              <a:rPr lang="en-US" sz="1400" dirty="0"/>
              <a:t>Jenny may experience stress, fatigue, or emotional strain from everything that she’s dealing with at home. Jenny is also only 16 which means she may also be facing hormonal changes which can make this even more difficult for her.</a:t>
            </a:r>
          </a:p>
          <a:p>
            <a:pPr>
              <a:lnSpc>
                <a:spcPct val="110000"/>
              </a:lnSpc>
            </a:pPr>
            <a:r>
              <a:rPr lang="en-US" sz="1400" dirty="0"/>
              <a:t>Growing up in a household where she has to take on adult responsibilities may impact Jenny’s social life, education, and emotional wellbeing.</a:t>
            </a:r>
          </a:p>
          <a:p>
            <a:pPr>
              <a:lnSpc>
                <a:spcPct val="110000"/>
              </a:lnSpc>
            </a:pPr>
            <a:r>
              <a:rPr lang="en-US" sz="1400" dirty="0"/>
              <a:t>The loss of Jenny’s father may have </a:t>
            </a:r>
            <a:r>
              <a:rPr lang="en-US" sz="1400" dirty="0" err="1"/>
              <a:t>distrupted</a:t>
            </a:r>
            <a:r>
              <a:rPr lang="en-US" sz="1400" dirty="0"/>
              <a:t> her sense of security and attachment, as explained in John Bowlby’s attachment theory. As a result of this Jenny is now taking on adult responsibilities for her mother, a process known as parentification. This combined may have an effect on her emotional development and wellbeing, affecting Jenny from focusing on her own developmental needs. </a:t>
            </a:r>
          </a:p>
        </p:txBody>
      </p:sp>
      <p:pic>
        <p:nvPicPr>
          <p:cNvPr id="5" name="Picture 4" descr="A close-up of a signpost&#10;&#10;AI-generated content may be incorrect.">
            <a:extLst>
              <a:ext uri="{FF2B5EF4-FFF2-40B4-BE49-F238E27FC236}">
                <a16:creationId xmlns:a16="http://schemas.microsoft.com/office/drawing/2014/main" id="{3267D0A0-25D3-D0A4-A97F-6BD809CF3F94}"/>
              </a:ext>
            </a:extLst>
          </p:cNvPr>
          <p:cNvPicPr>
            <a:picLocks noChangeAspect="1"/>
          </p:cNvPicPr>
          <p:nvPr/>
        </p:nvPicPr>
        <p:blipFill>
          <a:blip r:embed="rId2">
            <a:extLst>
              <a:ext uri="{837473B0-CC2E-450A-ABE3-18F120FF3D39}">
                <a1611:picAttrSrcUrl xmlns:a1611="http://schemas.microsoft.com/office/drawing/2016/11/main" r:id="rId3"/>
              </a:ext>
            </a:extLst>
          </a:blip>
          <a:srcRect t="9796" r="-1" b="8105"/>
          <a:stretch>
            <a:fillRect/>
          </a:stretch>
        </p:blipFill>
        <p:spPr>
          <a:xfrm>
            <a:off x="5671128" y="914399"/>
            <a:ext cx="6520872" cy="5353521"/>
          </a:xfrm>
          <a:prstGeom prst="rect">
            <a:avLst/>
          </a:prstGeom>
        </p:spPr>
      </p:pic>
      <p:cxnSp>
        <p:nvCxnSpPr>
          <p:cNvPr id="13" name="Straight Connector 12">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6F8E76C6-F3C3-D581-3C7D-FFFA2A6C7D15}"/>
              </a:ext>
            </a:extLst>
          </p:cNvPr>
          <p:cNvSpPr txBox="1"/>
          <p:nvPr/>
        </p:nvSpPr>
        <p:spPr>
          <a:xfrm>
            <a:off x="9533901" y="6067865"/>
            <a:ext cx="2658099"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mappingignorance.org/2019/11/25/nature-versus-nurture-how-modern-science-is-rewriting-it/">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3392973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45DCD-7D6F-8A10-CF49-B57A893CF41A}"/>
              </a:ext>
            </a:extLst>
          </p:cNvPr>
          <p:cNvSpPr>
            <a:spLocks noGrp="1"/>
          </p:cNvSpPr>
          <p:nvPr>
            <p:ph type="title"/>
          </p:nvPr>
        </p:nvSpPr>
        <p:spPr/>
        <p:txBody>
          <a:bodyPr/>
          <a:lstStyle/>
          <a:p>
            <a:r>
              <a:rPr lang="en-US" dirty="0"/>
              <a:t>Impact On Jenny’s Development</a:t>
            </a:r>
          </a:p>
        </p:txBody>
      </p:sp>
      <p:sp>
        <p:nvSpPr>
          <p:cNvPr id="3" name="Content Placeholder 2">
            <a:extLst>
              <a:ext uri="{FF2B5EF4-FFF2-40B4-BE49-F238E27FC236}">
                <a16:creationId xmlns:a16="http://schemas.microsoft.com/office/drawing/2014/main" id="{6BB24791-969A-CA26-99F7-B8600D634101}"/>
              </a:ext>
            </a:extLst>
          </p:cNvPr>
          <p:cNvSpPr>
            <a:spLocks noGrp="1"/>
          </p:cNvSpPr>
          <p:nvPr>
            <p:ph idx="1"/>
          </p:nvPr>
        </p:nvSpPr>
        <p:spPr/>
        <p:txBody>
          <a:bodyPr>
            <a:normAutofit lnSpcReduction="10000"/>
          </a:bodyPr>
          <a:lstStyle/>
          <a:p>
            <a:r>
              <a:rPr lang="en-US" dirty="0"/>
              <a:t>The loss of Jenny’s father and lack of support and care from her mother can impact Jenny’s development.</a:t>
            </a:r>
          </a:p>
          <a:p>
            <a:r>
              <a:rPr lang="en-US" dirty="0"/>
              <a:t>The stress and anxiety Jenny faces has a negative emotional impact on her. She may even experience the feeling of responsibility, guilt, low self esteem and low self worth.</a:t>
            </a:r>
          </a:p>
          <a:p>
            <a:r>
              <a:rPr lang="en-US" dirty="0"/>
              <a:t>This may also impact Jenny’s social development. Because of the responsibility Jenny has taken on this means she has less time for friendships and having experiences which can be seen as crucial for her development. She may also feel isolated as a result of this.</a:t>
            </a:r>
          </a:p>
          <a:p>
            <a:r>
              <a:rPr lang="en-US" dirty="0"/>
              <a:t>Young carers often also struggle with educational development. Jenny may have difficulty concentrating due to all the stress. This then leads to a reduce in academic performance.</a:t>
            </a:r>
          </a:p>
        </p:txBody>
      </p:sp>
      <p:pic>
        <p:nvPicPr>
          <p:cNvPr id="5" name="Picture 4" descr="A child and person sitting together&#10;&#10;AI-generated content may be incorrect.">
            <a:extLst>
              <a:ext uri="{FF2B5EF4-FFF2-40B4-BE49-F238E27FC236}">
                <a16:creationId xmlns:a16="http://schemas.microsoft.com/office/drawing/2014/main" id="{5EA87DB2-1917-40F8-C971-29B537339BF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544517" y="0"/>
            <a:ext cx="3647483" cy="2503110"/>
          </a:xfrm>
          <a:prstGeom prst="rect">
            <a:avLst/>
          </a:prstGeom>
        </p:spPr>
      </p:pic>
    </p:spTree>
    <p:extLst>
      <p:ext uri="{BB962C8B-B14F-4D97-AF65-F5344CB8AC3E}">
        <p14:creationId xmlns:p14="http://schemas.microsoft.com/office/powerpoint/2010/main" val="42294998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6F5A0-F283-ABF6-F0A5-279976CA1B6B}"/>
              </a:ext>
            </a:extLst>
          </p:cNvPr>
          <p:cNvSpPr>
            <a:spLocks noGrp="1"/>
          </p:cNvSpPr>
          <p:nvPr>
            <p:ph type="title"/>
          </p:nvPr>
        </p:nvSpPr>
        <p:spPr/>
        <p:txBody>
          <a:bodyPr/>
          <a:lstStyle/>
          <a:p>
            <a:r>
              <a:rPr lang="en-US" dirty="0"/>
              <a:t>Support Strategies For Jenny </a:t>
            </a:r>
          </a:p>
        </p:txBody>
      </p:sp>
      <p:sp>
        <p:nvSpPr>
          <p:cNvPr id="3" name="Content Placeholder 2">
            <a:extLst>
              <a:ext uri="{FF2B5EF4-FFF2-40B4-BE49-F238E27FC236}">
                <a16:creationId xmlns:a16="http://schemas.microsoft.com/office/drawing/2014/main" id="{4129C6EE-7538-6A19-DBAA-06BC0B098690}"/>
              </a:ext>
            </a:extLst>
          </p:cNvPr>
          <p:cNvSpPr>
            <a:spLocks noGrp="1"/>
          </p:cNvSpPr>
          <p:nvPr>
            <p:ph idx="1"/>
          </p:nvPr>
        </p:nvSpPr>
        <p:spPr>
          <a:xfrm>
            <a:off x="640080" y="2633471"/>
            <a:ext cx="10890928" cy="3957333"/>
          </a:xfrm>
        </p:spPr>
        <p:txBody>
          <a:bodyPr>
            <a:normAutofit fontScale="92500" lnSpcReduction="10000"/>
          </a:bodyPr>
          <a:lstStyle/>
          <a:p>
            <a:r>
              <a:rPr lang="en-US" dirty="0"/>
              <a:t>Some support interventions that Jenny can have access to are young carers support teams and services. Jenny may benefit from meeting other young carers who can relate to her, this may stop her from feeling so isolated.</a:t>
            </a:r>
          </a:p>
          <a:p>
            <a:r>
              <a:rPr lang="en-US" dirty="0"/>
              <a:t>School support and mentoring would be a good way for Jenny to be able to open up and decompress all her stress and anxiety and get the proper support that she needs as a child. It’s a safe space for Jenny to discuss her feelings and manage her emotions.</a:t>
            </a:r>
          </a:p>
          <a:p>
            <a:r>
              <a:rPr lang="en-US" dirty="0"/>
              <a:t>A social care assessment could help identify Jenny’s needs and ensure that the family receives appropriate support and services.</a:t>
            </a:r>
          </a:p>
          <a:p>
            <a:r>
              <a:rPr lang="en-US" dirty="0"/>
              <a:t>Additional help for Jenny’s mother, such as care at home services or community assistance, would reduce and responsibility and stress for Jenny which would then allow her to focus on her own development.</a:t>
            </a:r>
          </a:p>
        </p:txBody>
      </p:sp>
      <p:pic>
        <p:nvPicPr>
          <p:cNvPr id="5" name="Picture 4" descr="A colorful birds with white text&#10;&#10;AI-generated content may be incorrect.">
            <a:extLst>
              <a:ext uri="{FF2B5EF4-FFF2-40B4-BE49-F238E27FC236}">
                <a16:creationId xmlns:a16="http://schemas.microsoft.com/office/drawing/2014/main" id="{C88533A9-8062-9B0C-7852-F67AF29F516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737008" y="147502"/>
            <a:ext cx="2794000" cy="1977765"/>
          </a:xfrm>
          <a:prstGeom prst="rect">
            <a:avLst/>
          </a:prstGeom>
        </p:spPr>
      </p:pic>
    </p:spTree>
    <p:extLst>
      <p:ext uri="{BB962C8B-B14F-4D97-AF65-F5344CB8AC3E}">
        <p14:creationId xmlns:p14="http://schemas.microsoft.com/office/powerpoint/2010/main" val="7353117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7DE92-BEB3-FAE3-9B25-9C209742AB32}"/>
              </a:ext>
            </a:extLst>
          </p:cNvPr>
          <p:cNvSpPr>
            <a:spLocks noGrp="1"/>
          </p:cNvSpPr>
          <p:nvPr>
            <p:ph type="title"/>
          </p:nvPr>
        </p:nvSpPr>
        <p:spPr>
          <a:xfrm>
            <a:off x="640079" y="914400"/>
            <a:ext cx="4261104" cy="1097280"/>
          </a:xfrm>
        </p:spPr>
        <p:txBody>
          <a:bodyPr anchor="t">
            <a:normAutofit/>
          </a:bodyPr>
          <a:lstStyle/>
          <a:p>
            <a:pPr>
              <a:lnSpc>
                <a:spcPct val="90000"/>
              </a:lnSpc>
            </a:pPr>
            <a:r>
              <a:rPr lang="en-US" sz="3600"/>
              <a:t>Evaluation Of The Attachment Theory </a:t>
            </a:r>
          </a:p>
        </p:txBody>
      </p:sp>
      <p:sp>
        <p:nvSpPr>
          <p:cNvPr id="3" name="Content Placeholder 2">
            <a:extLst>
              <a:ext uri="{FF2B5EF4-FFF2-40B4-BE49-F238E27FC236}">
                <a16:creationId xmlns:a16="http://schemas.microsoft.com/office/drawing/2014/main" id="{BB047534-3A21-6A43-908C-5819CB88F07E}"/>
              </a:ext>
            </a:extLst>
          </p:cNvPr>
          <p:cNvSpPr>
            <a:spLocks noGrp="1"/>
          </p:cNvSpPr>
          <p:nvPr>
            <p:ph idx="1"/>
          </p:nvPr>
        </p:nvSpPr>
        <p:spPr>
          <a:xfrm>
            <a:off x="335757" y="2243144"/>
            <a:ext cx="6043612" cy="3863005"/>
          </a:xfrm>
        </p:spPr>
        <p:txBody>
          <a:bodyPr>
            <a:normAutofit fontScale="92500" lnSpcReduction="10000"/>
          </a:bodyPr>
          <a:lstStyle/>
          <a:p>
            <a:pPr>
              <a:lnSpc>
                <a:spcPct val="110000"/>
              </a:lnSpc>
            </a:pPr>
            <a:r>
              <a:rPr lang="en-US" sz="1400" dirty="0"/>
              <a:t>Strengths-  Bowlby’s attachment theory highlights the significance of early relationships between the child and caregiver in shaping emotional development.</a:t>
            </a:r>
          </a:p>
          <a:p>
            <a:pPr>
              <a:lnSpc>
                <a:spcPct val="110000"/>
              </a:lnSpc>
            </a:pPr>
            <a:r>
              <a:rPr lang="en-US" sz="1400" dirty="0"/>
              <a:t>The theory helps understand why </a:t>
            </a:r>
            <a:r>
              <a:rPr lang="en-US" sz="1400" dirty="0" err="1"/>
              <a:t>distruption</a:t>
            </a:r>
            <a:r>
              <a:rPr lang="en-US" sz="1400" dirty="0"/>
              <a:t> in Jenny’s attachment with her parents may affect her sense of security and emotional wellbeing </a:t>
            </a:r>
          </a:p>
          <a:p>
            <a:pPr>
              <a:lnSpc>
                <a:spcPct val="110000"/>
              </a:lnSpc>
            </a:pPr>
            <a:r>
              <a:rPr lang="en-US" sz="1400" dirty="0"/>
              <a:t>It is widely used in the health and social care sector to understand the emotional needs of children and support to vulnerable families.</a:t>
            </a:r>
          </a:p>
          <a:p>
            <a:pPr>
              <a:lnSpc>
                <a:spcPct val="110000"/>
              </a:lnSpc>
            </a:pPr>
            <a:r>
              <a:rPr lang="en-US" sz="1400" dirty="0"/>
              <a:t>Limitations- The theory focuses on early childhood. Jenny is 16 years old which means she is an adolescent and her development is influenced by other factors.</a:t>
            </a:r>
          </a:p>
          <a:p>
            <a:pPr>
              <a:lnSpc>
                <a:spcPct val="110000"/>
              </a:lnSpc>
            </a:pPr>
            <a:r>
              <a:rPr lang="en-US" sz="1400" dirty="0"/>
              <a:t>The theory doesn’t cover wider social and environmental influences such as financial stress, community support etc.</a:t>
            </a:r>
          </a:p>
          <a:p>
            <a:pPr>
              <a:lnSpc>
                <a:spcPct val="110000"/>
              </a:lnSpc>
            </a:pPr>
            <a:r>
              <a:rPr lang="en-US" sz="1400" dirty="0"/>
              <a:t>Although the theory helps explain Jenny’s emotional experiences, it may not fully account for other influences and other psychological theories may help explain Jenny’s development and </a:t>
            </a:r>
            <a:r>
              <a:rPr lang="en-US" sz="1400" dirty="0" err="1"/>
              <a:t>behaviour</a:t>
            </a:r>
            <a:r>
              <a:rPr lang="en-US" sz="1400" dirty="0"/>
              <a:t> better. </a:t>
            </a:r>
          </a:p>
          <a:p>
            <a:pPr>
              <a:lnSpc>
                <a:spcPct val="110000"/>
              </a:lnSpc>
            </a:pPr>
            <a:endParaRPr lang="en-US" sz="1100" dirty="0"/>
          </a:p>
          <a:p>
            <a:pPr>
              <a:lnSpc>
                <a:spcPct val="110000"/>
              </a:lnSpc>
            </a:pPr>
            <a:endParaRPr lang="en-US" sz="1100" dirty="0"/>
          </a:p>
          <a:p>
            <a:pPr>
              <a:lnSpc>
                <a:spcPct val="110000"/>
              </a:lnSpc>
            </a:pPr>
            <a:endParaRPr lang="en-US" sz="1100" dirty="0"/>
          </a:p>
        </p:txBody>
      </p:sp>
      <p:pic>
        <p:nvPicPr>
          <p:cNvPr id="5" name="Picture 4" descr="A chalkboard with writing on it next to a pair of books and glasses&#10;&#10;AI-generated content may be incorrect.">
            <a:extLst>
              <a:ext uri="{FF2B5EF4-FFF2-40B4-BE49-F238E27FC236}">
                <a16:creationId xmlns:a16="http://schemas.microsoft.com/office/drawing/2014/main" id="{59F3A38B-0A4D-E0D4-5813-9174B0CFA0EF}"/>
              </a:ext>
            </a:extLst>
          </p:cNvPr>
          <p:cNvPicPr>
            <a:picLocks noChangeAspect="1"/>
          </p:cNvPicPr>
          <p:nvPr/>
        </p:nvPicPr>
        <p:blipFill>
          <a:blip r:embed="rId2">
            <a:extLst>
              <a:ext uri="{837473B0-CC2E-450A-ABE3-18F120FF3D39}">
                <a1611:picAttrSrcUrl xmlns:a1611="http://schemas.microsoft.com/office/drawing/2016/11/main" r:id="rId3"/>
              </a:ext>
            </a:extLst>
          </a:blip>
          <a:srcRect l="12264" r="6432" b="2"/>
          <a:stretch>
            <a:fillRect/>
          </a:stretch>
        </p:blipFill>
        <p:spPr>
          <a:xfrm>
            <a:off x="6715125" y="1396756"/>
            <a:ext cx="4705350" cy="3863009"/>
          </a:xfrm>
          <a:prstGeom prst="rect">
            <a:avLst/>
          </a:prstGeom>
        </p:spPr>
      </p:pic>
      <p:cxnSp>
        <p:nvCxnSpPr>
          <p:cNvPr id="13" name="Straight Connector 12">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91BBBF09-4B36-0171-4555-10E11591F611}"/>
              </a:ext>
            </a:extLst>
          </p:cNvPr>
          <p:cNvSpPr txBox="1"/>
          <p:nvPr/>
        </p:nvSpPr>
        <p:spPr>
          <a:xfrm>
            <a:off x="9626203" y="6550223"/>
            <a:ext cx="1794272" cy="307777"/>
          </a:xfrm>
          <a:prstGeom prst="rect">
            <a:avLst/>
          </a:prstGeom>
          <a:solidFill>
            <a:srgbClr val="000000"/>
          </a:solidFill>
        </p:spPr>
        <p:txBody>
          <a:bodyPr wrap="square" rtlCol="0">
            <a:spAutoFit/>
          </a:bodyPr>
          <a:lstStyle/>
          <a:p>
            <a:pPr algn="r">
              <a:spcAft>
                <a:spcPts val="600"/>
              </a:spcAft>
            </a:pPr>
            <a:r>
              <a:rPr lang="en-US" sz="700">
                <a:solidFill>
                  <a:srgbClr val="FFFFFF"/>
                </a:solidFill>
                <a:hlinkClick r:id="rId3" tooltip="https://www.picpedia.org/chalkboard/e/evaluation.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30716027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0ADF6-8083-8CA2-D3DE-1D7B0A70D10F}"/>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7D2218E8-6824-7FEC-1518-64E8BD66C1DB}"/>
              </a:ext>
            </a:extLst>
          </p:cNvPr>
          <p:cNvSpPr>
            <a:spLocks noGrp="1"/>
          </p:cNvSpPr>
          <p:nvPr>
            <p:ph idx="1"/>
          </p:nvPr>
        </p:nvSpPr>
        <p:spPr/>
        <p:txBody>
          <a:bodyPr>
            <a:normAutofit lnSpcReduction="10000"/>
          </a:bodyPr>
          <a:lstStyle/>
          <a:p>
            <a:r>
              <a:rPr lang="en-US" dirty="0"/>
              <a:t>In conclusion, Bowlby’s attachment theory helps explain early relationships and hardships she experienced that may have affected her emotional development and sense of security.</a:t>
            </a:r>
          </a:p>
          <a:p>
            <a:r>
              <a:rPr lang="en-US" dirty="0"/>
              <a:t>Jenny’s role as a young carer places additional pressure and stress, which effects her ability to focus on her own developmental needs.</a:t>
            </a:r>
          </a:p>
          <a:p>
            <a:r>
              <a:rPr lang="en-US" dirty="0"/>
              <a:t>Biological and environmental factors both influence Jenny’s situation, emphasizing the significance of understanding the wider context of her life.</a:t>
            </a:r>
          </a:p>
          <a:p>
            <a:r>
              <a:rPr lang="en-US" dirty="0"/>
              <a:t>Providing extra support would support Jenny and her mother and improve Jenny’s wellbeing and future development without leaving her feeling guilty because her mother is till getting the right care and support that she needs.</a:t>
            </a:r>
          </a:p>
        </p:txBody>
      </p:sp>
      <p:pic>
        <p:nvPicPr>
          <p:cNvPr id="5" name="Picture 4" descr="A hand writing a word on a white board&#10;&#10;AI-generated content may be incorrect.">
            <a:extLst>
              <a:ext uri="{FF2B5EF4-FFF2-40B4-BE49-F238E27FC236}">
                <a16:creationId xmlns:a16="http://schemas.microsoft.com/office/drawing/2014/main" id="{1D9F32A1-A860-AAA7-329C-4D0A30E3148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578007" y="235324"/>
            <a:ext cx="4953001" cy="2272553"/>
          </a:xfrm>
          <a:prstGeom prst="rect">
            <a:avLst/>
          </a:prstGeom>
        </p:spPr>
      </p:pic>
      <p:sp>
        <p:nvSpPr>
          <p:cNvPr id="6" name="TextBox 5">
            <a:extLst>
              <a:ext uri="{FF2B5EF4-FFF2-40B4-BE49-F238E27FC236}">
                <a16:creationId xmlns:a16="http://schemas.microsoft.com/office/drawing/2014/main" id="{1666FC2B-98F0-CD9F-F272-71E821F492DE}"/>
              </a:ext>
            </a:extLst>
          </p:cNvPr>
          <p:cNvSpPr txBox="1"/>
          <p:nvPr/>
        </p:nvSpPr>
        <p:spPr>
          <a:xfrm>
            <a:off x="6578007" y="5416924"/>
            <a:ext cx="4513947" cy="230832"/>
          </a:xfrm>
          <a:prstGeom prst="rect">
            <a:avLst/>
          </a:prstGeom>
          <a:noFill/>
        </p:spPr>
        <p:txBody>
          <a:bodyPr wrap="square" rtlCol="0">
            <a:spAutoFit/>
          </a:bodyPr>
          <a:lstStyle/>
          <a:p>
            <a:r>
              <a:rPr lang="en-US" sz="900">
                <a:hlinkClick r:id="rId3" tooltip="https://www.thebluediamondgallery.com/handwriting/c/conclusions.html"/>
              </a:rPr>
              <a:t>This Photo</a:t>
            </a:r>
            <a:r>
              <a:rPr lang="en-US" sz="900"/>
              <a:t> by Unknown Author is licensed under </a:t>
            </a:r>
            <a:r>
              <a:rPr lang="en-US" sz="900">
                <a:hlinkClick r:id="rId4" tooltip="https://creativecommons.org/licenses/by-sa/3.0/"/>
              </a:rPr>
              <a:t>CC BY-SA</a:t>
            </a:r>
            <a:endParaRPr lang="en-US" sz="900"/>
          </a:p>
        </p:txBody>
      </p:sp>
    </p:spTree>
    <p:extLst>
      <p:ext uri="{BB962C8B-B14F-4D97-AF65-F5344CB8AC3E}">
        <p14:creationId xmlns:p14="http://schemas.microsoft.com/office/powerpoint/2010/main" val="12538687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DAD75-8515-6E87-5596-B4F473B69FA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76784AF2-C50D-2DE5-B934-AD052FFFF6DB}"/>
              </a:ext>
            </a:extLst>
          </p:cNvPr>
          <p:cNvSpPr>
            <a:spLocks noGrp="1"/>
          </p:cNvSpPr>
          <p:nvPr>
            <p:ph idx="1"/>
          </p:nvPr>
        </p:nvSpPr>
        <p:spPr/>
        <p:txBody>
          <a:bodyPr>
            <a:normAutofit fontScale="70000" lnSpcReduction="20000"/>
          </a:bodyPr>
          <a:lstStyle/>
          <a:p>
            <a:r>
              <a:rPr lang="en-GB" dirty="0"/>
              <a:t>Curie, Marie. “How Grief May Affect Children.” </a:t>
            </a:r>
            <a:r>
              <a:rPr lang="en-GB" i="1" dirty="0"/>
              <a:t>Marie Curie</a:t>
            </a:r>
            <a:r>
              <a:rPr lang="en-GB" dirty="0"/>
              <a:t>, 2025, </a:t>
            </a:r>
            <a:r>
              <a:rPr lang="en-GB" dirty="0" err="1"/>
              <a:t>www.mariecurie.org.uk</a:t>
            </a:r>
            <a:r>
              <a:rPr lang="en-GB" dirty="0"/>
              <a:t>/information/grief/how-grief-affects-children.</a:t>
            </a:r>
          </a:p>
          <a:p>
            <a:r>
              <a:rPr lang="en-GB" dirty="0"/>
              <a:t>McGarvie, Susan. “Attachment Theory, Bowlby’s Stages &amp; Attachment Styles.” </a:t>
            </a:r>
            <a:r>
              <a:rPr lang="en-GB" i="1" dirty="0" err="1"/>
              <a:t>PositivePsychology.com</a:t>
            </a:r>
            <a:r>
              <a:rPr lang="en-GB" dirty="0"/>
              <a:t>, 28 Nov. 2024, </a:t>
            </a:r>
            <a:r>
              <a:rPr lang="en-GB" dirty="0" err="1"/>
              <a:t>positivepsychology.com</a:t>
            </a:r>
            <a:r>
              <a:rPr lang="en-GB" dirty="0"/>
              <a:t>/attachment-theory/#</a:t>
            </a:r>
            <a:r>
              <a:rPr lang="en-GB" dirty="0" err="1"/>
              <a:t>bowlbys</a:t>
            </a:r>
            <a:r>
              <a:rPr lang="en-GB" dirty="0"/>
              <a:t>-attachment-theory.</a:t>
            </a:r>
          </a:p>
          <a:p>
            <a:r>
              <a:rPr lang="en-GB" dirty="0"/>
              <a:t>McLeod, Saul. “John Bowlby’s Attachment Theory.” </a:t>
            </a:r>
            <a:r>
              <a:rPr lang="en-GB" i="1" dirty="0"/>
              <a:t>Simply Psychology</a:t>
            </a:r>
            <a:r>
              <a:rPr lang="en-GB" dirty="0"/>
              <a:t>, 20 Apr. 2025, </a:t>
            </a:r>
            <a:r>
              <a:rPr lang="en-GB" dirty="0" err="1"/>
              <a:t>www.simplypsychology.org</a:t>
            </a:r>
            <a:r>
              <a:rPr lang="en-GB" dirty="0"/>
              <a:t>/</a:t>
            </a:r>
            <a:r>
              <a:rPr lang="en-GB" dirty="0" err="1"/>
              <a:t>bowlby.html</a:t>
            </a:r>
            <a:r>
              <a:rPr lang="en-GB" dirty="0"/>
              <a:t>.</a:t>
            </a:r>
          </a:p>
          <a:p>
            <a:r>
              <a:rPr lang="en-GB" dirty="0"/>
              <a:t>---. “Nature vs. Nurture Debate in Psychology.” </a:t>
            </a:r>
            <a:r>
              <a:rPr lang="en-GB" i="1" dirty="0"/>
              <a:t>Simply Psychology</a:t>
            </a:r>
            <a:r>
              <a:rPr lang="en-GB" dirty="0"/>
              <a:t>, Simply Psychology, 16 July 2024, </a:t>
            </a:r>
            <a:r>
              <a:rPr lang="en-GB" dirty="0" err="1"/>
              <a:t>www.simplypsychology.org</a:t>
            </a:r>
            <a:r>
              <a:rPr lang="en-GB" dirty="0"/>
              <a:t>/</a:t>
            </a:r>
            <a:r>
              <a:rPr lang="en-GB" dirty="0" err="1"/>
              <a:t>naturevsnurture.html</a:t>
            </a:r>
            <a:r>
              <a:rPr lang="en-GB" dirty="0"/>
              <a:t>.</a:t>
            </a:r>
          </a:p>
          <a:p>
            <a:r>
              <a:rPr lang="en-GB" dirty="0"/>
              <a:t>NHS. “Help for Young Carers - Social Care and Support Guide.” </a:t>
            </a:r>
            <a:r>
              <a:rPr lang="en-GB" i="1" dirty="0" err="1"/>
              <a:t>Nhs.uk</a:t>
            </a:r>
            <a:r>
              <a:rPr lang="en-GB" dirty="0"/>
              <a:t>, Apr. 2023, </a:t>
            </a:r>
            <a:r>
              <a:rPr lang="en-GB" dirty="0" err="1"/>
              <a:t>www.nhs.uk</a:t>
            </a:r>
            <a:r>
              <a:rPr lang="en-GB" dirty="0"/>
              <a:t>/social-care-and-support/support-and-benefits-for-carers/help-for-young-carers/.</a:t>
            </a:r>
          </a:p>
          <a:p>
            <a:r>
              <a:rPr lang="en-GB" dirty="0" err="1"/>
              <a:t>Siskowski</a:t>
            </a:r>
            <a:r>
              <a:rPr lang="en-GB" dirty="0"/>
              <a:t>, Connie. “Children and Teens: The Overlooked Caregivers No One Ever Talks About.” </a:t>
            </a:r>
            <a:r>
              <a:rPr lang="en-GB" i="1" dirty="0" err="1"/>
              <a:t>Agingcare.com</a:t>
            </a:r>
            <a:r>
              <a:rPr lang="en-GB" dirty="0"/>
              <a:t>, </a:t>
            </a:r>
            <a:r>
              <a:rPr lang="en-GB" dirty="0" err="1"/>
              <a:t>AgingCare.com</a:t>
            </a:r>
            <a:r>
              <a:rPr lang="en-GB" dirty="0"/>
              <a:t>, 3 Feb. 2014, </a:t>
            </a:r>
            <a:r>
              <a:rPr lang="en-GB" dirty="0" err="1"/>
              <a:t>www.agingcare.com</a:t>
            </a:r>
            <a:r>
              <a:rPr lang="en-GB" dirty="0"/>
              <a:t>/articles/amp/165631. Accessed 16 Mar. 2026.</a:t>
            </a:r>
          </a:p>
          <a:p>
            <a:r>
              <a:rPr lang="en-GB" dirty="0"/>
              <a:t>The Children's Society. “Supporting Young Carers | the Children’s Society.” </a:t>
            </a:r>
            <a:r>
              <a:rPr lang="en-GB" i="1" dirty="0" err="1"/>
              <a:t>Childrenssociety.org.uk</a:t>
            </a:r>
            <a:r>
              <a:rPr lang="en-GB" dirty="0"/>
              <a:t>, 2021, </a:t>
            </a:r>
            <a:r>
              <a:rPr lang="en-GB" dirty="0" err="1"/>
              <a:t>www.childrenssociety.org.uk</a:t>
            </a:r>
            <a:r>
              <a:rPr lang="en-GB" dirty="0"/>
              <a:t>/what-we-do/our-work/supporting-young-carers.</a:t>
            </a:r>
          </a:p>
          <a:p>
            <a:endParaRPr lang="en-US" dirty="0"/>
          </a:p>
        </p:txBody>
      </p:sp>
    </p:spTree>
    <p:extLst>
      <p:ext uri="{BB962C8B-B14F-4D97-AF65-F5344CB8AC3E}">
        <p14:creationId xmlns:p14="http://schemas.microsoft.com/office/powerpoint/2010/main" val="3170729539"/>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5314</TotalTime>
  <Words>1665</Words>
  <Application>Microsoft Macintosh PowerPoint</Application>
  <PresentationFormat>Widescreen</PresentationFormat>
  <Paragraphs>64</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Grandview Display</vt:lpstr>
      <vt:lpstr>DashVTI</vt:lpstr>
      <vt:lpstr>Psychology In Health And Social Care LCHS4010 Assignment 1 Sydney Mungoza  2437221 Shepard Ziko   </vt:lpstr>
      <vt:lpstr>Introduction To The Scenario </vt:lpstr>
      <vt:lpstr>Jenny’s Support Plan </vt:lpstr>
      <vt:lpstr>John Bowlby Attachment Theory</vt:lpstr>
      <vt:lpstr>Key Concepts Of Bowlby’s Attachment Theory</vt:lpstr>
      <vt:lpstr>Applying Bowlby’s Theory To Jenny </vt:lpstr>
      <vt:lpstr>Biological (nature) And Enviromental (nurture) Influences </vt:lpstr>
      <vt:lpstr>Impact On Jenny’s Development</vt:lpstr>
      <vt:lpstr>Support Strategies For Jenny </vt:lpstr>
      <vt:lpstr>Evaluation Of The Attachment Theory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Sydney Mungoza (2437221)</dc:creator>
  <cp:lastModifiedBy>Sydney Mungoza (2437221)</cp:lastModifiedBy>
  <cp:revision>2</cp:revision>
  <dcterms:created xsi:type="dcterms:W3CDTF">2026-03-12T14:22:03Z</dcterms:created>
  <dcterms:modified xsi:type="dcterms:W3CDTF">2026-03-16T06:56:53Z</dcterms:modified>
</cp:coreProperties>
</file>