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332" r:id="rId2"/>
    <p:sldId id="450" r:id="rId3"/>
    <p:sldId id="451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71" r:id="rId16"/>
    <p:sldId id="463" r:id="rId17"/>
    <p:sldId id="464" r:id="rId18"/>
    <p:sldId id="465" r:id="rId19"/>
    <p:sldId id="468" r:id="rId20"/>
    <p:sldId id="469" r:id="rId21"/>
    <p:sldId id="470" r:id="rId22"/>
  </p:sldIdLst>
  <p:sldSz cx="9144000" cy="6858000" type="screen4x3"/>
  <p:notesSz cx="6797675" cy="9926638"/>
  <p:custDataLst>
    <p:tags r:id="rId25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D210C8-E2E5-48EC-AF4A-5B036204ABB2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08B59DBA-828E-4234-B413-59AA793EE78D}">
      <dgm:prSet phldrT="[Text]" custT="1"/>
      <dgm:spPr/>
      <dgm:t>
        <a:bodyPr/>
        <a:lstStyle/>
        <a:p>
          <a:r>
            <a:rPr lang="en-US" sz="2000" dirty="0" smtClean="0">
              <a:cs typeface="Arial" charset="0"/>
            </a:rPr>
            <a:t>Pure tangible good</a:t>
          </a:r>
          <a:endParaRPr lang="en-GB" sz="2000" dirty="0"/>
        </a:p>
      </dgm:t>
    </dgm:pt>
    <dgm:pt modelId="{9A0AC4BE-B0CA-4209-B4C6-16D9A7F3D846}" type="parTrans" cxnId="{9F27DA6A-AAF8-474E-A949-B11FD18B836A}">
      <dgm:prSet/>
      <dgm:spPr/>
      <dgm:t>
        <a:bodyPr/>
        <a:lstStyle/>
        <a:p>
          <a:endParaRPr lang="en-GB"/>
        </a:p>
      </dgm:t>
    </dgm:pt>
    <dgm:pt modelId="{FA6B34F5-ED11-4256-8834-85F326AEC707}" type="sibTrans" cxnId="{9F27DA6A-AAF8-474E-A949-B11FD18B836A}">
      <dgm:prSet/>
      <dgm:spPr/>
      <dgm:t>
        <a:bodyPr/>
        <a:lstStyle/>
        <a:p>
          <a:endParaRPr lang="en-GB"/>
        </a:p>
      </dgm:t>
    </dgm:pt>
    <dgm:pt modelId="{5704B3BA-5A53-4E3F-8BF9-D135D795D371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Good with accompanying services</a:t>
          </a:r>
        </a:p>
      </dgm:t>
    </dgm:pt>
    <dgm:pt modelId="{C248018A-5C84-4F3E-A9F7-C001F34B0571}" type="parTrans" cxnId="{85B6CD56-02EC-4B0E-9543-F01514CEDE58}">
      <dgm:prSet/>
      <dgm:spPr/>
      <dgm:t>
        <a:bodyPr/>
        <a:lstStyle/>
        <a:p>
          <a:endParaRPr lang="en-GB"/>
        </a:p>
      </dgm:t>
    </dgm:pt>
    <dgm:pt modelId="{30A5FE9D-C837-4C9E-ACF1-CBFEF67580FC}" type="sibTrans" cxnId="{85B6CD56-02EC-4B0E-9543-F01514CEDE58}">
      <dgm:prSet/>
      <dgm:spPr/>
      <dgm:t>
        <a:bodyPr/>
        <a:lstStyle/>
        <a:p>
          <a:endParaRPr lang="en-GB"/>
        </a:p>
      </dgm:t>
    </dgm:pt>
    <dgm:pt modelId="{052833FC-B124-4909-92E5-ABDD8C95B09C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Hybrid</a:t>
          </a:r>
        </a:p>
      </dgm:t>
    </dgm:pt>
    <dgm:pt modelId="{3BDC484C-96C7-4A6C-8D5C-09330D8BA076}" type="parTrans" cxnId="{40A169A6-D548-45AB-B745-8BD553B98CEE}">
      <dgm:prSet/>
      <dgm:spPr/>
      <dgm:t>
        <a:bodyPr/>
        <a:lstStyle/>
        <a:p>
          <a:endParaRPr lang="en-GB"/>
        </a:p>
      </dgm:t>
    </dgm:pt>
    <dgm:pt modelId="{A24AA704-E0BE-407A-BBF8-0ECE7C953CF4}" type="sibTrans" cxnId="{40A169A6-D548-45AB-B745-8BD553B98CEE}">
      <dgm:prSet/>
      <dgm:spPr/>
      <dgm:t>
        <a:bodyPr/>
        <a:lstStyle/>
        <a:p>
          <a:endParaRPr lang="en-GB"/>
        </a:p>
      </dgm:t>
    </dgm:pt>
    <dgm:pt modelId="{00364D97-287D-4DAA-95C8-64092B86801E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Service with accompanying goods</a:t>
          </a:r>
        </a:p>
      </dgm:t>
    </dgm:pt>
    <dgm:pt modelId="{879C924B-E796-44E7-BC07-4CA85598A568}" type="parTrans" cxnId="{8272AC9E-FEF8-4189-A4B6-3597C6D8D1FB}">
      <dgm:prSet/>
      <dgm:spPr/>
      <dgm:t>
        <a:bodyPr/>
        <a:lstStyle/>
        <a:p>
          <a:endParaRPr lang="en-GB"/>
        </a:p>
      </dgm:t>
    </dgm:pt>
    <dgm:pt modelId="{4803DF3D-F6F8-4AB2-A519-CFA16D0BDA0F}" type="sibTrans" cxnId="{8272AC9E-FEF8-4189-A4B6-3597C6D8D1FB}">
      <dgm:prSet/>
      <dgm:spPr/>
      <dgm:t>
        <a:bodyPr/>
        <a:lstStyle/>
        <a:p>
          <a:endParaRPr lang="en-GB"/>
        </a:p>
      </dgm:t>
    </dgm:pt>
    <dgm:pt modelId="{CE34D097-55E9-460C-8EA5-1920581BA7E5}">
      <dgm:prSet custT="1"/>
      <dgm:spPr/>
      <dgm:t>
        <a:bodyPr/>
        <a:lstStyle/>
        <a:p>
          <a:r>
            <a:rPr lang="en-US" sz="2000" dirty="0" smtClean="0">
              <a:cs typeface="Arial" charset="0"/>
            </a:rPr>
            <a:t>Pure service</a:t>
          </a:r>
        </a:p>
      </dgm:t>
    </dgm:pt>
    <dgm:pt modelId="{78FF4E0F-7BDC-4CC0-A1B3-58033EFD4213}" type="parTrans" cxnId="{5D53DB66-2BA3-466F-9E61-A0F3EA8BBD46}">
      <dgm:prSet/>
      <dgm:spPr/>
      <dgm:t>
        <a:bodyPr/>
        <a:lstStyle/>
        <a:p>
          <a:endParaRPr lang="en-GB"/>
        </a:p>
      </dgm:t>
    </dgm:pt>
    <dgm:pt modelId="{67D67581-C822-47F7-A8A2-48DE0C956C5F}" type="sibTrans" cxnId="{5D53DB66-2BA3-466F-9E61-A0F3EA8BBD46}">
      <dgm:prSet/>
      <dgm:spPr/>
      <dgm:t>
        <a:bodyPr/>
        <a:lstStyle/>
        <a:p>
          <a:endParaRPr lang="en-GB"/>
        </a:p>
      </dgm:t>
    </dgm:pt>
    <dgm:pt modelId="{5FE975E9-C06B-4102-854A-BA4FD4CA80CD}" type="pres">
      <dgm:prSet presAssocID="{F7D210C8-E2E5-48EC-AF4A-5B036204ABB2}" presName="arrowDiagram" presStyleCnt="0">
        <dgm:presLayoutVars>
          <dgm:chMax val="5"/>
          <dgm:dir/>
          <dgm:resizeHandles val="exact"/>
        </dgm:presLayoutVars>
      </dgm:prSet>
      <dgm:spPr/>
    </dgm:pt>
    <dgm:pt modelId="{626D9668-8D38-4D0D-B1B8-049BAC40F06C}" type="pres">
      <dgm:prSet presAssocID="{F7D210C8-E2E5-48EC-AF4A-5B036204ABB2}" presName="arrow" presStyleLbl="bgShp" presStyleIdx="0" presStyleCnt="1"/>
      <dgm:spPr/>
    </dgm:pt>
    <dgm:pt modelId="{2158E64E-1A2B-46B1-AE2A-EA2EE520EED4}" type="pres">
      <dgm:prSet presAssocID="{F7D210C8-E2E5-48EC-AF4A-5B036204ABB2}" presName="arrowDiagram5" presStyleCnt="0"/>
      <dgm:spPr/>
    </dgm:pt>
    <dgm:pt modelId="{269856EA-9525-4F12-9DA0-AD291945289C}" type="pres">
      <dgm:prSet presAssocID="{08B59DBA-828E-4234-B413-59AA793EE78D}" presName="bullet5a" presStyleLbl="node1" presStyleIdx="0" presStyleCnt="5"/>
      <dgm:spPr/>
    </dgm:pt>
    <dgm:pt modelId="{276C3AC6-2BF4-4FE8-B2B7-4A7C98F18E92}" type="pres">
      <dgm:prSet presAssocID="{08B59DBA-828E-4234-B413-59AA793EE78D}" presName="textBox5a" presStyleLbl="revTx" presStyleIdx="0" presStyleCnt="5" custScaleX="160160" custScaleY="9242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216CA0-9443-4E5A-97CD-2797B7ABDD6A}" type="pres">
      <dgm:prSet presAssocID="{5704B3BA-5A53-4E3F-8BF9-D135D795D371}" presName="bullet5b" presStyleLbl="node1" presStyleIdx="1" presStyleCnt="5"/>
      <dgm:spPr/>
    </dgm:pt>
    <dgm:pt modelId="{26949362-FACA-443E-BDFB-5A3241489CE8}" type="pres">
      <dgm:prSet presAssocID="{5704B3BA-5A53-4E3F-8BF9-D135D795D371}" presName="textBox5b" presStyleLbl="revTx" presStyleIdx="1" presStyleCnt="5" custScaleX="176196" custScaleY="92423" custLinFactNeighborX="44718" custLinFactNeighborY="150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23676F-E176-42E3-A7A9-B7E254A022BB}" type="pres">
      <dgm:prSet presAssocID="{052833FC-B124-4909-92E5-ABDD8C95B09C}" presName="bullet5c" presStyleLbl="node1" presStyleIdx="2" presStyleCnt="5"/>
      <dgm:spPr/>
    </dgm:pt>
    <dgm:pt modelId="{D1E3DBC6-2E40-4E27-9C9E-1C5C3E475A26}" type="pres">
      <dgm:prSet presAssocID="{052833FC-B124-4909-92E5-ABDD8C95B09C}" presName="textBox5c" presStyleLbl="revTx" presStyleIdx="2" presStyleCnt="5" custScaleY="32215" custLinFactNeighborX="1927" custLinFactNeighborY="-2709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375FD7-7616-4301-AF46-63AE08D7A38B}" type="pres">
      <dgm:prSet presAssocID="{00364D97-287D-4DAA-95C8-64092B86801E}" presName="bullet5d" presStyleLbl="node1" presStyleIdx="3" presStyleCnt="5"/>
      <dgm:spPr/>
    </dgm:pt>
    <dgm:pt modelId="{0F109533-85C5-449C-B15B-BA6513FF7D26}" type="pres">
      <dgm:prSet presAssocID="{00364D97-287D-4DAA-95C8-64092B86801E}" presName="textBox5d" presStyleLbl="revTx" presStyleIdx="3" presStyleCnt="5" custScaleX="137306" custScaleY="8479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4851227-96EC-4800-B041-3F8EAE18210C}" type="pres">
      <dgm:prSet presAssocID="{CE34D097-55E9-460C-8EA5-1920581BA7E5}" presName="bullet5e" presStyleLbl="node1" presStyleIdx="4" presStyleCnt="5"/>
      <dgm:spPr/>
    </dgm:pt>
    <dgm:pt modelId="{B97D4124-2FEF-4F2B-9E8D-FF98F3E22F51}" type="pres">
      <dgm:prSet presAssocID="{CE34D097-55E9-460C-8EA5-1920581BA7E5}" presName="textBox5e" presStyleLbl="revTx" presStyleIdx="4" presStyleCnt="5" custScaleY="9242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0A169A6-D548-45AB-B745-8BD553B98CEE}" srcId="{F7D210C8-E2E5-48EC-AF4A-5B036204ABB2}" destId="{052833FC-B124-4909-92E5-ABDD8C95B09C}" srcOrd="2" destOrd="0" parTransId="{3BDC484C-96C7-4A6C-8D5C-09330D8BA076}" sibTransId="{A24AA704-E0BE-407A-BBF8-0ECE7C953CF4}"/>
    <dgm:cxn modelId="{8272AC9E-FEF8-4189-A4B6-3597C6D8D1FB}" srcId="{F7D210C8-E2E5-48EC-AF4A-5B036204ABB2}" destId="{00364D97-287D-4DAA-95C8-64092B86801E}" srcOrd="3" destOrd="0" parTransId="{879C924B-E796-44E7-BC07-4CA85598A568}" sibTransId="{4803DF3D-F6F8-4AB2-A519-CFA16D0BDA0F}"/>
    <dgm:cxn modelId="{90B96491-7AE1-4DFB-AE8E-6C09B442B955}" type="presOf" srcId="{F7D210C8-E2E5-48EC-AF4A-5B036204ABB2}" destId="{5FE975E9-C06B-4102-854A-BA4FD4CA80CD}" srcOrd="0" destOrd="0" presId="urn:microsoft.com/office/officeart/2005/8/layout/arrow2"/>
    <dgm:cxn modelId="{E25DD6C9-8E8A-4692-A232-A54162667CFD}" type="presOf" srcId="{08B59DBA-828E-4234-B413-59AA793EE78D}" destId="{276C3AC6-2BF4-4FE8-B2B7-4A7C98F18E92}" srcOrd="0" destOrd="0" presId="urn:microsoft.com/office/officeart/2005/8/layout/arrow2"/>
    <dgm:cxn modelId="{9F27DA6A-AAF8-474E-A949-B11FD18B836A}" srcId="{F7D210C8-E2E5-48EC-AF4A-5B036204ABB2}" destId="{08B59DBA-828E-4234-B413-59AA793EE78D}" srcOrd="0" destOrd="0" parTransId="{9A0AC4BE-B0CA-4209-B4C6-16D9A7F3D846}" sibTransId="{FA6B34F5-ED11-4256-8834-85F326AEC707}"/>
    <dgm:cxn modelId="{5540A176-88D0-4668-BCF6-A28B4C742A02}" type="presOf" srcId="{5704B3BA-5A53-4E3F-8BF9-D135D795D371}" destId="{26949362-FACA-443E-BDFB-5A3241489CE8}" srcOrd="0" destOrd="0" presId="urn:microsoft.com/office/officeart/2005/8/layout/arrow2"/>
    <dgm:cxn modelId="{C4E6CC82-6D33-42F4-92AB-36671F31EBE8}" type="presOf" srcId="{CE34D097-55E9-460C-8EA5-1920581BA7E5}" destId="{B97D4124-2FEF-4F2B-9E8D-FF98F3E22F51}" srcOrd="0" destOrd="0" presId="urn:microsoft.com/office/officeart/2005/8/layout/arrow2"/>
    <dgm:cxn modelId="{5D53DB66-2BA3-466F-9E61-A0F3EA8BBD46}" srcId="{F7D210C8-E2E5-48EC-AF4A-5B036204ABB2}" destId="{CE34D097-55E9-460C-8EA5-1920581BA7E5}" srcOrd="4" destOrd="0" parTransId="{78FF4E0F-7BDC-4CC0-A1B3-58033EFD4213}" sibTransId="{67D67581-C822-47F7-A8A2-48DE0C956C5F}"/>
    <dgm:cxn modelId="{85B6CD56-02EC-4B0E-9543-F01514CEDE58}" srcId="{F7D210C8-E2E5-48EC-AF4A-5B036204ABB2}" destId="{5704B3BA-5A53-4E3F-8BF9-D135D795D371}" srcOrd="1" destOrd="0" parTransId="{C248018A-5C84-4F3E-A9F7-C001F34B0571}" sibTransId="{30A5FE9D-C837-4C9E-ACF1-CBFEF67580FC}"/>
    <dgm:cxn modelId="{6257F289-CEB3-4E61-966F-17F8887092F2}" type="presOf" srcId="{052833FC-B124-4909-92E5-ABDD8C95B09C}" destId="{D1E3DBC6-2E40-4E27-9C9E-1C5C3E475A26}" srcOrd="0" destOrd="0" presId="urn:microsoft.com/office/officeart/2005/8/layout/arrow2"/>
    <dgm:cxn modelId="{615C56E5-30E2-45DA-8616-AB688BE7ECD0}" type="presOf" srcId="{00364D97-287D-4DAA-95C8-64092B86801E}" destId="{0F109533-85C5-449C-B15B-BA6513FF7D26}" srcOrd="0" destOrd="0" presId="urn:microsoft.com/office/officeart/2005/8/layout/arrow2"/>
    <dgm:cxn modelId="{747C62A2-E193-4E7E-BD54-ACB5EBACCB11}" type="presParOf" srcId="{5FE975E9-C06B-4102-854A-BA4FD4CA80CD}" destId="{626D9668-8D38-4D0D-B1B8-049BAC40F06C}" srcOrd="0" destOrd="0" presId="urn:microsoft.com/office/officeart/2005/8/layout/arrow2"/>
    <dgm:cxn modelId="{688CC4D5-40F3-4FD0-B615-4AE8F1C52225}" type="presParOf" srcId="{5FE975E9-C06B-4102-854A-BA4FD4CA80CD}" destId="{2158E64E-1A2B-46B1-AE2A-EA2EE520EED4}" srcOrd="1" destOrd="0" presId="urn:microsoft.com/office/officeart/2005/8/layout/arrow2"/>
    <dgm:cxn modelId="{7356CF27-6747-46B3-9862-3BF9FEF1C733}" type="presParOf" srcId="{2158E64E-1A2B-46B1-AE2A-EA2EE520EED4}" destId="{269856EA-9525-4F12-9DA0-AD291945289C}" srcOrd="0" destOrd="0" presId="urn:microsoft.com/office/officeart/2005/8/layout/arrow2"/>
    <dgm:cxn modelId="{94741F2A-7D38-4020-A4F3-1884FB14A31F}" type="presParOf" srcId="{2158E64E-1A2B-46B1-AE2A-EA2EE520EED4}" destId="{276C3AC6-2BF4-4FE8-B2B7-4A7C98F18E92}" srcOrd="1" destOrd="0" presId="urn:microsoft.com/office/officeart/2005/8/layout/arrow2"/>
    <dgm:cxn modelId="{45EEF760-F273-4D0B-88FC-66E696F4AD7F}" type="presParOf" srcId="{2158E64E-1A2B-46B1-AE2A-EA2EE520EED4}" destId="{BF216CA0-9443-4E5A-97CD-2797B7ABDD6A}" srcOrd="2" destOrd="0" presId="urn:microsoft.com/office/officeart/2005/8/layout/arrow2"/>
    <dgm:cxn modelId="{AF34B298-AA80-4DA2-9CD2-322D245D5548}" type="presParOf" srcId="{2158E64E-1A2B-46B1-AE2A-EA2EE520EED4}" destId="{26949362-FACA-443E-BDFB-5A3241489CE8}" srcOrd="3" destOrd="0" presId="urn:microsoft.com/office/officeart/2005/8/layout/arrow2"/>
    <dgm:cxn modelId="{DE501AA3-7552-4BCA-9C57-7C767456ABB0}" type="presParOf" srcId="{2158E64E-1A2B-46B1-AE2A-EA2EE520EED4}" destId="{7823676F-E176-42E3-A7A9-B7E254A022BB}" srcOrd="4" destOrd="0" presId="urn:microsoft.com/office/officeart/2005/8/layout/arrow2"/>
    <dgm:cxn modelId="{C1A72629-C857-4ABB-8CE8-60A7FDEBE0B1}" type="presParOf" srcId="{2158E64E-1A2B-46B1-AE2A-EA2EE520EED4}" destId="{D1E3DBC6-2E40-4E27-9C9E-1C5C3E475A26}" srcOrd="5" destOrd="0" presId="urn:microsoft.com/office/officeart/2005/8/layout/arrow2"/>
    <dgm:cxn modelId="{963697B4-C155-47B6-8935-42D2A42587CD}" type="presParOf" srcId="{2158E64E-1A2B-46B1-AE2A-EA2EE520EED4}" destId="{4F375FD7-7616-4301-AF46-63AE08D7A38B}" srcOrd="6" destOrd="0" presId="urn:microsoft.com/office/officeart/2005/8/layout/arrow2"/>
    <dgm:cxn modelId="{41C1E385-036E-4395-8046-D72EFDC86C9E}" type="presParOf" srcId="{2158E64E-1A2B-46B1-AE2A-EA2EE520EED4}" destId="{0F109533-85C5-449C-B15B-BA6513FF7D26}" srcOrd="7" destOrd="0" presId="urn:microsoft.com/office/officeart/2005/8/layout/arrow2"/>
    <dgm:cxn modelId="{EF78DB84-2D7E-448D-AE27-6CAB4D60A52C}" type="presParOf" srcId="{2158E64E-1A2B-46B1-AE2A-EA2EE520EED4}" destId="{44851227-96EC-4800-B041-3F8EAE18210C}" srcOrd="8" destOrd="0" presId="urn:microsoft.com/office/officeart/2005/8/layout/arrow2"/>
    <dgm:cxn modelId="{567EFB61-1764-4EBD-9971-2CE1BE457DD9}" type="presParOf" srcId="{2158E64E-1A2B-46B1-AE2A-EA2EE520EED4}" destId="{B97D4124-2FEF-4F2B-9E8D-FF98F3E22F51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A6C5B2-629E-4A0B-8AA7-DEE121A713A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5FEC0D-38F1-41AB-91C7-D46E8A985C01}">
      <dgm:prSet phldrT="[Text]"/>
      <dgm:spPr/>
      <dgm:t>
        <a:bodyPr/>
        <a:lstStyle/>
        <a:p>
          <a:r>
            <a:rPr lang="en-US" dirty="0" smtClean="0"/>
            <a:t>Marketing Mix</a:t>
          </a:r>
          <a:endParaRPr lang="en-GB" dirty="0"/>
        </a:p>
      </dgm:t>
    </dgm:pt>
    <dgm:pt modelId="{E9561073-02BB-4F49-9882-08BF01DD4BD9}" type="parTrans" cxnId="{55C605F9-0851-48B2-B3F0-8008C6986D4C}">
      <dgm:prSet/>
      <dgm:spPr/>
      <dgm:t>
        <a:bodyPr/>
        <a:lstStyle/>
        <a:p>
          <a:endParaRPr lang="en-GB"/>
        </a:p>
      </dgm:t>
    </dgm:pt>
    <dgm:pt modelId="{6F181F84-E68F-4457-A431-39B323B20D79}" type="sibTrans" cxnId="{55C605F9-0851-48B2-B3F0-8008C6986D4C}">
      <dgm:prSet/>
      <dgm:spPr/>
      <dgm:t>
        <a:bodyPr/>
        <a:lstStyle/>
        <a:p>
          <a:endParaRPr lang="en-GB"/>
        </a:p>
      </dgm:t>
    </dgm:pt>
    <dgm:pt modelId="{5EC2D4ED-0E5B-4213-88F0-7CBFA6FDE802}">
      <dgm:prSet phldrT="[Text]"/>
      <dgm:spPr/>
      <dgm:t>
        <a:bodyPr/>
        <a:lstStyle/>
        <a:p>
          <a:r>
            <a:rPr lang="en-US" dirty="0" smtClean="0"/>
            <a:t>Product</a:t>
          </a:r>
          <a:endParaRPr lang="en-GB" dirty="0"/>
        </a:p>
      </dgm:t>
    </dgm:pt>
    <dgm:pt modelId="{A05DEA10-F16E-4AEC-9A76-1BB1E24E96F0}" type="parTrans" cxnId="{C79D803C-D6E4-41A2-B618-3EA3D0F7C400}">
      <dgm:prSet/>
      <dgm:spPr/>
      <dgm:t>
        <a:bodyPr/>
        <a:lstStyle/>
        <a:p>
          <a:endParaRPr lang="en-GB"/>
        </a:p>
      </dgm:t>
    </dgm:pt>
    <dgm:pt modelId="{FEF412C8-751F-4D92-80DF-D634365FC65B}" type="sibTrans" cxnId="{C79D803C-D6E4-41A2-B618-3EA3D0F7C400}">
      <dgm:prSet/>
      <dgm:spPr/>
      <dgm:t>
        <a:bodyPr/>
        <a:lstStyle/>
        <a:p>
          <a:endParaRPr lang="en-GB"/>
        </a:p>
      </dgm:t>
    </dgm:pt>
    <dgm:pt modelId="{F9BF527B-5CD7-4F2F-9370-3A51E91FC400}">
      <dgm:prSet phldrT="[Text]"/>
      <dgm:spPr/>
      <dgm:t>
        <a:bodyPr/>
        <a:lstStyle/>
        <a:p>
          <a:r>
            <a:rPr lang="en-US" dirty="0" smtClean="0"/>
            <a:t>Price</a:t>
          </a:r>
          <a:endParaRPr lang="en-GB" dirty="0"/>
        </a:p>
      </dgm:t>
    </dgm:pt>
    <dgm:pt modelId="{AED5FD10-6589-4608-AFA2-534DC42E0FA6}" type="parTrans" cxnId="{C6589C9E-525D-4A70-B128-44331EEC359F}">
      <dgm:prSet/>
      <dgm:spPr/>
      <dgm:t>
        <a:bodyPr/>
        <a:lstStyle/>
        <a:p>
          <a:endParaRPr lang="en-GB"/>
        </a:p>
      </dgm:t>
    </dgm:pt>
    <dgm:pt modelId="{2A1BA552-A0AA-4652-A27B-BABF3313B3D2}" type="sibTrans" cxnId="{C6589C9E-525D-4A70-B128-44331EEC359F}">
      <dgm:prSet/>
      <dgm:spPr/>
      <dgm:t>
        <a:bodyPr/>
        <a:lstStyle/>
        <a:p>
          <a:endParaRPr lang="en-GB"/>
        </a:p>
      </dgm:t>
    </dgm:pt>
    <dgm:pt modelId="{4E42A517-4595-41A3-AA6A-B91B435980BC}">
      <dgm:prSet phldrT="[Text]"/>
      <dgm:spPr/>
      <dgm:t>
        <a:bodyPr/>
        <a:lstStyle/>
        <a:p>
          <a:r>
            <a:rPr lang="en-US" dirty="0" smtClean="0"/>
            <a:t>Place</a:t>
          </a:r>
          <a:endParaRPr lang="en-GB" dirty="0"/>
        </a:p>
      </dgm:t>
    </dgm:pt>
    <dgm:pt modelId="{7FC27BAA-0BF7-4A3E-8500-065D2D721314}" type="parTrans" cxnId="{6D701F16-5E15-4AD8-B61F-3E972D09CE0C}">
      <dgm:prSet/>
      <dgm:spPr/>
      <dgm:t>
        <a:bodyPr/>
        <a:lstStyle/>
        <a:p>
          <a:endParaRPr lang="en-GB"/>
        </a:p>
      </dgm:t>
    </dgm:pt>
    <dgm:pt modelId="{1E448570-77FC-4B8F-AC5B-7559E10AAB63}" type="sibTrans" cxnId="{6D701F16-5E15-4AD8-B61F-3E972D09CE0C}">
      <dgm:prSet/>
      <dgm:spPr/>
      <dgm:t>
        <a:bodyPr/>
        <a:lstStyle/>
        <a:p>
          <a:endParaRPr lang="en-GB"/>
        </a:p>
      </dgm:t>
    </dgm:pt>
    <dgm:pt modelId="{8AA6BB2A-7CA5-40FD-A3CE-209CB2C3360A}">
      <dgm:prSet phldrT="[Text]"/>
      <dgm:spPr/>
      <dgm:t>
        <a:bodyPr/>
        <a:lstStyle/>
        <a:p>
          <a:r>
            <a:rPr lang="en-US" dirty="0" smtClean="0"/>
            <a:t>Promotion</a:t>
          </a:r>
          <a:endParaRPr lang="en-GB" dirty="0"/>
        </a:p>
      </dgm:t>
    </dgm:pt>
    <dgm:pt modelId="{C7975981-BD5A-4A71-9FFD-F3F3719C8B2A}" type="parTrans" cxnId="{D7AC2061-047D-4D2C-B7AB-BE6813CCBC6E}">
      <dgm:prSet/>
      <dgm:spPr/>
      <dgm:t>
        <a:bodyPr/>
        <a:lstStyle/>
        <a:p>
          <a:endParaRPr lang="en-GB"/>
        </a:p>
      </dgm:t>
    </dgm:pt>
    <dgm:pt modelId="{68B53532-E7C4-47AB-BE9E-4A494C890C80}" type="sibTrans" cxnId="{D7AC2061-047D-4D2C-B7AB-BE6813CCBC6E}">
      <dgm:prSet/>
      <dgm:spPr/>
      <dgm:t>
        <a:bodyPr/>
        <a:lstStyle/>
        <a:p>
          <a:endParaRPr lang="en-GB"/>
        </a:p>
      </dgm:t>
    </dgm:pt>
    <dgm:pt modelId="{FD0A56E1-9D53-44CF-8FB5-1AE107ED2981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People</a:t>
          </a:r>
          <a:endParaRPr lang="en-GB" dirty="0"/>
        </a:p>
      </dgm:t>
    </dgm:pt>
    <dgm:pt modelId="{E269D2F8-9DF0-4AAD-8EF1-26F96AD62E2F}" type="parTrans" cxnId="{E34F4622-FA8F-4A25-B131-51DEDF22BB45}">
      <dgm:prSet/>
      <dgm:spPr/>
      <dgm:t>
        <a:bodyPr/>
        <a:lstStyle/>
        <a:p>
          <a:endParaRPr lang="en-GB"/>
        </a:p>
      </dgm:t>
    </dgm:pt>
    <dgm:pt modelId="{28F70832-B52F-4F4D-ADC9-640FB310437C}" type="sibTrans" cxnId="{E34F4622-FA8F-4A25-B131-51DEDF22BB45}">
      <dgm:prSet/>
      <dgm:spPr/>
      <dgm:t>
        <a:bodyPr/>
        <a:lstStyle/>
        <a:p>
          <a:endParaRPr lang="en-GB"/>
        </a:p>
      </dgm:t>
    </dgm:pt>
    <dgm:pt modelId="{7D7F69D2-6B02-416D-AB5A-634C500A088F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Process</a:t>
          </a:r>
          <a:endParaRPr lang="en-GB" dirty="0"/>
        </a:p>
      </dgm:t>
    </dgm:pt>
    <dgm:pt modelId="{38A4FA18-E098-4260-B8D2-25180EE1948B}" type="parTrans" cxnId="{BE2C90EA-50E8-415F-BBA8-9AC688121D83}">
      <dgm:prSet/>
      <dgm:spPr/>
      <dgm:t>
        <a:bodyPr/>
        <a:lstStyle/>
        <a:p>
          <a:endParaRPr lang="en-GB"/>
        </a:p>
      </dgm:t>
    </dgm:pt>
    <dgm:pt modelId="{B700A735-D8FF-4CB3-B5C3-BAB1A0DBD7CE}" type="sibTrans" cxnId="{BE2C90EA-50E8-415F-BBA8-9AC688121D83}">
      <dgm:prSet/>
      <dgm:spPr/>
      <dgm:t>
        <a:bodyPr/>
        <a:lstStyle/>
        <a:p>
          <a:endParaRPr lang="en-GB"/>
        </a:p>
      </dgm:t>
    </dgm:pt>
    <dgm:pt modelId="{CAD29959-62FD-4652-9EAE-E5C554618A9B}">
      <dgm:prSet phldrT="[Text]"/>
      <dgm:spPr>
        <a:solidFill>
          <a:schemeClr val="accent3"/>
        </a:solidFill>
      </dgm:spPr>
      <dgm:t>
        <a:bodyPr/>
        <a:lstStyle/>
        <a:p>
          <a:r>
            <a:rPr lang="en-US" dirty="0" smtClean="0"/>
            <a:t>Physical Evidence</a:t>
          </a:r>
          <a:endParaRPr lang="en-GB" dirty="0"/>
        </a:p>
      </dgm:t>
    </dgm:pt>
    <dgm:pt modelId="{51ADED25-C633-4D8F-90E2-EF709C6EF923}" type="parTrans" cxnId="{C884F7AF-C821-4536-9488-E849669DA1E5}">
      <dgm:prSet/>
      <dgm:spPr/>
      <dgm:t>
        <a:bodyPr/>
        <a:lstStyle/>
        <a:p>
          <a:endParaRPr lang="en-GB"/>
        </a:p>
      </dgm:t>
    </dgm:pt>
    <dgm:pt modelId="{291C957C-2884-4389-AD74-2296D28E2EAB}" type="sibTrans" cxnId="{C884F7AF-C821-4536-9488-E849669DA1E5}">
      <dgm:prSet/>
      <dgm:spPr/>
      <dgm:t>
        <a:bodyPr/>
        <a:lstStyle/>
        <a:p>
          <a:endParaRPr lang="en-GB"/>
        </a:p>
      </dgm:t>
    </dgm:pt>
    <dgm:pt modelId="{7BA6A457-E8F6-4DA9-B7C2-4DFC10F77CCA}" type="pres">
      <dgm:prSet presAssocID="{40A6C5B2-629E-4A0B-8AA7-DEE121A713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1B17A23-BAEF-44EF-ACB8-D91B4A21FC12}" type="pres">
      <dgm:prSet presAssocID="{645FEC0D-38F1-41AB-91C7-D46E8A985C01}" presName="centerShape" presStyleLbl="node0" presStyleIdx="0" presStyleCnt="1"/>
      <dgm:spPr/>
      <dgm:t>
        <a:bodyPr/>
        <a:lstStyle/>
        <a:p>
          <a:endParaRPr lang="en-GB"/>
        </a:p>
      </dgm:t>
    </dgm:pt>
    <dgm:pt modelId="{9E600B15-D117-447B-B97F-D2308AA35060}" type="pres">
      <dgm:prSet presAssocID="{A05DEA10-F16E-4AEC-9A76-1BB1E24E96F0}" presName="Name9" presStyleLbl="parChTrans1D2" presStyleIdx="0" presStyleCnt="7"/>
      <dgm:spPr/>
      <dgm:t>
        <a:bodyPr/>
        <a:lstStyle/>
        <a:p>
          <a:endParaRPr lang="en-GB"/>
        </a:p>
      </dgm:t>
    </dgm:pt>
    <dgm:pt modelId="{B95693BE-9E65-41C2-BDCB-1059A2F2B839}" type="pres">
      <dgm:prSet presAssocID="{A05DEA10-F16E-4AEC-9A76-1BB1E24E96F0}" presName="connTx" presStyleLbl="parChTrans1D2" presStyleIdx="0" presStyleCnt="7"/>
      <dgm:spPr/>
      <dgm:t>
        <a:bodyPr/>
        <a:lstStyle/>
        <a:p>
          <a:endParaRPr lang="en-GB"/>
        </a:p>
      </dgm:t>
    </dgm:pt>
    <dgm:pt modelId="{5F286948-641D-4506-8ACB-D019CC37CC07}" type="pres">
      <dgm:prSet presAssocID="{5EC2D4ED-0E5B-4213-88F0-7CBFA6FDE80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C5526B-4256-4B06-A0CF-7ED0C4B24176}" type="pres">
      <dgm:prSet presAssocID="{AED5FD10-6589-4608-AFA2-534DC42E0FA6}" presName="Name9" presStyleLbl="parChTrans1D2" presStyleIdx="1" presStyleCnt="7"/>
      <dgm:spPr/>
      <dgm:t>
        <a:bodyPr/>
        <a:lstStyle/>
        <a:p>
          <a:endParaRPr lang="en-GB"/>
        </a:p>
      </dgm:t>
    </dgm:pt>
    <dgm:pt modelId="{78D85B33-55AD-452C-BD9E-11A0BA6630A2}" type="pres">
      <dgm:prSet presAssocID="{AED5FD10-6589-4608-AFA2-534DC42E0FA6}" presName="connTx" presStyleLbl="parChTrans1D2" presStyleIdx="1" presStyleCnt="7"/>
      <dgm:spPr/>
      <dgm:t>
        <a:bodyPr/>
        <a:lstStyle/>
        <a:p>
          <a:endParaRPr lang="en-GB"/>
        </a:p>
      </dgm:t>
    </dgm:pt>
    <dgm:pt modelId="{55ACBC71-0FD6-42A3-95D3-4FB1256CA56D}" type="pres">
      <dgm:prSet presAssocID="{F9BF527B-5CD7-4F2F-9370-3A51E91FC400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3A2D58-0FA6-4574-8D12-F275B411899D}" type="pres">
      <dgm:prSet presAssocID="{7FC27BAA-0BF7-4A3E-8500-065D2D721314}" presName="Name9" presStyleLbl="parChTrans1D2" presStyleIdx="2" presStyleCnt="7"/>
      <dgm:spPr/>
      <dgm:t>
        <a:bodyPr/>
        <a:lstStyle/>
        <a:p>
          <a:endParaRPr lang="en-GB"/>
        </a:p>
      </dgm:t>
    </dgm:pt>
    <dgm:pt modelId="{1B56086A-6088-4DD5-B0A7-608C17DECD9A}" type="pres">
      <dgm:prSet presAssocID="{7FC27BAA-0BF7-4A3E-8500-065D2D721314}" presName="connTx" presStyleLbl="parChTrans1D2" presStyleIdx="2" presStyleCnt="7"/>
      <dgm:spPr/>
      <dgm:t>
        <a:bodyPr/>
        <a:lstStyle/>
        <a:p>
          <a:endParaRPr lang="en-GB"/>
        </a:p>
      </dgm:t>
    </dgm:pt>
    <dgm:pt modelId="{F0E369E4-7B6A-4423-A4D5-ABB58481A3A2}" type="pres">
      <dgm:prSet presAssocID="{4E42A517-4595-41A3-AA6A-B91B435980BC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648487-6FB2-4166-B5B7-759F1FDB996C}" type="pres">
      <dgm:prSet presAssocID="{C7975981-BD5A-4A71-9FFD-F3F3719C8B2A}" presName="Name9" presStyleLbl="parChTrans1D2" presStyleIdx="3" presStyleCnt="7"/>
      <dgm:spPr/>
      <dgm:t>
        <a:bodyPr/>
        <a:lstStyle/>
        <a:p>
          <a:endParaRPr lang="en-GB"/>
        </a:p>
      </dgm:t>
    </dgm:pt>
    <dgm:pt modelId="{DFB7E9E7-9304-461F-9A7E-0BE3AA2B1998}" type="pres">
      <dgm:prSet presAssocID="{C7975981-BD5A-4A71-9FFD-F3F3719C8B2A}" presName="connTx" presStyleLbl="parChTrans1D2" presStyleIdx="3" presStyleCnt="7"/>
      <dgm:spPr/>
      <dgm:t>
        <a:bodyPr/>
        <a:lstStyle/>
        <a:p>
          <a:endParaRPr lang="en-GB"/>
        </a:p>
      </dgm:t>
    </dgm:pt>
    <dgm:pt modelId="{77B0CA03-4E9E-4FAA-8867-98683742F9C8}" type="pres">
      <dgm:prSet presAssocID="{8AA6BB2A-7CA5-40FD-A3CE-209CB2C3360A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C8F928-A75B-4EA5-9C33-885655B0400E}" type="pres">
      <dgm:prSet presAssocID="{E269D2F8-9DF0-4AAD-8EF1-26F96AD62E2F}" presName="Name9" presStyleLbl="parChTrans1D2" presStyleIdx="4" presStyleCnt="7"/>
      <dgm:spPr/>
      <dgm:t>
        <a:bodyPr/>
        <a:lstStyle/>
        <a:p>
          <a:endParaRPr lang="en-GB"/>
        </a:p>
      </dgm:t>
    </dgm:pt>
    <dgm:pt modelId="{D1F42029-8BFC-4718-89E0-9BFC3F6FC4BA}" type="pres">
      <dgm:prSet presAssocID="{E269D2F8-9DF0-4AAD-8EF1-26F96AD62E2F}" presName="connTx" presStyleLbl="parChTrans1D2" presStyleIdx="4" presStyleCnt="7"/>
      <dgm:spPr/>
      <dgm:t>
        <a:bodyPr/>
        <a:lstStyle/>
        <a:p>
          <a:endParaRPr lang="en-GB"/>
        </a:p>
      </dgm:t>
    </dgm:pt>
    <dgm:pt modelId="{90D2FCE2-8DAE-4CB0-86C5-BDA41EF0004E}" type="pres">
      <dgm:prSet presAssocID="{FD0A56E1-9D53-44CF-8FB5-1AE107ED298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6B1F7C-E951-4D85-981A-E7DDDB87C30C}" type="pres">
      <dgm:prSet presAssocID="{38A4FA18-E098-4260-B8D2-25180EE1948B}" presName="Name9" presStyleLbl="parChTrans1D2" presStyleIdx="5" presStyleCnt="7"/>
      <dgm:spPr/>
      <dgm:t>
        <a:bodyPr/>
        <a:lstStyle/>
        <a:p>
          <a:endParaRPr lang="en-GB"/>
        </a:p>
      </dgm:t>
    </dgm:pt>
    <dgm:pt modelId="{6FB1F767-1E41-40C5-BC27-35C8AACF6940}" type="pres">
      <dgm:prSet presAssocID="{38A4FA18-E098-4260-B8D2-25180EE1948B}" presName="connTx" presStyleLbl="parChTrans1D2" presStyleIdx="5" presStyleCnt="7"/>
      <dgm:spPr/>
      <dgm:t>
        <a:bodyPr/>
        <a:lstStyle/>
        <a:p>
          <a:endParaRPr lang="en-GB"/>
        </a:p>
      </dgm:t>
    </dgm:pt>
    <dgm:pt modelId="{AB6A01A4-883A-4AA9-90CD-F2394253A8B2}" type="pres">
      <dgm:prSet presAssocID="{7D7F69D2-6B02-416D-AB5A-634C500A088F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CFFB36-E1FF-4967-9566-36ACFD26598D}" type="pres">
      <dgm:prSet presAssocID="{51ADED25-C633-4D8F-90E2-EF709C6EF923}" presName="Name9" presStyleLbl="parChTrans1D2" presStyleIdx="6" presStyleCnt="7"/>
      <dgm:spPr/>
      <dgm:t>
        <a:bodyPr/>
        <a:lstStyle/>
        <a:p>
          <a:endParaRPr lang="en-GB"/>
        </a:p>
      </dgm:t>
    </dgm:pt>
    <dgm:pt modelId="{B153D589-FCCD-4E62-8E79-FF5585C47522}" type="pres">
      <dgm:prSet presAssocID="{51ADED25-C633-4D8F-90E2-EF709C6EF923}" presName="connTx" presStyleLbl="parChTrans1D2" presStyleIdx="6" presStyleCnt="7"/>
      <dgm:spPr/>
      <dgm:t>
        <a:bodyPr/>
        <a:lstStyle/>
        <a:p>
          <a:endParaRPr lang="en-GB"/>
        </a:p>
      </dgm:t>
    </dgm:pt>
    <dgm:pt modelId="{33B810B3-5B32-4943-AA83-BF36657C9ABA}" type="pres">
      <dgm:prSet presAssocID="{CAD29959-62FD-4652-9EAE-E5C554618A9B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F4BC5F4-77EE-405F-B05A-92F530CD6E7C}" type="presOf" srcId="{FD0A56E1-9D53-44CF-8FB5-1AE107ED2981}" destId="{90D2FCE2-8DAE-4CB0-86C5-BDA41EF0004E}" srcOrd="0" destOrd="0" presId="urn:microsoft.com/office/officeart/2005/8/layout/radial1"/>
    <dgm:cxn modelId="{3CBA4069-036A-4CB7-B15D-ED2FEED3271D}" type="presOf" srcId="{E269D2F8-9DF0-4AAD-8EF1-26F96AD62E2F}" destId="{D1F42029-8BFC-4718-89E0-9BFC3F6FC4BA}" srcOrd="1" destOrd="0" presId="urn:microsoft.com/office/officeart/2005/8/layout/radial1"/>
    <dgm:cxn modelId="{4F422F0B-CDD9-4093-A5F7-EB8A089898C5}" type="presOf" srcId="{C7975981-BD5A-4A71-9FFD-F3F3719C8B2A}" destId="{DFB7E9E7-9304-461F-9A7E-0BE3AA2B1998}" srcOrd="1" destOrd="0" presId="urn:microsoft.com/office/officeart/2005/8/layout/radial1"/>
    <dgm:cxn modelId="{E34F4622-FA8F-4A25-B131-51DEDF22BB45}" srcId="{645FEC0D-38F1-41AB-91C7-D46E8A985C01}" destId="{FD0A56E1-9D53-44CF-8FB5-1AE107ED2981}" srcOrd="4" destOrd="0" parTransId="{E269D2F8-9DF0-4AAD-8EF1-26F96AD62E2F}" sibTransId="{28F70832-B52F-4F4D-ADC9-640FB310437C}"/>
    <dgm:cxn modelId="{55C605F9-0851-48B2-B3F0-8008C6986D4C}" srcId="{40A6C5B2-629E-4A0B-8AA7-DEE121A713A1}" destId="{645FEC0D-38F1-41AB-91C7-D46E8A985C01}" srcOrd="0" destOrd="0" parTransId="{E9561073-02BB-4F49-9882-08BF01DD4BD9}" sibTransId="{6F181F84-E68F-4457-A431-39B323B20D79}"/>
    <dgm:cxn modelId="{5F478844-707D-4C77-957E-A3CCF12460B4}" type="presOf" srcId="{51ADED25-C633-4D8F-90E2-EF709C6EF923}" destId="{B153D589-FCCD-4E62-8E79-FF5585C47522}" srcOrd="1" destOrd="0" presId="urn:microsoft.com/office/officeart/2005/8/layout/radial1"/>
    <dgm:cxn modelId="{6653460C-1087-4DD5-8111-B37635E54E6C}" type="presOf" srcId="{7FC27BAA-0BF7-4A3E-8500-065D2D721314}" destId="{1B56086A-6088-4DD5-B0A7-608C17DECD9A}" srcOrd="1" destOrd="0" presId="urn:microsoft.com/office/officeart/2005/8/layout/radial1"/>
    <dgm:cxn modelId="{6D701F16-5E15-4AD8-B61F-3E972D09CE0C}" srcId="{645FEC0D-38F1-41AB-91C7-D46E8A985C01}" destId="{4E42A517-4595-41A3-AA6A-B91B435980BC}" srcOrd="2" destOrd="0" parTransId="{7FC27BAA-0BF7-4A3E-8500-065D2D721314}" sibTransId="{1E448570-77FC-4B8F-AC5B-7559E10AAB63}"/>
    <dgm:cxn modelId="{9F98F0F5-11B2-4AAE-B7D7-D7341A1ADB62}" type="presOf" srcId="{38A4FA18-E098-4260-B8D2-25180EE1948B}" destId="{586B1F7C-E951-4D85-981A-E7DDDB87C30C}" srcOrd="0" destOrd="0" presId="urn:microsoft.com/office/officeart/2005/8/layout/radial1"/>
    <dgm:cxn modelId="{8B45A4F9-315A-492D-9D7A-E51B5DD8537D}" type="presOf" srcId="{40A6C5B2-629E-4A0B-8AA7-DEE121A713A1}" destId="{7BA6A457-E8F6-4DA9-B7C2-4DFC10F77CCA}" srcOrd="0" destOrd="0" presId="urn:microsoft.com/office/officeart/2005/8/layout/radial1"/>
    <dgm:cxn modelId="{AE259337-F626-42C3-8BD5-501C90B193CE}" type="presOf" srcId="{E269D2F8-9DF0-4AAD-8EF1-26F96AD62E2F}" destId="{A5C8F928-A75B-4EA5-9C33-885655B0400E}" srcOrd="0" destOrd="0" presId="urn:microsoft.com/office/officeart/2005/8/layout/radial1"/>
    <dgm:cxn modelId="{923FE15E-89DC-4BBA-B1C3-EF445C50EF24}" type="presOf" srcId="{7D7F69D2-6B02-416D-AB5A-634C500A088F}" destId="{AB6A01A4-883A-4AA9-90CD-F2394253A8B2}" srcOrd="0" destOrd="0" presId="urn:microsoft.com/office/officeart/2005/8/layout/radial1"/>
    <dgm:cxn modelId="{5BD68BAB-ABB1-40DD-A156-CD7756928A53}" type="presOf" srcId="{4E42A517-4595-41A3-AA6A-B91B435980BC}" destId="{F0E369E4-7B6A-4423-A4D5-ABB58481A3A2}" srcOrd="0" destOrd="0" presId="urn:microsoft.com/office/officeart/2005/8/layout/radial1"/>
    <dgm:cxn modelId="{C884F7AF-C821-4536-9488-E849669DA1E5}" srcId="{645FEC0D-38F1-41AB-91C7-D46E8A985C01}" destId="{CAD29959-62FD-4652-9EAE-E5C554618A9B}" srcOrd="6" destOrd="0" parTransId="{51ADED25-C633-4D8F-90E2-EF709C6EF923}" sibTransId="{291C957C-2884-4389-AD74-2296D28E2EAB}"/>
    <dgm:cxn modelId="{F62C44CE-01E5-40B8-97C8-3A2F6C6019D6}" type="presOf" srcId="{C7975981-BD5A-4A71-9FFD-F3F3719C8B2A}" destId="{32648487-6FB2-4166-B5B7-759F1FDB996C}" srcOrd="0" destOrd="0" presId="urn:microsoft.com/office/officeart/2005/8/layout/radial1"/>
    <dgm:cxn modelId="{5181308C-787A-4FE8-B7EB-8BA7D88B68E9}" type="presOf" srcId="{CAD29959-62FD-4652-9EAE-E5C554618A9B}" destId="{33B810B3-5B32-4943-AA83-BF36657C9ABA}" srcOrd="0" destOrd="0" presId="urn:microsoft.com/office/officeart/2005/8/layout/radial1"/>
    <dgm:cxn modelId="{2A914800-E8A2-427E-94E6-77B361DAD507}" type="presOf" srcId="{8AA6BB2A-7CA5-40FD-A3CE-209CB2C3360A}" destId="{77B0CA03-4E9E-4FAA-8867-98683742F9C8}" srcOrd="0" destOrd="0" presId="urn:microsoft.com/office/officeart/2005/8/layout/radial1"/>
    <dgm:cxn modelId="{915207E1-26A1-4C1A-8D8B-8888F9F8D4BB}" type="presOf" srcId="{AED5FD10-6589-4608-AFA2-534DC42E0FA6}" destId="{C6C5526B-4256-4B06-A0CF-7ED0C4B24176}" srcOrd="0" destOrd="0" presId="urn:microsoft.com/office/officeart/2005/8/layout/radial1"/>
    <dgm:cxn modelId="{C6589C9E-525D-4A70-B128-44331EEC359F}" srcId="{645FEC0D-38F1-41AB-91C7-D46E8A985C01}" destId="{F9BF527B-5CD7-4F2F-9370-3A51E91FC400}" srcOrd="1" destOrd="0" parTransId="{AED5FD10-6589-4608-AFA2-534DC42E0FA6}" sibTransId="{2A1BA552-A0AA-4652-A27B-BABF3313B3D2}"/>
    <dgm:cxn modelId="{32518205-1BA6-4597-88A0-B8A4FCEFE4F0}" type="presOf" srcId="{AED5FD10-6589-4608-AFA2-534DC42E0FA6}" destId="{78D85B33-55AD-452C-BD9E-11A0BA6630A2}" srcOrd="1" destOrd="0" presId="urn:microsoft.com/office/officeart/2005/8/layout/radial1"/>
    <dgm:cxn modelId="{C79D803C-D6E4-41A2-B618-3EA3D0F7C400}" srcId="{645FEC0D-38F1-41AB-91C7-D46E8A985C01}" destId="{5EC2D4ED-0E5B-4213-88F0-7CBFA6FDE802}" srcOrd="0" destOrd="0" parTransId="{A05DEA10-F16E-4AEC-9A76-1BB1E24E96F0}" sibTransId="{FEF412C8-751F-4D92-80DF-D634365FC65B}"/>
    <dgm:cxn modelId="{D7AC2061-047D-4D2C-B7AB-BE6813CCBC6E}" srcId="{645FEC0D-38F1-41AB-91C7-D46E8A985C01}" destId="{8AA6BB2A-7CA5-40FD-A3CE-209CB2C3360A}" srcOrd="3" destOrd="0" parTransId="{C7975981-BD5A-4A71-9FFD-F3F3719C8B2A}" sibTransId="{68B53532-E7C4-47AB-BE9E-4A494C890C80}"/>
    <dgm:cxn modelId="{5EA887B6-C46C-4417-A953-B26F7BE8F4E1}" type="presOf" srcId="{5EC2D4ED-0E5B-4213-88F0-7CBFA6FDE802}" destId="{5F286948-641D-4506-8ACB-D019CC37CC07}" srcOrd="0" destOrd="0" presId="urn:microsoft.com/office/officeart/2005/8/layout/radial1"/>
    <dgm:cxn modelId="{1424A1F8-44E4-4F30-B1D9-9E718771E0C6}" type="presOf" srcId="{645FEC0D-38F1-41AB-91C7-D46E8A985C01}" destId="{11B17A23-BAEF-44EF-ACB8-D91B4A21FC12}" srcOrd="0" destOrd="0" presId="urn:microsoft.com/office/officeart/2005/8/layout/radial1"/>
    <dgm:cxn modelId="{7F76DB27-56DC-43E2-850E-EC0DD194C04E}" type="presOf" srcId="{51ADED25-C633-4D8F-90E2-EF709C6EF923}" destId="{C2CFFB36-E1FF-4967-9566-36ACFD26598D}" srcOrd="0" destOrd="0" presId="urn:microsoft.com/office/officeart/2005/8/layout/radial1"/>
    <dgm:cxn modelId="{7B08F1F9-9030-4898-8182-4443882252B4}" type="presOf" srcId="{38A4FA18-E098-4260-B8D2-25180EE1948B}" destId="{6FB1F767-1E41-40C5-BC27-35C8AACF6940}" srcOrd="1" destOrd="0" presId="urn:microsoft.com/office/officeart/2005/8/layout/radial1"/>
    <dgm:cxn modelId="{ECF50F79-735F-434E-AE9E-9C9F2132BCB5}" type="presOf" srcId="{A05DEA10-F16E-4AEC-9A76-1BB1E24E96F0}" destId="{9E600B15-D117-447B-B97F-D2308AA35060}" srcOrd="0" destOrd="0" presId="urn:microsoft.com/office/officeart/2005/8/layout/radial1"/>
    <dgm:cxn modelId="{5BE97420-BE03-4660-8B31-166EAF9D746C}" type="presOf" srcId="{A05DEA10-F16E-4AEC-9A76-1BB1E24E96F0}" destId="{B95693BE-9E65-41C2-BDCB-1059A2F2B839}" srcOrd="1" destOrd="0" presId="urn:microsoft.com/office/officeart/2005/8/layout/radial1"/>
    <dgm:cxn modelId="{B845B5D6-2CB7-46F9-B816-C174A1586D96}" type="presOf" srcId="{F9BF527B-5CD7-4F2F-9370-3A51E91FC400}" destId="{55ACBC71-0FD6-42A3-95D3-4FB1256CA56D}" srcOrd="0" destOrd="0" presId="urn:microsoft.com/office/officeart/2005/8/layout/radial1"/>
    <dgm:cxn modelId="{21F5C457-C433-46BB-AD53-65AD58F3BEBA}" type="presOf" srcId="{7FC27BAA-0BF7-4A3E-8500-065D2D721314}" destId="{963A2D58-0FA6-4574-8D12-F275B411899D}" srcOrd="0" destOrd="0" presId="urn:microsoft.com/office/officeart/2005/8/layout/radial1"/>
    <dgm:cxn modelId="{BE2C90EA-50E8-415F-BBA8-9AC688121D83}" srcId="{645FEC0D-38F1-41AB-91C7-D46E8A985C01}" destId="{7D7F69D2-6B02-416D-AB5A-634C500A088F}" srcOrd="5" destOrd="0" parTransId="{38A4FA18-E098-4260-B8D2-25180EE1948B}" sibTransId="{B700A735-D8FF-4CB3-B5C3-BAB1A0DBD7CE}"/>
    <dgm:cxn modelId="{E626B50E-4F07-4FA9-BD04-19AB80EA8EB2}" type="presParOf" srcId="{7BA6A457-E8F6-4DA9-B7C2-4DFC10F77CCA}" destId="{11B17A23-BAEF-44EF-ACB8-D91B4A21FC12}" srcOrd="0" destOrd="0" presId="urn:microsoft.com/office/officeart/2005/8/layout/radial1"/>
    <dgm:cxn modelId="{88BEB45A-D963-4B28-A978-CCA8FED8800B}" type="presParOf" srcId="{7BA6A457-E8F6-4DA9-B7C2-4DFC10F77CCA}" destId="{9E600B15-D117-447B-B97F-D2308AA35060}" srcOrd="1" destOrd="0" presId="urn:microsoft.com/office/officeart/2005/8/layout/radial1"/>
    <dgm:cxn modelId="{F1AADCF4-4D2D-48A2-9E28-7AC22C577ADE}" type="presParOf" srcId="{9E600B15-D117-447B-B97F-D2308AA35060}" destId="{B95693BE-9E65-41C2-BDCB-1059A2F2B839}" srcOrd="0" destOrd="0" presId="urn:microsoft.com/office/officeart/2005/8/layout/radial1"/>
    <dgm:cxn modelId="{FA2A1A23-DFD8-42C5-8ABC-F60B0BC66455}" type="presParOf" srcId="{7BA6A457-E8F6-4DA9-B7C2-4DFC10F77CCA}" destId="{5F286948-641D-4506-8ACB-D019CC37CC07}" srcOrd="2" destOrd="0" presId="urn:microsoft.com/office/officeart/2005/8/layout/radial1"/>
    <dgm:cxn modelId="{3969C326-BFD0-4503-A237-8E4F32A42697}" type="presParOf" srcId="{7BA6A457-E8F6-4DA9-B7C2-4DFC10F77CCA}" destId="{C6C5526B-4256-4B06-A0CF-7ED0C4B24176}" srcOrd="3" destOrd="0" presId="urn:microsoft.com/office/officeart/2005/8/layout/radial1"/>
    <dgm:cxn modelId="{15CAD572-5AFF-48ED-9B90-43172E173C2E}" type="presParOf" srcId="{C6C5526B-4256-4B06-A0CF-7ED0C4B24176}" destId="{78D85B33-55AD-452C-BD9E-11A0BA6630A2}" srcOrd="0" destOrd="0" presId="urn:microsoft.com/office/officeart/2005/8/layout/radial1"/>
    <dgm:cxn modelId="{C7A86A23-74A9-4EE2-A29F-F23E8DFCD1F6}" type="presParOf" srcId="{7BA6A457-E8F6-4DA9-B7C2-4DFC10F77CCA}" destId="{55ACBC71-0FD6-42A3-95D3-4FB1256CA56D}" srcOrd="4" destOrd="0" presId="urn:microsoft.com/office/officeart/2005/8/layout/radial1"/>
    <dgm:cxn modelId="{4465BCC2-3514-48B2-B6A3-580A5FCAFF85}" type="presParOf" srcId="{7BA6A457-E8F6-4DA9-B7C2-4DFC10F77CCA}" destId="{963A2D58-0FA6-4574-8D12-F275B411899D}" srcOrd="5" destOrd="0" presId="urn:microsoft.com/office/officeart/2005/8/layout/radial1"/>
    <dgm:cxn modelId="{AC48DB47-B508-448C-A9E0-A80500AEBBBC}" type="presParOf" srcId="{963A2D58-0FA6-4574-8D12-F275B411899D}" destId="{1B56086A-6088-4DD5-B0A7-608C17DECD9A}" srcOrd="0" destOrd="0" presId="urn:microsoft.com/office/officeart/2005/8/layout/radial1"/>
    <dgm:cxn modelId="{7016C116-7750-458F-98FA-10112EE9B3D1}" type="presParOf" srcId="{7BA6A457-E8F6-4DA9-B7C2-4DFC10F77CCA}" destId="{F0E369E4-7B6A-4423-A4D5-ABB58481A3A2}" srcOrd="6" destOrd="0" presId="urn:microsoft.com/office/officeart/2005/8/layout/radial1"/>
    <dgm:cxn modelId="{70211F8C-33AD-4D70-8F7B-CA56A976A1C9}" type="presParOf" srcId="{7BA6A457-E8F6-4DA9-B7C2-4DFC10F77CCA}" destId="{32648487-6FB2-4166-B5B7-759F1FDB996C}" srcOrd="7" destOrd="0" presId="urn:microsoft.com/office/officeart/2005/8/layout/radial1"/>
    <dgm:cxn modelId="{1B37C3FB-B9E9-4381-B223-33FFD171CE4C}" type="presParOf" srcId="{32648487-6FB2-4166-B5B7-759F1FDB996C}" destId="{DFB7E9E7-9304-461F-9A7E-0BE3AA2B1998}" srcOrd="0" destOrd="0" presId="urn:microsoft.com/office/officeart/2005/8/layout/radial1"/>
    <dgm:cxn modelId="{67767AF1-2F5F-4B1C-B782-1667D8D23A2D}" type="presParOf" srcId="{7BA6A457-E8F6-4DA9-B7C2-4DFC10F77CCA}" destId="{77B0CA03-4E9E-4FAA-8867-98683742F9C8}" srcOrd="8" destOrd="0" presId="urn:microsoft.com/office/officeart/2005/8/layout/radial1"/>
    <dgm:cxn modelId="{6B2CD1B5-F534-48F5-97D0-C76A19E3396A}" type="presParOf" srcId="{7BA6A457-E8F6-4DA9-B7C2-4DFC10F77CCA}" destId="{A5C8F928-A75B-4EA5-9C33-885655B0400E}" srcOrd="9" destOrd="0" presId="urn:microsoft.com/office/officeart/2005/8/layout/radial1"/>
    <dgm:cxn modelId="{8545D050-A0E3-4112-A271-1C3D9F54004F}" type="presParOf" srcId="{A5C8F928-A75B-4EA5-9C33-885655B0400E}" destId="{D1F42029-8BFC-4718-89E0-9BFC3F6FC4BA}" srcOrd="0" destOrd="0" presId="urn:microsoft.com/office/officeart/2005/8/layout/radial1"/>
    <dgm:cxn modelId="{C2B337AD-FAB7-4317-9D36-EBCC203CD129}" type="presParOf" srcId="{7BA6A457-E8F6-4DA9-B7C2-4DFC10F77CCA}" destId="{90D2FCE2-8DAE-4CB0-86C5-BDA41EF0004E}" srcOrd="10" destOrd="0" presId="urn:microsoft.com/office/officeart/2005/8/layout/radial1"/>
    <dgm:cxn modelId="{F687F01A-5035-4178-B363-47B8199FF800}" type="presParOf" srcId="{7BA6A457-E8F6-4DA9-B7C2-4DFC10F77CCA}" destId="{586B1F7C-E951-4D85-981A-E7DDDB87C30C}" srcOrd="11" destOrd="0" presId="urn:microsoft.com/office/officeart/2005/8/layout/radial1"/>
    <dgm:cxn modelId="{8F958986-C43E-4824-83C2-DA2BB0C49639}" type="presParOf" srcId="{586B1F7C-E951-4D85-981A-E7DDDB87C30C}" destId="{6FB1F767-1E41-40C5-BC27-35C8AACF6940}" srcOrd="0" destOrd="0" presId="urn:microsoft.com/office/officeart/2005/8/layout/radial1"/>
    <dgm:cxn modelId="{787D1C53-23E1-4392-9CAF-4D9AB526F7C7}" type="presParOf" srcId="{7BA6A457-E8F6-4DA9-B7C2-4DFC10F77CCA}" destId="{AB6A01A4-883A-4AA9-90CD-F2394253A8B2}" srcOrd="12" destOrd="0" presId="urn:microsoft.com/office/officeart/2005/8/layout/radial1"/>
    <dgm:cxn modelId="{898EDC26-083A-45C4-BC09-26758C5B70F3}" type="presParOf" srcId="{7BA6A457-E8F6-4DA9-B7C2-4DFC10F77CCA}" destId="{C2CFFB36-E1FF-4967-9566-36ACFD26598D}" srcOrd="13" destOrd="0" presId="urn:microsoft.com/office/officeart/2005/8/layout/radial1"/>
    <dgm:cxn modelId="{A0702CF4-A311-4F0F-8487-048D64A45621}" type="presParOf" srcId="{C2CFFB36-E1FF-4967-9566-36ACFD26598D}" destId="{B153D589-FCCD-4E62-8E79-FF5585C47522}" srcOrd="0" destOrd="0" presId="urn:microsoft.com/office/officeart/2005/8/layout/radial1"/>
    <dgm:cxn modelId="{D2E52EA7-E2F7-478D-BFAD-9372993BC530}" type="presParOf" srcId="{7BA6A457-E8F6-4DA9-B7C2-4DFC10F77CCA}" destId="{33B810B3-5B32-4943-AA83-BF36657C9ABA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6D9668-8D38-4D0D-B1B8-049BAC40F06C}">
      <dsp:nvSpPr>
        <dsp:cNvPr id="0" name=""/>
        <dsp:cNvSpPr/>
      </dsp:nvSpPr>
      <dsp:spPr>
        <a:xfrm>
          <a:off x="614366" y="0"/>
          <a:ext cx="7200950" cy="4500594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856EA-9525-4F12-9DA0-AD291945289C}">
      <dsp:nvSpPr>
        <dsp:cNvPr id="0" name=""/>
        <dsp:cNvSpPr/>
      </dsp:nvSpPr>
      <dsp:spPr>
        <a:xfrm>
          <a:off x="1323660" y="3346641"/>
          <a:ext cx="165621" cy="1656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C3AC6-2BF4-4FE8-B2B7-4A7C98F18E92}">
      <dsp:nvSpPr>
        <dsp:cNvPr id="0" name=""/>
        <dsp:cNvSpPr/>
      </dsp:nvSpPr>
      <dsp:spPr>
        <a:xfrm>
          <a:off x="1122719" y="3470032"/>
          <a:ext cx="1510828" cy="989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60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cs typeface="Arial" charset="0"/>
            </a:rPr>
            <a:t>Pure tangible good</a:t>
          </a:r>
          <a:endParaRPr lang="en-GB" sz="2000" kern="1200" dirty="0"/>
        </a:p>
      </dsp:txBody>
      <dsp:txXfrm>
        <a:off x="1122719" y="3470032"/>
        <a:ext cx="1510828" cy="989980"/>
      </dsp:txXfrm>
    </dsp:sp>
    <dsp:sp modelId="{BF216CA0-9443-4E5A-97CD-2797B7ABDD6A}">
      <dsp:nvSpPr>
        <dsp:cNvPr id="0" name=""/>
        <dsp:cNvSpPr/>
      </dsp:nvSpPr>
      <dsp:spPr>
        <a:xfrm>
          <a:off x="2220178" y="2485228"/>
          <a:ext cx="259234" cy="2592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49362-FACA-443E-BDFB-5A3241489CE8}">
      <dsp:nvSpPr>
        <dsp:cNvPr id="0" name=""/>
        <dsp:cNvSpPr/>
      </dsp:nvSpPr>
      <dsp:spPr>
        <a:xfrm>
          <a:off x="2428928" y="2714648"/>
          <a:ext cx="2106172" cy="174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363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cs typeface="Arial" charset="0"/>
            </a:rPr>
            <a:t>Good with accompanying services</a:t>
          </a:r>
        </a:p>
      </dsp:txBody>
      <dsp:txXfrm>
        <a:off x="2428928" y="2714648"/>
        <a:ext cx="2106172" cy="1742865"/>
      </dsp:txXfrm>
    </dsp:sp>
    <dsp:sp modelId="{7823676F-E176-42E3-A7A9-B7E254A022BB}">
      <dsp:nvSpPr>
        <dsp:cNvPr id="0" name=""/>
        <dsp:cNvSpPr/>
      </dsp:nvSpPr>
      <dsp:spPr>
        <a:xfrm>
          <a:off x="3372330" y="1798437"/>
          <a:ext cx="345645" cy="3456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3DBC6-2E40-4E27-9C9E-1C5C3E475A26}">
      <dsp:nvSpPr>
        <dsp:cNvPr id="0" name=""/>
        <dsp:cNvSpPr/>
      </dsp:nvSpPr>
      <dsp:spPr>
        <a:xfrm>
          <a:off x="3571934" y="2143141"/>
          <a:ext cx="1389783" cy="814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150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cs typeface="Arial" charset="0"/>
            </a:rPr>
            <a:t>Hybrid</a:t>
          </a:r>
        </a:p>
      </dsp:txBody>
      <dsp:txXfrm>
        <a:off x="3571934" y="2143141"/>
        <a:ext cx="1389783" cy="814824"/>
      </dsp:txXfrm>
    </dsp:sp>
    <dsp:sp modelId="{4F375FD7-7616-4301-AF46-63AE08D7A38B}">
      <dsp:nvSpPr>
        <dsp:cNvPr id="0" name=""/>
        <dsp:cNvSpPr/>
      </dsp:nvSpPr>
      <dsp:spPr>
        <a:xfrm>
          <a:off x="4711707" y="1261966"/>
          <a:ext cx="446458" cy="4464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09533-85C5-449C-B15B-BA6513FF7D26}">
      <dsp:nvSpPr>
        <dsp:cNvPr id="0" name=""/>
        <dsp:cNvSpPr/>
      </dsp:nvSpPr>
      <dsp:spPr>
        <a:xfrm>
          <a:off x="4666298" y="1714517"/>
          <a:ext cx="1977467" cy="2556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569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cs typeface="Arial" charset="0"/>
            </a:rPr>
            <a:t>Service with accompanying goods</a:t>
          </a:r>
        </a:p>
      </dsp:txBody>
      <dsp:txXfrm>
        <a:off x="4666298" y="1714517"/>
        <a:ext cx="1977467" cy="2556755"/>
      </dsp:txXfrm>
    </dsp:sp>
    <dsp:sp modelId="{44851227-96EC-4800-B041-3F8EAE18210C}">
      <dsp:nvSpPr>
        <dsp:cNvPr id="0" name=""/>
        <dsp:cNvSpPr/>
      </dsp:nvSpPr>
      <dsp:spPr>
        <a:xfrm>
          <a:off x="6090689" y="903719"/>
          <a:ext cx="568875" cy="5688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D4124-2FEF-4F2B-9E8D-FF98F3E22F51}">
      <dsp:nvSpPr>
        <dsp:cNvPr id="0" name=""/>
        <dsp:cNvSpPr/>
      </dsp:nvSpPr>
      <dsp:spPr>
        <a:xfrm>
          <a:off x="6375127" y="1313648"/>
          <a:ext cx="1440190" cy="3061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435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cs typeface="Arial" charset="0"/>
            </a:rPr>
            <a:t>Pure service</a:t>
          </a:r>
        </a:p>
      </dsp:txBody>
      <dsp:txXfrm>
        <a:off x="6375127" y="1313648"/>
        <a:ext cx="1440190" cy="3061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17A23-BAEF-44EF-ACB8-D91B4A21FC12}">
      <dsp:nvSpPr>
        <dsp:cNvPr id="0" name=""/>
        <dsp:cNvSpPr/>
      </dsp:nvSpPr>
      <dsp:spPr>
        <a:xfrm>
          <a:off x="3262827" y="1879603"/>
          <a:ext cx="1251209" cy="125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Marketing Mix</a:t>
          </a:r>
          <a:endParaRPr lang="en-GB" sz="1600" kern="1200" dirty="0"/>
        </a:p>
      </dsp:txBody>
      <dsp:txXfrm>
        <a:off x="3446062" y="2062838"/>
        <a:ext cx="884739" cy="884739"/>
      </dsp:txXfrm>
    </dsp:sp>
    <dsp:sp modelId="{9E600B15-D117-447B-B97F-D2308AA35060}">
      <dsp:nvSpPr>
        <dsp:cNvPr id="0" name=""/>
        <dsp:cNvSpPr/>
      </dsp:nvSpPr>
      <dsp:spPr>
        <a:xfrm rot="16200000">
          <a:off x="3575538" y="1552230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872787" y="1551065"/>
        <a:ext cx="31289" cy="31289"/>
      </dsp:txXfrm>
    </dsp:sp>
    <dsp:sp modelId="{5F286948-641D-4506-8ACB-D019CC37CC07}">
      <dsp:nvSpPr>
        <dsp:cNvPr id="0" name=""/>
        <dsp:cNvSpPr/>
      </dsp:nvSpPr>
      <dsp:spPr>
        <a:xfrm>
          <a:off x="3262827" y="2607"/>
          <a:ext cx="1251209" cy="125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Product</a:t>
          </a:r>
          <a:endParaRPr lang="en-GB" sz="1500" kern="1200" dirty="0"/>
        </a:p>
      </dsp:txBody>
      <dsp:txXfrm>
        <a:off x="3446062" y="185842"/>
        <a:ext cx="884739" cy="884739"/>
      </dsp:txXfrm>
    </dsp:sp>
    <dsp:sp modelId="{C6C5526B-4256-4B06-A0CF-7ED0C4B24176}">
      <dsp:nvSpPr>
        <dsp:cNvPr id="0" name=""/>
        <dsp:cNvSpPr/>
      </dsp:nvSpPr>
      <dsp:spPr>
        <a:xfrm rot="19285714">
          <a:off x="4309285" y="1905584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606534" y="1904419"/>
        <a:ext cx="31289" cy="31289"/>
      </dsp:txXfrm>
    </dsp:sp>
    <dsp:sp modelId="{55ACBC71-0FD6-42A3-95D3-4FB1256CA56D}">
      <dsp:nvSpPr>
        <dsp:cNvPr id="0" name=""/>
        <dsp:cNvSpPr/>
      </dsp:nvSpPr>
      <dsp:spPr>
        <a:xfrm>
          <a:off x="4730322" y="709315"/>
          <a:ext cx="1251209" cy="125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Price</a:t>
          </a:r>
          <a:endParaRPr lang="en-GB" sz="1500" kern="1200" dirty="0"/>
        </a:p>
      </dsp:txBody>
      <dsp:txXfrm>
        <a:off x="4913557" y="892550"/>
        <a:ext cx="884739" cy="884739"/>
      </dsp:txXfrm>
    </dsp:sp>
    <dsp:sp modelId="{963A2D58-0FA6-4574-8D12-F275B411899D}">
      <dsp:nvSpPr>
        <dsp:cNvPr id="0" name=""/>
        <dsp:cNvSpPr/>
      </dsp:nvSpPr>
      <dsp:spPr>
        <a:xfrm rot="771429">
          <a:off x="4490506" y="2699564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787755" y="2698399"/>
        <a:ext cx="31289" cy="31289"/>
      </dsp:txXfrm>
    </dsp:sp>
    <dsp:sp modelId="{F0E369E4-7B6A-4423-A4D5-ABB58481A3A2}">
      <dsp:nvSpPr>
        <dsp:cNvPr id="0" name=""/>
        <dsp:cNvSpPr/>
      </dsp:nvSpPr>
      <dsp:spPr>
        <a:xfrm>
          <a:off x="5092763" y="2297274"/>
          <a:ext cx="1251209" cy="125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Place</a:t>
          </a:r>
          <a:endParaRPr lang="en-GB" sz="1500" kern="1200" dirty="0"/>
        </a:p>
      </dsp:txBody>
      <dsp:txXfrm>
        <a:off x="5275998" y="2480509"/>
        <a:ext cx="884739" cy="884739"/>
      </dsp:txXfrm>
    </dsp:sp>
    <dsp:sp modelId="{32648487-6FB2-4166-B5B7-759F1FDB996C}">
      <dsp:nvSpPr>
        <dsp:cNvPr id="0" name=""/>
        <dsp:cNvSpPr/>
      </dsp:nvSpPr>
      <dsp:spPr>
        <a:xfrm rot="3857143">
          <a:off x="3982737" y="3336286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279986" y="3335121"/>
        <a:ext cx="31289" cy="31289"/>
      </dsp:txXfrm>
    </dsp:sp>
    <dsp:sp modelId="{77B0CA03-4E9E-4FAA-8867-98683742F9C8}">
      <dsp:nvSpPr>
        <dsp:cNvPr id="0" name=""/>
        <dsp:cNvSpPr/>
      </dsp:nvSpPr>
      <dsp:spPr>
        <a:xfrm>
          <a:off x="4077225" y="3570719"/>
          <a:ext cx="1251209" cy="125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Promotion</a:t>
          </a:r>
          <a:endParaRPr lang="en-GB" sz="1500" kern="1200" dirty="0"/>
        </a:p>
      </dsp:txBody>
      <dsp:txXfrm>
        <a:off x="4260460" y="3753954"/>
        <a:ext cx="884739" cy="884739"/>
      </dsp:txXfrm>
    </dsp:sp>
    <dsp:sp modelId="{A5C8F928-A75B-4EA5-9C33-885655B0400E}">
      <dsp:nvSpPr>
        <dsp:cNvPr id="0" name=""/>
        <dsp:cNvSpPr/>
      </dsp:nvSpPr>
      <dsp:spPr>
        <a:xfrm rot="6942857">
          <a:off x="3168339" y="3336286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465588" y="3335121"/>
        <a:ext cx="31289" cy="31289"/>
      </dsp:txXfrm>
    </dsp:sp>
    <dsp:sp modelId="{90D2FCE2-8DAE-4CB0-86C5-BDA41EF0004E}">
      <dsp:nvSpPr>
        <dsp:cNvPr id="0" name=""/>
        <dsp:cNvSpPr/>
      </dsp:nvSpPr>
      <dsp:spPr>
        <a:xfrm>
          <a:off x="2448429" y="3570719"/>
          <a:ext cx="1251209" cy="1251209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People</a:t>
          </a:r>
          <a:endParaRPr lang="en-GB" sz="1500" kern="1200" dirty="0"/>
        </a:p>
      </dsp:txBody>
      <dsp:txXfrm>
        <a:off x="2631664" y="3753954"/>
        <a:ext cx="884739" cy="884739"/>
      </dsp:txXfrm>
    </dsp:sp>
    <dsp:sp modelId="{586B1F7C-E951-4D85-981A-E7DDDB87C30C}">
      <dsp:nvSpPr>
        <dsp:cNvPr id="0" name=""/>
        <dsp:cNvSpPr/>
      </dsp:nvSpPr>
      <dsp:spPr>
        <a:xfrm rot="10028571">
          <a:off x="2660570" y="2699564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2957819" y="2698399"/>
        <a:ext cx="31289" cy="31289"/>
      </dsp:txXfrm>
    </dsp:sp>
    <dsp:sp modelId="{AB6A01A4-883A-4AA9-90CD-F2394253A8B2}">
      <dsp:nvSpPr>
        <dsp:cNvPr id="0" name=""/>
        <dsp:cNvSpPr/>
      </dsp:nvSpPr>
      <dsp:spPr>
        <a:xfrm>
          <a:off x="1432890" y="2297274"/>
          <a:ext cx="1251209" cy="1251209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Process</a:t>
          </a:r>
          <a:endParaRPr lang="en-GB" sz="1500" kern="1200" dirty="0"/>
        </a:p>
      </dsp:txBody>
      <dsp:txXfrm>
        <a:off x="1616125" y="2480509"/>
        <a:ext cx="884739" cy="884739"/>
      </dsp:txXfrm>
    </dsp:sp>
    <dsp:sp modelId="{C2CFFB36-E1FF-4967-9566-36ACFD26598D}">
      <dsp:nvSpPr>
        <dsp:cNvPr id="0" name=""/>
        <dsp:cNvSpPr/>
      </dsp:nvSpPr>
      <dsp:spPr>
        <a:xfrm rot="13114286">
          <a:off x="2841790" y="1905584"/>
          <a:ext cx="625787" cy="28959"/>
        </a:xfrm>
        <a:custGeom>
          <a:avLst/>
          <a:gdLst/>
          <a:ahLst/>
          <a:cxnLst/>
          <a:rect l="0" t="0" r="0" b="0"/>
          <a:pathLst>
            <a:path>
              <a:moveTo>
                <a:pt x="0" y="14479"/>
              </a:moveTo>
              <a:lnTo>
                <a:pt x="625787" y="144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139039" y="1904419"/>
        <a:ext cx="31289" cy="31289"/>
      </dsp:txXfrm>
    </dsp:sp>
    <dsp:sp modelId="{33B810B3-5B32-4943-AA83-BF36657C9ABA}">
      <dsp:nvSpPr>
        <dsp:cNvPr id="0" name=""/>
        <dsp:cNvSpPr/>
      </dsp:nvSpPr>
      <dsp:spPr>
        <a:xfrm>
          <a:off x="1795332" y="709315"/>
          <a:ext cx="1251209" cy="1251209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Physical Evidence</a:t>
          </a:r>
          <a:endParaRPr lang="en-GB" sz="1500" kern="1200" dirty="0"/>
        </a:p>
      </dsp:txBody>
      <dsp:txXfrm>
        <a:off x="1978567" y="892550"/>
        <a:ext cx="884739" cy="8847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28EF7188-5B78-4BF5-B2F9-443F9F669335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charset="0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283627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254BC20F-08F6-439E-8443-1197CFF1B3D7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latin typeface="Arial" charset="0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38888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372CEBCE-E3FE-43D5-A849-879834F029C2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0485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41737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6A570521-F627-4FF2-B94A-DC36639990AE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2533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25859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BD542F26-FD34-46B9-B7AC-1B28D54ABE3C}" type="slidenum">
              <a:rPr lang="en-US" altLang="en-US">
                <a:latin typeface="Arial" charset="0"/>
                <a:ea typeface="MS PGothic" pitchFamily="34" charset="-128"/>
              </a:rPr>
              <a:pPr>
                <a:spcBef>
                  <a:spcPct val="0"/>
                </a:spcBef>
              </a:pPr>
              <a:t>14</a:t>
            </a:fld>
            <a:endParaRPr lang="en-US" altLang="en-US">
              <a:latin typeface="Arial" charset="0"/>
              <a:ea typeface="MS PGothic" pitchFamily="34" charset="-128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24581" name="Header Placeholder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 smtClean="0">
              <a:latin typeface="Arial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82940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76D0DFE6-DFE0-428B-865E-B7AB68088B60}" type="slidenum">
              <a:rPr lang="en-GB" altLang="en-US">
                <a:latin typeface="Arial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8489" y="5118423"/>
            <a:ext cx="4940903" cy="4849576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0520" tIns="45260" rIns="90520" bIns="45260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320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AA1CC544-4F36-40A7-A034-72A2066CAB51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17</a:t>
            </a:fld>
            <a:endParaRPr lang="en-US" alt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769900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B65F149-1F58-461F-9E71-01529ECE542F}" type="slidenum">
              <a:rPr lang="en-GB" altLang="en-US">
                <a:latin typeface="Arial" charset="0"/>
              </a:rPr>
              <a:pPr>
                <a:spcBef>
                  <a:spcPct val="0"/>
                </a:spcBef>
              </a:pPr>
              <a:t>18</a:t>
            </a:fld>
            <a:endParaRPr lang="en-GB" alt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546" tIns="47773" rIns="95546" bIns="47773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785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8A6C393-D118-4993-8542-695B643AD26A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19</a:t>
            </a:fld>
            <a:endParaRPr lang="en-US" alt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72172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B77AC262-C939-437A-8C4D-2918B0C52544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20</a:t>
            </a:fld>
            <a:endParaRPr lang="en-US" alt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68833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which.co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17/apr/11/nice-more-than-a-destination-what-ryanair-teach-united-airlines" TargetMode="External"/><Relationship Id="rId2" Type="http://schemas.openxmlformats.org/officeDocument/2006/relationships/hyperlink" Target="http://www.specialevents.com/catering/secrets-creating-luxury-event-experie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ventmanagerblog.com/event-customer-serv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 sz="6000" b="1" dirty="0" smtClean="0">
                <a:solidFill>
                  <a:srgbClr val="FF0000"/>
                </a:solidFill>
                <a:cs typeface="Arial" charset="0"/>
              </a:rPr>
              <a:t>Niche </a:t>
            </a:r>
            <a:r>
              <a:rPr lang="en-GB" sz="6000" b="1" dirty="0" smtClean="0">
                <a:solidFill>
                  <a:srgbClr val="FF0000"/>
                </a:solidFill>
                <a:cs typeface="Arial" charset="0"/>
              </a:rPr>
              <a:t> </a:t>
            </a:r>
            <a:r>
              <a:rPr lang="en-GB" sz="6000" b="1" dirty="0" smtClean="0">
                <a:solidFill>
                  <a:srgbClr val="FF0000"/>
                </a:solidFill>
                <a:cs typeface="Arial" charset="0"/>
              </a:rPr>
              <a:t>Marketing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79711" y="2928938"/>
            <a:ext cx="7056785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6000" b="1" dirty="0" smtClean="0">
                <a:solidFill>
                  <a:schemeClr val="tx1"/>
                </a:solidFill>
              </a:rPr>
              <a:t>Services </a:t>
            </a:r>
            <a:r>
              <a:rPr lang="en-GB" sz="6000" b="1" dirty="0" smtClean="0">
                <a:solidFill>
                  <a:schemeClr val="tx1"/>
                </a:solidFill>
              </a:rPr>
              <a:t>Marketing</a:t>
            </a:r>
            <a:endParaRPr lang="en-GB" sz="60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68300" y="260350"/>
            <a:ext cx="8429625" cy="928688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Learning Outcomes for today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714375" y="1340768"/>
            <a:ext cx="8072438" cy="4374232"/>
          </a:xfrm>
        </p:spPr>
        <p:txBody>
          <a:bodyPr/>
          <a:lstStyle/>
          <a:p>
            <a:r>
              <a:rPr lang="en-US" altLang="en-US" sz="2800" dirty="0" smtClean="0">
                <a:latin typeface="Arial" charset="0"/>
                <a:cs typeface="Arial" charset="0"/>
              </a:rPr>
              <a:t>How do we define and classify services and how do they differ from goods?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How do we market services?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How can we improve service quality</a:t>
            </a:r>
            <a:r>
              <a:rPr lang="en-US" altLang="en-US" sz="2800" dirty="0" smtClean="0">
                <a:latin typeface="Arial" charset="0"/>
                <a:cs typeface="Arial" charset="0"/>
              </a:rPr>
              <a:t>?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Relationship with Customer Service</a:t>
            </a:r>
            <a:endParaRPr lang="en-US" altLang="en-US" sz="2800" dirty="0" smtClean="0">
              <a:latin typeface="Arial" charset="0"/>
              <a:cs typeface="Arial" charset="0"/>
            </a:endParaRP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How do </a:t>
            </a:r>
            <a:r>
              <a:rPr lang="en-US" altLang="en-US" sz="2800" dirty="0" smtClean="0">
                <a:latin typeface="Arial" charset="0"/>
                <a:cs typeface="Arial" charset="0"/>
              </a:rPr>
              <a:t>marketers </a:t>
            </a:r>
            <a:r>
              <a:rPr lang="en-US" altLang="en-US" sz="2800" dirty="0" smtClean="0">
                <a:latin typeface="Arial" charset="0"/>
                <a:cs typeface="Arial" charset="0"/>
              </a:rPr>
              <a:t>create strong </a:t>
            </a:r>
            <a:r>
              <a:rPr lang="en-US" altLang="en-US" sz="2800" dirty="0" smtClean="0">
                <a:latin typeface="Arial" charset="0"/>
                <a:cs typeface="Arial" charset="0"/>
              </a:rPr>
              <a:t>service brands</a:t>
            </a:r>
            <a:r>
              <a:rPr lang="en-US" altLang="en-US" sz="2800" dirty="0" smtClean="0">
                <a:latin typeface="Arial" charset="0"/>
                <a:cs typeface="Arial" charset="0"/>
              </a:rPr>
              <a:t>?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How can goods marketers improve customer support services? </a:t>
            </a:r>
          </a:p>
        </p:txBody>
      </p:sp>
    </p:spTree>
    <p:extLst>
      <p:ext uri="{BB962C8B-B14F-4D97-AF65-F5344CB8AC3E}">
        <p14:creationId xmlns:p14="http://schemas.microsoft.com/office/powerpoint/2010/main" val="244906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What is a Service?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1692275" y="1484313"/>
            <a:ext cx="6408738" cy="4032250"/>
          </a:xfrm>
          <a:prstGeom prst="wedgeRoundRectCallout">
            <a:avLst>
              <a:gd name="adj1" fmla="val 62984"/>
              <a:gd name="adj2" fmla="val 665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indent="4763" algn="ctr">
              <a:defRPr/>
            </a:pPr>
            <a:r>
              <a:rPr lang="en-US" sz="2800" dirty="0">
                <a:cs typeface="Arial" charset="0"/>
              </a:rPr>
              <a:t>A </a:t>
            </a:r>
            <a:r>
              <a:rPr lang="en-US" sz="2800" b="1" dirty="0">
                <a:cs typeface="Arial" charset="0"/>
              </a:rPr>
              <a:t>service</a:t>
            </a:r>
            <a:r>
              <a:rPr lang="en-US" sz="2800" dirty="0">
                <a:cs typeface="Arial" charset="0"/>
              </a:rPr>
              <a:t> is any act of performance that one party can offer another that is essentially intangible and does not result in the ownership of anything; its production may or may not be tied to a physical product.</a:t>
            </a:r>
          </a:p>
          <a:p>
            <a:pPr indent="4763" algn="ctr">
              <a:defRPr/>
            </a:pPr>
            <a:endParaRPr lang="en-US" dirty="0">
              <a:cs typeface="Arial" charset="0"/>
            </a:endParaRPr>
          </a:p>
          <a:p>
            <a:pPr indent="4763" algn="r">
              <a:defRPr/>
            </a:pPr>
            <a:r>
              <a:rPr lang="en-US" dirty="0" err="1">
                <a:cs typeface="Arial" charset="0"/>
              </a:rPr>
              <a:t>Kotler</a:t>
            </a:r>
            <a:r>
              <a:rPr lang="en-US" dirty="0">
                <a:cs typeface="Arial" charset="0"/>
              </a:rPr>
              <a:t> &amp; Keller (2008)</a:t>
            </a:r>
          </a:p>
        </p:txBody>
      </p:sp>
    </p:spTree>
    <p:extLst>
      <p:ext uri="{BB962C8B-B14F-4D97-AF65-F5344CB8AC3E}">
        <p14:creationId xmlns:p14="http://schemas.microsoft.com/office/powerpoint/2010/main" val="30686666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74650" y="260350"/>
            <a:ext cx="8501063" cy="928688"/>
          </a:xfrm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cs typeface="Arial" charset="0"/>
              </a:rPr>
              <a:t>Services Marketing</a:t>
            </a:r>
          </a:p>
        </p:txBody>
      </p:sp>
      <p:pic>
        <p:nvPicPr>
          <p:cNvPr id="10243" name="Picture 3" descr="fig07_0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80" b="12685"/>
          <a:stretch>
            <a:fillRect/>
          </a:stretch>
        </p:blipFill>
        <p:spPr bwMode="auto">
          <a:xfrm>
            <a:off x="263525" y="1949450"/>
            <a:ext cx="8423275" cy="391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25" y="6308725"/>
            <a:ext cx="2520950" cy="307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400" dirty="0" err="1">
                <a:latin typeface="+mn-lt"/>
              </a:rPr>
              <a:t>Kotler</a:t>
            </a:r>
            <a:r>
              <a:rPr lang="en-US" sz="1400" dirty="0">
                <a:latin typeface="+mn-lt"/>
              </a:rPr>
              <a:t> and Armstrong (2010)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145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The product &gt; Service spectrum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714316" y="1285860"/>
          <a:ext cx="8429684" cy="450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03484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Examples </a:t>
            </a:r>
          </a:p>
        </p:txBody>
      </p:sp>
      <p:pic>
        <p:nvPicPr>
          <p:cNvPr id="13315" name="Picture 5" descr="V:\Graphics\Powerpoint\PE_UK\PE439-Solomon\Final files\GIF\ch09\M09NF00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" t="2937" r="2832" b="5930"/>
          <a:stretch>
            <a:fillRect/>
          </a:stretch>
        </p:blipFill>
        <p:spPr bwMode="auto">
          <a:xfrm>
            <a:off x="482600" y="1844675"/>
            <a:ext cx="7893050" cy="355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Box 4"/>
          <p:cNvSpPr txBox="1">
            <a:spLocks noChangeArrowheads="1"/>
          </p:cNvSpPr>
          <p:nvPr/>
        </p:nvSpPr>
        <p:spPr bwMode="auto">
          <a:xfrm>
            <a:off x="457200" y="6096000"/>
            <a:ext cx="375443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/>
              <a:t>Source: Solomon et al Marketing: real people, real decisions 2014 </a:t>
            </a:r>
          </a:p>
        </p:txBody>
      </p:sp>
    </p:spTree>
    <p:extLst>
      <p:ext uri="{BB962C8B-B14F-4D97-AF65-F5344CB8AC3E}">
        <p14:creationId xmlns:p14="http://schemas.microsoft.com/office/powerpoint/2010/main" val="118496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Core &amp; Augmented </a:t>
            </a:r>
          </a:p>
        </p:txBody>
      </p:sp>
      <p:sp>
        <p:nvSpPr>
          <p:cNvPr id="14339" name="Rectangle 3"/>
          <p:cNvSpPr txBox="1">
            <a:spLocks noChangeArrowheads="1"/>
          </p:cNvSpPr>
          <p:nvPr/>
        </p:nvSpPr>
        <p:spPr bwMode="auto">
          <a:xfrm>
            <a:off x="762000" y="1628775"/>
            <a:ext cx="76200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407988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altLang="en-US" dirty="0">
                <a:latin typeface="Calibri" pitchFamily="34" charset="0"/>
              </a:rPr>
              <a:t>Core service is a benefit that a customer gets from the service.</a:t>
            </a:r>
          </a:p>
          <a:p>
            <a:r>
              <a:rPr lang="en-US" altLang="en-US" dirty="0">
                <a:latin typeface="Calibri" pitchFamily="34" charset="0"/>
              </a:rPr>
              <a:t>Augmented services are additional offerings that differentiate the firm.</a:t>
            </a:r>
          </a:p>
          <a:p>
            <a:r>
              <a:rPr lang="en-US" altLang="en-US" dirty="0">
                <a:latin typeface="Calibri" pitchFamily="34" charset="0"/>
              </a:rPr>
              <a:t>Example: Airline transportation</a:t>
            </a:r>
          </a:p>
          <a:p>
            <a:pPr lvl="1"/>
            <a:r>
              <a:rPr lang="en-US" altLang="en-US" sz="2400" dirty="0">
                <a:latin typeface="Calibri" pitchFamily="34" charset="0"/>
              </a:rPr>
              <a:t>Core: travel</a:t>
            </a:r>
          </a:p>
          <a:p>
            <a:pPr lvl="1"/>
            <a:r>
              <a:rPr lang="en-US" altLang="en-US" sz="2400" dirty="0">
                <a:latin typeface="Calibri" pitchFamily="34" charset="0"/>
              </a:rPr>
              <a:t>Augmented services: frequent flier miles, </a:t>
            </a:r>
            <a:r>
              <a:rPr lang="en-US" altLang="en-US" sz="2400" dirty="0" smtClean="0">
                <a:latin typeface="Calibri" pitchFamily="34" charset="0"/>
              </a:rPr>
              <a:t>in-flight </a:t>
            </a:r>
            <a:r>
              <a:rPr lang="en-US" altLang="en-US" sz="2400" dirty="0">
                <a:latin typeface="Calibri" pitchFamily="34" charset="0"/>
              </a:rPr>
              <a:t>entertainment services and internet access.</a:t>
            </a:r>
          </a:p>
        </p:txBody>
      </p:sp>
    </p:spTree>
    <p:extLst>
      <p:ext uri="{BB962C8B-B14F-4D97-AF65-F5344CB8AC3E}">
        <p14:creationId xmlns:p14="http://schemas.microsoft.com/office/powerpoint/2010/main" val="41444332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Question 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en-GB" altLang="en-US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endParaRPr lang="en-GB" altLang="en-US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When was the last time you received good/bad customer service? What was your experience?</a:t>
            </a:r>
          </a:p>
        </p:txBody>
      </p:sp>
      <p:pic>
        <p:nvPicPr>
          <p:cNvPr id="1536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72225" y="260350"/>
            <a:ext cx="1708150" cy="1692275"/>
          </a:xfrm>
        </p:spPr>
      </p:pic>
    </p:spTree>
    <p:extLst>
      <p:ext uri="{BB962C8B-B14F-4D97-AF65-F5344CB8AC3E}">
        <p14:creationId xmlns:p14="http://schemas.microsoft.com/office/powerpoint/2010/main" val="222053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Who’s the best?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07504" y="1825625"/>
            <a:ext cx="8558659" cy="4525963"/>
          </a:xfrm>
        </p:spPr>
        <p:txBody>
          <a:bodyPr/>
          <a:lstStyle/>
          <a:p>
            <a:r>
              <a:rPr lang="en-GB" altLang="en-US" dirty="0" smtClean="0">
                <a:latin typeface="Arial" charset="0"/>
                <a:cs typeface="Arial" charset="0"/>
              </a:rPr>
              <a:t>In 2017 a Which? Poll </a:t>
            </a:r>
            <a:r>
              <a:rPr lang="en-GB" altLang="en-US" dirty="0" smtClean="0">
                <a:latin typeface="Arial" charset="0"/>
                <a:cs typeface="Arial" charset="0"/>
              </a:rPr>
              <a:t>UK’s Top 100 Brands</a:t>
            </a:r>
            <a:endParaRPr lang="en-GB" altLang="en-US" dirty="0">
              <a:latin typeface="Arial" charset="0"/>
              <a:cs typeface="Arial" charset="0"/>
            </a:endParaRPr>
          </a:p>
          <a:p>
            <a:r>
              <a:rPr lang="en-GB" altLang="en-US" dirty="0" smtClean="0">
                <a:latin typeface="Arial" charset="0"/>
                <a:cs typeface="Arial" charset="0"/>
              </a:rPr>
              <a:t>First </a:t>
            </a:r>
            <a:r>
              <a:rPr lang="en-GB" altLang="en-US" dirty="0" smtClean="0">
                <a:latin typeface="Arial" charset="0"/>
                <a:cs typeface="Arial" charset="0"/>
              </a:rPr>
              <a:t>Direct </a:t>
            </a:r>
            <a:r>
              <a:rPr lang="en-GB" altLang="en-US" dirty="0" smtClean="0">
                <a:latin typeface="Arial" charset="0"/>
                <a:cs typeface="Arial" charset="0"/>
              </a:rPr>
              <a:t>number </a:t>
            </a:r>
            <a:r>
              <a:rPr lang="en-GB" altLang="en-US" dirty="0" smtClean="0">
                <a:latin typeface="Arial" charset="0"/>
                <a:cs typeface="Arial" charset="0"/>
              </a:rPr>
              <a:t>1 </a:t>
            </a:r>
            <a:endParaRPr lang="en-GB" altLang="en-US" dirty="0">
              <a:latin typeface="Arial" charset="0"/>
              <a:cs typeface="Arial" charset="0"/>
            </a:endParaRPr>
          </a:p>
          <a:p>
            <a:r>
              <a:rPr lang="en-GB" altLang="en-US" dirty="0" smtClean="0">
                <a:latin typeface="Arial" charset="0"/>
                <a:cs typeface="Arial" charset="0"/>
              </a:rPr>
              <a:t>Lush </a:t>
            </a:r>
            <a:r>
              <a:rPr lang="en-GB" altLang="en-US" dirty="0" smtClean="0">
                <a:latin typeface="Arial" charset="0"/>
                <a:cs typeface="Arial" charset="0"/>
              </a:rPr>
              <a:t>cosmetics </a:t>
            </a:r>
            <a:r>
              <a:rPr lang="en-GB" altLang="en-US" dirty="0">
                <a:latin typeface="Arial" charset="0"/>
                <a:cs typeface="Arial" charset="0"/>
              </a:rPr>
              <a:t>&amp;</a:t>
            </a:r>
            <a:r>
              <a:rPr lang="en-GB" altLang="en-US" dirty="0" smtClean="0">
                <a:latin typeface="Arial" charset="0"/>
                <a:cs typeface="Arial" charset="0"/>
              </a:rPr>
              <a:t> </a:t>
            </a:r>
            <a:r>
              <a:rPr lang="en-GB" altLang="en-US" dirty="0" smtClean="0">
                <a:latin typeface="Arial" charset="0"/>
                <a:cs typeface="Arial" charset="0"/>
              </a:rPr>
              <a:t>Lakeland </a:t>
            </a:r>
            <a:r>
              <a:rPr lang="en-GB" altLang="en-US" dirty="0" smtClean="0">
                <a:latin typeface="Arial" charset="0"/>
                <a:cs typeface="Arial" charset="0"/>
              </a:rPr>
              <a:t>joint </a:t>
            </a:r>
            <a:r>
              <a:rPr lang="en-GB" altLang="en-US" dirty="0" smtClean="0">
                <a:latin typeface="Arial" charset="0"/>
                <a:cs typeface="Arial" charset="0"/>
              </a:rPr>
              <a:t>number 2 </a:t>
            </a:r>
            <a:endParaRPr lang="en-GB" altLang="en-US" dirty="0">
              <a:latin typeface="Arial" charset="0"/>
              <a:cs typeface="Arial" charset="0"/>
            </a:endParaRPr>
          </a:p>
          <a:p>
            <a:r>
              <a:rPr lang="en-GB" altLang="en-US" dirty="0" smtClean="0">
                <a:latin typeface="Arial" charset="0"/>
                <a:cs typeface="Arial" charset="0"/>
              </a:rPr>
              <a:t>Waitrose number 3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r>
              <a:rPr lang="en-GB" altLang="en-US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Discuss!</a:t>
            </a:r>
            <a:endParaRPr lang="en-GB" altLang="en-US" b="1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pic>
        <p:nvPicPr>
          <p:cNvPr id="1638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863" y="-163513"/>
            <a:ext cx="1989137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642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latin typeface="Arial" charset="0"/>
                <a:cs typeface="Arial" charset="0"/>
              </a:rPr>
              <a:t>And the worst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97013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smtClean="0"/>
              <a:t>In </a:t>
            </a:r>
            <a:r>
              <a:rPr lang="en-GB" dirty="0" smtClean="0"/>
              <a:t>last place was Sports </a:t>
            </a:r>
            <a:r>
              <a:rPr lang="en-GB" dirty="0" smtClean="0"/>
              <a:t>Direct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J</a:t>
            </a:r>
            <a:r>
              <a:rPr lang="en-GB" dirty="0" smtClean="0"/>
              <a:t>oined </a:t>
            </a:r>
            <a:r>
              <a:rPr lang="en-GB" dirty="0" smtClean="0"/>
              <a:t>in the bottom four </a:t>
            </a:r>
            <a:r>
              <a:rPr lang="en-GB" dirty="0" smtClean="0"/>
              <a:t>by……..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smtClean="0"/>
              <a:t> Vodafone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err="1" smtClean="0"/>
              <a:t>Poundstretcher</a:t>
            </a:r>
            <a:r>
              <a:rPr lang="en-GB" dirty="0" smtClean="0"/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smtClean="0"/>
              <a:t>Ryanair</a:t>
            </a:r>
            <a:r>
              <a:rPr lang="en-GB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000" dirty="0" smtClean="0"/>
              <a:t>Source</a:t>
            </a:r>
            <a:r>
              <a:rPr lang="en-GB" sz="1000" dirty="0" smtClean="0"/>
              <a:t>: </a:t>
            </a:r>
            <a:r>
              <a:rPr lang="en-GB" sz="1000" dirty="0" smtClean="0">
                <a:hlinkClick r:id="rId2"/>
              </a:rPr>
              <a:t>www.which.co.uk</a:t>
            </a:r>
            <a:endParaRPr lang="en-GB" sz="10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b="1" dirty="0" smtClean="0">
                <a:solidFill>
                  <a:srgbClr val="FF0000"/>
                </a:solidFill>
              </a:rPr>
              <a:t>Discuss!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7412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74613"/>
            <a:ext cx="1412875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23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42938" y="285750"/>
            <a:ext cx="8501062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The 7 Ps of Service marketing</a:t>
            </a:r>
            <a:endParaRPr lang="en-GB" altLang="en-US" smtClean="0">
              <a:latin typeface="Arial" charset="0"/>
              <a:cs typeface="Arial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043608" y="1268760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1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500063"/>
            <a:ext cx="8229600" cy="11430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People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altLang="en-US" sz="2800" smtClean="0">
                <a:latin typeface="Arial" charset="0"/>
                <a:ea typeface="MS PGothic" pitchFamily="34" charset="-128"/>
                <a:cs typeface="Arial" charset="0"/>
              </a:rPr>
              <a:t>People represent the business</a:t>
            </a:r>
          </a:p>
          <a:p>
            <a:pPr lvl="1"/>
            <a:r>
              <a:rPr lang="en-GB" altLang="en-US" sz="2400" smtClean="0">
                <a:latin typeface="Arial" charset="0"/>
                <a:ea typeface="MS PGothic" pitchFamily="34" charset="-128"/>
                <a:cs typeface="Arial" charset="0"/>
              </a:rPr>
              <a:t>How can your people support the achievement of marketing objectives?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Customer service?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Product knowledge and training?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Personal presentation?</a:t>
            </a:r>
          </a:p>
          <a:p>
            <a:pPr lvl="1"/>
            <a:r>
              <a:rPr lang="en-US" altLang="en-US" sz="2400" smtClean="0">
                <a:latin typeface="Arial" charset="0"/>
                <a:ea typeface="MS PGothic" pitchFamily="34" charset="-128"/>
                <a:cs typeface="Arial" charset="0"/>
              </a:rPr>
              <a:t>Availability of staff?</a:t>
            </a:r>
            <a:endParaRPr lang="en-GB" altLang="en-US" sz="2400" smtClean="0">
              <a:latin typeface="Arial" charset="0"/>
              <a:ea typeface="MS PGothic" pitchFamily="34" charset="-128"/>
              <a:cs typeface="Arial" charset="0"/>
            </a:endParaRPr>
          </a:p>
          <a:p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  <a:p>
            <a:endParaRPr lang="en-GB" altLang="en-US" sz="2800" smtClean="0">
              <a:latin typeface="Arial" charset="0"/>
              <a:ea typeface="MS PGothic" pitchFamily="34" charset="-128"/>
              <a:cs typeface="Arial" charset="0"/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563" y="3143250"/>
            <a:ext cx="3500437" cy="2433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024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571500"/>
            <a:ext cx="8229600" cy="7747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Process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676456" cy="491182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How do people consume </a:t>
            </a: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products/services</a:t>
            </a: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?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What processes do they have to go through to acquire the services?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How </a:t>
            </a: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can you</a:t>
            </a: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 </a:t>
            </a:r>
            <a:r>
              <a:rPr lang="en-GB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make these easy/pleasant for the customer?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Arial" charset="0"/>
                <a:ea typeface="MS PGothic" pitchFamily="34" charset="-128"/>
                <a:cs typeface="Arial" charset="0"/>
              </a:rPr>
              <a:t>Ordering systems </a:t>
            </a:r>
            <a:r>
              <a:rPr lang="en-US" altLang="en-US" sz="2400" dirty="0" err="1" smtClean="0">
                <a:latin typeface="Arial" charset="0"/>
                <a:ea typeface="MS PGothic" pitchFamily="34" charset="-128"/>
                <a:cs typeface="Arial" charset="0"/>
              </a:rPr>
              <a:t>eg</a:t>
            </a:r>
            <a:r>
              <a:rPr lang="en-US" altLang="en-US" sz="2400" dirty="0" smtClean="0">
                <a:latin typeface="Arial" charset="0"/>
                <a:ea typeface="MS PGothic" pitchFamily="34" charset="-128"/>
                <a:cs typeface="Arial" charset="0"/>
              </a:rPr>
              <a:t> Amazon’s ‘1 click ordering’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Arial" charset="0"/>
                <a:ea typeface="MS PGothic" pitchFamily="34" charset="-128"/>
                <a:cs typeface="Arial" charset="0"/>
              </a:rPr>
              <a:t>Efficient delivery and processing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Arial" charset="0"/>
                <a:ea typeface="MS PGothic" pitchFamily="34" charset="-128"/>
                <a:cs typeface="Arial" charset="0"/>
              </a:rPr>
              <a:t>Information security</a:t>
            </a:r>
            <a:endParaRPr lang="en-GB" altLang="en-US" sz="2400" dirty="0" smtClean="0">
              <a:latin typeface="Arial" charset="0"/>
              <a:ea typeface="MS PGothic" pitchFamily="34" charset="-128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 smtClean="0">
                <a:latin typeface="Arial" charset="0"/>
                <a:ea typeface="MS PGothic" pitchFamily="34" charset="-128"/>
                <a:cs typeface="Arial" charset="0"/>
              </a:rPr>
              <a:t>How can this be a source of competitive advantage?</a:t>
            </a:r>
            <a:endParaRPr lang="en-GB" altLang="en-US" sz="2800" dirty="0" smtClean="0">
              <a:latin typeface="Arial" charset="0"/>
              <a:ea typeface="MS PGothic" pitchFamily="34" charset="-128"/>
              <a:cs typeface="Arial" charset="0"/>
            </a:endParaRPr>
          </a:p>
          <a:p>
            <a:pPr>
              <a:lnSpc>
                <a:spcPct val="90000"/>
              </a:lnSpc>
            </a:pPr>
            <a:endParaRPr lang="en-GB" altLang="en-US" sz="2800" dirty="0" smtClean="0">
              <a:latin typeface="Arial" charset="0"/>
              <a:ea typeface="MS PGothic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42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500063"/>
            <a:ext cx="8229600" cy="1143000"/>
          </a:xfrm>
          <a:solidFill>
            <a:schemeClr val="bg2"/>
          </a:solidFill>
        </p:spPr>
        <p:txBody>
          <a:bodyPr anchor="t"/>
          <a:lstStyle/>
          <a:p>
            <a:r>
              <a:rPr lang="en-GB" altLang="en-US" smtClean="0">
                <a:latin typeface="Arial" charset="0"/>
                <a:ea typeface="MS PGothic" pitchFamily="34" charset="-128"/>
                <a:cs typeface="Arial" charset="0"/>
              </a:rPr>
              <a:t>Physical Environment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3500438" cy="4114800"/>
          </a:xfrm>
        </p:spPr>
        <p:txBody>
          <a:bodyPr/>
          <a:lstStyle/>
          <a:p>
            <a:endParaRPr lang="en-US" altLang="en-US" sz="2800" dirty="0" smtClean="0">
              <a:latin typeface="Arial" charset="0"/>
              <a:cs typeface="Arial" charset="0"/>
            </a:endParaRP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Environment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Equipment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Communication material</a:t>
            </a:r>
          </a:p>
          <a:p>
            <a:r>
              <a:rPr lang="en-US" altLang="en-US" sz="2800" dirty="0" smtClean="0">
                <a:latin typeface="Arial" charset="0"/>
                <a:cs typeface="Arial" charset="0"/>
              </a:rPr>
              <a:t>Symbols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432048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98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1" y="121537"/>
            <a:ext cx="421782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543" y="71256"/>
            <a:ext cx="4433689" cy="2955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31302"/>
            <a:ext cx="4968552" cy="3408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561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93503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Determinants of Service Quality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57288" y="1779588"/>
            <a:ext cx="4033837" cy="3778250"/>
          </a:xfrm>
        </p:spPr>
        <p:txBody>
          <a:bodyPr/>
          <a:lstStyle/>
          <a:p>
            <a:r>
              <a:rPr lang="en-US" altLang="en-US" sz="2000" smtClean="0">
                <a:latin typeface="Arial" charset="0"/>
                <a:cs typeface="Arial" charset="0"/>
              </a:rPr>
              <a:t>Tangibles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Reliability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Responsiveness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Assurance</a:t>
            </a:r>
          </a:p>
          <a:p>
            <a:endParaRPr lang="en-US" altLang="en-US" sz="2000" smtClean="0">
              <a:latin typeface="Arial" charset="0"/>
              <a:cs typeface="Arial" charset="0"/>
            </a:endParaRPr>
          </a:p>
          <a:p>
            <a:r>
              <a:rPr lang="en-US" altLang="en-US" sz="2000" smtClean="0">
                <a:latin typeface="Arial" charset="0"/>
                <a:cs typeface="Arial" charset="0"/>
              </a:rPr>
              <a:t>Empathy</a:t>
            </a:r>
          </a:p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267200" y="1758950"/>
            <a:ext cx="4035425" cy="3778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Appearance of physical facilities, equipment, personnel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Ability to perform the promised service dependably &amp; accurately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Willingness to help customers &amp; provide prompt service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Knowledge &amp; courtesy of employees &amp; conveying of trust</a:t>
            </a:r>
          </a:p>
          <a:p>
            <a:pPr>
              <a:lnSpc>
                <a:spcPct val="90000"/>
              </a:lnSpc>
            </a:pPr>
            <a:r>
              <a:rPr lang="en-US" altLang="en-US" sz="2000" smtClean="0">
                <a:latin typeface="Arial" charset="0"/>
                <a:cs typeface="Arial" charset="0"/>
              </a:rPr>
              <a:t>Caring, individualized attention the firm provides for customers</a:t>
            </a: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2254250" y="6042025"/>
            <a:ext cx="39814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/>
              <a:t>Source: Zeithaml, Parasuraman &amp; Berry 1990</a:t>
            </a:r>
          </a:p>
        </p:txBody>
      </p:sp>
    </p:spTree>
    <p:extLst>
      <p:ext uri="{BB962C8B-B14F-4D97-AF65-F5344CB8AC3E}">
        <p14:creationId xmlns:p14="http://schemas.microsoft.com/office/powerpoint/2010/main" val="304302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US" altLang="en-US" sz="3200" smtClean="0">
                <a:latin typeface="Arial" charset="0"/>
                <a:cs typeface="Arial" charset="0"/>
              </a:rPr>
              <a:t>Factors Leading to Customer Switching Behaviour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0125" y="1500188"/>
            <a:ext cx="7135813" cy="4572000"/>
          </a:xfrm>
        </p:spPr>
        <p:txBody>
          <a:bodyPr/>
          <a:lstStyle/>
          <a:p>
            <a:r>
              <a:rPr lang="en-US" altLang="en-US" sz="2800" smtClean="0">
                <a:latin typeface="Arial" charset="0"/>
                <a:cs typeface="Arial" charset="0"/>
              </a:rPr>
              <a:t>Pricing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Inconvenience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Core Service Failure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Service Encounter Failures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Response to Service Failure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Competition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Ethical Problems</a:t>
            </a:r>
          </a:p>
          <a:p>
            <a:r>
              <a:rPr lang="en-US" altLang="en-US" sz="2800" smtClean="0">
                <a:latin typeface="Arial" charset="0"/>
                <a:cs typeface="Arial" charset="0"/>
              </a:rPr>
              <a:t>Involuntary Switching</a:t>
            </a:r>
          </a:p>
        </p:txBody>
      </p:sp>
    </p:spTree>
    <p:extLst>
      <p:ext uri="{BB962C8B-B14F-4D97-AF65-F5344CB8AC3E}">
        <p14:creationId xmlns:p14="http://schemas.microsoft.com/office/powerpoint/2010/main" val="9479467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158162" cy="1152525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Service quality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3568" y="1196752"/>
            <a:ext cx="7772400" cy="475252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Competitive advantage can be obtained by delivering consistently higher quality service than competitors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Exceed Customer </a:t>
            </a:r>
            <a:r>
              <a:rPr lang="en-US" altLang="en-US" dirty="0" smtClean="0">
                <a:latin typeface="Arial" charset="0"/>
                <a:cs typeface="Arial" charset="0"/>
              </a:rPr>
              <a:t>service </a:t>
            </a:r>
            <a:r>
              <a:rPr lang="en-US" altLang="en-US" dirty="0" smtClean="0">
                <a:latin typeface="Arial" charset="0"/>
                <a:cs typeface="Arial" charset="0"/>
              </a:rPr>
              <a:t>expectation</a:t>
            </a:r>
            <a:endParaRPr lang="en-US" altLang="en-US" dirty="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Internal marketing essential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Needs top management commitment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Standards must be set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Performance must be </a:t>
            </a:r>
            <a:r>
              <a:rPr lang="en-US" altLang="en-US" dirty="0" smtClean="0">
                <a:latin typeface="Arial" charset="0"/>
                <a:cs typeface="Arial" charset="0"/>
              </a:rPr>
              <a:t>monitored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latin typeface="Arial" charset="0"/>
                <a:cs typeface="Arial" charset="0"/>
              </a:rPr>
              <a:t>Yield Management</a:t>
            </a:r>
            <a:endParaRPr lang="en-US" altLang="en-US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8994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375" y="6492875"/>
            <a:ext cx="6143625" cy="365125"/>
          </a:xfrm>
        </p:spPr>
        <p:txBody>
          <a:bodyPr/>
          <a:lstStyle/>
          <a:p>
            <a:pPr algn="r">
              <a:defRPr/>
            </a:pPr>
            <a:r>
              <a:rPr lang="en-US" dirty="0" err="1" smtClean="0"/>
              <a:t>Kotler</a:t>
            </a:r>
            <a:r>
              <a:rPr lang="en-US" dirty="0" smtClean="0"/>
              <a:t> &amp; Keller (2009)</a:t>
            </a:r>
            <a:endParaRPr lang="en-US" dirty="0"/>
          </a:p>
        </p:txBody>
      </p:sp>
      <p:sp>
        <p:nvSpPr>
          <p:cNvPr id="35843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501063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Improving Service Quality</a:t>
            </a:r>
          </a:p>
        </p:txBody>
      </p:sp>
      <p:sp>
        <p:nvSpPr>
          <p:cNvPr id="35844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857250" y="1500188"/>
            <a:ext cx="4038600" cy="4525962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Listening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Reliability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Basic service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Service design</a:t>
            </a:r>
          </a:p>
        </p:txBody>
      </p:sp>
      <p:sp>
        <p:nvSpPr>
          <p:cNvPr id="35845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Surprising customers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Fair play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Teamwork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Employee research</a:t>
            </a:r>
          </a:p>
        </p:txBody>
      </p:sp>
      <p:sp>
        <p:nvSpPr>
          <p:cNvPr id="35846" name="TextBox 1"/>
          <p:cNvSpPr txBox="1">
            <a:spLocks noChangeArrowheads="1"/>
          </p:cNvSpPr>
          <p:nvPr/>
        </p:nvSpPr>
        <p:spPr bwMode="auto">
          <a:xfrm>
            <a:off x="1403350" y="4581525"/>
            <a:ext cx="576103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400"/>
              <a:t>The John Lewis way! </a:t>
            </a:r>
          </a:p>
        </p:txBody>
      </p:sp>
    </p:spTree>
    <p:extLst>
      <p:ext uri="{BB962C8B-B14F-4D97-AF65-F5344CB8AC3E}">
        <p14:creationId xmlns:p14="http://schemas.microsoft.com/office/powerpoint/2010/main" val="458908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60350"/>
            <a:ext cx="8429625" cy="928688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How to Increase Quality Control</a:t>
            </a:r>
          </a:p>
        </p:txBody>
      </p:sp>
      <p:sp>
        <p:nvSpPr>
          <p:cNvPr id="37891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US" altLang="en-US" smtClean="0">
                <a:latin typeface="Arial" charset="0"/>
                <a:cs typeface="Arial" charset="0"/>
              </a:rPr>
              <a:t>Invest in good hiring and training procedures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Standardise the service-performance process</a:t>
            </a:r>
          </a:p>
          <a:p>
            <a:r>
              <a:rPr lang="en-US" altLang="en-US" smtClean="0">
                <a:latin typeface="Arial" charset="0"/>
                <a:cs typeface="Arial" charset="0"/>
              </a:rPr>
              <a:t>Monitor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6769428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dirty="0" smtClean="0">
                <a:latin typeface="Arial" charset="0"/>
                <a:cs typeface="Arial" charset="0"/>
              </a:rPr>
              <a:t>Seminars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8072494" cy="4042808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  <a:hlinkClick r:id="rId2"/>
              </a:rPr>
              <a:t>http://</a:t>
            </a:r>
            <a:r>
              <a:rPr lang="en-GB" altLang="en-US" dirty="0" smtClean="0">
                <a:latin typeface="Arial" charset="0"/>
                <a:cs typeface="Arial" charset="0"/>
                <a:hlinkClick r:id="rId2"/>
              </a:rPr>
              <a:t>www.specialevents.com/catering/secrets-creating-luxury-event-experience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r>
              <a:rPr lang="en-GB" altLang="en-US" dirty="0">
                <a:latin typeface="Arial" charset="0"/>
                <a:cs typeface="Arial" charset="0"/>
                <a:hlinkClick r:id="rId3"/>
              </a:rPr>
              <a:t>https://</a:t>
            </a:r>
            <a:r>
              <a:rPr lang="en-GB" altLang="en-US" dirty="0" smtClean="0">
                <a:latin typeface="Arial" charset="0"/>
                <a:cs typeface="Arial" charset="0"/>
                <a:hlinkClick r:id="rId3"/>
              </a:rPr>
              <a:t>www.theguardian.com/world/2017/apr/11/nice-more-than-a-destination-what-ryanair-teach-united-airlines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r>
              <a:rPr lang="en-GB" altLang="en-US" dirty="0">
                <a:latin typeface="Arial" charset="0"/>
                <a:cs typeface="Arial" charset="0"/>
                <a:hlinkClick r:id="rId4"/>
              </a:rPr>
              <a:t>https://</a:t>
            </a:r>
            <a:r>
              <a:rPr lang="en-GB" altLang="en-US" dirty="0" smtClean="0">
                <a:latin typeface="Arial" charset="0"/>
                <a:cs typeface="Arial" charset="0"/>
                <a:hlinkClick r:id="rId4"/>
              </a:rPr>
              <a:t>www.eventmanagerblog.com/event-customer-service</a:t>
            </a:r>
            <a:endParaRPr lang="en-GB" altLang="en-US" dirty="0" smtClean="0">
              <a:latin typeface="Arial" charset="0"/>
              <a:cs typeface="Arial" charset="0"/>
            </a:endParaRPr>
          </a:p>
          <a:p>
            <a:endParaRPr lang="en-GB" altLang="en-US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54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5385</TotalTime>
  <Words>563</Words>
  <Application>Microsoft Office PowerPoint</Application>
  <PresentationFormat>On-screen Show (4:3)</PresentationFormat>
  <Paragraphs>141</Paragraphs>
  <Slides>21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MS PGothic</vt:lpstr>
      <vt:lpstr>Arial</vt:lpstr>
      <vt:lpstr>Calibri</vt:lpstr>
      <vt:lpstr>Times</vt:lpstr>
      <vt:lpstr>1_Office Theme</vt:lpstr>
      <vt:lpstr>Niche  Marketing</vt:lpstr>
      <vt:lpstr>Learning Outcomes for today</vt:lpstr>
      <vt:lpstr>What is a Service?</vt:lpstr>
      <vt:lpstr>Services Marketing</vt:lpstr>
      <vt:lpstr>The product &gt; Service spectrum</vt:lpstr>
      <vt:lpstr>Examples </vt:lpstr>
      <vt:lpstr>Core &amp; Augmented </vt:lpstr>
      <vt:lpstr>Question </vt:lpstr>
      <vt:lpstr>Who’s the best?</vt:lpstr>
      <vt:lpstr>And the worst </vt:lpstr>
      <vt:lpstr>The 7 Ps of Service marketing</vt:lpstr>
      <vt:lpstr>People</vt:lpstr>
      <vt:lpstr>Process</vt:lpstr>
      <vt:lpstr>Physical Environment</vt:lpstr>
      <vt:lpstr>PowerPoint Presentation</vt:lpstr>
      <vt:lpstr>Determinants of Service Quality</vt:lpstr>
      <vt:lpstr>Factors Leading to Customer Switching Behaviour</vt:lpstr>
      <vt:lpstr>Service quality</vt:lpstr>
      <vt:lpstr>Improving Service Quality</vt:lpstr>
      <vt:lpstr>How to Increase Quality Control</vt:lpstr>
      <vt:lpstr>Seminars</vt:lpstr>
    </vt:vector>
  </TitlesOfParts>
  <Company>FP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Jacqui Jones</cp:lastModifiedBy>
  <cp:revision>603</cp:revision>
  <cp:lastPrinted>2015-09-28T08:51:29Z</cp:lastPrinted>
  <dcterms:created xsi:type="dcterms:W3CDTF">2002-01-09T07:28:14Z</dcterms:created>
  <dcterms:modified xsi:type="dcterms:W3CDTF">2020-09-25T22:10:05Z</dcterms:modified>
</cp:coreProperties>
</file>