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82" r:id="rId5"/>
    <p:sldId id="270" r:id="rId6"/>
    <p:sldId id="258" r:id="rId7"/>
    <p:sldId id="259" r:id="rId8"/>
    <p:sldId id="260" r:id="rId9"/>
    <p:sldId id="275" r:id="rId10"/>
    <p:sldId id="279" r:id="rId11"/>
    <p:sldId id="280" r:id="rId12"/>
    <p:sldId id="281" r:id="rId13"/>
    <p:sldId id="277" r:id="rId14"/>
    <p:sldId id="268" r:id="rId15"/>
    <p:sldId id="284" r:id="rId16"/>
    <p:sldId id="285" r:id="rId17"/>
    <p:sldId id="264" r:id="rId18"/>
    <p:sldId id="265" r:id="rId19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43372F-AB3A-8131-AD1A-04ACB3A13418}" v="6" dt="2021-05-18T08:47:28.145"/>
    <p1510:client id="{2930C2CF-33BE-A57E-F9DC-0BC88F1E1DAC}" v="419" dt="2022-02-09T14:01:24.675"/>
    <p1510:client id="{43124211-B3CE-ABC7-274F-99C3C574CE54}" v="58" dt="2021-01-26T14:15:16.051"/>
    <p1510:client id="{E43A939F-62F9-7514-9FB2-36B083A2AA14}" v="243" dt="2021-05-17T09:49:40.2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69" autoAdjust="0"/>
    <p:restoredTop sz="86441" autoAdjust="0"/>
  </p:normalViewPr>
  <p:slideViewPr>
    <p:cSldViewPr>
      <p:cViewPr varScale="1">
        <p:scale>
          <a:sx n="98" d="100"/>
          <a:sy n="98" d="100"/>
        </p:scale>
        <p:origin x="67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14987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5BD231A-AB82-4DA1-A43E-DFE77D0B30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22E4818-0FAF-4BBC-A3B5-0B12F3293AF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5B376892-473B-46F5-A569-525FB239CE8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3689639C-C4A7-40FA-B1AA-BC806A135EC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5B45532D-3B42-4D23-AB3A-5F6BBE277A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E6F5816-BC7E-4BA5-8C10-879971E909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EDD1BF-D152-43A0-AF0C-9E8CF7959FF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r">
              <a:defRPr sz="1200"/>
            </a:lvl1pPr>
          </a:lstStyle>
          <a:p>
            <a:pPr>
              <a:defRPr/>
            </a:pPr>
            <a:fld id="{893F2454-7336-4843-8AF2-B95602118A09}" type="datetimeFigureOut">
              <a:rPr lang="cy-GB"/>
              <a:pPr>
                <a:defRPr/>
              </a:pPr>
              <a:t>08/11/2022</a:t>
            </a:fld>
            <a:endParaRPr lang="cy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A5AD25-DD76-4327-BA95-93F3AE9860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8971" tIns="44486" rIns="88971" bIns="44486" rtlCol="0" anchor="ctr"/>
          <a:lstStyle/>
          <a:p>
            <a:pPr lvl="0"/>
            <a:endParaRPr lang="cy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7A59B50-C983-433F-8AFF-E06BF6C8F4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3913"/>
            <a:ext cx="5335588" cy="4389437"/>
          </a:xfrm>
          <a:prstGeom prst="rect">
            <a:avLst/>
          </a:prstGeom>
        </p:spPr>
        <p:txBody>
          <a:bodyPr vert="horz" lIns="88971" tIns="44486" rIns="88971" bIns="4448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cy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BD01F-6209-45B3-86C9-B77433FA044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9B76EE-335F-4117-B251-7C2D808035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88971" tIns="44486" rIns="88971" bIns="4448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31D2A21-99B0-4613-A695-AA5D01A3B957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C0383C-07DD-4EAC-B8D1-4E76B7B66B8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4AE3E31-AF5D-48D8-B8E8-C148128F9E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6D7E081-295B-4E8F-AA00-3A8EF4A483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9767C1-DA50-44CF-BC4C-43E4787AE5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17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8242F94-0471-478C-9148-419E21D3B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BEE5AEC-D862-4B12-895D-5510F8303B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45F9A7A-5416-48CA-86F0-056140B423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BDDC24-21E4-46D3-8675-AFD9513759F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34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004D964-C0C9-43BD-901F-CE18998FFF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13151B-9594-4689-8718-8CF7F245A3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91A56FA-CB06-4FAE-A6F8-C585667DC1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BB4E58-F720-4390-9F36-2342FEA085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715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910DB2-0964-46D9-99CE-9EBA67FF8A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DDA206-2F6D-4BC0-B610-023275C1CC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C36C72-A0FA-44E0-9DBF-7184BC863D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29A4F5-C166-4751-ADED-E802D53A79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506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B74D14C-A916-443E-BEE1-1B9A07435F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735AA15-8237-49A9-8FB4-50B9CEFD9CE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11302484-F689-467C-88CB-523FD587B1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12DF6FF-2C40-4F1B-962E-AFEE7674095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171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D34505F-3355-466F-B2AF-773D009F4B5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B622FB5-BA1F-40CA-8411-5CA73082FA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97E8B2E-C89B-42C7-AFB2-0A2B11794B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632828-CB8F-44E5-9917-1A3C3B8FD1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627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B0371AF5-2934-4D5D-A549-E6CEB8C0B9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BCCAF09-FD62-4909-80F0-33B5942946B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AD694A-EF41-4BF7-AC8C-6E297B75DB6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6BDE4A-0D99-4B14-8B40-558C676719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541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4B7F9B-FFB9-4039-9575-C0C83A7616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5911B5-57EC-4DA8-9C6C-41DC7BAF1D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D395A21-4A99-487E-8440-85D906243C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DE83C8-B6DD-4FE9-9483-ED5339F97D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652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9F8B961-CBD9-487F-962E-DA2E4E1B0D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FC043B-7ADA-4786-B026-A79D03DDD9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6E266C-74CC-4C4A-8AF6-D2985D1A66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B5AD9C-F9F5-4EEA-ABB0-BC6B3400F9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9207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D577A0D-3CD3-42E9-B68F-DF46B23563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7A216C2-0775-4559-AE43-647F056C62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C25F1B1-F104-4122-AAAD-7D602FE150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F0F308-6353-48D6-972D-A372EE1205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3045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7F3BCC-8711-40CD-A131-1ED129CAC1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7CDB71E-5F6D-4BCB-A731-F880BE84DB3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D23E548-587D-4D7A-84CD-C6EA0A2136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6308A-E04F-4D1B-BD58-679F913E11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96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F03A5C03-06C8-4235-95A6-E52E780599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889DA63-54EF-46F4-8F17-D88A6064D7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E5176949-4D3D-4D44-87FE-F5112133DEB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691A733-85CA-49EA-9606-ACABDE1EA8A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61DDF9C9-A1B2-46CA-BC48-7E3E65E74E6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F97446FE-7416-4975-98E3-C5C22EECDF6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ow Space supports the Energy Transition - ESA Commercialisation Gateway">
            <a:extLst>
              <a:ext uri="{FF2B5EF4-FFF2-40B4-BE49-F238E27FC236}">
                <a16:creationId xmlns:a16="http://schemas.microsoft.com/office/drawing/2014/main" id="{A40B00A2-88A5-E4BC-3292-9B076CB0E9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4" r="30275"/>
          <a:stretch/>
        </p:blipFill>
        <p:spPr bwMode="auto">
          <a:xfrm>
            <a:off x="4766581" y="10"/>
            <a:ext cx="4377419" cy="5130404"/>
          </a:xfrm>
          <a:custGeom>
            <a:avLst/>
            <a:gdLst/>
            <a:ahLst/>
            <a:cxnLst/>
            <a:rect l="l" t="t" r="r" b="b"/>
            <a:pathLst>
              <a:path w="5836558" h="5130414">
                <a:moveTo>
                  <a:pt x="2376055" y="0"/>
                </a:moveTo>
                <a:lnTo>
                  <a:pt x="5836558" y="0"/>
                </a:lnTo>
                <a:lnTo>
                  <a:pt x="5836558" y="5130414"/>
                </a:lnTo>
                <a:lnTo>
                  <a:pt x="0" y="513041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1CD7A8C-3978-4135-BDE2-F493D43D4C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3194857"/>
            <a:ext cx="4356336" cy="911117"/>
          </a:xfrm>
        </p:spPr>
        <p:txBody>
          <a:bodyPr>
            <a:normAutofit/>
          </a:bodyPr>
          <a:lstStyle/>
          <a:p>
            <a:pPr algn="l"/>
            <a:r>
              <a:rPr lang="en-GB" sz="1700">
                <a:cs typeface="Times New Roman"/>
              </a:rPr>
              <a:t>The Challenge faced by the Energy Sector: Report</a:t>
            </a:r>
            <a:endParaRPr lang="en-GB" sz="17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C0EC7-8DBF-4249-B6D4-5EE5635F2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797442"/>
            <a:ext cx="4703223" cy="2390459"/>
          </a:xfrm>
        </p:spPr>
        <p:txBody>
          <a:bodyPr>
            <a:normAutofit/>
          </a:bodyPr>
          <a:lstStyle/>
          <a:p>
            <a:pPr algn="l"/>
            <a:r>
              <a:rPr lang="en-GB" sz="4700">
                <a:cs typeface="Times New Roman"/>
              </a:rPr>
              <a:t>Component 2 Guidance:</a:t>
            </a:r>
            <a:endParaRPr lang="en-GB" sz="470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5EB73228-F09B-409F-9EC1-7E853C4F5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380" y="5292509"/>
            <a:ext cx="4957620" cy="1565491"/>
          </a:xfrm>
          <a:custGeom>
            <a:avLst/>
            <a:gdLst>
              <a:gd name="connsiteX0" fmla="*/ 1186806 w 6610160"/>
              <a:gd name="connsiteY0" fmla="*/ 0 h 1565491"/>
              <a:gd name="connsiteX1" fmla="*/ 1692132 w 6610160"/>
              <a:gd name="connsiteY1" fmla="*/ 0 h 1565491"/>
              <a:gd name="connsiteX2" fmla="*/ 6104834 w 6610160"/>
              <a:gd name="connsiteY2" fmla="*/ 0 h 1565491"/>
              <a:gd name="connsiteX3" fmla="*/ 6610160 w 6610160"/>
              <a:gd name="connsiteY3" fmla="*/ 0 h 1565491"/>
              <a:gd name="connsiteX4" fmla="*/ 6610160 w 6610160"/>
              <a:gd name="connsiteY4" fmla="*/ 1565491 h 1565491"/>
              <a:gd name="connsiteX5" fmla="*/ 0 w 6610160"/>
              <a:gd name="connsiteY5" fmla="*/ 1565491 h 1565491"/>
              <a:gd name="connsiteX6" fmla="*/ 724290 w 6610160"/>
              <a:gd name="connsiteY6" fmla="*/ 1591 h 1565491"/>
              <a:gd name="connsiteX7" fmla="*/ 1186070 w 6610160"/>
              <a:gd name="connsiteY7" fmla="*/ 15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10160" h="1565491">
                <a:moveTo>
                  <a:pt x="1186806" y="0"/>
                </a:moveTo>
                <a:lnTo>
                  <a:pt x="1692132" y="0"/>
                </a:lnTo>
                <a:lnTo>
                  <a:pt x="6104834" y="0"/>
                </a:lnTo>
                <a:lnTo>
                  <a:pt x="6610160" y="0"/>
                </a:lnTo>
                <a:lnTo>
                  <a:pt x="6610160" y="1565491"/>
                </a:lnTo>
                <a:lnTo>
                  <a:pt x="0" y="1565491"/>
                </a:lnTo>
                <a:lnTo>
                  <a:pt x="724290" y="1591"/>
                </a:lnTo>
                <a:lnTo>
                  <a:pt x="1186070" y="1591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3150A4AE-7BE7-480D-BD8C-3951E6479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510"/>
            <a:ext cx="4608277" cy="1565491"/>
          </a:xfrm>
          <a:custGeom>
            <a:avLst/>
            <a:gdLst>
              <a:gd name="connsiteX0" fmla="*/ 0 w 6144370"/>
              <a:gd name="connsiteY0" fmla="*/ 0 h 1565491"/>
              <a:gd name="connsiteX1" fmla="*/ 6144370 w 6144370"/>
              <a:gd name="connsiteY1" fmla="*/ 0 h 1565491"/>
              <a:gd name="connsiteX2" fmla="*/ 5419344 w 6144370"/>
              <a:gd name="connsiteY2" fmla="*/ 1565491 h 1565491"/>
              <a:gd name="connsiteX3" fmla="*/ 0 w 6144370"/>
              <a:gd name="connsiteY3" fmla="*/ 15654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44370" h="1565491">
                <a:moveTo>
                  <a:pt x="0" y="0"/>
                </a:moveTo>
                <a:lnTo>
                  <a:pt x="6144370" y="0"/>
                </a:lnTo>
                <a:lnTo>
                  <a:pt x="5419344" y="1565491"/>
                </a:lnTo>
                <a:lnTo>
                  <a:pt x="0" y="1565491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34711-48F8-4DDE-B88A-347706327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34159" y="5623560"/>
            <a:ext cx="318119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29767C1-DA50-44CF-BC4C-43E4787AE57D}" type="slidenum">
              <a:rPr lang="en-GB" alt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 altLang="en-US">
              <a:solidFill>
                <a:srgbClr val="FFFFFF">
                  <a:alpha val="8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0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98" name="Title 3">
            <a:extLst>
              <a:ext uri="{FF2B5EF4-FFF2-40B4-BE49-F238E27FC236}">
                <a16:creationId xmlns:a16="http://schemas.microsoft.com/office/drawing/2014/main" id="{C08C6673-280D-40C1-A29F-54A4EC097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Report Writing</a:t>
            </a:r>
          </a:p>
        </p:txBody>
      </p:sp>
      <p:sp>
        <p:nvSpPr>
          <p:cNvPr id="4099" name="Content Placeholder 4">
            <a:extLst>
              <a:ext uri="{FF2B5EF4-FFF2-40B4-BE49-F238E27FC236}">
                <a16:creationId xmlns:a16="http://schemas.microsoft.com/office/drawing/2014/main" id="{5D990862-8E42-43ED-8B0C-FF37466E59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4419" y="3092970"/>
            <a:ext cx="7375161" cy="2693976"/>
          </a:xfrm>
        </p:spPr>
        <p:txBody>
          <a:bodyPr>
            <a:normAutofit lnSpcReduction="10000"/>
          </a:bodyPr>
          <a:lstStyle/>
          <a:p>
            <a:r>
              <a:rPr lang="en-GB" altLang="en-US" sz="2000" dirty="0">
                <a:solidFill>
                  <a:srgbClr val="000000"/>
                </a:solidFill>
              </a:rPr>
              <a:t>A report is a formal document therefore you need to ensure your writing style is appropriate  .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The report needs to be written using ‘third’ person language- (see handout)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You MUST not use I, me, we ( 1</a:t>
            </a:r>
            <a:r>
              <a:rPr lang="en-GB" altLang="en-US" sz="2000" baseline="30000" dirty="0">
                <a:solidFill>
                  <a:srgbClr val="000000"/>
                </a:solidFill>
              </a:rPr>
              <a:t>st</a:t>
            </a:r>
            <a:r>
              <a:rPr lang="en-GB" altLang="en-US" sz="2000" dirty="0">
                <a:solidFill>
                  <a:srgbClr val="000000"/>
                </a:solidFill>
              </a:rPr>
              <a:t> person) and  you and  yours (2</a:t>
            </a:r>
            <a:r>
              <a:rPr lang="en-GB" altLang="en-US" sz="2000" baseline="30000" dirty="0">
                <a:solidFill>
                  <a:srgbClr val="000000"/>
                </a:solidFill>
              </a:rPr>
              <a:t>nd</a:t>
            </a:r>
            <a:r>
              <a:rPr lang="en-GB" altLang="en-US" sz="2000" dirty="0">
                <a:solidFill>
                  <a:srgbClr val="000000"/>
                </a:solidFill>
              </a:rPr>
              <a:t> person) as these are all examples of ‘personal’ language.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The report must be written from an ‘objective’ point of view not a ‘personal’ one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endParaRPr lang="en-GB" altLang="en-US" sz="1700">
              <a:solidFill>
                <a:srgbClr val="000000"/>
              </a:solidFill>
            </a:endParaRPr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D3A3B040-6FCD-4107-AEC5-BE865B85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52A8CEF-BCF2-4478-950E-4D2B80BB38FF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F701746-0657-4467-BBD3-24051A71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0" name="Picture 6149" descr="Writing an appointment on a paper agenda">
            <a:extLst>
              <a:ext uri="{FF2B5EF4-FFF2-40B4-BE49-F238E27FC236}">
                <a16:creationId xmlns:a16="http://schemas.microsoft.com/office/drawing/2014/main" id="{3DCBDF7E-7A70-4462-A0DF-B7398C82A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368" b="-3"/>
          <a:stretch/>
        </p:blipFill>
        <p:spPr>
          <a:xfrm>
            <a:off x="3419976" y="10"/>
            <a:ext cx="5724024" cy="6857990"/>
          </a:xfrm>
          <a:prstGeom prst="rect">
            <a:avLst/>
          </a:prstGeom>
        </p:spPr>
      </p:pic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117BEB00-3E3D-4F08-AF56-DB0D22FB5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 rot="10800000">
            <a:off x="0" y="0"/>
            <a:ext cx="3601641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781EEB1C-44EB-48AD-AF2E-16CDA40EF5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788" y="662400"/>
            <a:ext cx="2556900" cy="149213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dirty="0"/>
              <a:t>Cover Page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B840F0D-4C87-44A8-B692-9044C04CD2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3788" y="2286000"/>
            <a:ext cx="2556900" cy="3844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Title of Report</a:t>
            </a:r>
          </a:p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Name/Number of author</a:t>
            </a:r>
            <a:endParaRPr lang="en-GB" altLang="en-US" sz="17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Date of submission</a:t>
            </a:r>
            <a:endParaRPr lang="en-GB" altLang="en-US" sz="17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BAB00508-50A4-4670-91F2-A51F9F3A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00628" y="6375679"/>
            <a:ext cx="1968300" cy="3457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A5EAC750-6190-4248-906A-77B30A313FE2}" type="slidenum">
              <a:rPr lang="en-GB" altLang="en-US" sz="18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A5912D2-5BE3-448F-A3FA-5FD83EDC16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Contents Page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658CE97-C982-4437-A42A-535F43BFDE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6698" y="2438400"/>
            <a:ext cx="2629120" cy="378541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700" dirty="0"/>
              <a:t>List of Sections and Sub-sections with Page Numbers</a:t>
            </a:r>
          </a:p>
          <a:p>
            <a:pPr marL="0" indent="0" eaLnBrk="1" hangingPunct="1">
              <a:buNone/>
            </a:pPr>
            <a:endParaRPr lang="en-GB" altLang="en-US" sz="1700">
              <a:cs typeface="Times New Roman"/>
            </a:endParaRPr>
          </a:p>
          <a:p>
            <a:pPr eaLnBrk="1" hangingPunct="1"/>
            <a:endParaRPr lang="en-GB" altLang="en-US" sz="1700">
              <a:cs typeface="Times New Roman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, document, screenshot&#10;&#10;Description automatically generated">
            <a:extLst>
              <a:ext uri="{FF2B5EF4-FFF2-40B4-BE49-F238E27FC236}">
                <a16:creationId xmlns:a16="http://schemas.microsoft.com/office/drawing/2014/main" id="{6245A52B-9992-48FF-8680-6976938C3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396" y="1398710"/>
            <a:ext cx="4514498" cy="4057333"/>
          </a:xfrm>
          <a:prstGeom prst="rect">
            <a:avLst/>
          </a:prstGeom>
          <a:effectLst/>
        </p:spPr>
      </p:pic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4550F920-943E-4A23-8E79-B07341A8B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6330D7F-8B5D-44B7-9D32-EDAD40A028C8}" type="slidenum">
              <a:rPr lang="en-GB" altLang="en-US" sz="1800">
                <a:solidFill>
                  <a:srgbClr val="303030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800">
              <a:solidFill>
                <a:srgbClr val="30303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218" name="Rectangle 2">
            <a:extLst>
              <a:ext uri="{FF2B5EF4-FFF2-40B4-BE49-F238E27FC236}">
                <a16:creationId xmlns:a16="http://schemas.microsoft.com/office/drawing/2014/main" id="{7D04393D-A1CB-4764-B7BD-B6609460E6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700">
                <a:solidFill>
                  <a:srgbClr val="FFFFFF"/>
                </a:solidFill>
              </a:rPr>
              <a:t>1.0 Introduction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D315F7-9C7B-40A0-BD59-FE297B0451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Purpose of Report-To provide an analysis of the current problem faced by the Energy Sector by using analytical tools such as SWOT and PESTLE to gather information, offer a conclusion and recommendations.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 eaLnBrk="1" hangingPunct="1">
              <a:buNone/>
            </a:pP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236A7F22-A49E-4812-BEAC-FF948544F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EA09138-73E5-47CD-B463-555958C5C064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AF5C66A-E8F2-4E13-98A3-FE96597C5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AC860275-E106-493A-8BF0-E0A91130E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242" name="Title 1">
            <a:extLst>
              <a:ext uri="{FF2B5EF4-FFF2-40B4-BE49-F238E27FC236}">
                <a16:creationId xmlns:a16="http://schemas.microsoft.com/office/drawing/2014/main" id="{F60A4B80-9DCF-449C-BBFF-88BAD3BD5F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84682" y="822960"/>
            <a:ext cx="7372350" cy="1325880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2.0 Main Findings</a:t>
            </a:r>
          </a:p>
        </p:txBody>
      </p:sp>
      <p:pic>
        <p:nvPicPr>
          <p:cNvPr id="2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2049B98-9E17-46BF-AC49-A33E5B08F3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2971800"/>
            <a:ext cx="3716020" cy="2527440"/>
          </a:xfrm>
          <a:prstGeom prst="rect">
            <a:avLst/>
          </a:prstGeom>
        </p:spPr>
      </p:pic>
      <p:sp>
        <p:nvSpPr>
          <p:cNvPr id="10243" name="Slide Number Placeholder 3">
            <a:extLst>
              <a:ext uri="{FF2B5EF4-FFF2-40B4-BE49-F238E27FC236}">
                <a16:creationId xmlns:a16="http://schemas.microsoft.com/office/drawing/2014/main" id="{A8260EBA-1BC7-4413-86C5-351254FA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1150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8AB6383-7FA2-489F-8714-42C3E2E7EE63}" type="slidenum">
              <a:rPr lang="en-GB" altLang="en-US" sz="10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46B3DF3-4614-46A9-9E5E-D14431DCC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96AF5BED-1831-4A88-91BC-55D58BF9F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64368" cy="6858000"/>
            <a:chOff x="0" y="0"/>
            <a:chExt cx="885825" cy="6858000"/>
          </a:xfrm>
        </p:grpSpPr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544BD6EE-970C-4DF5-A508-F6127787C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B0ECD73E-712E-4743-BE0D-7BDF10DAB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7F1CB416-473A-4FA1-BFE6-79F2E79A8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59" y="654425"/>
            <a:ext cx="3356515" cy="384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2.2  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Identify the problem currently  faced by the Energy Sector- remember to choose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one major problem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to investigate.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2.2.1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Description of :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Nature –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What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is the main problem the energy sector faces? What has caused this problem?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Scope- What else could be contributing to this problem. How far reaching is it?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Who 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does it affect?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Impact-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How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have they been affected by this problem </a:t>
            </a:r>
            <a:r>
              <a:rPr lang="en-GB" altLang="en-US" sz="2000" dirty="0" err="1">
                <a:solidFill>
                  <a:schemeClr val="tx1">
                    <a:alpha val="60000"/>
                  </a:schemeClr>
                </a:solidFill>
              </a:rPr>
              <a:t>e.g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Finances, redundancies etc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  <a:cs typeface="Times New Roman"/>
              </a:rPr>
              <a:t>REMEMBER- KEEP IT BRIEF!</a:t>
            </a:r>
          </a:p>
          <a:p>
            <a:pPr>
              <a:lnSpc>
                <a:spcPct val="90000"/>
              </a:lnSpc>
            </a:pPr>
            <a:endParaRPr lang="en-GB" altLang="en-US" sz="1600" dirty="0">
              <a:solidFill>
                <a:srgbClr val="000000">
                  <a:alpha val="60000"/>
                </a:srgbClr>
              </a:solidFill>
              <a:cs typeface="Times New Roman"/>
            </a:endParaRPr>
          </a:p>
        </p:txBody>
      </p:sp>
      <p:pic>
        <p:nvPicPr>
          <p:cNvPr id="11269" name="Picture 11268" descr="Many question marks on black background">
            <a:extLst>
              <a:ext uri="{FF2B5EF4-FFF2-40B4-BE49-F238E27FC236}">
                <a16:creationId xmlns:a16="http://schemas.microsoft.com/office/drawing/2014/main" id="{106B8F4C-4D12-445D-A85E-752633C81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85" r="40" b="7"/>
          <a:stretch/>
        </p:blipFill>
        <p:spPr>
          <a:xfrm>
            <a:off x="4573644" y="10"/>
            <a:ext cx="4570356" cy="6857990"/>
          </a:xfrm>
          <a:prstGeom prst="rect">
            <a:avLst/>
          </a:prstGeom>
        </p:spPr>
      </p:pic>
      <p:sp>
        <p:nvSpPr>
          <p:cNvPr id="11267" name="Slide Number Placeholder 3">
            <a:extLst>
              <a:ext uri="{FF2B5EF4-FFF2-40B4-BE49-F238E27FC236}">
                <a16:creationId xmlns:a16="http://schemas.microsoft.com/office/drawing/2014/main" id="{CB4681CB-9061-472A-A2D9-C1C61BAB1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58091" y="6375679"/>
            <a:ext cx="510836" cy="3457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9D20B4E-50B8-412C-B787-C936A93C0D63}" type="slidenum">
              <a:rPr lang="en-GB" altLang="en-US" sz="18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290" name="Title 1">
            <a:extLst>
              <a:ext uri="{FF2B5EF4-FFF2-40B4-BE49-F238E27FC236}">
                <a16:creationId xmlns:a16="http://schemas.microsoft.com/office/drawing/2014/main" id="{DFFF345A-A9D7-456A-BC58-A7C0C6224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SWOT Analysis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8EDF0E6-6948-447B-A6C8-D61990F61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r>
              <a:rPr lang="en-GB" altLang="en-US" sz="2100" dirty="0">
                <a:solidFill>
                  <a:srgbClr val="000000"/>
                </a:solidFill>
              </a:rPr>
              <a:t>2.3 SWOT Analysis-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Undertake a SWOT analysis on The energy sector– You can place the SWOT in the  appendices but you must discuss the findings of this SWOT in the main body of the report.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You need to identify any conversion strategies relevant to the problem identified and discuss them.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0915BF6B-4C7C-481C-BBAB-1AB61F10C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3A1022B-4CF6-4B70-A0B1-501585C8A487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EB6AF86-EBA7-4261-962C-49E1E3EDE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PESTLE Analysis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752399B-A50B-43A2-9CFC-B116F226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r>
              <a:rPr lang="en-GB" altLang="en-US" sz="2100" dirty="0">
                <a:solidFill>
                  <a:srgbClr val="000000"/>
                </a:solidFill>
              </a:rPr>
              <a:t>2.4 PESTLE Analysis- Macro environment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Undertake a PESTLE analysis that identifies ; Political etc changes that are having an impact or may have an impact on the energy sector.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You can place the PESTLE in the appendices but you must describe and discuss the impact within the main body of the findings.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>
              <a:buNone/>
            </a:pP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endParaRPr lang="en-GB" altLang="en-US" sz="2100" dirty="0">
              <a:solidFill>
                <a:srgbClr val="000000"/>
              </a:solidFill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B595CB60-150C-46CC-A95E-33C2C361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251D83FD-697E-47A4-BC2B-AE7E04738D58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5665603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0637" y="0"/>
            <a:ext cx="404336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CE54AF1A-27BA-402A-91F1-FB57E75B79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5362" y="2615543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altLang="en-US" sz="3000" dirty="0">
                <a:solidFill>
                  <a:srgbClr val="000000"/>
                </a:solidFill>
              </a:rPr>
              <a:t>Remember to support your analysis with academic references- do not include definitions of SWOT etc.</a:t>
            </a: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</p:txBody>
      </p:sp>
      <p:sp>
        <p:nvSpPr>
          <p:cNvPr id="14339" name="Slide Number Placeholder 3">
            <a:extLst>
              <a:ext uri="{FF2B5EF4-FFF2-40B4-BE49-F238E27FC236}">
                <a16:creationId xmlns:a16="http://schemas.microsoft.com/office/drawing/2014/main" id="{85CE3320-1A4A-4044-8AFF-33C766922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892FCEF-519E-47AA-944B-D8234BA3697E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3.0 Conclusion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 dirty="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3.2 Based on your analysis undertaken using nature, scope, impact,  SWOT etc highlight the main areas of concern to the energy sector.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(Remember do not introduce any new material into this section of the report).</a:t>
            </a: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  <a:cs typeface="Times New Roman"/>
              </a:rPr>
              <a:t>Has the report succeeded in fulfilling its objective- has it answered the question?</a:t>
            </a:r>
          </a:p>
          <a:p>
            <a:pPr eaLnBrk="1" hangingPunct="1"/>
            <a:endParaRPr lang="en-GB" altLang="en-US" sz="2100" dirty="0">
              <a:solidFill>
                <a:srgbClr val="000000"/>
              </a:solidFill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4" y="2092552"/>
            <a:ext cx="4386117" cy="276009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4.0 Recommendations/Options 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 dirty="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List 3/ 4 Recommendations or Options for the energy sector to resolve the problem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  <a:cs typeface="Times New Roman"/>
              </a:rPr>
              <a:t>Refer to your Decision Making Matrix in the Appendices to identify the best suited solution for the problem</a:t>
            </a:r>
          </a:p>
          <a:p>
            <a:pPr eaLnBrk="1" hangingPunct="1"/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501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4" y="2092552"/>
            <a:ext cx="4386117" cy="276009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5.0 Planning, Monitoring an Reviewing the solution 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Discuss</a:t>
            </a:r>
            <a:r>
              <a:rPr lang="en-GB" altLang="en-US" sz="2100" dirty="0">
                <a:solidFill>
                  <a:srgbClr val="000000"/>
                </a:solidFill>
                <a:cs typeface="Times New Roman"/>
              </a:rPr>
              <a:t> how the chosen solution will be planned, monitored and reviewed. You could use the template provided to you in lectures and include it here.</a:t>
            </a:r>
          </a:p>
          <a:p>
            <a:pPr eaLnBrk="1" hangingPunct="1"/>
            <a:endParaRPr lang="en-GB" altLang="en-US" sz="21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249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8434" name="Rectangle 2">
            <a:extLst>
              <a:ext uri="{FF2B5EF4-FFF2-40B4-BE49-F238E27FC236}">
                <a16:creationId xmlns:a16="http://schemas.microsoft.com/office/drawing/2014/main" id="{312A80B2-6CB1-4C2A-AC46-F3DD106A62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4100">
                <a:solidFill>
                  <a:srgbClr val="FFFFFF"/>
                </a:solidFill>
              </a:rPr>
              <a:t>6.0 Appendices</a:t>
            </a:r>
            <a:br>
              <a:rPr lang="en-GB" altLang="en-US" sz="4100">
                <a:solidFill>
                  <a:srgbClr val="FFFFFF"/>
                </a:solidFill>
              </a:rPr>
            </a:br>
            <a:endParaRPr lang="en-GB" altLang="en-US" sz="4100">
              <a:solidFill>
                <a:srgbClr val="FFFFFF"/>
              </a:solidFill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98E9256-FBB0-4669-BF59-3CC974767E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Should include relevant supporting information-e.g. SWOT, PESTLE, DMM etc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6A06CA33-8DBA-4D9C-9F5E-8BAE45473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311FB53-4FB4-4F4A-8E68-88ED3EAE455A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9458" name="Rectangle 2">
            <a:extLst>
              <a:ext uri="{FF2B5EF4-FFF2-40B4-BE49-F238E27FC236}">
                <a16:creationId xmlns:a16="http://schemas.microsoft.com/office/drawing/2014/main" id="{CA0C59BF-A573-44F8-8AAF-E75C66E44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8.0 Reference List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BC4E3D8-A37C-40FA-AA81-53A3D03B68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Students should reference  direct quotations and material taken from other sources. 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 eaLnBrk="1" hangingPunct="1">
              <a:buNone/>
            </a:pP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B4A532B7-1EDD-479B-8187-D437E852A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B83B39A-11EB-4ED1-8DF5-8EFCEFDE62EF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CEE0F1-C5FF-4B80-9E76-1319E266C2E4}">
  <ds:schemaRefs>
    <ds:schemaRef ds:uri="http://schemas.microsoft.com/office/2006/documentManagement/types"/>
    <ds:schemaRef ds:uri="7ab40eed-68c2-4ff5-b2ec-48499265677d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e30e1647-29be-4cde-b2da-971aed4fcaf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A50D2F6-397D-4FF0-9313-D5F9FD77E2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A7BB26-7A36-4EB0-9ACF-657FA32509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687</TotalTime>
  <Words>548</Words>
  <Application>Microsoft Office PowerPoint</Application>
  <PresentationFormat>On-screen Show (4:3)</PresentationFormat>
  <Paragraphs>76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Default Design</vt:lpstr>
      <vt:lpstr>Component 2 Guidance:</vt:lpstr>
      <vt:lpstr>Report Writing</vt:lpstr>
      <vt:lpstr>Cover Page</vt:lpstr>
      <vt:lpstr>Contents Page</vt:lpstr>
      <vt:lpstr>1.0 Introduction</vt:lpstr>
      <vt:lpstr>2.0 Main Findings</vt:lpstr>
      <vt:lpstr>PowerPoint Presentation</vt:lpstr>
      <vt:lpstr>SWOT Analysis</vt:lpstr>
      <vt:lpstr>PESTLE Analysis</vt:lpstr>
      <vt:lpstr>PowerPoint Presentation</vt:lpstr>
      <vt:lpstr>3.0 Conclusion</vt:lpstr>
      <vt:lpstr>4.0 Recommendations/Options </vt:lpstr>
      <vt:lpstr>5.0 Planning, Monitoring an Reviewing the solution </vt:lpstr>
      <vt:lpstr>6.0 Appendices </vt:lpstr>
      <vt:lpstr>8.0 Reference List</vt:lpstr>
    </vt:vector>
  </TitlesOfParts>
  <Company>Merthyr Tydfil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mheffernan</dc:creator>
  <cp:lastModifiedBy>Laura James</cp:lastModifiedBy>
  <cp:revision>247</cp:revision>
  <cp:lastPrinted>2018-06-18T07:26:23Z</cp:lastPrinted>
  <dcterms:created xsi:type="dcterms:W3CDTF">2004-11-08T10:18:39Z</dcterms:created>
  <dcterms:modified xsi:type="dcterms:W3CDTF">2022-11-08T10:53:54Z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