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462" autoAdjust="0"/>
  </p:normalViewPr>
  <p:slideViewPr>
    <p:cSldViewPr>
      <p:cViewPr varScale="1">
        <p:scale>
          <a:sx n="94" d="100"/>
          <a:sy n="94" d="100"/>
        </p:scale>
        <p:origin x="-88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C750686-F7C6-4E13-B905-E2F8BB243B89}" type="datetimeFigureOut">
              <a:rPr lang="en-GB"/>
              <a:pPr/>
              <a:t>19/10/2011</a:t>
            </a:fld>
            <a:endParaRPr lang="en-GB"/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9E39FC2-8BE2-4A13-97CF-0357BFDA4E97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780DEBA-6F7A-4CAE-8CFD-5A2DF10AEB32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3921FA1-9342-4D71-B8D9-0265CA08D2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16387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AF4FDB9-67BD-44EC-9708-30E50DD2F62D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18435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3C2F433-58DD-4AB7-AF97-CBF8CEAB79E4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048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A8EEE61-EF93-4908-A43A-F5514326B1C0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24579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EA02DAC-D563-494E-A783-83A5EB8497E7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EDF33-AD9E-4E12-B530-0B0739A7E6FF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3AD-7726-4FE3-BEDA-6E3A074940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C3F057-5B55-41F6-B7E2-1F1E8674C685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5CD9C-084A-4D55-A247-84A89FC614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E9053E-4D87-4681-B3C2-CD76C9012038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99C5EC-5C64-4222-A13B-DC0A37DF25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A1351-A784-4F32-AD96-808E4BAC952B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7D083-CC12-419F-8277-D2686EF2FA4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06DABC-3CE6-4A79-9990-FEA3DEF62F8B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4E9159-5EFB-465C-B482-EC287C2BC1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7048FE-E8E7-41F4-A9A9-E80CF83B38EE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165AAA-F02F-49B5-8456-DC5A894852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AE416-E77F-4EB9-8560-416B344B7F57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F72EA-3C30-4B7C-A220-26A518818A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F2D16-C16C-4564-95C4-0EC81755008D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43B27B-09EC-46E0-B9D1-092EC14E04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311AB-0B87-458A-B54E-BA41C0188108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1AD37-C3F9-4792-981B-C7F9ACBF8C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CE9A35-971B-48C0-8C67-5400C26AF1D3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E6152-2D20-4E25-B87E-3D81B450D6A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9A6A2-E98B-4BA4-A1FE-759990E21DA4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03A7ED-C725-45F4-9A31-203B2A28E77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B1E4B31-BA1C-4CF2-8615-BB3B02E255EB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EAEAA84-56FA-4C0B-9724-7432B9195F7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f/f7/Cronological_tree_william_I.sv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http://upload.wikimedia.org/wikipedia/commons/f/fa/Richar_fearless_statue_in_falaise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f/f2/Canute_and_%C3%86lfgifu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http://upload.wikimedia.org/wikipedia/commons/e/e5/LotharRichardII10thcentury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a/Robert2Franc_Constance_of_Arles.jpg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William1.jp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1484313"/>
            <a:ext cx="6481762" cy="454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Title 1"/>
          <p:cNvSpPr>
            <a:spLocks noGrp="1"/>
          </p:cNvSpPr>
          <p:nvPr>
            <p:ph type="ctrTitle"/>
          </p:nvPr>
        </p:nvSpPr>
        <p:spPr>
          <a:xfrm>
            <a:off x="468313" y="260350"/>
            <a:ext cx="8207375" cy="1008063"/>
          </a:xfrm>
        </p:spPr>
        <p:txBody>
          <a:bodyPr/>
          <a:lstStyle/>
          <a:p>
            <a:pPr eaLnBrk="1" hangingPunct="1"/>
            <a:r>
              <a:rPr lang="en-GB" sz="4000" smtClean="0"/>
              <a:t>The Normans I: </a:t>
            </a:r>
            <a:br>
              <a:rPr lang="en-GB" sz="4000" smtClean="0"/>
            </a:br>
            <a:r>
              <a:rPr lang="en-GB" sz="4000" smtClean="0"/>
              <a:t>Rollo and the Men from the North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Vikings in Francia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3"/>
            <a:ext cx="4699000" cy="4538662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Summer raiding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843 begin to over-winter – constant rather than seasonal threat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880 sail up the Seine and besiege Paris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Charles the Fat pays them off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Charles the Simple defeats them</a:t>
            </a:r>
            <a:endParaRPr lang="en-GB" dirty="0"/>
          </a:p>
        </p:txBody>
      </p:sp>
      <p:pic>
        <p:nvPicPr>
          <p:cNvPr id="15363" name="Picture 2" descr="http://www.vikinginfrance.com/uploads/1/1/8/7/1187779/4090901_orig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6825" y="2060575"/>
            <a:ext cx="3679825" cy="336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Treaty of 911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7900" y="1554163"/>
            <a:ext cx="4203700" cy="4525962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911 Battle of Chartres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Charles the Simple defeats </a:t>
            </a:r>
            <a:r>
              <a:rPr lang="en-GB" dirty="0" err="1" smtClean="0"/>
              <a:t>Rollo</a:t>
            </a: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Treaty instead of payment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Rollo</a:t>
            </a:r>
            <a:r>
              <a:rPr lang="en-GB" dirty="0" smtClean="0"/>
              <a:t> to have land as ‘Count of Rouen’ (?) and do homage to Charles the Simple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Rollo</a:t>
            </a:r>
            <a:r>
              <a:rPr lang="en-GB" dirty="0" smtClean="0"/>
              <a:t> to become Christian</a:t>
            </a:r>
            <a:endParaRPr lang="en-GB" dirty="0"/>
          </a:p>
        </p:txBody>
      </p:sp>
      <p:pic>
        <p:nvPicPr>
          <p:cNvPr id="17411" name="Picture 2" descr="Arrival of Rollo in Normandy"/>
          <p:cNvPicPr>
            <a:picLocks noChangeAspect="1" noChangeArrowheads="1"/>
          </p:cNvPicPr>
          <p:nvPr/>
        </p:nvPicPr>
        <p:blipFill>
          <a:blip r:embed="rId3"/>
          <a:srcRect l="15891" t="16632" r="22812" b="48592"/>
          <a:stretch>
            <a:fillRect/>
          </a:stretch>
        </p:blipFill>
        <p:spPr bwMode="auto">
          <a:xfrm>
            <a:off x="755650" y="1628775"/>
            <a:ext cx="3960813" cy="337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Box 4"/>
          <p:cNvSpPr txBox="1">
            <a:spLocks noChangeArrowheads="1"/>
          </p:cNvSpPr>
          <p:nvPr/>
        </p:nvSpPr>
        <p:spPr bwMode="auto">
          <a:xfrm>
            <a:off x="539750" y="5589588"/>
            <a:ext cx="4319588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Rollo arriving in Normandy, from a 15</a:t>
            </a:r>
            <a:r>
              <a:rPr lang="en-GB" baseline="30000">
                <a:latin typeface="Calibri" pitchFamily="34" charset="0"/>
              </a:rPr>
              <a:t>th</a:t>
            </a:r>
            <a:r>
              <a:rPr lang="en-GB">
                <a:latin typeface="Calibri" pitchFamily="34" charset="0"/>
              </a:rPr>
              <a:t> Century Dutch Chronicle – British Library Yates Thompson 33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Count Rollo, d.933</a:t>
            </a:r>
          </a:p>
        </p:txBody>
      </p:sp>
      <p:sp>
        <p:nvSpPr>
          <p:cNvPr id="19458" name="Content Placeholder 2"/>
          <p:cNvSpPr>
            <a:spLocks noGrp="1"/>
          </p:cNvSpPr>
          <p:nvPr>
            <p:ph idx="1"/>
          </p:nvPr>
        </p:nvSpPr>
        <p:spPr>
          <a:xfrm>
            <a:off x="4211638" y="1554163"/>
            <a:ext cx="4779962" cy="4525962"/>
          </a:xfrm>
        </p:spPr>
        <p:txBody>
          <a:bodyPr/>
          <a:lstStyle/>
          <a:p>
            <a:pPr eaLnBrk="1" hangingPunct="1"/>
            <a:r>
              <a:rPr lang="en-GB" smtClean="0"/>
              <a:t>Initially sticks to treaty</a:t>
            </a:r>
          </a:p>
          <a:p>
            <a:pPr eaLnBrk="1" hangingPunct="1"/>
            <a:r>
              <a:rPr lang="en-GB" smtClean="0"/>
              <a:t>Expands lands</a:t>
            </a:r>
          </a:p>
          <a:p>
            <a:pPr eaLnBrk="1" hangingPunct="1"/>
            <a:r>
              <a:rPr lang="en-GB" smtClean="0"/>
              <a:t>Passes on Duchy in his own lifetime</a:t>
            </a:r>
          </a:p>
          <a:p>
            <a:pPr eaLnBrk="1" hangingPunct="1"/>
            <a:r>
              <a:rPr lang="en-GB" smtClean="0"/>
              <a:t>A true convert? Ambiguous evidence  on his deathbed behaviour</a:t>
            </a:r>
          </a:p>
        </p:txBody>
      </p:sp>
      <p:pic>
        <p:nvPicPr>
          <p:cNvPr id="19459" name="Picture 2" descr="http://publishing.cdlib.org/ucpressebooks/data/13030/jd/ft8k4008jd/figures/ft8k4008jd_0006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1628775"/>
            <a:ext cx="3289300" cy="4103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File:Cronological tree william I.sv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88" y="0"/>
            <a:ext cx="7824787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William </a:t>
            </a:r>
            <a:r>
              <a:rPr lang="en-GB" dirty="0" err="1" smtClean="0"/>
              <a:t>Longsword</a:t>
            </a:r>
            <a:r>
              <a:rPr lang="en-GB" dirty="0" smtClean="0"/>
              <a:t>, d.942</a:t>
            </a:r>
            <a:br>
              <a:rPr lang="en-GB" dirty="0" smtClean="0"/>
            </a:br>
            <a:r>
              <a:rPr lang="en-GB" dirty="0" smtClean="0"/>
              <a:t>Count of Rouen</a:t>
            </a:r>
            <a:endParaRPr lang="en-GB" dirty="0"/>
          </a:p>
        </p:txBody>
      </p:sp>
      <p:pic>
        <p:nvPicPr>
          <p:cNvPr id="22530" name="Picture 2" descr="http://upload.wikimedia.org/wikipedia/commons/f/f0/Abbaye_de_Jumi%C3%A8ge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" y="1785938"/>
            <a:ext cx="4095750" cy="3071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2" descr="http://icomc23.univ-rennes1.fr/images-icomc/tourisme/Mont_St_Michel_m.jpg"/>
          <p:cNvPicPr>
            <a:picLocks noChangeAspect="1" noChangeArrowheads="1"/>
          </p:cNvPicPr>
          <p:nvPr/>
        </p:nvPicPr>
        <p:blipFill>
          <a:blip r:embed="rId3"/>
          <a:srcRect l="17651"/>
          <a:stretch>
            <a:fillRect/>
          </a:stretch>
        </p:blipFill>
        <p:spPr bwMode="auto">
          <a:xfrm>
            <a:off x="4714875" y="1785938"/>
            <a:ext cx="4071938" cy="305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2" name="Rectangle 5"/>
          <p:cNvSpPr>
            <a:spLocks noChangeArrowheads="1"/>
          </p:cNvSpPr>
          <p:nvPr/>
        </p:nvSpPr>
        <p:spPr bwMode="auto">
          <a:xfrm rot="10800000" flipV="1">
            <a:off x="4786313" y="5002213"/>
            <a:ext cx="393065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Gill Sans MT" pitchFamily="34" charset="0"/>
              </a:rPr>
              <a:t>Mont St Michel, Normandy after 933, when William annexes the Cotentin Peninsula</a:t>
            </a:r>
          </a:p>
        </p:txBody>
      </p:sp>
      <p:sp>
        <p:nvSpPr>
          <p:cNvPr id="22533" name="TextBox 6"/>
          <p:cNvSpPr txBox="1">
            <a:spLocks noChangeArrowheads="1"/>
          </p:cNvSpPr>
          <p:nvPr/>
        </p:nvSpPr>
        <p:spPr bwMode="auto">
          <a:xfrm>
            <a:off x="642938" y="5214938"/>
            <a:ext cx="34321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latin typeface="Gill Sans MT" pitchFamily="34" charset="0"/>
              </a:rPr>
              <a:t>Jumieges, on the Seine, near Rouen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5329238" cy="1562100"/>
          </a:xfrm>
        </p:spPr>
        <p:txBody>
          <a:bodyPr/>
          <a:lstStyle/>
          <a:p>
            <a:pPr eaLnBrk="1" hangingPunct="1"/>
            <a:r>
              <a:rPr lang="en-GB" smtClean="0"/>
              <a:t>Richard I, ‘The Fearless’, d.996.</a:t>
            </a:r>
          </a:p>
        </p:txBody>
      </p:sp>
      <p:pic>
        <p:nvPicPr>
          <p:cNvPr id="23554" name="Picture 2" descr="http://home.eckerd.edu/~oberhot/ffrichnorm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813" y="2428875"/>
            <a:ext cx="3929062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4" descr="File:Richar fearless statue in falaise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l="10001" t="3751" r="20000" b="3749"/>
          <a:stretch>
            <a:fillRect/>
          </a:stretch>
        </p:blipFill>
        <p:spPr bwMode="auto">
          <a:xfrm>
            <a:off x="5286375" y="1143000"/>
            <a:ext cx="3000375" cy="528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TextBox 4"/>
          <p:cNvSpPr txBox="1">
            <a:spLocks noChangeArrowheads="1"/>
          </p:cNvSpPr>
          <p:nvPr/>
        </p:nvSpPr>
        <p:spPr bwMode="auto">
          <a:xfrm>
            <a:off x="395288" y="4941888"/>
            <a:ext cx="3889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>
                <a:latin typeface="Calibri" pitchFamily="34" charset="0"/>
              </a:rPr>
              <a:t>First Ruler named as Duke;</a:t>
            </a:r>
          </a:p>
          <a:p>
            <a:r>
              <a:rPr lang="en-GB" sz="2400">
                <a:latin typeface="Calibri" pitchFamily="34" charset="0"/>
              </a:rPr>
              <a:t>Normandy rises in power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Richard II, ‘The Good’, d.1026, &amp; Richard III d.1027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28625" y="1557338"/>
            <a:ext cx="4430713" cy="1727200"/>
          </a:xfrm>
        </p:spPr>
        <p:txBody>
          <a:bodyPr rtlCol="0">
            <a:normAutofit fontScale="700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Normandy, </a:t>
            </a:r>
            <a:r>
              <a:rPr lang="en-GB" i="1" dirty="0" smtClean="0"/>
              <a:t>Terra </a:t>
            </a:r>
            <a:r>
              <a:rPr lang="en-GB" i="1" dirty="0" err="1" smtClean="0"/>
              <a:t>Normannorum</a:t>
            </a:r>
            <a:r>
              <a:rPr lang="en-GB" i="1" dirty="0" smtClean="0"/>
              <a:t> </a:t>
            </a: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Marital links to Brittany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Marriage sister, Emma, to the English King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pic>
        <p:nvPicPr>
          <p:cNvPr id="25603" name="Picture 2" descr="File:Canute and Ælfgifu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 l="9709" t="48914" r="53883" b="13461"/>
          <a:stretch>
            <a:fillRect/>
          </a:stretch>
        </p:blipFill>
        <p:spPr bwMode="auto">
          <a:xfrm>
            <a:off x="539750" y="3429000"/>
            <a:ext cx="1535113" cy="307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4" descr="File:LotharRichardII10thcentury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25" y="1500188"/>
            <a:ext cx="3714750" cy="498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TextBox 5"/>
          <p:cNvSpPr txBox="1">
            <a:spLocks noChangeArrowheads="1"/>
          </p:cNvSpPr>
          <p:nvPr/>
        </p:nvSpPr>
        <p:spPr bwMode="auto">
          <a:xfrm>
            <a:off x="2428875" y="3571875"/>
            <a:ext cx="2357438" cy="258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Gill Sans MT" pitchFamily="34" charset="0"/>
              </a:rPr>
              <a:t>Left: Emma of Normandy</a:t>
            </a:r>
          </a:p>
          <a:p>
            <a:endParaRPr lang="en-GB">
              <a:latin typeface="Gill Sans MT" pitchFamily="34" charset="0"/>
            </a:endParaRPr>
          </a:p>
          <a:p>
            <a:pPr algn="r"/>
            <a:r>
              <a:rPr lang="en-GB">
                <a:latin typeface="Gill Sans MT" pitchFamily="34" charset="0"/>
              </a:rPr>
              <a:t>Right: Richard (right) the Abbot of Mont Saint Michel (middle) and Lothair of France (left). his nominal overlord.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Robert II ‘The Magnificent’, d.1035</a:t>
            </a:r>
          </a:p>
        </p:txBody>
      </p:sp>
      <p:pic>
        <p:nvPicPr>
          <p:cNvPr id="26626" name="Picture 2" descr="http://upload.wikimedia.org/wikipedia/commons/2/22/Vexin_localization.jpg"/>
          <p:cNvPicPr>
            <a:picLocks noChangeAspect="1" noChangeArrowheads="1"/>
          </p:cNvPicPr>
          <p:nvPr/>
        </p:nvPicPr>
        <p:blipFill>
          <a:blip r:embed="rId2"/>
          <a:srcRect l="3499" t="5943" r="38181" b="50081"/>
          <a:stretch>
            <a:fillRect/>
          </a:stretch>
        </p:blipFill>
        <p:spPr bwMode="auto">
          <a:xfrm>
            <a:off x="4429125" y="1857375"/>
            <a:ext cx="4365625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TextBox 5"/>
          <p:cNvSpPr txBox="1">
            <a:spLocks noChangeArrowheads="1"/>
          </p:cNvSpPr>
          <p:nvPr/>
        </p:nvSpPr>
        <p:spPr bwMode="auto">
          <a:xfrm>
            <a:off x="4500563" y="5286375"/>
            <a:ext cx="41433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Gill Sans MT" pitchFamily="34" charset="0"/>
              </a:rPr>
              <a:t>The Vexin, given to the duke by the French King. </a:t>
            </a:r>
          </a:p>
        </p:txBody>
      </p:sp>
      <p:pic>
        <p:nvPicPr>
          <p:cNvPr id="26628" name="Picture 4" descr="http://upload.wikimedia.org/wikipedia/commons/a/aa/Robert2Franc_Constance_of_Arles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8" y="1714500"/>
            <a:ext cx="3810000" cy="338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9" name="TextBox 6"/>
          <p:cNvSpPr txBox="1">
            <a:spLocks noChangeArrowheads="1"/>
          </p:cNvSpPr>
          <p:nvPr/>
        </p:nvSpPr>
        <p:spPr bwMode="auto">
          <a:xfrm>
            <a:off x="357188" y="5214938"/>
            <a:ext cx="35718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Gill Sans MT" pitchFamily="34" charset="0"/>
              </a:rPr>
              <a:t>Henry I of France and Constance of Arles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4043363" cy="990600"/>
          </a:xfrm>
        </p:spPr>
        <p:txBody>
          <a:bodyPr/>
          <a:lstStyle/>
          <a:p>
            <a:pPr eaLnBrk="1" hangingPunct="1"/>
            <a:r>
              <a:rPr lang="en-GB" sz="3600" smtClean="0"/>
              <a:t>William I of Normandy, d.1087.</a:t>
            </a:r>
          </a:p>
        </p:txBody>
      </p:sp>
      <p:pic>
        <p:nvPicPr>
          <p:cNvPr id="27650" name="Picture 2" descr="http://www.btinternet.com/~timeref/willmap1.gif"/>
          <p:cNvPicPr>
            <a:picLocks noChangeAspect="1" noChangeArrowheads="1"/>
          </p:cNvPicPr>
          <p:nvPr/>
        </p:nvPicPr>
        <p:blipFill>
          <a:blip r:embed="rId2"/>
          <a:srcRect r="32500" b="12889"/>
          <a:stretch>
            <a:fillRect/>
          </a:stretch>
        </p:blipFill>
        <p:spPr bwMode="auto">
          <a:xfrm>
            <a:off x="4643438" y="571500"/>
            <a:ext cx="3857625" cy="557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6" descr="http://upload.wikimedia.org/wikipedia/commons/f/f4/William1.jpg">
            <a:hlinkClick r:id="rId3" tooltip="The Duke of Normandy in the Bayeux Tapestry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00113" y="1484313"/>
            <a:ext cx="2798762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234</Words>
  <Application>Microsoft Office PowerPoint</Application>
  <PresentationFormat>On-screen Show (4:3)</PresentationFormat>
  <Paragraphs>40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Design Template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Gill Sans MT</vt:lpstr>
      <vt:lpstr>Wingdings 3</vt:lpstr>
      <vt:lpstr>Office Theme</vt:lpstr>
      <vt:lpstr>The Normans I:  Rollo and the Men from the North</vt:lpstr>
      <vt:lpstr>The Vikings in Francia</vt:lpstr>
      <vt:lpstr>The Treaty of 911</vt:lpstr>
      <vt:lpstr>Count Rollo, d.933</vt:lpstr>
      <vt:lpstr>Slide 5</vt:lpstr>
      <vt:lpstr>William Longsword, d.942 Count of Rouen</vt:lpstr>
      <vt:lpstr>Richard I, ‘The Fearless’, d.996.</vt:lpstr>
      <vt:lpstr>Richard II, ‘The Good’, d.1026, &amp; Richard III d.1027</vt:lpstr>
      <vt:lpstr>Robert II ‘The Magnificent’, d.1035</vt:lpstr>
      <vt:lpstr>William I of Normandy, d.1087.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Normans I: Rollo and the Men from the North</dc:title>
  <dc:creator> </dc:creator>
  <cp:lastModifiedBy>sb015</cp:lastModifiedBy>
  <cp:revision>8</cp:revision>
  <dcterms:created xsi:type="dcterms:W3CDTF">2011-10-18T11:55:38Z</dcterms:created>
  <dcterms:modified xsi:type="dcterms:W3CDTF">2011-10-19T09:54:28Z</dcterms:modified>
</cp:coreProperties>
</file>